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av" ContentType="audio/x-wav"/>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Lst>
  <p:notesMasterIdLst>
    <p:notesMasterId r:id="rId89"/>
  </p:notesMasterIdLst>
  <p:handoutMasterIdLst>
    <p:handoutMasterId r:id="rId90"/>
  </p:handoutMasterIdLst>
  <p:sldIdLst>
    <p:sldId id="300" r:id="rId2"/>
    <p:sldId id="385" r:id="rId3"/>
    <p:sldId id="408" r:id="rId4"/>
    <p:sldId id="390" r:id="rId5"/>
    <p:sldId id="491" r:id="rId6"/>
    <p:sldId id="490" r:id="rId7"/>
    <p:sldId id="392" r:id="rId8"/>
    <p:sldId id="492" r:id="rId9"/>
    <p:sldId id="493" r:id="rId10"/>
    <p:sldId id="486" r:id="rId11"/>
    <p:sldId id="485" r:id="rId12"/>
    <p:sldId id="409" r:id="rId13"/>
    <p:sldId id="410" r:id="rId14"/>
    <p:sldId id="411" r:id="rId15"/>
    <p:sldId id="494" r:id="rId16"/>
    <p:sldId id="495" r:id="rId17"/>
    <p:sldId id="496" r:id="rId18"/>
    <p:sldId id="497" r:id="rId19"/>
    <p:sldId id="498" r:id="rId20"/>
    <p:sldId id="413" r:id="rId21"/>
    <p:sldId id="414" r:id="rId22"/>
    <p:sldId id="499" r:id="rId23"/>
    <p:sldId id="393" r:id="rId24"/>
    <p:sldId id="400" r:id="rId25"/>
    <p:sldId id="394" r:id="rId26"/>
    <p:sldId id="395" r:id="rId27"/>
    <p:sldId id="396" r:id="rId28"/>
    <p:sldId id="397" r:id="rId29"/>
    <p:sldId id="500" r:id="rId30"/>
    <p:sldId id="407" r:id="rId31"/>
    <p:sldId id="417" r:id="rId32"/>
    <p:sldId id="501" r:id="rId33"/>
    <p:sldId id="502" r:id="rId34"/>
    <p:sldId id="503" r:id="rId35"/>
    <p:sldId id="453" r:id="rId36"/>
    <p:sldId id="455" r:id="rId37"/>
    <p:sldId id="419" r:id="rId38"/>
    <p:sldId id="420" r:id="rId39"/>
    <p:sldId id="421" r:id="rId40"/>
    <p:sldId id="422" r:id="rId41"/>
    <p:sldId id="423" r:id="rId42"/>
    <p:sldId id="477" r:id="rId43"/>
    <p:sldId id="478" r:id="rId44"/>
    <p:sldId id="456" r:id="rId45"/>
    <p:sldId id="457" r:id="rId46"/>
    <p:sldId id="458" r:id="rId47"/>
    <p:sldId id="459" r:id="rId48"/>
    <p:sldId id="489" r:id="rId49"/>
    <p:sldId id="488" r:id="rId50"/>
    <p:sldId id="424" r:id="rId51"/>
    <p:sldId id="425" r:id="rId52"/>
    <p:sldId id="426" r:id="rId53"/>
    <p:sldId id="427" r:id="rId54"/>
    <p:sldId id="428" r:id="rId55"/>
    <p:sldId id="429" r:id="rId56"/>
    <p:sldId id="430" r:id="rId57"/>
    <p:sldId id="431" r:id="rId58"/>
    <p:sldId id="432" r:id="rId59"/>
    <p:sldId id="509" r:id="rId60"/>
    <p:sldId id="433" r:id="rId61"/>
    <p:sldId id="479" r:id="rId62"/>
    <p:sldId id="466" r:id="rId63"/>
    <p:sldId id="471" r:id="rId64"/>
    <p:sldId id="504" r:id="rId65"/>
    <p:sldId id="472" r:id="rId66"/>
    <p:sldId id="467" r:id="rId67"/>
    <p:sldId id="468" r:id="rId68"/>
    <p:sldId id="473" r:id="rId69"/>
    <p:sldId id="440" r:id="rId70"/>
    <p:sldId id="474" r:id="rId71"/>
    <p:sldId id="441" r:id="rId72"/>
    <p:sldId id="460" r:id="rId73"/>
    <p:sldId id="475" r:id="rId74"/>
    <p:sldId id="461" r:id="rId75"/>
    <p:sldId id="462" r:id="rId76"/>
    <p:sldId id="463" r:id="rId77"/>
    <p:sldId id="464" r:id="rId78"/>
    <p:sldId id="465" r:id="rId79"/>
    <p:sldId id="323" r:id="rId80"/>
    <p:sldId id="324" r:id="rId81"/>
    <p:sldId id="325" r:id="rId82"/>
    <p:sldId id="326" r:id="rId83"/>
    <p:sldId id="327" r:id="rId84"/>
    <p:sldId id="505" r:id="rId85"/>
    <p:sldId id="506" r:id="rId86"/>
    <p:sldId id="507" r:id="rId87"/>
    <p:sldId id="508" r:id="rId88"/>
  </p:sldIdLst>
  <p:sldSz cx="9144000" cy="6858000" type="screen4x3"/>
  <p:notesSz cx="6794500" cy="9869488"/>
  <p:defaultTextStyle>
    <a:defPPr>
      <a:defRPr lang="zh-CN"/>
    </a:defPPr>
    <a:lvl1pPr algn="l" rtl="0" eaLnBrk="0" fontAlgn="base" hangingPunct="0">
      <a:spcBef>
        <a:spcPct val="0"/>
      </a:spcBef>
      <a:spcAft>
        <a:spcPct val="0"/>
      </a:spcAft>
      <a:defRPr sz="3200" kern="1200">
        <a:solidFill>
          <a:schemeClr val="hlink"/>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3200" kern="1200">
        <a:solidFill>
          <a:schemeClr val="hlink"/>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3200" kern="1200">
        <a:solidFill>
          <a:schemeClr val="hlink"/>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3200" kern="1200">
        <a:solidFill>
          <a:schemeClr val="hlink"/>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3200" kern="1200">
        <a:solidFill>
          <a:schemeClr val="hlink"/>
        </a:solidFill>
        <a:latin typeface="Arial" panose="020B0604020202020204" pitchFamily="34" charset="0"/>
        <a:ea typeface="宋体" panose="02010600030101010101" pitchFamily="2" charset="-122"/>
        <a:cs typeface="+mn-cs"/>
      </a:defRPr>
    </a:lvl5pPr>
    <a:lvl6pPr marL="2286000" algn="l" defTabSz="914400" rtl="0" eaLnBrk="1" latinLnBrk="0" hangingPunct="1">
      <a:defRPr sz="3200" kern="1200">
        <a:solidFill>
          <a:schemeClr val="hlink"/>
        </a:solidFill>
        <a:latin typeface="Arial" panose="020B0604020202020204" pitchFamily="34" charset="0"/>
        <a:ea typeface="宋体" panose="02010600030101010101" pitchFamily="2" charset="-122"/>
        <a:cs typeface="+mn-cs"/>
      </a:defRPr>
    </a:lvl6pPr>
    <a:lvl7pPr marL="2743200" algn="l" defTabSz="914400" rtl="0" eaLnBrk="1" latinLnBrk="0" hangingPunct="1">
      <a:defRPr sz="3200" kern="1200">
        <a:solidFill>
          <a:schemeClr val="hlink"/>
        </a:solidFill>
        <a:latin typeface="Arial" panose="020B0604020202020204" pitchFamily="34" charset="0"/>
        <a:ea typeface="宋体" panose="02010600030101010101" pitchFamily="2" charset="-122"/>
        <a:cs typeface="+mn-cs"/>
      </a:defRPr>
    </a:lvl7pPr>
    <a:lvl8pPr marL="3200400" algn="l" defTabSz="914400" rtl="0" eaLnBrk="1" latinLnBrk="0" hangingPunct="1">
      <a:defRPr sz="3200" kern="1200">
        <a:solidFill>
          <a:schemeClr val="hlink"/>
        </a:solidFill>
        <a:latin typeface="Arial" panose="020B0604020202020204" pitchFamily="34" charset="0"/>
        <a:ea typeface="宋体" panose="02010600030101010101" pitchFamily="2" charset="-122"/>
        <a:cs typeface="+mn-cs"/>
      </a:defRPr>
    </a:lvl8pPr>
    <a:lvl9pPr marL="3657600" algn="l" defTabSz="914400" rtl="0" eaLnBrk="1" latinLnBrk="0" hangingPunct="1">
      <a:defRPr sz="3200" kern="1200">
        <a:solidFill>
          <a:schemeClr val="hlink"/>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3109">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99CC"/>
    <a:srgbClr val="CCCCFF"/>
    <a:srgbClr val="336600"/>
    <a:srgbClr val="800000"/>
    <a:srgbClr val="CC0000"/>
    <a:srgbClr val="111111"/>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7368" autoAdjust="0"/>
  </p:normalViewPr>
  <p:slideViewPr>
    <p:cSldViewPr>
      <p:cViewPr varScale="1">
        <p:scale>
          <a:sx n="67" d="100"/>
          <a:sy n="67" d="100"/>
        </p:scale>
        <p:origin x="1014" y="45"/>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3" d="100"/>
          <a:sy n="43" d="100"/>
        </p:scale>
        <p:origin x="-1522" y="-77"/>
      </p:cViewPr>
      <p:guideLst>
        <p:guide orient="horz" pos="3109"/>
        <p:guide pos="214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handoutMaster" Target="handoutMasters/handout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jpeg"/></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image" Target="../media/image53.png"/></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image" Target="../media/image55.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image" Target="../media/image66.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DBEC97F2-7499-4536-8F4D-257EC8A375C1}"/>
              </a:ext>
            </a:extLst>
          </p:cNvPr>
          <p:cNvSpPr>
            <a:spLocks noGrp="1" noChangeArrowheads="1"/>
          </p:cNvSpPr>
          <p:nvPr>
            <p:ph type="hdr" sz="quarter"/>
          </p:nvPr>
        </p:nvSpPr>
        <p:spPr bwMode="auto">
          <a:xfrm>
            <a:off x="0" y="0"/>
            <a:ext cx="2944813"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t" anchorCtr="0" compatLnSpc="1">
            <a:prstTxWarp prst="textNoShape">
              <a:avLst/>
            </a:prstTxWarp>
          </a:bodyPr>
          <a:lstStyle>
            <a:lvl1pPr defTabSz="911225" eaLnBrk="1" hangingPunct="1">
              <a:defRPr kumimoji="1" sz="1200">
                <a:solidFill>
                  <a:schemeClr val="tx1"/>
                </a:solidFill>
                <a:effectLst/>
                <a:latin typeface="Times New Roman" pitchFamily="18" charset="0"/>
              </a:defRPr>
            </a:lvl1pPr>
          </a:lstStyle>
          <a:p>
            <a:pPr>
              <a:defRPr/>
            </a:pPr>
            <a:endParaRPr lang="en-US" altLang="zh-CN"/>
          </a:p>
        </p:txBody>
      </p:sp>
      <p:sp>
        <p:nvSpPr>
          <p:cNvPr id="3075" name="Rectangle 3">
            <a:extLst>
              <a:ext uri="{FF2B5EF4-FFF2-40B4-BE49-F238E27FC236}">
                <a16:creationId xmlns:a16="http://schemas.microsoft.com/office/drawing/2014/main" id="{52FC744A-AEC2-4799-9261-DF32C1FAF42F}"/>
              </a:ext>
            </a:extLst>
          </p:cNvPr>
          <p:cNvSpPr>
            <a:spLocks noGrp="1" noChangeArrowheads="1"/>
          </p:cNvSpPr>
          <p:nvPr>
            <p:ph type="dt" sz="quarter" idx="1"/>
          </p:nvPr>
        </p:nvSpPr>
        <p:spPr bwMode="auto">
          <a:xfrm>
            <a:off x="3849688" y="0"/>
            <a:ext cx="2944812"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t" anchorCtr="0" compatLnSpc="1">
            <a:prstTxWarp prst="textNoShape">
              <a:avLst/>
            </a:prstTxWarp>
          </a:bodyPr>
          <a:lstStyle>
            <a:lvl1pPr algn="r" defTabSz="911225" eaLnBrk="1" hangingPunct="1">
              <a:defRPr kumimoji="1" sz="1200">
                <a:solidFill>
                  <a:schemeClr val="tx1"/>
                </a:solidFill>
                <a:effectLst/>
                <a:latin typeface="Times New Roman" pitchFamily="18" charset="0"/>
              </a:defRPr>
            </a:lvl1pPr>
          </a:lstStyle>
          <a:p>
            <a:pPr>
              <a:defRPr/>
            </a:pPr>
            <a:endParaRPr lang="en-US" altLang="zh-CN"/>
          </a:p>
        </p:txBody>
      </p:sp>
      <p:sp>
        <p:nvSpPr>
          <p:cNvPr id="3076" name="Rectangle 4">
            <a:extLst>
              <a:ext uri="{FF2B5EF4-FFF2-40B4-BE49-F238E27FC236}">
                <a16:creationId xmlns:a16="http://schemas.microsoft.com/office/drawing/2014/main" id="{7E330018-C11A-4AE4-B912-5049AA24F358}"/>
              </a:ext>
            </a:extLst>
          </p:cNvPr>
          <p:cNvSpPr>
            <a:spLocks noGrp="1" noChangeArrowheads="1"/>
          </p:cNvSpPr>
          <p:nvPr>
            <p:ph type="ftr" sz="quarter" idx="2"/>
          </p:nvPr>
        </p:nvSpPr>
        <p:spPr bwMode="auto">
          <a:xfrm>
            <a:off x="0" y="9375775"/>
            <a:ext cx="2944813"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b" anchorCtr="0" compatLnSpc="1">
            <a:prstTxWarp prst="textNoShape">
              <a:avLst/>
            </a:prstTxWarp>
          </a:bodyPr>
          <a:lstStyle>
            <a:lvl1pPr defTabSz="911225" eaLnBrk="1" hangingPunct="1">
              <a:defRPr kumimoji="1" sz="1200">
                <a:solidFill>
                  <a:schemeClr val="tx1"/>
                </a:solidFill>
                <a:effectLst/>
                <a:latin typeface="Times New Roman" pitchFamily="18" charset="0"/>
              </a:defRPr>
            </a:lvl1pPr>
          </a:lstStyle>
          <a:p>
            <a:pPr>
              <a:defRPr/>
            </a:pPr>
            <a:endParaRPr lang="en-US" altLang="zh-CN"/>
          </a:p>
        </p:txBody>
      </p:sp>
      <p:sp>
        <p:nvSpPr>
          <p:cNvPr id="3077" name="Rectangle 5">
            <a:extLst>
              <a:ext uri="{FF2B5EF4-FFF2-40B4-BE49-F238E27FC236}">
                <a16:creationId xmlns:a16="http://schemas.microsoft.com/office/drawing/2014/main" id="{A703669E-B378-427B-8E48-028DF28946E9}"/>
              </a:ext>
            </a:extLst>
          </p:cNvPr>
          <p:cNvSpPr>
            <a:spLocks noGrp="1" noChangeArrowheads="1"/>
          </p:cNvSpPr>
          <p:nvPr>
            <p:ph type="sldNum" sz="quarter" idx="3"/>
          </p:nvPr>
        </p:nvSpPr>
        <p:spPr bwMode="auto">
          <a:xfrm>
            <a:off x="3849688" y="9375775"/>
            <a:ext cx="2944812"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b" anchorCtr="0" compatLnSpc="1">
            <a:prstTxWarp prst="textNoShape">
              <a:avLst/>
            </a:prstTxWarp>
          </a:bodyPr>
          <a:lstStyle>
            <a:lvl1pPr algn="r" defTabSz="911225" eaLnBrk="1" hangingPunct="1">
              <a:defRPr kumimoji="1" sz="1200">
                <a:solidFill>
                  <a:schemeClr val="tx1"/>
                </a:solidFill>
                <a:effectLst/>
                <a:latin typeface="Times New Roman" panose="02020603050405020304" pitchFamily="18" charset="0"/>
              </a:defRPr>
            </a:lvl1pPr>
          </a:lstStyle>
          <a:p>
            <a:pPr>
              <a:defRPr/>
            </a:pPr>
            <a:fld id="{322942DF-F23E-4C03-B51F-B90ABF027AFE}"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8E24811-9866-4762-BEF2-B8CDD7623AEB}"/>
              </a:ext>
            </a:extLst>
          </p:cNvPr>
          <p:cNvSpPr>
            <a:spLocks noGrp="1" noChangeArrowheads="1"/>
          </p:cNvSpPr>
          <p:nvPr>
            <p:ph type="hdr" sz="quarter"/>
          </p:nvPr>
        </p:nvSpPr>
        <p:spPr bwMode="auto">
          <a:xfrm>
            <a:off x="0" y="0"/>
            <a:ext cx="2944813"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t" anchorCtr="0" compatLnSpc="1">
            <a:prstTxWarp prst="textNoShape">
              <a:avLst/>
            </a:prstTxWarp>
          </a:bodyPr>
          <a:lstStyle>
            <a:lvl1pPr defTabSz="911225" eaLnBrk="1" hangingPunct="1">
              <a:defRPr kumimoji="1" sz="1200">
                <a:solidFill>
                  <a:schemeClr val="tx1"/>
                </a:solidFill>
                <a:effectLst/>
                <a:latin typeface="Times New Roman" pitchFamily="18" charset="0"/>
              </a:defRPr>
            </a:lvl1pPr>
          </a:lstStyle>
          <a:p>
            <a:pPr>
              <a:defRPr/>
            </a:pPr>
            <a:endParaRPr lang="en-US" altLang="zh-CN"/>
          </a:p>
        </p:txBody>
      </p:sp>
      <p:sp>
        <p:nvSpPr>
          <p:cNvPr id="2051" name="Rectangle 3">
            <a:extLst>
              <a:ext uri="{FF2B5EF4-FFF2-40B4-BE49-F238E27FC236}">
                <a16:creationId xmlns:a16="http://schemas.microsoft.com/office/drawing/2014/main" id="{A2E0B102-63A1-40B1-AEB7-AA646E264A48}"/>
              </a:ext>
            </a:extLst>
          </p:cNvPr>
          <p:cNvSpPr>
            <a:spLocks noGrp="1" noChangeArrowheads="1"/>
          </p:cNvSpPr>
          <p:nvPr>
            <p:ph type="dt" idx="1"/>
          </p:nvPr>
        </p:nvSpPr>
        <p:spPr bwMode="auto">
          <a:xfrm>
            <a:off x="3849688" y="0"/>
            <a:ext cx="2944812"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t" anchorCtr="0" compatLnSpc="1">
            <a:prstTxWarp prst="textNoShape">
              <a:avLst/>
            </a:prstTxWarp>
          </a:bodyPr>
          <a:lstStyle>
            <a:lvl1pPr algn="r" defTabSz="911225" eaLnBrk="1" hangingPunct="1">
              <a:defRPr kumimoji="1" sz="1200">
                <a:solidFill>
                  <a:schemeClr val="tx1"/>
                </a:solidFill>
                <a:effectLst/>
                <a:latin typeface="Times New Roman" pitchFamily="18" charset="0"/>
              </a:defRPr>
            </a:lvl1pPr>
          </a:lstStyle>
          <a:p>
            <a:pPr>
              <a:defRPr/>
            </a:pPr>
            <a:endParaRPr lang="en-US" altLang="zh-CN"/>
          </a:p>
        </p:txBody>
      </p:sp>
      <p:sp>
        <p:nvSpPr>
          <p:cNvPr id="3076" name="Rectangle 4">
            <a:extLst>
              <a:ext uri="{FF2B5EF4-FFF2-40B4-BE49-F238E27FC236}">
                <a16:creationId xmlns:a16="http://schemas.microsoft.com/office/drawing/2014/main" id="{3F1E2B00-BA45-443A-878C-7BE1434BFAAC}"/>
              </a:ext>
            </a:extLst>
          </p:cNvPr>
          <p:cNvSpPr>
            <a:spLocks noChangeArrowheads="1"/>
          </p:cNvSpPr>
          <p:nvPr>
            <p:ph type="sldImg" idx="2"/>
          </p:nvPr>
        </p:nvSpPr>
        <p:spPr bwMode="auto">
          <a:xfrm>
            <a:off x="930275" y="739775"/>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ED10FC8C-8707-47D9-9334-CDFF07FED9E7}"/>
              </a:ext>
            </a:extLst>
          </p:cNvPr>
          <p:cNvSpPr>
            <a:spLocks noGrp="1" noChangeArrowheads="1"/>
          </p:cNvSpPr>
          <p:nvPr>
            <p:ph type="body" sz="quarter" idx="3"/>
          </p:nvPr>
        </p:nvSpPr>
        <p:spPr bwMode="auto">
          <a:xfrm>
            <a:off x="906463" y="4687888"/>
            <a:ext cx="4981575" cy="4441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t" anchorCtr="0" compatLnSpc="1">
            <a:prstTxWarp prst="textNoShape">
              <a:avLst/>
            </a:prstTxWarp>
          </a:bodyPr>
          <a:lstStyle/>
          <a:p>
            <a:pPr lvl="0"/>
            <a:r>
              <a:rPr lang="zh-CN" altLang="en-US" noProof="0"/>
              <a:t>单击以编辑母版文本样式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054" name="Rectangle 6">
            <a:extLst>
              <a:ext uri="{FF2B5EF4-FFF2-40B4-BE49-F238E27FC236}">
                <a16:creationId xmlns:a16="http://schemas.microsoft.com/office/drawing/2014/main" id="{2E81C3B0-2DB2-4CDC-AF59-5D8F439A2688}"/>
              </a:ext>
            </a:extLst>
          </p:cNvPr>
          <p:cNvSpPr>
            <a:spLocks noGrp="1" noChangeArrowheads="1"/>
          </p:cNvSpPr>
          <p:nvPr>
            <p:ph type="ftr" sz="quarter" idx="4"/>
          </p:nvPr>
        </p:nvSpPr>
        <p:spPr bwMode="auto">
          <a:xfrm>
            <a:off x="0" y="9375775"/>
            <a:ext cx="2944813"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b" anchorCtr="0" compatLnSpc="1">
            <a:prstTxWarp prst="textNoShape">
              <a:avLst/>
            </a:prstTxWarp>
          </a:bodyPr>
          <a:lstStyle>
            <a:lvl1pPr defTabSz="911225" eaLnBrk="1" hangingPunct="1">
              <a:defRPr kumimoji="1" sz="1200">
                <a:solidFill>
                  <a:schemeClr val="tx1"/>
                </a:solidFill>
                <a:effectLst/>
                <a:latin typeface="Times New Roman" pitchFamily="18" charset="0"/>
              </a:defRPr>
            </a:lvl1pPr>
          </a:lstStyle>
          <a:p>
            <a:pPr>
              <a:defRPr/>
            </a:pPr>
            <a:endParaRPr lang="en-US" altLang="zh-CN"/>
          </a:p>
        </p:txBody>
      </p:sp>
      <p:sp>
        <p:nvSpPr>
          <p:cNvPr id="2055" name="Rectangle 7">
            <a:extLst>
              <a:ext uri="{FF2B5EF4-FFF2-40B4-BE49-F238E27FC236}">
                <a16:creationId xmlns:a16="http://schemas.microsoft.com/office/drawing/2014/main" id="{02FEAFDD-2F17-40A0-A92E-64546F04C2D0}"/>
              </a:ext>
            </a:extLst>
          </p:cNvPr>
          <p:cNvSpPr>
            <a:spLocks noGrp="1" noChangeArrowheads="1"/>
          </p:cNvSpPr>
          <p:nvPr>
            <p:ph type="sldNum" sz="quarter" idx="5"/>
          </p:nvPr>
        </p:nvSpPr>
        <p:spPr bwMode="auto">
          <a:xfrm>
            <a:off x="3849688" y="9375775"/>
            <a:ext cx="2944812" cy="49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074" tIns="45537" rIns="91074" bIns="45537" numCol="1" anchor="b" anchorCtr="0" compatLnSpc="1">
            <a:prstTxWarp prst="textNoShape">
              <a:avLst/>
            </a:prstTxWarp>
          </a:bodyPr>
          <a:lstStyle>
            <a:lvl1pPr algn="r" defTabSz="911225" eaLnBrk="1" hangingPunct="1">
              <a:defRPr kumimoji="1" sz="1200">
                <a:solidFill>
                  <a:schemeClr val="tx1"/>
                </a:solidFill>
                <a:effectLst/>
                <a:latin typeface="Times New Roman" panose="02020603050405020304" pitchFamily="18" charset="0"/>
              </a:defRPr>
            </a:lvl1pPr>
          </a:lstStyle>
          <a:p>
            <a:pPr>
              <a:defRPr/>
            </a:pPr>
            <a:fld id="{94903D07-0DF3-43B6-B1AE-AE9C3B69CEE4}"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p:cNvSpPr>
            <a:spLocks noGrp="1" noRot="1" noChangeArrowheads="1"/>
          </p:cNvSpPr>
          <p:nvPr>
            <p:ph type="ctrTitle"/>
          </p:nvPr>
        </p:nvSpPr>
        <p:spPr>
          <a:xfrm>
            <a:off x="3962400" y="1066800"/>
            <a:ext cx="4648200" cy="1981200"/>
          </a:xfrm>
        </p:spPr>
        <p:txBody>
          <a:bodyPr/>
          <a:lstStyle>
            <a:lvl1pPr>
              <a:defRPr/>
            </a:lvl1pPr>
          </a:lstStyle>
          <a:p>
            <a:pPr lvl="0"/>
            <a:r>
              <a:rPr lang="zh-CN" altLang="en-US" noProof="0"/>
              <a:t>单击此处编辑母版标题样式</a:t>
            </a:r>
          </a:p>
        </p:txBody>
      </p:sp>
      <p:sp>
        <p:nvSpPr>
          <p:cNvPr id="161795" name="Rectangle 3"/>
          <p:cNvSpPr>
            <a:spLocks noGrp="1" noRot="1" noChangeArrowheads="1"/>
          </p:cNvSpPr>
          <p:nvPr>
            <p:ph type="subTitle" idx="1"/>
          </p:nvPr>
        </p:nvSpPr>
        <p:spPr>
          <a:xfrm>
            <a:off x="3962400" y="3657600"/>
            <a:ext cx="4572000" cy="1676400"/>
          </a:xfrm>
        </p:spPr>
        <p:txBody>
          <a:bodyPr/>
          <a:lstStyle>
            <a:lvl1pPr marL="0" indent="0" algn="ctr">
              <a:buFont typeface="Wingdings" pitchFamily="2" charset="2"/>
              <a:buNone/>
              <a:defRPr/>
            </a:lvl1pPr>
          </a:lstStyle>
          <a:p>
            <a:pPr lvl="0"/>
            <a:r>
              <a:rPr lang="zh-CN" altLang="en-US" noProof="0"/>
              <a:t>单击此处编辑母版副标题样式</a:t>
            </a:r>
          </a:p>
        </p:txBody>
      </p:sp>
      <p:sp>
        <p:nvSpPr>
          <p:cNvPr id="4" name="Rectangle 4">
            <a:extLst>
              <a:ext uri="{FF2B5EF4-FFF2-40B4-BE49-F238E27FC236}">
                <a16:creationId xmlns:a16="http://schemas.microsoft.com/office/drawing/2014/main" id="{EB175D24-A288-4F2A-A0D3-B868C1075B6F}"/>
              </a:ext>
            </a:extLst>
          </p:cNvPr>
          <p:cNvSpPr>
            <a:spLocks noGrp="1" noChangeArrowheads="1"/>
          </p:cNvSpPr>
          <p:nvPr>
            <p:ph type="dt" sz="half" idx="10"/>
          </p:nvPr>
        </p:nvSpPr>
        <p:spPr bwMode="auto">
          <a:xfrm>
            <a:off x="301625" y="6076950"/>
            <a:ext cx="2289175"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effectLst/>
                <a:latin typeface="Arial" charset="0"/>
              </a:defRPr>
            </a:lvl1pPr>
          </a:lstStyle>
          <a:p>
            <a:pPr>
              <a:defRPr/>
            </a:pPr>
            <a:endParaRPr lang="en-US" altLang="zh-CN"/>
          </a:p>
        </p:txBody>
      </p:sp>
      <p:sp>
        <p:nvSpPr>
          <p:cNvPr id="5" name="Rectangle 5">
            <a:extLst>
              <a:ext uri="{FF2B5EF4-FFF2-40B4-BE49-F238E27FC236}">
                <a16:creationId xmlns:a16="http://schemas.microsoft.com/office/drawing/2014/main" id="{5277818D-77D5-4D32-8328-C4AE62F3C1C6}"/>
              </a:ext>
            </a:extLst>
          </p:cNvPr>
          <p:cNvSpPr>
            <a:spLocks noGrp="1" noChangeArrowheads="1"/>
          </p:cNvSpPr>
          <p:nvPr>
            <p:ph type="ftr" sz="quarter" idx="11"/>
          </p:nvPr>
        </p:nvSpPr>
        <p:spPr>
          <a:xfrm>
            <a:off x="3124200" y="6076950"/>
            <a:ext cx="2895600" cy="476250"/>
          </a:xfrm>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2C8FF4C-3CF1-43D9-ABC5-DB61D0361C19}"/>
              </a:ext>
            </a:extLst>
          </p:cNvPr>
          <p:cNvSpPr>
            <a:spLocks noGrp="1" noChangeArrowheads="1"/>
          </p:cNvSpPr>
          <p:nvPr>
            <p:ph type="sldNum" sz="quarter" idx="12"/>
          </p:nvPr>
        </p:nvSpPr>
        <p:spPr>
          <a:xfrm>
            <a:off x="6300788" y="6076950"/>
            <a:ext cx="2541587" cy="447675"/>
          </a:xfrm>
        </p:spPr>
        <p:txBody>
          <a:bodyPr/>
          <a:lstStyle>
            <a:lvl1pPr>
              <a:defRPr b="1"/>
            </a:lvl1pPr>
          </a:lstStyle>
          <a:p>
            <a:pPr>
              <a:defRPr/>
            </a:pPr>
            <a:fld id="{7AA80C9E-D724-4BFD-A81E-3655D17B2F23}" type="slidenum">
              <a:rPr lang="en-US" altLang="zh-CN"/>
              <a:pPr>
                <a:defRPr/>
              </a:pPr>
              <a:t>‹#›</a:t>
            </a:fld>
            <a:endParaRPr lang="en-US" altLang="zh-CN"/>
          </a:p>
        </p:txBody>
      </p:sp>
    </p:spTree>
    <p:extLst>
      <p:ext uri="{BB962C8B-B14F-4D97-AF65-F5344CB8AC3E}">
        <p14:creationId xmlns:p14="http://schemas.microsoft.com/office/powerpoint/2010/main" val="893538248"/>
      </p:ext>
    </p:extLst>
  </p:cSld>
  <p:clrMapOvr>
    <a:masterClrMapping/>
  </p:clrMapOvr>
  <p:transition spd="med">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a:extLst>
              <a:ext uri="{FF2B5EF4-FFF2-40B4-BE49-F238E27FC236}">
                <a16:creationId xmlns:a16="http://schemas.microsoft.com/office/drawing/2014/main" id="{8893261A-5D59-407E-A15E-79E778DFE810}"/>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57D6CD1A-A1BC-4AB0-92E1-CDCD4DA343FB}"/>
              </a:ext>
            </a:extLst>
          </p:cNvPr>
          <p:cNvSpPr>
            <a:spLocks noGrp="1" noChangeArrowheads="1"/>
          </p:cNvSpPr>
          <p:nvPr>
            <p:ph type="sldNum" sz="quarter" idx="11"/>
          </p:nvPr>
        </p:nvSpPr>
        <p:spPr>
          <a:ln/>
        </p:spPr>
        <p:txBody>
          <a:bodyPr/>
          <a:lstStyle>
            <a:lvl1pPr>
              <a:defRPr/>
            </a:lvl1pPr>
          </a:lstStyle>
          <a:p>
            <a:pPr>
              <a:defRPr/>
            </a:pPr>
            <a:fld id="{CEE0685E-24E8-4D29-86A7-2D7EACA597A7}" type="slidenum">
              <a:rPr lang="en-US" altLang="zh-CN"/>
              <a:pPr>
                <a:defRPr/>
              </a:pPr>
              <a:t>‹#›</a:t>
            </a:fld>
            <a:endParaRPr lang="en-US" altLang="zh-CN"/>
          </a:p>
        </p:txBody>
      </p:sp>
    </p:spTree>
    <p:extLst>
      <p:ext uri="{BB962C8B-B14F-4D97-AF65-F5344CB8AC3E}">
        <p14:creationId xmlns:p14="http://schemas.microsoft.com/office/powerpoint/2010/main" val="3691682634"/>
      </p:ext>
    </p:extLst>
  </p:cSld>
  <p:clrMapOvr>
    <a:masterClrMapping/>
  </p:clrMapOvr>
  <p:transition spd="med">
    <p:blind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1313" y="549275"/>
            <a:ext cx="2128837" cy="56165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04800" y="549275"/>
            <a:ext cx="6234113" cy="56165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a:extLst>
              <a:ext uri="{FF2B5EF4-FFF2-40B4-BE49-F238E27FC236}">
                <a16:creationId xmlns:a16="http://schemas.microsoft.com/office/drawing/2014/main" id="{DEFFC6A9-69CE-40E6-9FD5-A7BC0977124A}"/>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1D3B56FA-F579-461A-BC4D-00D18792AF90}"/>
              </a:ext>
            </a:extLst>
          </p:cNvPr>
          <p:cNvSpPr>
            <a:spLocks noGrp="1" noChangeArrowheads="1"/>
          </p:cNvSpPr>
          <p:nvPr>
            <p:ph type="sldNum" sz="quarter" idx="11"/>
          </p:nvPr>
        </p:nvSpPr>
        <p:spPr>
          <a:ln/>
        </p:spPr>
        <p:txBody>
          <a:bodyPr/>
          <a:lstStyle>
            <a:lvl1pPr>
              <a:defRPr/>
            </a:lvl1pPr>
          </a:lstStyle>
          <a:p>
            <a:pPr>
              <a:defRPr/>
            </a:pPr>
            <a:fld id="{145D22BB-F839-45D0-BADE-B66E14F9D763}" type="slidenum">
              <a:rPr lang="en-US" altLang="zh-CN"/>
              <a:pPr>
                <a:defRPr/>
              </a:pPr>
              <a:t>‹#›</a:t>
            </a:fld>
            <a:endParaRPr lang="en-US" altLang="zh-CN"/>
          </a:p>
        </p:txBody>
      </p:sp>
    </p:spTree>
    <p:extLst>
      <p:ext uri="{BB962C8B-B14F-4D97-AF65-F5344CB8AC3E}">
        <p14:creationId xmlns:p14="http://schemas.microsoft.com/office/powerpoint/2010/main" val="4118484572"/>
      </p:ext>
    </p:extLst>
  </p:cSld>
  <p:clrMapOvr>
    <a:masterClrMapping/>
  </p:clrMapOvr>
  <p:transition spd="med">
    <p:blinds/>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68313" y="549275"/>
            <a:ext cx="8351837" cy="576263"/>
          </a:xfrm>
        </p:spPr>
        <p:txBody>
          <a:bodyPr/>
          <a:lstStyle/>
          <a:p>
            <a:r>
              <a:rPr lang="zh-CN" altLang="en-US"/>
              <a:t>单击此处编辑母版标题样式</a:t>
            </a:r>
          </a:p>
        </p:txBody>
      </p:sp>
      <p:sp>
        <p:nvSpPr>
          <p:cNvPr id="3" name="文本占位符 2"/>
          <p:cNvSpPr>
            <a:spLocks noGrp="1"/>
          </p:cNvSpPr>
          <p:nvPr>
            <p:ph type="body" sz="half" idx="1"/>
          </p:nvPr>
        </p:nvSpPr>
        <p:spPr>
          <a:xfrm>
            <a:off x="304800" y="1341438"/>
            <a:ext cx="4181475" cy="48244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38675" y="1341438"/>
            <a:ext cx="4181475" cy="48244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a:extLst>
              <a:ext uri="{FF2B5EF4-FFF2-40B4-BE49-F238E27FC236}">
                <a16:creationId xmlns:a16="http://schemas.microsoft.com/office/drawing/2014/main" id="{C7F884A2-929E-4B65-A4CF-E769B8525814}"/>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8C6386A-FB97-4498-8F66-9AAAA951D49B}"/>
              </a:ext>
            </a:extLst>
          </p:cNvPr>
          <p:cNvSpPr>
            <a:spLocks noGrp="1" noChangeArrowheads="1"/>
          </p:cNvSpPr>
          <p:nvPr>
            <p:ph type="sldNum" sz="quarter" idx="11"/>
          </p:nvPr>
        </p:nvSpPr>
        <p:spPr>
          <a:ln/>
        </p:spPr>
        <p:txBody>
          <a:bodyPr/>
          <a:lstStyle>
            <a:lvl1pPr>
              <a:defRPr/>
            </a:lvl1pPr>
          </a:lstStyle>
          <a:p>
            <a:pPr>
              <a:defRPr/>
            </a:pPr>
            <a:fld id="{4CBEA64E-89AB-45ED-A698-FEB675245ED4}" type="slidenum">
              <a:rPr lang="en-US" altLang="zh-CN"/>
              <a:pPr>
                <a:defRPr/>
              </a:pPr>
              <a:t>‹#›</a:t>
            </a:fld>
            <a:endParaRPr lang="en-US" altLang="zh-CN"/>
          </a:p>
        </p:txBody>
      </p:sp>
    </p:spTree>
    <p:extLst>
      <p:ext uri="{BB962C8B-B14F-4D97-AF65-F5344CB8AC3E}">
        <p14:creationId xmlns:p14="http://schemas.microsoft.com/office/powerpoint/2010/main" val="1694632855"/>
      </p:ext>
    </p:extLst>
  </p:cSld>
  <p:clrMapOvr>
    <a:masterClrMapping/>
  </p:clrMapOvr>
  <p:transition spd="med">
    <p:blinds/>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68313" y="549275"/>
            <a:ext cx="8351837" cy="576263"/>
          </a:xfrm>
        </p:spPr>
        <p:txBody>
          <a:bodyPr/>
          <a:lstStyle/>
          <a:p>
            <a:r>
              <a:rPr lang="zh-CN" altLang="en-US"/>
              <a:t>单击此处编辑母版标题样式</a:t>
            </a:r>
          </a:p>
        </p:txBody>
      </p:sp>
      <p:sp>
        <p:nvSpPr>
          <p:cNvPr id="3" name="文本占位符 2"/>
          <p:cNvSpPr>
            <a:spLocks noGrp="1"/>
          </p:cNvSpPr>
          <p:nvPr>
            <p:ph type="body" sz="half" idx="1"/>
          </p:nvPr>
        </p:nvSpPr>
        <p:spPr>
          <a:xfrm>
            <a:off x="304800" y="1341438"/>
            <a:ext cx="4181475" cy="48244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38675" y="1341438"/>
            <a:ext cx="4181475" cy="23352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38675" y="3829050"/>
            <a:ext cx="4181475" cy="2336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5">
            <a:extLst>
              <a:ext uri="{FF2B5EF4-FFF2-40B4-BE49-F238E27FC236}">
                <a16:creationId xmlns:a16="http://schemas.microsoft.com/office/drawing/2014/main" id="{175AAB87-0A00-43A3-B456-89782A792648}"/>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D86FCE04-7F5D-4EB1-87F7-9D1751F4FC80}"/>
              </a:ext>
            </a:extLst>
          </p:cNvPr>
          <p:cNvSpPr>
            <a:spLocks noGrp="1" noChangeArrowheads="1"/>
          </p:cNvSpPr>
          <p:nvPr>
            <p:ph type="sldNum" sz="quarter" idx="11"/>
          </p:nvPr>
        </p:nvSpPr>
        <p:spPr>
          <a:ln/>
        </p:spPr>
        <p:txBody>
          <a:bodyPr/>
          <a:lstStyle>
            <a:lvl1pPr>
              <a:defRPr/>
            </a:lvl1pPr>
          </a:lstStyle>
          <a:p>
            <a:pPr>
              <a:defRPr/>
            </a:pPr>
            <a:fld id="{09E9BCCF-5B0C-478C-BC96-F61597845544}" type="slidenum">
              <a:rPr lang="en-US" altLang="zh-CN"/>
              <a:pPr>
                <a:defRPr/>
              </a:pPr>
              <a:t>‹#›</a:t>
            </a:fld>
            <a:endParaRPr lang="en-US" altLang="zh-CN"/>
          </a:p>
        </p:txBody>
      </p:sp>
    </p:spTree>
    <p:extLst>
      <p:ext uri="{BB962C8B-B14F-4D97-AF65-F5344CB8AC3E}">
        <p14:creationId xmlns:p14="http://schemas.microsoft.com/office/powerpoint/2010/main" val="2177129982"/>
      </p:ext>
    </p:extLst>
  </p:cSld>
  <p:clrMapOvr>
    <a:masterClrMapping/>
  </p:clrMapOvr>
  <p:transition spd="med">
    <p:blinds/>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68313" y="549275"/>
            <a:ext cx="8351837" cy="576263"/>
          </a:xfrm>
        </p:spPr>
        <p:txBody>
          <a:bodyPr/>
          <a:lstStyle/>
          <a:p>
            <a:r>
              <a:rPr lang="zh-CN" altLang="en-US"/>
              <a:t>单击此处编辑母版标题样式</a:t>
            </a:r>
          </a:p>
        </p:txBody>
      </p:sp>
      <p:sp>
        <p:nvSpPr>
          <p:cNvPr id="3" name="表格占位符 2"/>
          <p:cNvSpPr>
            <a:spLocks noGrp="1"/>
          </p:cNvSpPr>
          <p:nvPr>
            <p:ph type="tbl" idx="1"/>
          </p:nvPr>
        </p:nvSpPr>
        <p:spPr>
          <a:xfrm>
            <a:off x="304800" y="1341438"/>
            <a:ext cx="8515350" cy="4824412"/>
          </a:xfrm>
        </p:spPr>
        <p:txBody>
          <a:bodyPr/>
          <a:lstStyle/>
          <a:p>
            <a:pPr lvl="0"/>
            <a:endParaRPr lang="zh-CN" altLang="en-US" noProof="0"/>
          </a:p>
        </p:txBody>
      </p:sp>
      <p:sp>
        <p:nvSpPr>
          <p:cNvPr id="4" name="Rectangle 5">
            <a:extLst>
              <a:ext uri="{FF2B5EF4-FFF2-40B4-BE49-F238E27FC236}">
                <a16:creationId xmlns:a16="http://schemas.microsoft.com/office/drawing/2014/main" id="{E7BAE0CA-FFE0-4698-AFED-6D7DBAE7E0BB}"/>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FA365A5A-15AF-41B3-A564-0A81EEF17989}"/>
              </a:ext>
            </a:extLst>
          </p:cNvPr>
          <p:cNvSpPr>
            <a:spLocks noGrp="1" noChangeArrowheads="1"/>
          </p:cNvSpPr>
          <p:nvPr>
            <p:ph type="sldNum" sz="quarter" idx="11"/>
          </p:nvPr>
        </p:nvSpPr>
        <p:spPr>
          <a:ln/>
        </p:spPr>
        <p:txBody>
          <a:bodyPr/>
          <a:lstStyle>
            <a:lvl1pPr>
              <a:defRPr/>
            </a:lvl1pPr>
          </a:lstStyle>
          <a:p>
            <a:pPr>
              <a:defRPr/>
            </a:pPr>
            <a:fld id="{CDE5BF4A-A846-4461-83C4-874C3A0F46E1}" type="slidenum">
              <a:rPr lang="en-US" altLang="zh-CN"/>
              <a:pPr>
                <a:defRPr/>
              </a:pPr>
              <a:t>‹#›</a:t>
            </a:fld>
            <a:endParaRPr lang="en-US" altLang="zh-CN"/>
          </a:p>
        </p:txBody>
      </p:sp>
    </p:spTree>
    <p:extLst>
      <p:ext uri="{BB962C8B-B14F-4D97-AF65-F5344CB8AC3E}">
        <p14:creationId xmlns:p14="http://schemas.microsoft.com/office/powerpoint/2010/main" val="4265377873"/>
      </p:ext>
    </p:extLst>
  </p:cSld>
  <p:clrMapOvr>
    <a:masterClrMapping/>
  </p:clrMapOvr>
  <p:transition spd="med">
    <p:blinds/>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468313" y="549275"/>
            <a:ext cx="8351837" cy="576263"/>
          </a:xfrm>
        </p:spPr>
        <p:txBody>
          <a:bodyPr/>
          <a:lstStyle/>
          <a:p>
            <a:r>
              <a:rPr lang="zh-CN" altLang="en-US"/>
              <a:t>单击此处编辑母版标题样式</a:t>
            </a:r>
          </a:p>
        </p:txBody>
      </p:sp>
      <p:sp>
        <p:nvSpPr>
          <p:cNvPr id="3" name="文本占位符 2"/>
          <p:cNvSpPr>
            <a:spLocks noGrp="1"/>
          </p:cNvSpPr>
          <p:nvPr>
            <p:ph type="body" sz="half" idx="1"/>
          </p:nvPr>
        </p:nvSpPr>
        <p:spPr>
          <a:xfrm>
            <a:off x="304800" y="1341438"/>
            <a:ext cx="4181475" cy="48244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剪贴画占位符 3"/>
          <p:cNvSpPr>
            <a:spLocks noGrp="1"/>
          </p:cNvSpPr>
          <p:nvPr>
            <p:ph type="clipArt" sz="half" idx="2"/>
          </p:nvPr>
        </p:nvSpPr>
        <p:spPr>
          <a:xfrm>
            <a:off x="4638675" y="1341438"/>
            <a:ext cx="4181475" cy="4824412"/>
          </a:xfrm>
        </p:spPr>
        <p:txBody>
          <a:bodyPr/>
          <a:lstStyle/>
          <a:p>
            <a:pPr lvl="0"/>
            <a:endParaRPr lang="zh-CN" altLang="en-US" noProof="0"/>
          </a:p>
        </p:txBody>
      </p:sp>
      <p:sp>
        <p:nvSpPr>
          <p:cNvPr id="5" name="Rectangle 5">
            <a:extLst>
              <a:ext uri="{FF2B5EF4-FFF2-40B4-BE49-F238E27FC236}">
                <a16:creationId xmlns:a16="http://schemas.microsoft.com/office/drawing/2014/main" id="{A7618115-85FC-4A65-B705-4625CA09C90F}"/>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A842CF6-C25C-4893-B1B3-94B5B895A920}"/>
              </a:ext>
            </a:extLst>
          </p:cNvPr>
          <p:cNvSpPr>
            <a:spLocks noGrp="1" noChangeArrowheads="1"/>
          </p:cNvSpPr>
          <p:nvPr>
            <p:ph type="sldNum" sz="quarter" idx="11"/>
          </p:nvPr>
        </p:nvSpPr>
        <p:spPr>
          <a:ln/>
        </p:spPr>
        <p:txBody>
          <a:bodyPr/>
          <a:lstStyle>
            <a:lvl1pPr>
              <a:defRPr/>
            </a:lvl1pPr>
          </a:lstStyle>
          <a:p>
            <a:pPr>
              <a:defRPr/>
            </a:pPr>
            <a:fld id="{E3EDF530-8B49-43EB-A26B-6E22D96926B9}" type="slidenum">
              <a:rPr lang="en-US" altLang="zh-CN"/>
              <a:pPr>
                <a:defRPr/>
              </a:pPr>
              <a:t>‹#›</a:t>
            </a:fld>
            <a:endParaRPr lang="en-US" altLang="zh-CN"/>
          </a:p>
        </p:txBody>
      </p:sp>
    </p:spTree>
    <p:extLst>
      <p:ext uri="{BB962C8B-B14F-4D97-AF65-F5344CB8AC3E}">
        <p14:creationId xmlns:p14="http://schemas.microsoft.com/office/powerpoint/2010/main" val="2901819649"/>
      </p:ext>
    </p:extLst>
  </p:cSld>
  <p:clrMapOvr>
    <a:masterClrMapping/>
  </p:clrMapOvr>
  <p:transition spd="med">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5">
            <a:extLst>
              <a:ext uri="{FF2B5EF4-FFF2-40B4-BE49-F238E27FC236}">
                <a16:creationId xmlns:a16="http://schemas.microsoft.com/office/drawing/2014/main" id="{64DDDB94-132F-4C58-9656-7481618A4C31}"/>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975981A2-20EA-4EED-9A8B-9B7EBC723239}"/>
              </a:ext>
            </a:extLst>
          </p:cNvPr>
          <p:cNvSpPr>
            <a:spLocks noGrp="1" noChangeArrowheads="1"/>
          </p:cNvSpPr>
          <p:nvPr>
            <p:ph type="sldNum" sz="quarter" idx="11"/>
          </p:nvPr>
        </p:nvSpPr>
        <p:spPr>
          <a:ln/>
        </p:spPr>
        <p:txBody>
          <a:bodyPr/>
          <a:lstStyle>
            <a:lvl1pPr>
              <a:defRPr/>
            </a:lvl1pPr>
          </a:lstStyle>
          <a:p>
            <a:pPr>
              <a:defRPr/>
            </a:pPr>
            <a:fld id="{655C4C83-0130-40C5-8F93-579CCBB397A3}" type="slidenum">
              <a:rPr lang="en-US" altLang="zh-CN"/>
              <a:pPr>
                <a:defRPr/>
              </a:pPr>
              <a:t>‹#›</a:t>
            </a:fld>
            <a:endParaRPr lang="en-US" altLang="zh-CN"/>
          </a:p>
        </p:txBody>
      </p:sp>
    </p:spTree>
    <p:extLst>
      <p:ext uri="{BB962C8B-B14F-4D97-AF65-F5344CB8AC3E}">
        <p14:creationId xmlns:p14="http://schemas.microsoft.com/office/powerpoint/2010/main" val="155917024"/>
      </p:ext>
    </p:extLst>
  </p:cSld>
  <p:clrMapOvr>
    <a:masterClrMapping/>
  </p:clrMapOvr>
  <p:transition spd="med">
    <p:blind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5">
            <a:extLst>
              <a:ext uri="{FF2B5EF4-FFF2-40B4-BE49-F238E27FC236}">
                <a16:creationId xmlns:a16="http://schemas.microsoft.com/office/drawing/2014/main" id="{3BC7AD0D-766F-49DB-9E29-4044DBB57C2D}"/>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230A7261-9FA0-4B8E-BB50-740C6F68A67D}"/>
              </a:ext>
            </a:extLst>
          </p:cNvPr>
          <p:cNvSpPr>
            <a:spLocks noGrp="1" noChangeArrowheads="1"/>
          </p:cNvSpPr>
          <p:nvPr>
            <p:ph type="sldNum" sz="quarter" idx="11"/>
          </p:nvPr>
        </p:nvSpPr>
        <p:spPr>
          <a:ln/>
        </p:spPr>
        <p:txBody>
          <a:bodyPr/>
          <a:lstStyle>
            <a:lvl1pPr>
              <a:defRPr/>
            </a:lvl1pPr>
          </a:lstStyle>
          <a:p>
            <a:pPr>
              <a:defRPr/>
            </a:pPr>
            <a:fld id="{EA24DDCC-334C-4E56-80CE-247DD2F26922}" type="slidenum">
              <a:rPr lang="en-US" altLang="zh-CN"/>
              <a:pPr>
                <a:defRPr/>
              </a:pPr>
              <a:t>‹#›</a:t>
            </a:fld>
            <a:endParaRPr lang="en-US" altLang="zh-CN"/>
          </a:p>
        </p:txBody>
      </p:sp>
    </p:spTree>
    <p:extLst>
      <p:ext uri="{BB962C8B-B14F-4D97-AF65-F5344CB8AC3E}">
        <p14:creationId xmlns:p14="http://schemas.microsoft.com/office/powerpoint/2010/main" val="3259269892"/>
      </p:ext>
    </p:extLst>
  </p:cSld>
  <p:clrMapOvr>
    <a:masterClrMapping/>
  </p:clrMapOvr>
  <p:transition spd="med">
    <p:blind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04800" y="1341438"/>
            <a:ext cx="4181475" cy="4824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38675" y="1341438"/>
            <a:ext cx="4181475" cy="4824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a:extLst>
              <a:ext uri="{FF2B5EF4-FFF2-40B4-BE49-F238E27FC236}">
                <a16:creationId xmlns:a16="http://schemas.microsoft.com/office/drawing/2014/main" id="{81641B30-E0DB-4F0C-B851-A3CF30992FDA}"/>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15F706C-A551-4E68-870A-798B9F7DB952}"/>
              </a:ext>
            </a:extLst>
          </p:cNvPr>
          <p:cNvSpPr>
            <a:spLocks noGrp="1" noChangeArrowheads="1"/>
          </p:cNvSpPr>
          <p:nvPr>
            <p:ph type="sldNum" sz="quarter" idx="11"/>
          </p:nvPr>
        </p:nvSpPr>
        <p:spPr>
          <a:ln/>
        </p:spPr>
        <p:txBody>
          <a:bodyPr/>
          <a:lstStyle>
            <a:lvl1pPr>
              <a:defRPr/>
            </a:lvl1pPr>
          </a:lstStyle>
          <a:p>
            <a:pPr>
              <a:defRPr/>
            </a:pPr>
            <a:fld id="{F43938A9-AD5F-4F0B-A16C-2A51828B7FF9}" type="slidenum">
              <a:rPr lang="en-US" altLang="zh-CN"/>
              <a:pPr>
                <a:defRPr/>
              </a:pPr>
              <a:t>‹#›</a:t>
            </a:fld>
            <a:endParaRPr lang="en-US" altLang="zh-CN"/>
          </a:p>
        </p:txBody>
      </p:sp>
    </p:spTree>
    <p:extLst>
      <p:ext uri="{BB962C8B-B14F-4D97-AF65-F5344CB8AC3E}">
        <p14:creationId xmlns:p14="http://schemas.microsoft.com/office/powerpoint/2010/main" val="3142377363"/>
      </p:ext>
    </p:extLst>
  </p:cSld>
  <p:clrMapOvr>
    <a:masterClrMapping/>
  </p:clrMapOvr>
  <p:transition spd="med">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5">
            <a:extLst>
              <a:ext uri="{FF2B5EF4-FFF2-40B4-BE49-F238E27FC236}">
                <a16:creationId xmlns:a16="http://schemas.microsoft.com/office/drawing/2014/main" id="{5EABD14A-1DD8-46E3-ABBF-6304F27C7846}"/>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07B9C4FD-3BE1-40D8-805B-EDC967E3ABF7}"/>
              </a:ext>
            </a:extLst>
          </p:cNvPr>
          <p:cNvSpPr>
            <a:spLocks noGrp="1" noChangeArrowheads="1"/>
          </p:cNvSpPr>
          <p:nvPr>
            <p:ph type="sldNum" sz="quarter" idx="11"/>
          </p:nvPr>
        </p:nvSpPr>
        <p:spPr>
          <a:ln/>
        </p:spPr>
        <p:txBody>
          <a:bodyPr/>
          <a:lstStyle>
            <a:lvl1pPr>
              <a:defRPr/>
            </a:lvl1pPr>
          </a:lstStyle>
          <a:p>
            <a:pPr>
              <a:defRPr/>
            </a:pPr>
            <a:fld id="{CCA8D8CA-D055-4BCE-A732-17AA3F521C97}" type="slidenum">
              <a:rPr lang="en-US" altLang="zh-CN"/>
              <a:pPr>
                <a:defRPr/>
              </a:pPr>
              <a:t>‹#›</a:t>
            </a:fld>
            <a:endParaRPr lang="en-US" altLang="zh-CN"/>
          </a:p>
        </p:txBody>
      </p:sp>
    </p:spTree>
    <p:extLst>
      <p:ext uri="{BB962C8B-B14F-4D97-AF65-F5344CB8AC3E}">
        <p14:creationId xmlns:p14="http://schemas.microsoft.com/office/powerpoint/2010/main" val="2930331537"/>
      </p:ext>
    </p:extLst>
  </p:cSld>
  <p:clrMapOvr>
    <a:masterClrMapping/>
  </p:clrMapOvr>
  <p:transition spd="med">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5">
            <a:extLst>
              <a:ext uri="{FF2B5EF4-FFF2-40B4-BE49-F238E27FC236}">
                <a16:creationId xmlns:a16="http://schemas.microsoft.com/office/drawing/2014/main" id="{369637AF-A45C-4E61-9071-3B0F3998C216}"/>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7A34FA50-F2F2-4190-943C-526A5FB1D082}"/>
              </a:ext>
            </a:extLst>
          </p:cNvPr>
          <p:cNvSpPr>
            <a:spLocks noGrp="1" noChangeArrowheads="1"/>
          </p:cNvSpPr>
          <p:nvPr>
            <p:ph type="sldNum" sz="quarter" idx="11"/>
          </p:nvPr>
        </p:nvSpPr>
        <p:spPr>
          <a:ln/>
        </p:spPr>
        <p:txBody>
          <a:bodyPr/>
          <a:lstStyle>
            <a:lvl1pPr>
              <a:defRPr/>
            </a:lvl1pPr>
          </a:lstStyle>
          <a:p>
            <a:pPr>
              <a:defRPr/>
            </a:pPr>
            <a:fld id="{D90144AA-5B14-4357-A5DF-24FB01665627}" type="slidenum">
              <a:rPr lang="en-US" altLang="zh-CN"/>
              <a:pPr>
                <a:defRPr/>
              </a:pPr>
              <a:t>‹#›</a:t>
            </a:fld>
            <a:endParaRPr lang="en-US" altLang="zh-CN"/>
          </a:p>
        </p:txBody>
      </p:sp>
    </p:spTree>
    <p:extLst>
      <p:ext uri="{BB962C8B-B14F-4D97-AF65-F5344CB8AC3E}">
        <p14:creationId xmlns:p14="http://schemas.microsoft.com/office/powerpoint/2010/main" val="3991246606"/>
      </p:ext>
    </p:extLst>
  </p:cSld>
  <p:clrMapOvr>
    <a:masterClrMapping/>
  </p:clrMapOvr>
  <p:transition spd="med">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FA9E5CDF-8BBD-42CB-A589-45BA4C6FD71A}"/>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3" name="Rectangle 6">
            <a:extLst>
              <a:ext uri="{FF2B5EF4-FFF2-40B4-BE49-F238E27FC236}">
                <a16:creationId xmlns:a16="http://schemas.microsoft.com/office/drawing/2014/main" id="{50A1C397-2A14-4BCF-926E-E23840A03229}"/>
              </a:ext>
            </a:extLst>
          </p:cNvPr>
          <p:cNvSpPr>
            <a:spLocks noGrp="1" noChangeArrowheads="1"/>
          </p:cNvSpPr>
          <p:nvPr>
            <p:ph type="sldNum" sz="quarter" idx="11"/>
          </p:nvPr>
        </p:nvSpPr>
        <p:spPr>
          <a:ln/>
        </p:spPr>
        <p:txBody>
          <a:bodyPr/>
          <a:lstStyle>
            <a:lvl1pPr>
              <a:defRPr/>
            </a:lvl1pPr>
          </a:lstStyle>
          <a:p>
            <a:pPr>
              <a:defRPr/>
            </a:pPr>
            <a:fld id="{096123C9-FEB2-4398-9D40-A295538EF9A8}" type="slidenum">
              <a:rPr lang="en-US" altLang="zh-CN"/>
              <a:pPr>
                <a:defRPr/>
              </a:pPr>
              <a:t>‹#›</a:t>
            </a:fld>
            <a:endParaRPr lang="en-US" altLang="zh-CN"/>
          </a:p>
        </p:txBody>
      </p:sp>
    </p:spTree>
    <p:extLst>
      <p:ext uri="{BB962C8B-B14F-4D97-AF65-F5344CB8AC3E}">
        <p14:creationId xmlns:p14="http://schemas.microsoft.com/office/powerpoint/2010/main" val="355262320"/>
      </p:ext>
    </p:extLst>
  </p:cSld>
  <p:clrMapOvr>
    <a:masterClrMapping/>
  </p:clrMapOvr>
  <p:transition spd="med">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5">
            <a:extLst>
              <a:ext uri="{FF2B5EF4-FFF2-40B4-BE49-F238E27FC236}">
                <a16:creationId xmlns:a16="http://schemas.microsoft.com/office/drawing/2014/main" id="{09C2E5E7-9630-403D-AB84-0EC4F3DDF46C}"/>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BBEC4B2-DE5C-49D7-A2AC-C5BF7B94C115}"/>
              </a:ext>
            </a:extLst>
          </p:cNvPr>
          <p:cNvSpPr>
            <a:spLocks noGrp="1" noChangeArrowheads="1"/>
          </p:cNvSpPr>
          <p:nvPr>
            <p:ph type="sldNum" sz="quarter" idx="11"/>
          </p:nvPr>
        </p:nvSpPr>
        <p:spPr>
          <a:ln/>
        </p:spPr>
        <p:txBody>
          <a:bodyPr/>
          <a:lstStyle>
            <a:lvl1pPr>
              <a:defRPr/>
            </a:lvl1pPr>
          </a:lstStyle>
          <a:p>
            <a:pPr>
              <a:defRPr/>
            </a:pPr>
            <a:fld id="{3F5C3A73-1F30-4AFB-8D25-E37C348120FF}" type="slidenum">
              <a:rPr lang="en-US" altLang="zh-CN"/>
              <a:pPr>
                <a:defRPr/>
              </a:pPr>
              <a:t>‹#›</a:t>
            </a:fld>
            <a:endParaRPr lang="en-US" altLang="zh-CN"/>
          </a:p>
        </p:txBody>
      </p:sp>
    </p:spTree>
    <p:extLst>
      <p:ext uri="{BB962C8B-B14F-4D97-AF65-F5344CB8AC3E}">
        <p14:creationId xmlns:p14="http://schemas.microsoft.com/office/powerpoint/2010/main" val="3015226188"/>
      </p:ext>
    </p:extLst>
  </p:cSld>
  <p:clrMapOvr>
    <a:masterClrMapping/>
  </p:clrMapOvr>
  <p:transition spd="med">
    <p:blind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5">
            <a:extLst>
              <a:ext uri="{FF2B5EF4-FFF2-40B4-BE49-F238E27FC236}">
                <a16:creationId xmlns:a16="http://schemas.microsoft.com/office/drawing/2014/main" id="{E8235796-EAB8-4ECB-B376-9C249FD530D1}"/>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FF7C2194-9E39-417D-8637-39FB966C9642}"/>
              </a:ext>
            </a:extLst>
          </p:cNvPr>
          <p:cNvSpPr>
            <a:spLocks noGrp="1" noChangeArrowheads="1"/>
          </p:cNvSpPr>
          <p:nvPr>
            <p:ph type="sldNum" sz="quarter" idx="11"/>
          </p:nvPr>
        </p:nvSpPr>
        <p:spPr>
          <a:ln/>
        </p:spPr>
        <p:txBody>
          <a:bodyPr/>
          <a:lstStyle>
            <a:lvl1pPr>
              <a:defRPr/>
            </a:lvl1pPr>
          </a:lstStyle>
          <a:p>
            <a:pPr>
              <a:defRPr/>
            </a:pPr>
            <a:fld id="{358B68D6-3D52-4078-B3AA-69F156CC8AB0}" type="slidenum">
              <a:rPr lang="en-US" altLang="zh-CN"/>
              <a:pPr>
                <a:defRPr/>
              </a:pPr>
              <a:t>‹#›</a:t>
            </a:fld>
            <a:endParaRPr lang="en-US" altLang="zh-CN"/>
          </a:p>
        </p:txBody>
      </p:sp>
    </p:spTree>
    <p:extLst>
      <p:ext uri="{BB962C8B-B14F-4D97-AF65-F5344CB8AC3E}">
        <p14:creationId xmlns:p14="http://schemas.microsoft.com/office/powerpoint/2010/main" val="1439221045"/>
      </p:ext>
    </p:extLst>
  </p:cSld>
  <p:clrMapOvr>
    <a:masterClrMapping/>
  </p:clrMapOvr>
  <p:transition spd="med">
    <p:blind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60770" name="Rectangle 2">
            <a:extLst>
              <a:ext uri="{FF2B5EF4-FFF2-40B4-BE49-F238E27FC236}">
                <a16:creationId xmlns:a16="http://schemas.microsoft.com/office/drawing/2014/main" id="{F8AF4630-B1CD-46A4-A51B-6C38B4C7916B}"/>
              </a:ext>
            </a:extLst>
          </p:cNvPr>
          <p:cNvSpPr>
            <a:spLocks noGrp="1" noRot="1" noChangeArrowheads="1"/>
          </p:cNvSpPr>
          <p:nvPr>
            <p:ph type="title"/>
          </p:nvPr>
        </p:nvSpPr>
        <p:spPr bwMode="auto">
          <a:xfrm>
            <a:off x="468313" y="549275"/>
            <a:ext cx="8351837"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3CCAF488-6BF4-4F59-A20E-01AA10E8AA13}"/>
              </a:ext>
            </a:extLst>
          </p:cNvPr>
          <p:cNvSpPr>
            <a:spLocks noGrp="1" noRot="1" noChangeArrowheads="1"/>
          </p:cNvSpPr>
          <p:nvPr>
            <p:ph type="body" idx="1"/>
          </p:nvPr>
        </p:nvSpPr>
        <p:spPr bwMode="auto">
          <a:xfrm>
            <a:off x="304800" y="1341438"/>
            <a:ext cx="8515350" cy="482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p:txBody>
      </p:sp>
      <p:sp>
        <p:nvSpPr>
          <p:cNvPr id="160773" name="Rectangle 5">
            <a:extLst>
              <a:ext uri="{FF2B5EF4-FFF2-40B4-BE49-F238E27FC236}">
                <a16:creationId xmlns:a16="http://schemas.microsoft.com/office/drawing/2014/main" id="{C3336CC8-0897-4ABD-8D05-1A1CC603C5D6}"/>
              </a:ext>
            </a:extLst>
          </p:cNvPr>
          <p:cNvSpPr>
            <a:spLocks noGrp="1" noChangeArrowheads="1"/>
          </p:cNvSpPr>
          <p:nvPr>
            <p:ph type="ftr" sz="quarter" idx="3"/>
          </p:nvPr>
        </p:nvSpPr>
        <p:spPr bwMode="auto">
          <a:xfrm>
            <a:off x="3203575"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Arial" charset="0"/>
              </a:defRPr>
            </a:lvl1pPr>
          </a:lstStyle>
          <a:p>
            <a:pPr>
              <a:defRPr/>
            </a:pPr>
            <a:endParaRPr lang="en-US" altLang="zh-CN"/>
          </a:p>
        </p:txBody>
      </p:sp>
      <p:sp>
        <p:nvSpPr>
          <p:cNvPr id="160774" name="Rectangle 6">
            <a:extLst>
              <a:ext uri="{FF2B5EF4-FFF2-40B4-BE49-F238E27FC236}">
                <a16:creationId xmlns:a16="http://schemas.microsoft.com/office/drawing/2014/main" id="{DAD84AED-BE8C-42F2-823F-942A8993C964}"/>
              </a:ext>
            </a:extLst>
          </p:cNvPr>
          <p:cNvSpPr>
            <a:spLocks noGrp="1" noChangeArrowheads="1"/>
          </p:cNvSpPr>
          <p:nvPr>
            <p:ph type="sldNum" sz="quarter" idx="4"/>
          </p:nvPr>
        </p:nvSpPr>
        <p:spPr bwMode="auto">
          <a:xfrm>
            <a:off x="6588125" y="6381750"/>
            <a:ext cx="25558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2000">
                <a:solidFill>
                  <a:schemeClr val="tx1"/>
                </a:solidFill>
                <a:effectLst/>
              </a:defRPr>
            </a:lvl1pPr>
          </a:lstStyle>
          <a:p>
            <a:pPr>
              <a:defRPr/>
            </a:pPr>
            <a:fld id="{A2CC40C0-EB13-436A-AA5D-82E50104489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48"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Lst>
  <p:transition spd="med">
    <p:blinds/>
  </p:transition>
  <p:hf hdr="0" ftr="0" dt="0"/>
  <p:txStyles>
    <p:titleStyle>
      <a:lvl1pPr algn="l" rtl="0" eaLnBrk="0" fontAlgn="base" hangingPunct="0">
        <a:spcBef>
          <a:spcPct val="0"/>
        </a:spcBef>
        <a:spcAft>
          <a:spcPct val="0"/>
        </a:spcAft>
        <a:defRPr sz="3600" b="1">
          <a:solidFill>
            <a:schemeClr val="hlink"/>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2pPr>
      <a:lvl3pPr algn="l" rtl="0" eaLnBrk="0" fontAlgn="base" hangingPunct="0">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3pPr>
      <a:lvl4pPr algn="l" rtl="0" eaLnBrk="0" fontAlgn="base" hangingPunct="0">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4pPr>
      <a:lvl5pPr algn="l" rtl="0" eaLnBrk="0" fontAlgn="base" hangingPunct="0">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5pPr>
      <a:lvl6pPr marL="457200" algn="l" rtl="0" fontAlgn="base">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6pPr>
      <a:lvl7pPr marL="914400" algn="l" rtl="0" fontAlgn="base">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7pPr>
      <a:lvl8pPr marL="1371600" algn="l" rtl="0" fontAlgn="base">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8pPr>
      <a:lvl9pPr marL="1828800" algn="l" rtl="0" fontAlgn="base">
        <a:spcBef>
          <a:spcPct val="0"/>
        </a:spcBef>
        <a:spcAft>
          <a:spcPct val="0"/>
        </a:spcAft>
        <a:defRPr sz="3600" b="1">
          <a:solidFill>
            <a:schemeClr val="hlink"/>
          </a:solidFill>
          <a:effectLst>
            <a:outerShdw blurRad="38100" dist="38100" dir="2700000" algn="tl">
              <a:srgbClr val="C0C0C0"/>
            </a:outerShdw>
          </a:effectLst>
          <a:latin typeface="Arial"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a:solidFill>
            <a:srgbClr val="000066"/>
          </a:solidFill>
          <a:latin typeface="+mn-lt"/>
          <a:ea typeface="+mn-ea"/>
          <a:cs typeface="+mn-cs"/>
        </a:defRPr>
      </a:lvl1pPr>
      <a:lvl2pPr marL="742950"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a:solidFill>
            <a:srgbClr val="000066"/>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v"/>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5pPr>
      <a:lvl6pPr marL="25146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6pPr>
      <a:lvl7pPr marL="29718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7pPr>
      <a:lvl8pPr marL="34290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8pPr>
      <a:lvl9pPr marL="38862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3.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4.wmf"/></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7"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image" Target="../media/image15.wmf"/><Relationship Id="rId4"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18.emf"/><Relationship Id="rId5" Type="http://schemas.openxmlformats.org/officeDocument/2006/relationships/oleObject" Target="../embeddings/oleObject8.bin"/><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9.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6.jpeg"/><Relationship Id="rId5" Type="http://schemas.openxmlformats.org/officeDocument/2006/relationships/image" Target="../media/image3.jpeg"/><Relationship Id="rId4" Type="http://schemas.openxmlformats.org/officeDocument/2006/relationships/image" Target="../media/image20.emf"/></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4.jpeg"/></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9.jpeg"/><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6.jpeg"/></Relationships>
</file>

<file path=ppt/slides/_rels/slide4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6.gif"/><Relationship Id="rId7" Type="http://schemas.openxmlformats.org/officeDocument/2006/relationships/image" Target="../media/image45.wmf"/><Relationship Id="rId2" Type="http://schemas.openxmlformats.org/officeDocument/2006/relationships/slideLayout" Target="../slideLayouts/slideLayout12.xml"/><Relationship Id="rId1" Type="http://schemas.openxmlformats.org/officeDocument/2006/relationships/vmlDrawing" Target="../drawings/vmlDrawing11.vml"/><Relationship Id="rId6" Type="http://schemas.openxmlformats.org/officeDocument/2006/relationships/oleObject" Target="../embeddings/oleObject12.bin"/><Relationship Id="rId5" Type="http://schemas.openxmlformats.org/officeDocument/2006/relationships/image" Target="../media/image6.jpeg"/><Relationship Id="rId4" Type="http://schemas.openxmlformats.org/officeDocument/2006/relationships/image" Target="../media/image4.jpeg"/></Relationships>
</file>

<file path=ppt/slides/_rels/slide5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7.gi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6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4.jpeg"/><Relationship Id="rId4" Type="http://schemas.openxmlformats.org/officeDocument/2006/relationships/image" Target="../media/image48.wmf"/></Relationships>
</file>

<file path=ppt/slides/_rels/slide6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0.png"/></Relationships>
</file>

<file path=ppt/slides/_rels/slide6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6.jpeg"/><Relationship Id="rId2" Type="http://schemas.openxmlformats.org/officeDocument/2006/relationships/slideLayout" Target="../slideLayouts/slideLayout4.xml"/><Relationship Id="rId1" Type="http://schemas.openxmlformats.org/officeDocument/2006/relationships/vmlDrawing" Target="../drawings/vmlDrawing13.vml"/><Relationship Id="rId6" Type="http://schemas.openxmlformats.org/officeDocument/2006/relationships/image" Target="../media/image54.png"/><Relationship Id="rId5" Type="http://schemas.openxmlformats.org/officeDocument/2006/relationships/oleObject" Target="../embeddings/oleObject15.bin"/><Relationship Id="rId4" Type="http://schemas.openxmlformats.org/officeDocument/2006/relationships/image" Target="../media/image53.png"/></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4.xml"/><Relationship Id="rId1" Type="http://schemas.openxmlformats.org/officeDocument/2006/relationships/vmlDrawing" Target="../drawings/vmlDrawing14.vml"/><Relationship Id="rId6" Type="http://schemas.openxmlformats.org/officeDocument/2006/relationships/image" Target="../media/image56.png"/><Relationship Id="rId5" Type="http://schemas.openxmlformats.org/officeDocument/2006/relationships/oleObject" Target="../embeddings/oleObject17.bin"/><Relationship Id="rId4" Type="http://schemas.openxmlformats.org/officeDocument/2006/relationships/image" Target="../media/image55.png"/></Relationships>
</file>

<file path=ppt/slides/_rels/slide6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emf"/><Relationship Id="rId5" Type="http://schemas.openxmlformats.org/officeDocument/2006/relationships/oleObject" Target="../embeddings/oleObject3.bin"/><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72.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13.xml"/><Relationship Id="rId1" Type="http://schemas.openxmlformats.org/officeDocument/2006/relationships/vmlDrawing" Target="../drawings/vmlDrawing15.vml"/><Relationship Id="rId6" Type="http://schemas.openxmlformats.org/officeDocument/2006/relationships/image" Target="../media/image4.jpeg"/><Relationship Id="rId5" Type="http://schemas.openxmlformats.org/officeDocument/2006/relationships/image" Target="../media/image61.wmf"/><Relationship Id="rId4" Type="http://schemas.openxmlformats.org/officeDocument/2006/relationships/oleObject" Target="../embeddings/oleObject18.bin"/></Relationships>
</file>

<file path=ppt/slides/_rels/slide7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7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67.emf"/><Relationship Id="rId5" Type="http://schemas.openxmlformats.org/officeDocument/2006/relationships/oleObject" Target="../embeddings/oleObject20.bin"/><Relationship Id="rId4" Type="http://schemas.openxmlformats.org/officeDocument/2006/relationships/image" Target="../media/image66.emf"/></Relationships>
</file>

<file path=ppt/slides/_rels/slide7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png"/><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3.jpeg"/></Relationships>
</file>

<file path=ppt/slides/_rels/slide8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5.xml"/><Relationship Id="rId1" Type="http://schemas.openxmlformats.org/officeDocument/2006/relationships/vmlDrawing" Target="../drawings/vmlDrawing17.vml"/><Relationship Id="rId6" Type="http://schemas.openxmlformats.org/officeDocument/2006/relationships/image" Target="../media/image71.wmf"/><Relationship Id="rId5" Type="http://schemas.openxmlformats.org/officeDocument/2006/relationships/oleObject" Target="../embeddings/oleObject21.bin"/><Relationship Id="rId4" Type="http://schemas.openxmlformats.org/officeDocument/2006/relationships/image" Target="../media/image6.jpe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07ACE581-3464-4FE6-9787-21BE69E3C0EA}"/>
              </a:ext>
            </a:extLst>
          </p:cNvPr>
          <p:cNvSpPr>
            <a:spLocks noGrp="1" noRot="1" noChangeArrowheads="1"/>
          </p:cNvSpPr>
          <p:nvPr>
            <p:ph type="ctrTitle"/>
          </p:nvPr>
        </p:nvSpPr>
        <p:spPr>
          <a:xfrm>
            <a:off x="539750" y="1628775"/>
            <a:ext cx="7127875" cy="1584325"/>
          </a:xfrm>
          <a:solidFill>
            <a:schemeClr val="accent1"/>
          </a:solidFill>
          <a:ln>
            <a:solidFill>
              <a:schemeClr val="tx1"/>
            </a:solidFill>
            <a:miter lim="800000"/>
            <a:headEnd/>
            <a:tailEnd/>
          </a:ln>
          <a:effectLst>
            <a:outerShdw dist="35921" dir="2700000" algn="ctr" rotWithShape="0">
              <a:schemeClr val="bg2"/>
            </a:outerShdw>
          </a:effectLst>
        </p:spPr>
        <p:txBody>
          <a:bodyPr/>
          <a:lstStyle/>
          <a:p>
            <a:pPr algn="ctr" eaLnBrk="1" hangingPunct="1">
              <a:lnSpc>
                <a:spcPct val="90000"/>
              </a:lnSpc>
              <a:defRPr/>
            </a:pPr>
            <a:r>
              <a:rPr lang="zh-CN" altLang="en-US" dirty="0">
                <a:solidFill>
                  <a:srgbClr val="660033"/>
                </a:solidFill>
                <a:effectLst>
                  <a:outerShdw blurRad="38100" dist="38100" dir="2700000" algn="tl">
                    <a:srgbClr val="000000"/>
                  </a:outerShdw>
                </a:effectLst>
                <a:latin typeface="黑体" pitchFamily="2" charset="-122"/>
              </a:rPr>
              <a:t>第二章 需求和供给的</a:t>
            </a:r>
            <a:r>
              <a:rPr lang="zh-CN" altLang="en-US">
                <a:solidFill>
                  <a:srgbClr val="660033"/>
                </a:solidFill>
                <a:effectLst>
                  <a:outerShdw blurRad="38100" dist="38100" dir="2700000" algn="tl">
                    <a:srgbClr val="000000"/>
                  </a:outerShdw>
                </a:effectLst>
                <a:latin typeface="黑体" pitchFamily="2" charset="-122"/>
              </a:rPr>
              <a:t>一般分析   </a:t>
            </a:r>
            <a:endParaRPr lang="zh-CN" altLang="en-US" sz="2800" dirty="0">
              <a:effectLst>
                <a:outerShdw blurRad="38100" dist="38100" dir="2700000" algn="tl">
                  <a:srgbClr val="000000"/>
                </a:outerShdw>
              </a:effectLst>
            </a:endParaRPr>
          </a:p>
        </p:txBody>
      </p:sp>
      <p:sp>
        <p:nvSpPr>
          <p:cNvPr id="79877" name="Rectangle 5" descr="纸莎草纸">
            <a:extLst>
              <a:ext uri="{FF2B5EF4-FFF2-40B4-BE49-F238E27FC236}">
                <a16:creationId xmlns:a16="http://schemas.microsoft.com/office/drawing/2014/main" id="{A21628FA-EF76-4EBA-B892-5247F0E0CF72}"/>
              </a:ext>
            </a:extLst>
          </p:cNvPr>
          <p:cNvSpPr>
            <a:spLocks noChangeArrowheads="1"/>
          </p:cNvSpPr>
          <p:nvPr/>
        </p:nvSpPr>
        <p:spPr bwMode="auto">
          <a:xfrm>
            <a:off x="3995738" y="3835400"/>
            <a:ext cx="4392612" cy="679450"/>
          </a:xfrm>
          <a:prstGeom prst="rect">
            <a:avLst/>
          </a:prstGeom>
          <a:blipFill dpi="0" rotWithShape="0">
            <a:blip r:embed="rId2"/>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Clr>
                <a:srgbClr val="006600"/>
              </a:buClr>
              <a:buFont typeface="Wingdings" pitchFamily="2" charset="2"/>
              <a:buNone/>
              <a:defRPr/>
            </a:pPr>
            <a:r>
              <a:rPr lang="en-US" altLang="zh-CN" sz="3600" b="1" dirty="0">
                <a:solidFill>
                  <a:schemeClr val="tx1"/>
                </a:solidFill>
                <a:effectLst>
                  <a:outerShdw blurRad="38100" dist="38100" dir="2700000" algn="tl">
                    <a:srgbClr val="000000"/>
                  </a:outerShdw>
                </a:effectLst>
                <a:latin typeface="Arial" charset="0"/>
              </a:rPr>
              <a:t>Demand</a:t>
            </a:r>
            <a:r>
              <a:rPr lang="zh-CN" altLang="en-US" sz="3600" b="1" dirty="0">
                <a:solidFill>
                  <a:schemeClr val="tx1"/>
                </a:solidFill>
                <a:effectLst>
                  <a:outerShdw blurRad="38100" dist="38100" dir="2700000" algn="tl">
                    <a:srgbClr val="000000"/>
                  </a:outerShdw>
                </a:effectLst>
                <a:latin typeface="Arial" charset="0"/>
              </a:rPr>
              <a:t>－</a:t>
            </a:r>
            <a:r>
              <a:rPr lang="en-US" altLang="zh-CN" sz="3600" b="1" dirty="0">
                <a:solidFill>
                  <a:schemeClr val="tx1"/>
                </a:solidFill>
                <a:effectLst>
                  <a:outerShdw blurRad="38100" dist="38100" dir="2700000" algn="tl">
                    <a:srgbClr val="000000"/>
                  </a:outerShdw>
                </a:effectLst>
                <a:latin typeface="Arial" charset="0"/>
              </a:rPr>
              <a:t>Supply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灯片编号占位符 4">
            <a:extLst>
              <a:ext uri="{FF2B5EF4-FFF2-40B4-BE49-F238E27FC236}">
                <a16:creationId xmlns:a16="http://schemas.microsoft.com/office/drawing/2014/main" id="{97C02783-B969-4B65-9B22-1F3929ACE40D}"/>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98AFBFBB-406D-4F19-BFB0-28DC1F2424A1}" type="slidenum">
              <a:rPr lang="en-US" altLang="zh-CN" sz="2000" smtClean="0">
                <a:solidFill>
                  <a:schemeClr val="tx1"/>
                </a:solidFill>
              </a:rPr>
              <a:pPr>
                <a:spcBef>
                  <a:spcPct val="0"/>
                </a:spcBef>
                <a:buClrTx/>
                <a:buSzTx/>
                <a:buFontTx/>
                <a:buNone/>
              </a:pPr>
              <a:t>10</a:t>
            </a:fld>
            <a:endParaRPr lang="en-US" altLang="zh-CN" sz="2000">
              <a:solidFill>
                <a:schemeClr val="tx1"/>
              </a:solidFill>
            </a:endParaRPr>
          </a:p>
        </p:txBody>
      </p:sp>
      <p:sp>
        <p:nvSpPr>
          <p:cNvPr id="310274" name="Rectangle 2">
            <a:extLst>
              <a:ext uri="{FF2B5EF4-FFF2-40B4-BE49-F238E27FC236}">
                <a16:creationId xmlns:a16="http://schemas.microsoft.com/office/drawing/2014/main" id="{7734529C-3D38-4964-9A5D-15F3FACB470D}"/>
              </a:ext>
            </a:extLst>
          </p:cNvPr>
          <p:cNvSpPr>
            <a:spLocks noGrp="1" noRot="1" noChangeArrowheads="1"/>
          </p:cNvSpPr>
          <p:nvPr>
            <p:ph type="title"/>
          </p:nvPr>
        </p:nvSpPr>
        <p:spPr>
          <a:xfrm>
            <a:off x="755650" y="549275"/>
            <a:ext cx="7986713" cy="576263"/>
          </a:xfrm>
        </p:spPr>
        <p:txBody>
          <a:bodyPr/>
          <a:lstStyle/>
          <a:p>
            <a:pPr eaLnBrk="1" hangingPunct="1">
              <a:defRPr/>
            </a:pPr>
            <a:r>
              <a:rPr lang="en-US" altLang="zh-CN"/>
              <a:t>4</a:t>
            </a:r>
            <a:r>
              <a:rPr lang="zh-CN" altLang="en-US"/>
              <a:t>、需求定理的例外</a:t>
            </a:r>
            <a:endParaRPr lang="zh-CN" altLang="en-US" sz="2400"/>
          </a:p>
        </p:txBody>
      </p:sp>
      <p:sp>
        <p:nvSpPr>
          <p:cNvPr id="310275" name="Rectangle 3" descr="信纸">
            <a:extLst>
              <a:ext uri="{FF2B5EF4-FFF2-40B4-BE49-F238E27FC236}">
                <a16:creationId xmlns:a16="http://schemas.microsoft.com/office/drawing/2014/main" id="{3A53A68A-B61C-4320-AF64-70AD2D6A1D3C}"/>
              </a:ext>
            </a:extLst>
          </p:cNvPr>
          <p:cNvSpPr>
            <a:spLocks noGrp="1" noRot="1" noChangeArrowheads="1"/>
          </p:cNvSpPr>
          <p:nvPr>
            <p:ph type="body" idx="1"/>
          </p:nvPr>
        </p:nvSpPr>
        <p:spPr>
          <a:xfrm>
            <a:off x="395288" y="1989138"/>
            <a:ext cx="5759450" cy="1439862"/>
          </a:xfrm>
          <a:blipFill dpi="0" rotWithShape="0">
            <a:blip r:embed="rId4"/>
            <a:srcRect/>
            <a:tile tx="0" ty="0" sx="100000" sy="100000" flip="none" algn="tl"/>
          </a:blipFill>
          <a:ln w="38100" cap="flat" algn="ctr">
            <a:solidFill>
              <a:srgbClr val="CC66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lnSpc>
                <a:spcPct val="95000"/>
              </a:lnSpc>
              <a:buFont typeface="Wingdings" panose="05000000000000000000" pitchFamily="2" charset="2"/>
              <a:buNone/>
            </a:pPr>
            <a:r>
              <a:rPr lang="zh-CN" altLang="en-US" sz="2400"/>
              <a:t>由凡勃伦提出。炫耀性消费：</a:t>
            </a:r>
          </a:p>
          <a:p>
            <a:pPr eaLnBrk="1" hangingPunct="1">
              <a:lnSpc>
                <a:spcPct val="95000"/>
              </a:lnSpc>
              <a:buClr>
                <a:srgbClr val="3366FF"/>
              </a:buClr>
              <a:buSzPct val="95000"/>
              <a:buFont typeface="Wingdings" panose="05000000000000000000" pitchFamily="2" charset="2"/>
              <a:buChar char="n"/>
            </a:pPr>
            <a:r>
              <a:rPr lang="zh-CN" altLang="en-US" sz="2400"/>
              <a:t>如果完全用价格来衡量需求程度，在价格低时买得少，价格高时买得多。</a:t>
            </a:r>
          </a:p>
        </p:txBody>
      </p:sp>
      <p:sp>
        <p:nvSpPr>
          <p:cNvPr id="310276" name="Rectangle 4" descr="信纸">
            <a:extLst>
              <a:ext uri="{FF2B5EF4-FFF2-40B4-BE49-F238E27FC236}">
                <a16:creationId xmlns:a16="http://schemas.microsoft.com/office/drawing/2014/main" id="{EF998059-7F60-41FA-94E2-95234F52E6D9}"/>
              </a:ext>
            </a:extLst>
          </p:cNvPr>
          <p:cNvSpPr>
            <a:spLocks noChangeArrowheads="1"/>
          </p:cNvSpPr>
          <p:nvPr/>
        </p:nvSpPr>
        <p:spPr bwMode="auto">
          <a:xfrm>
            <a:off x="684213" y="3789363"/>
            <a:ext cx="3816350" cy="2303462"/>
          </a:xfrm>
          <a:prstGeom prst="rect">
            <a:avLst/>
          </a:prstGeom>
          <a:blipFill dpi="0" rotWithShape="0">
            <a:blip r:embed="rId4"/>
            <a:srcRect/>
            <a:tile tx="0" ty="0" sx="100000" sy="100000" flip="none" algn="tl"/>
          </a:blip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FFCC"/>
            </a:extrusionClr>
            <a:contourClr>
              <a:srgbClr val="FFFFFF"/>
            </a:contourClr>
          </a:sp3d>
          <a:extLs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txBody>
          <a:bodyPr>
            <a:flatTx/>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5000"/>
              </a:lnSpc>
              <a:buClr>
                <a:srgbClr val="3366FF"/>
              </a:buClr>
              <a:buSzPct val="95000"/>
              <a:buFont typeface="Wingdings" panose="05000000000000000000" pitchFamily="2" charset="2"/>
              <a:buChar char="n"/>
            </a:pPr>
            <a:r>
              <a:rPr lang="zh-CN" altLang="en-US" sz="2400" b="1"/>
              <a:t>手饰中的黄金与钻石；</a:t>
            </a:r>
          </a:p>
          <a:p>
            <a:pPr eaLnBrk="1" hangingPunct="1">
              <a:lnSpc>
                <a:spcPct val="95000"/>
              </a:lnSpc>
              <a:buClr>
                <a:srgbClr val="3366FF"/>
              </a:buClr>
              <a:buSzPct val="95000"/>
              <a:buFont typeface="Wingdings" panose="05000000000000000000" pitchFamily="2" charset="2"/>
              <a:buChar char="n"/>
            </a:pPr>
            <a:r>
              <a:rPr lang="zh-CN" altLang="en-US" sz="2400" b="1"/>
              <a:t>茅台酒价格；</a:t>
            </a:r>
          </a:p>
          <a:p>
            <a:pPr eaLnBrk="1" hangingPunct="1">
              <a:lnSpc>
                <a:spcPct val="95000"/>
              </a:lnSpc>
              <a:buClr>
                <a:srgbClr val="3366FF"/>
              </a:buClr>
              <a:buSzPct val="95000"/>
              <a:buFont typeface="Wingdings" panose="05000000000000000000" pitchFamily="2" charset="2"/>
              <a:buNone/>
            </a:pPr>
            <a:r>
              <a:rPr lang="zh-CN" altLang="en-US" sz="2400" b="1"/>
              <a:t>这种商品为定位性物品</a:t>
            </a:r>
            <a:r>
              <a:rPr lang="en-US" altLang="zh-CN" sz="2400" b="1"/>
              <a:t>Positional Goods</a:t>
            </a:r>
            <a:r>
              <a:rPr lang="zh-CN" altLang="en-US" sz="2400" b="1"/>
              <a:t>，这类商品具有显示财富的效应。</a:t>
            </a:r>
          </a:p>
        </p:txBody>
      </p:sp>
      <p:sp>
        <p:nvSpPr>
          <p:cNvPr id="310277" name="Rectangle 5" descr="蓝色面巾纸">
            <a:extLst>
              <a:ext uri="{FF2B5EF4-FFF2-40B4-BE49-F238E27FC236}">
                <a16:creationId xmlns:a16="http://schemas.microsoft.com/office/drawing/2014/main" id="{89592782-ED01-4A70-B2E8-4E27FD7938F7}"/>
              </a:ext>
            </a:extLst>
          </p:cNvPr>
          <p:cNvSpPr>
            <a:spLocks noChangeArrowheads="1"/>
          </p:cNvSpPr>
          <p:nvPr/>
        </p:nvSpPr>
        <p:spPr bwMode="auto">
          <a:xfrm>
            <a:off x="6659563" y="2689225"/>
            <a:ext cx="1873250" cy="595313"/>
          </a:xfrm>
          <a:prstGeom prst="rect">
            <a:avLst/>
          </a:prstGeom>
          <a:blipFill dpi="0" rotWithShape="0">
            <a:blip r:embed="rId5"/>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
                <a:schemeClr val="accent2"/>
              </a:buClr>
              <a:buSzPct val="95000"/>
              <a:buFont typeface="Wingdings" panose="05000000000000000000" pitchFamily="2" charset="2"/>
              <a:buNone/>
            </a:pPr>
            <a:r>
              <a:rPr lang="en-US" altLang="zh-CN" sz="2800">
                <a:solidFill>
                  <a:schemeClr val="tx1"/>
                </a:solidFill>
              </a:rPr>
              <a:t>P</a:t>
            </a:r>
            <a:r>
              <a:rPr lang="en-US" altLang="zh-CN" sz="2800">
                <a:solidFill>
                  <a:schemeClr val="tx1"/>
                </a:solidFill>
                <a:sym typeface="Symbol" panose="05050102010706020507" pitchFamily="18" charset="2"/>
              </a:rPr>
              <a:t></a:t>
            </a:r>
            <a:r>
              <a:rPr lang="en-US" altLang="zh-CN" sz="2400">
                <a:solidFill>
                  <a:schemeClr val="hlink"/>
                </a:solidFill>
                <a:sym typeface="Symbol" panose="05050102010706020507" pitchFamily="18" charset="2"/>
              </a:rPr>
              <a:t>→</a:t>
            </a:r>
            <a:r>
              <a:rPr lang="en-US" altLang="zh-CN" sz="2800">
                <a:solidFill>
                  <a:schemeClr val="tx1"/>
                </a:solidFill>
                <a:sym typeface="Symbol" panose="05050102010706020507" pitchFamily="18" charset="2"/>
              </a:rPr>
              <a:t>Q</a:t>
            </a:r>
          </a:p>
        </p:txBody>
      </p:sp>
      <p:sp>
        <p:nvSpPr>
          <p:cNvPr id="310278" name="Line 6">
            <a:extLst>
              <a:ext uri="{FF2B5EF4-FFF2-40B4-BE49-F238E27FC236}">
                <a16:creationId xmlns:a16="http://schemas.microsoft.com/office/drawing/2014/main" id="{6C53A0BC-EF3B-4418-BE24-6DA16780694C}"/>
              </a:ext>
            </a:extLst>
          </p:cNvPr>
          <p:cNvSpPr>
            <a:spLocks noChangeShapeType="1"/>
          </p:cNvSpPr>
          <p:nvPr/>
        </p:nvSpPr>
        <p:spPr bwMode="auto">
          <a:xfrm flipV="1">
            <a:off x="5338763" y="4005263"/>
            <a:ext cx="1587" cy="22177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0279" name="Line 7">
            <a:extLst>
              <a:ext uri="{FF2B5EF4-FFF2-40B4-BE49-F238E27FC236}">
                <a16:creationId xmlns:a16="http://schemas.microsoft.com/office/drawing/2014/main" id="{A32DAB38-36A2-4D5D-BB1B-AAD0B3898460}"/>
              </a:ext>
            </a:extLst>
          </p:cNvPr>
          <p:cNvSpPr>
            <a:spLocks noChangeShapeType="1"/>
          </p:cNvSpPr>
          <p:nvPr/>
        </p:nvSpPr>
        <p:spPr bwMode="auto">
          <a:xfrm>
            <a:off x="5338763" y="6223000"/>
            <a:ext cx="2667000" cy="15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0280" name="Text Box 8">
            <a:extLst>
              <a:ext uri="{FF2B5EF4-FFF2-40B4-BE49-F238E27FC236}">
                <a16:creationId xmlns:a16="http://schemas.microsoft.com/office/drawing/2014/main" id="{D467FD4A-DCF2-4F30-8C25-93A5CDD9EF89}"/>
              </a:ext>
            </a:extLst>
          </p:cNvPr>
          <p:cNvSpPr txBox="1">
            <a:spLocks noChangeArrowheads="1"/>
          </p:cNvSpPr>
          <p:nvPr/>
        </p:nvSpPr>
        <p:spPr bwMode="auto">
          <a:xfrm>
            <a:off x="5033963" y="52784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0</a:t>
            </a:r>
          </a:p>
        </p:txBody>
      </p:sp>
      <p:sp>
        <p:nvSpPr>
          <p:cNvPr id="310281" name="Text Box 9">
            <a:extLst>
              <a:ext uri="{FF2B5EF4-FFF2-40B4-BE49-F238E27FC236}">
                <a16:creationId xmlns:a16="http://schemas.microsoft.com/office/drawing/2014/main" id="{64EF991E-434B-4868-B9FE-0B43A60565A8}"/>
              </a:ext>
            </a:extLst>
          </p:cNvPr>
          <p:cNvSpPr txBox="1">
            <a:spLocks noChangeArrowheads="1"/>
          </p:cNvSpPr>
          <p:nvPr/>
        </p:nvSpPr>
        <p:spPr bwMode="auto">
          <a:xfrm>
            <a:off x="4497388" y="3573463"/>
            <a:ext cx="1011237"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solidFill>
                  <a:srgbClr val="A50021"/>
                </a:solidFill>
                <a:latin typeface="Times New Roman" panose="02020603050405020304" pitchFamily="18" charset="0"/>
              </a:rPr>
              <a:t>P</a:t>
            </a:r>
            <a:r>
              <a:rPr kumimoji="1" lang="zh-CN" altLang="en-US" sz="2400">
                <a:solidFill>
                  <a:schemeClr val="tx1"/>
                </a:solidFill>
                <a:latin typeface="Times New Roman" panose="02020603050405020304" pitchFamily="18" charset="0"/>
              </a:rPr>
              <a:t>价格</a:t>
            </a:r>
          </a:p>
        </p:txBody>
      </p:sp>
      <p:sp>
        <p:nvSpPr>
          <p:cNvPr id="310282" name="Text Box 10">
            <a:extLst>
              <a:ext uri="{FF2B5EF4-FFF2-40B4-BE49-F238E27FC236}">
                <a16:creationId xmlns:a16="http://schemas.microsoft.com/office/drawing/2014/main" id="{5CFAFF31-BBA6-4D8C-A8F8-7FA4BB27A961}"/>
              </a:ext>
            </a:extLst>
          </p:cNvPr>
          <p:cNvSpPr txBox="1">
            <a:spLocks noChangeArrowheads="1"/>
          </p:cNvSpPr>
          <p:nvPr/>
        </p:nvSpPr>
        <p:spPr bwMode="auto">
          <a:xfrm>
            <a:off x="7667625" y="5734050"/>
            <a:ext cx="819150"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solidFill>
                  <a:srgbClr val="A50021"/>
                </a:solidFill>
                <a:latin typeface="Times New Roman" panose="02020603050405020304" pitchFamily="18" charset="0"/>
              </a:rPr>
              <a:t>Q</a:t>
            </a:r>
            <a:r>
              <a:rPr kumimoji="1" lang="zh-CN" altLang="en-US" sz="2400">
                <a:solidFill>
                  <a:schemeClr val="tx1"/>
                </a:solidFill>
                <a:latin typeface="Times New Roman" panose="02020603050405020304" pitchFamily="18" charset="0"/>
              </a:rPr>
              <a:t>量</a:t>
            </a:r>
          </a:p>
        </p:txBody>
      </p:sp>
      <p:sp>
        <p:nvSpPr>
          <p:cNvPr id="310284" name="Text Box 12">
            <a:extLst>
              <a:ext uri="{FF2B5EF4-FFF2-40B4-BE49-F238E27FC236}">
                <a16:creationId xmlns:a16="http://schemas.microsoft.com/office/drawing/2014/main" id="{CC386796-A617-4EE3-9312-E8E25D17716B}"/>
              </a:ext>
            </a:extLst>
          </p:cNvPr>
          <p:cNvSpPr txBox="1">
            <a:spLocks noChangeArrowheads="1"/>
          </p:cNvSpPr>
          <p:nvPr/>
        </p:nvSpPr>
        <p:spPr bwMode="auto">
          <a:xfrm>
            <a:off x="6948488" y="4940300"/>
            <a:ext cx="477837"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rgbClr val="A50021"/>
                </a:solidFill>
                <a:latin typeface="Times New Roman" panose="02020603050405020304" pitchFamily="18" charset="0"/>
              </a:rPr>
              <a:t>D</a:t>
            </a:r>
            <a:endParaRPr kumimoji="1" lang="en-US" altLang="zh-CN" sz="2400">
              <a:solidFill>
                <a:schemeClr val="tx1"/>
              </a:solidFill>
              <a:latin typeface="Times New Roman" panose="02020603050405020304" pitchFamily="18" charset="0"/>
            </a:endParaRPr>
          </a:p>
        </p:txBody>
      </p:sp>
      <p:sp>
        <p:nvSpPr>
          <p:cNvPr id="310291" name="Rectangle 19" descr="蓝色面巾纸">
            <a:extLst>
              <a:ext uri="{FF2B5EF4-FFF2-40B4-BE49-F238E27FC236}">
                <a16:creationId xmlns:a16="http://schemas.microsoft.com/office/drawing/2014/main" id="{181AC34F-7E1F-4196-8AA0-1C42959D304B}"/>
              </a:ext>
            </a:extLst>
          </p:cNvPr>
          <p:cNvSpPr>
            <a:spLocks noChangeArrowheads="1"/>
          </p:cNvSpPr>
          <p:nvPr/>
        </p:nvSpPr>
        <p:spPr bwMode="auto">
          <a:xfrm>
            <a:off x="6588125" y="3860800"/>
            <a:ext cx="1970088" cy="473075"/>
          </a:xfrm>
          <a:prstGeom prst="rect">
            <a:avLst/>
          </a:prstGeom>
          <a:blipFill dpi="0" rotWithShape="0">
            <a:blip r:embed="rId5"/>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zh-CN" altLang="en-US" sz="2000">
                <a:solidFill>
                  <a:srgbClr val="000066"/>
                </a:solidFill>
                <a:effectLst>
                  <a:outerShdw blurRad="38100" dist="38100" dir="2700000" algn="tl">
                    <a:srgbClr val="000000"/>
                  </a:outerShdw>
                </a:effectLst>
                <a:latin typeface="Tahoma" pitchFamily="34" charset="0"/>
              </a:rPr>
              <a:t>向右上方倾斜</a:t>
            </a:r>
          </a:p>
        </p:txBody>
      </p:sp>
      <p:sp>
        <p:nvSpPr>
          <p:cNvPr id="310292" name="Line 20">
            <a:extLst>
              <a:ext uri="{FF2B5EF4-FFF2-40B4-BE49-F238E27FC236}">
                <a16:creationId xmlns:a16="http://schemas.microsoft.com/office/drawing/2014/main" id="{8D1809E0-4485-4CFB-92A4-D71EC58C6AE1}"/>
              </a:ext>
            </a:extLst>
          </p:cNvPr>
          <p:cNvSpPr>
            <a:spLocks noChangeShapeType="1"/>
          </p:cNvSpPr>
          <p:nvPr/>
        </p:nvSpPr>
        <p:spPr bwMode="auto">
          <a:xfrm flipV="1">
            <a:off x="5651500" y="4581525"/>
            <a:ext cx="1873250" cy="136842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0293" name="Rectangle 21">
            <a:extLst>
              <a:ext uri="{FF2B5EF4-FFF2-40B4-BE49-F238E27FC236}">
                <a16:creationId xmlns:a16="http://schemas.microsoft.com/office/drawing/2014/main" id="{4B8D5C50-FE6E-4D34-B1D9-43B3390B943F}"/>
              </a:ext>
            </a:extLst>
          </p:cNvPr>
          <p:cNvSpPr>
            <a:spLocks noChangeArrowheads="1"/>
          </p:cNvSpPr>
          <p:nvPr/>
        </p:nvSpPr>
        <p:spPr bwMode="auto">
          <a:xfrm>
            <a:off x="5508625" y="6165850"/>
            <a:ext cx="2328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zh-CN" altLang="en-US" sz="2400" b="1">
                <a:effectLst>
                  <a:outerShdw blurRad="38100" dist="38100" dir="2700000" algn="tl">
                    <a:srgbClr val="C0C0C0"/>
                  </a:outerShdw>
                </a:effectLst>
                <a:latin typeface="Arial" charset="0"/>
              </a:rPr>
              <a:t>需求定理的</a:t>
            </a:r>
            <a:r>
              <a:rPr lang="zh-CN" altLang="en-US" sz="2400" b="1">
                <a:solidFill>
                  <a:srgbClr val="000066"/>
                </a:solidFill>
                <a:effectLst>
                  <a:outerShdw blurRad="38100" dist="38100" dir="2700000" algn="tl">
                    <a:srgbClr val="C0C0C0"/>
                  </a:outerShdw>
                </a:effectLst>
                <a:latin typeface="Arial" charset="0"/>
                <a:sym typeface="Symbol" pitchFamily="18" charset="2"/>
              </a:rPr>
              <a:t>特例</a:t>
            </a:r>
          </a:p>
        </p:txBody>
      </p:sp>
      <p:sp>
        <p:nvSpPr>
          <p:cNvPr id="310294" name="Rectangle 22">
            <a:extLst>
              <a:ext uri="{FF2B5EF4-FFF2-40B4-BE49-F238E27FC236}">
                <a16:creationId xmlns:a16="http://schemas.microsoft.com/office/drawing/2014/main" id="{9FD66346-8912-4CFC-AAE2-0AC305B00867}"/>
              </a:ext>
            </a:extLst>
          </p:cNvPr>
          <p:cNvSpPr>
            <a:spLocks noRot="1" noChangeArrowheads="1"/>
          </p:cNvSpPr>
          <p:nvPr/>
        </p:nvSpPr>
        <p:spPr bwMode="auto">
          <a:xfrm>
            <a:off x="323850" y="1268413"/>
            <a:ext cx="7986713"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r>
              <a:rPr lang="zh-CN" altLang="en-US" sz="2800" b="1">
                <a:effectLst>
                  <a:outerShdw blurRad="38100" dist="38100" dir="2700000" algn="tl">
                    <a:srgbClr val="C0C0C0"/>
                  </a:outerShdw>
                </a:effectLst>
                <a:latin typeface="Arial" charset="0"/>
              </a:rPr>
              <a:t>（</a:t>
            </a:r>
            <a:r>
              <a:rPr lang="en-US" altLang="zh-CN" sz="2800" b="1">
                <a:effectLst>
                  <a:outerShdw blurRad="38100" dist="38100" dir="2700000" algn="tl">
                    <a:srgbClr val="C0C0C0"/>
                  </a:outerShdw>
                </a:effectLst>
                <a:latin typeface="Arial" charset="0"/>
              </a:rPr>
              <a:t>1</a:t>
            </a:r>
            <a:r>
              <a:rPr lang="zh-CN" altLang="en-US" sz="2800" b="1">
                <a:effectLst>
                  <a:outerShdw blurRad="38100" dist="38100" dir="2700000" algn="tl">
                    <a:srgbClr val="C0C0C0"/>
                  </a:outerShdw>
                </a:effectLst>
                <a:latin typeface="Arial" charset="0"/>
              </a:rPr>
              <a:t>）炫耀性物品 </a:t>
            </a:r>
            <a:r>
              <a:rPr lang="en-US" altLang="zh-CN" sz="2800" b="1">
                <a:effectLst>
                  <a:outerShdw blurRad="38100" dist="38100" dir="2700000" algn="tl">
                    <a:srgbClr val="C0C0C0"/>
                  </a:outerShdw>
                </a:effectLst>
                <a:latin typeface="Arial" charset="0"/>
              </a:rPr>
              <a:t>Conspicuous goods</a:t>
            </a:r>
          </a:p>
        </p:txBody>
      </p:sp>
    </p:spTree>
  </p:cSld>
  <p:clrMapOvr>
    <a:masterClrMapping/>
  </p:clrMapOvr>
  <p:transition spd="med">
    <p:zoom/>
    <p:sndAc>
      <p:stSnd>
        <p:snd r:embed="rId2" name="camera.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0275">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10275">
                                            <p:txEl>
                                              <p:pRg st="1" end="1"/>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3" name="type.wav"/>
                                        </p:tgtEl>
                                      </p:cMediaNode>
                                    </p:audio>
                                  </p:sub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10277"/>
                                        </p:tgtEl>
                                        <p:attrNameLst>
                                          <p:attrName>style.visibility</p:attrName>
                                        </p:attrNameLst>
                                      </p:cBhvr>
                                      <p:to>
                                        <p:strVal val="visible"/>
                                      </p:to>
                                    </p:set>
                                    <p:animEffect transition="in" filter="blinds(horizontal)">
                                      <p:cBhvr>
                                        <p:cTn id="15" dur="500"/>
                                        <p:tgtEl>
                                          <p:spTgt spid="31027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10276"/>
                                        </p:tgtEl>
                                        <p:attrNameLst>
                                          <p:attrName>style.visibility</p:attrName>
                                        </p:attrNameLst>
                                      </p:cBhvr>
                                      <p:to>
                                        <p:strVal val="visible"/>
                                      </p:to>
                                    </p:set>
                                    <p:animEffect transition="in" filter="blinds(horizontal)">
                                      <p:cBhvr>
                                        <p:cTn id="20" dur="500"/>
                                        <p:tgtEl>
                                          <p:spTgt spid="31027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310278"/>
                                        </p:tgtEl>
                                        <p:attrNameLst>
                                          <p:attrName>style.visibility</p:attrName>
                                        </p:attrNameLst>
                                      </p:cBhvr>
                                      <p:to>
                                        <p:strVal val="visible"/>
                                      </p:to>
                                    </p:set>
                                    <p:animEffect transition="in" filter="blinds(horizontal)">
                                      <p:cBhvr>
                                        <p:cTn id="25" dur="500"/>
                                        <p:tgtEl>
                                          <p:spTgt spid="310278"/>
                                        </p:tgtEl>
                                      </p:cBhvr>
                                    </p:animEffect>
                                  </p:childTnLst>
                                </p:cTn>
                              </p:par>
                              <p:par>
                                <p:cTn id="26" presetID="3" presetClass="entr" presetSubtype="10" fill="hold" nodeType="withEffect">
                                  <p:stCondLst>
                                    <p:cond delay="0"/>
                                  </p:stCondLst>
                                  <p:childTnLst>
                                    <p:set>
                                      <p:cBhvr>
                                        <p:cTn id="27" dur="1" fill="hold">
                                          <p:stCondLst>
                                            <p:cond delay="0"/>
                                          </p:stCondLst>
                                        </p:cTn>
                                        <p:tgtEl>
                                          <p:spTgt spid="310279"/>
                                        </p:tgtEl>
                                        <p:attrNameLst>
                                          <p:attrName>style.visibility</p:attrName>
                                        </p:attrNameLst>
                                      </p:cBhvr>
                                      <p:to>
                                        <p:strVal val="visible"/>
                                      </p:to>
                                    </p:set>
                                    <p:animEffect transition="in" filter="blinds(horizontal)">
                                      <p:cBhvr>
                                        <p:cTn id="28" dur="500"/>
                                        <p:tgtEl>
                                          <p:spTgt spid="310279"/>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10280"/>
                                        </p:tgtEl>
                                        <p:attrNameLst>
                                          <p:attrName>style.visibility</p:attrName>
                                        </p:attrNameLst>
                                      </p:cBhvr>
                                      <p:to>
                                        <p:strVal val="visible"/>
                                      </p:to>
                                    </p:set>
                                    <p:animEffect transition="in" filter="blinds(horizontal)">
                                      <p:cBhvr>
                                        <p:cTn id="31" dur="500"/>
                                        <p:tgtEl>
                                          <p:spTgt spid="31028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10281"/>
                                        </p:tgtEl>
                                        <p:attrNameLst>
                                          <p:attrName>style.visibility</p:attrName>
                                        </p:attrNameLst>
                                      </p:cBhvr>
                                      <p:to>
                                        <p:strVal val="visible"/>
                                      </p:to>
                                    </p:set>
                                    <p:animEffect transition="in" filter="blinds(horizontal)">
                                      <p:cBhvr>
                                        <p:cTn id="34" dur="500"/>
                                        <p:tgtEl>
                                          <p:spTgt spid="310281"/>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10282"/>
                                        </p:tgtEl>
                                        <p:attrNameLst>
                                          <p:attrName>style.visibility</p:attrName>
                                        </p:attrNameLst>
                                      </p:cBhvr>
                                      <p:to>
                                        <p:strVal val="visible"/>
                                      </p:to>
                                    </p:set>
                                    <p:animEffect transition="in" filter="blinds(horizontal)">
                                      <p:cBhvr>
                                        <p:cTn id="37" dur="500"/>
                                        <p:tgtEl>
                                          <p:spTgt spid="310282"/>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10284"/>
                                        </p:tgtEl>
                                        <p:attrNameLst>
                                          <p:attrName>style.visibility</p:attrName>
                                        </p:attrNameLst>
                                      </p:cBhvr>
                                      <p:to>
                                        <p:strVal val="visible"/>
                                      </p:to>
                                    </p:set>
                                    <p:animEffect transition="in" filter="blinds(horizontal)">
                                      <p:cBhvr>
                                        <p:cTn id="40" dur="500"/>
                                        <p:tgtEl>
                                          <p:spTgt spid="31028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10291"/>
                                        </p:tgtEl>
                                        <p:attrNameLst>
                                          <p:attrName>style.visibility</p:attrName>
                                        </p:attrNameLst>
                                      </p:cBhvr>
                                      <p:to>
                                        <p:strVal val="visible"/>
                                      </p:to>
                                    </p:set>
                                    <p:animEffect transition="in" filter="blinds(horizontal)">
                                      <p:cBhvr>
                                        <p:cTn id="43" dur="500"/>
                                        <p:tgtEl>
                                          <p:spTgt spid="310291"/>
                                        </p:tgtEl>
                                      </p:cBhvr>
                                    </p:animEffect>
                                  </p:childTnLst>
                                </p:cTn>
                              </p:par>
                              <p:par>
                                <p:cTn id="44" presetID="3" presetClass="entr" presetSubtype="10" fill="hold" nodeType="withEffect">
                                  <p:stCondLst>
                                    <p:cond delay="0"/>
                                  </p:stCondLst>
                                  <p:childTnLst>
                                    <p:set>
                                      <p:cBhvr>
                                        <p:cTn id="45" dur="1" fill="hold">
                                          <p:stCondLst>
                                            <p:cond delay="0"/>
                                          </p:stCondLst>
                                        </p:cTn>
                                        <p:tgtEl>
                                          <p:spTgt spid="310292"/>
                                        </p:tgtEl>
                                        <p:attrNameLst>
                                          <p:attrName>style.visibility</p:attrName>
                                        </p:attrNameLst>
                                      </p:cBhvr>
                                      <p:to>
                                        <p:strVal val="visible"/>
                                      </p:to>
                                    </p:set>
                                    <p:animEffect transition="in" filter="blinds(horizontal)">
                                      <p:cBhvr>
                                        <p:cTn id="46" dur="500"/>
                                        <p:tgtEl>
                                          <p:spTgt spid="310292"/>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10293"/>
                                        </p:tgtEl>
                                        <p:attrNameLst>
                                          <p:attrName>style.visibility</p:attrName>
                                        </p:attrNameLst>
                                      </p:cBhvr>
                                      <p:to>
                                        <p:strVal val="visible"/>
                                      </p:to>
                                    </p:set>
                                    <p:animEffect transition="in" filter="blinds(horizontal)">
                                      <p:cBhvr>
                                        <p:cTn id="49" dur="500"/>
                                        <p:tgtEl>
                                          <p:spTgt spid="310293"/>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6" presetClass="emph" presetSubtype="0" fill="hold" grpId="1" nodeType="clickEffect">
                                  <p:stCondLst>
                                    <p:cond delay="0"/>
                                  </p:stCondLst>
                                  <p:childTnLst>
                                    <p:animScale>
                                      <p:cBhvr>
                                        <p:cTn id="53" dur="2000" fill="hold"/>
                                        <p:tgtEl>
                                          <p:spTgt spid="31029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5" grpId="0" build="p" autoUpdateAnimBg="0"/>
      <p:bldP spid="310276" grpId="0" animBg="1"/>
      <p:bldP spid="310277" grpId="0" animBg="1"/>
      <p:bldP spid="310280" grpId="0"/>
      <p:bldP spid="310281" grpId="0"/>
      <p:bldP spid="310282" grpId="0"/>
      <p:bldP spid="310284" grpId="0"/>
      <p:bldP spid="310291" grpId="0" animBg="1"/>
      <p:bldP spid="310291" grpId="1" animBg="1"/>
      <p:bldP spid="31029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灯片编号占位符 4">
            <a:extLst>
              <a:ext uri="{FF2B5EF4-FFF2-40B4-BE49-F238E27FC236}">
                <a16:creationId xmlns:a16="http://schemas.microsoft.com/office/drawing/2014/main" id="{31E0BDFB-B451-493B-842E-C627CBD56F48}"/>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D6F44E3C-5AE3-4B8A-91BA-058836FEDBA6}" type="slidenum">
              <a:rPr lang="en-US" altLang="zh-CN" sz="2000" smtClean="0">
                <a:solidFill>
                  <a:schemeClr val="tx1"/>
                </a:solidFill>
              </a:rPr>
              <a:pPr>
                <a:spcBef>
                  <a:spcPct val="0"/>
                </a:spcBef>
                <a:buClrTx/>
                <a:buSzTx/>
                <a:buFontTx/>
                <a:buNone/>
              </a:pPr>
              <a:t>11</a:t>
            </a:fld>
            <a:endParaRPr lang="en-US" altLang="zh-CN" sz="2000">
              <a:solidFill>
                <a:schemeClr val="tx1"/>
              </a:solidFill>
            </a:endParaRPr>
          </a:p>
        </p:txBody>
      </p:sp>
      <p:sp>
        <p:nvSpPr>
          <p:cNvPr id="309250" name="Rectangle 2">
            <a:extLst>
              <a:ext uri="{FF2B5EF4-FFF2-40B4-BE49-F238E27FC236}">
                <a16:creationId xmlns:a16="http://schemas.microsoft.com/office/drawing/2014/main" id="{F55E4ECF-D7C1-4ACA-B5E3-31C738B1A8C9}"/>
              </a:ext>
            </a:extLst>
          </p:cNvPr>
          <p:cNvSpPr>
            <a:spLocks noGrp="1" noRot="1" noChangeArrowheads="1"/>
          </p:cNvSpPr>
          <p:nvPr>
            <p:ph type="title"/>
          </p:nvPr>
        </p:nvSpPr>
        <p:spPr>
          <a:xfrm>
            <a:off x="611188" y="620713"/>
            <a:ext cx="4846637" cy="727075"/>
          </a:xfrm>
        </p:spPr>
        <p:txBody>
          <a:bodyPr/>
          <a:lstStyle/>
          <a:p>
            <a:pPr eaLnBrk="1" hangingPunct="1">
              <a:defRPr/>
            </a:pPr>
            <a:r>
              <a:rPr lang="zh-CN" altLang="en-US" sz="2800"/>
              <a:t>（</a:t>
            </a:r>
            <a:r>
              <a:rPr lang="en-US" altLang="zh-CN" sz="2800"/>
              <a:t>2</a:t>
            </a:r>
            <a:r>
              <a:rPr lang="zh-CN" altLang="en-US" sz="2800"/>
              <a:t>）某些珍贵、稀罕性商品</a:t>
            </a:r>
            <a:endParaRPr lang="zh-CN" altLang="en-US" sz="2800">
              <a:sym typeface="Symbol" pitchFamily="18" charset="2"/>
            </a:endParaRPr>
          </a:p>
        </p:txBody>
      </p:sp>
      <p:sp>
        <p:nvSpPr>
          <p:cNvPr id="309251" name="Rectangle 3" descr="蓝色面巾纸">
            <a:extLst>
              <a:ext uri="{FF2B5EF4-FFF2-40B4-BE49-F238E27FC236}">
                <a16:creationId xmlns:a16="http://schemas.microsoft.com/office/drawing/2014/main" id="{9ABBEF25-F73A-4601-94D3-9A1478C047FC}"/>
              </a:ext>
            </a:extLst>
          </p:cNvPr>
          <p:cNvSpPr>
            <a:spLocks noGrp="1" noRot="1" noChangeArrowheads="1"/>
          </p:cNvSpPr>
          <p:nvPr>
            <p:ph type="body" idx="1"/>
          </p:nvPr>
        </p:nvSpPr>
        <p:spPr>
          <a:xfrm>
            <a:off x="900113" y="1484313"/>
            <a:ext cx="6121400" cy="647700"/>
          </a:xfrm>
          <a:blipFill dpi="0" rotWithShape="0">
            <a:blip r:embed="rId4"/>
            <a:srcRect/>
            <a:tile tx="0" ty="0" sx="100000" sy="100000" flip="none" algn="tl"/>
          </a:blipFill>
          <a:ln w="76200" cap="flat">
            <a:solidFill>
              <a:srgbClr val="006600"/>
            </a:solidFill>
            <a:miter lim="800000"/>
            <a:headEnd/>
            <a:tailEnd/>
          </a:ln>
        </p:spPr>
        <p:txBody>
          <a:bodyPr/>
          <a:lstStyle/>
          <a:p>
            <a:pPr eaLnBrk="1" hangingPunct="1">
              <a:lnSpc>
                <a:spcPct val="105000"/>
              </a:lnSpc>
              <a:buClr>
                <a:schemeClr val="accent2"/>
              </a:buClr>
              <a:buSzPct val="95000"/>
              <a:buFont typeface="Wingdings" panose="05000000000000000000" pitchFamily="2" charset="2"/>
              <a:buChar char="u"/>
            </a:pPr>
            <a:r>
              <a:rPr lang="zh-CN" altLang="en-US" sz="2800">
                <a:solidFill>
                  <a:schemeClr val="tx1"/>
                </a:solidFill>
              </a:rPr>
              <a:t>古董、古画、珍邮之类珍品 </a:t>
            </a:r>
          </a:p>
        </p:txBody>
      </p:sp>
      <p:sp>
        <p:nvSpPr>
          <p:cNvPr id="309254" name="Rectangle 6" descr="花束">
            <a:extLst>
              <a:ext uri="{FF2B5EF4-FFF2-40B4-BE49-F238E27FC236}">
                <a16:creationId xmlns:a16="http://schemas.microsoft.com/office/drawing/2014/main" id="{604A384E-6742-4885-9A7B-937D5A82306E}"/>
              </a:ext>
            </a:extLst>
          </p:cNvPr>
          <p:cNvSpPr>
            <a:spLocks noChangeArrowheads="1"/>
          </p:cNvSpPr>
          <p:nvPr/>
        </p:nvSpPr>
        <p:spPr bwMode="auto">
          <a:xfrm>
            <a:off x="611188" y="3429000"/>
            <a:ext cx="8208962" cy="1439863"/>
          </a:xfrm>
          <a:prstGeom prst="rect">
            <a:avLst/>
          </a:prstGeom>
          <a:blipFill dpi="0" rotWithShape="0">
            <a:blip r:embed="rId5"/>
            <a:srcRect/>
            <a:tile tx="0" ty="0" sx="100000" sy="100000" flip="none" algn="tl"/>
          </a:blipFill>
          <a:ln w="38100">
            <a:solidFill>
              <a:srgbClr val="009999"/>
            </a:solidFill>
            <a:miter lim="800000"/>
            <a:headEnd/>
            <a:tailEnd/>
          </a:ln>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Char char="l"/>
            </a:pPr>
            <a:r>
              <a:rPr lang="zh-CN" altLang="en-US" sz="2800"/>
              <a:t>英国人吉芬发现</a:t>
            </a:r>
            <a:r>
              <a:rPr lang="en-US" altLang="zh-CN" sz="2800"/>
              <a:t>1845</a:t>
            </a:r>
            <a:r>
              <a:rPr lang="zh-CN" altLang="en-US" sz="2800"/>
              <a:t>年爱尔兰发生灾荒，土豆价格上升，但需求量却反而增加。</a:t>
            </a:r>
          </a:p>
          <a:p>
            <a:pPr eaLnBrk="1" hangingPunct="1">
              <a:lnSpc>
                <a:spcPct val="90000"/>
              </a:lnSpc>
              <a:buClr>
                <a:schemeClr val="accent2"/>
              </a:buClr>
              <a:buSzPct val="95000"/>
              <a:buFont typeface="Wingdings" panose="05000000000000000000" pitchFamily="2" charset="2"/>
              <a:buChar char="l"/>
            </a:pPr>
            <a:r>
              <a:rPr lang="zh-CN" altLang="en-US" sz="2800"/>
              <a:t>在当时被称为“吉芬难题”。</a:t>
            </a:r>
          </a:p>
        </p:txBody>
      </p:sp>
      <p:sp>
        <p:nvSpPr>
          <p:cNvPr id="309263" name="Rectangle 15">
            <a:extLst>
              <a:ext uri="{FF2B5EF4-FFF2-40B4-BE49-F238E27FC236}">
                <a16:creationId xmlns:a16="http://schemas.microsoft.com/office/drawing/2014/main" id="{95B56AE9-80F7-4DCD-A960-24D80D07D953}"/>
              </a:ext>
            </a:extLst>
          </p:cNvPr>
          <p:cNvSpPr>
            <a:spLocks noChangeArrowheads="1"/>
          </p:cNvSpPr>
          <p:nvPr/>
        </p:nvSpPr>
        <p:spPr bwMode="auto">
          <a:xfrm>
            <a:off x="684213" y="2636838"/>
            <a:ext cx="32400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zh-CN" altLang="en-US" sz="2800" b="1">
                <a:effectLst>
                  <a:outerShdw blurRad="38100" dist="38100" dir="2700000" algn="tl">
                    <a:srgbClr val="C0C0C0"/>
                  </a:outerShdw>
                </a:effectLst>
                <a:latin typeface="Arial" charset="0"/>
              </a:rPr>
              <a:t>（</a:t>
            </a:r>
            <a:r>
              <a:rPr lang="en-US" altLang="zh-CN" sz="2800" b="1">
                <a:effectLst>
                  <a:outerShdw blurRad="38100" dist="38100" dir="2700000" algn="tl">
                    <a:srgbClr val="C0C0C0"/>
                  </a:outerShdw>
                </a:effectLst>
                <a:latin typeface="Arial" charset="0"/>
              </a:rPr>
              <a:t>3</a:t>
            </a:r>
            <a:r>
              <a:rPr lang="zh-CN" altLang="en-US" sz="2800" b="1">
                <a:effectLst>
                  <a:outerShdw blurRad="38100" dist="38100" dir="2700000" algn="tl">
                    <a:srgbClr val="C0C0C0"/>
                  </a:outerShdw>
                </a:effectLst>
                <a:latin typeface="Arial" charset="0"/>
              </a:rPr>
              <a:t>）某些低档商品</a:t>
            </a:r>
          </a:p>
        </p:txBody>
      </p:sp>
      <p:sp>
        <p:nvSpPr>
          <p:cNvPr id="309264" name="Rectangle 16">
            <a:extLst>
              <a:ext uri="{FF2B5EF4-FFF2-40B4-BE49-F238E27FC236}">
                <a16:creationId xmlns:a16="http://schemas.microsoft.com/office/drawing/2014/main" id="{579428C8-E0BD-4EA2-B37B-E102014FD954}"/>
              </a:ext>
            </a:extLst>
          </p:cNvPr>
          <p:cNvSpPr>
            <a:spLocks noChangeArrowheads="1"/>
          </p:cNvSpPr>
          <p:nvPr/>
        </p:nvSpPr>
        <p:spPr bwMode="auto">
          <a:xfrm>
            <a:off x="539750" y="5157788"/>
            <a:ext cx="7948613"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zh-CN" altLang="en-US" sz="2800" b="1">
                <a:effectLst>
                  <a:outerShdw blurRad="38100" dist="38100" dir="2700000" algn="tl">
                    <a:srgbClr val="C0C0C0"/>
                  </a:outerShdw>
                </a:effectLst>
                <a:latin typeface="Arial" charset="0"/>
              </a:rPr>
              <a:t>（</a:t>
            </a:r>
            <a:r>
              <a:rPr lang="en-US" altLang="zh-CN" sz="2800" b="1">
                <a:effectLst>
                  <a:outerShdw blurRad="38100" dist="38100" dir="2700000" algn="tl">
                    <a:srgbClr val="C0C0C0"/>
                  </a:outerShdw>
                </a:effectLst>
                <a:latin typeface="Arial" charset="0"/>
              </a:rPr>
              <a:t>4</a:t>
            </a:r>
            <a:r>
              <a:rPr lang="zh-CN" altLang="en-US" sz="2800" b="1">
                <a:effectLst>
                  <a:outerShdw blurRad="38100" dist="38100" dir="2700000" algn="tl">
                    <a:srgbClr val="C0C0C0"/>
                  </a:outerShdw>
                </a:effectLst>
                <a:latin typeface="Arial" charset="0"/>
              </a:rPr>
              <a:t>）某些商品小幅度升降价，需求按正常情况变动；大幅度升降价，人们就会采取观望的态度，需求将出现不规则的变化。 </a:t>
            </a:r>
          </a:p>
        </p:txBody>
      </p:sp>
    </p:spTree>
  </p:cSld>
  <p:clrMapOvr>
    <a:masterClrMapping/>
  </p:clrMapOvr>
  <p:transition spd="med">
    <p:zoom/>
    <p:sndAc>
      <p:stSnd>
        <p:snd r:embed="rId2" name="camera.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9251">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309263"/>
                                        </p:tgtEl>
                                        <p:attrNameLst>
                                          <p:attrName>style.visibility</p:attrName>
                                        </p:attrNameLst>
                                      </p:cBhvr>
                                      <p:to>
                                        <p:strVal val="visible"/>
                                      </p:to>
                                    </p:set>
                                    <p:animEffect transition="in" filter="wipe(left)">
                                      <p:cBhvr>
                                        <p:cTn id="11" dur="500"/>
                                        <p:tgtEl>
                                          <p:spTgt spid="30926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309254"/>
                                        </p:tgtEl>
                                        <p:attrNameLst>
                                          <p:attrName>style.visibility</p:attrName>
                                        </p:attrNameLst>
                                      </p:cBhvr>
                                      <p:to>
                                        <p:strVal val="visible"/>
                                      </p:to>
                                    </p:set>
                                    <p:animEffect transition="in" filter="blinds(horizontal)">
                                      <p:cBhvr>
                                        <p:cTn id="16" dur="500"/>
                                        <p:tgtEl>
                                          <p:spTgt spid="30925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09264"/>
                                        </p:tgtEl>
                                        <p:attrNameLst>
                                          <p:attrName>style.visibility</p:attrName>
                                        </p:attrNameLst>
                                      </p:cBhvr>
                                      <p:to>
                                        <p:strVal val="visible"/>
                                      </p:to>
                                    </p:set>
                                    <p:animEffect transition="in" filter="wipe(left)">
                                      <p:cBhvr>
                                        <p:cTn id="21" dur="500"/>
                                        <p:tgtEl>
                                          <p:spTgt spid="309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autoUpdateAnimBg="0"/>
      <p:bldP spid="309254" grpId="0" animBg="1"/>
      <p:bldP spid="309263" grpId="0"/>
      <p:bldP spid="30926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灯片编号占位符 4">
            <a:extLst>
              <a:ext uri="{FF2B5EF4-FFF2-40B4-BE49-F238E27FC236}">
                <a16:creationId xmlns:a16="http://schemas.microsoft.com/office/drawing/2014/main" id="{8ACE9604-91E8-44FA-AA5C-C08FF705A934}"/>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8391B47C-EA38-4B0E-8886-B9E4D590C02A}" type="slidenum">
              <a:rPr lang="en-US" altLang="zh-CN" sz="2000" smtClean="0">
                <a:solidFill>
                  <a:schemeClr val="tx1"/>
                </a:solidFill>
              </a:rPr>
              <a:pPr>
                <a:spcBef>
                  <a:spcPct val="0"/>
                </a:spcBef>
                <a:buClrTx/>
                <a:buSzTx/>
                <a:buFontTx/>
                <a:buNone/>
              </a:pPr>
              <a:t>12</a:t>
            </a:fld>
            <a:endParaRPr lang="en-US" altLang="zh-CN" sz="2000">
              <a:solidFill>
                <a:schemeClr val="tx1"/>
              </a:solidFill>
            </a:endParaRPr>
          </a:p>
        </p:txBody>
      </p:sp>
      <p:sp>
        <p:nvSpPr>
          <p:cNvPr id="227330" name="Rectangle 2">
            <a:extLst>
              <a:ext uri="{FF2B5EF4-FFF2-40B4-BE49-F238E27FC236}">
                <a16:creationId xmlns:a16="http://schemas.microsoft.com/office/drawing/2014/main" id="{2B855BFC-8D4E-4888-A83B-9ADD3A21446B}"/>
              </a:ext>
            </a:extLst>
          </p:cNvPr>
          <p:cNvSpPr>
            <a:spLocks noGrp="1" noRot="1" noChangeArrowheads="1"/>
          </p:cNvSpPr>
          <p:nvPr>
            <p:ph type="title"/>
          </p:nvPr>
        </p:nvSpPr>
        <p:spPr>
          <a:xfrm>
            <a:off x="468313" y="549275"/>
            <a:ext cx="8351837" cy="5365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三、需求量的变动和需求的变动</a:t>
            </a:r>
          </a:p>
        </p:txBody>
      </p:sp>
      <p:sp>
        <p:nvSpPr>
          <p:cNvPr id="227331" name="Rectangle 3" descr="蓝色面巾纸">
            <a:extLst>
              <a:ext uri="{FF2B5EF4-FFF2-40B4-BE49-F238E27FC236}">
                <a16:creationId xmlns:a16="http://schemas.microsoft.com/office/drawing/2014/main" id="{E4E1BF8F-E2FE-4968-ADC3-385D21AA8D59}"/>
              </a:ext>
            </a:extLst>
          </p:cNvPr>
          <p:cNvSpPr>
            <a:spLocks noGrp="1" noRot="1" noChangeArrowheads="1"/>
          </p:cNvSpPr>
          <p:nvPr>
            <p:ph type="body" idx="1"/>
          </p:nvPr>
        </p:nvSpPr>
        <p:spPr>
          <a:xfrm>
            <a:off x="611188" y="1844675"/>
            <a:ext cx="3848100" cy="3455988"/>
          </a:xfrm>
          <a:blipFill dpi="0" rotWithShape="0">
            <a:blip r:embed="rId2"/>
            <a:srcRect/>
            <a:tile tx="0" ty="0" sx="100000" sy="100000" flip="none" algn="tl"/>
          </a:blipFill>
          <a:ln w="76200">
            <a:solidFill>
              <a:srgbClr val="336600"/>
            </a:solidFill>
            <a:miter lim="800000"/>
            <a:headEnd/>
            <a:tailEnd/>
          </a:ln>
        </p:spPr>
        <p:txBody>
          <a:bodyPr/>
          <a:lstStyle/>
          <a:p>
            <a:pPr marL="0" indent="0" algn="just" eaLnBrk="1" hangingPunct="1">
              <a:buFont typeface="Wingdings" panose="05000000000000000000" pitchFamily="2" charset="2"/>
              <a:buNone/>
            </a:pPr>
            <a:r>
              <a:rPr lang="en-US" altLang="zh-CN">
                <a:solidFill>
                  <a:schemeClr val="hlink"/>
                </a:solidFill>
                <a:latin typeface="楷体_GB2312" panose="02010609030101010101" pitchFamily="49" charset="-122"/>
                <a:ea typeface="楷体_GB2312" panose="02010609030101010101" pitchFamily="49" charset="-122"/>
              </a:rPr>
              <a:t>(1)</a:t>
            </a:r>
            <a:r>
              <a:rPr lang="zh-CN" altLang="en-US" b="1">
                <a:solidFill>
                  <a:schemeClr val="hlink"/>
                </a:solidFill>
                <a:latin typeface="楷体_GB2312" panose="02010609030101010101" pitchFamily="49" charset="-122"/>
                <a:ea typeface="楷体_GB2312" panose="02010609030101010101" pitchFamily="49" charset="-122"/>
              </a:rPr>
              <a:t>需求量变动</a:t>
            </a:r>
          </a:p>
          <a:p>
            <a:pPr marL="0" indent="0" algn="just" eaLnBrk="1" hangingPunct="1"/>
            <a:r>
              <a:rPr lang="en-US" altLang="zh-CN" sz="2800"/>
              <a:t>A Shift in the Demand    Curve</a:t>
            </a:r>
          </a:p>
          <a:p>
            <a:pPr marL="0" indent="0" algn="just" eaLnBrk="1" hangingPunct="1"/>
            <a:r>
              <a:rPr lang="zh-CN" altLang="en-US" sz="2800" b="1">
                <a:latin typeface="仿宋_GB2312" panose="02010609030101010101" pitchFamily="49" charset="-122"/>
                <a:ea typeface="仿宋_GB2312" panose="02010609030101010101" pitchFamily="49" charset="-122"/>
              </a:rPr>
              <a:t>其他因素不变，商品本身的价格变化，引起需求曲线上点的移动。</a:t>
            </a:r>
          </a:p>
        </p:txBody>
      </p:sp>
      <p:sp>
        <p:nvSpPr>
          <p:cNvPr id="227332" name="Line 4">
            <a:extLst>
              <a:ext uri="{FF2B5EF4-FFF2-40B4-BE49-F238E27FC236}">
                <a16:creationId xmlns:a16="http://schemas.microsoft.com/office/drawing/2014/main" id="{E5637988-33A0-4B25-AAD6-A56DD3A9DC2C}"/>
              </a:ext>
            </a:extLst>
          </p:cNvPr>
          <p:cNvSpPr>
            <a:spLocks noChangeShapeType="1"/>
          </p:cNvSpPr>
          <p:nvPr/>
        </p:nvSpPr>
        <p:spPr bwMode="auto">
          <a:xfrm flipV="1">
            <a:off x="5272088" y="2663825"/>
            <a:ext cx="0" cy="2895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33" name="Line 5">
            <a:extLst>
              <a:ext uri="{FF2B5EF4-FFF2-40B4-BE49-F238E27FC236}">
                <a16:creationId xmlns:a16="http://schemas.microsoft.com/office/drawing/2014/main" id="{DDD3529D-0BB6-4C5B-955B-286B4E76CCDD}"/>
              </a:ext>
            </a:extLst>
          </p:cNvPr>
          <p:cNvSpPr>
            <a:spLocks noChangeShapeType="1"/>
          </p:cNvSpPr>
          <p:nvPr/>
        </p:nvSpPr>
        <p:spPr bwMode="auto">
          <a:xfrm>
            <a:off x="5272088" y="5559425"/>
            <a:ext cx="2667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34" name="Text Box 6">
            <a:extLst>
              <a:ext uri="{FF2B5EF4-FFF2-40B4-BE49-F238E27FC236}">
                <a16:creationId xmlns:a16="http://schemas.microsoft.com/office/drawing/2014/main" id="{06C0D8E6-DE47-4C03-A958-92A3ED0B2EA7}"/>
              </a:ext>
            </a:extLst>
          </p:cNvPr>
          <p:cNvSpPr txBox="1">
            <a:spLocks noChangeArrowheads="1"/>
          </p:cNvSpPr>
          <p:nvPr/>
        </p:nvSpPr>
        <p:spPr bwMode="auto">
          <a:xfrm>
            <a:off x="4967288" y="5407025"/>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0</a:t>
            </a:r>
          </a:p>
        </p:txBody>
      </p:sp>
      <p:sp>
        <p:nvSpPr>
          <p:cNvPr id="227335" name="Text Box 7">
            <a:extLst>
              <a:ext uri="{FF2B5EF4-FFF2-40B4-BE49-F238E27FC236}">
                <a16:creationId xmlns:a16="http://schemas.microsoft.com/office/drawing/2014/main" id="{C1220261-4EA4-47B7-8D05-EC6E10920AC1}"/>
              </a:ext>
            </a:extLst>
          </p:cNvPr>
          <p:cNvSpPr txBox="1">
            <a:spLocks noChangeArrowheads="1"/>
          </p:cNvSpPr>
          <p:nvPr/>
        </p:nvSpPr>
        <p:spPr bwMode="auto">
          <a:xfrm>
            <a:off x="4891088" y="1825625"/>
            <a:ext cx="793750" cy="8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latin typeface="Times New Roman" panose="02020603050405020304" pitchFamily="18" charset="0"/>
              </a:rPr>
              <a:t>价格</a:t>
            </a: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P</a:t>
            </a:r>
            <a:r>
              <a:rPr kumimoji="1" lang="en-US" altLang="zh-CN" sz="2400">
                <a:solidFill>
                  <a:schemeClr val="tx1"/>
                </a:solidFill>
                <a:latin typeface="Times New Roman" panose="02020603050405020304" pitchFamily="18" charset="0"/>
              </a:rPr>
              <a:t> </a:t>
            </a:r>
            <a:r>
              <a:rPr kumimoji="1" lang="zh-CN" altLang="en-US" sz="2400">
                <a:solidFill>
                  <a:schemeClr val="tx1"/>
                </a:solidFill>
                <a:latin typeface="Times New Roman" panose="02020603050405020304" pitchFamily="18" charset="0"/>
              </a:rPr>
              <a:t>元</a:t>
            </a:r>
          </a:p>
        </p:txBody>
      </p:sp>
      <p:sp>
        <p:nvSpPr>
          <p:cNvPr id="227336" name="Text Box 8">
            <a:extLst>
              <a:ext uri="{FF2B5EF4-FFF2-40B4-BE49-F238E27FC236}">
                <a16:creationId xmlns:a16="http://schemas.microsoft.com/office/drawing/2014/main" id="{3DC49B64-BC04-42D6-A2D5-D1B7DF151098}"/>
              </a:ext>
            </a:extLst>
          </p:cNvPr>
          <p:cNvSpPr txBox="1">
            <a:spLocks noChangeArrowheads="1"/>
          </p:cNvSpPr>
          <p:nvPr/>
        </p:nvSpPr>
        <p:spPr bwMode="auto">
          <a:xfrm>
            <a:off x="7862888" y="5026025"/>
            <a:ext cx="765175" cy="8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latin typeface="Times New Roman" panose="02020603050405020304" pitchFamily="18" charset="0"/>
              </a:rPr>
              <a:t>量</a:t>
            </a: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Q</a:t>
            </a:r>
            <a:r>
              <a:rPr kumimoji="1" lang="zh-CN" altLang="en-US" sz="2400">
                <a:solidFill>
                  <a:schemeClr val="tx1"/>
                </a:solidFill>
                <a:latin typeface="Times New Roman" panose="02020603050405020304" pitchFamily="18" charset="0"/>
              </a:rPr>
              <a:t>斤</a:t>
            </a:r>
          </a:p>
        </p:txBody>
      </p:sp>
      <p:sp>
        <p:nvSpPr>
          <p:cNvPr id="227337" name="Freeform 9">
            <a:extLst>
              <a:ext uri="{FF2B5EF4-FFF2-40B4-BE49-F238E27FC236}">
                <a16:creationId xmlns:a16="http://schemas.microsoft.com/office/drawing/2014/main" id="{ABE18B09-E346-43AB-BB4C-8DEE826F8182}"/>
              </a:ext>
            </a:extLst>
          </p:cNvPr>
          <p:cNvSpPr>
            <a:spLocks/>
          </p:cNvSpPr>
          <p:nvPr/>
        </p:nvSpPr>
        <p:spPr bwMode="auto">
          <a:xfrm>
            <a:off x="5729288" y="3197225"/>
            <a:ext cx="1905000" cy="2133600"/>
          </a:xfrm>
          <a:custGeom>
            <a:avLst/>
            <a:gdLst>
              <a:gd name="T0" fmla="*/ 0 w 1200"/>
              <a:gd name="T1" fmla="*/ 0 h 1344"/>
              <a:gd name="T2" fmla="*/ 288 w 1200"/>
              <a:gd name="T3" fmla="*/ 816 h 1344"/>
              <a:gd name="T4" fmla="*/ 1200 w 1200"/>
              <a:gd name="T5" fmla="*/ 1344 h 1344"/>
            </a:gdLst>
            <a:ahLst/>
            <a:cxnLst>
              <a:cxn ang="0">
                <a:pos x="T0" y="T1"/>
              </a:cxn>
              <a:cxn ang="0">
                <a:pos x="T2" y="T3"/>
              </a:cxn>
              <a:cxn ang="0">
                <a:pos x="T4" y="T5"/>
              </a:cxn>
            </a:cxnLst>
            <a:rect l="0" t="0" r="r" b="b"/>
            <a:pathLst>
              <a:path w="1200" h="1344">
                <a:moveTo>
                  <a:pt x="0" y="0"/>
                </a:moveTo>
                <a:cubicBezTo>
                  <a:pt x="44" y="296"/>
                  <a:pt x="88" y="592"/>
                  <a:pt x="288" y="816"/>
                </a:cubicBezTo>
                <a:cubicBezTo>
                  <a:pt x="488" y="1040"/>
                  <a:pt x="1048" y="1256"/>
                  <a:pt x="1200" y="1344"/>
                </a:cubicBezTo>
              </a:path>
            </a:pathLst>
          </a:custGeom>
          <a:noFill/>
          <a:ln w="28575" cmpd="sng">
            <a:solidFill>
              <a:srgbClr val="A5002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38" name="Text Box 10">
            <a:extLst>
              <a:ext uri="{FF2B5EF4-FFF2-40B4-BE49-F238E27FC236}">
                <a16:creationId xmlns:a16="http://schemas.microsoft.com/office/drawing/2014/main" id="{D595E7B3-BFD1-4CD7-B0EF-0C3999FD2B8C}"/>
              </a:ext>
            </a:extLst>
          </p:cNvPr>
          <p:cNvSpPr txBox="1">
            <a:spLocks noChangeArrowheads="1"/>
          </p:cNvSpPr>
          <p:nvPr/>
        </p:nvSpPr>
        <p:spPr bwMode="auto">
          <a:xfrm>
            <a:off x="5561013" y="2606675"/>
            <a:ext cx="477837"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rgbClr val="A50021"/>
                </a:solidFill>
                <a:latin typeface="Times New Roman" panose="02020603050405020304" pitchFamily="18" charset="0"/>
              </a:rPr>
              <a:t>D</a:t>
            </a:r>
            <a:endParaRPr kumimoji="1" lang="en-US" altLang="zh-CN" sz="2400">
              <a:solidFill>
                <a:schemeClr val="tx1"/>
              </a:solidFill>
              <a:latin typeface="Times New Roman" panose="02020603050405020304" pitchFamily="18" charset="0"/>
            </a:endParaRPr>
          </a:p>
        </p:txBody>
      </p:sp>
      <p:sp>
        <p:nvSpPr>
          <p:cNvPr id="227339" name="Line 11">
            <a:extLst>
              <a:ext uri="{FF2B5EF4-FFF2-40B4-BE49-F238E27FC236}">
                <a16:creationId xmlns:a16="http://schemas.microsoft.com/office/drawing/2014/main" id="{3E9C216E-27E2-40F4-9F69-29A13339F548}"/>
              </a:ext>
            </a:extLst>
          </p:cNvPr>
          <p:cNvSpPr>
            <a:spLocks noChangeShapeType="1"/>
          </p:cNvSpPr>
          <p:nvPr/>
        </p:nvSpPr>
        <p:spPr bwMode="auto">
          <a:xfrm>
            <a:off x="5272088" y="3578225"/>
            <a:ext cx="5334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40" name="Line 12">
            <a:extLst>
              <a:ext uri="{FF2B5EF4-FFF2-40B4-BE49-F238E27FC236}">
                <a16:creationId xmlns:a16="http://schemas.microsoft.com/office/drawing/2014/main" id="{3DD288AF-9586-4A92-BEF5-A38F3451EC2C}"/>
              </a:ext>
            </a:extLst>
          </p:cNvPr>
          <p:cNvSpPr>
            <a:spLocks noChangeShapeType="1"/>
          </p:cNvSpPr>
          <p:nvPr/>
        </p:nvSpPr>
        <p:spPr bwMode="auto">
          <a:xfrm>
            <a:off x="5805488" y="3578225"/>
            <a:ext cx="0" cy="1981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41" name="Line 13">
            <a:extLst>
              <a:ext uri="{FF2B5EF4-FFF2-40B4-BE49-F238E27FC236}">
                <a16:creationId xmlns:a16="http://schemas.microsoft.com/office/drawing/2014/main" id="{A9D04CFD-5AC1-4597-90C2-E52B31EB6B33}"/>
              </a:ext>
            </a:extLst>
          </p:cNvPr>
          <p:cNvSpPr>
            <a:spLocks noChangeShapeType="1"/>
          </p:cNvSpPr>
          <p:nvPr/>
        </p:nvSpPr>
        <p:spPr bwMode="auto">
          <a:xfrm>
            <a:off x="5272088" y="5102225"/>
            <a:ext cx="18288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42" name="Line 14">
            <a:extLst>
              <a:ext uri="{FF2B5EF4-FFF2-40B4-BE49-F238E27FC236}">
                <a16:creationId xmlns:a16="http://schemas.microsoft.com/office/drawing/2014/main" id="{40CF5A2F-EBA7-4FA4-8EB9-8360B4C6F8B3}"/>
              </a:ext>
            </a:extLst>
          </p:cNvPr>
          <p:cNvSpPr>
            <a:spLocks noChangeShapeType="1"/>
          </p:cNvSpPr>
          <p:nvPr/>
        </p:nvSpPr>
        <p:spPr bwMode="auto">
          <a:xfrm>
            <a:off x="7100888" y="5178425"/>
            <a:ext cx="0" cy="3810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43" name="Text Box 15">
            <a:extLst>
              <a:ext uri="{FF2B5EF4-FFF2-40B4-BE49-F238E27FC236}">
                <a16:creationId xmlns:a16="http://schemas.microsoft.com/office/drawing/2014/main" id="{EBC69479-091C-4F42-A77A-86D1E03617EF}"/>
              </a:ext>
            </a:extLst>
          </p:cNvPr>
          <p:cNvSpPr txBox="1">
            <a:spLocks noChangeArrowheads="1"/>
          </p:cNvSpPr>
          <p:nvPr/>
        </p:nvSpPr>
        <p:spPr bwMode="auto">
          <a:xfrm>
            <a:off x="5653088" y="3273425"/>
            <a:ext cx="762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latin typeface="Times New Roman" panose="02020603050405020304" pitchFamily="18" charset="0"/>
              </a:rPr>
              <a:t>。</a:t>
            </a:r>
            <a:r>
              <a:rPr kumimoji="1" lang="en-US" altLang="zh-CN" sz="2400" b="1">
                <a:solidFill>
                  <a:schemeClr val="tx1"/>
                </a:solidFill>
                <a:latin typeface="Times New Roman" panose="02020603050405020304" pitchFamily="18" charset="0"/>
              </a:rPr>
              <a:t>a</a:t>
            </a:r>
            <a:endParaRPr kumimoji="1" lang="en-US" altLang="zh-CN" sz="2400">
              <a:solidFill>
                <a:schemeClr val="tx1"/>
              </a:solidFill>
              <a:latin typeface="Times New Roman" panose="02020603050405020304" pitchFamily="18" charset="0"/>
            </a:endParaRPr>
          </a:p>
        </p:txBody>
      </p:sp>
      <p:sp>
        <p:nvSpPr>
          <p:cNvPr id="227344" name="Text Box 16">
            <a:extLst>
              <a:ext uri="{FF2B5EF4-FFF2-40B4-BE49-F238E27FC236}">
                <a16:creationId xmlns:a16="http://schemas.microsoft.com/office/drawing/2014/main" id="{46C823A8-FBFA-48B9-BF76-B0E886EA0FDF}"/>
              </a:ext>
            </a:extLst>
          </p:cNvPr>
          <p:cNvSpPr txBox="1">
            <a:spLocks noChangeArrowheads="1"/>
          </p:cNvSpPr>
          <p:nvPr/>
        </p:nvSpPr>
        <p:spPr bwMode="auto">
          <a:xfrm>
            <a:off x="6948488" y="4797425"/>
            <a:ext cx="762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latin typeface="Times New Roman" panose="02020603050405020304" pitchFamily="18" charset="0"/>
              </a:rPr>
              <a:t>。</a:t>
            </a:r>
            <a:r>
              <a:rPr kumimoji="1" lang="en-US" altLang="zh-CN" sz="2400" b="1">
                <a:solidFill>
                  <a:schemeClr val="tx1"/>
                </a:solidFill>
                <a:latin typeface="Times New Roman" panose="02020603050405020304" pitchFamily="18" charset="0"/>
              </a:rPr>
              <a:t>b</a:t>
            </a:r>
            <a:endParaRPr kumimoji="1" lang="en-US" altLang="zh-CN" sz="2400">
              <a:solidFill>
                <a:schemeClr val="tx1"/>
              </a:solidFill>
              <a:latin typeface="Times New Roman" panose="02020603050405020304" pitchFamily="18" charset="0"/>
            </a:endParaRPr>
          </a:p>
        </p:txBody>
      </p:sp>
      <p:sp>
        <p:nvSpPr>
          <p:cNvPr id="227345" name="Line 17">
            <a:extLst>
              <a:ext uri="{FF2B5EF4-FFF2-40B4-BE49-F238E27FC236}">
                <a16:creationId xmlns:a16="http://schemas.microsoft.com/office/drawing/2014/main" id="{1F5CAE8B-CC92-44EE-BB47-D42DD0DDBEF3}"/>
              </a:ext>
            </a:extLst>
          </p:cNvPr>
          <p:cNvSpPr>
            <a:spLocks noChangeShapeType="1"/>
          </p:cNvSpPr>
          <p:nvPr/>
        </p:nvSpPr>
        <p:spPr bwMode="auto">
          <a:xfrm>
            <a:off x="5957888" y="3730625"/>
            <a:ext cx="1066800" cy="1219200"/>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46" name="Line 18">
            <a:extLst>
              <a:ext uri="{FF2B5EF4-FFF2-40B4-BE49-F238E27FC236}">
                <a16:creationId xmlns:a16="http://schemas.microsoft.com/office/drawing/2014/main" id="{CF83AB3B-D3B3-4E48-8EC0-8D693438CECD}"/>
              </a:ext>
            </a:extLst>
          </p:cNvPr>
          <p:cNvSpPr>
            <a:spLocks noChangeShapeType="1"/>
          </p:cNvSpPr>
          <p:nvPr/>
        </p:nvSpPr>
        <p:spPr bwMode="auto">
          <a:xfrm flipH="1" flipV="1">
            <a:off x="6034088" y="3654425"/>
            <a:ext cx="1066800" cy="1219200"/>
          </a:xfrm>
          <a:prstGeom prst="line">
            <a:avLst/>
          </a:prstGeom>
          <a:noFill/>
          <a:ln w="9525">
            <a:solidFill>
              <a:srgbClr val="A5002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7347" name="Text Box 19">
            <a:extLst>
              <a:ext uri="{FF2B5EF4-FFF2-40B4-BE49-F238E27FC236}">
                <a16:creationId xmlns:a16="http://schemas.microsoft.com/office/drawing/2014/main" id="{7CB31C0B-F670-4C2D-AAB5-0121487DD7F3}"/>
              </a:ext>
            </a:extLst>
          </p:cNvPr>
          <p:cNvSpPr txBox="1">
            <a:spLocks noChangeArrowheads="1"/>
          </p:cNvSpPr>
          <p:nvPr/>
        </p:nvSpPr>
        <p:spPr bwMode="auto">
          <a:xfrm>
            <a:off x="4814888" y="3349625"/>
            <a:ext cx="4683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r>
              <a:rPr kumimoji="1" lang="en-US" altLang="zh-CN" sz="18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227348" name="Text Box 20">
            <a:extLst>
              <a:ext uri="{FF2B5EF4-FFF2-40B4-BE49-F238E27FC236}">
                <a16:creationId xmlns:a16="http://schemas.microsoft.com/office/drawing/2014/main" id="{B6472465-FC59-4C05-AB35-9D897E607693}"/>
              </a:ext>
            </a:extLst>
          </p:cNvPr>
          <p:cNvSpPr txBox="1">
            <a:spLocks noChangeArrowheads="1"/>
          </p:cNvSpPr>
          <p:nvPr/>
        </p:nvSpPr>
        <p:spPr bwMode="auto">
          <a:xfrm>
            <a:off x="5576888" y="5559425"/>
            <a:ext cx="5191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r>
              <a:rPr kumimoji="1" lang="en-US" altLang="zh-CN" sz="18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227349" name="Text Box 21">
            <a:extLst>
              <a:ext uri="{FF2B5EF4-FFF2-40B4-BE49-F238E27FC236}">
                <a16:creationId xmlns:a16="http://schemas.microsoft.com/office/drawing/2014/main" id="{9364CE18-4FDC-4705-92C2-9FE3B68C1F38}"/>
              </a:ext>
            </a:extLst>
          </p:cNvPr>
          <p:cNvSpPr txBox="1">
            <a:spLocks noChangeArrowheads="1"/>
          </p:cNvSpPr>
          <p:nvPr/>
        </p:nvSpPr>
        <p:spPr bwMode="auto">
          <a:xfrm>
            <a:off x="4814888" y="4873625"/>
            <a:ext cx="4683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r>
              <a:rPr kumimoji="1" lang="en-US" altLang="zh-CN" sz="1800">
                <a:solidFill>
                  <a:schemeClr val="tx1"/>
                </a:solidFill>
                <a:latin typeface="Times New Roman" panose="02020603050405020304" pitchFamily="18" charset="0"/>
              </a:rPr>
              <a:t>1</a:t>
            </a:r>
            <a:endParaRPr kumimoji="1" lang="en-US" altLang="zh-CN" sz="2400">
              <a:solidFill>
                <a:schemeClr val="tx1"/>
              </a:solidFill>
              <a:latin typeface="Times New Roman" panose="02020603050405020304" pitchFamily="18" charset="0"/>
            </a:endParaRPr>
          </a:p>
        </p:txBody>
      </p:sp>
      <p:sp>
        <p:nvSpPr>
          <p:cNvPr id="227350" name="Text Box 22">
            <a:extLst>
              <a:ext uri="{FF2B5EF4-FFF2-40B4-BE49-F238E27FC236}">
                <a16:creationId xmlns:a16="http://schemas.microsoft.com/office/drawing/2014/main" id="{B497CBBE-991F-4546-8546-FE23ABF2B8EA}"/>
              </a:ext>
            </a:extLst>
          </p:cNvPr>
          <p:cNvSpPr txBox="1">
            <a:spLocks noChangeArrowheads="1"/>
          </p:cNvSpPr>
          <p:nvPr/>
        </p:nvSpPr>
        <p:spPr bwMode="auto">
          <a:xfrm>
            <a:off x="6948488" y="5559425"/>
            <a:ext cx="5191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r>
              <a:rPr kumimoji="1" lang="en-US" altLang="zh-CN" sz="1800">
                <a:solidFill>
                  <a:schemeClr val="tx1"/>
                </a:solidFill>
                <a:latin typeface="Times New Roman" panose="02020603050405020304" pitchFamily="18" charset="0"/>
              </a:rPr>
              <a:t>1</a:t>
            </a:r>
            <a:endParaRPr kumimoji="1" lang="en-US" altLang="zh-CN" sz="2400">
              <a:solidFill>
                <a:schemeClr val="tx1"/>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7331">
                                            <p:bg/>
                                          </p:spTgt>
                                        </p:tgtEl>
                                        <p:attrNameLst>
                                          <p:attrName>style.visibility</p:attrName>
                                        </p:attrNameLst>
                                      </p:cBhvr>
                                      <p:to>
                                        <p:strVal val="visible"/>
                                      </p:to>
                                    </p:set>
                                    <p:animEffect transition="in" filter="blinds(horizontal)">
                                      <p:cBhvr>
                                        <p:cTn id="7" dur="500"/>
                                        <p:tgtEl>
                                          <p:spTgt spid="22733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7331">
                                            <p:txEl>
                                              <p:pRg st="0" end="0"/>
                                            </p:txEl>
                                          </p:spTgt>
                                        </p:tgtEl>
                                        <p:attrNameLst>
                                          <p:attrName>style.visibility</p:attrName>
                                        </p:attrNameLst>
                                      </p:cBhvr>
                                      <p:to>
                                        <p:strVal val="visible"/>
                                      </p:to>
                                    </p:set>
                                    <p:animEffect transition="in" filter="blinds(horizontal)">
                                      <p:cBhvr>
                                        <p:cTn id="12" dur="500"/>
                                        <p:tgtEl>
                                          <p:spTgt spid="2273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27331">
                                            <p:txEl>
                                              <p:pRg st="1" end="1"/>
                                            </p:txEl>
                                          </p:spTgt>
                                        </p:tgtEl>
                                        <p:attrNameLst>
                                          <p:attrName>style.visibility</p:attrName>
                                        </p:attrNameLst>
                                      </p:cBhvr>
                                      <p:to>
                                        <p:strVal val="visible"/>
                                      </p:to>
                                    </p:set>
                                    <p:animEffect transition="in" filter="blinds(horizontal)">
                                      <p:cBhvr>
                                        <p:cTn id="17" dur="500"/>
                                        <p:tgtEl>
                                          <p:spTgt spid="2273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27331">
                                            <p:txEl>
                                              <p:pRg st="2" end="2"/>
                                            </p:txEl>
                                          </p:spTgt>
                                        </p:tgtEl>
                                        <p:attrNameLst>
                                          <p:attrName>style.visibility</p:attrName>
                                        </p:attrNameLst>
                                      </p:cBhvr>
                                      <p:to>
                                        <p:strVal val="visible"/>
                                      </p:to>
                                    </p:set>
                                    <p:animEffect transition="in" filter="blinds(horizontal)">
                                      <p:cBhvr>
                                        <p:cTn id="22" dur="500"/>
                                        <p:tgtEl>
                                          <p:spTgt spid="2273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27332"/>
                                        </p:tgtEl>
                                        <p:attrNameLst>
                                          <p:attrName>style.visibility</p:attrName>
                                        </p:attrNameLst>
                                      </p:cBhvr>
                                      <p:to>
                                        <p:strVal val="visible"/>
                                      </p:to>
                                    </p:set>
                                    <p:animEffect transition="in" filter="blinds(horizontal)">
                                      <p:cBhvr>
                                        <p:cTn id="27" dur="500"/>
                                        <p:tgtEl>
                                          <p:spTgt spid="227332"/>
                                        </p:tgtEl>
                                      </p:cBhvr>
                                    </p:animEffect>
                                  </p:childTnLst>
                                </p:cTn>
                              </p:par>
                              <p:par>
                                <p:cTn id="28" presetID="3" presetClass="entr" presetSubtype="10" fill="hold" nodeType="withEffect">
                                  <p:stCondLst>
                                    <p:cond delay="0"/>
                                  </p:stCondLst>
                                  <p:childTnLst>
                                    <p:set>
                                      <p:cBhvr>
                                        <p:cTn id="29" dur="1" fill="hold">
                                          <p:stCondLst>
                                            <p:cond delay="0"/>
                                          </p:stCondLst>
                                        </p:cTn>
                                        <p:tgtEl>
                                          <p:spTgt spid="227333"/>
                                        </p:tgtEl>
                                        <p:attrNameLst>
                                          <p:attrName>style.visibility</p:attrName>
                                        </p:attrNameLst>
                                      </p:cBhvr>
                                      <p:to>
                                        <p:strVal val="visible"/>
                                      </p:to>
                                    </p:set>
                                    <p:animEffect transition="in" filter="blinds(horizontal)">
                                      <p:cBhvr>
                                        <p:cTn id="30" dur="500"/>
                                        <p:tgtEl>
                                          <p:spTgt spid="22733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27334"/>
                                        </p:tgtEl>
                                        <p:attrNameLst>
                                          <p:attrName>style.visibility</p:attrName>
                                        </p:attrNameLst>
                                      </p:cBhvr>
                                      <p:to>
                                        <p:strVal val="visible"/>
                                      </p:to>
                                    </p:set>
                                    <p:animEffect transition="in" filter="blinds(horizontal)">
                                      <p:cBhvr>
                                        <p:cTn id="33" dur="500"/>
                                        <p:tgtEl>
                                          <p:spTgt spid="227334"/>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27335"/>
                                        </p:tgtEl>
                                        <p:attrNameLst>
                                          <p:attrName>style.visibility</p:attrName>
                                        </p:attrNameLst>
                                      </p:cBhvr>
                                      <p:to>
                                        <p:strVal val="visible"/>
                                      </p:to>
                                    </p:set>
                                    <p:animEffect transition="in" filter="blinds(horizontal)">
                                      <p:cBhvr>
                                        <p:cTn id="36" dur="500"/>
                                        <p:tgtEl>
                                          <p:spTgt spid="227335"/>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27336"/>
                                        </p:tgtEl>
                                        <p:attrNameLst>
                                          <p:attrName>style.visibility</p:attrName>
                                        </p:attrNameLst>
                                      </p:cBhvr>
                                      <p:to>
                                        <p:strVal val="visible"/>
                                      </p:to>
                                    </p:set>
                                    <p:animEffect transition="in" filter="blinds(horizontal)">
                                      <p:cBhvr>
                                        <p:cTn id="39" dur="500"/>
                                        <p:tgtEl>
                                          <p:spTgt spid="227336"/>
                                        </p:tgtEl>
                                      </p:cBhvr>
                                    </p:animEffect>
                                  </p:childTnLst>
                                </p:cTn>
                              </p:par>
                              <p:par>
                                <p:cTn id="40" presetID="3" presetClass="entr" presetSubtype="10" fill="hold" nodeType="withEffect">
                                  <p:stCondLst>
                                    <p:cond delay="0"/>
                                  </p:stCondLst>
                                  <p:childTnLst>
                                    <p:set>
                                      <p:cBhvr>
                                        <p:cTn id="41" dur="1" fill="hold">
                                          <p:stCondLst>
                                            <p:cond delay="0"/>
                                          </p:stCondLst>
                                        </p:cTn>
                                        <p:tgtEl>
                                          <p:spTgt spid="227337"/>
                                        </p:tgtEl>
                                        <p:attrNameLst>
                                          <p:attrName>style.visibility</p:attrName>
                                        </p:attrNameLst>
                                      </p:cBhvr>
                                      <p:to>
                                        <p:strVal val="visible"/>
                                      </p:to>
                                    </p:set>
                                    <p:animEffect transition="in" filter="blinds(horizontal)">
                                      <p:cBhvr>
                                        <p:cTn id="42" dur="500"/>
                                        <p:tgtEl>
                                          <p:spTgt spid="227337"/>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227338"/>
                                        </p:tgtEl>
                                        <p:attrNameLst>
                                          <p:attrName>style.visibility</p:attrName>
                                        </p:attrNameLst>
                                      </p:cBhvr>
                                      <p:to>
                                        <p:strVal val="visible"/>
                                      </p:to>
                                    </p:set>
                                    <p:animEffect transition="in" filter="blinds(horizontal)">
                                      <p:cBhvr>
                                        <p:cTn id="45" dur="500"/>
                                        <p:tgtEl>
                                          <p:spTgt spid="227338"/>
                                        </p:tgtEl>
                                      </p:cBhvr>
                                    </p:animEffect>
                                  </p:childTnLst>
                                </p:cTn>
                              </p:par>
                              <p:par>
                                <p:cTn id="46" presetID="3" presetClass="entr" presetSubtype="10" fill="hold" nodeType="withEffect">
                                  <p:stCondLst>
                                    <p:cond delay="0"/>
                                  </p:stCondLst>
                                  <p:childTnLst>
                                    <p:set>
                                      <p:cBhvr>
                                        <p:cTn id="47" dur="1" fill="hold">
                                          <p:stCondLst>
                                            <p:cond delay="0"/>
                                          </p:stCondLst>
                                        </p:cTn>
                                        <p:tgtEl>
                                          <p:spTgt spid="227339"/>
                                        </p:tgtEl>
                                        <p:attrNameLst>
                                          <p:attrName>style.visibility</p:attrName>
                                        </p:attrNameLst>
                                      </p:cBhvr>
                                      <p:to>
                                        <p:strVal val="visible"/>
                                      </p:to>
                                    </p:set>
                                    <p:animEffect transition="in" filter="blinds(horizontal)">
                                      <p:cBhvr>
                                        <p:cTn id="48" dur="500"/>
                                        <p:tgtEl>
                                          <p:spTgt spid="227339"/>
                                        </p:tgtEl>
                                      </p:cBhvr>
                                    </p:animEffect>
                                  </p:childTnLst>
                                </p:cTn>
                              </p:par>
                              <p:par>
                                <p:cTn id="49" presetID="3" presetClass="entr" presetSubtype="10" fill="hold" nodeType="withEffect">
                                  <p:stCondLst>
                                    <p:cond delay="0"/>
                                  </p:stCondLst>
                                  <p:childTnLst>
                                    <p:set>
                                      <p:cBhvr>
                                        <p:cTn id="50" dur="1" fill="hold">
                                          <p:stCondLst>
                                            <p:cond delay="0"/>
                                          </p:stCondLst>
                                        </p:cTn>
                                        <p:tgtEl>
                                          <p:spTgt spid="227340"/>
                                        </p:tgtEl>
                                        <p:attrNameLst>
                                          <p:attrName>style.visibility</p:attrName>
                                        </p:attrNameLst>
                                      </p:cBhvr>
                                      <p:to>
                                        <p:strVal val="visible"/>
                                      </p:to>
                                    </p:set>
                                    <p:animEffect transition="in" filter="blinds(horizontal)">
                                      <p:cBhvr>
                                        <p:cTn id="51" dur="500"/>
                                        <p:tgtEl>
                                          <p:spTgt spid="227340"/>
                                        </p:tgtEl>
                                      </p:cBhvr>
                                    </p:animEffect>
                                  </p:childTnLst>
                                </p:cTn>
                              </p:par>
                              <p:par>
                                <p:cTn id="52" presetID="3" presetClass="entr" presetSubtype="10" fill="hold" nodeType="withEffect">
                                  <p:stCondLst>
                                    <p:cond delay="0"/>
                                  </p:stCondLst>
                                  <p:childTnLst>
                                    <p:set>
                                      <p:cBhvr>
                                        <p:cTn id="53" dur="1" fill="hold">
                                          <p:stCondLst>
                                            <p:cond delay="0"/>
                                          </p:stCondLst>
                                        </p:cTn>
                                        <p:tgtEl>
                                          <p:spTgt spid="227341"/>
                                        </p:tgtEl>
                                        <p:attrNameLst>
                                          <p:attrName>style.visibility</p:attrName>
                                        </p:attrNameLst>
                                      </p:cBhvr>
                                      <p:to>
                                        <p:strVal val="visible"/>
                                      </p:to>
                                    </p:set>
                                    <p:animEffect transition="in" filter="blinds(horizontal)">
                                      <p:cBhvr>
                                        <p:cTn id="54" dur="500"/>
                                        <p:tgtEl>
                                          <p:spTgt spid="227341"/>
                                        </p:tgtEl>
                                      </p:cBhvr>
                                    </p:animEffect>
                                  </p:childTnLst>
                                </p:cTn>
                              </p:par>
                              <p:par>
                                <p:cTn id="55" presetID="3" presetClass="entr" presetSubtype="10" fill="hold" nodeType="withEffect">
                                  <p:stCondLst>
                                    <p:cond delay="0"/>
                                  </p:stCondLst>
                                  <p:childTnLst>
                                    <p:set>
                                      <p:cBhvr>
                                        <p:cTn id="56" dur="1" fill="hold">
                                          <p:stCondLst>
                                            <p:cond delay="0"/>
                                          </p:stCondLst>
                                        </p:cTn>
                                        <p:tgtEl>
                                          <p:spTgt spid="227342"/>
                                        </p:tgtEl>
                                        <p:attrNameLst>
                                          <p:attrName>style.visibility</p:attrName>
                                        </p:attrNameLst>
                                      </p:cBhvr>
                                      <p:to>
                                        <p:strVal val="visible"/>
                                      </p:to>
                                    </p:set>
                                    <p:animEffect transition="in" filter="blinds(horizontal)">
                                      <p:cBhvr>
                                        <p:cTn id="57" dur="500"/>
                                        <p:tgtEl>
                                          <p:spTgt spid="227342"/>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27343"/>
                                        </p:tgtEl>
                                        <p:attrNameLst>
                                          <p:attrName>style.visibility</p:attrName>
                                        </p:attrNameLst>
                                      </p:cBhvr>
                                      <p:to>
                                        <p:strVal val="visible"/>
                                      </p:to>
                                    </p:set>
                                    <p:animEffect transition="in" filter="blinds(horizontal)">
                                      <p:cBhvr>
                                        <p:cTn id="60" dur="500"/>
                                        <p:tgtEl>
                                          <p:spTgt spid="227343"/>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27344"/>
                                        </p:tgtEl>
                                        <p:attrNameLst>
                                          <p:attrName>style.visibility</p:attrName>
                                        </p:attrNameLst>
                                      </p:cBhvr>
                                      <p:to>
                                        <p:strVal val="visible"/>
                                      </p:to>
                                    </p:set>
                                    <p:animEffect transition="in" filter="blinds(horizontal)">
                                      <p:cBhvr>
                                        <p:cTn id="63" dur="500"/>
                                        <p:tgtEl>
                                          <p:spTgt spid="227344"/>
                                        </p:tgtEl>
                                      </p:cBhvr>
                                    </p:animEffect>
                                  </p:childTnLst>
                                </p:cTn>
                              </p:par>
                              <p:par>
                                <p:cTn id="64" presetID="3" presetClass="entr" presetSubtype="10" fill="hold" nodeType="withEffect">
                                  <p:stCondLst>
                                    <p:cond delay="0"/>
                                  </p:stCondLst>
                                  <p:childTnLst>
                                    <p:set>
                                      <p:cBhvr>
                                        <p:cTn id="65" dur="1" fill="hold">
                                          <p:stCondLst>
                                            <p:cond delay="0"/>
                                          </p:stCondLst>
                                        </p:cTn>
                                        <p:tgtEl>
                                          <p:spTgt spid="227345"/>
                                        </p:tgtEl>
                                        <p:attrNameLst>
                                          <p:attrName>style.visibility</p:attrName>
                                        </p:attrNameLst>
                                      </p:cBhvr>
                                      <p:to>
                                        <p:strVal val="visible"/>
                                      </p:to>
                                    </p:set>
                                    <p:animEffect transition="in" filter="blinds(horizontal)">
                                      <p:cBhvr>
                                        <p:cTn id="66" dur="500"/>
                                        <p:tgtEl>
                                          <p:spTgt spid="227345"/>
                                        </p:tgtEl>
                                      </p:cBhvr>
                                    </p:animEffect>
                                  </p:childTnLst>
                                </p:cTn>
                              </p:par>
                              <p:par>
                                <p:cTn id="67" presetID="3" presetClass="entr" presetSubtype="10" fill="hold" nodeType="withEffect">
                                  <p:stCondLst>
                                    <p:cond delay="0"/>
                                  </p:stCondLst>
                                  <p:childTnLst>
                                    <p:set>
                                      <p:cBhvr>
                                        <p:cTn id="68" dur="1" fill="hold">
                                          <p:stCondLst>
                                            <p:cond delay="0"/>
                                          </p:stCondLst>
                                        </p:cTn>
                                        <p:tgtEl>
                                          <p:spTgt spid="227346"/>
                                        </p:tgtEl>
                                        <p:attrNameLst>
                                          <p:attrName>style.visibility</p:attrName>
                                        </p:attrNameLst>
                                      </p:cBhvr>
                                      <p:to>
                                        <p:strVal val="visible"/>
                                      </p:to>
                                    </p:set>
                                    <p:animEffect transition="in" filter="blinds(horizontal)">
                                      <p:cBhvr>
                                        <p:cTn id="69" dur="500"/>
                                        <p:tgtEl>
                                          <p:spTgt spid="227346"/>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227347"/>
                                        </p:tgtEl>
                                        <p:attrNameLst>
                                          <p:attrName>style.visibility</p:attrName>
                                        </p:attrNameLst>
                                      </p:cBhvr>
                                      <p:to>
                                        <p:strVal val="visible"/>
                                      </p:to>
                                    </p:set>
                                    <p:animEffect transition="in" filter="blinds(horizontal)">
                                      <p:cBhvr>
                                        <p:cTn id="72" dur="500"/>
                                        <p:tgtEl>
                                          <p:spTgt spid="227347"/>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227348"/>
                                        </p:tgtEl>
                                        <p:attrNameLst>
                                          <p:attrName>style.visibility</p:attrName>
                                        </p:attrNameLst>
                                      </p:cBhvr>
                                      <p:to>
                                        <p:strVal val="visible"/>
                                      </p:to>
                                    </p:set>
                                    <p:animEffect transition="in" filter="blinds(horizontal)">
                                      <p:cBhvr>
                                        <p:cTn id="75" dur="500"/>
                                        <p:tgtEl>
                                          <p:spTgt spid="227348"/>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227349"/>
                                        </p:tgtEl>
                                        <p:attrNameLst>
                                          <p:attrName>style.visibility</p:attrName>
                                        </p:attrNameLst>
                                      </p:cBhvr>
                                      <p:to>
                                        <p:strVal val="visible"/>
                                      </p:to>
                                    </p:set>
                                    <p:animEffect transition="in" filter="blinds(horizontal)">
                                      <p:cBhvr>
                                        <p:cTn id="78" dur="500"/>
                                        <p:tgtEl>
                                          <p:spTgt spid="227349"/>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227350"/>
                                        </p:tgtEl>
                                        <p:attrNameLst>
                                          <p:attrName>style.visibility</p:attrName>
                                        </p:attrNameLst>
                                      </p:cBhvr>
                                      <p:to>
                                        <p:strVal val="visible"/>
                                      </p:to>
                                    </p:set>
                                    <p:animEffect transition="in" filter="blinds(horizontal)">
                                      <p:cBhvr>
                                        <p:cTn id="81" dur="500"/>
                                        <p:tgtEl>
                                          <p:spTgt spid="227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animBg="1"/>
      <p:bldP spid="227334" grpId="0"/>
      <p:bldP spid="227335" grpId="0"/>
      <p:bldP spid="227336" grpId="0"/>
      <p:bldP spid="227338" grpId="0"/>
      <p:bldP spid="227343" grpId="0"/>
      <p:bldP spid="227344" grpId="0"/>
      <p:bldP spid="227347" grpId="0"/>
      <p:bldP spid="227348" grpId="0"/>
      <p:bldP spid="227349" grpId="0"/>
      <p:bldP spid="227350"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灯片编号占位符 4">
            <a:extLst>
              <a:ext uri="{FF2B5EF4-FFF2-40B4-BE49-F238E27FC236}">
                <a16:creationId xmlns:a16="http://schemas.microsoft.com/office/drawing/2014/main" id="{C92A27EB-5CAF-4AE6-89DD-4A4A7DE30A59}"/>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ABFAA361-747C-4B47-B528-FE27D6D610AE}" type="slidenum">
              <a:rPr lang="en-US" altLang="zh-CN" sz="2000" smtClean="0">
                <a:solidFill>
                  <a:schemeClr val="tx1"/>
                </a:solidFill>
              </a:rPr>
              <a:pPr>
                <a:spcBef>
                  <a:spcPct val="0"/>
                </a:spcBef>
                <a:buClrTx/>
                <a:buSzTx/>
                <a:buFontTx/>
                <a:buNone/>
              </a:pPr>
              <a:t>13</a:t>
            </a:fld>
            <a:endParaRPr lang="en-US" altLang="zh-CN" sz="2000">
              <a:solidFill>
                <a:schemeClr val="tx1"/>
              </a:solidFill>
            </a:endParaRPr>
          </a:p>
        </p:txBody>
      </p:sp>
      <p:sp>
        <p:nvSpPr>
          <p:cNvPr id="228354" name="Rectangle 2">
            <a:extLst>
              <a:ext uri="{FF2B5EF4-FFF2-40B4-BE49-F238E27FC236}">
                <a16:creationId xmlns:a16="http://schemas.microsoft.com/office/drawing/2014/main" id="{F8A680BE-0DFF-42C4-8E5E-6210BAD594C2}"/>
              </a:ext>
            </a:extLst>
          </p:cNvPr>
          <p:cNvSpPr>
            <a:spLocks noGrp="1" noRot="1" noChangeArrowheads="1"/>
          </p:cNvSpPr>
          <p:nvPr>
            <p:ph type="title"/>
          </p:nvPr>
        </p:nvSpPr>
        <p:spPr>
          <a:xfrm>
            <a:off x="468313" y="549275"/>
            <a:ext cx="8351837" cy="5365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a:t>(2)</a:t>
            </a:r>
            <a:r>
              <a:rPr lang="zh-CN" altLang="en-US"/>
              <a:t>需求的变动</a:t>
            </a:r>
            <a:r>
              <a:rPr lang="en-US" altLang="zh-CN" sz="2400">
                <a:solidFill>
                  <a:schemeClr val="tx1"/>
                </a:solidFill>
              </a:rPr>
              <a:t>A Shift of the Demand Curve</a:t>
            </a:r>
            <a:r>
              <a:rPr lang="en-US" altLang="zh-CN"/>
              <a:t> </a:t>
            </a:r>
          </a:p>
        </p:txBody>
      </p:sp>
      <p:sp>
        <p:nvSpPr>
          <p:cNvPr id="228355" name="Rectangle 3" descr="蓝色面巾纸">
            <a:extLst>
              <a:ext uri="{FF2B5EF4-FFF2-40B4-BE49-F238E27FC236}">
                <a16:creationId xmlns:a16="http://schemas.microsoft.com/office/drawing/2014/main" id="{545C22FA-7C9F-43E0-87E6-F1768A2A275A}"/>
              </a:ext>
            </a:extLst>
          </p:cNvPr>
          <p:cNvSpPr>
            <a:spLocks noGrp="1" noRot="1" noChangeArrowheads="1"/>
          </p:cNvSpPr>
          <p:nvPr>
            <p:ph type="body" idx="1"/>
          </p:nvPr>
        </p:nvSpPr>
        <p:spPr>
          <a:xfrm>
            <a:off x="395288" y="1582738"/>
            <a:ext cx="4824412" cy="1990725"/>
          </a:xfrm>
          <a:blipFill dpi="0" rotWithShape="1">
            <a:blip r:embed="rId2"/>
            <a:srcRect/>
            <a:tile tx="0" ty="0" sx="100000" sy="100000" flip="none" algn="tl"/>
          </a:blipFill>
          <a:ln w="76200" cap="flat">
            <a:solidFill>
              <a:srgbClr val="006600"/>
            </a:solidFill>
            <a:miter lim="800000"/>
            <a:headEnd/>
            <a:tailEnd/>
          </a:ln>
        </p:spPr>
        <p:txBody>
          <a:bodyPr/>
          <a:lstStyle/>
          <a:p>
            <a:pPr eaLnBrk="1" hangingPunct="1">
              <a:lnSpc>
                <a:spcPct val="90000"/>
              </a:lnSpc>
              <a:buClr>
                <a:schemeClr val="accent2"/>
              </a:buClr>
              <a:buSzPct val="95000"/>
              <a:buFont typeface="Wingdings" panose="05000000000000000000" pitchFamily="2" charset="2"/>
              <a:buChar char="u"/>
            </a:pPr>
            <a:r>
              <a:rPr lang="zh-CN" altLang="en-US" sz="2800" b="1">
                <a:solidFill>
                  <a:schemeClr val="tx1"/>
                </a:solidFill>
                <a:latin typeface="仿宋_GB2312" panose="02010609030101010101" pitchFamily="49" charset="-122"/>
                <a:ea typeface="仿宋_GB2312" panose="02010609030101010101" pitchFamily="49" charset="-122"/>
              </a:rPr>
              <a:t>商品本身的价格不变</a:t>
            </a:r>
          </a:p>
          <a:p>
            <a:pPr eaLnBrk="1" hangingPunct="1">
              <a:lnSpc>
                <a:spcPct val="90000"/>
              </a:lnSpc>
              <a:buClr>
                <a:schemeClr val="accent2"/>
              </a:buClr>
              <a:buSzPct val="95000"/>
              <a:buFont typeface="Wingdings" panose="05000000000000000000" pitchFamily="2" charset="2"/>
              <a:buChar char="u"/>
            </a:pPr>
            <a:r>
              <a:rPr lang="zh-CN" altLang="en-US" sz="2800" b="1">
                <a:solidFill>
                  <a:schemeClr val="tx1"/>
                </a:solidFill>
                <a:latin typeface="仿宋_GB2312" panose="02010609030101010101" pitchFamily="49" charset="-122"/>
                <a:ea typeface="仿宋_GB2312" panose="02010609030101010101" pitchFamily="49" charset="-122"/>
              </a:rPr>
              <a:t>其他因素变化（收入变化）</a:t>
            </a:r>
          </a:p>
          <a:p>
            <a:pPr eaLnBrk="1" hangingPunct="1">
              <a:lnSpc>
                <a:spcPct val="90000"/>
              </a:lnSpc>
              <a:buClr>
                <a:schemeClr val="accent2"/>
              </a:buClr>
              <a:buSzPct val="95000"/>
              <a:buFont typeface="Wingdings" panose="05000000000000000000" pitchFamily="2" charset="2"/>
              <a:buChar char="u"/>
            </a:pPr>
            <a:r>
              <a:rPr lang="zh-CN" altLang="en-US" sz="2800" b="1">
                <a:solidFill>
                  <a:schemeClr val="tx1"/>
                </a:solidFill>
                <a:latin typeface="仿宋_GB2312" panose="02010609030101010101" pitchFamily="49" charset="-122"/>
                <a:ea typeface="仿宋_GB2312" panose="02010609030101010101" pitchFamily="49" charset="-122"/>
              </a:rPr>
              <a:t>引起需求曲线的移动。 </a:t>
            </a:r>
            <a:endParaRPr lang="zh-CN" altLang="en-US" sz="2800" b="1">
              <a:solidFill>
                <a:schemeClr val="tx1"/>
              </a:solidFill>
              <a:latin typeface="楷体_GB2312" panose="02010609030101010101" pitchFamily="49" charset="-122"/>
              <a:ea typeface="楷体_GB2312" panose="02010609030101010101" pitchFamily="49" charset="-122"/>
            </a:endParaRPr>
          </a:p>
        </p:txBody>
      </p:sp>
      <p:sp>
        <p:nvSpPr>
          <p:cNvPr id="228356" name="Line 4">
            <a:extLst>
              <a:ext uri="{FF2B5EF4-FFF2-40B4-BE49-F238E27FC236}">
                <a16:creationId xmlns:a16="http://schemas.microsoft.com/office/drawing/2014/main" id="{6BA83B40-C74E-405A-BE2A-95B87059D835}"/>
              </a:ext>
            </a:extLst>
          </p:cNvPr>
          <p:cNvSpPr>
            <a:spLocks noChangeShapeType="1"/>
          </p:cNvSpPr>
          <p:nvPr/>
        </p:nvSpPr>
        <p:spPr bwMode="auto">
          <a:xfrm flipV="1">
            <a:off x="5546725" y="2827338"/>
            <a:ext cx="0" cy="2895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57" name="Line 5">
            <a:extLst>
              <a:ext uri="{FF2B5EF4-FFF2-40B4-BE49-F238E27FC236}">
                <a16:creationId xmlns:a16="http://schemas.microsoft.com/office/drawing/2014/main" id="{A0EA2D97-FBA3-4DD3-BC81-51C0B5CF0BAE}"/>
              </a:ext>
            </a:extLst>
          </p:cNvPr>
          <p:cNvSpPr>
            <a:spLocks noChangeShapeType="1"/>
          </p:cNvSpPr>
          <p:nvPr/>
        </p:nvSpPr>
        <p:spPr bwMode="auto">
          <a:xfrm>
            <a:off x="5546725" y="5722938"/>
            <a:ext cx="2743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58" name="Text Box 6">
            <a:extLst>
              <a:ext uri="{FF2B5EF4-FFF2-40B4-BE49-F238E27FC236}">
                <a16:creationId xmlns:a16="http://schemas.microsoft.com/office/drawing/2014/main" id="{67BBF949-C02B-456D-97DE-E2976629442D}"/>
              </a:ext>
            </a:extLst>
          </p:cNvPr>
          <p:cNvSpPr txBox="1">
            <a:spLocks noChangeArrowheads="1"/>
          </p:cNvSpPr>
          <p:nvPr/>
        </p:nvSpPr>
        <p:spPr bwMode="auto">
          <a:xfrm>
            <a:off x="5241925" y="55705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0</a:t>
            </a:r>
          </a:p>
        </p:txBody>
      </p:sp>
      <p:sp>
        <p:nvSpPr>
          <p:cNvPr id="228359" name="Text Box 7">
            <a:extLst>
              <a:ext uri="{FF2B5EF4-FFF2-40B4-BE49-F238E27FC236}">
                <a16:creationId xmlns:a16="http://schemas.microsoft.com/office/drawing/2014/main" id="{EC7DC7FC-6EE0-463A-AA9C-401F3CDF8FBB}"/>
              </a:ext>
            </a:extLst>
          </p:cNvPr>
          <p:cNvSpPr txBox="1">
            <a:spLocks noChangeArrowheads="1"/>
          </p:cNvSpPr>
          <p:nvPr/>
        </p:nvSpPr>
        <p:spPr bwMode="auto">
          <a:xfrm>
            <a:off x="5165725" y="1989138"/>
            <a:ext cx="655638" cy="884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kumimoji="1" lang="en-US" altLang="zh-CN" sz="2400">
              <a:solidFill>
                <a:schemeClr val="tx1"/>
              </a:solidFill>
              <a:latin typeface="Times New Roman" panose="02020603050405020304" pitchFamily="18" charset="0"/>
            </a:endParaRP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  P</a:t>
            </a:r>
            <a:r>
              <a:rPr kumimoji="1" lang="en-US" altLang="zh-CN" sz="2400">
                <a:solidFill>
                  <a:schemeClr val="tx1"/>
                </a:solidFill>
                <a:latin typeface="Times New Roman" panose="02020603050405020304" pitchFamily="18" charset="0"/>
              </a:rPr>
              <a:t> </a:t>
            </a:r>
          </a:p>
        </p:txBody>
      </p:sp>
      <p:sp>
        <p:nvSpPr>
          <p:cNvPr id="228360" name="Text Box 8">
            <a:extLst>
              <a:ext uri="{FF2B5EF4-FFF2-40B4-BE49-F238E27FC236}">
                <a16:creationId xmlns:a16="http://schemas.microsoft.com/office/drawing/2014/main" id="{0201D736-AACF-451F-93B1-9324251F7D68}"/>
              </a:ext>
            </a:extLst>
          </p:cNvPr>
          <p:cNvSpPr txBox="1">
            <a:spLocks noChangeArrowheads="1"/>
          </p:cNvSpPr>
          <p:nvPr/>
        </p:nvSpPr>
        <p:spPr bwMode="auto">
          <a:xfrm>
            <a:off x="8289925" y="5037138"/>
            <a:ext cx="460375" cy="884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kumimoji="1" lang="en-US" altLang="zh-CN" sz="2400">
              <a:solidFill>
                <a:schemeClr val="tx1"/>
              </a:solidFill>
              <a:latin typeface="Times New Roman" panose="02020603050405020304" pitchFamily="18" charset="0"/>
            </a:endParaRP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Q</a:t>
            </a:r>
            <a:endParaRPr kumimoji="1" lang="en-US" altLang="zh-CN" sz="2400">
              <a:solidFill>
                <a:schemeClr val="tx1"/>
              </a:solidFill>
              <a:latin typeface="Times New Roman" panose="02020603050405020304" pitchFamily="18" charset="0"/>
            </a:endParaRPr>
          </a:p>
        </p:txBody>
      </p:sp>
      <p:sp>
        <p:nvSpPr>
          <p:cNvPr id="228361" name="Freeform 9">
            <a:extLst>
              <a:ext uri="{FF2B5EF4-FFF2-40B4-BE49-F238E27FC236}">
                <a16:creationId xmlns:a16="http://schemas.microsoft.com/office/drawing/2014/main" id="{E3815464-6BB7-43F2-B8A7-A62A89964A6D}"/>
              </a:ext>
            </a:extLst>
          </p:cNvPr>
          <p:cNvSpPr>
            <a:spLocks/>
          </p:cNvSpPr>
          <p:nvPr/>
        </p:nvSpPr>
        <p:spPr bwMode="auto">
          <a:xfrm>
            <a:off x="6156325" y="3284538"/>
            <a:ext cx="1905000" cy="2133600"/>
          </a:xfrm>
          <a:custGeom>
            <a:avLst/>
            <a:gdLst>
              <a:gd name="T0" fmla="*/ 0 w 1200"/>
              <a:gd name="T1" fmla="*/ 0 h 1344"/>
              <a:gd name="T2" fmla="*/ 288 w 1200"/>
              <a:gd name="T3" fmla="*/ 816 h 1344"/>
              <a:gd name="T4" fmla="*/ 1200 w 1200"/>
              <a:gd name="T5" fmla="*/ 1344 h 1344"/>
            </a:gdLst>
            <a:ahLst/>
            <a:cxnLst>
              <a:cxn ang="0">
                <a:pos x="T0" y="T1"/>
              </a:cxn>
              <a:cxn ang="0">
                <a:pos x="T2" y="T3"/>
              </a:cxn>
              <a:cxn ang="0">
                <a:pos x="T4" y="T5"/>
              </a:cxn>
            </a:cxnLst>
            <a:rect l="0" t="0" r="r" b="b"/>
            <a:pathLst>
              <a:path w="1200" h="1344">
                <a:moveTo>
                  <a:pt x="0" y="0"/>
                </a:moveTo>
                <a:cubicBezTo>
                  <a:pt x="44" y="296"/>
                  <a:pt x="88" y="592"/>
                  <a:pt x="288" y="816"/>
                </a:cubicBezTo>
                <a:cubicBezTo>
                  <a:pt x="488" y="1040"/>
                  <a:pt x="1048" y="1256"/>
                  <a:pt x="1200" y="1344"/>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62" name="Text Box 10">
            <a:extLst>
              <a:ext uri="{FF2B5EF4-FFF2-40B4-BE49-F238E27FC236}">
                <a16:creationId xmlns:a16="http://schemas.microsoft.com/office/drawing/2014/main" id="{F22307D1-2513-4AAC-BFC3-D0051D6320A2}"/>
              </a:ext>
            </a:extLst>
          </p:cNvPr>
          <p:cNvSpPr txBox="1">
            <a:spLocks noChangeArrowheads="1"/>
          </p:cNvSpPr>
          <p:nvPr/>
        </p:nvSpPr>
        <p:spPr bwMode="auto">
          <a:xfrm>
            <a:off x="5927725" y="2827338"/>
            <a:ext cx="5683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D</a:t>
            </a:r>
            <a:r>
              <a:rPr kumimoji="1" lang="en-US" altLang="zh-CN" sz="2000" b="1">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228363" name="Line 11">
            <a:extLst>
              <a:ext uri="{FF2B5EF4-FFF2-40B4-BE49-F238E27FC236}">
                <a16:creationId xmlns:a16="http://schemas.microsoft.com/office/drawing/2014/main" id="{7B5F02A4-E21F-4962-9B9B-CEBB041FF311}"/>
              </a:ext>
            </a:extLst>
          </p:cNvPr>
          <p:cNvSpPr>
            <a:spLocks noChangeShapeType="1"/>
          </p:cNvSpPr>
          <p:nvPr/>
        </p:nvSpPr>
        <p:spPr bwMode="auto">
          <a:xfrm>
            <a:off x="5546725" y="4503738"/>
            <a:ext cx="16764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64" name="Text Box 12">
            <a:extLst>
              <a:ext uri="{FF2B5EF4-FFF2-40B4-BE49-F238E27FC236}">
                <a16:creationId xmlns:a16="http://schemas.microsoft.com/office/drawing/2014/main" id="{27212E55-D475-48A9-B4BD-775C2ED86231}"/>
              </a:ext>
            </a:extLst>
          </p:cNvPr>
          <p:cNvSpPr txBox="1">
            <a:spLocks noChangeArrowheads="1"/>
          </p:cNvSpPr>
          <p:nvPr/>
        </p:nvSpPr>
        <p:spPr bwMode="auto">
          <a:xfrm>
            <a:off x="5029200" y="4724400"/>
            <a:ext cx="4841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P</a:t>
            </a:r>
            <a:r>
              <a:rPr kumimoji="1" lang="en-US" altLang="zh-CN" sz="1800" b="1">
                <a:solidFill>
                  <a:schemeClr val="tx1"/>
                </a:solidFill>
                <a:latin typeface="Times New Roman" panose="02020603050405020304" pitchFamily="18" charset="0"/>
              </a:rPr>
              <a:t>0</a:t>
            </a:r>
            <a:endParaRPr kumimoji="1" lang="en-US" altLang="zh-CN" sz="2400" b="1">
              <a:solidFill>
                <a:schemeClr val="tx1"/>
              </a:solidFill>
              <a:latin typeface="Times New Roman" panose="02020603050405020304" pitchFamily="18" charset="0"/>
            </a:endParaRPr>
          </a:p>
        </p:txBody>
      </p:sp>
      <p:sp>
        <p:nvSpPr>
          <p:cNvPr id="228365" name="Line 13">
            <a:extLst>
              <a:ext uri="{FF2B5EF4-FFF2-40B4-BE49-F238E27FC236}">
                <a16:creationId xmlns:a16="http://schemas.microsoft.com/office/drawing/2014/main" id="{49F8D43C-DC67-454C-9E9F-F98C49804600}"/>
              </a:ext>
            </a:extLst>
          </p:cNvPr>
          <p:cNvSpPr>
            <a:spLocks noChangeShapeType="1"/>
          </p:cNvSpPr>
          <p:nvPr/>
        </p:nvSpPr>
        <p:spPr bwMode="auto">
          <a:xfrm>
            <a:off x="6537325" y="4503738"/>
            <a:ext cx="0" cy="1219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66" name="Text Box 14">
            <a:extLst>
              <a:ext uri="{FF2B5EF4-FFF2-40B4-BE49-F238E27FC236}">
                <a16:creationId xmlns:a16="http://schemas.microsoft.com/office/drawing/2014/main" id="{62BC61BB-7324-4137-A1ED-A18FDDACC54B}"/>
              </a:ext>
            </a:extLst>
          </p:cNvPr>
          <p:cNvSpPr txBox="1">
            <a:spLocks noChangeArrowheads="1"/>
          </p:cNvSpPr>
          <p:nvPr/>
        </p:nvSpPr>
        <p:spPr bwMode="auto">
          <a:xfrm>
            <a:off x="6415088" y="5734050"/>
            <a:ext cx="53498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Q</a:t>
            </a:r>
            <a:r>
              <a:rPr kumimoji="1" lang="en-US" altLang="zh-CN" sz="1800" b="1">
                <a:solidFill>
                  <a:schemeClr val="tx1"/>
                </a:solidFill>
                <a:latin typeface="Times New Roman" panose="02020603050405020304" pitchFamily="18" charset="0"/>
              </a:rPr>
              <a:t>0</a:t>
            </a:r>
            <a:endParaRPr kumimoji="1" lang="en-US" altLang="zh-CN" sz="2400" b="1">
              <a:solidFill>
                <a:schemeClr val="tx1"/>
              </a:solidFill>
              <a:latin typeface="Times New Roman" panose="02020603050405020304" pitchFamily="18" charset="0"/>
            </a:endParaRPr>
          </a:p>
        </p:txBody>
      </p:sp>
      <p:sp>
        <p:nvSpPr>
          <p:cNvPr id="228367" name="Line 15">
            <a:extLst>
              <a:ext uri="{FF2B5EF4-FFF2-40B4-BE49-F238E27FC236}">
                <a16:creationId xmlns:a16="http://schemas.microsoft.com/office/drawing/2014/main" id="{4A0F1522-0D80-4546-A518-4A1D9DB922D0}"/>
              </a:ext>
            </a:extLst>
          </p:cNvPr>
          <p:cNvSpPr>
            <a:spLocks noChangeShapeType="1"/>
          </p:cNvSpPr>
          <p:nvPr/>
        </p:nvSpPr>
        <p:spPr bwMode="auto">
          <a:xfrm flipV="1">
            <a:off x="6003925" y="4503738"/>
            <a:ext cx="0" cy="1219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68" name="Text Box 16">
            <a:extLst>
              <a:ext uri="{FF2B5EF4-FFF2-40B4-BE49-F238E27FC236}">
                <a16:creationId xmlns:a16="http://schemas.microsoft.com/office/drawing/2014/main" id="{5CE26AC9-7754-45B7-8CF0-95F0041255D3}"/>
              </a:ext>
            </a:extLst>
          </p:cNvPr>
          <p:cNvSpPr txBox="1">
            <a:spLocks noChangeArrowheads="1"/>
          </p:cNvSpPr>
          <p:nvPr/>
        </p:nvSpPr>
        <p:spPr bwMode="auto">
          <a:xfrm>
            <a:off x="5805488" y="5734050"/>
            <a:ext cx="53498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Q</a:t>
            </a:r>
            <a:r>
              <a:rPr kumimoji="1" lang="en-US" altLang="zh-CN" sz="1800" b="1">
                <a:solidFill>
                  <a:schemeClr val="tx1"/>
                </a:solidFill>
                <a:latin typeface="Times New Roman" panose="02020603050405020304" pitchFamily="18" charset="0"/>
              </a:rPr>
              <a:t>1</a:t>
            </a:r>
            <a:endParaRPr kumimoji="1" lang="en-US" altLang="zh-CN" sz="2400" b="1">
              <a:solidFill>
                <a:schemeClr val="tx1"/>
              </a:solidFill>
              <a:latin typeface="Times New Roman" panose="02020603050405020304" pitchFamily="18" charset="0"/>
            </a:endParaRPr>
          </a:p>
        </p:txBody>
      </p:sp>
      <p:sp>
        <p:nvSpPr>
          <p:cNvPr id="228369" name="Freeform 17">
            <a:extLst>
              <a:ext uri="{FF2B5EF4-FFF2-40B4-BE49-F238E27FC236}">
                <a16:creationId xmlns:a16="http://schemas.microsoft.com/office/drawing/2014/main" id="{FDEA4980-68E3-423B-820A-F01C4DD17AFD}"/>
              </a:ext>
            </a:extLst>
          </p:cNvPr>
          <p:cNvSpPr>
            <a:spLocks/>
          </p:cNvSpPr>
          <p:nvPr/>
        </p:nvSpPr>
        <p:spPr bwMode="auto">
          <a:xfrm>
            <a:off x="5699125" y="3360738"/>
            <a:ext cx="1676400" cy="2209800"/>
          </a:xfrm>
          <a:custGeom>
            <a:avLst/>
            <a:gdLst>
              <a:gd name="T0" fmla="*/ 0 w 1200"/>
              <a:gd name="T1" fmla="*/ 0 h 1344"/>
              <a:gd name="T2" fmla="*/ 288 w 1200"/>
              <a:gd name="T3" fmla="*/ 816 h 1344"/>
              <a:gd name="T4" fmla="*/ 1200 w 1200"/>
              <a:gd name="T5" fmla="*/ 1344 h 1344"/>
            </a:gdLst>
            <a:ahLst/>
            <a:cxnLst>
              <a:cxn ang="0">
                <a:pos x="T0" y="T1"/>
              </a:cxn>
              <a:cxn ang="0">
                <a:pos x="T2" y="T3"/>
              </a:cxn>
              <a:cxn ang="0">
                <a:pos x="T4" y="T5"/>
              </a:cxn>
            </a:cxnLst>
            <a:rect l="0" t="0" r="r" b="b"/>
            <a:pathLst>
              <a:path w="1200" h="1344">
                <a:moveTo>
                  <a:pt x="0" y="0"/>
                </a:moveTo>
                <a:cubicBezTo>
                  <a:pt x="44" y="296"/>
                  <a:pt x="88" y="592"/>
                  <a:pt x="288" y="816"/>
                </a:cubicBezTo>
                <a:cubicBezTo>
                  <a:pt x="488" y="1040"/>
                  <a:pt x="1048" y="1256"/>
                  <a:pt x="1200" y="1344"/>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70" name="Text Box 18">
            <a:extLst>
              <a:ext uri="{FF2B5EF4-FFF2-40B4-BE49-F238E27FC236}">
                <a16:creationId xmlns:a16="http://schemas.microsoft.com/office/drawing/2014/main" id="{15FBC582-428F-463F-889A-2FB1618167E6}"/>
              </a:ext>
            </a:extLst>
          </p:cNvPr>
          <p:cNvSpPr txBox="1">
            <a:spLocks noChangeArrowheads="1"/>
          </p:cNvSpPr>
          <p:nvPr/>
        </p:nvSpPr>
        <p:spPr bwMode="auto">
          <a:xfrm>
            <a:off x="5470525" y="2827338"/>
            <a:ext cx="5683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D</a:t>
            </a:r>
            <a:r>
              <a:rPr kumimoji="1" lang="en-US" altLang="zh-CN" sz="2000" b="1">
                <a:latin typeface="Times New Roman" panose="02020603050405020304" pitchFamily="18" charset="0"/>
              </a:rPr>
              <a:t>1</a:t>
            </a:r>
            <a:endParaRPr kumimoji="1" lang="en-US" altLang="zh-CN" sz="2400">
              <a:solidFill>
                <a:schemeClr val="tx1"/>
              </a:solidFill>
              <a:latin typeface="Times New Roman" panose="02020603050405020304" pitchFamily="18" charset="0"/>
            </a:endParaRPr>
          </a:p>
        </p:txBody>
      </p:sp>
      <p:sp>
        <p:nvSpPr>
          <p:cNvPr id="228371" name="Line 19">
            <a:extLst>
              <a:ext uri="{FF2B5EF4-FFF2-40B4-BE49-F238E27FC236}">
                <a16:creationId xmlns:a16="http://schemas.microsoft.com/office/drawing/2014/main" id="{8522EF0A-5EFF-4B4A-B7A0-1BF02AD7FFB4}"/>
              </a:ext>
            </a:extLst>
          </p:cNvPr>
          <p:cNvSpPr>
            <a:spLocks noChangeShapeType="1"/>
          </p:cNvSpPr>
          <p:nvPr/>
        </p:nvSpPr>
        <p:spPr bwMode="auto">
          <a:xfrm>
            <a:off x="7146925" y="4503738"/>
            <a:ext cx="0" cy="1219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72" name="Text Box 20">
            <a:extLst>
              <a:ext uri="{FF2B5EF4-FFF2-40B4-BE49-F238E27FC236}">
                <a16:creationId xmlns:a16="http://schemas.microsoft.com/office/drawing/2014/main" id="{31110469-0655-4E6B-AF1E-9DB0C5256C8A}"/>
              </a:ext>
            </a:extLst>
          </p:cNvPr>
          <p:cNvSpPr txBox="1">
            <a:spLocks noChangeArrowheads="1"/>
          </p:cNvSpPr>
          <p:nvPr/>
        </p:nvSpPr>
        <p:spPr bwMode="auto">
          <a:xfrm>
            <a:off x="6948488" y="5734050"/>
            <a:ext cx="53498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Q</a:t>
            </a:r>
            <a:r>
              <a:rPr kumimoji="1" lang="en-US" altLang="zh-CN" sz="1800" b="1">
                <a:solidFill>
                  <a:schemeClr val="tx1"/>
                </a:solidFill>
                <a:latin typeface="Times New Roman" panose="02020603050405020304" pitchFamily="18" charset="0"/>
              </a:rPr>
              <a:t>2</a:t>
            </a:r>
            <a:endParaRPr kumimoji="1" lang="en-US" altLang="zh-CN" sz="2400" b="1">
              <a:solidFill>
                <a:schemeClr val="tx1"/>
              </a:solidFill>
              <a:latin typeface="Times New Roman" panose="02020603050405020304" pitchFamily="18" charset="0"/>
            </a:endParaRPr>
          </a:p>
        </p:txBody>
      </p:sp>
      <p:sp>
        <p:nvSpPr>
          <p:cNvPr id="228373" name="Freeform 21">
            <a:extLst>
              <a:ext uri="{FF2B5EF4-FFF2-40B4-BE49-F238E27FC236}">
                <a16:creationId xmlns:a16="http://schemas.microsoft.com/office/drawing/2014/main" id="{C7886574-4FC8-46C2-80A3-117425CB6FE3}"/>
              </a:ext>
            </a:extLst>
          </p:cNvPr>
          <p:cNvSpPr>
            <a:spLocks/>
          </p:cNvSpPr>
          <p:nvPr/>
        </p:nvSpPr>
        <p:spPr bwMode="auto">
          <a:xfrm>
            <a:off x="6613525" y="3360738"/>
            <a:ext cx="1600200" cy="1676400"/>
          </a:xfrm>
          <a:custGeom>
            <a:avLst/>
            <a:gdLst>
              <a:gd name="T0" fmla="*/ 0 w 1200"/>
              <a:gd name="T1" fmla="*/ 0 h 1344"/>
              <a:gd name="T2" fmla="*/ 288 w 1200"/>
              <a:gd name="T3" fmla="*/ 816 h 1344"/>
              <a:gd name="T4" fmla="*/ 1200 w 1200"/>
              <a:gd name="T5" fmla="*/ 1344 h 1344"/>
            </a:gdLst>
            <a:ahLst/>
            <a:cxnLst>
              <a:cxn ang="0">
                <a:pos x="T0" y="T1"/>
              </a:cxn>
              <a:cxn ang="0">
                <a:pos x="T2" y="T3"/>
              </a:cxn>
              <a:cxn ang="0">
                <a:pos x="T4" y="T5"/>
              </a:cxn>
            </a:cxnLst>
            <a:rect l="0" t="0" r="r" b="b"/>
            <a:pathLst>
              <a:path w="1200" h="1344">
                <a:moveTo>
                  <a:pt x="0" y="0"/>
                </a:moveTo>
                <a:cubicBezTo>
                  <a:pt x="44" y="296"/>
                  <a:pt x="88" y="592"/>
                  <a:pt x="288" y="816"/>
                </a:cubicBezTo>
                <a:cubicBezTo>
                  <a:pt x="488" y="1040"/>
                  <a:pt x="1048" y="1256"/>
                  <a:pt x="1200" y="1344"/>
                </a:cubicBezTo>
              </a:path>
            </a:pathLst>
          </a:custGeom>
          <a:noFill/>
          <a:ln w="28575" cmpd="sng">
            <a:solidFill>
              <a:srgbClr val="000066"/>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74" name="Text Box 22">
            <a:extLst>
              <a:ext uri="{FF2B5EF4-FFF2-40B4-BE49-F238E27FC236}">
                <a16:creationId xmlns:a16="http://schemas.microsoft.com/office/drawing/2014/main" id="{29A636D6-5362-4F68-955F-C075882459D9}"/>
              </a:ext>
            </a:extLst>
          </p:cNvPr>
          <p:cNvSpPr txBox="1">
            <a:spLocks noChangeArrowheads="1"/>
          </p:cNvSpPr>
          <p:nvPr/>
        </p:nvSpPr>
        <p:spPr bwMode="auto">
          <a:xfrm>
            <a:off x="6384925" y="2827338"/>
            <a:ext cx="5683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D</a:t>
            </a:r>
            <a:r>
              <a:rPr kumimoji="1" lang="en-US" altLang="zh-CN" sz="2000" b="1">
                <a:latin typeface="Times New Roman" panose="02020603050405020304" pitchFamily="18" charset="0"/>
              </a:rPr>
              <a:t>2</a:t>
            </a:r>
            <a:endParaRPr kumimoji="1" lang="en-US" altLang="zh-CN" sz="2400">
              <a:solidFill>
                <a:schemeClr val="tx1"/>
              </a:solidFill>
              <a:latin typeface="Times New Roman" panose="02020603050405020304" pitchFamily="18" charset="0"/>
            </a:endParaRPr>
          </a:p>
        </p:txBody>
      </p:sp>
      <p:sp>
        <p:nvSpPr>
          <p:cNvPr id="228375" name="Line 23">
            <a:extLst>
              <a:ext uri="{FF2B5EF4-FFF2-40B4-BE49-F238E27FC236}">
                <a16:creationId xmlns:a16="http://schemas.microsoft.com/office/drawing/2014/main" id="{B9372E48-DA86-4779-8F6B-093C94FE898A}"/>
              </a:ext>
            </a:extLst>
          </p:cNvPr>
          <p:cNvSpPr>
            <a:spLocks noChangeShapeType="1"/>
          </p:cNvSpPr>
          <p:nvPr/>
        </p:nvSpPr>
        <p:spPr bwMode="auto">
          <a:xfrm flipH="1">
            <a:off x="5851525" y="4046538"/>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76" name="Line 24">
            <a:extLst>
              <a:ext uri="{FF2B5EF4-FFF2-40B4-BE49-F238E27FC236}">
                <a16:creationId xmlns:a16="http://schemas.microsoft.com/office/drawing/2014/main" id="{85846B9B-7A43-4381-99FB-B21348DA486E}"/>
              </a:ext>
            </a:extLst>
          </p:cNvPr>
          <p:cNvSpPr>
            <a:spLocks noChangeShapeType="1"/>
          </p:cNvSpPr>
          <p:nvPr/>
        </p:nvSpPr>
        <p:spPr bwMode="auto">
          <a:xfrm flipV="1">
            <a:off x="6516688" y="4046538"/>
            <a:ext cx="249237" cy="319087"/>
          </a:xfrm>
          <a:prstGeom prst="line">
            <a:avLst/>
          </a:prstGeom>
          <a:noFill/>
          <a:ln w="76200">
            <a:solidFill>
              <a:srgbClr val="336600"/>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8377" name="Rectangle 25" descr="蓝色面巾纸">
            <a:extLst>
              <a:ext uri="{FF2B5EF4-FFF2-40B4-BE49-F238E27FC236}">
                <a16:creationId xmlns:a16="http://schemas.microsoft.com/office/drawing/2014/main" id="{91B31B39-EDA1-46EA-9618-EFACD6436FA6}"/>
              </a:ext>
            </a:extLst>
          </p:cNvPr>
          <p:cNvSpPr>
            <a:spLocks noChangeArrowheads="1"/>
          </p:cNvSpPr>
          <p:nvPr/>
        </p:nvSpPr>
        <p:spPr bwMode="auto">
          <a:xfrm>
            <a:off x="7019925" y="2060575"/>
            <a:ext cx="1655763" cy="138747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chemeClr val="accent2"/>
              </a:buClr>
              <a:buSzPct val="85000"/>
              <a:buFont typeface="Wingdings" panose="05000000000000000000" pitchFamily="2" charset="2"/>
              <a:buNone/>
            </a:pPr>
            <a:r>
              <a:rPr lang="zh-CN" altLang="en-US" sz="2000" b="1"/>
              <a:t>需求曲线向右上移动：</a:t>
            </a:r>
          </a:p>
          <a:p>
            <a:pPr eaLnBrk="1" hangingPunct="1">
              <a:lnSpc>
                <a:spcPct val="90000"/>
              </a:lnSpc>
              <a:buClr>
                <a:schemeClr val="accent2"/>
              </a:buClr>
              <a:buSzPct val="85000"/>
              <a:buFont typeface="Wingdings" panose="05000000000000000000" pitchFamily="2" charset="2"/>
              <a:buChar char=""/>
            </a:pPr>
            <a:r>
              <a:rPr lang="zh-CN" altLang="en-US" sz="2000" b="1"/>
              <a:t>需求增加</a:t>
            </a:r>
          </a:p>
          <a:p>
            <a:pPr eaLnBrk="1" hangingPunct="1">
              <a:lnSpc>
                <a:spcPct val="90000"/>
              </a:lnSpc>
              <a:buClr>
                <a:schemeClr val="accent2"/>
              </a:buClr>
              <a:buSzPct val="85000"/>
              <a:buFont typeface="Wingdings" panose="05000000000000000000" pitchFamily="2" charset="2"/>
              <a:buChar char=""/>
            </a:pPr>
            <a:r>
              <a:rPr lang="zh-CN" altLang="en-US" sz="2000" b="1"/>
              <a:t>收入增加</a:t>
            </a:r>
          </a:p>
        </p:txBody>
      </p:sp>
      <p:sp>
        <p:nvSpPr>
          <p:cNvPr id="228378" name="Rectangle 26" descr="花束">
            <a:extLst>
              <a:ext uri="{FF2B5EF4-FFF2-40B4-BE49-F238E27FC236}">
                <a16:creationId xmlns:a16="http://schemas.microsoft.com/office/drawing/2014/main" id="{A45691AD-D940-4986-AC9F-7D3675536D22}"/>
              </a:ext>
            </a:extLst>
          </p:cNvPr>
          <p:cNvSpPr>
            <a:spLocks noChangeArrowheads="1"/>
          </p:cNvSpPr>
          <p:nvPr/>
        </p:nvSpPr>
        <p:spPr bwMode="auto">
          <a:xfrm>
            <a:off x="827088" y="4292600"/>
            <a:ext cx="3095625" cy="1225550"/>
          </a:xfrm>
          <a:prstGeom prst="rect">
            <a:avLst/>
          </a:prstGeom>
          <a:blipFill dpi="0" rotWithShape="0">
            <a:blip r:embed="rId3"/>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solidFill>
                  <a:schemeClr val="tx1"/>
                </a:solidFill>
              </a:rPr>
              <a:t>收入减少，需求曲线向左移动，需求减少。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8355">
                                            <p:bg/>
                                          </p:spTgt>
                                        </p:tgtEl>
                                        <p:attrNameLst>
                                          <p:attrName>style.visibility</p:attrName>
                                        </p:attrNameLst>
                                      </p:cBhvr>
                                      <p:to>
                                        <p:strVal val="visible"/>
                                      </p:to>
                                    </p:set>
                                    <p:animEffect transition="in" filter="blinds(horizontal)">
                                      <p:cBhvr>
                                        <p:cTn id="7" dur="500"/>
                                        <p:tgtEl>
                                          <p:spTgt spid="22835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8355">
                                            <p:txEl>
                                              <p:pRg st="0" end="0"/>
                                            </p:txEl>
                                          </p:spTgt>
                                        </p:tgtEl>
                                        <p:attrNameLst>
                                          <p:attrName>style.visibility</p:attrName>
                                        </p:attrNameLst>
                                      </p:cBhvr>
                                      <p:to>
                                        <p:strVal val="visible"/>
                                      </p:to>
                                    </p:set>
                                    <p:animEffect transition="in" filter="blinds(horizontal)">
                                      <p:cBhvr>
                                        <p:cTn id="12" dur="500"/>
                                        <p:tgtEl>
                                          <p:spTgt spid="2283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28355">
                                            <p:txEl>
                                              <p:pRg st="1" end="1"/>
                                            </p:txEl>
                                          </p:spTgt>
                                        </p:tgtEl>
                                        <p:attrNameLst>
                                          <p:attrName>style.visibility</p:attrName>
                                        </p:attrNameLst>
                                      </p:cBhvr>
                                      <p:to>
                                        <p:strVal val="visible"/>
                                      </p:to>
                                    </p:set>
                                    <p:animEffect transition="in" filter="blinds(horizontal)">
                                      <p:cBhvr>
                                        <p:cTn id="17" dur="500"/>
                                        <p:tgtEl>
                                          <p:spTgt spid="22835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28355">
                                            <p:txEl>
                                              <p:pRg st="2" end="2"/>
                                            </p:txEl>
                                          </p:spTgt>
                                        </p:tgtEl>
                                        <p:attrNameLst>
                                          <p:attrName>style.visibility</p:attrName>
                                        </p:attrNameLst>
                                      </p:cBhvr>
                                      <p:to>
                                        <p:strVal val="visible"/>
                                      </p:to>
                                    </p:set>
                                    <p:animEffect transition="in" filter="blinds(horizontal)">
                                      <p:cBhvr>
                                        <p:cTn id="22" dur="500"/>
                                        <p:tgtEl>
                                          <p:spTgt spid="22835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28356"/>
                                        </p:tgtEl>
                                        <p:attrNameLst>
                                          <p:attrName>style.visibility</p:attrName>
                                        </p:attrNameLst>
                                      </p:cBhvr>
                                      <p:to>
                                        <p:strVal val="visible"/>
                                      </p:to>
                                    </p:set>
                                    <p:animEffect transition="in" filter="blinds(horizontal)">
                                      <p:cBhvr>
                                        <p:cTn id="27" dur="500"/>
                                        <p:tgtEl>
                                          <p:spTgt spid="228356"/>
                                        </p:tgtEl>
                                      </p:cBhvr>
                                    </p:animEffect>
                                  </p:childTnLst>
                                </p:cTn>
                              </p:par>
                              <p:par>
                                <p:cTn id="28" presetID="3" presetClass="entr" presetSubtype="10" fill="hold" nodeType="withEffect">
                                  <p:stCondLst>
                                    <p:cond delay="0"/>
                                  </p:stCondLst>
                                  <p:childTnLst>
                                    <p:set>
                                      <p:cBhvr>
                                        <p:cTn id="29" dur="1" fill="hold">
                                          <p:stCondLst>
                                            <p:cond delay="0"/>
                                          </p:stCondLst>
                                        </p:cTn>
                                        <p:tgtEl>
                                          <p:spTgt spid="228357"/>
                                        </p:tgtEl>
                                        <p:attrNameLst>
                                          <p:attrName>style.visibility</p:attrName>
                                        </p:attrNameLst>
                                      </p:cBhvr>
                                      <p:to>
                                        <p:strVal val="visible"/>
                                      </p:to>
                                    </p:set>
                                    <p:animEffect transition="in" filter="blinds(horizontal)">
                                      <p:cBhvr>
                                        <p:cTn id="30" dur="500"/>
                                        <p:tgtEl>
                                          <p:spTgt spid="228357"/>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28358"/>
                                        </p:tgtEl>
                                        <p:attrNameLst>
                                          <p:attrName>style.visibility</p:attrName>
                                        </p:attrNameLst>
                                      </p:cBhvr>
                                      <p:to>
                                        <p:strVal val="visible"/>
                                      </p:to>
                                    </p:set>
                                    <p:animEffect transition="in" filter="blinds(horizontal)">
                                      <p:cBhvr>
                                        <p:cTn id="33" dur="500"/>
                                        <p:tgtEl>
                                          <p:spTgt spid="228358"/>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28359"/>
                                        </p:tgtEl>
                                        <p:attrNameLst>
                                          <p:attrName>style.visibility</p:attrName>
                                        </p:attrNameLst>
                                      </p:cBhvr>
                                      <p:to>
                                        <p:strVal val="visible"/>
                                      </p:to>
                                    </p:set>
                                    <p:animEffect transition="in" filter="blinds(horizontal)">
                                      <p:cBhvr>
                                        <p:cTn id="36" dur="500"/>
                                        <p:tgtEl>
                                          <p:spTgt spid="228359"/>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28360"/>
                                        </p:tgtEl>
                                        <p:attrNameLst>
                                          <p:attrName>style.visibility</p:attrName>
                                        </p:attrNameLst>
                                      </p:cBhvr>
                                      <p:to>
                                        <p:strVal val="visible"/>
                                      </p:to>
                                    </p:set>
                                    <p:animEffect transition="in" filter="blinds(horizontal)">
                                      <p:cBhvr>
                                        <p:cTn id="39" dur="500"/>
                                        <p:tgtEl>
                                          <p:spTgt spid="228360"/>
                                        </p:tgtEl>
                                      </p:cBhvr>
                                    </p:animEffect>
                                  </p:childTnLst>
                                </p:cTn>
                              </p:par>
                              <p:par>
                                <p:cTn id="40" presetID="3" presetClass="entr" presetSubtype="10" fill="hold" nodeType="withEffect">
                                  <p:stCondLst>
                                    <p:cond delay="0"/>
                                  </p:stCondLst>
                                  <p:childTnLst>
                                    <p:set>
                                      <p:cBhvr>
                                        <p:cTn id="41" dur="1" fill="hold">
                                          <p:stCondLst>
                                            <p:cond delay="0"/>
                                          </p:stCondLst>
                                        </p:cTn>
                                        <p:tgtEl>
                                          <p:spTgt spid="228361"/>
                                        </p:tgtEl>
                                        <p:attrNameLst>
                                          <p:attrName>style.visibility</p:attrName>
                                        </p:attrNameLst>
                                      </p:cBhvr>
                                      <p:to>
                                        <p:strVal val="visible"/>
                                      </p:to>
                                    </p:set>
                                    <p:animEffect transition="in" filter="blinds(horizontal)">
                                      <p:cBhvr>
                                        <p:cTn id="42" dur="500"/>
                                        <p:tgtEl>
                                          <p:spTgt spid="228361"/>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228362"/>
                                        </p:tgtEl>
                                        <p:attrNameLst>
                                          <p:attrName>style.visibility</p:attrName>
                                        </p:attrNameLst>
                                      </p:cBhvr>
                                      <p:to>
                                        <p:strVal val="visible"/>
                                      </p:to>
                                    </p:set>
                                    <p:animEffect transition="in" filter="blinds(horizontal)">
                                      <p:cBhvr>
                                        <p:cTn id="45" dur="500"/>
                                        <p:tgtEl>
                                          <p:spTgt spid="228362"/>
                                        </p:tgtEl>
                                      </p:cBhvr>
                                    </p:animEffect>
                                  </p:childTnLst>
                                </p:cTn>
                              </p:par>
                              <p:par>
                                <p:cTn id="46" presetID="3" presetClass="entr" presetSubtype="10" fill="hold" nodeType="withEffect">
                                  <p:stCondLst>
                                    <p:cond delay="0"/>
                                  </p:stCondLst>
                                  <p:childTnLst>
                                    <p:set>
                                      <p:cBhvr>
                                        <p:cTn id="47" dur="1" fill="hold">
                                          <p:stCondLst>
                                            <p:cond delay="0"/>
                                          </p:stCondLst>
                                        </p:cTn>
                                        <p:tgtEl>
                                          <p:spTgt spid="228363"/>
                                        </p:tgtEl>
                                        <p:attrNameLst>
                                          <p:attrName>style.visibility</p:attrName>
                                        </p:attrNameLst>
                                      </p:cBhvr>
                                      <p:to>
                                        <p:strVal val="visible"/>
                                      </p:to>
                                    </p:set>
                                    <p:animEffect transition="in" filter="blinds(horizontal)">
                                      <p:cBhvr>
                                        <p:cTn id="48" dur="500"/>
                                        <p:tgtEl>
                                          <p:spTgt spid="228363"/>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228364"/>
                                        </p:tgtEl>
                                        <p:attrNameLst>
                                          <p:attrName>style.visibility</p:attrName>
                                        </p:attrNameLst>
                                      </p:cBhvr>
                                      <p:to>
                                        <p:strVal val="visible"/>
                                      </p:to>
                                    </p:set>
                                    <p:animEffect transition="in" filter="blinds(horizontal)">
                                      <p:cBhvr>
                                        <p:cTn id="51" dur="500"/>
                                        <p:tgtEl>
                                          <p:spTgt spid="228364"/>
                                        </p:tgtEl>
                                      </p:cBhvr>
                                    </p:animEffect>
                                  </p:childTnLst>
                                </p:cTn>
                              </p:par>
                              <p:par>
                                <p:cTn id="52" presetID="3" presetClass="entr" presetSubtype="10" fill="hold" nodeType="withEffect">
                                  <p:stCondLst>
                                    <p:cond delay="0"/>
                                  </p:stCondLst>
                                  <p:childTnLst>
                                    <p:set>
                                      <p:cBhvr>
                                        <p:cTn id="53" dur="1" fill="hold">
                                          <p:stCondLst>
                                            <p:cond delay="0"/>
                                          </p:stCondLst>
                                        </p:cTn>
                                        <p:tgtEl>
                                          <p:spTgt spid="228365"/>
                                        </p:tgtEl>
                                        <p:attrNameLst>
                                          <p:attrName>style.visibility</p:attrName>
                                        </p:attrNameLst>
                                      </p:cBhvr>
                                      <p:to>
                                        <p:strVal val="visible"/>
                                      </p:to>
                                    </p:set>
                                    <p:animEffect transition="in" filter="blinds(horizontal)">
                                      <p:cBhvr>
                                        <p:cTn id="54" dur="500"/>
                                        <p:tgtEl>
                                          <p:spTgt spid="228365"/>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228366"/>
                                        </p:tgtEl>
                                        <p:attrNameLst>
                                          <p:attrName>style.visibility</p:attrName>
                                        </p:attrNameLst>
                                      </p:cBhvr>
                                      <p:to>
                                        <p:strVal val="visible"/>
                                      </p:to>
                                    </p:set>
                                    <p:animEffect transition="in" filter="blinds(horizontal)">
                                      <p:cBhvr>
                                        <p:cTn id="57" dur="500"/>
                                        <p:tgtEl>
                                          <p:spTgt spid="228366"/>
                                        </p:tgtEl>
                                      </p:cBhvr>
                                    </p:animEffect>
                                  </p:childTnLst>
                                </p:cTn>
                              </p:par>
                              <p:par>
                                <p:cTn id="58" presetID="3" presetClass="entr" presetSubtype="10" fill="hold" nodeType="withEffect">
                                  <p:stCondLst>
                                    <p:cond delay="0"/>
                                  </p:stCondLst>
                                  <p:childTnLst>
                                    <p:set>
                                      <p:cBhvr>
                                        <p:cTn id="59" dur="1" fill="hold">
                                          <p:stCondLst>
                                            <p:cond delay="0"/>
                                          </p:stCondLst>
                                        </p:cTn>
                                        <p:tgtEl>
                                          <p:spTgt spid="228367"/>
                                        </p:tgtEl>
                                        <p:attrNameLst>
                                          <p:attrName>style.visibility</p:attrName>
                                        </p:attrNameLst>
                                      </p:cBhvr>
                                      <p:to>
                                        <p:strVal val="visible"/>
                                      </p:to>
                                    </p:set>
                                    <p:animEffect transition="in" filter="blinds(horizontal)">
                                      <p:cBhvr>
                                        <p:cTn id="60" dur="500"/>
                                        <p:tgtEl>
                                          <p:spTgt spid="228367"/>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28368"/>
                                        </p:tgtEl>
                                        <p:attrNameLst>
                                          <p:attrName>style.visibility</p:attrName>
                                        </p:attrNameLst>
                                      </p:cBhvr>
                                      <p:to>
                                        <p:strVal val="visible"/>
                                      </p:to>
                                    </p:set>
                                    <p:animEffect transition="in" filter="blinds(horizontal)">
                                      <p:cBhvr>
                                        <p:cTn id="63" dur="500"/>
                                        <p:tgtEl>
                                          <p:spTgt spid="228368"/>
                                        </p:tgtEl>
                                      </p:cBhvr>
                                    </p:animEffect>
                                  </p:childTnLst>
                                </p:cTn>
                              </p:par>
                              <p:par>
                                <p:cTn id="64" presetID="3" presetClass="entr" presetSubtype="10" fill="hold" nodeType="withEffect">
                                  <p:stCondLst>
                                    <p:cond delay="0"/>
                                  </p:stCondLst>
                                  <p:childTnLst>
                                    <p:set>
                                      <p:cBhvr>
                                        <p:cTn id="65" dur="1" fill="hold">
                                          <p:stCondLst>
                                            <p:cond delay="0"/>
                                          </p:stCondLst>
                                        </p:cTn>
                                        <p:tgtEl>
                                          <p:spTgt spid="228369"/>
                                        </p:tgtEl>
                                        <p:attrNameLst>
                                          <p:attrName>style.visibility</p:attrName>
                                        </p:attrNameLst>
                                      </p:cBhvr>
                                      <p:to>
                                        <p:strVal val="visible"/>
                                      </p:to>
                                    </p:set>
                                    <p:animEffect transition="in" filter="blinds(horizontal)">
                                      <p:cBhvr>
                                        <p:cTn id="66" dur="500"/>
                                        <p:tgtEl>
                                          <p:spTgt spid="228369"/>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228370"/>
                                        </p:tgtEl>
                                        <p:attrNameLst>
                                          <p:attrName>style.visibility</p:attrName>
                                        </p:attrNameLst>
                                      </p:cBhvr>
                                      <p:to>
                                        <p:strVal val="visible"/>
                                      </p:to>
                                    </p:set>
                                    <p:animEffect transition="in" filter="blinds(horizontal)">
                                      <p:cBhvr>
                                        <p:cTn id="69" dur="500"/>
                                        <p:tgtEl>
                                          <p:spTgt spid="228370"/>
                                        </p:tgtEl>
                                      </p:cBhvr>
                                    </p:animEffect>
                                  </p:childTnLst>
                                </p:cTn>
                              </p:par>
                              <p:par>
                                <p:cTn id="70" presetID="3" presetClass="entr" presetSubtype="10" fill="hold" nodeType="withEffect">
                                  <p:stCondLst>
                                    <p:cond delay="0"/>
                                  </p:stCondLst>
                                  <p:childTnLst>
                                    <p:set>
                                      <p:cBhvr>
                                        <p:cTn id="71" dur="1" fill="hold">
                                          <p:stCondLst>
                                            <p:cond delay="0"/>
                                          </p:stCondLst>
                                        </p:cTn>
                                        <p:tgtEl>
                                          <p:spTgt spid="228371"/>
                                        </p:tgtEl>
                                        <p:attrNameLst>
                                          <p:attrName>style.visibility</p:attrName>
                                        </p:attrNameLst>
                                      </p:cBhvr>
                                      <p:to>
                                        <p:strVal val="visible"/>
                                      </p:to>
                                    </p:set>
                                    <p:animEffect transition="in" filter="blinds(horizontal)">
                                      <p:cBhvr>
                                        <p:cTn id="72" dur="500"/>
                                        <p:tgtEl>
                                          <p:spTgt spid="228371"/>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228372"/>
                                        </p:tgtEl>
                                        <p:attrNameLst>
                                          <p:attrName>style.visibility</p:attrName>
                                        </p:attrNameLst>
                                      </p:cBhvr>
                                      <p:to>
                                        <p:strVal val="visible"/>
                                      </p:to>
                                    </p:set>
                                    <p:animEffect transition="in" filter="blinds(horizontal)">
                                      <p:cBhvr>
                                        <p:cTn id="75" dur="500"/>
                                        <p:tgtEl>
                                          <p:spTgt spid="228372"/>
                                        </p:tgtEl>
                                      </p:cBhvr>
                                    </p:animEffect>
                                  </p:childTnLst>
                                </p:cTn>
                              </p:par>
                              <p:par>
                                <p:cTn id="76" presetID="3" presetClass="entr" presetSubtype="10" fill="hold" nodeType="withEffect">
                                  <p:stCondLst>
                                    <p:cond delay="0"/>
                                  </p:stCondLst>
                                  <p:childTnLst>
                                    <p:set>
                                      <p:cBhvr>
                                        <p:cTn id="77" dur="1" fill="hold">
                                          <p:stCondLst>
                                            <p:cond delay="0"/>
                                          </p:stCondLst>
                                        </p:cTn>
                                        <p:tgtEl>
                                          <p:spTgt spid="228373"/>
                                        </p:tgtEl>
                                        <p:attrNameLst>
                                          <p:attrName>style.visibility</p:attrName>
                                        </p:attrNameLst>
                                      </p:cBhvr>
                                      <p:to>
                                        <p:strVal val="visible"/>
                                      </p:to>
                                    </p:set>
                                    <p:animEffect transition="in" filter="blinds(horizontal)">
                                      <p:cBhvr>
                                        <p:cTn id="78" dur="500"/>
                                        <p:tgtEl>
                                          <p:spTgt spid="228373"/>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228374"/>
                                        </p:tgtEl>
                                        <p:attrNameLst>
                                          <p:attrName>style.visibility</p:attrName>
                                        </p:attrNameLst>
                                      </p:cBhvr>
                                      <p:to>
                                        <p:strVal val="visible"/>
                                      </p:to>
                                    </p:set>
                                    <p:animEffect transition="in" filter="blinds(horizontal)">
                                      <p:cBhvr>
                                        <p:cTn id="81" dur="500"/>
                                        <p:tgtEl>
                                          <p:spTgt spid="228374"/>
                                        </p:tgtEl>
                                      </p:cBhvr>
                                    </p:animEffect>
                                  </p:childTnLst>
                                </p:cTn>
                              </p:par>
                              <p:par>
                                <p:cTn id="82" presetID="3" presetClass="entr" presetSubtype="10" fill="hold" nodeType="withEffect">
                                  <p:stCondLst>
                                    <p:cond delay="0"/>
                                  </p:stCondLst>
                                  <p:childTnLst>
                                    <p:set>
                                      <p:cBhvr>
                                        <p:cTn id="83" dur="1" fill="hold">
                                          <p:stCondLst>
                                            <p:cond delay="0"/>
                                          </p:stCondLst>
                                        </p:cTn>
                                        <p:tgtEl>
                                          <p:spTgt spid="228375"/>
                                        </p:tgtEl>
                                        <p:attrNameLst>
                                          <p:attrName>style.visibility</p:attrName>
                                        </p:attrNameLst>
                                      </p:cBhvr>
                                      <p:to>
                                        <p:strVal val="visible"/>
                                      </p:to>
                                    </p:set>
                                    <p:animEffect transition="in" filter="blinds(horizontal)">
                                      <p:cBhvr>
                                        <p:cTn id="84" dur="500"/>
                                        <p:tgtEl>
                                          <p:spTgt spid="228375"/>
                                        </p:tgtEl>
                                      </p:cBhvr>
                                    </p:animEffect>
                                  </p:childTnLst>
                                </p:cTn>
                              </p:par>
                              <p:par>
                                <p:cTn id="85" presetID="3" presetClass="entr" presetSubtype="10" fill="hold" nodeType="withEffect">
                                  <p:stCondLst>
                                    <p:cond delay="0"/>
                                  </p:stCondLst>
                                  <p:childTnLst>
                                    <p:set>
                                      <p:cBhvr>
                                        <p:cTn id="86" dur="1" fill="hold">
                                          <p:stCondLst>
                                            <p:cond delay="0"/>
                                          </p:stCondLst>
                                        </p:cTn>
                                        <p:tgtEl>
                                          <p:spTgt spid="228376"/>
                                        </p:tgtEl>
                                        <p:attrNameLst>
                                          <p:attrName>style.visibility</p:attrName>
                                        </p:attrNameLst>
                                      </p:cBhvr>
                                      <p:to>
                                        <p:strVal val="visible"/>
                                      </p:to>
                                    </p:set>
                                    <p:animEffect transition="in" filter="blinds(horizontal)">
                                      <p:cBhvr>
                                        <p:cTn id="87" dur="500"/>
                                        <p:tgtEl>
                                          <p:spTgt spid="228376"/>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228378"/>
                                        </p:tgtEl>
                                        <p:attrNameLst>
                                          <p:attrName>style.visibility</p:attrName>
                                        </p:attrNameLst>
                                      </p:cBhvr>
                                      <p:to>
                                        <p:strVal val="visible"/>
                                      </p:to>
                                    </p:set>
                                    <p:animEffect transition="in" filter="blinds(horizontal)">
                                      <p:cBhvr>
                                        <p:cTn id="92" dur="500"/>
                                        <p:tgtEl>
                                          <p:spTgt spid="228378"/>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228377"/>
                                        </p:tgtEl>
                                        <p:attrNameLst>
                                          <p:attrName>style.visibility</p:attrName>
                                        </p:attrNameLst>
                                      </p:cBhvr>
                                      <p:to>
                                        <p:strVal val="visible"/>
                                      </p:to>
                                    </p:set>
                                    <p:animEffect transition="in" filter="blinds(horizontal)">
                                      <p:cBhvr>
                                        <p:cTn id="97" dur="500"/>
                                        <p:tgtEl>
                                          <p:spTgt spid="228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build="p" animBg="1"/>
      <p:bldP spid="228358" grpId="0"/>
      <p:bldP spid="228359" grpId="0"/>
      <p:bldP spid="228360" grpId="0"/>
      <p:bldP spid="228362" grpId="0"/>
      <p:bldP spid="228364" grpId="0"/>
      <p:bldP spid="228366" grpId="0"/>
      <p:bldP spid="228368" grpId="0"/>
      <p:bldP spid="228370" grpId="0"/>
      <p:bldP spid="228372" grpId="0"/>
      <p:bldP spid="228374" grpId="0"/>
      <p:bldP spid="228377" grpId="0" animBg="1"/>
      <p:bldP spid="228378"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灯片编号占位符 4">
            <a:extLst>
              <a:ext uri="{FF2B5EF4-FFF2-40B4-BE49-F238E27FC236}">
                <a16:creationId xmlns:a16="http://schemas.microsoft.com/office/drawing/2014/main" id="{F1A18A32-D923-4152-9D63-C450CCEA4060}"/>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6B355FB4-965B-4DDC-8AE9-D2BF685F5169}" type="slidenum">
              <a:rPr lang="en-US" altLang="zh-CN" sz="2000" smtClean="0">
                <a:solidFill>
                  <a:schemeClr val="tx1"/>
                </a:solidFill>
              </a:rPr>
              <a:pPr>
                <a:spcBef>
                  <a:spcPct val="0"/>
                </a:spcBef>
                <a:buClrTx/>
                <a:buSzTx/>
                <a:buFontTx/>
                <a:buNone/>
              </a:pPr>
              <a:t>14</a:t>
            </a:fld>
            <a:endParaRPr lang="en-US" altLang="zh-CN" sz="2000">
              <a:solidFill>
                <a:schemeClr val="tx1"/>
              </a:solidFill>
            </a:endParaRPr>
          </a:p>
        </p:txBody>
      </p:sp>
      <p:sp>
        <p:nvSpPr>
          <p:cNvPr id="229378" name="Rectangle 2">
            <a:extLst>
              <a:ext uri="{FF2B5EF4-FFF2-40B4-BE49-F238E27FC236}">
                <a16:creationId xmlns:a16="http://schemas.microsoft.com/office/drawing/2014/main" id="{7941A5D9-8D72-4C94-B179-812DB72B3412}"/>
              </a:ext>
            </a:extLst>
          </p:cNvPr>
          <p:cNvSpPr>
            <a:spLocks noGrp="1" noRot="1" noChangeArrowheads="1"/>
          </p:cNvSpPr>
          <p:nvPr>
            <p:ph type="title"/>
          </p:nvPr>
        </p:nvSpPr>
        <p:spPr>
          <a:xfrm>
            <a:off x="611188" y="692150"/>
            <a:ext cx="3910012" cy="7270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具体来看</a:t>
            </a:r>
          </a:p>
        </p:txBody>
      </p:sp>
      <p:graphicFrame>
        <p:nvGraphicFramePr>
          <p:cNvPr id="229422" name="Group 46">
            <a:extLst>
              <a:ext uri="{FF2B5EF4-FFF2-40B4-BE49-F238E27FC236}">
                <a16:creationId xmlns:a16="http://schemas.microsoft.com/office/drawing/2014/main" id="{02AA15EA-DBD4-433F-B554-DB26A4CDDB17}"/>
              </a:ext>
            </a:extLst>
          </p:cNvPr>
          <p:cNvGraphicFramePr>
            <a:graphicFrameLocks noGrp="1"/>
          </p:cNvGraphicFramePr>
          <p:nvPr/>
        </p:nvGraphicFramePr>
        <p:xfrm>
          <a:off x="468313" y="1628775"/>
          <a:ext cx="8135937" cy="2447925"/>
        </p:xfrm>
        <a:graphic>
          <a:graphicData uri="http://schemas.openxmlformats.org/drawingml/2006/table">
            <a:tbl>
              <a:tblPr/>
              <a:tblGrid>
                <a:gridCol w="1774825">
                  <a:extLst>
                    <a:ext uri="{9D8B030D-6E8A-4147-A177-3AD203B41FA5}">
                      <a16:colId xmlns:a16="http://schemas.microsoft.com/office/drawing/2014/main" val="20000"/>
                    </a:ext>
                  </a:extLst>
                </a:gridCol>
                <a:gridCol w="1536700">
                  <a:extLst>
                    <a:ext uri="{9D8B030D-6E8A-4147-A177-3AD203B41FA5}">
                      <a16:colId xmlns:a16="http://schemas.microsoft.com/office/drawing/2014/main" val="20001"/>
                    </a:ext>
                  </a:extLst>
                </a:gridCol>
                <a:gridCol w="1152525">
                  <a:extLst>
                    <a:ext uri="{9D8B030D-6E8A-4147-A177-3AD203B41FA5}">
                      <a16:colId xmlns:a16="http://schemas.microsoft.com/office/drawing/2014/main" val="20002"/>
                    </a:ext>
                  </a:extLst>
                </a:gridCol>
                <a:gridCol w="1727200">
                  <a:extLst>
                    <a:ext uri="{9D8B030D-6E8A-4147-A177-3AD203B41FA5}">
                      <a16:colId xmlns:a16="http://schemas.microsoft.com/office/drawing/2014/main" val="20003"/>
                    </a:ext>
                  </a:extLst>
                </a:gridCol>
                <a:gridCol w="1944687">
                  <a:extLst>
                    <a:ext uri="{9D8B030D-6E8A-4147-A177-3AD203B41FA5}">
                      <a16:colId xmlns:a16="http://schemas.microsoft.com/office/drawing/2014/main" val="20004"/>
                    </a:ext>
                  </a:extLst>
                </a:gridCol>
              </a:tblGrid>
              <a:tr h="5762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zh-CN" altLang="zh-CN" sz="2400" b="0" i="0" u="none" strike="noStrike" cap="none" normalizeH="0" baseline="0">
                        <a:ln>
                          <a:noFill/>
                        </a:ln>
                        <a:solidFill>
                          <a:srgbClr val="000066"/>
                        </a:solidFill>
                        <a:effectLst/>
                        <a:latin typeface="Arial" charset="0"/>
                        <a:ea typeface="宋体" pitchFamily="2" charset="-122"/>
                      </a:endParaRPr>
                    </a:p>
                  </a:txBody>
                  <a:tcPr anchor="ctr" horzOverflow="overflow">
                    <a:lnL w="76200" cap="flat" cmpd="sng" algn="ctr">
                      <a:solidFill>
                        <a:srgbClr val="336600"/>
                      </a:solidFill>
                      <a:prstDash val="solid"/>
                      <a:round/>
                      <a:headEnd type="none" w="med" len="med"/>
                      <a:tailEnd type="none" w="med" len="med"/>
                    </a:lnL>
                    <a:lnR>
                      <a:noFill/>
                    </a:lnR>
                    <a:lnT w="76200" cap="flat" cmpd="sng" algn="ctr">
                      <a:solidFill>
                        <a:srgbClr val="336600"/>
                      </a:solidFill>
                      <a:prstDash val="solid"/>
                      <a:round/>
                      <a:headEnd type="none" w="med" len="med"/>
                      <a:tailEnd type="none" w="med" len="med"/>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0" i="0" u="none" strike="noStrike" cap="none" normalizeH="0" baseline="0">
                          <a:ln>
                            <a:noFill/>
                          </a:ln>
                          <a:solidFill>
                            <a:srgbClr val="000066"/>
                          </a:solidFill>
                          <a:effectLst/>
                          <a:latin typeface="Arial" charset="0"/>
                          <a:ea typeface="宋体" pitchFamily="2" charset="-122"/>
                        </a:rPr>
                        <a:t>变动主体</a:t>
                      </a:r>
                    </a:p>
                  </a:txBody>
                  <a:tcPr anchor="ctr" horzOverflow="overflow">
                    <a:lnL>
                      <a:noFill/>
                    </a:lnL>
                    <a:lnR>
                      <a:noFill/>
                    </a:lnR>
                    <a:lnT w="76200" cap="flat" cmpd="sng" algn="ctr">
                      <a:solidFill>
                        <a:srgbClr val="336600"/>
                      </a:solidFill>
                      <a:prstDash val="solid"/>
                      <a:round/>
                      <a:headEnd type="none" w="med" len="med"/>
                      <a:tailEnd type="none" w="med" len="med"/>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价格</a:t>
                      </a:r>
                      <a:r>
                        <a:rPr kumimoji="0" lang="en-US" altLang="zh-CN" sz="2400" b="1" i="0" u="none" strike="noStrike" cap="none" normalizeH="0" baseline="0">
                          <a:ln>
                            <a:noFill/>
                          </a:ln>
                          <a:solidFill>
                            <a:srgbClr val="000066"/>
                          </a:solidFill>
                          <a:effectLst/>
                          <a:latin typeface="Arial" charset="0"/>
                          <a:ea typeface="宋体" pitchFamily="2" charset="-122"/>
                        </a:rPr>
                        <a:t>P</a:t>
                      </a:r>
                    </a:p>
                  </a:txBody>
                  <a:tcPr anchor="ctr" horzOverflow="overflow">
                    <a:lnL>
                      <a:noFill/>
                    </a:lnL>
                    <a:lnR>
                      <a:noFill/>
                    </a:lnR>
                    <a:lnT w="76200" cap="flat" cmpd="sng" algn="ctr">
                      <a:solidFill>
                        <a:srgbClr val="336600"/>
                      </a:solidFill>
                      <a:prstDash val="solid"/>
                      <a:round/>
                      <a:headEnd type="none" w="med" len="med"/>
                      <a:tailEnd type="none" w="med" len="med"/>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其他因数</a:t>
                      </a:r>
                    </a:p>
                  </a:txBody>
                  <a:tcPr anchor="ctr" horzOverflow="overflow">
                    <a:lnL>
                      <a:noFill/>
                    </a:lnL>
                    <a:lnR>
                      <a:noFill/>
                    </a:lnR>
                    <a:lnT w="76200" cap="flat" cmpd="sng" algn="ctr">
                      <a:solidFill>
                        <a:srgbClr val="336600"/>
                      </a:solidFill>
                      <a:prstDash val="solid"/>
                      <a:round/>
                      <a:headEnd type="none" w="med" len="med"/>
                      <a:tailEnd type="none" w="med" len="med"/>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图形表现</a:t>
                      </a:r>
                    </a:p>
                  </a:txBody>
                  <a:tcPr anchor="ctr" horzOverflow="overflow">
                    <a:lnL>
                      <a:noFill/>
                    </a:lnL>
                    <a:lnR w="76200" cap="flat" cmpd="sng" algn="ctr">
                      <a:solidFill>
                        <a:srgbClr val="336600"/>
                      </a:solidFill>
                      <a:prstDash val="solid"/>
                      <a:round/>
                      <a:headEnd type="none" w="med" len="med"/>
                      <a:tailEnd type="none" w="med" len="med"/>
                    </a:lnR>
                    <a:lnT w="76200" cap="flat" cmpd="sng" algn="ctr">
                      <a:solidFill>
                        <a:srgbClr val="336600"/>
                      </a:solidFill>
                      <a:prstDash val="solid"/>
                      <a:round/>
                      <a:headEnd type="none" w="med" len="med"/>
                      <a:tailEnd type="none" w="med" len="med"/>
                    </a:lnT>
                    <a:lnB>
                      <a:noFill/>
                    </a:lnB>
                    <a:lnTlToBr>
                      <a:noFill/>
                    </a:lnTlToBr>
                    <a:lnBlToTr>
                      <a:noFill/>
                    </a:lnBlToTr>
                    <a:blipFill dpi="0" rotWithShape="1">
                      <a:blip r:embed="rId2"/>
                      <a:srcRect/>
                      <a:tile tx="0" ty="0" sx="100000" sy="100000" flip="none" algn="tl"/>
                    </a:blipFill>
                  </a:tcPr>
                </a:tc>
                <a:extLst>
                  <a:ext uri="{0D108BD9-81ED-4DB2-BD59-A6C34878D82A}">
                    <a16:rowId xmlns:a16="http://schemas.microsoft.com/office/drawing/2014/main" val="10000"/>
                  </a:ext>
                </a:extLst>
              </a:tr>
              <a:tr h="1008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需求量的</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变动</a:t>
                      </a:r>
                    </a:p>
                  </a:txBody>
                  <a:tcPr anchor="ctr" horzOverflow="overflow">
                    <a:lnL w="76200" cap="flat" cmpd="sng" algn="ctr">
                      <a:solidFill>
                        <a:srgbClr val="336600"/>
                      </a:solidFill>
                      <a:prstDash val="solid"/>
                      <a:round/>
                      <a:headEnd type="none" w="med" len="med"/>
                      <a:tailEnd type="none" w="med" len="med"/>
                    </a:lnL>
                    <a:lnR>
                      <a:noFill/>
                    </a:lnR>
                    <a:lnT>
                      <a:noFill/>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400" b="1" i="0" u="none" strike="noStrike" cap="none" normalizeH="0" baseline="0">
                          <a:ln>
                            <a:noFill/>
                          </a:ln>
                          <a:solidFill>
                            <a:srgbClr val="000066"/>
                          </a:solidFill>
                          <a:effectLst/>
                          <a:latin typeface="Arial" charset="0"/>
                          <a:ea typeface="宋体" pitchFamily="2" charset="-122"/>
                        </a:rPr>
                        <a:t>Qd</a:t>
                      </a:r>
                    </a:p>
                  </a:txBody>
                  <a:tcPr anchor="ctr" horzOverflow="overflow">
                    <a:lnL>
                      <a:noFill/>
                    </a:lnL>
                    <a:lnR>
                      <a:noFill/>
                    </a:lnR>
                    <a:lnT>
                      <a:noFill/>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变化</a:t>
                      </a:r>
                    </a:p>
                  </a:txBody>
                  <a:tcPr anchor="ctr" horzOverflow="overflow">
                    <a:lnL>
                      <a:noFill/>
                    </a:lnL>
                    <a:lnR>
                      <a:noFill/>
                    </a:lnR>
                    <a:lnT>
                      <a:noFill/>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不变</a:t>
                      </a:r>
                    </a:p>
                  </a:txBody>
                  <a:tcPr anchor="ctr" horzOverflow="overflow">
                    <a:lnL>
                      <a:noFill/>
                    </a:lnL>
                    <a:lnR>
                      <a:noFill/>
                    </a:lnR>
                    <a:lnT>
                      <a:noFill/>
                    </a:lnT>
                    <a:lnB>
                      <a:noFill/>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同一条曲线上点的移动</a:t>
                      </a:r>
                    </a:p>
                  </a:txBody>
                  <a:tcPr anchor="ctr" horzOverflow="overflow">
                    <a:lnL>
                      <a:noFill/>
                    </a:lnL>
                    <a:lnR w="76200" cap="flat" cmpd="sng" algn="ctr">
                      <a:solidFill>
                        <a:srgbClr val="336600"/>
                      </a:solidFill>
                      <a:prstDash val="solid"/>
                      <a:round/>
                      <a:headEnd type="none" w="med" len="med"/>
                      <a:tailEnd type="none" w="med" len="med"/>
                    </a:lnR>
                    <a:lnT>
                      <a:noFill/>
                    </a:lnT>
                    <a:lnB>
                      <a:noFill/>
                    </a:lnB>
                    <a:lnTlToBr>
                      <a:noFill/>
                    </a:lnTlToBr>
                    <a:lnBlToTr>
                      <a:noFill/>
                    </a:lnBlToTr>
                    <a:blipFill dpi="0" rotWithShape="1">
                      <a:blip r:embed="rId2"/>
                      <a:srcRect/>
                      <a:tile tx="0" ty="0" sx="100000" sy="100000" flip="none" algn="tl"/>
                    </a:blipFill>
                  </a:tcPr>
                </a:tc>
                <a:extLst>
                  <a:ext uri="{0D108BD9-81ED-4DB2-BD59-A6C34878D82A}">
                    <a16:rowId xmlns:a16="http://schemas.microsoft.com/office/drawing/2014/main" val="10001"/>
                  </a:ext>
                </a:extLst>
              </a:tr>
              <a:tr h="863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需求的变动</a:t>
                      </a:r>
                    </a:p>
                  </a:txBody>
                  <a:tcPr anchor="ctr" horzOverflow="overflow">
                    <a:lnL w="76200" cap="flat" cmpd="sng" algn="ctr">
                      <a:solidFill>
                        <a:srgbClr val="336600"/>
                      </a:solidFill>
                      <a:prstDash val="solid"/>
                      <a:round/>
                      <a:headEnd type="none" w="med" len="med"/>
                      <a:tailEnd type="none" w="med" len="med"/>
                    </a:lnL>
                    <a:lnR>
                      <a:noFill/>
                    </a:lnR>
                    <a:lnT>
                      <a:noFill/>
                    </a:lnT>
                    <a:lnB w="76200" cap="flat" cmpd="sng" algn="ctr">
                      <a:solidFill>
                        <a:srgbClr val="3366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400" b="1" i="0" u="none" strike="noStrike" cap="none" normalizeH="0" baseline="0">
                          <a:ln>
                            <a:noFill/>
                          </a:ln>
                          <a:solidFill>
                            <a:srgbClr val="000066"/>
                          </a:solidFill>
                          <a:effectLst/>
                          <a:latin typeface="Arial" charset="0"/>
                          <a:ea typeface="宋体" pitchFamily="2" charset="-122"/>
                        </a:rPr>
                        <a:t>D</a:t>
                      </a:r>
                    </a:p>
                  </a:txBody>
                  <a:tcPr anchor="ctr" horzOverflow="overflow">
                    <a:lnL>
                      <a:noFill/>
                    </a:lnL>
                    <a:lnR>
                      <a:noFill/>
                    </a:lnR>
                    <a:lnT>
                      <a:noFill/>
                    </a:lnT>
                    <a:lnB w="76200" cap="flat" cmpd="sng" algn="ctr">
                      <a:solidFill>
                        <a:srgbClr val="3366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不变</a:t>
                      </a:r>
                    </a:p>
                  </a:txBody>
                  <a:tcPr anchor="ctr" horzOverflow="overflow">
                    <a:lnL>
                      <a:noFill/>
                    </a:lnL>
                    <a:lnR>
                      <a:noFill/>
                    </a:lnR>
                    <a:lnT>
                      <a:noFill/>
                    </a:lnT>
                    <a:lnB w="76200" cap="flat" cmpd="sng" algn="ctr">
                      <a:solidFill>
                        <a:srgbClr val="3366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变化</a:t>
                      </a:r>
                    </a:p>
                  </a:txBody>
                  <a:tcPr anchor="ctr" horzOverflow="overflow">
                    <a:lnL>
                      <a:noFill/>
                    </a:lnL>
                    <a:lnR>
                      <a:noFill/>
                    </a:lnR>
                    <a:lnT>
                      <a:noFill/>
                    </a:lnT>
                    <a:lnB w="76200" cap="flat" cmpd="sng" algn="ctr">
                      <a:solidFill>
                        <a:srgbClr val="3366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400" b="1" i="0" u="none" strike="noStrike" cap="none" normalizeH="0" baseline="0">
                          <a:ln>
                            <a:noFill/>
                          </a:ln>
                          <a:solidFill>
                            <a:srgbClr val="000066"/>
                          </a:solidFill>
                          <a:effectLst/>
                          <a:latin typeface="Arial" charset="0"/>
                          <a:ea typeface="宋体" pitchFamily="2" charset="-122"/>
                        </a:rPr>
                        <a:t>整条曲线的位移</a:t>
                      </a:r>
                    </a:p>
                  </a:txBody>
                  <a:tcPr anchor="ctr" horzOverflow="overflow">
                    <a:lnL>
                      <a:noFill/>
                    </a:lnL>
                    <a:lnR w="76200" cap="flat" cmpd="sng" algn="ctr">
                      <a:solidFill>
                        <a:srgbClr val="336600"/>
                      </a:solidFill>
                      <a:prstDash val="solid"/>
                      <a:round/>
                      <a:headEnd type="none" w="med" len="med"/>
                      <a:tailEnd type="none" w="med" len="med"/>
                    </a:lnR>
                    <a:lnT>
                      <a:noFill/>
                    </a:lnT>
                    <a:lnB w="76200" cap="flat" cmpd="sng" algn="ctr">
                      <a:solidFill>
                        <a:srgbClr val="3366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灯片编号占位符 4">
            <a:extLst>
              <a:ext uri="{FF2B5EF4-FFF2-40B4-BE49-F238E27FC236}">
                <a16:creationId xmlns:a16="http://schemas.microsoft.com/office/drawing/2014/main" id="{AE1D9985-F2AE-4D76-B738-96B6B31B1C0F}"/>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048AF54-6582-4BEE-ACFB-3AB37F23C853}" type="slidenum">
              <a:rPr lang="en-US" altLang="zh-CN" sz="2000" smtClean="0">
                <a:solidFill>
                  <a:schemeClr val="tx1"/>
                </a:solidFill>
              </a:rPr>
              <a:pPr>
                <a:spcBef>
                  <a:spcPct val="0"/>
                </a:spcBef>
                <a:buClrTx/>
                <a:buSzTx/>
                <a:buFontTx/>
                <a:buNone/>
              </a:pPr>
              <a:t>15</a:t>
            </a:fld>
            <a:endParaRPr lang="en-US" altLang="zh-CN" sz="2000">
              <a:solidFill>
                <a:schemeClr val="tx1"/>
              </a:solidFill>
            </a:endParaRPr>
          </a:p>
        </p:txBody>
      </p:sp>
      <p:sp>
        <p:nvSpPr>
          <p:cNvPr id="323586" name="Rectangle 2">
            <a:extLst>
              <a:ext uri="{FF2B5EF4-FFF2-40B4-BE49-F238E27FC236}">
                <a16:creationId xmlns:a16="http://schemas.microsoft.com/office/drawing/2014/main" id="{A2DB93EC-023A-405F-ACC4-E45F445DAA6D}"/>
              </a:ext>
            </a:extLst>
          </p:cNvPr>
          <p:cNvSpPr>
            <a:spLocks noGrp="1" noRot="1" noChangeArrowheads="1"/>
          </p:cNvSpPr>
          <p:nvPr>
            <p:ph type="title"/>
          </p:nvPr>
        </p:nvSpPr>
        <p:spPr/>
        <p:txBody>
          <a:bodyPr/>
          <a:lstStyle/>
          <a:p>
            <a:pPr eaLnBrk="1" hangingPunct="1">
              <a:defRPr/>
            </a:pPr>
            <a:r>
              <a:rPr lang="zh-CN" altLang="en-US" sz="3200"/>
              <a:t>第二节 供给理论 </a:t>
            </a:r>
            <a:r>
              <a:rPr lang="en-US" altLang="zh-CN" sz="2400">
                <a:solidFill>
                  <a:schemeClr val="tx1"/>
                </a:solidFill>
              </a:rPr>
              <a:t>The Supply Theory</a:t>
            </a:r>
          </a:p>
        </p:txBody>
      </p:sp>
      <p:sp>
        <p:nvSpPr>
          <p:cNvPr id="19460" name="Rectangle 3">
            <a:extLst>
              <a:ext uri="{FF2B5EF4-FFF2-40B4-BE49-F238E27FC236}">
                <a16:creationId xmlns:a16="http://schemas.microsoft.com/office/drawing/2014/main" id="{8F8AC8B7-9640-4A78-9DFC-B29BC78A0CD8}"/>
              </a:ext>
            </a:extLst>
          </p:cNvPr>
          <p:cNvSpPr>
            <a:spLocks noGrp="1" noRot="1" noChangeArrowheads="1"/>
          </p:cNvSpPr>
          <p:nvPr>
            <p:ph type="body" idx="1"/>
          </p:nvPr>
        </p:nvSpPr>
        <p:spPr>
          <a:xfrm>
            <a:off x="304800" y="1341438"/>
            <a:ext cx="8515350" cy="574675"/>
          </a:xfrm>
        </p:spPr>
        <p:txBody>
          <a:bodyPr/>
          <a:lstStyle/>
          <a:p>
            <a:pPr eaLnBrk="1" hangingPunct="1">
              <a:lnSpc>
                <a:spcPct val="90000"/>
              </a:lnSpc>
              <a:buFont typeface="Wingdings" panose="05000000000000000000" pitchFamily="2" charset="2"/>
              <a:buNone/>
            </a:pPr>
            <a:r>
              <a:rPr lang="zh-CN" altLang="en-US"/>
              <a:t>一、供给、影响供给因素和供给函数</a:t>
            </a:r>
          </a:p>
        </p:txBody>
      </p:sp>
      <p:sp>
        <p:nvSpPr>
          <p:cNvPr id="323588" name="Rectangle 4" descr="蓝色面巾纸">
            <a:extLst>
              <a:ext uri="{FF2B5EF4-FFF2-40B4-BE49-F238E27FC236}">
                <a16:creationId xmlns:a16="http://schemas.microsoft.com/office/drawing/2014/main" id="{6A6C7C97-6133-4AFA-8FE2-BD186F98BE21}"/>
              </a:ext>
            </a:extLst>
          </p:cNvPr>
          <p:cNvSpPr>
            <a:spLocks noRot="1" noChangeArrowheads="1"/>
          </p:cNvSpPr>
          <p:nvPr/>
        </p:nvSpPr>
        <p:spPr bwMode="auto">
          <a:xfrm>
            <a:off x="395288" y="2565400"/>
            <a:ext cx="7993062" cy="1584325"/>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just" eaLnBrk="1" hangingPunct="1">
              <a:lnSpc>
                <a:spcPct val="110000"/>
              </a:lnSpc>
              <a:buClr>
                <a:schemeClr val="accent2"/>
              </a:buClr>
              <a:buSzPct val="95000"/>
              <a:buFont typeface="Wingdings" panose="05000000000000000000" pitchFamily="2" charset="2"/>
              <a:buNone/>
            </a:pPr>
            <a:r>
              <a:rPr lang="zh-CN" altLang="en-US" sz="2800" b="1"/>
              <a:t>指一定市场上在一定时期内</a:t>
            </a:r>
            <a:r>
              <a:rPr lang="en-US" altLang="zh-CN" sz="2800" b="1"/>
              <a:t>(</a:t>
            </a:r>
            <a:r>
              <a:rPr lang="zh-CN" altLang="en-US" sz="2800" b="1"/>
              <a:t>如一月或一年</a:t>
            </a:r>
            <a:r>
              <a:rPr lang="en-US" altLang="zh-CN" sz="2800" b="1"/>
              <a:t>)</a:t>
            </a:r>
            <a:r>
              <a:rPr lang="zh-CN" altLang="en-US" sz="2800" b="1"/>
              <a:t>与每一销售价格相对应，生产者愿意而且能够供应的商品量。 </a:t>
            </a:r>
          </a:p>
        </p:txBody>
      </p:sp>
      <p:sp>
        <p:nvSpPr>
          <p:cNvPr id="323589" name="Rectangle 5" descr="蓝色面巾纸">
            <a:extLst>
              <a:ext uri="{FF2B5EF4-FFF2-40B4-BE49-F238E27FC236}">
                <a16:creationId xmlns:a16="http://schemas.microsoft.com/office/drawing/2014/main" id="{F0938D2A-A7B6-44A1-B972-E71B7C5B0D57}"/>
              </a:ext>
            </a:extLst>
          </p:cNvPr>
          <p:cNvSpPr>
            <a:spLocks noChangeArrowheads="1"/>
          </p:cNvSpPr>
          <p:nvPr/>
        </p:nvSpPr>
        <p:spPr bwMode="auto">
          <a:xfrm>
            <a:off x="611188" y="5873750"/>
            <a:ext cx="6911975" cy="723900"/>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Clr>
                <a:schemeClr val="accent2"/>
              </a:buClr>
              <a:buSzPct val="95000"/>
              <a:buFont typeface="Wingdings" panose="05000000000000000000" pitchFamily="2" charset="2"/>
              <a:buChar char="u"/>
            </a:pPr>
            <a:r>
              <a:rPr kumimoji="1" lang="zh-CN" altLang="en-US" sz="2800">
                <a:solidFill>
                  <a:schemeClr val="tx1"/>
                </a:solidFill>
              </a:rPr>
              <a:t>供给是</a:t>
            </a:r>
            <a:r>
              <a:rPr lang="zh-CN" altLang="en-US" sz="2800" b="1">
                <a:solidFill>
                  <a:schemeClr val="tx1"/>
                </a:solidFill>
              </a:rPr>
              <a:t>供给欲望</a:t>
            </a:r>
            <a:r>
              <a:rPr kumimoji="1" lang="zh-CN" altLang="en-US" sz="2800">
                <a:solidFill>
                  <a:schemeClr val="tx1"/>
                </a:solidFill>
              </a:rPr>
              <a:t>与</a:t>
            </a:r>
            <a:r>
              <a:rPr lang="zh-CN" altLang="en-US" sz="2800" b="1">
                <a:solidFill>
                  <a:schemeClr val="tx1"/>
                </a:solidFill>
              </a:rPr>
              <a:t>供给能力</a:t>
            </a:r>
            <a:r>
              <a:rPr kumimoji="1" lang="zh-CN" altLang="en-US" sz="2800">
                <a:solidFill>
                  <a:schemeClr val="tx1"/>
                </a:solidFill>
              </a:rPr>
              <a:t>的统一 </a:t>
            </a:r>
          </a:p>
        </p:txBody>
      </p:sp>
      <p:sp>
        <p:nvSpPr>
          <p:cNvPr id="323590" name="Rectangle 6" descr="纸莎草纸">
            <a:extLst>
              <a:ext uri="{FF2B5EF4-FFF2-40B4-BE49-F238E27FC236}">
                <a16:creationId xmlns:a16="http://schemas.microsoft.com/office/drawing/2014/main" id="{A081A7FB-B4F4-4988-B92E-8174BBCFA67A}"/>
              </a:ext>
            </a:extLst>
          </p:cNvPr>
          <p:cNvSpPr>
            <a:spLocks noChangeArrowheads="1"/>
          </p:cNvSpPr>
          <p:nvPr/>
        </p:nvSpPr>
        <p:spPr bwMode="auto">
          <a:xfrm>
            <a:off x="611188" y="4279900"/>
            <a:ext cx="6408737" cy="1444625"/>
          </a:xfrm>
          <a:prstGeom prst="rect">
            <a:avLst/>
          </a:prstGeom>
          <a:blipFill dpi="0" rotWithShape="0">
            <a:blip r:embed="rId3"/>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lvl="1" eaLnBrk="1" hangingPunct="1">
              <a:lnSpc>
                <a:spcPct val="120000"/>
              </a:lnSpc>
              <a:spcBef>
                <a:spcPct val="0"/>
              </a:spcBef>
              <a:buClr>
                <a:srgbClr val="006600"/>
              </a:buClr>
              <a:buSzTx/>
              <a:buFont typeface="Wingdings" panose="05000000000000000000" pitchFamily="2" charset="2"/>
              <a:buChar char="p"/>
            </a:pPr>
            <a:r>
              <a:rPr lang="en-US" altLang="zh-CN" sz="2400" b="1">
                <a:solidFill>
                  <a:schemeClr val="tx1"/>
                </a:solidFill>
              </a:rPr>
              <a:t>“</a:t>
            </a:r>
            <a:r>
              <a:rPr lang="zh-CN" altLang="en-US" sz="2400" b="1">
                <a:solidFill>
                  <a:schemeClr val="tx1"/>
                </a:solidFill>
              </a:rPr>
              <a:t>愿意</a:t>
            </a:r>
            <a:r>
              <a:rPr lang="en-US" altLang="zh-CN" sz="2400" b="1">
                <a:solidFill>
                  <a:schemeClr val="tx1"/>
                </a:solidFill>
              </a:rPr>
              <a:t>--- </a:t>
            </a:r>
            <a:r>
              <a:rPr lang="zh-CN" altLang="en-US" sz="2400" b="1">
                <a:solidFill>
                  <a:schemeClr val="tx1"/>
                </a:solidFill>
              </a:rPr>
              <a:t>供给欲望”</a:t>
            </a:r>
          </a:p>
          <a:p>
            <a:pPr lvl="1" eaLnBrk="1" hangingPunct="1">
              <a:lnSpc>
                <a:spcPct val="120000"/>
              </a:lnSpc>
              <a:spcBef>
                <a:spcPct val="0"/>
              </a:spcBef>
              <a:buClr>
                <a:srgbClr val="006600"/>
              </a:buClr>
              <a:buSzTx/>
              <a:buFont typeface="Wingdings" panose="05000000000000000000" pitchFamily="2" charset="2"/>
              <a:buChar char="p"/>
            </a:pPr>
            <a:r>
              <a:rPr lang="zh-CN" altLang="en-US" sz="2400" b="1">
                <a:solidFill>
                  <a:schemeClr val="tx1"/>
                </a:solidFill>
              </a:rPr>
              <a:t>“能够</a:t>
            </a:r>
            <a:r>
              <a:rPr lang="en-US" altLang="zh-CN" sz="2400" b="1">
                <a:solidFill>
                  <a:schemeClr val="tx1"/>
                </a:solidFill>
              </a:rPr>
              <a:t>--- </a:t>
            </a:r>
            <a:r>
              <a:rPr lang="zh-CN" altLang="en-US" sz="2400" b="1">
                <a:solidFill>
                  <a:schemeClr val="tx1"/>
                </a:solidFill>
              </a:rPr>
              <a:t>供给能力”</a:t>
            </a:r>
          </a:p>
          <a:p>
            <a:pPr eaLnBrk="1" hangingPunct="1">
              <a:lnSpc>
                <a:spcPct val="120000"/>
              </a:lnSpc>
              <a:spcBef>
                <a:spcPct val="0"/>
              </a:spcBef>
              <a:buClr>
                <a:srgbClr val="006600"/>
              </a:buClr>
              <a:buSzTx/>
              <a:buFont typeface="Wingdings" panose="05000000000000000000" pitchFamily="2" charset="2"/>
              <a:buNone/>
            </a:pPr>
            <a:r>
              <a:rPr lang="zh-CN" altLang="en-US" sz="2400" b="1">
                <a:solidFill>
                  <a:schemeClr val="tx1"/>
                </a:solidFill>
              </a:rPr>
              <a:t>这两个条件缺一都不构成供给。</a:t>
            </a:r>
          </a:p>
        </p:txBody>
      </p:sp>
      <p:sp>
        <p:nvSpPr>
          <p:cNvPr id="323591" name="Rectangle 7">
            <a:extLst>
              <a:ext uri="{FF2B5EF4-FFF2-40B4-BE49-F238E27FC236}">
                <a16:creationId xmlns:a16="http://schemas.microsoft.com/office/drawing/2014/main" id="{416F047D-1B8D-4F7A-BAC3-89974633E8F2}"/>
              </a:ext>
            </a:extLst>
          </p:cNvPr>
          <p:cNvSpPr>
            <a:spLocks noChangeArrowheads="1"/>
          </p:cNvSpPr>
          <p:nvPr/>
        </p:nvSpPr>
        <p:spPr bwMode="auto">
          <a:xfrm>
            <a:off x="395288" y="1841500"/>
            <a:ext cx="5111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US" altLang="zh-CN" b="1">
                <a:solidFill>
                  <a:schemeClr val="tx1"/>
                </a:solidFill>
                <a:latin typeface="Arial" charset="0"/>
              </a:rPr>
              <a:t>1</a:t>
            </a:r>
            <a:r>
              <a:rPr lang="zh-CN" altLang="en-US" b="1">
                <a:solidFill>
                  <a:schemeClr val="tx1"/>
                </a:solidFill>
                <a:latin typeface="Arial" charset="0"/>
              </a:rPr>
              <a:t>、供给（</a:t>
            </a:r>
            <a:r>
              <a:rPr lang="en-US" altLang="zh-CN" sz="2400" b="1">
                <a:solidFill>
                  <a:schemeClr val="tx1"/>
                </a:solidFill>
                <a:effectLst>
                  <a:outerShdw blurRad="38100" dist="38100" dir="2700000" algn="tl">
                    <a:srgbClr val="C0C0C0"/>
                  </a:outerShdw>
                </a:effectLst>
                <a:latin typeface="Arial" charset="0"/>
              </a:rPr>
              <a:t>Supply</a:t>
            </a:r>
            <a:r>
              <a:rPr lang="zh-CN" altLang="en-US" sz="2400" b="1">
                <a:solidFill>
                  <a:schemeClr val="tx1"/>
                </a:solidFill>
                <a:effectLst>
                  <a:outerShdw blurRad="38100" dist="38100" dir="2700000" algn="tl">
                    <a:srgbClr val="C0C0C0"/>
                  </a:outerShdw>
                </a:effectLst>
                <a:latin typeface="Arial" charset="0"/>
              </a:rPr>
              <a:t>）</a:t>
            </a:r>
            <a:r>
              <a:rPr lang="zh-CN" altLang="en-US" b="1">
                <a:solidFill>
                  <a:schemeClr val="tx1"/>
                </a:solidFill>
                <a:latin typeface="Arial" charset="0"/>
              </a:rPr>
              <a:t>含义</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3588">
                                            <p:bg/>
                                          </p:spTgt>
                                        </p:tgtEl>
                                        <p:attrNameLst>
                                          <p:attrName>style.visibility</p:attrName>
                                        </p:attrNameLst>
                                      </p:cBhvr>
                                      <p:to>
                                        <p:strVal val="visible"/>
                                      </p:to>
                                    </p:set>
                                    <p:animEffect transition="in" filter="blinds(horizontal)">
                                      <p:cBhvr>
                                        <p:cTn id="7" dur="500"/>
                                        <p:tgtEl>
                                          <p:spTgt spid="323588">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3588">
                                            <p:txEl>
                                              <p:pRg st="0" end="0"/>
                                            </p:txEl>
                                          </p:spTgt>
                                        </p:tgtEl>
                                        <p:attrNameLst>
                                          <p:attrName>style.visibility</p:attrName>
                                        </p:attrNameLst>
                                      </p:cBhvr>
                                      <p:to>
                                        <p:strVal val="visible"/>
                                      </p:to>
                                    </p:set>
                                    <p:animEffect transition="in" filter="blinds(horizontal)">
                                      <p:cBhvr>
                                        <p:cTn id="12" dur="500"/>
                                        <p:tgtEl>
                                          <p:spTgt spid="32358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3590"/>
                                        </p:tgtEl>
                                        <p:attrNameLst>
                                          <p:attrName>style.visibility</p:attrName>
                                        </p:attrNameLst>
                                      </p:cBhvr>
                                      <p:to>
                                        <p:strVal val="visible"/>
                                      </p:to>
                                    </p:set>
                                    <p:animEffect transition="in" filter="blinds(horizontal)">
                                      <p:cBhvr>
                                        <p:cTn id="17" dur="500"/>
                                        <p:tgtEl>
                                          <p:spTgt spid="32359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23589"/>
                                        </p:tgtEl>
                                        <p:attrNameLst>
                                          <p:attrName>style.visibility</p:attrName>
                                        </p:attrNameLst>
                                      </p:cBhvr>
                                      <p:to>
                                        <p:strVal val="visible"/>
                                      </p:to>
                                    </p:set>
                                    <p:animEffect transition="in" filter="blinds(horizontal)">
                                      <p:cBhvr>
                                        <p:cTn id="22" dur="500"/>
                                        <p:tgtEl>
                                          <p:spTgt spid="323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8" grpId="0" build="p" animBg="1"/>
      <p:bldP spid="323589" grpId="0" animBg="1"/>
      <p:bldP spid="323590"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灯片编号占位符 4">
            <a:extLst>
              <a:ext uri="{FF2B5EF4-FFF2-40B4-BE49-F238E27FC236}">
                <a16:creationId xmlns:a16="http://schemas.microsoft.com/office/drawing/2014/main" id="{8466B7E5-7379-4F0C-B844-E62B39A89A99}"/>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7112A02A-31F4-4009-8B96-FDC5BBF2A886}" type="slidenum">
              <a:rPr lang="en-US" altLang="zh-CN" sz="2000" smtClean="0">
                <a:solidFill>
                  <a:schemeClr val="tx1"/>
                </a:solidFill>
              </a:rPr>
              <a:pPr>
                <a:spcBef>
                  <a:spcPct val="0"/>
                </a:spcBef>
                <a:buClrTx/>
                <a:buSzTx/>
                <a:buFontTx/>
                <a:buNone/>
              </a:pPr>
              <a:t>16</a:t>
            </a:fld>
            <a:endParaRPr lang="en-US" altLang="zh-CN" sz="2000">
              <a:solidFill>
                <a:schemeClr val="tx1"/>
              </a:solidFill>
            </a:endParaRPr>
          </a:p>
        </p:txBody>
      </p:sp>
      <p:sp>
        <p:nvSpPr>
          <p:cNvPr id="324610" name="Rectangle 2">
            <a:extLst>
              <a:ext uri="{FF2B5EF4-FFF2-40B4-BE49-F238E27FC236}">
                <a16:creationId xmlns:a16="http://schemas.microsoft.com/office/drawing/2014/main" id="{C091BB8D-D6C8-4959-88FF-CDAB571B8FEE}"/>
              </a:ext>
            </a:extLst>
          </p:cNvPr>
          <p:cNvSpPr>
            <a:spLocks noGrp="1" noRot="1" noChangeArrowheads="1"/>
          </p:cNvSpPr>
          <p:nvPr>
            <p:ph type="title"/>
          </p:nvPr>
        </p:nvSpPr>
        <p:spPr/>
        <p:txBody>
          <a:bodyPr/>
          <a:lstStyle/>
          <a:p>
            <a:pPr eaLnBrk="1" hangingPunct="1">
              <a:defRPr/>
            </a:pPr>
            <a:endParaRPr lang="zh-CN" altLang="zh-CN" sz="3200"/>
          </a:p>
        </p:txBody>
      </p:sp>
      <p:sp>
        <p:nvSpPr>
          <p:cNvPr id="324611" name="Rectangle 3">
            <a:extLst>
              <a:ext uri="{FF2B5EF4-FFF2-40B4-BE49-F238E27FC236}">
                <a16:creationId xmlns:a16="http://schemas.microsoft.com/office/drawing/2014/main" id="{41987AD4-8A12-4B41-8574-7172BDD9084B}"/>
              </a:ext>
            </a:extLst>
          </p:cNvPr>
          <p:cNvSpPr>
            <a:spLocks noGrp="1" noRot="1" noChangeArrowheads="1"/>
          </p:cNvSpPr>
          <p:nvPr>
            <p:ph type="body" idx="1"/>
          </p:nvPr>
        </p:nvSpPr>
        <p:spPr>
          <a:xfrm>
            <a:off x="611188" y="1125538"/>
            <a:ext cx="7489825" cy="4392612"/>
          </a:xfrm>
        </p:spPr>
        <p:txBody>
          <a:bodyPr/>
          <a:lstStyle/>
          <a:p>
            <a:pPr eaLnBrk="1" hangingPunct="1">
              <a:lnSpc>
                <a:spcPct val="90000"/>
              </a:lnSpc>
              <a:buFont typeface="Wingdings" panose="05000000000000000000" pitchFamily="2" charset="2"/>
              <a:buNone/>
            </a:pPr>
            <a:r>
              <a:rPr lang="en-US" altLang="zh-CN" sz="2800" b="1">
                <a:solidFill>
                  <a:schemeClr val="tx1"/>
                </a:solidFill>
              </a:rPr>
              <a:t>2</a:t>
            </a:r>
            <a:r>
              <a:rPr lang="zh-CN" altLang="en-US" sz="2800" b="1">
                <a:solidFill>
                  <a:schemeClr val="tx1"/>
                </a:solidFill>
              </a:rPr>
              <a:t>、影响供给的因素</a:t>
            </a:r>
          </a:p>
          <a:p>
            <a:pPr eaLnBrk="1" hangingPunct="1">
              <a:lnSpc>
                <a:spcPct val="90000"/>
              </a:lnSpc>
              <a:buFont typeface="Wingdings" panose="05000000000000000000" pitchFamily="2" charset="2"/>
              <a:buNone/>
            </a:pPr>
            <a:r>
              <a:rPr lang="zh-CN" altLang="en-US" sz="2800"/>
              <a:t>（</a:t>
            </a:r>
            <a:r>
              <a:rPr lang="en-US" altLang="zh-CN" sz="2800"/>
              <a:t>1</a:t>
            </a:r>
            <a:r>
              <a:rPr lang="zh-CN" altLang="en-US" sz="2800"/>
              <a:t>）商品自身价格（</a:t>
            </a:r>
            <a:r>
              <a:rPr lang="en-US" altLang="zh-CN" sz="2800"/>
              <a:t>P</a:t>
            </a:r>
            <a:r>
              <a:rPr lang="zh-CN" altLang="en-US" sz="2800"/>
              <a:t>）</a:t>
            </a:r>
          </a:p>
          <a:p>
            <a:pPr eaLnBrk="1" hangingPunct="1">
              <a:lnSpc>
                <a:spcPct val="90000"/>
              </a:lnSpc>
              <a:buFont typeface="Wingdings" panose="05000000000000000000" pitchFamily="2" charset="2"/>
              <a:buNone/>
            </a:pPr>
            <a:r>
              <a:rPr lang="zh-CN" altLang="en-US" sz="2800"/>
              <a:t>（</a:t>
            </a:r>
            <a:r>
              <a:rPr lang="en-US" altLang="zh-CN" sz="2800"/>
              <a:t>2</a:t>
            </a:r>
            <a:r>
              <a:rPr lang="zh-CN" altLang="en-US" sz="2800"/>
              <a:t>）劳动力的价格（</a:t>
            </a:r>
            <a:r>
              <a:rPr lang="en-US" altLang="zh-CN" sz="2800"/>
              <a:t>W</a:t>
            </a:r>
            <a:r>
              <a:rPr lang="zh-CN" altLang="en-US" sz="2800"/>
              <a:t>） </a:t>
            </a:r>
          </a:p>
          <a:p>
            <a:pPr eaLnBrk="1" hangingPunct="1">
              <a:lnSpc>
                <a:spcPct val="90000"/>
              </a:lnSpc>
              <a:buFont typeface="Wingdings" panose="05000000000000000000" pitchFamily="2" charset="2"/>
              <a:buNone/>
            </a:pPr>
            <a:r>
              <a:rPr lang="zh-CN" altLang="en-US" sz="2800"/>
              <a:t>（</a:t>
            </a:r>
            <a:r>
              <a:rPr lang="en-US" altLang="zh-CN" sz="2800"/>
              <a:t>3</a:t>
            </a:r>
            <a:r>
              <a:rPr lang="zh-CN" altLang="en-US" sz="2800"/>
              <a:t>）资本的价格（</a:t>
            </a:r>
            <a:r>
              <a:rPr lang="en-US" altLang="zh-CN" sz="2800"/>
              <a:t>R</a:t>
            </a:r>
            <a:r>
              <a:rPr lang="zh-CN" altLang="en-US" sz="2800"/>
              <a:t>） </a:t>
            </a:r>
          </a:p>
          <a:p>
            <a:pPr eaLnBrk="1" hangingPunct="1">
              <a:lnSpc>
                <a:spcPct val="90000"/>
              </a:lnSpc>
              <a:buFont typeface="Wingdings" panose="05000000000000000000" pitchFamily="2" charset="2"/>
              <a:buNone/>
            </a:pPr>
            <a:r>
              <a:rPr lang="zh-CN" altLang="en-US" sz="2800"/>
              <a:t>（</a:t>
            </a:r>
            <a:r>
              <a:rPr lang="en-US" altLang="zh-CN" sz="2800"/>
              <a:t>4</a:t>
            </a:r>
            <a:r>
              <a:rPr lang="zh-CN" altLang="en-US" sz="2800"/>
              <a:t>）生产技术水平（</a:t>
            </a:r>
            <a:r>
              <a:rPr lang="en-US" altLang="zh-CN" sz="2800"/>
              <a:t>T</a:t>
            </a:r>
            <a:r>
              <a:rPr lang="zh-CN" altLang="en-US" sz="2800"/>
              <a:t>）</a:t>
            </a:r>
          </a:p>
          <a:p>
            <a:pPr eaLnBrk="1" hangingPunct="1">
              <a:lnSpc>
                <a:spcPct val="90000"/>
              </a:lnSpc>
              <a:buFont typeface="Wingdings" panose="05000000000000000000" pitchFamily="2" charset="2"/>
              <a:buNone/>
            </a:pPr>
            <a:r>
              <a:rPr lang="zh-CN" altLang="en-US" sz="2800"/>
              <a:t>（</a:t>
            </a:r>
            <a:r>
              <a:rPr lang="en-US" altLang="zh-CN" sz="2800"/>
              <a:t>5</a:t>
            </a:r>
            <a:r>
              <a:rPr lang="zh-CN" altLang="en-US" sz="2800"/>
              <a:t>）相关商品价格（</a:t>
            </a:r>
            <a:r>
              <a:rPr lang="en-US" altLang="zh-CN" sz="2800"/>
              <a:t>Pr</a:t>
            </a:r>
            <a:r>
              <a:rPr lang="zh-CN" altLang="en-US" sz="2800"/>
              <a:t>） </a:t>
            </a:r>
          </a:p>
          <a:p>
            <a:pPr eaLnBrk="1" hangingPunct="1">
              <a:lnSpc>
                <a:spcPct val="90000"/>
              </a:lnSpc>
              <a:buFont typeface="Wingdings" panose="05000000000000000000" pitchFamily="2" charset="2"/>
              <a:buNone/>
            </a:pPr>
            <a:r>
              <a:rPr lang="zh-CN" altLang="en-US" sz="2800"/>
              <a:t>（</a:t>
            </a:r>
            <a:r>
              <a:rPr lang="en-US" altLang="zh-CN" sz="2800"/>
              <a:t>6</a:t>
            </a:r>
            <a:r>
              <a:rPr lang="zh-CN" altLang="en-US" sz="2800"/>
              <a:t>）生产者对商品未来价格的预期（</a:t>
            </a:r>
            <a:r>
              <a:rPr lang="en-US" altLang="zh-CN" sz="2800"/>
              <a:t>Pe</a:t>
            </a:r>
            <a:r>
              <a:rPr lang="zh-CN" altLang="en-US" sz="2800"/>
              <a:t>）</a:t>
            </a:r>
          </a:p>
          <a:p>
            <a:pPr eaLnBrk="1" hangingPunct="1">
              <a:lnSpc>
                <a:spcPct val="90000"/>
              </a:lnSpc>
              <a:buFont typeface="Wingdings" panose="05000000000000000000" pitchFamily="2" charset="2"/>
              <a:buNone/>
            </a:pPr>
            <a:endParaRPr lang="zh-CN" altLang="en-US" sz="2800" b="1"/>
          </a:p>
          <a:p>
            <a:pPr eaLnBrk="1" hangingPunct="1">
              <a:lnSpc>
                <a:spcPct val="90000"/>
              </a:lnSpc>
              <a:buFont typeface="Wingdings" panose="05000000000000000000" pitchFamily="2" charset="2"/>
              <a:buNone/>
            </a:pPr>
            <a:r>
              <a:rPr lang="en-US" altLang="zh-CN" sz="2800" b="1"/>
              <a:t>3</a:t>
            </a:r>
            <a:r>
              <a:rPr lang="zh-CN" altLang="en-US" sz="2800" b="1"/>
              <a:t>、供给函数</a:t>
            </a:r>
            <a:endParaRPr lang="zh-CN" altLang="en-US" sz="2800"/>
          </a:p>
        </p:txBody>
      </p:sp>
      <p:graphicFrame>
        <p:nvGraphicFramePr>
          <p:cNvPr id="324612" name="Object 4">
            <a:extLst>
              <a:ext uri="{FF2B5EF4-FFF2-40B4-BE49-F238E27FC236}">
                <a16:creationId xmlns:a16="http://schemas.microsoft.com/office/drawing/2014/main" id="{62D6C84B-E0A4-4E9A-9FA3-FE0F001E2B7B}"/>
              </a:ext>
            </a:extLst>
          </p:cNvPr>
          <p:cNvGraphicFramePr>
            <a:graphicFrameLocks noChangeAspect="1"/>
          </p:cNvGraphicFramePr>
          <p:nvPr/>
        </p:nvGraphicFramePr>
        <p:xfrm>
          <a:off x="1331913" y="5445125"/>
          <a:ext cx="6119812" cy="803275"/>
        </p:xfrm>
        <a:graphic>
          <a:graphicData uri="http://schemas.openxmlformats.org/presentationml/2006/ole">
            <mc:AlternateContent xmlns:mc="http://schemas.openxmlformats.org/markup-compatibility/2006">
              <mc:Choice xmlns:v="urn:schemas-microsoft-com:vml" Requires="v">
                <p:oleObj spid="_x0000_s20486" name="公式" r:id="rId3" imgW="1638252" imgH="123981" progId="Equation.3">
                  <p:embed/>
                </p:oleObj>
              </mc:Choice>
              <mc:Fallback>
                <p:oleObj name="公式" r:id="rId3" imgW="1638252" imgH="123981"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5445125"/>
                        <a:ext cx="6119812"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nodePh="1">
                                  <p:stCondLst>
                                    <p:cond delay="0"/>
                                  </p:stCondLst>
                                  <p:endCondLst>
                                    <p:cond evt="begin" delay="0">
                                      <p:tn val="5"/>
                                    </p:cond>
                                  </p:endCondLst>
                                  <p:childTnLst>
                                    <p:set>
                                      <p:cBhvr>
                                        <p:cTn id="6" dur="1" fill="hold">
                                          <p:stCondLst>
                                            <p:cond delay="0"/>
                                          </p:stCondLst>
                                        </p:cTn>
                                        <p:tgtEl>
                                          <p:spTgt spid="324610"/>
                                        </p:tgtEl>
                                        <p:attrNameLst>
                                          <p:attrName>style.visibility</p:attrName>
                                        </p:attrNameLst>
                                      </p:cBhvr>
                                      <p:to>
                                        <p:strVal val="visible"/>
                                      </p:to>
                                    </p:set>
                                    <p:animEffect transition="in" filter="dissolve">
                                      <p:cBhvr>
                                        <p:cTn id="7" dur="500"/>
                                        <p:tgtEl>
                                          <p:spTgt spid="3246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24611">
                                            <p:txEl>
                                              <p:pRg st="0" end="0"/>
                                            </p:txEl>
                                          </p:spTgt>
                                        </p:tgtEl>
                                        <p:attrNameLst>
                                          <p:attrName>style.visibility</p:attrName>
                                        </p:attrNameLst>
                                      </p:cBhvr>
                                      <p:to>
                                        <p:strVal val="visible"/>
                                      </p:to>
                                    </p:set>
                                    <p:animEffect transition="in" filter="dissolve">
                                      <p:cBhvr>
                                        <p:cTn id="12" dur="500"/>
                                        <p:tgtEl>
                                          <p:spTgt spid="32461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24611">
                                            <p:txEl>
                                              <p:pRg st="1" end="1"/>
                                            </p:txEl>
                                          </p:spTgt>
                                        </p:tgtEl>
                                        <p:attrNameLst>
                                          <p:attrName>style.visibility</p:attrName>
                                        </p:attrNameLst>
                                      </p:cBhvr>
                                      <p:to>
                                        <p:strVal val="visible"/>
                                      </p:to>
                                    </p:set>
                                    <p:animEffect transition="in" filter="dissolve">
                                      <p:cBhvr>
                                        <p:cTn id="17" dur="500"/>
                                        <p:tgtEl>
                                          <p:spTgt spid="32461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24611">
                                            <p:txEl>
                                              <p:pRg st="2" end="2"/>
                                            </p:txEl>
                                          </p:spTgt>
                                        </p:tgtEl>
                                        <p:attrNameLst>
                                          <p:attrName>style.visibility</p:attrName>
                                        </p:attrNameLst>
                                      </p:cBhvr>
                                      <p:to>
                                        <p:strVal val="visible"/>
                                      </p:to>
                                    </p:set>
                                    <p:animEffect transition="in" filter="dissolve">
                                      <p:cBhvr>
                                        <p:cTn id="22" dur="500"/>
                                        <p:tgtEl>
                                          <p:spTgt spid="32461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24611">
                                            <p:txEl>
                                              <p:pRg st="3" end="3"/>
                                            </p:txEl>
                                          </p:spTgt>
                                        </p:tgtEl>
                                        <p:attrNameLst>
                                          <p:attrName>style.visibility</p:attrName>
                                        </p:attrNameLst>
                                      </p:cBhvr>
                                      <p:to>
                                        <p:strVal val="visible"/>
                                      </p:to>
                                    </p:set>
                                    <p:animEffect transition="in" filter="dissolve">
                                      <p:cBhvr>
                                        <p:cTn id="27" dur="500"/>
                                        <p:tgtEl>
                                          <p:spTgt spid="32461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24611">
                                            <p:txEl>
                                              <p:pRg st="4" end="4"/>
                                            </p:txEl>
                                          </p:spTgt>
                                        </p:tgtEl>
                                        <p:attrNameLst>
                                          <p:attrName>style.visibility</p:attrName>
                                        </p:attrNameLst>
                                      </p:cBhvr>
                                      <p:to>
                                        <p:strVal val="visible"/>
                                      </p:to>
                                    </p:set>
                                    <p:animEffect transition="in" filter="dissolve">
                                      <p:cBhvr>
                                        <p:cTn id="32" dur="500"/>
                                        <p:tgtEl>
                                          <p:spTgt spid="324611">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24611">
                                            <p:txEl>
                                              <p:pRg st="5" end="5"/>
                                            </p:txEl>
                                          </p:spTgt>
                                        </p:tgtEl>
                                        <p:attrNameLst>
                                          <p:attrName>style.visibility</p:attrName>
                                        </p:attrNameLst>
                                      </p:cBhvr>
                                      <p:to>
                                        <p:strVal val="visible"/>
                                      </p:to>
                                    </p:set>
                                    <p:animEffect transition="in" filter="dissolve">
                                      <p:cBhvr>
                                        <p:cTn id="37" dur="500"/>
                                        <p:tgtEl>
                                          <p:spTgt spid="324611">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24611">
                                            <p:txEl>
                                              <p:pRg st="6" end="6"/>
                                            </p:txEl>
                                          </p:spTgt>
                                        </p:tgtEl>
                                        <p:attrNameLst>
                                          <p:attrName>style.visibility</p:attrName>
                                        </p:attrNameLst>
                                      </p:cBhvr>
                                      <p:to>
                                        <p:strVal val="visible"/>
                                      </p:to>
                                    </p:set>
                                    <p:animEffect transition="in" filter="dissolve">
                                      <p:cBhvr>
                                        <p:cTn id="42" dur="500"/>
                                        <p:tgtEl>
                                          <p:spTgt spid="324611">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24611">
                                            <p:txEl>
                                              <p:pRg st="8" end="8"/>
                                            </p:txEl>
                                          </p:spTgt>
                                        </p:tgtEl>
                                        <p:attrNameLst>
                                          <p:attrName>style.visibility</p:attrName>
                                        </p:attrNameLst>
                                      </p:cBhvr>
                                      <p:to>
                                        <p:strVal val="visible"/>
                                      </p:to>
                                    </p:set>
                                    <p:animEffect transition="in" filter="dissolve">
                                      <p:cBhvr>
                                        <p:cTn id="47" dur="500"/>
                                        <p:tgtEl>
                                          <p:spTgt spid="324611">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nodeType="clickEffect">
                                  <p:stCondLst>
                                    <p:cond delay="0"/>
                                  </p:stCondLst>
                                  <p:childTnLst>
                                    <p:set>
                                      <p:cBhvr>
                                        <p:cTn id="51" dur="1" fill="hold">
                                          <p:stCondLst>
                                            <p:cond delay="0"/>
                                          </p:stCondLst>
                                        </p:cTn>
                                        <p:tgtEl>
                                          <p:spTgt spid="324612"/>
                                        </p:tgtEl>
                                        <p:attrNameLst>
                                          <p:attrName>style.visibility</p:attrName>
                                        </p:attrNameLst>
                                      </p:cBhvr>
                                      <p:to>
                                        <p:strVal val="visible"/>
                                      </p:to>
                                    </p:set>
                                    <p:animEffect transition="in" filter="wipe(down)">
                                      <p:cBhvr>
                                        <p:cTn id="52" dur="500"/>
                                        <p:tgtEl>
                                          <p:spTgt spid="324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0" grpId="0"/>
      <p:bldP spid="32461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灯片编号占位符 4">
            <a:extLst>
              <a:ext uri="{FF2B5EF4-FFF2-40B4-BE49-F238E27FC236}">
                <a16:creationId xmlns:a16="http://schemas.microsoft.com/office/drawing/2014/main" id="{F7272CC5-0D83-4891-80C5-B0A2E9E0155E}"/>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756F4248-48FE-4669-86EC-96C985FFC3CF}" type="slidenum">
              <a:rPr lang="en-US" altLang="zh-CN" sz="2000" smtClean="0">
                <a:solidFill>
                  <a:schemeClr val="tx1"/>
                </a:solidFill>
              </a:rPr>
              <a:pPr>
                <a:spcBef>
                  <a:spcPct val="0"/>
                </a:spcBef>
                <a:buClrTx/>
                <a:buSzTx/>
                <a:buFontTx/>
                <a:buNone/>
              </a:pPr>
              <a:t>17</a:t>
            </a:fld>
            <a:endParaRPr lang="en-US" altLang="zh-CN" sz="2000">
              <a:solidFill>
                <a:schemeClr val="tx1"/>
              </a:solidFill>
            </a:endParaRPr>
          </a:p>
        </p:txBody>
      </p:sp>
      <p:sp>
        <p:nvSpPr>
          <p:cNvPr id="326658" name="Rectangle 2">
            <a:extLst>
              <a:ext uri="{FF2B5EF4-FFF2-40B4-BE49-F238E27FC236}">
                <a16:creationId xmlns:a16="http://schemas.microsoft.com/office/drawing/2014/main" id="{AB4D333E-DA52-4A56-BCCD-250BB9F8E5B2}"/>
              </a:ext>
            </a:extLst>
          </p:cNvPr>
          <p:cNvSpPr>
            <a:spLocks noGrp="1" noRot="1" noChangeArrowheads="1"/>
          </p:cNvSpPr>
          <p:nvPr>
            <p:ph type="title"/>
          </p:nvPr>
        </p:nvSpPr>
        <p:spPr/>
        <p:txBody>
          <a:bodyPr/>
          <a:lstStyle/>
          <a:p>
            <a:pPr eaLnBrk="1" hangingPunct="1">
              <a:defRPr/>
            </a:pPr>
            <a:r>
              <a:rPr lang="zh-CN" altLang="en-US" sz="3200"/>
              <a:t>二、供给定理</a:t>
            </a:r>
          </a:p>
        </p:txBody>
      </p:sp>
      <p:sp>
        <p:nvSpPr>
          <p:cNvPr id="21508" name="Rectangle 3">
            <a:extLst>
              <a:ext uri="{FF2B5EF4-FFF2-40B4-BE49-F238E27FC236}">
                <a16:creationId xmlns:a16="http://schemas.microsoft.com/office/drawing/2014/main" id="{C127DA1F-DBCA-47F9-9BB3-330EFA72C2FF}"/>
              </a:ext>
            </a:extLst>
          </p:cNvPr>
          <p:cNvSpPr>
            <a:spLocks noGrp="1" noRot="1" noChangeArrowheads="1"/>
          </p:cNvSpPr>
          <p:nvPr>
            <p:ph type="body" idx="1"/>
          </p:nvPr>
        </p:nvSpPr>
        <p:spPr>
          <a:xfrm>
            <a:off x="304800" y="1341438"/>
            <a:ext cx="8515350" cy="2519362"/>
          </a:xfrm>
        </p:spPr>
        <p:txBody>
          <a:bodyPr/>
          <a:lstStyle/>
          <a:p>
            <a:pPr eaLnBrk="1" hangingPunct="1">
              <a:buFont typeface="Wingdings" panose="05000000000000000000" pitchFamily="2" charset="2"/>
              <a:buNone/>
            </a:pPr>
            <a:r>
              <a:rPr lang="en-US" altLang="zh-CN" b="1"/>
              <a:t>1</a:t>
            </a:r>
            <a:r>
              <a:rPr lang="zh-CN" altLang="en-US" b="1"/>
              <a:t>、供给曲线</a:t>
            </a:r>
          </a:p>
          <a:p>
            <a:pPr eaLnBrk="1" hangingPunct="1"/>
            <a:endParaRPr lang="zh-CN" altLang="en-US" b="1"/>
          </a:p>
          <a:p>
            <a:pPr eaLnBrk="1" hangingPunct="1">
              <a:buFont typeface="Wingdings" panose="05000000000000000000" pitchFamily="2" charset="2"/>
              <a:buNone/>
            </a:pPr>
            <a:endParaRPr lang="zh-CN" altLang="en-US" b="1"/>
          </a:p>
          <a:p>
            <a:pPr eaLnBrk="1" hangingPunct="1"/>
            <a:r>
              <a:rPr lang="zh-CN" altLang="en-US" b="1"/>
              <a:t>某商品的供给表如下所示，绘制供给曲线</a:t>
            </a:r>
          </a:p>
          <a:p>
            <a:pPr eaLnBrk="1" hangingPunct="1"/>
            <a:endParaRPr lang="en-US" altLang="zh-CN"/>
          </a:p>
        </p:txBody>
      </p:sp>
      <p:graphicFrame>
        <p:nvGraphicFramePr>
          <p:cNvPr id="21509" name="Object 4">
            <a:extLst>
              <a:ext uri="{FF2B5EF4-FFF2-40B4-BE49-F238E27FC236}">
                <a16:creationId xmlns:a16="http://schemas.microsoft.com/office/drawing/2014/main" id="{B625D400-4FAB-42E6-85DF-EBCC4DD5DEB3}"/>
              </a:ext>
            </a:extLst>
          </p:cNvPr>
          <p:cNvGraphicFramePr>
            <a:graphicFrameLocks noChangeAspect="1"/>
          </p:cNvGraphicFramePr>
          <p:nvPr/>
        </p:nvGraphicFramePr>
        <p:xfrm>
          <a:off x="1547813" y="2068513"/>
          <a:ext cx="2519362" cy="828675"/>
        </p:xfrm>
        <a:graphic>
          <a:graphicData uri="http://schemas.openxmlformats.org/presentationml/2006/ole">
            <mc:AlternateContent xmlns:mc="http://schemas.openxmlformats.org/markup-compatibility/2006">
              <mc:Choice xmlns:v="urn:schemas-microsoft-com:vml" Requires="v">
                <p:oleObj spid="_x0000_s21540" name="公式" r:id="rId3" imgW="698500" imgH="228600" progId="Equation.3">
                  <p:embed/>
                </p:oleObj>
              </mc:Choice>
              <mc:Fallback>
                <p:oleObj name="公式" r:id="rId3" imgW="6985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2068513"/>
                        <a:ext cx="25193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6693" name="Group 37">
            <a:extLst>
              <a:ext uri="{FF2B5EF4-FFF2-40B4-BE49-F238E27FC236}">
                <a16:creationId xmlns:a16="http://schemas.microsoft.com/office/drawing/2014/main" id="{664CFA7D-B832-43D9-BB54-146EF0CE81E4}"/>
              </a:ext>
            </a:extLst>
          </p:cNvPr>
          <p:cNvGraphicFramePr>
            <a:graphicFrameLocks noGrp="1"/>
          </p:cNvGraphicFramePr>
          <p:nvPr/>
        </p:nvGraphicFramePr>
        <p:xfrm>
          <a:off x="539750" y="3933825"/>
          <a:ext cx="8205788" cy="1957388"/>
        </p:xfrm>
        <a:graphic>
          <a:graphicData uri="http://schemas.openxmlformats.org/drawingml/2006/table">
            <a:tbl>
              <a:tblPr/>
              <a:tblGrid>
                <a:gridCol w="2879725">
                  <a:extLst>
                    <a:ext uri="{9D8B030D-6E8A-4147-A177-3AD203B41FA5}">
                      <a16:colId xmlns:a16="http://schemas.microsoft.com/office/drawing/2014/main" val="20000"/>
                    </a:ext>
                  </a:extLst>
                </a:gridCol>
                <a:gridCol w="1065213">
                  <a:extLst>
                    <a:ext uri="{9D8B030D-6E8A-4147-A177-3AD203B41FA5}">
                      <a16:colId xmlns:a16="http://schemas.microsoft.com/office/drawing/2014/main" val="20001"/>
                    </a:ext>
                  </a:extLst>
                </a:gridCol>
                <a:gridCol w="1065212">
                  <a:extLst>
                    <a:ext uri="{9D8B030D-6E8A-4147-A177-3AD203B41FA5}">
                      <a16:colId xmlns:a16="http://schemas.microsoft.com/office/drawing/2014/main" val="20002"/>
                    </a:ext>
                  </a:extLst>
                </a:gridCol>
                <a:gridCol w="1065213">
                  <a:extLst>
                    <a:ext uri="{9D8B030D-6E8A-4147-A177-3AD203B41FA5}">
                      <a16:colId xmlns:a16="http://schemas.microsoft.com/office/drawing/2014/main" val="20003"/>
                    </a:ext>
                  </a:extLst>
                </a:gridCol>
                <a:gridCol w="1065212">
                  <a:extLst>
                    <a:ext uri="{9D8B030D-6E8A-4147-A177-3AD203B41FA5}">
                      <a16:colId xmlns:a16="http://schemas.microsoft.com/office/drawing/2014/main" val="20004"/>
                    </a:ext>
                  </a:extLst>
                </a:gridCol>
                <a:gridCol w="1065213">
                  <a:extLst>
                    <a:ext uri="{9D8B030D-6E8A-4147-A177-3AD203B41FA5}">
                      <a16:colId xmlns:a16="http://schemas.microsoft.com/office/drawing/2014/main" val="20005"/>
                    </a:ext>
                  </a:extLst>
                </a:gridCol>
              </a:tblGrid>
              <a:tr h="65246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zh-CN" altLang="en-US"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价格</a:t>
                      </a: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a:t>
                      </a:r>
                      <a:r>
                        <a:rPr kumimoji="0" lang="zh-CN" altLang="en-US"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数量组合</a:t>
                      </a:r>
                      <a:endParaRPr kumimoji="0" lang="zh-CN" altLang="en-US"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A</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B</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C</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D</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E</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246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zh-CN" altLang="en-US"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价格（元）</a:t>
                      </a:r>
                      <a:endParaRPr kumimoji="0" lang="zh-CN" altLang="en-US"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2</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3</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4</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5</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6</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246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zh-CN" altLang="en-US"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供给量</a:t>
                      </a:r>
                      <a:endParaRPr kumimoji="0" lang="zh-CN" altLang="en-US"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0</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200</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400</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600</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zh-CN" sz="2800" b="0" i="0" u="none" strike="noStrike" cap="none" normalizeH="0" baseline="0">
                          <a:ln>
                            <a:noFill/>
                          </a:ln>
                          <a:solidFill>
                            <a:srgbClr val="000066"/>
                          </a:solidFill>
                          <a:effectLst/>
                          <a:latin typeface="Times New Roman" pitchFamily="18" charset="0"/>
                          <a:ea typeface="宋体" pitchFamily="2" charset="-122"/>
                          <a:cs typeface="Times New Roman" pitchFamily="18" charset="0"/>
                        </a:rPr>
                        <a:t>800</a:t>
                      </a:r>
                      <a:endParaRPr kumimoji="0" lang="en-US" altLang="zh-CN" sz="2800" b="0"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transition spd="med">
    <p:blinds/>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灯片编号占位符 4">
            <a:extLst>
              <a:ext uri="{FF2B5EF4-FFF2-40B4-BE49-F238E27FC236}">
                <a16:creationId xmlns:a16="http://schemas.microsoft.com/office/drawing/2014/main" id="{6B157CFA-9EED-4CB2-96D1-A64C054DA57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999324BF-9896-4B21-8C32-E32A4B32569C}" type="slidenum">
              <a:rPr lang="en-US" altLang="zh-CN" sz="2000" smtClean="0">
                <a:solidFill>
                  <a:schemeClr val="tx1"/>
                </a:solidFill>
              </a:rPr>
              <a:pPr>
                <a:spcBef>
                  <a:spcPct val="0"/>
                </a:spcBef>
                <a:buClrTx/>
                <a:buSzTx/>
                <a:buFontTx/>
                <a:buNone/>
              </a:pPr>
              <a:t>18</a:t>
            </a:fld>
            <a:endParaRPr lang="en-US" altLang="zh-CN" sz="2000">
              <a:solidFill>
                <a:schemeClr val="tx1"/>
              </a:solidFill>
            </a:endParaRPr>
          </a:p>
        </p:txBody>
      </p:sp>
      <p:sp>
        <p:nvSpPr>
          <p:cNvPr id="327682" name="Rectangle 2">
            <a:extLst>
              <a:ext uri="{FF2B5EF4-FFF2-40B4-BE49-F238E27FC236}">
                <a16:creationId xmlns:a16="http://schemas.microsoft.com/office/drawing/2014/main" id="{9D364024-F00A-4E1B-8FD2-AE0524490594}"/>
              </a:ext>
            </a:extLst>
          </p:cNvPr>
          <p:cNvSpPr>
            <a:spLocks noGrp="1" noRot="1" noChangeArrowheads="1"/>
          </p:cNvSpPr>
          <p:nvPr>
            <p:ph type="title"/>
          </p:nvPr>
        </p:nvSpPr>
        <p:spPr/>
        <p:txBody>
          <a:bodyPr/>
          <a:lstStyle/>
          <a:p>
            <a:pPr eaLnBrk="1" hangingPunct="1">
              <a:defRPr/>
            </a:pPr>
            <a:endParaRPr lang="zh-CN" altLang="zh-CN"/>
          </a:p>
        </p:txBody>
      </p:sp>
      <p:pic>
        <p:nvPicPr>
          <p:cNvPr id="22532" name="Picture 4">
            <a:extLst>
              <a:ext uri="{FF2B5EF4-FFF2-40B4-BE49-F238E27FC236}">
                <a16:creationId xmlns:a16="http://schemas.microsoft.com/office/drawing/2014/main" id="{4D79D648-2934-44B2-B156-62FC078735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525" y="44450"/>
            <a:ext cx="6481763"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5">
            <a:extLst>
              <a:ext uri="{FF2B5EF4-FFF2-40B4-BE49-F238E27FC236}">
                <a16:creationId xmlns:a16="http://schemas.microsoft.com/office/drawing/2014/main" id="{4BF37084-A91B-4258-9066-6445D7EA37E0}"/>
              </a:ext>
            </a:extLst>
          </p:cNvPr>
          <p:cNvSpPr>
            <a:spLocks noChangeArrowheads="1"/>
          </p:cNvSpPr>
          <p:nvPr/>
        </p:nvSpPr>
        <p:spPr bwMode="auto">
          <a:xfrm>
            <a:off x="684213" y="3716338"/>
            <a:ext cx="7773987" cy="266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a:t>简化线性供给曲线为：</a:t>
            </a:r>
          </a:p>
          <a:p>
            <a:pPr eaLnBrk="1" hangingPunct="1"/>
            <a:endParaRPr lang="zh-CN" altLang="en-US"/>
          </a:p>
          <a:p>
            <a:pPr eaLnBrk="1" hangingPunct="1"/>
            <a:endParaRPr lang="zh-CN" altLang="en-US"/>
          </a:p>
          <a:p>
            <a:pPr eaLnBrk="1" hangingPunct="1"/>
            <a:r>
              <a:rPr lang="zh-CN" altLang="en-US"/>
              <a:t>其中，               为常数，且大于零。 </a:t>
            </a:r>
          </a:p>
        </p:txBody>
      </p:sp>
      <p:graphicFrame>
        <p:nvGraphicFramePr>
          <p:cNvPr id="22534" name="Object 6">
            <a:extLst>
              <a:ext uri="{FF2B5EF4-FFF2-40B4-BE49-F238E27FC236}">
                <a16:creationId xmlns:a16="http://schemas.microsoft.com/office/drawing/2014/main" id="{A961757E-4164-403D-ACE4-017D840322E9}"/>
              </a:ext>
            </a:extLst>
          </p:cNvPr>
          <p:cNvGraphicFramePr>
            <a:graphicFrameLocks noChangeAspect="1"/>
          </p:cNvGraphicFramePr>
          <p:nvPr/>
        </p:nvGraphicFramePr>
        <p:xfrm>
          <a:off x="1042988" y="4437063"/>
          <a:ext cx="3313112" cy="787400"/>
        </p:xfrm>
        <a:graphic>
          <a:graphicData uri="http://schemas.openxmlformats.org/presentationml/2006/ole">
            <mc:AlternateContent xmlns:mc="http://schemas.openxmlformats.org/markup-compatibility/2006">
              <mc:Choice xmlns:v="urn:schemas-microsoft-com:vml" Requires="v">
                <p:oleObj spid="_x0000_s22536" name="公式" r:id="rId4" imgW="965200" imgH="228600" progId="Equation.3">
                  <p:embed/>
                </p:oleObj>
              </mc:Choice>
              <mc:Fallback>
                <p:oleObj name="公式" r:id="rId4" imgW="965200" imgH="2286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2988" y="4437063"/>
                        <a:ext cx="3313112"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5" name="Object 7">
            <a:extLst>
              <a:ext uri="{FF2B5EF4-FFF2-40B4-BE49-F238E27FC236}">
                <a16:creationId xmlns:a16="http://schemas.microsoft.com/office/drawing/2014/main" id="{DC6E8022-7BF5-4BA9-AF2B-964A78462979}"/>
              </a:ext>
            </a:extLst>
          </p:cNvPr>
          <p:cNvGraphicFramePr>
            <a:graphicFrameLocks noChangeAspect="1"/>
          </p:cNvGraphicFramePr>
          <p:nvPr/>
        </p:nvGraphicFramePr>
        <p:xfrm>
          <a:off x="2627313" y="5516563"/>
          <a:ext cx="1008062" cy="571500"/>
        </p:xfrm>
        <a:graphic>
          <a:graphicData uri="http://schemas.openxmlformats.org/presentationml/2006/ole">
            <mc:AlternateContent xmlns:mc="http://schemas.openxmlformats.org/markup-compatibility/2006">
              <mc:Choice xmlns:v="urn:schemas-microsoft-com:vml" Requires="v">
                <p:oleObj spid="_x0000_s22537" name="公式" r:id="rId6" imgW="355292" imgH="203024" progId="Equation.3">
                  <p:embed/>
                </p:oleObj>
              </mc:Choice>
              <mc:Fallback>
                <p:oleObj name="公式" r:id="rId6" imgW="355292" imgH="203024"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7313" y="5516563"/>
                        <a:ext cx="100806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灯片编号占位符 4">
            <a:extLst>
              <a:ext uri="{FF2B5EF4-FFF2-40B4-BE49-F238E27FC236}">
                <a16:creationId xmlns:a16="http://schemas.microsoft.com/office/drawing/2014/main" id="{9C697D0F-E02A-44E8-8659-FBBABAAE3FBD}"/>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F2F4799F-1DEE-40F1-BDD3-6CFF60FE8935}" type="slidenum">
              <a:rPr lang="en-US" altLang="zh-CN" sz="2000" smtClean="0">
                <a:solidFill>
                  <a:schemeClr val="tx1"/>
                </a:solidFill>
              </a:rPr>
              <a:pPr>
                <a:spcBef>
                  <a:spcPct val="0"/>
                </a:spcBef>
                <a:buClrTx/>
                <a:buSzTx/>
                <a:buFontTx/>
                <a:buNone/>
              </a:pPr>
              <a:t>19</a:t>
            </a:fld>
            <a:endParaRPr lang="en-US" altLang="zh-CN" sz="2000">
              <a:solidFill>
                <a:schemeClr val="tx1"/>
              </a:solidFill>
            </a:endParaRPr>
          </a:p>
        </p:txBody>
      </p:sp>
      <p:sp>
        <p:nvSpPr>
          <p:cNvPr id="328706" name="Rectangle 2">
            <a:extLst>
              <a:ext uri="{FF2B5EF4-FFF2-40B4-BE49-F238E27FC236}">
                <a16:creationId xmlns:a16="http://schemas.microsoft.com/office/drawing/2014/main" id="{7B8CA15A-44C9-478B-AE12-A00906058642}"/>
              </a:ext>
            </a:extLst>
          </p:cNvPr>
          <p:cNvSpPr>
            <a:spLocks noGrp="1" noRot="1" noChangeArrowheads="1"/>
          </p:cNvSpPr>
          <p:nvPr>
            <p:ph type="title"/>
          </p:nvPr>
        </p:nvSpPr>
        <p:spPr/>
        <p:txBody>
          <a:bodyPr/>
          <a:lstStyle/>
          <a:p>
            <a:pPr eaLnBrk="1" hangingPunct="1">
              <a:defRPr/>
            </a:pPr>
            <a:r>
              <a:rPr lang="en-US" altLang="zh-CN" sz="3200"/>
              <a:t>2</a:t>
            </a:r>
            <a:r>
              <a:rPr lang="zh-CN" altLang="en-US" sz="3200"/>
              <a:t>、供给定理</a:t>
            </a:r>
          </a:p>
        </p:txBody>
      </p:sp>
      <p:sp>
        <p:nvSpPr>
          <p:cNvPr id="23556" name="Rectangle 3">
            <a:extLst>
              <a:ext uri="{FF2B5EF4-FFF2-40B4-BE49-F238E27FC236}">
                <a16:creationId xmlns:a16="http://schemas.microsoft.com/office/drawing/2014/main" id="{11369E0A-673B-4FAD-A322-FAE478D4C37D}"/>
              </a:ext>
            </a:extLst>
          </p:cNvPr>
          <p:cNvSpPr>
            <a:spLocks noGrp="1" noRot="1" noChangeArrowheads="1"/>
          </p:cNvSpPr>
          <p:nvPr>
            <p:ph type="body" idx="1"/>
          </p:nvPr>
        </p:nvSpPr>
        <p:spPr>
          <a:xfrm>
            <a:off x="468313" y="1484313"/>
            <a:ext cx="4338637" cy="4176712"/>
          </a:xfrm>
        </p:spPr>
        <p:txBody>
          <a:bodyPr/>
          <a:lstStyle/>
          <a:p>
            <a:pPr eaLnBrk="1" hangingPunct="1"/>
            <a:r>
              <a:rPr lang="zh-CN" altLang="en-US" b="1"/>
              <a:t>在影响供给量的其他因素不变的情况下，一种商品的供给量与其价格之间存在着正向变动的关系，商品的价格越高，供给量越多；价格越低，供给量越少。</a:t>
            </a:r>
          </a:p>
        </p:txBody>
      </p:sp>
      <p:sp>
        <p:nvSpPr>
          <p:cNvPr id="328708" name="Line 4">
            <a:extLst>
              <a:ext uri="{FF2B5EF4-FFF2-40B4-BE49-F238E27FC236}">
                <a16:creationId xmlns:a16="http://schemas.microsoft.com/office/drawing/2014/main" id="{A035A466-84FA-4ABA-A9AE-8CAC1D559BAB}"/>
              </a:ext>
            </a:extLst>
          </p:cNvPr>
          <p:cNvSpPr>
            <a:spLocks noChangeShapeType="1"/>
          </p:cNvSpPr>
          <p:nvPr/>
        </p:nvSpPr>
        <p:spPr bwMode="auto">
          <a:xfrm flipV="1">
            <a:off x="5486400" y="2743200"/>
            <a:ext cx="0" cy="2895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8709" name="Line 5">
            <a:extLst>
              <a:ext uri="{FF2B5EF4-FFF2-40B4-BE49-F238E27FC236}">
                <a16:creationId xmlns:a16="http://schemas.microsoft.com/office/drawing/2014/main" id="{011C5835-682D-4F75-BD84-E9BC7D700C10}"/>
              </a:ext>
            </a:extLst>
          </p:cNvPr>
          <p:cNvSpPr>
            <a:spLocks noChangeShapeType="1"/>
          </p:cNvSpPr>
          <p:nvPr/>
        </p:nvSpPr>
        <p:spPr bwMode="auto">
          <a:xfrm>
            <a:off x="5486400" y="5638800"/>
            <a:ext cx="2667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8710" name="Text Box 6">
            <a:extLst>
              <a:ext uri="{FF2B5EF4-FFF2-40B4-BE49-F238E27FC236}">
                <a16:creationId xmlns:a16="http://schemas.microsoft.com/office/drawing/2014/main" id="{E731E378-4E67-4E8D-91EB-FC9001E9D990}"/>
              </a:ext>
            </a:extLst>
          </p:cNvPr>
          <p:cNvSpPr txBox="1">
            <a:spLocks noChangeArrowheads="1"/>
          </p:cNvSpPr>
          <p:nvPr/>
        </p:nvSpPr>
        <p:spPr bwMode="auto">
          <a:xfrm>
            <a:off x="5181600" y="5486400"/>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0</a:t>
            </a:r>
          </a:p>
        </p:txBody>
      </p:sp>
      <p:sp>
        <p:nvSpPr>
          <p:cNvPr id="328711" name="Text Box 7">
            <a:extLst>
              <a:ext uri="{FF2B5EF4-FFF2-40B4-BE49-F238E27FC236}">
                <a16:creationId xmlns:a16="http://schemas.microsoft.com/office/drawing/2014/main" id="{2BCB8EC5-2D41-4CA5-9DA5-5A43CA2C3D00}"/>
              </a:ext>
            </a:extLst>
          </p:cNvPr>
          <p:cNvSpPr txBox="1">
            <a:spLocks noChangeArrowheads="1"/>
          </p:cNvSpPr>
          <p:nvPr/>
        </p:nvSpPr>
        <p:spPr bwMode="auto">
          <a:xfrm>
            <a:off x="5105400" y="1905000"/>
            <a:ext cx="793750" cy="8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latin typeface="Times New Roman" panose="02020603050405020304" pitchFamily="18" charset="0"/>
              </a:rPr>
              <a:t>价格</a:t>
            </a: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P</a:t>
            </a:r>
            <a:r>
              <a:rPr kumimoji="1" lang="en-US" altLang="zh-CN" sz="2400">
                <a:solidFill>
                  <a:schemeClr val="tx1"/>
                </a:solidFill>
                <a:latin typeface="Times New Roman" panose="02020603050405020304" pitchFamily="18" charset="0"/>
              </a:rPr>
              <a:t> </a:t>
            </a:r>
            <a:r>
              <a:rPr kumimoji="1" lang="zh-CN" altLang="en-US" sz="2400">
                <a:solidFill>
                  <a:schemeClr val="tx1"/>
                </a:solidFill>
                <a:latin typeface="Times New Roman" panose="02020603050405020304" pitchFamily="18" charset="0"/>
              </a:rPr>
              <a:t>元</a:t>
            </a:r>
          </a:p>
        </p:txBody>
      </p:sp>
      <p:sp>
        <p:nvSpPr>
          <p:cNvPr id="328712" name="Text Box 8">
            <a:extLst>
              <a:ext uri="{FF2B5EF4-FFF2-40B4-BE49-F238E27FC236}">
                <a16:creationId xmlns:a16="http://schemas.microsoft.com/office/drawing/2014/main" id="{8E33E1D6-2771-4D1A-85C0-3818CAD4DC5A}"/>
              </a:ext>
            </a:extLst>
          </p:cNvPr>
          <p:cNvSpPr txBox="1">
            <a:spLocks noChangeArrowheads="1"/>
          </p:cNvSpPr>
          <p:nvPr/>
        </p:nvSpPr>
        <p:spPr bwMode="auto">
          <a:xfrm>
            <a:off x="8077200" y="5105400"/>
            <a:ext cx="765175" cy="8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latin typeface="Times New Roman" panose="02020603050405020304" pitchFamily="18" charset="0"/>
              </a:rPr>
              <a:t>量</a:t>
            </a: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Q</a:t>
            </a:r>
            <a:r>
              <a:rPr kumimoji="1" lang="zh-CN" altLang="en-US" sz="2400">
                <a:solidFill>
                  <a:schemeClr val="tx1"/>
                </a:solidFill>
                <a:latin typeface="Times New Roman" panose="02020603050405020304" pitchFamily="18" charset="0"/>
              </a:rPr>
              <a:t>斤</a:t>
            </a:r>
          </a:p>
        </p:txBody>
      </p:sp>
      <p:sp>
        <p:nvSpPr>
          <p:cNvPr id="328713" name="Freeform 9">
            <a:extLst>
              <a:ext uri="{FF2B5EF4-FFF2-40B4-BE49-F238E27FC236}">
                <a16:creationId xmlns:a16="http://schemas.microsoft.com/office/drawing/2014/main" id="{2DB3D7F4-EE9C-422C-B1E7-4A3EEF63B8CB}"/>
              </a:ext>
            </a:extLst>
          </p:cNvPr>
          <p:cNvSpPr>
            <a:spLocks/>
          </p:cNvSpPr>
          <p:nvPr/>
        </p:nvSpPr>
        <p:spPr bwMode="auto">
          <a:xfrm rot="-6276153">
            <a:off x="5976938" y="3248025"/>
            <a:ext cx="1325562" cy="2319338"/>
          </a:xfrm>
          <a:custGeom>
            <a:avLst/>
            <a:gdLst>
              <a:gd name="T0" fmla="*/ 0 w 1200"/>
              <a:gd name="T1" fmla="*/ 0 h 1344"/>
              <a:gd name="T2" fmla="*/ 288 w 1200"/>
              <a:gd name="T3" fmla="*/ 816 h 1344"/>
              <a:gd name="T4" fmla="*/ 1200 w 1200"/>
              <a:gd name="T5" fmla="*/ 1344 h 1344"/>
            </a:gdLst>
            <a:ahLst/>
            <a:cxnLst>
              <a:cxn ang="0">
                <a:pos x="T0" y="T1"/>
              </a:cxn>
              <a:cxn ang="0">
                <a:pos x="T2" y="T3"/>
              </a:cxn>
              <a:cxn ang="0">
                <a:pos x="T4" y="T5"/>
              </a:cxn>
            </a:cxnLst>
            <a:rect l="0" t="0" r="r" b="b"/>
            <a:pathLst>
              <a:path w="1200" h="1344">
                <a:moveTo>
                  <a:pt x="0" y="0"/>
                </a:moveTo>
                <a:cubicBezTo>
                  <a:pt x="44" y="296"/>
                  <a:pt x="88" y="592"/>
                  <a:pt x="288" y="816"/>
                </a:cubicBezTo>
                <a:cubicBezTo>
                  <a:pt x="488" y="1040"/>
                  <a:pt x="1048" y="1256"/>
                  <a:pt x="1200" y="1344"/>
                </a:cubicBezTo>
              </a:path>
            </a:pathLst>
          </a:custGeom>
          <a:noFill/>
          <a:ln w="28575" cmpd="sng">
            <a:solidFill>
              <a:srgbClr val="A5002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8714" name="Text Box 10">
            <a:extLst>
              <a:ext uri="{FF2B5EF4-FFF2-40B4-BE49-F238E27FC236}">
                <a16:creationId xmlns:a16="http://schemas.microsoft.com/office/drawing/2014/main" id="{81E08967-1B17-4D3E-9622-EC2621080116}"/>
              </a:ext>
            </a:extLst>
          </p:cNvPr>
          <p:cNvSpPr txBox="1">
            <a:spLocks noChangeArrowheads="1"/>
          </p:cNvSpPr>
          <p:nvPr/>
        </p:nvSpPr>
        <p:spPr bwMode="auto">
          <a:xfrm>
            <a:off x="7391400" y="2819400"/>
            <a:ext cx="409575"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rgbClr val="A50021"/>
                </a:solidFill>
                <a:latin typeface="Times New Roman" panose="02020603050405020304" pitchFamily="18" charset="0"/>
              </a:rPr>
              <a:t>S</a:t>
            </a:r>
            <a:endParaRPr kumimoji="1" lang="en-US" altLang="zh-CN" sz="2400">
              <a:solidFill>
                <a:schemeClr val="tx1"/>
              </a:solidFill>
              <a:latin typeface="Times New Roman" panose="02020603050405020304" pitchFamily="18" charset="0"/>
            </a:endParaRPr>
          </a:p>
        </p:txBody>
      </p:sp>
      <p:sp>
        <p:nvSpPr>
          <p:cNvPr id="328715" name="Line 11">
            <a:extLst>
              <a:ext uri="{FF2B5EF4-FFF2-40B4-BE49-F238E27FC236}">
                <a16:creationId xmlns:a16="http://schemas.microsoft.com/office/drawing/2014/main" id="{85691762-6C5B-4691-A373-277432C5193F}"/>
              </a:ext>
            </a:extLst>
          </p:cNvPr>
          <p:cNvSpPr>
            <a:spLocks noChangeShapeType="1"/>
          </p:cNvSpPr>
          <p:nvPr/>
        </p:nvSpPr>
        <p:spPr bwMode="auto">
          <a:xfrm>
            <a:off x="5486400" y="5181600"/>
            <a:ext cx="5334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8716" name="Line 12">
            <a:extLst>
              <a:ext uri="{FF2B5EF4-FFF2-40B4-BE49-F238E27FC236}">
                <a16:creationId xmlns:a16="http://schemas.microsoft.com/office/drawing/2014/main" id="{02D3AA0A-F7BD-42D1-A392-4BF244242D8A}"/>
              </a:ext>
            </a:extLst>
          </p:cNvPr>
          <p:cNvSpPr>
            <a:spLocks noChangeShapeType="1"/>
          </p:cNvSpPr>
          <p:nvPr/>
        </p:nvSpPr>
        <p:spPr bwMode="auto">
          <a:xfrm flipH="1">
            <a:off x="6019800" y="5181600"/>
            <a:ext cx="0" cy="457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8717" name="Line 13">
            <a:extLst>
              <a:ext uri="{FF2B5EF4-FFF2-40B4-BE49-F238E27FC236}">
                <a16:creationId xmlns:a16="http://schemas.microsoft.com/office/drawing/2014/main" id="{3BF14440-7A5D-4D9F-B0B2-15928DA8034E}"/>
              </a:ext>
            </a:extLst>
          </p:cNvPr>
          <p:cNvSpPr>
            <a:spLocks noChangeShapeType="1"/>
          </p:cNvSpPr>
          <p:nvPr/>
        </p:nvSpPr>
        <p:spPr bwMode="auto">
          <a:xfrm>
            <a:off x="5486400" y="3886200"/>
            <a:ext cx="19050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8718" name="Line 14">
            <a:extLst>
              <a:ext uri="{FF2B5EF4-FFF2-40B4-BE49-F238E27FC236}">
                <a16:creationId xmlns:a16="http://schemas.microsoft.com/office/drawing/2014/main" id="{F69D0BD4-BB5F-4195-86A6-1CD580D925D9}"/>
              </a:ext>
            </a:extLst>
          </p:cNvPr>
          <p:cNvSpPr>
            <a:spLocks noChangeShapeType="1"/>
          </p:cNvSpPr>
          <p:nvPr/>
        </p:nvSpPr>
        <p:spPr bwMode="auto">
          <a:xfrm>
            <a:off x="7391400" y="3886200"/>
            <a:ext cx="0" cy="17526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8719" name="Text Box 15">
            <a:extLst>
              <a:ext uri="{FF2B5EF4-FFF2-40B4-BE49-F238E27FC236}">
                <a16:creationId xmlns:a16="http://schemas.microsoft.com/office/drawing/2014/main" id="{14F29DF2-7CAA-4895-9F1C-D7C76873CA21}"/>
              </a:ext>
            </a:extLst>
          </p:cNvPr>
          <p:cNvSpPr txBox="1">
            <a:spLocks noChangeArrowheads="1"/>
          </p:cNvSpPr>
          <p:nvPr/>
        </p:nvSpPr>
        <p:spPr bwMode="auto">
          <a:xfrm>
            <a:off x="5867400" y="4876800"/>
            <a:ext cx="762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latin typeface="Times New Roman" panose="02020603050405020304" pitchFamily="18" charset="0"/>
              </a:rPr>
              <a:t>。</a:t>
            </a:r>
            <a:r>
              <a:rPr kumimoji="1" lang="en-US" altLang="zh-CN" sz="2400" b="1">
                <a:solidFill>
                  <a:schemeClr val="tx1"/>
                </a:solidFill>
                <a:latin typeface="Times New Roman" panose="02020603050405020304" pitchFamily="18" charset="0"/>
              </a:rPr>
              <a:t>a</a:t>
            </a:r>
            <a:endParaRPr kumimoji="1" lang="en-US" altLang="zh-CN" sz="2400">
              <a:solidFill>
                <a:schemeClr val="tx1"/>
              </a:solidFill>
              <a:latin typeface="Times New Roman" panose="02020603050405020304" pitchFamily="18" charset="0"/>
            </a:endParaRPr>
          </a:p>
        </p:txBody>
      </p:sp>
      <p:sp>
        <p:nvSpPr>
          <p:cNvPr id="328720" name="Text Box 16">
            <a:extLst>
              <a:ext uri="{FF2B5EF4-FFF2-40B4-BE49-F238E27FC236}">
                <a16:creationId xmlns:a16="http://schemas.microsoft.com/office/drawing/2014/main" id="{81D58FA9-E036-41E0-872E-B4D518DA2C21}"/>
              </a:ext>
            </a:extLst>
          </p:cNvPr>
          <p:cNvSpPr txBox="1">
            <a:spLocks noChangeArrowheads="1"/>
          </p:cNvSpPr>
          <p:nvPr/>
        </p:nvSpPr>
        <p:spPr bwMode="auto">
          <a:xfrm>
            <a:off x="7239000" y="3581400"/>
            <a:ext cx="762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latin typeface="Times New Roman" panose="02020603050405020304" pitchFamily="18" charset="0"/>
              </a:rPr>
              <a:t>。</a:t>
            </a:r>
            <a:r>
              <a:rPr kumimoji="1" lang="en-US" altLang="zh-CN" sz="2400" b="1">
                <a:solidFill>
                  <a:schemeClr val="tx1"/>
                </a:solidFill>
                <a:latin typeface="Times New Roman" panose="02020603050405020304" pitchFamily="18" charset="0"/>
              </a:rPr>
              <a:t>b</a:t>
            </a:r>
            <a:endParaRPr kumimoji="1" lang="en-US" altLang="zh-CN" sz="2400">
              <a:solidFill>
                <a:schemeClr val="tx1"/>
              </a:solidFill>
              <a:latin typeface="Times New Roman" panose="02020603050405020304" pitchFamily="18" charset="0"/>
            </a:endParaRPr>
          </a:p>
        </p:txBody>
      </p:sp>
      <p:sp>
        <p:nvSpPr>
          <p:cNvPr id="328721" name="Rectangle 17" descr="蓝色面巾纸">
            <a:extLst>
              <a:ext uri="{FF2B5EF4-FFF2-40B4-BE49-F238E27FC236}">
                <a16:creationId xmlns:a16="http://schemas.microsoft.com/office/drawing/2014/main" id="{35A84A4A-FEFF-4CC5-885E-60BB438C55D5}"/>
              </a:ext>
            </a:extLst>
          </p:cNvPr>
          <p:cNvSpPr>
            <a:spLocks noChangeArrowheads="1"/>
          </p:cNvSpPr>
          <p:nvPr/>
        </p:nvSpPr>
        <p:spPr bwMode="auto">
          <a:xfrm>
            <a:off x="6227763" y="2349500"/>
            <a:ext cx="2546350" cy="47307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000"/>
              <a:t>向右上方倾斜的曲线</a:t>
            </a:r>
          </a:p>
        </p:txBody>
      </p:sp>
      <p:sp>
        <p:nvSpPr>
          <p:cNvPr id="328722" name="Rectangle 18" descr="蓝色面巾纸">
            <a:extLst>
              <a:ext uri="{FF2B5EF4-FFF2-40B4-BE49-F238E27FC236}">
                <a16:creationId xmlns:a16="http://schemas.microsoft.com/office/drawing/2014/main" id="{05EF3850-9496-44CE-940E-F495298892AD}"/>
              </a:ext>
            </a:extLst>
          </p:cNvPr>
          <p:cNvSpPr>
            <a:spLocks noRot="1" noChangeArrowheads="1"/>
          </p:cNvSpPr>
          <p:nvPr/>
        </p:nvSpPr>
        <p:spPr bwMode="auto">
          <a:xfrm>
            <a:off x="5580063" y="476250"/>
            <a:ext cx="2808287" cy="1223963"/>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Char char="u"/>
            </a:pPr>
            <a:r>
              <a:rPr lang="en-US" altLang="zh-CN" sz="2800" b="1">
                <a:solidFill>
                  <a:schemeClr val="tx1"/>
                </a:solidFill>
                <a:latin typeface="楷体_GB2312" panose="02010609030101010101" pitchFamily="49" charset="-122"/>
                <a:ea typeface="楷体_GB2312" panose="02010609030101010101" pitchFamily="49" charset="-122"/>
              </a:rPr>
              <a:t>P</a:t>
            </a:r>
            <a:r>
              <a:rPr lang="en-US" altLang="zh-CN"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a:t>
            </a:r>
            <a:r>
              <a:rPr lang="zh-CN" altLang="en-US"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a:t>
            </a:r>
            <a:r>
              <a:rPr lang="en-US" altLang="zh-CN"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Qs </a:t>
            </a:r>
            <a:r>
              <a:rPr lang="zh-CN" altLang="en-US"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a:t>
            </a:r>
          </a:p>
          <a:p>
            <a:pPr eaLnBrk="1" hangingPunct="1">
              <a:buClr>
                <a:schemeClr val="accent2"/>
              </a:buClr>
              <a:buSzPct val="95000"/>
              <a:buFont typeface="Wingdings" panose="05000000000000000000" pitchFamily="2" charset="2"/>
              <a:buChar char="u"/>
            </a:pPr>
            <a:r>
              <a:rPr lang="en-US" altLang="zh-CN" sz="2800" b="1">
                <a:solidFill>
                  <a:schemeClr val="tx1"/>
                </a:solidFill>
                <a:latin typeface="楷体_GB2312" panose="02010609030101010101" pitchFamily="49" charset="-122"/>
                <a:ea typeface="楷体_GB2312" panose="02010609030101010101" pitchFamily="49" charset="-122"/>
              </a:rPr>
              <a:t>P</a:t>
            </a:r>
            <a:r>
              <a:rPr lang="en-US" altLang="zh-CN"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a:t>
            </a:r>
            <a:r>
              <a:rPr lang="zh-CN" altLang="en-US"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a:t>
            </a:r>
            <a:r>
              <a:rPr lang="en-US" altLang="zh-CN"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Qs </a:t>
            </a:r>
            <a:r>
              <a:rPr lang="zh-CN" altLang="en-US" sz="2800" b="1">
                <a:solidFill>
                  <a:schemeClr val="tx1"/>
                </a:solidFill>
                <a:latin typeface="楷体_GB2312" panose="02010609030101010101" pitchFamily="49" charset="-122"/>
                <a:ea typeface="楷体_GB2312" panose="02010609030101010101" pitchFamily="49" charset="-122"/>
                <a:sym typeface="Symbol" panose="05050102010706020507" pitchFamily="18" charset="2"/>
              </a:rPr>
              <a:t>。</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28708"/>
                                        </p:tgtEl>
                                        <p:attrNameLst>
                                          <p:attrName>style.visibility</p:attrName>
                                        </p:attrNameLst>
                                      </p:cBhvr>
                                      <p:to>
                                        <p:strVal val="visible"/>
                                      </p:to>
                                    </p:set>
                                    <p:animEffect transition="in" filter="blinds(horizontal)">
                                      <p:cBhvr>
                                        <p:cTn id="7" dur="500"/>
                                        <p:tgtEl>
                                          <p:spTgt spid="328708"/>
                                        </p:tgtEl>
                                      </p:cBhvr>
                                    </p:animEffect>
                                  </p:childTnLst>
                                </p:cTn>
                              </p:par>
                              <p:par>
                                <p:cTn id="8" presetID="3" presetClass="entr" presetSubtype="10" fill="hold" nodeType="withEffect">
                                  <p:stCondLst>
                                    <p:cond delay="0"/>
                                  </p:stCondLst>
                                  <p:childTnLst>
                                    <p:set>
                                      <p:cBhvr>
                                        <p:cTn id="9" dur="1" fill="hold">
                                          <p:stCondLst>
                                            <p:cond delay="0"/>
                                          </p:stCondLst>
                                        </p:cTn>
                                        <p:tgtEl>
                                          <p:spTgt spid="328709"/>
                                        </p:tgtEl>
                                        <p:attrNameLst>
                                          <p:attrName>style.visibility</p:attrName>
                                        </p:attrNameLst>
                                      </p:cBhvr>
                                      <p:to>
                                        <p:strVal val="visible"/>
                                      </p:to>
                                    </p:set>
                                    <p:animEffect transition="in" filter="blinds(horizontal)">
                                      <p:cBhvr>
                                        <p:cTn id="10" dur="500"/>
                                        <p:tgtEl>
                                          <p:spTgt spid="32870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28710"/>
                                        </p:tgtEl>
                                        <p:attrNameLst>
                                          <p:attrName>style.visibility</p:attrName>
                                        </p:attrNameLst>
                                      </p:cBhvr>
                                      <p:to>
                                        <p:strVal val="visible"/>
                                      </p:to>
                                    </p:set>
                                    <p:animEffect transition="in" filter="blinds(horizontal)">
                                      <p:cBhvr>
                                        <p:cTn id="13" dur="500"/>
                                        <p:tgtEl>
                                          <p:spTgt spid="3287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28711"/>
                                        </p:tgtEl>
                                        <p:attrNameLst>
                                          <p:attrName>style.visibility</p:attrName>
                                        </p:attrNameLst>
                                      </p:cBhvr>
                                      <p:to>
                                        <p:strVal val="visible"/>
                                      </p:to>
                                    </p:set>
                                    <p:animEffect transition="in" filter="blinds(horizontal)">
                                      <p:cBhvr>
                                        <p:cTn id="16" dur="500"/>
                                        <p:tgtEl>
                                          <p:spTgt spid="3287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28712"/>
                                        </p:tgtEl>
                                        <p:attrNameLst>
                                          <p:attrName>style.visibility</p:attrName>
                                        </p:attrNameLst>
                                      </p:cBhvr>
                                      <p:to>
                                        <p:strVal val="visible"/>
                                      </p:to>
                                    </p:set>
                                    <p:animEffect transition="in" filter="blinds(horizontal)">
                                      <p:cBhvr>
                                        <p:cTn id="19" dur="500"/>
                                        <p:tgtEl>
                                          <p:spTgt spid="328712"/>
                                        </p:tgtEl>
                                      </p:cBhvr>
                                    </p:animEffect>
                                  </p:childTnLst>
                                </p:cTn>
                              </p:par>
                              <p:par>
                                <p:cTn id="20" presetID="3" presetClass="entr" presetSubtype="10" fill="hold" nodeType="withEffect">
                                  <p:stCondLst>
                                    <p:cond delay="0"/>
                                  </p:stCondLst>
                                  <p:childTnLst>
                                    <p:set>
                                      <p:cBhvr>
                                        <p:cTn id="21" dur="1" fill="hold">
                                          <p:stCondLst>
                                            <p:cond delay="0"/>
                                          </p:stCondLst>
                                        </p:cTn>
                                        <p:tgtEl>
                                          <p:spTgt spid="328713"/>
                                        </p:tgtEl>
                                        <p:attrNameLst>
                                          <p:attrName>style.visibility</p:attrName>
                                        </p:attrNameLst>
                                      </p:cBhvr>
                                      <p:to>
                                        <p:strVal val="visible"/>
                                      </p:to>
                                    </p:set>
                                    <p:animEffect transition="in" filter="blinds(horizontal)">
                                      <p:cBhvr>
                                        <p:cTn id="22" dur="500"/>
                                        <p:tgtEl>
                                          <p:spTgt spid="32871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28714"/>
                                        </p:tgtEl>
                                        <p:attrNameLst>
                                          <p:attrName>style.visibility</p:attrName>
                                        </p:attrNameLst>
                                      </p:cBhvr>
                                      <p:to>
                                        <p:strVal val="visible"/>
                                      </p:to>
                                    </p:set>
                                    <p:animEffect transition="in" filter="blinds(horizontal)">
                                      <p:cBhvr>
                                        <p:cTn id="25" dur="500"/>
                                        <p:tgtEl>
                                          <p:spTgt spid="328714"/>
                                        </p:tgtEl>
                                      </p:cBhvr>
                                    </p:animEffect>
                                  </p:childTnLst>
                                </p:cTn>
                              </p:par>
                              <p:par>
                                <p:cTn id="26" presetID="3" presetClass="entr" presetSubtype="10" fill="hold" nodeType="withEffect">
                                  <p:stCondLst>
                                    <p:cond delay="0"/>
                                  </p:stCondLst>
                                  <p:childTnLst>
                                    <p:set>
                                      <p:cBhvr>
                                        <p:cTn id="27" dur="1" fill="hold">
                                          <p:stCondLst>
                                            <p:cond delay="0"/>
                                          </p:stCondLst>
                                        </p:cTn>
                                        <p:tgtEl>
                                          <p:spTgt spid="328715"/>
                                        </p:tgtEl>
                                        <p:attrNameLst>
                                          <p:attrName>style.visibility</p:attrName>
                                        </p:attrNameLst>
                                      </p:cBhvr>
                                      <p:to>
                                        <p:strVal val="visible"/>
                                      </p:to>
                                    </p:set>
                                    <p:animEffect transition="in" filter="blinds(horizontal)">
                                      <p:cBhvr>
                                        <p:cTn id="28" dur="500"/>
                                        <p:tgtEl>
                                          <p:spTgt spid="328715"/>
                                        </p:tgtEl>
                                      </p:cBhvr>
                                    </p:animEffect>
                                  </p:childTnLst>
                                </p:cTn>
                              </p:par>
                              <p:par>
                                <p:cTn id="29" presetID="3" presetClass="entr" presetSubtype="10" fill="hold" nodeType="withEffect">
                                  <p:stCondLst>
                                    <p:cond delay="0"/>
                                  </p:stCondLst>
                                  <p:childTnLst>
                                    <p:set>
                                      <p:cBhvr>
                                        <p:cTn id="30" dur="1" fill="hold">
                                          <p:stCondLst>
                                            <p:cond delay="0"/>
                                          </p:stCondLst>
                                        </p:cTn>
                                        <p:tgtEl>
                                          <p:spTgt spid="328716"/>
                                        </p:tgtEl>
                                        <p:attrNameLst>
                                          <p:attrName>style.visibility</p:attrName>
                                        </p:attrNameLst>
                                      </p:cBhvr>
                                      <p:to>
                                        <p:strVal val="visible"/>
                                      </p:to>
                                    </p:set>
                                    <p:animEffect transition="in" filter="blinds(horizontal)">
                                      <p:cBhvr>
                                        <p:cTn id="31" dur="500"/>
                                        <p:tgtEl>
                                          <p:spTgt spid="328716"/>
                                        </p:tgtEl>
                                      </p:cBhvr>
                                    </p:animEffect>
                                  </p:childTnLst>
                                </p:cTn>
                              </p:par>
                              <p:par>
                                <p:cTn id="32" presetID="3" presetClass="entr" presetSubtype="10" fill="hold" nodeType="withEffect">
                                  <p:stCondLst>
                                    <p:cond delay="0"/>
                                  </p:stCondLst>
                                  <p:childTnLst>
                                    <p:set>
                                      <p:cBhvr>
                                        <p:cTn id="33" dur="1" fill="hold">
                                          <p:stCondLst>
                                            <p:cond delay="0"/>
                                          </p:stCondLst>
                                        </p:cTn>
                                        <p:tgtEl>
                                          <p:spTgt spid="328717"/>
                                        </p:tgtEl>
                                        <p:attrNameLst>
                                          <p:attrName>style.visibility</p:attrName>
                                        </p:attrNameLst>
                                      </p:cBhvr>
                                      <p:to>
                                        <p:strVal val="visible"/>
                                      </p:to>
                                    </p:set>
                                    <p:animEffect transition="in" filter="blinds(horizontal)">
                                      <p:cBhvr>
                                        <p:cTn id="34" dur="500"/>
                                        <p:tgtEl>
                                          <p:spTgt spid="328717"/>
                                        </p:tgtEl>
                                      </p:cBhvr>
                                    </p:animEffect>
                                  </p:childTnLst>
                                </p:cTn>
                              </p:par>
                              <p:par>
                                <p:cTn id="35" presetID="3" presetClass="entr" presetSubtype="10" fill="hold" nodeType="withEffect">
                                  <p:stCondLst>
                                    <p:cond delay="0"/>
                                  </p:stCondLst>
                                  <p:childTnLst>
                                    <p:set>
                                      <p:cBhvr>
                                        <p:cTn id="36" dur="1" fill="hold">
                                          <p:stCondLst>
                                            <p:cond delay="0"/>
                                          </p:stCondLst>
                                        </p:cTn>
                                        <p:tgtEl>
                                          <p:spTgt spid="328718"/>
                                        </p:tgtEl>
                                        <p:attrNameLst>
                                          <p:attrName>style.visibility</p:attrName>
                                        </p:attrNameLst>
                                      </p:cBhvr>
                                      <p:to>
                                        <p:strVal val="visible"/>
                                      </p:to>
                                    </p:set>
                                    <p:animEffect transition="in" filter="blinds(horizontal)">
                                      <p:cBhvr>
                                        <p:cTn id="37" dur="500"/>
                                        <p:tgtEl>
                                          <p:spTgt spid="32871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28719"/>
                                        </p:tgtEl>
                                        <p:attrNameLst>
                                          <p:attrName>style.visibility</p:attrName>
                                        </p:attrNameLst>
                                      </p:cBhvr>
                                      <p:to>
                                        <p:strVal val="visible"/>
                                      </p:to>
                                    </p:set>
                                    <p:animEffect transition="in" filter="blinds(horizontal)">
                                      <p:cBhvr>
                                        <p:cTn id="40" dur="500"/>
                                        <p:tgtEl>
                                          <p:spTgt spid="328719"/>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28720"/>
                                        </p:tgtEl>
                                        <p:attrNameLst>
                                          <p:attrName>style.visibility</p:attrName>
                                        </p:attrNameLst>
                                      </p:cBhvr>
                                      <p:to>
                                        <p:strVal val="visible"/>
                                      </p:to>
                                    </p:set>
                                    <p:animEffect transition="in" filter="blinds(horizontal)">
                                      <p:cBhvr>
                                        <p:cTn id="43" dur="500"/>
                                        <p:tgtEl>
                                          <p:spTgt spid="328720"/>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28721"/>
                                        </p:tgtEl>
                                        <p:attrNameLst>
                                          <p:attrName>style.visibility</p:attrName>
                                        </p:attrNameLst>
                                      </p:cBhvr>
                                      <p:to>
                                        <p:strVal val="visible"/>
                                      </p:to>
                                    </p:set>
                                    <p:anim calcmode="lin" valueType="num">
                                      <p:cBhvr additive="base">
                                        <p:cTn id="48" dur="500" fill="hold"/>
                                        <p:tgtEl>
                                          <p:spTgt spid="328721"/>
                                        </p:tgtEl>
                                        <p:attrNameLst>
                                          <p:attrName>ppt_x</p:attrName>
                                        </p:attrNameLst>
                                      </p:cBhvr>
                                      <p:tavLst>
                                        <p:tav tm="0">
                                          <p:val>
                                            <p:strVal val="#ppt_x"/>
                                          </p:val>
                                        </p:tav>
                                        <p:tav tm="100000">
                                          <p:val>
                                            <p:strVal val="#ppt_x"/>
                                          </p:val>
                                        </p:tav>
                                      </p:tavLst>
                                    </p:anim>
                                    <p:anim calcmode="lin" valueType="num">
                                      <p:cBhvr additive="base">
                                        <p:cTn id="49" dur="500" fill="hold"/>
                                        <p:tgtEl>
                                          <p:spTgt spid="328721"/>
                                        </p:tgtEl>
                                        <p:attrNameLst>
                                          <p:attrName>ppt_y</p:attrName>
                                        </p:attrNameLst>
                                      </p:cBhvr>
                                      <p:tavLst>
                                        <p:tav tm="0">
                                          <p:val>
                                            <p:strVal val="1+#ppt_h/2"/>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328722">
                                            <p:bg/>
                                          </p:spTgt>
                                        </p:tgtEl>
                                        <p:attrNameLst>
                                          <p:attrName>style.visibility</p:attrName>
                                        </p:attrNameLst>
                                      </p:cBhvr>
                                      <p:to>
                                        <p:strVal val="visible"/>
                                      </p:to>
                                    </p:set>
                                    <p:animEffect transition="in" filter="blinds(horizontal)">
                                      <p:cBhvr>
                                        <p:cTn id="54" dur="500"/>
                                        <p:tgtEl>
                                          <p:spTgt spid="328722">
                                            <p:bg/>
                                          </p:spTgt>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328722">
                                            <p:txEl>
                                              <p:pRg st="0" end="0"/>
                                            </p:txEl>
                                          </p:spTgt>
                                        </p:tgtEl>
                                        <p:attrNameLst>
                                          <p:attrName>style.visibility</p:attrName>
                                        </p:attrNameLst>
                                      </p:cBhvr>
                                      <p:to>
                                        <p:strVal val="visible"/>
                                      </p:to>
                                    </p:set>
                                    <p:animEffect transition="in" filter="blinds(horizontal)">
                                      <p:cBhvr>
                                        <p:cTn id="57" dur="500"/>
                                        <p:tgtEl>
                                          <p:spTgt spid="328722">
                                            <p:txEl>
                                              <p:pRg st="0" end="0"/>
                                            </p:txEl>
                                          </p:spTgt>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328722">
                                            <p:txEl>
                                              <p:pRg st="1" end="1"/>
                                            </p:txEl>
                                          </p:spTgt>
                                        </p:tgtEl>
                                        <p:attrNameLst>
                                          <p:attrName>style.visibility</p:attrName>
                                        </p:attrNameLst>
                                      </p:cBhvr>
                                      <p:to>
                                        <p:strVal val="visible"/>
                                      </p:to>
                                    </p:set>
                                    <p:animEffect transition="in" filter="blinds(horizontal)">
                                      <p:cBhvr>
                                        <p:cTn id="60" dur="500"/>
                                        <p:tgtEl>
                                          <p:spTgt spid="3287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10" grpId="0"/>
      <p:bldP spid="328711" grpId="0"/>
      <p:bldP spid="328712" grpId="0"/>
      <p:bldP spid="328714" grpId="0"/>
      <p:bldP spid="328719" grpId="0"/>
      <p:bldP spid="328720" grpId="0"/>
      <p:bldP spid="328721" grpId="0" animBg="1"/>
      <p:bldP spid="32872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灯片编号占位符 4">
            <a:extLst>
              <a:ext uri="{FF2B5EF4-FFF2-40B4-BE49-F238E27FC236}">
                <a16:creationId xmlns:a16="http://schemas.microsoft.com/office/drawing/2014/main" id="{4664570B-3390-4FB6-B08C-B60D494A5A20}"/>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7D19D4F8-A04C-43C5-9DB1-9B6C4B32B7D9}" type="slidenum">
              <a:rPr lang="en-US" altLang="zh-CN" sz="2000" smtClean="0">
                <a:solidFill>
                  <a:schemeClr val="tx1"/>
                </a:solidFill>
              </a:rPr>
              <a:pPr>
                <a:spcBef>
                  <a:spcPct val="0"/>
                </a:spcBef>
                <a:buClrTx/>
                <a:buSzTx/>
                <a:buFontTx/>
                <a:buNone/>
              </a:pPr>
              <a:t>2</a:t>
            </a:fld>
            <a:endParaRPr lang="en-US" altLang="zh-CN" sz="2000">
              <a:solidFill>
                <a:schemeClr val="tx1"/>
              </a:solidFill>
            </a:endParaRPr>
          </a:p>
        </p:txBody>
      </p:sp>
      <p:sp>
        <p:nvSpPr>
          <p:cNvPr id="202754" name="Rectangle 2">
            <a:extLst>
              <a:ext uri="{FF2B5EF4-FFF2-40B4-BE49-F238E27FC236}">
                <a16:creationId xmlns:a16="http://schemas.microsoft.com/office/drawing/2014/main" id="{BD997097-C6F9-4A35-92B8-F1BB4ECEEFD2}"/>
              </a:ext>
            </a:extLst>
          </p:cNvPr>
          <p:cNvSpPr>
            <a:spLocks noGrp="1" noRot="1" noChangeArrowheads="1"/>
          </p:cNvSpPr>
          <p:nvPr>
            <p:ph type="title"/>
          </p:nvPr>
        </p:nvSpPr>
        <p:spPr>
          <a:xfrm>
            <a:off x="468313" y="476250"/>
            <a:ext cx="8351837" cy="576263"/>
          </a:xfrm>
        </p:spPr>
        <p:txBody>
          <a:bodyPr/>
          <a:lstStyle/>
          <a:p>
            <a:pPr eaLnBrk="1" hangingPunct="1">
              <a:defRPr/>
            </a:pPr>
            <a:r>
              <a:rPr lang="zh-CN" altLang="en-US" sz="3200"/>
              <a:t>第一节 需求理论  </a:t>
            </a:r>
            <a:r>
              <a:rPr lang="en-US" altLang="zh-CN" sz="2400">
                <a:solidFill>
                  <a:schemeClr val="tx1"/>
                </a:solidFill>
              </a:rPr>
              <a:t>The Demand Theory</a:t>
            </a:r>
            <a:r>
              <a:rPr lang="en-US" altLang="zh-CN" sz="3200"/>
              <a:t> </a:t>
            </a:r>
          </a:p>
        </p:txBody>
      </p:sp>
      <p:sp>
        <p:nvSpPr>
          <p:cNvPr id="202756" name="Rectangle 4">
            <a:extLst>
              <a:ext uri="{FF2B5EF4-FFF2-40B4-BE49-F238E27FC236}">
                <a16:creationId xmlns:a16="http://schemas.microsoft.com/office/drawing/2014/main" id="{18FC35B9-77B4-4566-9EE2-EEDC69905A35}"/>
              </a:ext>
            </a:extLst>
          </p:cNvPr>
          <p:cNvSpPr>
            <a:spLocks noRot="1" noChangeArrowheads="1"/>
          </p:cNvSpPr>
          <p:nvPr/>
        </p:nvSpPr>
        <p:spPr bwMode="auto">
          <a:xfrm>
            <a:off x="396875" y="1268413"/>
            <a:ext cx="8278813"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r>
              <a:rPr lang="zh-CN" altLang="en-US" sz="2800" b="1">
                <a:solidFill>
                  <a:srgbClr val="660033"/>
                </a:solidFill>
                <a:effectLst>
                  <a:outerShdw blurRad="38100" dist="38100" dir="2700000" algn="tl">
                    <a:srgbClr val="C0C0C0"/>
                  </a:outerShdw>
                </a:effectLst>
                <a:latin typeface="Arial" charset="0"/>
              </a:rPr>
              <a:t>一、需求、影响需求因素和需求函数</a:t>
            </a:r>
            <a:br>
              <a:rPr lang="zh-CN" altLang="en-US" sz="2800" b="1">
                <a:solidFill>
                  <a:srgbClr val="660033"/>
                </a:solidFill>
                <a:effectLst>
                  <a:outerShdw blurRad="38100" dist="38100" dir="2700000" algn="tl">
                    <a:srgbClr val="C0C0C0"/>
                  </a:outerShdw>
                </a:effectLst>
                <a:latin typeface="Arial" charset="0"/>
              </a:rPr>
            </a:br>
            <a:r>
              <a:rPr lang="en-US" altLang="zh-CN" sz="2800" b="1">
                <a:solidFill>
                  <a:srgbClr val="660033"/>
                </a:solidFill>
                <a:effectLst>
                  <a:outerShdw blurRad="38100" dist="38100" dir="2700000" algn="tl">
                    <a:srgbClr val="C0C0C0"/>
                  </a:outerShdw>
                </a:effectLst>
                <a:latin typeface="Arial" charset="0"/>
              </a:rPr>
              <a:t>1</a:t>
            </a:r>
            <a:r>
              <a:rPr lang="zh-CN" altLang="en-US" sz="2800" b="1">
                <a:solidFill>
                  <a:srgbClr val="660033"/>
                </a:solidFill>
                <a:effectLst>
                  <a:outerShdw blurRad="38100" dist="38100" dir="2700000" algn="tl">
                    <a:srgbClr val="C0C0C0"/>
                  </a:outerShdw>
                </a:effectLst>
                <a:latin typeface="Arial" charset="0"/>
              </a:rPr>
              <a:t>、需求含义</a:t>
            </a:r>
            <a:endParaRPr lang="zh-CN" altLang="en-US" sz="2400" b="1">
              <a:solidFill>
                <a:schemeClr val="tx1"/>
              </a:solidFill>
              <a:effectLst>
                <a:outerShdw blurRad="38100" dist="38100" dir="2700000" algn="tl">
                  <a:srgbClr val="C0C0C0"/>
                </a:outerShdw>
              </a:effectLst>
              <a:latin typeface="Arial" charset="0"/>
            </a:endParaRPr>
          </a:p>
        </p:txBody>
      </p:sp>
      <p:sp>
        <p:nvSpPr>
          <p:cNvPr id="202757" name="Rectangle 5" descr="蓝色面巾纸">
            <a:extLst>
              <a:ext uri="{FF2B5EF4-FFF2-40B4-BE49-F238E27FC236}">
                <a16:creationId xmlns:a16="http://schemas.microsoft.com/office/drawing/2014/main" id="{885974F5-1009-4F7B-8B42-1039DF41F589}"/>
              </a:ext>
            </a:extLst>
          </p:cNvPr>
          <p:cNvSpPr>
            <a:spLocks noGrp="1" noRot="1" noChangeArrowheads="1"/>
          </p:cNvSpPr>
          <p:nvPr>
            <p:ph type="body" idx="1"/>
          </p:nvPr>
        </p:nvSpPr>
        <p:spPr>
          <a:xfrm>
            <a:off x="611188" y="2276475"/>
            <a:ext cx="7993062" cy="1439863"/>
          </a:xfrm>
          <a:blipFill dpi="0" rotWithShape="0">
            <a:blip r:embed="rId2"/>
            <a:srcRect/>
            <a:tile tx="0" ty="0" sx="100000" sy="100000" flip="none" algn="tl"/>
          </a:blipFill>
          <a:ln w="76200" cap="flat">
            <a:solidFill>
              <a:srgbClr val="006600"/>
            </a:solidFill>
            <a:miter lim="800000"/>
            <a:headEnd/>
            <a:tailEnd/>
          </a:ln>
        </p:spPr>
        <p:txBody>
          <a:bodyPr/>
          <a:lstStyle/>
          <a:p>
            <a:pPr algn="just" eaLnBrk="1" hangingPunct="1">
              <a:buClr>
                <a:schemeClr val="accent2"/>
              </a:buClr>
              <a:buSzPct val="95000"/>
              <a:buFont typeface="Wingdings" panose="05000000000000000000" pitchFamily="2" charset="2"/>
              <a:buChar char="u"/>
            </a:pPr>
            <a:r>
              <a:rPr lang="zh-CN" altLang="en-US" sz="2800" b="1"/>
              <a:t>需求：指消费者在某一时期内和一定市场上按照某一价格愿意并且能够购买的该商品或劳务的数量。 </a:t>
            </a:r>
          </a:p>
        </p:txBody>
      </p:sp>
      <p:sp>
        <p:nvSpPr>
          <p:cNvPr id="202758" name="Rectangle 6">
            <a:extLst>
              <a:ext uri="{FF2B5EF4-FFF2-40B4-BE49-F238E27FC236}">
                <a16:creationId xmlns:a16="http://schemas.microsoft.com/office/drawing/2014/main" id="{7175ED4F-EAC9-41F1-8810-F3F9E2545EC8}"/>
              </a:ext>
            </a:extLst>
          </p:cNvPr>
          <p:cNvSpPr>
            <a:spLocks noChangeArrowheads="1"/>
          </p:cNvSpPr>
          <p:nvPr/>
        </p:nvSpPr>
        <p:spPr bwMode="auto">
          <a:xfrm>
            <a:off x="684213" y="3787775"/>
            <a:ext cx="4464050" cy="2773363"/>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10000"/>
              </a:lnSpc>
              <a:buFont typeface="Wingdings" pitchFamily="2" charset="2"/>
              <a:buChar char="u"/>
              <a:defRPr/>
            </a:pPr>
            <a:r>
              <a:rPr lang="en-US" altLang="zh-CN" sz="2400" b="1" dirty="0">
                <a:solidFill>
                  <a:srgbClr val="000066"/>
                </a:solidFill>
                <a:effectLst>
                  <a:outerShdw blurRad="38100" dist="38100" dir="2700000" algn="tl">
                    <a:srgbClr val="C0C0C0"/>
                  </a:outerShdw>
                </a:effectLst>
                <a:latin typeface="Arial"/>
              </a:rPr>
              <a:t>“</a:t>
            </a:r>
            <a:r>
              <a:rPr lang="zh-CN" altLang="en-US" sz="2400" b="1" dirty="0">
                <a:solidFill>
                  <a:srgbClr val="000066"/>
                </a:solidFill>
                <a:effectLst>
                  <a:outerShdw blurRad="38100" dist="38100" dir="2700000" algn="tl">
                    <a:srgbClr val="C0C0C0"/>
                  </a:outerShdw>
                </a:effectLst>
                <a:latin typeface="Tahoma" pitchFamily="34" charset="0"/>
              </a:rPr>
              <a:t>愿意</a:t>
            </a:r>
            <a:r>
              <a:rPr lang="en-US" altLang="zh-CN" sz="2400" b="1" dirty="0">
                <a:solidFill>
                  <a:srgbClr val="000066"/>
                </a:solidFill>
                <a:effectLst>
                  <a:outerShdw blurRad="38100" dist="38100" dir="2700000" algn="tl">
                    <a:srgbClr val="C0C0C0"/>
                  </a:outerShdw>
                </a:effectLst>
                <a:latin typeface="Arial"/>
              </a:rPr>
              <a:t>——</a:t>
            </a:r>
            <a:r>
              <a:rPr lang="zh-CN" altLang="en-US" sz="2400" b="1">
                <a:solidFill>
                  <a:srgbClr val="000066"/>
                </a:solidFill>
                <a:effectLst>
                  <a:outerShdw blurRad="38100" dist="38100" dir="2700000" algn="tl">
                    <a:srgbClr val="C0C0C0"/>
                  </a:outerShdw>
                </a:effectLst>
                <a:latin typeface="Tahoma" pitchFamily="34" charset="0"/>
              </a:rPr>
              <a:t>购买欲望</a:t>
            </a:r>
            <a:r>
              <a:rPr lang="zh-CN" altLang="en-US" sz="2400" b="1">
                <a:solidFill>
                  <a:srgbClr val="000066"/>
                </a:solidFill>
                <a:effectLst>
                  <a:outerShdw blurRad="38100" dist="38100" dir="2700000" algn="tl">
                    <a:srgbClr val="C0C0C0"/>
                  </a:outerShdw>
                </a:effectLst>
                <a:latin typeface="Arial"/>
              </a:rPr>
              <a:t>” </a:t>
            </a:r>
            <a:r>
              <a:rPr lang="zh-CN" altLang="en-US" sz="2400" b="1">
                <a:solidFill>
                  <a:srgbClr val="000066"/>
                </a:solidFill>
                <a:effectLst>
                  <a:outerShdw blurRad="38100" dist="38100" dir="2700000" algn="tl">
                    <a:srgbClr val="C0C0C0"/>
                  </a:outerShdw>
                </a:effectLst>
                <a:latin typeface="Tahoma" pitchFamily="34" charset="0"/>
              </a:rPr>
              <a:t> </a:t>
            </a:r>
            <a:r>
              <a:rPr lang="zh-CN" altLang="en-US" sz="2400">
                <a:solidFill>
                  <a:schemeClr val="tx1"/>
                </a:solidFill>
                <a:effectLst>
                  <a:outerShdw blurRad="38100" dist="38100" dir="2700000" algn="tl">
                    <a:srgbClr val="C0C0C0"/>
                  </a:outerShdw>
                </a:effectLst>
                <a:latin typeface="Tahoma" pitchFamily="34" charset="0"/>
              </a:rPr>
              <a:t>（</a:t>
            </a:r>
            <a:r>
              <a:rPr lang="en-US" altLang="zh-CN" sz="2400" dirty="0">
                <a:solidFill>
                  <a:schemeClr val="tx1"/>
                </a:solidFill>
                <a:effectLst>
                  <a:outerShdw blurRad="38100" dist="38100" dir="2700000" algn="tl">
                    <a:srgbClr val="C0C0C0"/>
                  </a:outerShdw>
                </a:effectLst>
                <a:latin typeface="Tahoma" pitchFamily="34" charset="0"/>
              </a:rPr>
              <a:t>willing</a:t>
            </a:r>
            <a:r>
              <a:rPr lang="zh-CN" altLang="en-US" sz="2400" dirty="0">
                <a:solidFill>
                  <a:schemeClr val="tx1"/>
                </a:solidFill>
                <a:effectLst>
                  <a:outerShdw blurRad="38100" dist="38100" dir="2700000" algn="tl">
                    <a:srgbClr val="C0C0C0"/>
                  </a:outerShdw>
                </a:effectLst>
                <a:latin typeface="Tahoma" pitchFamily="34" charset="0"/>
              </a:rPr>
              <a:t>）</a:t>
            </a:r>
            <a:r>
              <a:rPr lang="zh-CN" altLang="en-US" sz="2400" b="1" dirty="0">
                <a:solidFill>
                  <a:srgbClr val="000066"/>
                </a:solidFill>
                <a:effectLst>
                  <a:outerShdw blurRad="38100" dist="38100" dir="2700000" algn="tl">
                    <a:srgbClr val="C0C0C0"/>
                  </a:outerShdw>
                </a:effectLst>
                <a:latin typeface="Tahoma" pitchFamily="34" charset="0"/>
              </a:rPr>
              <a:t> </a:t>
            </a:r>
            <a:r>
              <a:rPr lang="zh-CN" altLang="en-US" sz="2400" dirty="0">
                <a:solidFill>
                  <a:schemeClr val="tx1"/>
                </a:solidFill>
                <a:effectLst>
                  <a:outerShdw blurRad="38100" dist="38100" dir="2700000" algn="tl">
                    <a:srgbClr val="C0C0C0"/>
                  </a:outerShdw>
                </a:effectLst>
                <a:latin typeface="Tahoma" pitchFamily="34" charset="0"/>
              </a:rPr>
              <a:t>（</a:t>
            </a:r>
            <a:r>
              <a:rPr lang="en-US" altLang="zh-CN" sz="2400" dirty="0">
                <a:solidFill>
                  <a:schemeClr val="tx1"/>
                </a:solidFill>
                <a:effectLst>
                  <a:outerShdw blurRad="38100" dist="38100" dir="2700000" algn="tl">
                    <a:srgbClr val="C0C0C0"/>
                  </a:outerShdw>
                </a:effectLst>
                <a:latin typeface="Tahoma" pitchFamily="34" charset="0"/>
              </a:rPr>
              <a:t>needs</a:t>
            </a:r>
            <a:r>
              <a:rPr lang="zh-CN" altLang="en-US" sz="2400" dirty="0">
                <a:solidFill>
                  <a:schemeClr val="tx1"/>
                </a:solidFill>
                <a:effectLst>
                  <a:outerShdw blurRad="38100" dist="38100" dir="2700000" algn="tl">
                    <a:srgbClr val="C0C0C0"/>
                  </a:outerShdw>
                </a:effectLst>
                <a:latin typeface="Tahoma" pitchFamily="34" charset="0"/>
              </a:rPr>
              <a:t>）（</a:t>
            </a:r>
            <a:r>
              <a:rPr lang="en-US" altLang="zh-CN" sz="2400" dirty="0">
                <a:solidFill>
                  <a:schemeClr val="tx1"/>
                </a:solidFill>
                <a:effectLst>
                  <a:outerShdw blurRad="38100" dist="38100" dir="2700000" algn="tl">
                    <a:srgbClr val="C0C0C0"/>
                  </a:outerShdw>
                </a:effectLst>
                <a:latin typeface="Tahoma" pitchFamily="34" charset="0"/>
              </a:rPr>
              <a:t>wants</a:t>
            </a:r>
            <a:r>
              <a:rPr lang="zh-CN" altLang="en-US" sz="2400" dirty="0">
                <a:solidFill>
                  <a:schemeClr val="tx1"/>
                </a:solidFill>
                <a:effectLst>
                  <a:outerShdw blurRad="38100" dist="38100" dir="2700000" algn="tl">
                    <a:srgbClr val="C0C0C0"/>
                  </a:outerShdw>
                </a:effectLst>
                <a:latin typeface="Tahoma" pitchFamily="34" charset="0"/>
              </a:rPr>
              <a:t>）（</a:t>
            </a:r>
            <a:r>
              <a:rPr lang="en-US" altLang="zh-CN" sz="2400" dirty="0">
                <a:solidFill>
                  <a:schemeClr val="tx1"/>
                </a:solidFill>
                <a:effectLst>
                  <a:outerShdw blurRad="38100" dist="38100" dir="2700000" algn="tl">
                    <a:srgbClr val="C0C0C0"/>
                  </a:outerShdw>
                </a:effectLst>
                <a:latin typeface="Tahoma" pitchFamily="34" charset="0"/>
              </a:rPr>
              <a:t>desires</a:t>
            </a:r>
            <a:r>
              <a:rPr lang="zh-CN" altLang="en-US" sz="2400" dirty="0">
                <a:solidFill>
                  <a:schemeClr val="tx1"/>
                </a:solidFill>
                <a:effectLst>
                  <a:outerShdw blurRad="38100" dist="38100" dir="2700000" algn="tl">
                    <a:srgbClr val="C0C0C0"/>
                  </a:outerShdw>
                </a:effectLst>
                <a:latin typeface="Tahoma" pitchFamily="34" charset="0"/>
              </a:rPr>
              <a:t>）</a:t>
            </a:r>
            <a:endParaRPr lang="zh-CN" altLang="en-US" sz="2400" b="1" dirty="0">
              <a:solidFill>
                <a:srgbClr val="000066"/>
              </a:solidFill>
              <a:effectLst>
                <a:outerShdw blurRad="38100" dist="38100" dir="2700000" algn="tl">
                  <a:srgbClr val="C0C0C0"/>
                </a:outerShdw>
              </a:effectLst>
              <a:latin typeface="Tahoma" pitchFamily="34" charset="0"/>
            </a:endParaRPr>
          </a:p>
          <a:p>
            <a:pPr eaLnBrk="1" hangingPunct="1">
              <a:lnSpc>
                <a:spcPct val="110000"/>
              </a:lnSpc>
              <a:buFont typeface="Wingdings" pitchFamily="2" charset="2"/>
              <a:buChar char="u"/>
              <a:defRPr/>
            </a:pPr>
            <a:r>
              <a:rPr lang="zh-CN" altLang="en-US" sz="2400" b="1" dirty="0">
                <a:solidFill>
                  <a:srgbClr val="000066"/>
                </a:solidFill>
                <a:effectLst>
                  <a:outerShdw blurRad="38100" dist="38100" dir="2700000" algn="tl">
                    <a:srgbClr val="C0C0C0"/>
                  </a:outerShdw>
                </a:effectLst>
                <a:latin typeface="Arial"/>
              </a:rPr>
              <a:t>“</a:t>
            </a:r>
            <a:r>
              <a:rPr lang="zh-CN" altLang="en-US" sz="2400" b="1" dirty="0">
                <a:solidFill>
                  <a:srgbClr val="000066"/>
                </a:solidFill>
                <a:effectLst>
                  <a:outerShdw blurRad="38100" dist="38100" dir="2700000" algn="tl">
                    <a:srgbClr val="C0C0C0"/>
                  </a:outerShdw>
                </a:effectLst>
                <a:latin typeface="Tahoma" pitchFamily="34" charset="0"/>
              </a:rPr>
              <a:t>能够</a:t>
            </a:r>
            <a:r>
              <a:rPr lang="en-US" altLang="zh-CN" sz="2400" b="1" dirty="0">
                <a:solidFill>
                  <a:srgbClr val="000066"/>
                </a:solidFill>
                <a:effectLst>
                  <a:outerShdw blurRad="38100" dist="38100" dir="2700000" algn="tl">
                    <a:srgbClr val="C0C0C0"/>
                  </a:outerShdw>
                </a:effectLst>
                <a:latin typeface="Arial"/>
              </a:rPr>
              <a:t>——</a:t>
            </a:r>
            <a:r>
              <a:rPr lang="zh-CN" altLang="en-US" sz="2400" b="1" dirty="0">
                <a:solidFill>
                  <a:srgbClr val="000066"/>
                </a:solidFill>
                <a:effectLst>
                  <a:outerShdw blurRad="38100" dist="38100" dir="2700000" algn="tl">
                    <a:srgbClr val="C0C0C0"/>
                  </a:outerShdw>
                </a:effectLst>
                <a:latin typeface="Tahoma" pitchFamily="34" charset="0"/>
              </a:rPr>
              <a:t>支付能力</a:t>
            </a:r>
            <a:r>
              <a:rPr lang="zh-CN" altLang="en-US" sz="2400" b="1" dirty="0">
                <a:solidFill>
                  <a:srgbClr val="000066"/>
                </a:solidFill>
                <a:effectLst>
                  <a:outerShdw blurRad="38100" dist="38100" dir="2700000" algn="tl">
                    <a:srgbClr val="C0C0C0"/>
                  </a:outerShdw>
                </a:effectLst>
                <a:latin typeface="Arial"/>
              </a:rPr>
              <a:t>”</a:t>
            </a:r>
            <a:r>
              <a:rPr lang="zh-CN" altLang="en-US" sz="2400" b="1" dirty="0">
                <a:solidFill>
                  <a:srgbClr val="000066"/>
                </a:solidFill>
                <a:effectLst>
                  <a:outerShdw blurRad="38100" dist="38100" dir="2700000" algn="tl">
                    <a:srgbClr val="C0C0C0"/>
                  </a:outerShdw>
                </a:effectLst>
                <a:latin typeface="Tahoma" pitchFamily="34" charset="0"/>
              </a:rPr>
              <a:t> </a:t>
            </a:r>
            <a:r>
              <a:rPr lang="en-US" altLang="zh-CN" sz="2400" b="1" dirty="0">
                <a:solidFill>
                  <a:srgbClr val="000066"/>
                </a:solidFill>
                <a:effectLst>
                  <a:outerShdw blurRad="38100" dist="38100" dir="2700000" algn="tl">
                    <a:srgbClr val="C0C0C0"/>
                  </a:outerShdw>
                </a:effectLst>
                <a:latin typeface="Tahoma" pitchFamily="34" charset="0"/>
              </a:rPr>
              <a:t>able</a:t>
            </a:r>
            <a:endParaRPr lang="en-US" altLang="zh-CN" sz="2400" b="1" dirty="0">
              <a:solidFill>
                <a:schemeClr val="tx1"/>
              </a:solidFill>
              <a:effectLst>
                <a:outerShdw blurRad="38100" dist="38100" dir="2700000" algn="tl">
                  <a:srgbClr val="C0C0C0"/>
                </a:outerShdw>
              </a:effectLst>
              <a:latin typeface="Tahoma" pitchFamily="34" charset="0"/>
            </a:endParaRPr>
          </a:p>
          <a:p>
            <a:pPr eaLnBrk="1" hangingPunct="1">
              <a:lnSpc>
                <a:spcPct val="110000"/>
              </a:lnSpc>
              <a:defRPr/>
            </a:pPr>
            <a:r>
              <a:rPr lang="en-US" altLang="zh-CN" sz="2000" b="1" dirty="0">
                <a:solidFill>
                  <a:srgbClr val="000066"/>
                </a:solidFill>
                <a:effectLst>
                  <a:outerShdw blurRad="38100" dist="38100" dir="2700000" algn="tl">
                    <a:srgbClr val="C0C0C0"/>
                  </a:outerShdw>
                </a:effectLst>
                <a:latin typeface="Tahoma" pitchFamily="34" charset="0"/>
              </a:rPr>
              <a:t>      </a:t>
            </a:r>
            <a:r>
              <a:rPr lang="zh-CN" altLang="en-US" sz="2000" b="1" dirty="0">
                <a:solidFill>
                  <a:srgbClr val="000066"/>
                </a:solidFill>
                <a:effectLst>
                  <a:outerShdw blurRad="38100" dist="38100" dir="2700000" algn="tl">
                    <a:srgbClr val="C0C0C0"/>
                  </a:outerShdw>
                </a:effectLst>
                <a:latin typeface="Tahoma" pitchFamily="34" charset="0"/>
              </a:rPr>
              <a:t>这两个条件缺一都不构成需求。</a:t>
            </a:r>
          </a:p>
          <a:p>
            <a:pPr eaLnBrk="1" hangingPunct="1">
              <a:buFont typeface="Wingdings" pitchFamily="2" charset="2"/>
              <a:buChar char="u"/>
              <a:defRPr/>
            </a:pPr>
            <a:r>
              <a:rPr kumimoji="1" lang="zh-CN" altLang="en-US" sz="2400" dirty="0">
                <a:solidFill>
                  <a:schemeClr val="tx1"/>
                </a:solidFill>
                <a:latin typeface="Arial" charset="0"/>
              </a:rPr>
              <a:t>所以需求是</a:t>
            </a:r>
            <a:r>
              <a:rPr lang="zh-CN" altLang="en-US" sz="2400" b="1" dirty="0">
                <a:solidFill>
                  <a:schemeClr val="tx1"/>
                </a:solidFill>
                <a:effectLst>
                  <a:outerShdw blurRad="38100" dist="38100" dir="2700000" algn="tl">
                    <a:srgbClr val="C0C0C0"/>
                  </a:outerShdw>
                </a:effectLst>
                <a:latin typeface="Arial" charset="0"/>
              </a:rPr>
              <a:t>购买欲望</a:t>
            </a:r>
            <a:r>
              <a:rPr kumimoji="1" lang="zh-CN" altLang="en-US" sz="2400" dirty="0">
                <a:solidFill>
                  <a:schemeClr val="tx1"/>
                </a:solidFill>
                <a:latin typeface="Arial" charset="0"/>
              </a:rPr>
              <a:t>和</a:t>
            </a:r>
            <a:r>
              <a:rPr lang="zh-CN" altLang="en-US" sz="2400" b="1" dirty="0">
                <a:solidFill>
                  <a:schemeClr val="tx1"/>
                </a:solidFill>
                <a:effectLst>
                  <a:outerShdw blurRad="38100" dist="38100" dir="2700000" algn="tl">
                    <a:srgbClr val="C0C0C0"/>
                  </a:outerShdw>
                </a:effectLst>
                <a:latin typeface="Arial" charset="0"/>
              </a:rPr>
              <a:t>支付能力</a:t>
            </a:r>
            <a:r>
              <a:rPr kumimoji="1" lang="zh-CN" altLang="en-US" sz="2400" dirty="0">
                <a:solidFill>
                  <a:schemeClr val="tx1"/>
                </a:solidFill>
                <a:latin typeface="Arial" charset="0"/>
              </a:rPr>
              <a:t>的统一</a:t>
            </a:r>
            <a:endParaRPr lang="zh-CN" altLang="en-US" sz="2000" b="1" dirty="0">
              <a:solidFill>
                <a:srgbClr val="000066"/>
              </a:solidFill>
              <a:effectLst>
                <a:outerShdw blurRad="38100" dist="38100" dir="2700000" algn="tl">
                  <a:srgbClr val="C0C0C0"/>
                </a:outerShdw>
              </a:effectLst>
              <a:latin typeface="Tahoma" pitchFamily="34" charset="0"/>
            </a:endParaRPr>
          </a:p>
        </p:txBody>
      </p:sp>
      <p:sp>
        <p:nvSpPr>
          <p:cNvPr id="202759" name="Rectangle 7" descr="蓝色面巾纸">
            <a:extLst>
              <a:ext uri="{FF2B5EF4-FFF2-40B4-BE49-F238E27FC236}">
                <a16:creationId xmlns:a16="http://schemas.microsoft.com/office/drawing/2014/main" id="{6656E8C3-E56E-423F-8F8B-4C1643374F2A}"/>
              </a:ext>
            </a:extLst>
          </p:cNvPr>
          <p:cNvSpPr>
            <a:spLocks noChangeArrowheads="1"/>
          </p:cNvSpPr>
          <p:nvPr/>
        </p:nvSpPr>
        <p:spPr bwMode="auto">
          <a:xfrm>
            <a:off x="5435600" y="4581525"/>
            <a:ext cx="2952750" cy="971550"/>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10000"/>
              </a:lnSpc>
              <a:buFont typeface="Wingdings" pitchFamily="2" charset="2"/>
              <a:buChar char="u"/>
              <a:defRPr/>
            </a:pPr>
            <a:r>
              <a:rPr lang="zh-CN" altLang="en-US" sz="2400" b="1">
                <a:solidFill>
                  <a:srgbClr val="000066"/>
                </a:solidFill>
                <a:effectLst>
                  <a:outerShdw blurRad="38100" dist="38100" dir="2700000" algn="tl">
                    <a:srgbClr val="000000"/>
                  </a:outerShdw>
                </a:effectLst>
                <a:latin typeface="Arial" charset="0"/>
              </a:rPr>
              <a:t>必须是一定价格水平。</a:t>
            </a:r>
            <a:endParaRPr kumimoji="1" lang="zh-CN" altLang="en-US" sz="2400">
              <a:solidFill>
                <a:schemeClr val="tx1"/>
              </a:solidFill>
              <a:effectLst>
                <a:outerShdw blurRad="38100" dist="38100" dir="2700000" algn="tl">
                  <a:srgbClr val="000000"/>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2757">
                                            <p:bg/>
                                          </p:spTgt>
                                        </p:tgtEl>
                                        <p:attrNameLst>
                                          <p:attrName>style.visibility</p:attrName>
                                        </p:attrNameLst>
                                      </p:cBhvr>
                                      <p:to>
                                        <p:strVal val="visible"/>
                                      </p:to>
                                    </p:set>
                                    <p:animEffect transition="in" filter="blinds(horizontal)">
                                      <p:cBhvr>
                                        <p:cTn id="7" dur="500"/>
                                        <p:tgtEl>
                                          <p:spTgt spid="20275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2757">
                                            <p:txEl>
                                              <p:pRg st="0" end="0"/>
                                            </p:txEl>
                                          </p:spTgt>
                                        </p:tgtEl>
                                        <p:attrNameLst>
                                          <p:attrName>style.visibility</p:attrName>
                                        </p:attrNameLst>
                                      </p:cBhvr>
                                      <p:to>
                                        <p:strVal val="visible"/>
                                      </p:to>
                                    </p:set>
                                    <p:animEffect transition="in" filter="blinds(horizontal)">
                                      <p:cBhvr>
                                        <p:cTn id="12" dur="500"/>
                                        <p:tgtEl>
                                          <p:spTgt spid="20275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2758"/>
                                        </p:tgtEl>
                                        <p:attrNameLst>
                                          <p:attrName>style.visibility</p:attrName>
                                        </p:attrNameLst>
                                      </p:cBhvr>
                                      <p:to>
                                        <p:strVal val="visible"/>
                                      </p:to>
                                    </p:set>
                                    <p:animEffect transition="in" filter="blinds(horizontal)">
                                      <p:cBhvr>
                                        <p:cTn id="17" dur="500"/>
                                        <p:tgtEl>
                                          <p:spTgt spid="2027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02759"/>
                                        </p:tgtEl>
                                        <p:attrNameLst>
                                          <p:attrName>style.visibility</p:attrName>
                                        </p:attrNameLst>
                                      </p:cBhvr>
                                      <p:to>
                                        <p:strVal val="visible"/>
                                      </p:to>
                                    </p:set>
                                    <p:animEffect transition="in" filter="blinds(horizontal)">
                                      <p:cBhvr>
                                        <p:cTn id="22" dur="500"/>
                                        <p:tgtEl>
                                          <p:spTgt spid="202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7" grpId="0" build="p" animBg="1"/>
      <p:bldP spid="202758" grpId="0" animBg="1"/>
      <p:bldP spid="202759"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灯片编号占位符 4">
            <a:extLst>
              <a:ext uri="{FF2B5EF4-FFF2-40B4-BE49-F238E27FC236}">
                <a16:creationId xmlns:a16="http://schemas.microsoft.com/office/drawing/2014/main" id="{077568A9-1EF1-4365-B3E5-F67BA583864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9D474A36-1897-4C59-895D-D75F866FDACB}" type="slidenum">
              <a:rPr lang="en-US" altLang="zh-CN" sz="2000" smtClean="0">
                <a:solidFill>
                  <a:schemeClr val="tx1"/>
                </a:solidFill>
              </a:rPr>
              <a:pPr>
                <a:spcBef>
                  <a:spcPct val="0"/>
                </a:spcBef>
                <a:buClrTx/>
                <a:buSzTx/>
                <a:buFontTx/>
                <a:buNone/>
              </a:pPr>
              <a:t>20</a:t>
            </a:fld>
            <a:endParaRPr lang="en-US" altLang="zh-CN" sz="2000">
              <a:solidFill>
                <a:schemeClr val="tx1"/>
              </a:solidFill>
            </a:endParaRPr>
          </a:p>
        </p:txBody>
      </p:sp>
      <p:sp>
        <p:nvSpPr>
          <p:cNvPr id="231426" name="Rectangle 2">
            <a:extLst>
              <a:ext uri="{FF2B5EF4-FFF2-40B4-BE49-F238E27FC236}">
                <a16:creationId xmlns:a16="http://schemas.microsoft.com/office/drawing/2014/main" id="{30EE1B63-8D0D-4A8A-AFE3-E96D14A88813}"/>
              </a:ext>
            </a:extLst>
          </p:cNvPr>
          <p:cNvSpPr>
            <a:spLocks noGrp="1" noRot="1" noChangeArrowheads="1"/>
          </p:cNvSpPr>
          <p:nvPr>
            <p:ph type="title"/>
          </p:nvPr>
        </p:nvSpPr>
        <p:spPr>
          <a:xfrm>
            <a:off x="468313" y="549275"/>
            <a:ext cx="8351837" cy="5365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三、供给量的变动和供给的变动</a:t>
            </a:r>
          </a:p>
        </p:txBody>
      </p:sp>
      <p:sp>
        <p:nvSpPr>
          <p:cNvPr id="231427" name="Rectangle 3" descr="花束">
            <a:extLst>
              <a:ext uri="{FF2B5EF4-FFF2-40B4-BE49-F238E27FC236}">
                <a16:creationId xmlns:a16="http://schemas.microsoft.com/office/drawing/2014/main" id="{8D27C7E9-57FC-4095-AAE3-677447AAF999}"/>
              </a:ext>
            </a:extLst>
          </p:cNvPr>
          <p:cNvSpPr>
            <a:spLocks noGrp="1" noRot="1" noChangeArrowheads="1"/>
          </p:cNvSpPr>
          <p:nvPr>
            <p:ph type="body" idx="1"/>
          </p:nvPr>
        </p:nvSpPr>
        <p:spPr>
          <a:xfrm>
            <a:off x="468313" y="1628775"/>
            <a:ext cx="4306887" cy="2016125"/>
          </a:xfrm>
          <a:blipFill dpi="0" rotWithShape="0">
            <a:blip r:embed="rId2"/>
            <a:srcRect/>
            <a:tile tx="0" ty="0" sx="100000" sy="100000" flip="none" algn="tl"/>
          </a:blipFill>
          <a:ln w="38100">
            <a:solidFill>
              <a:srgbClr val="009999"/>
            </a:solidFill>
            <a:miter lim="800000"/>
            <a:headEnd/>
            <a:tailEnd/>
          </a:ln>
        </p:spPr>
        <p:txBody>
          <a:bodyPr/>
          <a:lstStyle/>
          <a:p>
            <a:pPr algn="just" eaLnBrk="1" hangingPunct="1">
              <a:buClr>
                <a:schemeClr val="accent2"/>
              </a:buClr>
              <a:buSzPct val="95000"/>
              <a:buFont typeface="Wingdings" panose="05000000000000000000" pitchFamily="2" charset="2"/>
              <a:buNone/>
            </a:pPr>
            <a:r>
              <a:rPr lang="en-US" altLang="zh-CN">
                <a:solidFill>
                  <a:schemeClr val="hlink"/>
                </a:solidFill>
                <a:latin typeface="楷体_GB2312" panose="02010609030101010101" pitchFamily="49" charset="-122"/>
                <a:ea typeface="楷体_GB2312" panose="02010609030101010101" pitchFamily="49" charset="-122"/>
              </a:rPr>
              <a:t>(1)</a:t>
            </a:r>
            <a:r>
              <a:rPr lang="zh-CN" altLang="en-US" b="1">
                <a:solidFill>
                  <a:schemeClr val="hlink"/>
                </a:solidFill>
                <a:latin typeface="楷体_GB2312" panose="02010609030101010101" pitchFamily="49" charset="-122"/>
                <a:ea typeface="楷体_GB2312" panose="02010609030101010101" pitchFamily="49" charset="-122"/>
              </a:rPr>
              <a:t>供给量的变动</a:t>
            </a:r>
          </a:p>
          <a:p>
            <a:pPr algn="just" eaLnBrk="1" hangingPunct="1">
              <a:buClr>
                <a:schemeClr val="accent2"/>
              </a:buClr>
              <a:buSzPct val="95000"/>
              <a:buFont typeface="Wingdings" panose="05000000000000000000" pitchFamily="2" charset="2"/>
              <a:buChar char="l"/>
            </a:pPr>
            <a:r>
              <a:rPr lang="zh-CN" altLang="en-US" sz="2400" b="1">
                <a:solidFill>
                  <a:schemeClr val="tx1"/>
                </a:solidFill>
                <a:latin typeface="仿宋_GB2312" panose="02010609030101010101" pitchFamily="49" charset="-122"/>
                <a:ea typeface="仿宋_GB2312" panose="02010609030101010101" pitchFamily="49" charset="-122"/>
              </a:rPr>
              <a:t>其他因素不变，</a:t>
            </a:r>
          </a:p>
          <a:p>
            <a:pPr algn="just" eaLnBrk="1" hangingPunct="1">
              <a:buClr>
                <a:schemeClr val="accent2"/>
              </a:buClr>
              <a:buSzPct val="95000"/>
              <a:buFont typeface="Wingdings" panose="05000000000000000000" pitchFamily="2" charset="2"/>
              <a:buChar char="l"/>
            </a:pPr>
            <a:r>
              <a:rPr lang="zh-CN" altLang="en-US" sz="2400" b="1">
                <a:solidFill>
                  <a:schemeClr val="tx1"/>
                </a:solidFill>
                <a:latin typeface="仿宋_GB2312" panose="02010609030101010101" pitchFamily="49" charset="-122"/>
                <a:ea typeface="仿宋_GB2312" panose="02010609030101010101" pitchFamily="49" charset="-122"/>
              </a:rPr>
              <a:t>商品本身的价格变化，</a:t>
            </a:r>
          </a:p>
          <a:p>
            <a:pPr algn="just" eaLnBrk="1" hangingPunct="1">
              <a:buClr>
                <a:schemeClr val="accent2"/>
              </a:buClr>
              <a:buSzPct val="95000"/>
              <a:buFont typeface="Wingdings" panose="05000000000000000000" pitchFamily="2" charset="2"/>
              <a:buChar char="l"/>
            </a:pPr>
            <a:r>
              <a:rPr lang="zh-CN" altLang="en-US" sz="2400" b="1">
                <a:solidFill>
                  <a:schemeClr val="tx1"/>
                </a:solidFill>
                <a:latin typeface="仿宋_GB2312" panose="02010609030101010101" pitchFamily="49" charset="-122"/>
                <a:ea typeface="仿宋_GB2312" panose="02010609030101010101" pitchFamily="49" charset="-122"/>
              </a:rPr>
              <a:t>引起供给曲线上点的移动。</a:t>
            </a:r>
          </a:p>
        </p:txBody>
      </p:sp>
      <p:sp>
        <p:nvSpPr>
          <p:cNvPr id="231428" name="Line 4">
            <a:extLst>
              <a:ext uri="{FF2B5EF4-FFF2-40B4-BE49-F238E27FC236}">
                <a16:creationId xmlns:a16="http://schemas.microsoft.com/office/drawing/2014/main" id="{B6249D06-3AFC-4CAF-9EBC-DEE8E2D3D702}"/>
              </a:ext>
            </a:extLst>
          </p:cNvPr>
          <p:cNvSpPr>
            <a:spLocks noChangeShapeType="1"/>
          </p:cNvSpPr>
          <p:nvPr/>
        </p:nvSpPr>
        <p:spPr bwMode="auto">
          <a:xfrm flipV="1">
            <a:off x="5486400" y="2743200"/>
            <a:ext cx="0" cy="2895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29" name="Line 5">
            <a:extLst>
              <a:ext uri="{FF2B5EF4-FFF2-40B4-BE49-F238E27FC236}">
                <a16:creationId xmlns:a16="http://schemas.microsoft.com/office/drawing/2014/main" id="{0F8A12A9-4BC7-44AE-A2A4-C49C7C587897}"/>
              </a:ext>
            </a:extLst>
          </p:cNvPr>
          <p:cNvSpPr>
            <a:spLocks noChangeShapeType="1"/>
          </p:cNvSpPr>
          <p:nvPr/>
        </p:nvSpPr>
        <p:spPr bwMode="auto">
          <a:xfrm>
            <a:off x="5486400" y="5638800"/>
            <a:ext cx="2667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30" name="Text Box 6">
            <a:extLst>
              <a:ext uri="{FF2B5EF4-FFF2-40B4-BE49-F238E27FC236}">
                <a16:creationId xmlns:a16="http://schemas.microsoft.com/office/drawing/2014/main" id="{672A9AE9-472E-4518-A145-834676FA61FF}"/>
              </a:ext>
            </a:extLst>
          </p:cNvPr>
          <p:cNvSpPr txBox="1">
            <a:spLocks noChangeArrowheads="1"/>
          </p:cNvSpPr>
          <p:nvPr/>
        </p:nvSpPr>
        <p:spPr bwMode="auto">
          <a:xfrm>
            <a:off x="5181600" y="5486400"/>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0</a:t>
            </a:r>
          </a:p>
        </p:txBody>
      </p:sp>
      <p:sp>
        <p:nvSpPr>
          <p:cNvPr id="231431" name="Text Box 7">
            <a:extLst>
              <a:ext uri="{FF2B5EF4-FFF2-40B4-BE49-F238E27FC236}">
                <a16:creationId xmlns:a16="http://schemas.microsoft.com/office/drawing/2014/main" id="{0ADBB151-256F-4BE0-91D6-866B19C19F62}"/>
              </a:ext>
            </a:extLst>
          </p:cNvPr>
          <p:cNvSpPr txBox="1">
            <a:spLocks noChangeArrowheads="1"/>
          </p:cNvSpPr>
          <p:nvPr/>
        </p:nvSpPr>
        <p:spPr bwMode="auto">
          <a:xfrm>
            <a:off x="5105400" y="1905000"/>
            <a:ext cx="793750" cy="8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latin typeface="Times New Roman" panose="02020603050405020304" pitchFamily="18" charset="0"/>
              </a:rPr>
              <a:t>价格</a:t>
            </a: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P</a:t>
            </a:r>
            <a:r>
              <a:rPr kumimoji="1" lang="en-US" altLang="zh-CN" sz="2400">
                <a:solidFill>
                  <a:schemeClr val="tx1"/>
                </a:solidFill>
                <a:latin typeface="Times New Roman" panose="02020603050405020304" pitchFamily="18" charset="0"/>
              </a:rPr>
              <a:t> </a:t>
            </a:r>
            <a:r>
              <a:rPr kumimoji="1" lang="zh-CN" altLang="en-US" sz="2400">
                <a:solidFill>
                  <a:schemeClr val="tx1"/>
                </a:solidFill>
                <a:latin typeface="Times New Roman" panose="02020603050405020304" pitchFamily="18" charset="0"/>
              </a:rPr>
              <a:t>元</a:t>
            </a:r>
          </a:p>
        </p:txBody>
      </p:sp>
      <p:sp>
        <p:nvSpPr>
          <p:cNvPr id="231432" name="Text Box 8">
            <a:extLst>
              <a:ext uri="{FF2B5EF4-FFF2-40B4-BE49-F238E27FC236}">
                <a16:creationId xmlns:a16="http://schemas.microsoft.com/office/drawing/2014/main" id="{53394434-4774-4BB1-A976-9844146CC978}"/>
              </a:ext>
            </a:extLst>
          </p:cNvPr>
          <p:cNvSpPr txBox="1">
            <a:spLocks noChangeArrowheads="1"/>
          </p:cNvSpPr>
          <p:nvPr/>
        </p:nvSpPr>
        <p:spPr bwMode="auto">
          <a:xfrm>
            <a:off x="8077200" y="5105400"/>
            <a:ext cx="765175" cy="8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latin typeface="Times New Roman" panose="02020603050405020304" pitchFamily="18" charset="0"/>
              </a:rPr>
              <a:t>量</a:t>
            </a: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Q</a:t>
            </a:r>
            <a:r>
              <a:rPr kumimoji="1" lang="zh-CN" altLang="en-US" sz="2400">
                <a:solidFill>
                  <a:schemeClr val="tx1"/>
                </a:solidFill>
                <a:latin typeface="Times New Roman" panose="02020603050405020304" pitchFamily="18" charset="0"/>
              </a:rPr>
              <a:t>斤</a:t>
            </a:r>
          </a:p>
        </p:txBody>
      </p:sp>
      <p:sp>
        <p:nvSpPr>
          <p:cNvPr id="231433" name="Freeform 9">
            <a:extLst>
              <a:ext uri="{FF2B5EF4-FFF2-40B4-BE49-F238E27FC236}">
                <a16:creationId xmlns:a16="http://schemas.microsoft.com/office/drawing/2014/main" id="{43D1F1F2-7472-4748-923E-3EF6FDEEEA42}"/>
              </a:ext>
            </a:extLst>
          </p:cNvPr>
          <p:cNvSpPr>
            <a:spLocks/>
          </p:cNvSpPr>
          <p:nvPr/>
        </p:nvSpPr>
        <p:spPr bwMode="auto">
          <a:xfrm rot="-6276153">
            <a:off x="5976938" y="3248025"/>
            <a:ext cx="1325562" cy="2319338"/>
          </a:xfrm>
          <a:custGeom>
            <a:avLst/>
            <a:gdLst>
              <a:gd name="T0" fmla="*/ 0 w 1200"/>
              <a:gd name="T1" fmla="*/ 0 h 1344"/>
              <a:gd name="T2" fmla="*/ 288 w 1200"/>
              <a:gd name="T3" fmla="*/ 816 h 1344"/>
              <a:gd name="T4" fmla="*/ 1200 w 1200"/>
              <a:gd name="T5" fmla="*/ 1344 h 1344"/>
            </a:gdLst>
            <a:ahLst/>
            <a:cxnLst>
              <a:cxn ang="0">
                <a:pos x="T0" y="T1"/>
              </a:cxn>
              <a:cxn ang="0">
                <a:pos x="T2" y="T3"/>
              </a:cxn>
              <a:cxn ang="0">
                <a:pos x="T4" y="T5"/>
              </a:cxn>
            </a:cxnLst>
            <a:rect l="0" t="0" r="r" b="b"/>
            <a:pathLst>
              <a:path w="1200" h="1344">
                <a:moveTo>
                  <a:pt x="0" y="0"/>
                </a:moveTo>
                <a:cubicBezTo>
                  <a:pt x="44" y="296"/>
                  <a:pt x="88" y="592"/>
                  <a:pt x="288" y="816"/>
                </a:cubicBezTo>
                <a:cubicBezTo>
                  <a:pt x="488" y="1040"/>
                  <a:pt x="1048" y="1256"/>
                  <a:pt x="1200" y="1344"/>
                </a:cubicBezTo>
              </a:path>
            </a:pathLst>
          </a:custGeom>
          <a:noFill/>
          <a:ln w="28575" cmpd="sng">
            <a:solidFill>
              <a:srgbClr val="A5002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34" name="Text Box 10">
            <a:extLst>
              <a:ext uri="{FF2B5EF4-FFF2-40B4-BE49-F238E27FC236}">
                <a16:creationId xmlns:a16="http://schemas.microsoft.com/office/drawing/2014/main" id="{EA9E1F98-AE0F-4BD0-BF4D-F8FEF253CCDA}"/>
              </a:ext>
            </a:extLst>
          </p:cNvPr>
          <p:cNvSpPr txBox="1">
            <a:spLocks noChangeArrowheads="1"/>
          </p:cNvSpPr>
          <p:nvPr/>
        </p:nvSpPr>
        <p:spPr bwMode="auto">
          <a:xfrm>
            <a:off x="7391400" y="2819400"/>
            <a:ext cx="409575"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b="1">
                <a:solidFill>
                  <a:srgbClr val="A50021"/>
                </a:solidFill>
                <a:latin typeface="Times New Roman" panose="02020603050405020304" pitchFamily="18" charset="0"/>
              </a:rPr>
              <a:t>S</a:t>
            </a:r>
            <a:endParaRPr kumimoji="1" lang="en-US" altLang="zh-CN" sz="2400">
              <a:solidFill>
                <a:schemeClr val="tx1"/>
              </a:solidFill>
              <a:latin typeface="Times New Roman" panose="02020603050405020304" pitchFamily="18" charset="0"/>
            </a:endParaRPr>
          </a:p>
        </p:txBody>
      </p:sp>
      <p:sp>
        <p:nvSpPr>
          <p:cNvPr id="231435" name="Line 11">
            <a:extLst>
              <a:ext uri="{FF2B5EF4-FFF2-40B4-BE49-F238E27FC236}">
                <a16:creationId xmlns:a16="http://schemas.microsoft.com/office/drawing/2014/main" id="{C53E487D-B4EF-43A8-A285-E12CCDFC62EC}"/>
              </a:ext>
            </a:extLst>
          </p:cNvPr>
          <p:cNvSpPr>
            <a:spLocks noChangeShapeType="1"/>
          </p:cNvSpPr>
          <p:nvPr/>
        </p:nvSpPr>
        <p:spPr bwMode="auto">
          <a:xfrm>
            <a:off x="5486400" y="5181600"/>
            <a:ext cx="5334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36" name="Line 12">
            <a:extLst>
              <a:ext uri="{FF2B5EF4-FFF2-40B4-BE49-F238E27FC236}">
                <a16:creationId xmlns:a16="http://schemas.microsoft.com/office/drawing/2014/main" id="{2046B6D8-9267-4801-9FFF-D0BF5BFECEC1}"/>
              </a:ext>
            </a:extLst>
          </p:cNvPr>
          <p:cNvSpPr>
            <a:spLocks noChangeShapeType="1"/>
          </p:cNvSpPr>
          <p:nvPr/>
        </p:nvSpPr>
        <p:spPr bwMode="auto">
          <a:xfrm flipH="1">
            <a:off x="6019800" y="5181600"/>
            <a:ext cx="0" cy="457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37" name="Line 13">
            <a:extLst>
              <a:ext uri="{FF2B5EF4-FFF2-40B4-BE49-F238E27FC236}">
                <a16:creationId xmlns:a16="http://schemas.microsoft.com/office/drawing/2014/main" id="{370683A5-109E-4454-8DFF-58916592F100}"/>
              </a:ext>
            </a:extLst>
          </p:cNvPr>
          <p:cNvSpPr>
            <a:spLocks noChangeShapeType="1"/>
          </p:cNvSpPr>
          <p:nvPr/>
        </p:nvSpPr>
        <p:spPr bwMode="auto">
          <a:xfrm>
            <a:off x="5486400" y="3886200"/>
            <a:ext cx="19050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38" name="Line 14">
            <a:extLst>
              <a:ext uri="{FF2B5EF4-FFF2-40B4-BE49-F238E27FC236}">
                <a16:creationId xmlns:a16="http://schemas.microsoft.com/office/drawing/2014/main" id="{143C297F-9B79-43B2-9491-B8F3E336B325}"/>
              </a:ext>
            </a:extLst>
          </p:cNvPr>
          <p:cNvSpPr>
            <a:spLocks noChangeShapeType="1"/>
          </p:cNvSpPr>
          <p:nvPr/>
        </p:nvSpPr>
        <p:spPr bwMode="auto">
          <a:xfrm>
            <a:off x="7391400" y="3886200"/>
            <a:ext cx="0" cy="17526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39" name="Text Box 15">
            <a:extLst>
              <a:ext uri="{FF2B5EF4-FFF2-40B4-BE49-F238E27FC236}">
                <a16:creationId xmlns:a16="http://schemas.microsoft.com/office/drawing/2014/main" id="{46B36671-695C-489A-AF42-08F717C2E2B9}"/>
              </a:ext>
            </a:extLst>
          </p:cNvPr>
          <p:cNvSpPr txBox="1">
            <a:spLocks noChangeArrowheads="1"/>
          </p:cNvSpPr>
          <p:nvPr/>
        </p:nvSpPr>
        <p:spPr bwMode="auto">
          <a:xfrm>
            <a:off x="5867400" y="4876800"/>
            <a:ext cx="762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latin typeface="Times New Roman" panose="02020603050405020304" pitchFamily="18" charset="0"/>
              </a:rPr>
              <a:t>。</a:t>
            </a:r>
            <a:r>
              <a:rPr kumimoji="1" lang="en-US" altLang="zh-CN" sz="2400" b="1">
                <a:solidFill>
                  <a:schemeClr val="tx1"/>
                </a:solidFill>
                <a:latin typeface="Times New Roman" panose="02020603050405020304" pitchFamily="18" charset="0"/>
              </a:rPr>
              <a:t>a</a:t>
            </a:r>
            <a:endParaRPr kumimoji="1" lang="en-US" altLang="zh-CN" sz="2400">
              <a:solidFill>
                <a:schemeClr val="tx1"/>
              </a:solidFill>
              <a:latin typeface="Times New Roman" panose="02020603050405020304" pitchFamily="18" charset="0"/>
            </a:endParaRPr>
          </a:p>
        </p:txBody>
      </p:sp>
      <p:sp>
        <p:nvSpPr>
          <p:cNvPr id="231440" name="Text Box 16">
            <a:extLst>
              <a:ext uri="{FF2B5EF4-FFF2-40B4-BE49-F238E27FC236}">
                <a16:creationId xmlns:a16="http://schemas.microsoft.com/office/drawing/2014/main" id="{634E3950-087B-4C0B-BEBD-8793E9564110}"/>
              </a:ext>
            </a:extLst>
          </p:cNvPr>
          <p:cNvSpPr txBox="1">
            <a:spLocks noChangeArrowheads="1"/>
          </p:cNvSpPr>
          <p:nvPr/>
        </p:nvSpPr>
        <p:spPr bwMode="auto">
          <a:xfrm>
            <a:off x="7239000" y="3581400"/>
            <a:ext cx="762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latin typeface="Times New Roman" panose="02020603050405020304" pitchFamily="18" charset="0"/>
              </a:rPr>
              <a:t>。</a:t>
            </a:r>
            <a:r>
              <a:rPr kumimoji="1" lang="en-US" altLang="zh-CN" sz="2400" b="1">
                <a:solidFill>
                  <a:schemeClr val="tx1"/>
                </a:solidFill>
                <a:latin typeface="Times New Roman" panose="02020603050405020304" pitchFamily="18" charset="0"/>
              </a:rPr>
              <a:t>b</a:t>
            </a:r>
            <a:endParaRPr kumimoji="1" lang="en-US" altLang="zh-CN" sz="2400">
              <a:solidFill>
                <a:schemeClr val="tx1"/>
              </a:solidFill>
              <a:latin typeface="Times New Roman" panose="02020603050405020304" pitchFamily="18" charset="0"/>
            </a:endParaRPr>
          </a:p>
        </p:txBody>
      </p:sp>
      <p:sp>
        <p:nvSpPr>
          <p:cNvPr id="231441" name="Text Box 17">
            <a:extLst>
              <a:ext uri="{FF2B5EF4-FFF2-40B4-BE49-F238E27FC236}">
                <a16:creationId xmlns:a16="http://schemas.microsoft.com/office/drawing/2014/main" id="{1CDA29F0-D746-4239-A85C-484E0D25D8D7}"/>
              </a:ext>
            </a:extLst>
          </p:cNvPr>
          <p:cNvSpPr txBox="1">
            <a:spLocks noChangeArrowheads="1"/>
          </p:cNvSpPr>
          <p:nvPr/>
        </p:nvSpPr>
        <p:spPr bwMode="auto">
          <a:xfrm>
            <a:off x="5029200" y="4953000"/>
            <a:ext cx="506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P1</a:t>
            </a:r>
          </a:p>
        </p:txBody>
      </p:sp>
      <p:sp>
        <p:nvSpPr>
          <p:cNvPr id="231442" name="Text Box 18">
            <a:extLst>
              <a:ext uri="{FF2B5EF4-FFF2-40B4-BE49-F238E27FC236}">
                <a16:creationId xmlns:a16="http://schemas.microsoft.com/office/drawing/2014/main" id="{1F911BB2-F87D-4894-B736-8410A6E040C5}"/>
              </a:ext>
            </a:extLst>
          </p:cNvPr>
          <p:cNvSpPr txBox="1">
            <a:spLocks noChangeArrowheads="1"/>
          </p:cNvSpPr>
          <p:nvPr/>
        </p:nvSpPr>
        <p:spPr bwMode="auto">
          <a:xfrm>
            <a:off x="5715000" y="5638800"/>
            <a:ext cx="5572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Q1</a:t>
            </a:r>
          </a:p>
        </p:txBody>
      </p:sp>
      <p:sp>
        <p:nvSpPr>
          <p:cNvPr id="231443" name="Text Box 19">
            <a:extLst>
              <a:ext uri="{FF2B5EF4-FFF2-40B4-BE49-F238E27FC236}">
                <a16:creationId xmlns:a16="http://schemas.microsoft.com/office/drawing/2014/main" id="{1D0B8AE1-5291-45E3-BD1E-E5FD20F49493}"/>
              </a:ext>
            </a:extLst>
          </p:cNvPr>
          <p:cNvSpPr txBox="1">
            <a:spLocks noChangeArrowheads="1"/>
          </p:cNvSpPr>
          <p:nvPr/>
        </p:nvSpPr>
        <p:spPr bwMode="auto">
          <a:xfrm>
            <a:off x="5029200" y="3657600"/>
            <a:ext cx="506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P2</a:t>
            </a:r>
          </a:p>
        </p:txBody>
      </p:sp>
      <p:sp>
        <p:nvSpPr>
          <p:cNvPr id="231444" name="Text Box 20">
            <a:extLst>
              <a:ext uri="{FF2B5EF4-FFF2-40B4-BE49-F238E27FC236}">
                <a16:creationId xmlns:a16="http://schemas.microsoft.com/office/drawing/2014/main" id="{18EDF7A7-658A-44A0-AA13-01918306AB8E}"/>
              </a:ext>
            </a:extLst>
          </p:cNvPr>
          <p:cNvSpPr txBox="1">
            <a:spLocks noChangeArrowheads="1"/>
          </p:cNvSpPr>
          <p:nvPr/>
        </p:nvSpPr>
        <p:spPr bwMode="auto">
          <a:xfrm>
            <a:off x="7162800" y="5638800"/>
            <a:ext cx="5572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Q2</a:t>
            </a:r>
          </a:p>
        </p:txBody>
      </p:sp>
      <p:sp>
        <p:nvSpPr>
          <p:cNvPr id="231445" name="Line 21">
            <a:extLst>
              <a:ext uri="{FF2B5EF4-FFF2-40B4-BE49-F238E27FC236}">
                <a16:creationId xmlns:a16="http://schemas.microsoft.com/office/drawing/2014/main" id="{DF897153-F1AD-495E-AA92-CF4721385CE5}"/>
              </a:ext>
            </a:extLst>
          </p:cNvPr>
          <p:cNvSpPr>
            <a:spLocks noChangeShapeType="1"/>
          </p:cNvSpPr>
          <p:nvPr/>
        </p:nvSpPr>
        <p:spPr bwMode="auto">
          <a:xfrm flipV="1">
            <a:off x="6096000" y="3962400"/>
            <a:ext cx="114300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46" name="Line 22">
            <a:extLst>
              <a:ext uri="{FF2B5EF4-FFF2-40B4-BE49-F238E27FC236}">
                <a16:creationId xmlns:a16="http://schemas.microsoft.com/office/drawing/2014/main" id="{2EC20735-9019-4D60-8565-AB05EAC75967}"/>
              </a:ext>
            </a:extLst>
          </p:cNvPr>
          <p:cNvSpPr>
            <a:spLocks noChangeShapeType="1"/>
          </p:cNvSpPr>
          <p:nvPr/>
        </p:nvSpPr>
        <p:spPr bwMode="auto">
          <a:xfrm flipH="1">
            <a:off x="6248400" y="4114800"/>
            <a:ext cx="990600" cy="914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1447" name="Rectangle 23" descr="蓝色面巾纸">
            <a:extLst>
              <a:ext uri="{FF2B5EF4-FFF2-40B4-BE49-F238E27FC236}">
                <a16:creationId xmlns:a16="http://schemas.microsoft.com/office/drawing/2014/main" id="{52C7BD3D-CB01-4488-970A-1F1F0DD088C2}"/>
              </a:ext>
            </a:extLst>
          </p:cNvPr>
          <p:cNvSpPr>
            <a:spLocks noChangeArrowheads="1"/>
          </p:cNvSpPr>
          <p:nvPr/>
        </p:nvSpPr>
        <p:spPr bwMode="auto">
          <a:xfrm>
            <a:off x="468313" y="4275138"/>
            <a:ext cx="4248150" cy="89852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4953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4953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4953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4953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4953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4953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4953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4953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495300" algn="l"/>
              </a:tabLst>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rPr>
              <a:t>鸡蛋的供给量增加是指：</a:t>
            </a:r>
          </a:p>
          <a:p>
            <a:pPr eaLnBrk="1" hangingPunct="1">
              <a:spcBef>
                <a:spcPct val="0"/>
              </a:spcBef>
              <a:buClrTx/>
              <a:buSzTx/>
              <a:buFontTx/>
              <a:buNone/>
            </a:pPr>
            <a:r>
              <a:rPr kumimoji="1" lang="zh-CN" altLang="en-US" sz="2400">
                <a:solidFill>
                  <a:schemeClr val="tx1"/>
                </a:solidFill>
              </a:rPr>
              <a:t>鸡蛋的价格上升而引起的增加</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1427">
                                            <p:bg/>
                                          </p:spTgt>
                                        </p:tgtEl>
                                        <p:attrNameLst>
                                          <p:attrName>style.visibility</p:attrName>
                                        </p:attrNameLst>
                                      </p:cBhvr>
                                      <p:to>
                                        <p:strVal val="visible"/>
                                      </p:to>
                                    </p:set>
                                    <p:animEffect transition="in" filter="blinds(horizontal)">
                                      <p:cBhvr>
                                        <p:cTn id="7" dur="500"/>
                                        <p:tgtEl>
                                          <p:spTgt spid="23142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1427">
                                            <p:txEl>
                                              <p:pRg st="0" end="0"/>
                                            </p:txEl>
                                          </p:spTgt>
                                        </p:tgtEl>
                                        <p:attrNameLst>
                                          <p:attrName>style.visibility</p:attrName>
                                        </p:attrNameLst>
                                      </p:cBhvr>
                                      <p:to>
                                        <p:strVal val="visible"/>
                                      </p:to>
                                    </p:set>
                                    <p:animEffect transition="in" filter="blinds(horizontal)">
                                      <p:cBhvr>
                                        <p:cTn id="12" dur="500"/>
                                        <p:tgtEl>
                                          <p:spTgt spid="2314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1427">
                                            <p:txEl>
                                              <p:pRg st="1" end="1"/>
                                            </p:txEl>
                                          </p:spTgt>
                                        </p:tgtEl>
                                        <p:attrNameLst>
                                          <p:attrName>style.visibility</p:attrName>
                                        </p:attrNameLst>
                                      </p:cBhvr>
                                      <p:to>
                                        <p:strVal val="visible"/>
                                      </p:to>
                                    </p:set>
                                    <p:animEffect transition="in" filter="blinds(horizontal)">
                                      <p:cBhvr>
                                        <p:cTn id="17" dur="500"/>
                                        <p:tgtEl>
                                          <p:spTgt spid="23142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1427">
                                            <p:txEl>
                                              <p:pRg st="2" end="2"/>
                                            </p:txEl>
                                          </p:spTgt>
                                        </p:tgtEl>
                                        <p:attrNameLst>
                                          <p:attrName>style.visibility</p:attrName>
                                        </p:attrNameLst>
                                      </p:cBhvr>
                                      <p:to>
                                        <p:strVal val="visible"/>
                                      </p:to>
                                    </p:set>
                                    <p:animEffect transition="in" filter="blinds(horizontal)">
                                      <p:cBhvr>
                                        <p:cTn id="22" dur="500"/>
                                        <p:tgtEl>
                                          <p:spTgt spid="23142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1427">
                                            <p:txEl>
                                              <p:pRg st="3" end="3"/>
                                            </p:txEl>
                                          </p:spTgt>
                                        </p:tgtEl>
                                        <p:attrNameLst>
                                          <p:attrName>style.visibility</p:attrName>
                                        </p:attrNameLst>
                                      </p:cBhvr>
                                      <p:to>
                                        <p:strVal val="visible"/>
                                      </p:to>
                                    </p:set>
                                    <p:animEffect transition="in" filter="blinds(horizontal)">
                                      <p:cBhvr>
                                        <p:cTn id="27" dur="500"/>
                                        <p:tgtEl>
                                          <p:spTgt spid="23142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231428"/>
                                        </p:tgtEl>
                                        <p:attrNameLst>
                                          <p:attrName>style.visibility</p:attrName>
                                        </p:attrNameLst>
                                      </p:cBhvr>
                                      <p:to>
                                        <p:strVal val="visible"/>
                                      </p:to>
                                    </p:set>
                                    <p:animEffect transition="in" filter="blinds(horizontal)">
                                      <p:cBhvr>
                                        <p:cTn id="32" dur="500"/>
                                        <p:tgtEl>
                                          <p:spTgt spid="231428"/>
                                        </p:tgtEl>
                                      </p:cBhvr>
                                    </p:animEffect>
                                  </p:childTnLst>
                                </p:cTn>
                              </p:par>
                              <p:par>
                                <p:cTn id="33" presetID="3" presetClass="entr" presetSubtype="10" fill="hold" nodeType="withEffect">
                                  <p:stCondLst>
                                    <p:cond delay="0"/>
                                  </p:stCondLst>
                                  <p:childTnLst>
                                    <p:set>
                                      <p:cBhvr>
                                        <p:cTn id="34" dur="1" fill="hold">
                                          <p:stCondLst>
                                            <p:cond delay="0"/>
                                          </p:stCondLst>
                                        </p:cTn>
                                        <p:tgtEl>
                                          <p:spTgt spid="231429"/>
                                        </p:tgtEl>
                                        <p:attrNameLst>
                                          <p:attrName>style.visibility</p:attrName>
                                        </p:attrNameLst>
                                      </p:cBhvr>
                                      <p:to>
                                        <p:strVal val="visible"/>
                                      </p:to>
                                    </p:set>
                                    <p:animEffect transition="in" filter="blinds(horizontal)">
                                      <p:cBhvr>
                                        <p:cTn id="35" dur="500"/>
                                        <p:tgtEl>
                                          <p:spTgt spid="231429"/>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31430"/>
                                        </p:tgtEl>
                                        <p:attrNameLst>
                                          <p:attrName>style.visibility</p:attrName>
                                        </p:attrNameLst>
                                      </p:cBhvr>
                                      <p:to>
                                        <p:strVal val="visible"/>
                                      </p:to>
                                    </p:set>
                                    <p:animEffect transition="in" filter="blinds(horizontal)">
                                      <p:cBhvr>
                                        <p:cTn id="38" dur="500"/>
                                        <p:tgtEl>
                                          <p:spTgt spid="231430"/>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231431"/>
                                        </p:tgtEl>
                                        <p:attrNameLst>
                                          <p:attrName>style.visibility</p:attrName>
                                        </p:attrNameLst>
                                      </p:cBhvr>
                                      <p:to>
                                        <p:strVal val="visible"/>
                                      </p:to>
                                    </p:set>
                                    <p:animEffect transition="in" filter="blinds(horizontal)">
                                      <p:cBhvr>
                                        <p:cTn id="41" dur="500"/>
                                        <p:tgtEl>
                                          <p:spTgt spid="231431"/>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31432"/>
                                        </p:tgtEl>
                                        <p:attrNameLst>
                                          <p:attrName>style.visibility</p:attrName>
                                        </p:attrNameLst>
                                      </p:cBhvr>
                                      <p:to>
                                        <p:strVal val="visible"/>
                                      </p:to>
                                    </p:set>
                                    <p:animEffect transition="in" filter="blinds(horizontal)">
                                      <p:cBhvr>
                                        <p:cTn id="44" dur="500"/>
                                        <p:tgtEl>
                                          <p:spTgt spid="231432"/>
                                        </p:tgtEl>
                                      </p:cBhvr>
                                    </p:animEffect>
                                  </p:childTnLst>
                                </p:cTn>
                              </p:par>
                              <p:par>
                                <p:cTn id="45" presetID="3" presetClass="entr" presetSubtype="10" fill="hold" nodeType="withEffect">
                                  <p:stCondLst>
                                    <p:cond delay="0"/>
                                  </p:stCondLst>
                                  <p:childTnLst>
                                    <p:set>
                                      <p:cBhvr>
                                        <p:cTn id="46" dur="1" fill="hold">
                                          <p:stCondLst>
                                            <p:cond delay="0"/>
                                          </p:stCondLst>
                                        </p:cTn>
                                        <p:tgtEl>
                                          <p:spTgt spid="231433"/>
                                        </p:tgtEl>
                                        <p:attrNameLst>
                                          <p:attrName>style.visibility</p:attrName>
                                        </p:attrNameLst>
                                      </p:cBhvr>
                                      <p:to>
                                        <p:strVal val="visible"/>
                                      </p:to>
                                    </p:set>
                                    <p:animEffect transition="in" filter="blinds(horizontal)">
                                      <p:cBhvr>
                                        <p:cTn id="47" dur="500"/>
                                        <p:tgtEl>
                                          <p:spTgt spid="231433"/>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231434"/>
                                        </p:tgtEl>
                                        <p:attrNameLst>
                                          <p:attrName>style.visibility</p:attrName>
                                        </p:attrNameLst>
                                      </p:cBhvr>
                                      <p:to>
                                        <p:strVal val="visible"/>
                                      </p:to>
                                    </p:set>
                                    <p:animEffect transition="in" filter="blinds(horizontal)">
                                      <p:cBhvr>
                                        <p:cTn id="50" dur="500"/>
                                        <p:tgtEl>
                                          <p:spTgt spid="231434"/>
                                        </p:tgtEl>
                                      </p:cBhvr>
                                    </p:animEffect>
                                  </p:childTnLst>
                                </p:cTn>
                              </p:par>
                              <p:par>
                                <p:cTn id="51" presetID="3" presetClass="entr" presetSubtype="10" fill="hold" nodeType="withEffect">
                                  <p:stCondLst>
                                    <p:cond delay="0"/>
                                  </p:stCondLst>
                                  <p:childTnLst>
                                    <p:set>
                                      <p:cBhvr>
                                        <p:cTn id="52" dur="1" fill="hold">
                                          <p:stCondLst>
                                            <p:cond delay="0"/>
                                          </p:stCondLst>
                                        </p:cTn>
                                        <p:tgtEl>
                                          <p:spTgt spid="231435"/>
                                        </p:tgtEl>
                                        <p:attrNameLst>
                                          <p:attrName>style.visibility</p:attrName>
                                        </p:attrNameLst>
                                      </p:cBhvr>
                                      <p:to>
                                        <p:strVal val="visible"/>
                                      </p:to>
                                    </p:set>
                                    <p:animEffect transition="in" filter="blinds(horizontal)">
                                      <p:cBhvr>
                                        <p:cTn id="53" dur="500"/>
                                        <p:tgtEl>
                                          <p:spTgt spid="231435"/>
                                        </p:tgtEl>
                                      </p:cBhvr>
                                    </p:animEffect>
                                  </p:childTnLst>
                                </p:cTn>
                              </p:par>
                              <p:par>
                                <p:cTn id="54" presetID="3" presetClass="entr" presetSubtype="10" fill="hold" nodeType="withEffect">
                                  <p:stCondLst>
                                    <p:cond delay="0"/>
                                  </p:stCondLst>
                                  <p:childTnLst>
                                    <p:set>
                                      <p:cBhvr>
                                        <p:cTn id="55" dur="1" fill="hold">
                                          <p:stCondLst>
                                            <p:cond delay="0"/>
                                          </p:stCondLst>
                                        </p:cTn>
                                        <p:tgtEl>
                                          <p:spTgt spid="231436"/>
                                        </p:tgtEl>
                                        <p:attrNameLst>
                                          <p:attrName>style.visibility</p:attrName>
                                        </p:attrNameLst>
                                      </p:cBhvr>
                                      <p:to>
                                        <p:strVal val="visible"/>
                                      </p:to>
                                    </p:set>
                                    <p:animEffect transition="in" filter="blinds(horizontal)">
                                      <p:cBhvr>
                                        <p:cTn id="56" dur="500"/>
                                        <p:tgtEl>
                                          <p:spTgt spid="231436"/>
                                        </p:tgtEl>
                                      </p:cBhvr>
                                    </p:animEffect>
                                  </p:childTnLst>
                                </p:cTn>
                              </p:par>
                              <p:par>
                                <p:cTn id="57" presetID="3" presetClass="entr" presetSubtype="10" fill="hold" nodeType="withEffect">
                                  <p:stCondLst>
                                    <p:cond delay="0"/>
                                  </p:stCondLst>
                                  <p:childTnLst>
                                    <p:set>
                                      <p:cBhvr>
                                        <p:cTn id="58" dur="1" fill="hold">
                                          <p:stCondLst>
                                            <p:cond delay="0"/>
                                          </p:stCondLst>
                                        </p:cTn>
                                        <p:tgtEl>
                                          <p:spTgt spid="231437"/>
                                        </p:tgtEl>
                                        <p:attrNameLst>
                                          <p:attrName>style.visibility</p:attrName>
                                        </p:attrNameLst>
                                      </p:cBhvr>
                                      <p:to>
                                        <p:strVal val="visible"/>
                                      </p:to>
                                    </p:set>
                                    <p:animEffect transition="in" filter="blinds(horizontal)">
                                      <p:cBhvr>
                                        <p:cTn id="59" dur="500"/>
                                        <p:tgtEl>
                                          <p:spTgt spid="231437"/>
                                        </p:tgtEl>
                                      </p:cBhvr>
                                    </p:animEffect>
                                  </p:childTnLst>
                                </p:cTn>
                              </p:par>
                              <p:par>
                                <p:cTn id="60" presetID="3" presetClass="entr" presetSubtype="10" fill="hold" nodeType="withEffect">
                                  <p:stCondLst>
                                    <p:cond delay="0"/>
                                  </p:stCondLst>
                                  <p:childTnLst>
                                    <p:set>
                                      <p:cBhvr>
                                        <p:cTn id="61" dur="1" fill="hold">
                                          <p:stCondLst>
                                            <p:cond delay="0"/>
                                          </p:stCondLst>
                                        </p:cTn>
                                        <p:tgtEl>
                                          <p:spTgt spid="231438"/>
                                        </p:tgtEl>
                                        <p:attrNameLst>
                                          <p:attrName>style.visibility</p:attrName>
                                        </p:attrNameLst>
                                      </p:cBhvr>
                                      <p:to>
                                        <p:strVal val="visible"/>
                                      </p:to>
                                    </p:set>
                                    <p:animEffect transition="in" filter="blinds(horizontal)">
                                      <p:cBhvr>
                                        <p:cTn id="62" dur="500"/>
                                        <p:tgtEl>
                                          <p:spTgt spid="231438"/>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231439"/>
                                        </p:tgtEl>
                                        <p:attrNameLst>
                                          <p:attrName>style.visibility</p:attrName>
                                        </p:attrNameLst>
                                      </p:cBhvr>
                                      <p:to>
                                        <p:strVal val="visible"/>
                                      </p:to>
                                    </p:set>
                                    <p:animEffect transition="in" filter="blinds(horizontal)">
                                      <p:cBhvr>
                                        <p:cTn id="65" dur="500"/>
                                        <p:tgtEl>
                                          <p:spTgt spid="231439"/>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231440"/>
                                        </p:tgtEl>
                                        <p:attrNameLst>
                                          <p:attrName>style.visibility</p:attrName>
                                        </p:attrNameLst>
                                      </p:cBhvr>
                                      <p:to>
                                        <p:strVal val="visible"/>
                                      </p:to>
                                    </p:set>
                                    <p:animEffect transition="in" filter="blinds(horizontal)">
                                      <p:cBhvr>
                                        <p:cTn id="68" dur="500"/>
                                        <p:tgtEl>
                                          <p:spTgt spid="231440"/>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231441"/>
                                        </p:tgtEl>
                                        <p:attrNameLst>
                                          <p:attrName>style.visibility</p:attrName>
                                        </p:attrNameLst>
                                      </p:cBhvr>
                                      <p:to>
                                        <p:strVal val="visible"/>
                                      </p:to>
                                    </p:set>
                                    <p:animEffect transition="in" filter="blinds(horizontal)">
                                      <p:cBhvr>
                                        <p:cTn id="71" dur="500"/>
                                        <p:tgtEl>
                                          <p:spTgt spid="231441"/>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31442"/>
                                        </p:tgtEl>
                                        <p:attrNameLst>
                                          <p:attrName>style.visibility</p:attrName>
                                        </p:attrNameLst>
                                      </p:cBhvr>
                                      <p:to>
                                        <p:strVal val="visible"/>
                                      </p:to>
                                    </p:set>
                                    <p:animEffect transition="in" filter="blinds(horizontal)">
                                      <p:cBhvr>
                                        <p:cTn id="74" dur="500"/>
                                        <p:tgtEl>
                                          <p:spTgt spid="231442"/>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231443"/>
                                        </p:tgtEl>
                                        <p:attrNameLst>
                                          <p:attrName>style.visibility</p:attrName>
                                        </p:attrNameLst>
                                      </p:cBhvr>
                                      <p:to>
                                        <p:strVal val="visible"/>
                                      </p:to>
                                    </p:set>
                                    <p:animEffect transition="in" filter="blinds(horizontal)">
                                      <p:cBhvr>
                                        <p:cTn id="77" dur="500"/>
                                        <p:tgtEl>
                                          <p:spTgt spid="231443"/>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31444"/>
                                        </p:tgtEl>
                                        <p:attrNameLst>
                                          <p:attrName>style.visibility</p:attrName>
                                        </p:attrNameLst>
                                      </p:cBhvr>
                                      <p:to>
                                        <p:strVal val="visible"/>
                                      </p:to>
                                    </p:set>
                                    <p:animEffect transition="in" filter="blinds(horizontal)">
                                      <p:cBhvr>
                                        <p:cTn id="80" dur="500"/>
                                        <p:tgtEl>
                                          <p:spTgt spid="231444"/>
                                        </p:tgtEl>
                                      </p:cBhvr>
                                    </p:animEffect>
                                  </p:childTnLst>
                                </p:cTn>
                              </p:par>
                              <p:par>
                                <p:cTn id="81" presetID="3" presetClass="entr" presetSubtype="10" fill="hold" nodeType="withEffect">
                                  <p:stCondLst>
                                    <p:cond delay="0"/>
                                  </p:stCondLst>
                                  <p:childTnLst>
                                    <p:set>
                                      <p:cBhvr>
                                        <p:cTn id="82" dur="1" fill="hold">
                                          <p:stCondLst>
                                            <p:cond delay="0"/>
                                          </p:stCondLst>
                                        </p:cTn>
                                        <p:tgtEl>
                                          <p:spTgt spid="231445"/>
                                        </p:tgtEl>
                                        <p:attrNameLst>
                                          <p:attrName>style.visibility</p:attrName>
                                        </p:attrNameLst>
                                      </p:cBhvr>
                                      <p:to>
                                        <p:strVal val="visible"/>
                                      </p:to>
                                    </p:set>
                                    <p:animEffect transition="in" filter="blinds(horizontal)">
                                      <p:cBhvr>
                                        <p:cTn id="83" dur="500"/>
                                        <p:tgtEl>
                                          <p:spTgt spid="231445"/>
                                        </p:tgtEl>
                                      </p:cBhvr>
                                    </p:animEffect>
                                  </p:childTnLst>
                                </p:cTn>
                              </p:par>
                              <p:par>
                                <p:cTn id="84" presetID="3" presetClass="entr" presetSubtype="10" fill="hold" nodeType="withEffect">
                                  <p:stCondLst>
                                    <p:cond delay="0"/>
                                  </p:stCondLst>
                                  <p:childTnLst>
                                    <p:set>
                                      <p:cBhvr>
                                        <p:cTn id="85" dur="1" fill="hold">
                                          <p:stCondLst>
                                            <p:cond delay="0"/>
                                          </p:stCondLst>
                                        </p:cTn>
                                        <p:tgtEl>
                                          <p:spTgt spid="231446"/>
                                        </p:tgtEl>
                                        <p:attrNameLst>
                                          <p:attrName>style.visibility</p:attrName>
                                        </p:attrNameLst>
                                      </p:cBhvr>
                                      <p:to>
                                        <p:strVal val="visible"/>
                                      </p:to>
                                    </p:set>
                                    <p:animEffect transition="in" filter="blinds(horizontal)">
                                      <p:cBhvr>
                                        <p:cTn id="86" dur="500"/>
                                        <p:tgtEl>
                                          <p:spTgt spid="231446"/>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grpId="0" nodeType="clickEffect">
                                  <p:stCondLst>
                                    <p:cond delay="0"/>
                                  </p:stCondLst>
                                  <p:childTnLst>
                                    <p:set>
                                      <p:cBhvr>
                                        <p:cTn id="90" dur="1" fill="hold">
                                          <p:stCondLst>
                                            <p:cond delay="0"/>
                                          </p:stCondLst>
                                        </p:cTn>
                                        <p:tgtEl>
                                          <p:spTgt spid="231447"/>
                                        </p:tgtEl>
                                        <p:attrNameLst>
                                          <p:attrName>style.visibility</p:attrName>
                                        </p:attrNameLst>
                                      </p:cBhvr>
                                      <p:to>
                                        <p:strVal val="visible"/>
                                      </p:to>
                                    </p:set>
                                    <p:animEffect transition="in" filter="blinds(horizontal)">
                                      <p:cBhvr>
                                        <p:cTn id="91" dur="500"/>
                                        <p:tgtEl>
                                          <p:spTgt spid="231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animBg="1"/>
      <p:bldP spid="231430" grpId="0"/>
      <p:bldP spid="231431" grpId="0"/>
      <p:bldP spid="231432" grpId="0"/>
      <p:bldP spid="231434" grpId="0"/>
      <p:bldP spid="231439" grpId="0"/>
      <p:bldP spid="231440" grpId="0"/>
      <p:bldP spid="231441" grpId="0"/>
      <p:bldP spid="231442" grpId="0"/>
      <p:bldP spid="231443" grpId="0"/>
      <p:bldP spid="231444" grpId="0"/>
      <p:bldP spid="231447"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灯片编号占位符 4">
            <a:extLst>
              <a:ext uri="{FF2B5EF4-FFF2-40B4-BE49-F238E27FC236}">
                <a16:creationId xmlns:a16="http://schemas.microsoft.com/office/drawing/2014/main" id="{C480F708-8779-45A7-9C2E-10DD5DF711EF}"/>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87E950B4-B366-4395-9AA3-813ADF0D689A}" type="slidenum">
              <a:rPr lang="en-US" altLang="zh-CN" sz="2000" smtClean="0">
                <a:solidFill>
                  <a:schemeClr val="tx1"/>
                </a:solidFill>
              </a:rPr>
              <a:pPr>
                <a:spcBef>
                  <a:spcPct val="0"/>
                </a:spcBef>
                <a:buClrTx/>
                <a:buSzTx/>
                <a:buFontTx/>
                <a:buNone/>
              </a:pPr>
              <a:t>21</a:t>
            </a:fld>
            <a:endParaRPr lang="en-US" altLang="zh-CN" sz="2000">
              <a:solidFill>
                <a:schemeClr val="tx1"/>
              </a:solidFill>
            </a:endParaRPr>
          </a:p>
        </p:txBody>
      </p:sp>
      <p:sp>
        <p:nvSpPr>
          <p:cNvPr id="232450" name="Rectangle 2">
            <a:extLst>
              <a:ext uri="{FF2B5EF4-FFF2-40B4-BE49-F238E27FC236}">
                <a16:creationId xmlns:a16="http://schemas.microsoft.com/office/drawing/2014/main" id="{EA552926-A1F2-48D2-8FF2-22CA81ABBD8F}"/>
              </a:ext>
            </a:extLst>
          </p:cNvPr>
          <p:cNvSpPr>
            <a:spLocks noGrp="1" noRot="1" noChangeArrowheads="1"/>
          </p:cNvSpPr>
          <p:nvPr>
            <p:ph type="title"/>
          </p:nvPr>
        </p:nvSpPr>
        <p:spPr>
          <a:xfrm>
            <a:off x="468313" y="549275"/>
            <a:ext cx="8351837" cy="5365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a:t>(2)</a:t>
            </a:r>
            <a:r>
              <a:rPr lang="zh-CN" altLang="en-US"/>
              <a:t>供给的变动</a:t>
            </a:r>
          </a:p>
        </p:txBody>
      </p:sp>
      <p:sp>
        <p:nvSpPr>
          <p:cNvPr id="232451" name="Rectangle 3" descr="纸莎草纸">
            <a:extLst>
              <a:ext uri="{FF2B5EF4-FFF2-40B4-BE49-F238E27FC236}">
                <a16:creationId xmlns:a16="http://schemas.microsoft.com/office/drawing/2014/main" id="{AB232E7F-A840-4215-9112-E060D9B0AAA7}"/>
              </a:ext>
            </a:extLst>
          </p:cNvPr>
          <p:cNvSpPr>
            <a:spLocks noGrp="1" noRot="1" noChangeArrowheads="1"/>
          </p:cNvSpPr>
          <p:nvPr>
            <p:ph type="body" idx="1"/>
          </p:nvPr>
        </p:nvSpPr>
        <p:spPr>
          <a:xfrm>
            <a:off x="682625" y="1501775"/>
            <a:ext cx="4451350" cy="1692275"/>
          </a:xfrm>
          <a:blipFill dpi="0" rotWithShape="0">
            <a:blip r:embed="rId2"/>
            <a:srcRect/>
            <a:tile tx="0" ty="0" sx="100000" sy="100000" flip="none" algn="tl"/>
          </a:blipFill>
          <a:ln w="38100" cap="flat">
            <a:solidFill>
              <a:schemeClr val="folHlink"/>
            </a:solidFill>
            <a:miter lim="800000"/>
            <a:headEnd/>
            <a:tailEnd/>
          </a:ln>
        </p:spPr>
        <p:txBody>
          <a:bodyPr/>
          <a:lstStyle/>
          <a:p>
            <a:pPr eaLnBrk="1" hangingPunct="1">
              <a:lnSpc>
                <a:spcPct val="90000"/>
              </a:lnSpc>
              <a:buClr>
                <a:srgbClr val="006600"/>
              </a:buClr>
              <a:buFont typeface="Wingdings" panose="05000000000000000000" pitchFamily="2" charset="2"/>
              <a:buChar char="p"/>
            </a:pPr>
            <a:r>
              <a:rPr lang="zh-CN" altLang="en-US" sz="2400" b="1">
                <a:solidFill>
                  <a:schemeClr val="tx1"/>
                </a:solidFill>
                <a:latin typeface="仿宋_GB2312" panose="02010609030101010101" pitchFamily="49" charset="-122"/>
                <a:ea typeface="仿宋_GB2312" panose="02010609030101010101" pitchFamily="49" charset="-122"/>
              </a:rPr>
              <a:t>商品本身的价格不变，</a:t>
            </a:r>
          </a:p>
          <a:p>
            <a:pPr eaLnBrk="1" hangingPunct="1">
              <a:lnSpc>
                <a:spcPct val="90000"/>
              </a:lnSpc>
              <a:buClr>
                <a:srgbClr val="006600"/>
              </a:buClr>
              <a:buFont typeface="Wingdings" panose="05000000000000000000" pitchFamily="2" charset="2"/>
              <a:buChar char="p"/>
            </a:pPr>
            <a:r>
              <a:rPr lang="zh-CN" altLang="en-US" sz="2400" b="1">
                <a:solidFill>
                  <a:schemeClr val="tx1"/>
                </a:solidFill>
                <a:latin typeface="仿宋_GB2312" panose="02010609030101010101" pitchFamily="49" charset="-122"/>
                <a:ea typeface="仿宋_GB2312" panose="02010609030101010101" pitchFamily="49" charset="-122"/>
              </a:rPr>
              <a:t>其他因素变化（成本、技术变化）</a:t>
            </a:r>
          </a:p>
          <a:p>
            <a:pPr eaLnBrk="1" hangingPunct="1">
              <a:lnSpc>
                <a:spcPct val="90000"/>
              </a:lnSpc>
              <a:buClr>
                <a:srgbClr val="006600"/>
              </a:buClr>
              <a:buFont typeface="Wingdings" panose="05000000000000000000" pitchFamily="2" charset="2"/>
              <a:buChar char="p"/>
            </a:pPr>
            <a:r>
              <a:rPr lang="zh-CN" altLang="en-US" sz="2400" b="1">
                <a:solidFill>
                  <a:schemeClr val="tx1"/>
                </a:solidFill>
                <a:latin typeface="仿宋_GB2312" panose="02010609030101010101" pitchFamily="49" charset="-122"/>
                <a:ea typeface="仿宋_GB2312" panose="02010609030101010101" pitchFamily="49" charset="-122"/>
              </a:rPr>
              <a:t>引起供给曲线的移动。</a:t>
            </a:r>
            <a:endParaRPr lang="zh-CN" altLang="en-US" sz="2400" b="1">
              <a:solidFill>
                <a:schemeClr val="tx1"/>
              </a:solidFill>
              <a:latin typeface="楷体_GB2312" panose="02010609030101010101" pitchFamily="49" charset="-122"/>
              <a:ea typeface="楷体_GB2312" panose="02010609030101010101" pitchFamily="49" charset="-122"/>
            </a:endParaRPr>
          </a:p>
        </p:txBody>
      </p:sp>
      <p:sp>
        <p:nvSpPr>
          <p:cNvPr id="232452" name="Line 4">
            <a:extLst>
              <a:ext uri="{FF2B5EF4-FFF2-40B4-BE49-F238E27FC236}">
                <a16:creationId xmlns:a16="http://schemas.microsoft.com/office/drawing/2014/main" id="{888DC763-A7BA-452F-910D-D309E597AD1B}"/>
              </a:ext>
            </a:extLst>
          </p:cNvPr>
          <p:cNvSpPr>
            <a:spLocks noChangeShapeType="1"/>
          </p:cNvSpPr>
          <p:nvPr/>
        </p:nvSpPr>
        <p:spPr bwMode="auto">
          <a:xfrm flipV="1">
            <a:off x="5724525" y="2636838"/>
            <a:ext cx="0" cy="2895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53" name="Line 5">
            <a:extLst>
              <a:ext uri="{FF2B5EF4-FFF2-40B4-BE49-F238E27FC236}">
                <a16:creationId xmlns:a16="http://schemas.microsoft.com/office/drawing/2014/main" id="{60B17BB3-ABC0-46B6-A61B-F1EBCDB615A3}"/>
              </a:ext>
            </a:extLst>
          </p:cNvPr>
          <p:cNvSpPr>
            <a:spLocks noChangeShapeType="1"/>
          </p:cNvSpPr>
          <p:nvPr/>
        </p:nvSpPr>
        <p:spPr bwMode="auto">
          <a:xfrm>
            <a:off x="5724525" y="5532438"/>
            <a:ext cx="2743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54" name="Text Box 6">
            <a:extLst>
              <a:ext uri="{FF2B5EF4-FFF2-40B4-BE49-F238E27FC236}">
                <a16:creationId xmlns:a16="http://schemas.microsoft.com/office/drawing/2014/main" id="{915E01E2-3B05-4EA4-A500-25FCAB1779CD}"/>
              </a:ext>
            </a:extLst>
          </p:cNvPr>
          <p:cNvSpPr txBox="1">
            <a:spLocks noChangeArrowheads="1"/>
          </p:cNvSpPr>
          <p:nvPr/>
        </p:nvSpPr>
        <p:spPr bwMode="auto">
          <a:xfrm>
            <a:off x="5419725" y="5380038"/>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0</a:t>
            </a:r>
          </a:p>
        </p:txBody>
      </p:sp>
      <p:sp>
        <p:nvSpPr>
          <p:cNvPr id="232455" name="Text Box 7">
            <a:extLst>
              <a:ext uri="{FF2B5EF4-FFF2-40B4-BE49-F238E27FC236}">
                <a16:creationId xmlns:a16="http://schemas.microsoft.com/office/drawing/2014/main" id="{CB324786-AE8B-4001-8E7C-567A2E1E971E}"/>
              </a:ext>
            </a:extLst>
          </p:cNvPr>
          <p:cNvSpPr txBox="1">
            <a:spLocks noChangeArrowheads="1"/>
          </p:cNvSpPr>
          <p:nvPr/>
        </p:nvSpPr>
        <p:spPr bwMode="auto">
          <a:xfrm>
            <a:off x="5343525" y="1798638"/>
            <a:ext cx="655638" cy="884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kumimoji="1" lang="en-US" altLang="zh-CN" sz="2400">
              <a:solidFill>
                <a:schemeClr val="tx1"/>
              </a:solidFill>
              <a:latin typeface="Times New Roman" panose="02020603050405020304" pitchFamily="18" charset="0"/>
            </a:endParaRP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  P</a:t>
            </a:r>
            <a:r>
              <a:rPr kumimoji="1" lang="en-US" altLang="zh-CN" sz="2400">
                <a:solidFill>
                  <a:schemeClr val="tx1"/>
                </a:solidFill>
                <a:latin typeface="Times New Roman" panose="02020603050405020304" pitchFamily="18" charset="0"/>
              </a:rPr>
              <a:t> </a:t>
            </a:r>
          </a:p>
        </p:txBody>
      </p:sp>
      <p:sp>
        <p:nvSpPr>
          <p:cNvPr id="232456" name="Text Box 8">
            <a:extLst>
              <a:ext uri="{FF2B5EF4-FFF2-40B4-BE49-F238E27FC236}">
                <a16:creationId xmlns:a16="http://schemas.microsoft.com/office/drawing/2014/main" id="{A1962696-ADC7-444D-8339-43E801D51A5A}"/>
              </a:ext>
            </a:extLst>
          </p:cNvPr>
          <p:cNvSpPr txBox="1">
            <a:spLocks noChangeArrowheads="1"/>
          </p:cNvSpPr>
          <p:nvPr/>
        </p:nvSpPr>
        <p:spPr bwMode="auto">
          <a:xfrm>
            <a:off x="8467725" y="4846638"/>
            <a:ext cx="460375" cy="884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kumimoji="1" lang="en-US" altLang="zh-CN" sz="2400">
              <a:solidFill>
                <a:schemeClr val="tx1"/>
              </a:solidFill>
              <a:latin typeface="Times New Roman" panose="02020603050405020304" pitchFamily="18" charset="0"/>
            </a:endParaRPr>
          </a:p>
          <a:p>
            <a:pPr eaLnBrk="1" hangingPunct="1">
              <a:spcBef>
                <a:spcPct val="0"/>
              </a:spcBef>
              <a:buClrTx/>
              <a:buSzTx/>
              <a:buFontTx/>
              <a:buNone/>
            </a:pPr>
            <a:r>
              <a:rPr kumimoji="1" lang="en-US" altLang="zh-CN" sz="2800" b="1">
                <a:solidFill>
                  <a:srgbClr val="A50021"/>
                </a:solidFill>
                <a:latin typeface="Times New Roman" panose="02020603050405020304" pitchFamily="18" charset="0"/>
              </a:rPr>
              <a:t>Q</a:t>
            </a:r>
            <a:endParaRPr kumimoji="1" lang="en-US" altLang="zh-CN" sz="2400">
              <a:solidFill>
                <a:schemeClr val="tx1"/>
              </a:solidFill>
              <a:latin typeface="Times New Roman" panose="02020603050405020304" pitchFamily="18" charset="0"/>
            </a:endParaRPr>
          </a:p>
        </p:txBody>
      </p:sp>
      <p:sp>
        <p:nvSpPr>
          <p:cNvPr id="232457" name="Text Box 9">
            <a:extLst>
              <a:ext uri="{FF2B5EF4-FFF2-40B4-BE49-F238E27FC236}">
                <a16:creationId xmlns:a16="http://schemas.microsoft.com/office/drawing/2014/main" id="{4C5B7C7C-09E6-43D8-ACCD-F85B4360F080}"/>
              </a:ext>
            </a:extLst>
          </p:cNvPr>
          <p:cNvSpPr txBox="1">
            <a:spLocks noChangeArrowheads="1"/>
          </p:cNvSpPr>
          <p:nvPr/>
        </p:nvSpPr>
        <p:spPr bwMode="auto">
          <a:xfrm>
            <a:off x="7096125" y="2636838"/>
            <a:ext cx="509588"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S</a:t>
            </a:r>
            <a:r>
              <a:rPr kumimoji="1" lang="en-US" altLang="zh-CN" sz="2000" b="1">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232458" name="Line 10">
            <a:extLst>
              <a:ext uri="{FF2B5EF4-FFF2-40B4-BE49-F238E27FC236}">
                <a16:creationId xmlns:a16="http://schemas.microsoft.com/office/drawing/2014/main" id="{A4CF6FDC-6221-4AA5-86BA-A5F00E6CA4CF}"/>
              </a:ext>
            </a:extLst>
          </p:cNvPr>
          <p:cNvSpPr>
            <a:spLocks noChangeShapeType="1"/>
          </p:cNvSpPr>
          <p:nvPr/>
        </p:nvSpPr>
        <p:spPr bwMode="auto">
          <a:xfrm>
            <a:off x="5724525" y="4313238"/>
            <a:ext cx="16002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59" name="Text Box 11">
            <a:extLst>
              <a:ext uri="{FF2B5EF4-FFF2-40B4-BE49-F238E27FC236}">
                <a16:creationId xmlns:a16="http://schemas.microsoft.com/office/drawing/2014/main" id="{97EA9E7F-6278-404F-8E43-A97A38413ED1}"/>
              </a:ext>
            </a:extLst>
          </p:cNvPr>
          <p:cNvSpPr txBox="1">
            <a:spLocks noChangeArrowheads="1"/>
          </p:cNvSpPr>
          <p:nvPr/>
        </p:nvSpPr>
        <p:spPr bwMode="auto">
          <a:xfrm>
            <a:off x="5267325" y="4084638"/>
            <a:ext cx="4841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P</a:t>
            </a:r>
            <a:r>
              <a:rPr kumimoji="1" lang="en-US" altLang="zh-CN" sz="1800" b="1">
                <a:solidFill>
                  <a:schemeClr val="tx1"/>
                </a:solidFill>
                <a:latin typeface="Times New Roman" panose="02020603050405020304" pitchFamily="18" charset="0"/>
              </a:rPr>
              <a:t>0</a:t>
            </a:r>
            <a:endParaRPr kumimoji="1" lang="en-US" altLang="zh-CN" sz="2400" b="1">
              <a:solidFill>
                <a:schemeClr val="tx1"/>
              </a:solidFill>
              <a:latin typeface="Times New Roman" panose="02020603050405020304" pitchFamily="18" charset="0"/>
            </a:endParaRPr>
          </a:p>
        </p:txBody>
      </p:sp>
      <p:sp>
        <p:nvSpPr>
          <p:cNvPr id="232460" name="Line 12">
            <a:extLst>
              <a:ext uri="{FF2B5EF4-FFF2-40B4-BE49-F238E27FC236}">
                <a16:creationId xmlns:a16="http://schemas.microsoft.com/office/drawing/2014/main" id="{402088C2-9B17-49C9-8583-CD1D4F94DF22}"/>
              </a:ext>
            </a:extLst>
          </p:cNvPr>
          <p:cNvSpPr>
            <a:spLocks noChangeShapeType="1"/>
          </p:cNvSpPr>
          <p:nvPr/>
        </p:nvSpPr>
        <p:spPr bwMode="auto">
          <a:xfrm>
            <a:off x="6715125" y="4313238"/>
            <a:ext cx="0" cy="1219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61" name="Text Box 13">
            <a:extLst>
              <a:ext uri="{FF2B5EF4-FFF2-40B4-BE49-F238E27FC236}">
                <a16:creationId xmlns:a16="http://schemas.microsoft.com/office/drawing/2014/main" id="{1E5082CD-5E5F-4A94-B1FD-E7BAF763AB8A}"/>
              </a:ext>
            </a:extLst>
          </p:cNvPr>
          <p:cNvSpPr txBox="1">
            <a:spLocks noChangeArrowheads="1"/>
          </p:cNvSpPr>
          <p:nvPr/>
        </p:nvSpPr>
        <p:spPr bwMode="auto">
          <a:xfrm>
            <a:off x="6486525" y="5456238"/>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Q</a:t>
            </a:r>
            <a:r>
              <a:rPr kumimoji="1" lang="en-US" altLang="zh-CN" sz="1800" b="1">
                <a:solidFill>
                  <a:schemeClr val="tx1"/>
                </a:solidFill>
                <a:latin typeface="Times New Roman" panose="02020603050405020304" pitchFamily="18" charset="0"/>
              </a:rPr>
              <a:t>0</a:t>
            </a:r>
            <a:endParaRPr kumimoji="1" lang="en-US" altLang="zh-CN" sz="2400" b="1">
              <a:solidFill>
                <a:schemeClr val="tx1"/>
              </a:solidFill>
              <a:latin typeface="Times New Roman" panose="02020603050405020304" pitchFamily="18" charset="0"/>
            </a:endParaRPr>
          </a:p>
        </p:txBody>
      </p:sp>
      <p:sp>
        <p:nvSpPr>
          <p:cNvPr id="232462" name="Line 14">
            <a:extLst>
              <a:ext uri="{FF2B5EF4-FFF2-40B4-BE49-F238E27FC236}">
                <a16:creationId xmlns:a16="http://schemas.microsoft.com/office/drawing/2014/main" id="{F1D32F59-F034-4B3A-9CF0-40C8491BF6D8}"/>
              </a:ext>
            </a:extLst>
          </p:cNvPr>
          <p:cNvSpPr>
            <a:spLocks noChangeShapeType="1"/>
          </p:cNvSpPr>
          <p:nvPr/>
        </p:nvSpPr>
        <p:spPr bwMode="auto">
          <a:xfrm flipV="1">
            <a:off x="6181725" y="4313238"/>
            <a:ext cx="0" cy="1219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63" name="Text Box 15">
            <a:extLst>
              <a:ext uri="{FF2B5EF4-FFF2-40B4-BE49-F238E27FC236}">
                <a16:creationId xmlns:a16="http://schemas.microsoft.com/office/drawing/2014/main" id="{7E4A68A0-CAB1-42A9-9EAA-B973D29D9ADC}"/>
              </a:ext>
            </a:extLst>
          </p:cNvPr>
          <p:cNvSpPr txBox="1">
            <a:spLocks noChangeArrowheads="1"/>
          </p:cNvSpPr>
          <p:nvPr/>
        </p:nvSpPr>
        <p:spPr bwMode="auto">
          <a:xfrm>
            <a:off x="5876925" y="5456238"/>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Q</a:t>
            </a:r>
            <a:r>
              <a:rPr kumimoji="1" lang="en-US" altLang="zh-CN" sz="1800" b="1">
                <a:solidFill>
                  <a:schemeClr val="tx1"/>
                </a:solidFill>
                <a:latin typeface="Times New Roman" panose="02020603050405020304" pitchFamily="18" charset="0"/>
              </a:rPr>
              <a:t>1</a:t>
            </a:r>
            <a:endParaRPr kumimoji="1" lang="en-US" altLang="zh-CN" sz="2400" b="1">
              <a:solidFill>
                <a:schemeClr val="tx1"/>
              </a:solidFill>
              <a:latin typeface="Times New Roman" panose="02020603050405020304" pitchFamily="18" charset="0"/>
            </a:endParaRPr>
          </a:p>
        </p:txBody>
      </p:sp>
      <p:sp>
        <p:nvSpPr>
          <p:cNvPr id="232464" name="Text Box 16">
            <a:extLst>
              <a:ext uri="{FF2B5EF4-FFF2-40B4-BE49-F238E27FC236}">
                <a16:creationId xmlns:a16="http://schemas.microsoft.com/office/drawing/2014/main" id="{E76396EE-5BFA-4F7F-83BE-4B938841B15C}"/>
              </a:ext>
            </a:extLst>
          </p:cNvPr>
          <p:cNvSpPr txBox="1">
            <a:spLocks noChangeArrowheads="1"/>
          </p:cNvSpPr>
          <p:nvPr/>
        </p:nvSpPr>
        <p:spPr bwMode="auto">
          <a:xfrm>
            <a:off x="6486525" y="2636838"/>
            <a:ext cx="5683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S</a:t>
            </a:r>
            <a:r>
              <a:rPr kumimoji="1" lang="en-US" altLang="zh-CN" sz="2000" b="1">
                <a:latin typeface="Times New Roman" panose="02020603050405020304" pitchFamily="18" charset="0"/>
              </a:rPr>
              <a:t>1</a:t>
            </a:r>
            <a:endParaRPr kumimoji="1" lang="en-US" altLang="zh-CN" sz="2400">
              <a:solidFill>
                <a:schemeClr val="tx1"/>
              </a:solidFill>
              <a:latin typeface="Times New Roman" panose="02020603050405020304" pitchFamily="18" charset="0"/>
            </a:endParaRPr>
          </a:p>
        </p:txBody>
      </p:sp>
      <p:sp>
        <p:nvSpPr>
          <p:cNvPr id="232465" name="Line 17">
            <a:extLst>
              <a:ext uri="{FF2B5EF4-FFF2-40B4-BE49-F238E27FC236}">
                <a16:creationId xmlns:a16="http://schemas.microsoft.com/office/drawing/2014/main" id="{DDFC6F97-BDCE-4404-B363-24D7554E6637}"/>
              </a:ext>
            </a:extLst>
          </p:cNvPr>
          <p:cNvSpPr>
            <a:spLocks noChangeShapeType="1"/>
          </p:cNvSpPr>
          <p:nvPr/>
        </p:nvSpPr>
        <p:spPr bwMode="auto">
          <a:xfrm>
            <a:off x="7324725" y="4313238"/>
            <a:ext cx="0" cy="1219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66" name="Text Box 18">
            <a:extLst>
              <a:ext uri="{FF2B5EF4-FFF2-40B4-BE49-F238E27FC236}">
                <a16:creationId xmlns:a16="http://schemas.microsoft.com/office/drawing/2014/main" id="{51C2DB44-42E9-428C-8FF1-44252E8B9E0A}"/>
              </a:ext>
            </a:extLst>
          </p:cNvPr>
          <p:cNvSpPr txBox="1">
            <a:spLocks noChangeArrowheads="1"/>
          </p:cNvSpPr>
          <p:nvPr/>
        </p:nvSpPr>
        <p:spPr bwMode="auto">
          <a:xfrm>
            <a:off x="7019925" y="5456238"/>
            <a:ext cx="5349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Q</a:t>
            </a:r>
            <a:r>
              <a:rPr kumimoji="1" lang="en-US" altLang="zh-CN" sz="1800" b="1">
                <a:solidFill>
                  <a:schemeClr val="tx1"/>
                </a:solidFill>
                <a:latin typeface="Times New Roman" panose="02020603050405020304" pitchFamily="18" charset="0"/>
              </a:rPr>
              <a:t>2</a:t>
            </a:r>
            <a:endParaRPr kumimoji="1" lang="en-US" altLang="zh-CN" sz="2400" b="1">
              <a:solidFill>
                <a:schemeClr val="tx1"/>
              </a:solidFill>
              <a:latin typeface="Times New Roman" panose="02020603050405020304" pitchFamily="18" charset="0"/>
            </a:endParaRPr>
          </a:p>
        </p:txBody>
      </p:sp>
      <p:sp>
        <p:nvSpPr>
          <p:cNvPr id="232467" name="Text Box 19">
            <a:extLst>
              <a:ext uri="{FF2B5EF4-FFF2-40B4-BE49-F238E27FC236}">
                <a16:creationId xmlns:a16="http://schemas.microsoft.com/office/drawing/2014/main" id="{8044F8FF-7D8C-459D-9A2B-0001E8A230D1}"/>
              </a:ext>
            </a:extLst>
          </p:cNvPr>
          <p:cNvSpPr txBox="1">
            <a:spLocks noChangeArrowheads="1"/>
          </p:cNvSpPr>
          <p:nvPr/>
        </p:nvSpPr>
        <p:spPr bwMode="auto">
          <a:xfrm>
            <a:off x="7705725" y="2636838"/>
            <a:ext cx="509588"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b="1">
                <a:latin typeface="Times New Roman" panose="02020603050405020304" pitchFamily="18" charset="0"/>
              </a:rPr>
              <a:t>S</a:t>
            </a:r>
            <a:r>
              <a:rPr kumimoji="1" lang="en-US" altLang="zh-CN" sz="2000" b="1">
                <a:latin typeface="Times New Roman" panose="02020603050405020304" pitchFamily="18" charset="0"/>
              </a:rPr>
              <a:t>2</a:t>
            </a:r>
            <a:endParaRPr kumimoji="1" lang="en-US" altLang="zh-CN" sz="2400">
              <a:solidFill>
                <a:schemeClr val="tx1"/>
              </a:solidFill>
              <a:latin typeface="Times New Roman" panose="02020603050405020304" pitchFamily="18" charset="0"/>
            </a:endParaRPr>
          </a:p>
        </p:txBody>
      </p:sp>
      <p:sp>
        <p:nvSpPr>
          <p:cNvPr id="232468" name="Line 20">
            <a:extLst>
              <a:ext uri="{FF2B5EF4-FFF2-40B4-BE49-F238E27FC236}">
                <a16:creationId xmlns:a16="http://schemas.microsoft.com/office/drawing/2014/main" id="{9593D68D-9B27-4528-9D2F-81E4A11E2E5E}"/>
              </a:ext>
            </a:extLst>
          </p:cNvPr>
          <p:cNvSpPr>
            <a:spLocks noChangeShapeType="1"/>
          </p:cNvSpPr>
          <p:nvPr/>
        </p:nvSpPr>
        <p:spPr bwMode="auto">
          <a:xfrm flipH="1" flipV="1">
            <a:off x="6443663" y="3513138"/>
            <a:ext cx="431800" cy="287337"/>
          </a:xfrm>
          <a:prstGeom prst="line">
            <a:avLst/>
          </a:prstGeom>
          <a:noFill/>
          <a:ln w="762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69" name="Line 21">
            <a:extLst>
              <a:ext uri="{FF2B5EF4-FFF2-40B4-BE49-F238E27FC236}">
                <a16:creationId xmlns:a16="http://schemas.microsoft.com/office/drawing/2014/main" id="{B3B8A55A-0809-4143-ABF8-B25E39D12466}"/>
              </a:ext>
            </a:extLst>
          </p:cNvPr>
          <p:cNvSpPr>
            <a:spLocks noChangeShapeType="1"/>
          </p:cNvSpPr>
          <p:nvPr/>
        </p:nvSpPr>
        <p:spPr bwMode="auto">
          <a:xfrm>
            <a:off x="7172325" y="3779838"/>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70" name="Line 22">
            <a:extLst>
              <a:ext uri="{FF2B5EF4-FFF2-40B4-BE49-F238E27FC236}">
                <a16:creationId xmlns:a16="http://schemas.microsoft.com/office/drawing/2014/main" id="{BD6DE1B5-4479-43B8-A171-AF740F9312D3}"/>
              </a:ext>
            </a:extLst>
          </p:cNvPr>
          <p:cNvSpPr>
            <a:spLocks noChangeShapeType="1"/>
          </p:cNvSpPr>
          <p:nvPr/>
        </p:nvSpPr>
        <p:spPr bwMode="auto">
          <a:xfrm flipH="1">
            <a:off x="6181725" y="3094038"/>
            <a:ext cx="1143000" cy="2209800"/>
          </a:xfrm>
          <a:prstGeom prst="line">
            <a:avLst/>
          </a:prstGeom>
          <a:noFill/>
          <a:ln w="2857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71" name="Line 23">
            <a:extLst>
              <a:ext uri="{FF2B5EF4-FFF2-40B4-BE49-F238E27FC236}">
                <a16:creationId xmlns:a16="http://schemas.microsoft.com/office/drawing/2014/main" id="{189C20A9-9E57-4342-B8CA-07604FB8D4DA}"/>
              </a:ext>
            </a:extLst>
          </p:cNvPr>
          <p:cNvSpPr>
            <a:spLocks noChangeShapeType="1"/>
          </p:cNvSpPr>
          <p:nvPr/>
        </p:nvSpPr>
        <p:spPr bwMode="auto">
          <a:xfrm flipH="1">
            <a:off x="5800725" y="3094038"/>
            <a:ext cx="990600" cy="1905000"/>
          </a:xfrm>
          <a:prstGeom prst="line">
            <a:avLst/>
          </a:prstGeom>
          <a:noFill/>
          <a:ln w="2857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72" name="Line 24">
            <a:extLst>
              <a:ext uri="{FF2B5EF4-FFF2-40B4-BE49-F238E27FC236}">
                <a16:creationId xmlns:a16="http://schemas.microsoft.com/office/drawing/2014/main" id="{BB76F6EF-FFA9-47D9-BDE6-B565EA3C7504}"/>
              </a:ext>
            </a:extLst>
          </p:cNvPr>
          <p:cNvSpPr>
            <a:spLocks noChangeShapeType="1"/>
          </p:cNvSpPr>
          <p:nvPr/>
        </p:nvSpPr>
        <p:spPr bwMode="auto">
          <a:xfrm flipH="1">
            <a:off x="6791325" y="3094038"/>
            <a:ext cx="1143000" cy="2209800"/>
          </a:xfrm>
          <a:prstGeom prst="line">
            <a:avLst/>
          </a:prstGeom>
          <a:noFill/>
          <a:ln w="2857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2473" name="Rectangle 25">
            <a:extLst>
              <a:ext uri="{FF2B5EF4-FFF2-40B4-BE49-F238E27FC236}">
                <a16:creationId xmlns:a16="http://schemas.microsoft.com/office/drawing/2014/main" id="{D3E92FA7-636E-49EC-AC73-75736F32294C}"/>
              </a:ext>
            </a:extLst>
          </p:cNvPr>
          <p:cNvSpPr>
            <a:spLocks noChangeArrowheads="1"/>
          </p:cNvSpPr>
          <p:nvPr/>
        </p:nvSpPr>
        <p:spPr bwMode="auto">
          <a:xfrm>
            <a:off x="684213" y="3357563"/>
            <a:ext cx="3529012" cy="1441450"/>
          </a:xfrm>
          <a:prstGeom prst="rect">
            <a:avLst/>
          </a:prstGeom>
          <a:noFill/>
          <a:ln w="9525">
            <a:solidFill>
              <a:srgbClr val="FF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Tx/>
              <a:buSzTx/>
              <a:buFont typeface="Wingdings" panose="05000000000000000000" pitchFamily="2" charset="2"/>
              <a:buChar char="u"/>
            </a:pPr>
            <a:r>
              <a:rPr lang="zh-CN" altLang="en-US" sz="2000" b="1"/>
              <a:t>成本上升，供给曲线；</a:t>
            </a:r>
          </a:p>
          <a:p>
            <a:pPr lvl="1" eaLnBrk="1" hangingPunct="1">
              <a:lnSpc>
                <a:spcPct val="110000"/>
              </a:lnSpc>
              <a:spcBef>
                <a:spcPct val="0"/>
              </a:spcBef>
              <a:buClrTx/>
              <a:buSzTx/>
              <a:buFont typeface="Wingdings" panose="05000000000000000000" pitchFamily="2" charset="2"/>
              <a:buChar char="u"/>
            </a:pPr>
            <a:r>
              <a:rPr lang="zh-CN" altLang="en-US" sz="2000" b="1"/>
              <a:t>向左移动，供给减少。</a:t>
            </a:r>
          </a:p>
          <a:p>
            <a:pPr eaLnBrk="1" hangingPunct="1">
              <a:lnSpc>
                <a:spcPct val="110000"/>
              </a:lnSpc>
              <a:spcBef>
                <a:spcPct val="0"/>
              </a:spcBef>
              <a:buClrTx/>
              <a:buSzTx/>
              <a:buFont typeface="Wingdings" panose="05000000000000000000" pitchFamily="2" charset="2"/>
              <a:buChar char="u"/>
            </a:pPr>
            <a:r>
              <a:rPr lang="zh-CN" altLang="en-US" sz="2000" b="1"/>
              <a:t>成本下降，供给曲线；</a:t>
            </a:r>
          </a:p>
          <a:p>
            <a:pPr lvl="1" eaLnBrk="1" hangingPunct="1">
              <a:lnSpc>
                <a:spcPct val="110000"/>
              </a:lnSpc>
              <a:spcBef>
                <a:spcPct val="0"/>
              </a:spcBef>
              <a:buClrTx/>
              <a:buSzTx/>
              <a:buFont typeface="Wingdings" panose="05000000000000000000" pitchFamily="2" charset="2"/>
              <a:buChar char="u"/>
            </a:pPr>
            <a:r>
              <a:rPr lang="zh-CN" altLang="en-US" sz="2000" b="1"/>
              <a:t>向右移动，供给增加。</a:t>
            </a:r>
          </a:p>
        </p:txBody>
      </p:sp>
      <p:sp>
        <p:nvSpPr>
          <p:cNvPr id="232474" name="Rectangle 26" descr="蓝色面巾纸">
            <a:extLst>
              <a:ext uri="{FF2B5EF4-FFF2-40B4-BE49-F238E27FC236}">
                <a16:creationId xmlns:a16="http://schemas.microsoft.com/office/drawing/2014/main" id="{EA592123-6C56-49CF-A0A5-7254296DD60F}"/>
              </a:ext>
            </a:extLst>
          </p:cNvPr>
          <p:cNvSpPr>
            <a:spLocks noChangeArrowheads="1"/>
          </p:cNvSpPr>
          <p:nvPr/>
        </p:nvSpPr>
        <p:spPr bwMode="auto">
          <a:xfrm>
            <a:off x="684213" y="5051425"/>
            <a:ext cx="4535487" cy="1263650"/>
          </a:xfrm>
          <a:prstGeom prst="rect">
            <a:avLst/>
          </a:prstGeom>
          <a:blipFill dpi="0" rotWithShape="0">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kumimoji="1" lang="zh-CN" altLang="en-US" sz="2400">
                <a:solidFill>
                  <a:schemeClr val="tx1"/>
                </a:solidFill>
              </a:rPr>
              <a:t>供给量变动与供给变动的区别：</a:t>
            </a:r>
          </a:p>
          <a:p>
            <a:pPr>
              <a:spcBef>
                <a:spcPct val="0"/>
              </a:spcBef>
              <a:buClr>
                <a:schemeClr val="accent2"/>
              </a:buClr>
              <a:buSzPct val="95000"/>
              <a:buFont typeface="Wingdings" panose="05000000000000000000" pitchFamily="2" charset="2"/>
              <a:buChar char="u"/>
            </a:pPr>
            <a:r>
              <a:rPr kumimoji="1" lang="zh-CN" altLang="en-US" sz="2400" b="1">
                <a:solidFill>
                  <a:schemeClr val="tx1"/>
                </a:solidFill>
              </a:rPr>
              <a:t>前者由价格变动引起</a:t>
            </a:r>
          </a:p>
          <a:p>
            <a:pPr>
              <a:spcBef>
                <a:spcPct val="0"/>
              </a:spcBef>
              <a:buClr>
                <a:schemeClr val="accent2"/>
              </a:buClr>
              <a:buSzPct val="95000"/>
              <a:buFont typeface="Wingdings" panose="05000000000000000000" pitchFamily="2" charset="2"/>
              <a:buChar char="u"/>
            </a:pPr>
            <a:r>
              <a:rPr kumimoji="1" lang="zh-CN" altLang="en-US" sz="2400" b="1">
                <a:solidFill>
                  <a:schemeClr val="tx1"/>
                </a:solidFill>
              </a:rPr>
              <a:t>后者由生产技术等变动引起</a:t>
            </a:r>
          </a:p>
        </p:txBody>
      </p:sp>
      <p:sp>
        <p:nvSpPr>
          <p:cNvPr id="232475" name="Rectangle 27" descr="蓝色面巾纸">
            <a:extLst>
              <a:ext uri="{FF2B5EF4-FFF2-40B4-BE49-F238E27FC236}">
                <a16:creationId xmlns:a16="http://schemas.microsoft.com/office/drawing/2014/main" id="{2084E62E-02B7-4360-A27C-89830F8B3958}"/>
              </a:ext>
            </a:extLst>
          </p:cNvPr>
          <p:cNvSpPr>
            <a:spLocks noChangeArrowheads="1"/>
          </p:cNvSpPr>
          <p:nvPr/>
        </p:nvSpPr>
        <p:spPr bwMode="auto">
          <a:xfrm>
            <a:off x="5580063" y="1268413"/>
            <a:ext cx="3132137" cy="77787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000">
                <a:solidFill>
                  <a:schemeClr val="tx1"/>
                </a:solidFill>
              </a:rPr>
              <a:t>供给曲线向左上方移动的原因是投入品价格上升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2451">
                                            <p:bg/>
                                          </p:spTgt>
                                        </p:tgtEl>
                                        <p:attrNameLst>
                                          <p:attrName>style.visibility</p:attrName>
                                        </p:attrNameLst>
                                      </p:cBhvr>
                                      <p:to>
                                        <p:strVal val="visible"/>
                                      </p:to>
                                    </p:set>
                                    <p:animEffect transition="in" filter="blinds(horizontal)">
                                      <p:cBhvr>
                                        <p:cTn id="7" dur="500"/>
                                        <p:tgtEl>
                                          <p:spTgt spid="23245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2451">
                                            <p:txEl>
                                              <p:pRg st="0" end="0"/>
                                            </p:txEl>
                                          </p:spTgt>
                                        </p:tgtEl>
                                        <p:attrNameLst>
                                          <p:attrName>style.visibility</p:attrName>
                                        </p:attrNameLst>
                                      </p:cBhvr>
                                      <p:to>
                                        <p:strVal val="visible"/>
                                      </p:to>
                                    </p:set>
                                    <p:animEffect transition="in" filter="blinds(horizontal)">
                                      <p:cBhvr>
                                        <p:cTn id="12" dur="500"/>
                                        <p:tgtEl>
                                          <p:spTgt spid="23245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2451">
                                            <p:txEl>
                                              <p:pRg st="1" end="1"/>
                                            </p:txEl>
                                          </p:spTgt>
                                        </p:tgtEl>
                                        <p:attrNameLst>
                                          <p:attrName>style.visibility</p:attrName>
                                        </p:attrNameLst>
                                      </p:cBhvr>
                                      <p:to>
                                        <p:strVal val="visible"/>
                                      </p:to>
                                    </p:set>
                                    <p:animEffect transition="in" filter="blinds(horizontal)">
                                      <p:cBhvr>
                                        <p:cTn id="17" dur="500"/>
                                        <p:tgtEl>
                                          <p:spTgt spid="23245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2451">
                                            <p:txEl>
                                              <p:pRg st="2" end="2"/>
                                            </p:txEl>
                                          </p:spTgt>
                                        </p:tgtEl>
                                        <p:attrNameLst>
                                          <p:attrName>style.visibility</p:attrName>
                                        </p:attrNameLst>
                                      </p:cBhvr>
                                      <p:to>
                                        <p:strVal val="visible"/>
                                      </p:to>
                                    </p:set>
                                    <p:animEffect transition="in" filter="blinds(horizontal)">
                                      <p:cBhvr>
                                        <p:cTn id="22" dur="500"/>
                                        <p:tgtEl>
                                          <p:spTgt spid="23245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32452"/>
                                        </p:tgtEl>
                                        <p:attrNameLst>
                                          <p:attrName>style.visibility</p:attrName>
                                        </p:attrNameLst>
                                      </p:cBhvr>
                                      <p:to>
                                        <p:strVal val="visible"/>
                                      </p:to>
                                    </p:set>
                                    <p:animEffect transition="in" filter="blinds(horizontal)">
                                      <p:cBhvr>
                                        <p:cTn id="27" dur="500"/>
                                        <p:tgtEl>
                                          <p:spTgt spid="232452"/>
                                        </p:tgtEl>
                                      </p:cBhvr>
                                    </p:animEffect>
                                  </p:childTnLst>
                                </p:cTn>
                              </p:par>
                              <p:par>
                                <p:cTn id="28" presetID="3" presetClass="entr" presetSubtype="10" fill="hold" nodeType="withEffect">
                                  <p:stCondLst>
                                    <p:cond delay="0"/>
                                  </p:stCondLst>
                                  <p:childTnLst>
                                    <p:set>
                                      <p:cBhvr>
                                        <p:cTn id="29" dur="1" fill="hold">
                                          <p:stCondLst>
                                            <p:cond delay="0"/>
                                          </p:stCondLst>
                                        </p:cTn>
                                        <p:tgtEl>
                                          <p:spTgt spid="232453"/>
                                        </p:tgtEl>
                                        <p:attrNameLst>
                                          <p:attrName>style.visibility</p:attrName>
                                        </p:attrNameLst>
                                      </p:cBhvr>
                                      <p:to>
                                        <p:strVal val="visible"/>
                                      </p:to>
                                    </p:set>
                                    <p:animEffect transition="in" filter="blinds(horizontal)">
                                      <p:cBhvr>
                                        <p:cTn id="30" dur="500"/>
                                        <p:tgtEl>
                                          <p:spTgt spid="23245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32454"/>
                                        </p:tgtEl>
                                        <p:attrNameLst>
                                          <p:attrName>style.visibility</p:attrName>
                                        </p:attrNameLst>
                                      </p:cBhvr>
                                      <p:to>
                                        <p:strVal val="visible"/>
                                      </p:to>
                                    </p:set>
                                    <p:animEffect transition="in" filter="blinds(horizontal)">
                                      <p:cBhvr>
                                        <p:cTn id="33" dur="500"/>
                                        <p:tgtEl>
                                          <p:spTgt spid="232454"/>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32455"/>
                                        </p:tgtEl>
                                        <p:attrNameLst>
                                          <p:attrName>style.visibility</p:attrName>
                                        </p:attrNameLst>
                                      </p:cBhvr>
                                      <p:to>
                                        <p:strVal val="visible"/>
                                      </p:to>
                                    </p:set>
                                    <p:animEffect transition="in" filter="blinds(horizontal)">
                                      <p:cBhvr>
                                        <p:cTn id="36" dur="500"/>
                                        <p:tgtEl>
                                          <p:spTgt spid="232455"/>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32456"/>
                                        </p:tgtEl>
                                        <p:attrNameLst>
                                          <p:attrName>style.visibility</p:attrName>
                                        </p:attrNameLst>
                                      </p:cBhvr>
                                      <p:to>
                                        <p:strVal val="visible"/>
                                      </p:to>
                                    </p:set>
                                    <p:animEffect transition="in" filter="blinds(horizontal)">
                                      <p:cBhvr>
                                        <p:cTn id="39" dur="500"/>
                                        <p:tgtEl>
                                          <p:spTgt spid="232456"/>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32457"/>
                                        </p:tgtEl>
                                        <p:attrNameLst>
                                          <p:attrName>style.visibility</p:attrName>
                                        </p:attrNameLst>
                                      </p:cBhvr>
                                      <p:to>
                                        <p:strVal val="visible"/>
                                      </p:to>
                                    </p:set>
                                    <p:animEffect transition="in" filter="blinds(horizontal)">
                                      <p:cBhvr>
                                        <p:cTn id="42" dur="500"/>
                                        <p:tgtEl>
                                          <p:spTgt spid="232457"/>
                                        </p:tgtEl>
                                      </p:cBhvr>
                                    </p:animEffect>
                                  </p:childTnLst>
                                </p:cTn>
                              </p:par>
                              <p:par>
                                <p:cTn id="43" presetID="3" presetClass="entr" presetSubtype="10" fill="hold" nodeType="withEffect">
                                  <p:stCondLst>
                                    <p:cond delay="0"/>
                                  </p:stCondLst>
                                  <p:childTnLst>
                                    <p:set>
                                      <p:cBhvr>
                                        <p:cTn id="44" dur="1" fill="hold">
                                          <p:stCondLst>
                                            <p:cond delay="0"/>
                                          </p:stCondLst>
                                        </p:cTn>
                                        <p:tgtEl>
                                          <p:spTgt spid="232458"/>
                                        </p:tgtEl>
                                        <p:attrNameLst>
                                          <p:attrName>style.visibility</p:attrName>
                                        </p:attrNameLst>
                                      </p:cBhvr>
                                      <p:to>
                                        <p:strVal val="visible"/>
                                      </p:to>
                                    </p:set>
                                    <p:animEffect transition="in" filter="blinds(horizontal)">
                                      <p:cBhvr>
                                        <p:cTn id="45" dur="500"/>
                                        <p:tgtEl>
                                          <p:spTgt spid="232458"/>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232459"/>
                                        </p:tgtEl>
                                        <p:attrNameLst>
                                          <p:attrName>style.visibility</p:attrName>
                                        </p:attrNameLst>
                                      </p:cBhvr>
                                      <p:to>
                                        <p:strVal val="visible"/>
                                      </p:to>
                                    </p:set>
                                    <p:animEffect transition="in" filter="blinds(horizontal)">
                                      <p:cBhvr>
                                        <p:cTn id="48" dur="500"/>
                                        <p:tgtEl>
                                          <p:spTgt spid="232459"/>
                                        </p:tgtEl>
                                      </p:cBhvr>
                                    </p:animEffect>
                                  </p:childTnLst>
                                </p:cTn>
                              </p:par>
                              <p:par>
                                <p:cTn id="49" presetID="3" presetClass="entr" presetSubtype="10" fill="hold" nodeType="withEffect">
                                  <p:stCondLst>
                                    <p:cond delay="0"/>
                                  </p:stCondLst>
                                  <p:childTnLst>
                                    <p:set>
                                      <p:cBhvr>
                                        <p:cTn id="50" dur="1" fill="hold">
                                          <p:stCondLst>
                                            <p:cond delay="0"/>
                                          </p:stCondLst>
                                        </p:cTn>
                                        <p:tgtEl>
                                          <p:spTgt spid="232460"/>
                                        </p:tgtEl>
                                        <p:attrNameLst>
                                          <p:attrName>style.visibility</p:attrName>
                                        </p:attrNameLst>
                                      </p:cBhvr>
                                      <p:to>
                                        <p:strVal val="visible"/>
                                      </p:to>
                                    </p:set>
                                    <p:animEffect transition="in" filter="blinds(horizontal)">
                                      <p:cBhvr>
                                        <p:cTn id="51" dur="500"/>
                                        <p:tgtEl>
                                          <p:spTgt spid="232460"/>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232461"/>
                                        </p:tgtEl>
                                        <p:attrNameLst>
                                          <p:attrName>style.visibility</p:attrName>
                                        </p:attrNameLst>
                                      </p:cBhvr>
                                      <p:to>
                                        <p:strVal val="visible"/>
                                      </p:to>
                                    </p:set>
                                    <p:animEffect transition="in" filter="blinds(horizontal)">
                                      <p:cBhvr>
                                        <p:cTn id="54" dur="500"/>
                                        <p:tgtEl>
                                          <p:spTgt spid="232461"/>
                                        </p:tgtEl>
                                      </p:cBhvr>
                                    </p:animEffect>
                                  </p:childTnLst>
                                </p:cTn>
                              </p:par>
                              <p:par>
                                <p:cTn id="55" presetID="3" presetClass="entr" presetSubtype="10" fill="hold" nodeType="withEffect">
                                  <p:stCondLst>
                                    <p:cond delay="0"/>
                                  </p:stCondLst>
                                  <p:childTnLst>
                                    <p:set>
                                      <p:cBhvr>
                                        <p:cTn id="56" dur="1" fill="hold">
                                          <p:stCondLst>
                                            <p:cond delay="0"/>
                                          </p:stCondLst>
                                        </p:cTn>
                                        <p:tgtEl>
                                          <p:spTgt spid="232462"/>
                                        </p:tgtEl>
                                        <p:attrNameLst>
                                          <p:attrName>style.visibility</p:attrName>
                                        </p:attrNameLst>
                                      </p:cBhvr>
                                      <p:to>
                                        <p:strVal val="visible"/>
                                      </p:to>
                                    </p:set>
                                    <p:animEffect transition="in" filter="blinds(horizontal)">
                                      <p:cBhvr>
                                        <p:cTn id="57" dur="500"/>
                                        <p:tgtEl>
                                          <p:spTgt spid="232462"/>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32463"/>
                                        </p:tgtEl>
                                        <p:attrNameLst>
                                          <p:attrName>style.visibility</p:attrName>
                                        </p:attrNameLst>
                                      </p:cBhvr>
                                      <p:to>
                                        <p:strVal val="visible"/>
                                      </p:to>
                                    </p:set>
                                    <p:animEffect transition="in" filter="blinds(horizontal)">
                                      <p:cBhvr>
                                        <p:cTn id="60" dur="500"/>
                                        <p:tgtEl>
                                          <p:spTgt spid="232463"/>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32464"/>
                                        </p:tgtEl>
                                        <p:attrNameLst>
                                          <p:attrName>style.visibility</p:attrName>
                                        </p:attrNameLst>
                                      </p:cBhvr>
                                      <p:to>
                                        <p:strVal val="visible"/>
                                      </p:to>
                                    </p:set>
                                    <p:animEffect transition="in" filter="blinds(horizontal)">
                                      <p:cBhvr>
                                        <p:cTn id="63" dur="500"/>
                                        <p:tgtEl>
                                          <p:spTgt spid="232464"/>
                                        </p:tgtEl>
                                      </p:cBhvr>
                                    </p:animEffect>
                                  </p:childTnLst>
                                </p:cTn>
                              </p:par>
                              <p:par>
                                <p:cTn id="64" presetID="3" presetClass="entr" presetSubtype="10" fill="hold" nodeType="withEffect">
                                  <p:stCondLst>
                                    <p:cond delay="0"/>
                                  </p:stCondLst>
                                  <p:childTnLst>
                                    <p:set>
                                      <p:cBhvr>
                                        <p:cTn id="65" dur="1" fill="hold">
                                          <p:stCondLst>
                                            <p:cond delay="0"/>
                                          </p:stCondLst>
                                        </p:cTn>
                                        <p:tgtEl>
                                          <p:spTgt spid="232465"/>
                                        </p:tgtEl>
                                        <p:attrNameLst>
                                          <p:attrName>style.visibility</p:attrName>
                                        </p:attrNameLst>
                                      </p:cBhvr>
                                      <p:to>
                                        <p:strVal val="visible"/>
                                      </p:to>
                                    </p:set>
                                    <p:animEffect transition="in" filter="blinds(horizontal)">
                                      <p:cBhvr>
                                        <p:cTn id="66" dur="500"/>
                                        <p:tgtEl>
                                          <p:spTgt spid="232465"/>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232466"/>
                                        </p:tgtEl>
                                        <p:attrNameLst>
                                          <p:attrName>style.visibility</p:attrName>
                                        </p:attrNameLst>
                                      </p:cBhvr>
                                      <p:to>
                                        <p:strVal val="visible"/>
                                      </p:to>
                                    </p:set>
                                    <p:animEffect transition="in" filter="blinds(horizontal)">
                                      <p:cBhvr>
                                        <p:cTn id="69" dur="500"/>
                                        <p:tgtEl>
                                          <p:spTgt spid="232466"/>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232467"/>
                                        </p:tgtEl>
                                        <p:attrNameLst>
                                          <p:attrName>style.visibility</p:attrName>
                                        </p:attrNameLst>
                                      </p:cBhvr>
                                      <p:to>
                                        <p:strVal val="visible"/>
                                      </p:to>
                                    </p:set>
                                    <p:animEffect transition="in" filter="blinds(horizontal)">
                                      <p:cBhvr>
                                        <p:cTn id="72" dur="500"/>
                                        <p:tgtEl>
                                          <p:spTgt spid="232467"/>
                                        </p:tgtEl>
                                      </p:cBhvr>
                                    </p:animEffect>
                                  </p:childTnLst>
                                </p:cTn>
                              </p:par>
                              <p:par>
                                <p:cTn id="73" presetID="3" presetClass="entr" presetSubtype="10" fill="hold" nodeType="withEffect">
                                  <p:stCondLst>
                                    <p:cond delay="0"/>
                                  </p:stCondLst>
                                  <p:childTnLst>
                                    <p:set>
                                      <p:cBhvr>
                                        <p:cTn id="74" dur="1" fill="hold">
                                          <p:stCondLst>
                                            <p:cond delay="0"/>
                                          </p:stCondLst>
                                        </p:cTn>
                                        <p:tgtEl>
                                          <p:spTgt spid="232468"/>
                                        </p:tgtEl>
                                        <p:attrNameLst>
                                          <p:attrName>style.visibility</p:attrName>
                                        </p:attrNameLst>
                                      </p:cBhvr>
                                      <p:to>
                                        <p:strVal val="visible"/>
                                      </p:to>
                                    </p:set>
                                    <p:animEffect transition="in" filter="blinds(horizontal)">
                                      <p:cBhvr>
                                        <p:cTn id="75" dur="500"/>
                                        <p:tgtEl>
                                          <p:spTgt spid="232468"/>
                                        </p:tgtEl>
                                      </p:cBhvr>
                                    </p:animEffect>
                                  </p:childTnLst>
                                </p:cTn>
                              </p:par>
                              <p:par>
                                <p:cTn id="76" presetID="3" presetClass="entr" presetSubtype="10" fill="hold" nodeType="withEffect">
                                  <p:stCondLst>
                                    <p:cond delay="0"/>
                                  </p:stCondLst>
                                  <p:childTnLst>
                                    <p:set>
                                      <p:cBhvr>
                                        <p:cTn id="77" dur="1" fill="hold">
                                          <p:stCondLst>
                                            <p:cond delay="0"/>
                                          </p:stCondLst>
                                        </p:cTn>
                                        <p:tgtEl>
                                          <p:spTgt spid="232469"/>
                                        </p:tgtEl>
                                        <p:attrNameLst>
                                          <p:attrName>style.visibility</p:attrName>
                                        </p:attrNameLst>
                                      </p:cBhvr>
                                      <p:to>
                                        <p:strVal val="visible"/>
                                      </p:to>
                                    </p:set>
                                    <p:animEffect transition="in" filter="blinds(horizontal)">
                                      <p:cBhvr>
                                        <p:cTn id="78" dur="500"/>
                                        <p:tgtEl>
                                          <p:spTgt spid="232469"/>
                                        </p:tgtEl>
                                      </p:cBhvr>
                                    </p:animEffect>
                                  </p:childTnLst>
                                </p:cTn>
                              </p:par>
                              <p:par>
                                <p:cTn id="79" presetID="3" presetClass="entr" presetSubtype="10" fill="hold" nodeType="withEffect">
                                  <p:stCondLst>
                                    <p:cond delay="0"/>
                                  </p:stCondLst>
                                  <p:childTnLst>
                                    <p:set>
                                      <p:cBhvr>
                                        <p:cTn id="80" dur="1" fill="hold">
                                          <p:stCondLst>
                                            <p:cond delay="0"/>
                                          </p:stCondLst>
                                        </p:cTn>
                                        <p:tgtEl>
                                          <p:spTgt spid="232470"/>
                                        </p:tgtEl>
                                        <p:attrNameLst>
                                          <p:attrName>style.visibility</p:attrName>
                                        </p:attrNameLst>
                                      </p:cBhvr>
                                      <p:to>
                                        <p:strVal val="visible"/>
                                      </p:to>
                                    </p:set>
                                    <p:animEffect transition="in" filter="blinds(horizontal)">
                                      <p:cBhvr>
                                        <p:cTn id="81" dur="500"/>
                                        <p:tgtEl>
                                          <p:spTgt spid="232470"/>
                                        </p:tgtEl>
                                      </p:cBhvr>
                                    </p:animEffect>
                                  </p:childTnLst>
                                </p:cTn>
                              </p:par>
                              <p:par>
                                <p:cTn id="82" presetID="3" presetClass="entr" presetSubtype="10" fill="hold" nodeType="withEffect">
                                  <p:stCondLst>
                                    <p:cond delay="0"/>
                                  </p:stCondLst>
                                  <p:childTnLst>
                                    <p:set>
                                      <p:cBhvr>
                                        <p:cTn id="83" dur="1" fill="hold">
                                          <p:stCondLst>
                                            <p:cond delay="0"/>
                                          </p:stCondLst>
                                        </p:cTn>
                                        <p:tgtEl>
                                          <p:spTgt spid="232471"/>
                                        </p:tgtEl>
                                        <p:attrNameLst>
                                          <p:attrName>style.visibility</p:attrName>
                                        </p:attrNameLst>
                                      </p:cBhvr>
                                      <p:to>
                                        <p:strVal val="visible"/>
                                      </p:to>
                                    </p:set>
                                    <p:animEffect transition="in" filter="blinds(horizontal)">
                                      <p:cBhvr>
                                        <p:cTn id="84" dur="500"/>
                                        <p:tgtEl>
                                          <p:spTgt spid="232471"/>
                                        </p:tgtEl>
                                      </p:cBhvr>
                                    </p:animEffect>
                                  </p:childTnLst>
                                </p:cTn>
                              </p:par>
                              <p:par>
                                <p:cTn id="85" presetID="3" presetClass="entr" presetSubtype="10" fill="hold" nodeType="withEffect">
                                  <p:stCondLst>
                                    <p:cond delay="0"/>
                                  </p:stCondLst>
                                  <p:childTnLst>
                                    <p:set>
                                      <p:cBhvr>
                                        <p:cTn id="86" dur="1" fill="hold">
                                          <p:stCondLst>
                                            <p:cond delay="0"/>
                                          </p:stCondLst>
                                        </p:cTn>
                                        <p:tgtEl>
                                          <p:spTgt spid="232472"/>
                                        </p:tgtEl>
                                        <p:attrNameLst>
                                          <p:attrName>style.visibility</p:attrName>
                                        </p:attrNameLst>
                                      </p:cBhvr>
                                      <p:to>
                                        <p:strVal val="visible"/>
                                      </p:to>
                                    </p:set>
                                    <p:animEffect transition="in" filter="blinds(horizontal)">
                                      <p:cBhvr>
                                        <p:cTn id="87" dur="500"/>
                                        <p:tgtEl>
                                          <p:spTgt spid="232472"/>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232473"/>
                                        </p:tgtEl>
                                        <p:attrNameLst>
                                          <p:attrName>style.visibility</p:attrName>
                                        </p:attrNameLst>
                                      </p:cBhvr>
                                      <p:to>
                                        <p:strVal val="visible"/>
                                      </p:to>
                                    </p:set>
                                    <p:animEffect transition="in" filter="blinds(horizontal)">
                                      <p:cBhvr>
                                        <p:cTn id="92" dur="500"/>
                                        <p:tgtEl>
                                          <p:spTgt spid="232473"/>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232475"/>
                                        </p:tgtEl>
                                        <p:attrNameLst>
                                          <p:attrName>style.visibility</p:attrName>
                                        </p:attrNameLst>
                                      </p:cBhvr>
                                      <p:to>
                                        <p:strVal val="visible"/>
                                      </p:to>
                                    </p:set>
                                    <p:animEffect transition="in" filter="blinds(horizontal)">
                                      <p:cBhvr>
                                        <p:cTn id="97" dur="500"/>
                                        <p:tgtEl>
                                          <p:spTgt spid="232475"/>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232474"/>
                                        </p:tgtEl>
                                        <p:attrNameLst>
                                          <p:attrName>style.visibility</p:attrName>
                                        </p:attrNameLst>
                                      </p:cBhvr>
                                      <p:to>
                                        <p:strVal val="visible"/>
                                      </p:to>
                                    </p:set>
                                    <p:animEffect transition="in" filter="blinds(horizontal)">
                                      <p:cBhvr>
                                        <p:cTn id="102" dur="500"/>
                                        <p:tgtEl>
                                          <p:spTgt spid="232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animBg="1"/>
      <p:bldP spid="232454" grpId="0"/>
      <p:bldP spid="232455" grpId="0"/>
      <p:bldP spid="232456" grpId="0"/>
      <p:bldP spid="232457" grpId="0"/>
      <p:bldP spid="232459" grpId="0"/>
      <p:bldP spid="232461" grpId="0"/>
      <p:bldP spid="232463" grpId="0"/>
      <p:bldP spid="232464" grpId="0"/>
      <p:bldP spid="232466" grpId="0"/>
      <p:bldP spid="232467" grpId="0"/>
      <p:bldP spid="232473" grpId="0" animBg="1"/>
      <p:bldP spid="232474" grpId="0" animBg="1"/>
      <p:bldP spid="23247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灯片编号占位符 4">
            <a:extLst>
              <a:ext uri="{FF2B5EF4-FFF2-40B4-BE49-F238E27FC236}">
                <a16:creationId xmlns:a16="http://schemas.microsoft.com/office/drawing/2014/main" id="{BF67C30A-B69D-4399-BAF6-0C07729A3B14}"/>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39A0EDCC-CA7B-4D16-9408-AB6262490279}" type="slidenum">
              <a:rPr lang="en-US" altLang="zh-CN" sz="2000" smtClean="0">
                <a:solidFill>
                  <a:schemeClr val="tx1"/>
                </a:solidFill>
              </a:rPr>
              <a:pPr>
                <a:spcBef>
                  <a:spcPct val="0"/>
                </a:spcBef>
                <a:buClrTx/>
                <a:buSzTx/>
                <a:buFontTx/>
                <a:buNone/>
              </a:pPr>
              <a:t>22</a:t>
            </a:fld>
            <a:endParaRPr lang="en-US" altLang="zh-CN" sz="2000">
              <a:solidFill>
                <a:schemeClr val="tx1"/>
              </a:solidFill>
            </a:endParaRPr>
          </a:p>
        </p:txBody>
      </p:sp>
      <p:sp>
        <p:nvSpPr>
          <p:cNvPr id="329730" name="Rectangle 2">
            <a:extLst>
              <a:ext uri="{FF2B5EF4-FFF2-40B4-BE49-F238E27FC236}">
                <a16:creationId xmlns:a16="http://schemas.microsoft.com/office/drawing/2014/main" id="{B4AB9F65-AFBD-46B5-B892-4C2E5735129B}"/>
              </a:ext>
            </a:extLst>
          </p:cNvPr>
          <p:cNvSpPr>
            <a:spLocks noGrp="1" noRot="1" noChangeArrowheads="1"/>
          </p:cNvSpPr>
          <p:nvPr>
            <p:ph type="title"/>
          </p:nvPr>
        </p:nvSpPr>
        <p:spPr>
          <a:xfrm>
            <a:off x="468313" y="549275"/>
            <a:ext cx="7704137" cy="576263"/>
          </a:xfrm>
        </p:spPr>
        <p:txBody>
          <a:bodyPr/>
          <a:lstStyle/>
          <a:p>
            <a:pPr eaLnBrk="1" hangingPunct="1">
              <a:defRPr/>
            </a:pPr>
            <a:r>
              <a:rPr lang="zh-CN" altLang="en-US" sz="3200"/>
              <a:t>第三节 均衡价格理论 </a:t>
            </a:r>
            <a:r>
              <a:rPr lang="en-US" altLang="zh-CN" sz="2000">
                <a:solidFill>
                  <a:schemeClr val="tx1"/>
                </a:solidFill>
              </a:rPr>
              <a:t>The Equilibrium Price Theory</a:t>
            </a:r>
          </a:p>
        </p:txBody>
      </p:sp>
      <p:sp>
        <p:nvSpPr>
          <p:cNvPr id="329731" name="Rectangle 3">
            <a:extLst>
              <a:ext uri="{FF2B5EF4-FFF2-40B4-BE49-F238E27FC236}">
                <a16:creationId xmlns:a16="http://schemas.microsoft.com/office/drawing/2014/main" id="{B83103FA-34FC-405A-8F0A-F9C7F1EF0D5E}"/>
              </a:ext>
            </a:extLst>
          </p:cNvPr>
          <p:cNvSpPr>
            <a:spLocks noGrp="1" noRot="1" noChangeArrowheads="1"/>
          </p:cNvSpPr>
          <p:nvPr>
            <p:ph type="body" idx="1"/>
          </p:nvPr>
        </p:nvSpPr>
        <p:spPr>
          <a:xfrm>
            <a:off x="304800" y="1341438"/>
            <a:ext cx="8515350" cy="574675"/>
          </a:xfrm>
        </p:spPr>
        <p:txBody>
          <a:bodyPr/>
          <a:lstStyle/>
          <a:p>
            <a:pPr eaLnBrk="1" hangingPunct="1">
              <a:lnSpc>
                <a:spcPct val="90000"/>
              </a:lnSpc>
              <a:buFont typeface="Wingdings" panose="05000000000000000000" pitchFamily="2" charset="2"/>
              <a:buNone/>
              <a:defRPr/>
            </a:pPr>
            <a:r>
              <a:rPr lang="zh-CN" altLang="en-US" sz="2800" b="1">
                <a:solidFill>
                  <a:srgbClr val="660033"/>
                </a:solidFill>
                <a:effectLst>
                  <a:outerShdw blurRad="38100" dist="38100" dir="2700000" algn="tl">
                    <a:srgbClr val="C0C0C0"/>
                  </a:outerShdw>
                </a:effectLst>
              </a:rPr>
              <a:t>一、均衡的含义</a:t>
            </a:r>
          </a:p>
        </p:txBody>
      </p:sp>
      <p:sp>
        <p:nvSpPr>
          <p:cNvPr id="329732" name="Rectangle 4" descr="花束">
            <a:extLst>
              <a:ext uri="{FF2B5EF4-FFF2-40B4-BE49-F238E27FC236}">
                <a16:creationId xmlns:a16="http://schemas.microsoft.com/office/drawing/2014/main" id="{D15FE749-F2F3-4B06-BDAF-2048E9655232}"/>
              </a:ext>
            </a:extLst>
          </p:cNvPr>
          <p:cNvSpPr>
            <a:spLocks noRot="1" noChangeArrowheads="1"/>
          </p:cNvSpPr>
          <p:nvPr/>
        </p:nvSpPr>
        <p:spPr bwMode="auto">
          <a:xfrm>
            <a:off x="323850" y="2060575"/>
            <a:ext cx="8515350" cy="935038"/>
          </a:xfrm>
          <a:prstGeom prst="rect">
            <a:avLst/>
          </a:prstGeom>
          <a:blipFill dpi="0" rotWithShape="0">
            <a:blip r:embed="rId2"/>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a:solidFill>
                  <a:schemeClr val="tx1"/>
                </a:solidFill>
              </a:rPr>
              <a:t>需求曲线和供给曲线都说明了价格对于消费者的需求和生产者的供给的决定。</a:t>
            </a:r>
          </a:p>
        </p:txBody>
      </p:sp>
      <p:sp>
        <p:nvSpPr>
          <p:cNvPr id="329733" name="Rectangle 5" descr="信纸">
            <a:extLst>
              <a:ext uri="{FF2B5EF4-FFF2-40B4-BE49-F238E27FC236}">
                <a16:creationId xmlns:a16="http://schemas.microsoft.com/office/drawing/2014/main" id="{FB2CB0F0-6074-4F7D-B97D-29C726CAFF95}"/>
              </a:ext>
            </a:extLst>
          </p:cNvPr>
          <p:cNvSpPr>
            <a:spLocks noChangeArrowheads="1"/>
          </p:cNvSpPr>
          <p:nvPr/>
        </p:nvSpPr>
        <p:spPr bwMode="auto">
          <a:xfrm>
            <a:off x="323850" y="3284538"/>
            <a:ext cx="8496300" cy="1590675"/>
          </a:xfrm>
          <a:prstGeom prst="rect">
            <a:avLst/>
          </a:prstGeom>
          <a:blipFill dpi="0" rotWithShape="0">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rgbClr val="3366FF"/>
              </a:buClr>
              <a:buSzPct val="95000"/>
              <a:buFont typeface="Wingdings" pitchFamily="2" charset="2"/>
              <a:buNone/>
              <a:defRPr/>
            </a:pPr>
            <a:r>
              <a:rPr kumimoji="1" lang="zh-CN" altLang="en-US" sz="2400">
                <a:solidFill>
                  <a:schemeClr val="tx1"/>
                </a:solidFill>
                <a:latin typeface="Arial" charset="0"/>
              </a:rPr>
              <a:t>商品的价格决定：</a:t>
            </a:r>
          </a:p>
          <a:p>
            <a:pPr>
              <a:buClr>
                <a:srgbClr val="3366FF"/>
              </a:buClr>
              <a:buSzPct val="95000"/>
              <a:buFont typeface="Wingdings" pitchFamily="2" charset="2"/>
              <a:buChar char="n"/>
              <a:defRPr/>
            </a:pPr>
            <a:r>
              <a:rPr kumimoji="1" lang="zh-CN" altLang="en-US" sz="2400">
                <a:solidFill>
                  <a:schemeClr val="tx1"/>
                </a:solidFill>
                <a:latin typeface="Arial" charset="0"/>
              </a:rPr>
              <a:t>在商品的市场需求和市场供给这两种相反力量的相互作用下形成。</a:t>
            </a:r>
          </a:p>
          <a:p>
            <a:pPr>
              <a:buClr>
                <a:srgbClr val="3366FF"/>
              </a:buClr>
              <a:buSzPct val="95000"/>
              <a:buFont typeface="Wingdings" pitchFamily="2" charset="2"/>
              <a:buChar char="n"/>
              <a:defRPr/>
            </a:pPr>
            <a:r>
              <a:rPr kumimoji="1" lang="zh-CN" altLang="en-US" sz="2400">
                <a:solidFill>
                  <a:schemeClr val="tx1"/>
                </a:solidFill>
                <a:latin typeface="Arial" charset="0"/>
              </a:rPr>
              <a:t>将需求曲线和供给曲线结合在一起，说明均衡价格的形成。</a:t>
            </a:r>
            <a:r>
              <a:rPr kumimoji="1" lang="zh-CN" altLang="en-US" sz="2400">
                <a:solidFill>
                  <a:schemeClr val="tx1"/>
                </a:solidFill>
                <a:effectLst>
                  <a:outerShdw blurRad="38100" dist="38100" dir="2700000" algn="tl">
                    <a:srgbClr val="000000"/>
                  </a:outerShdw>
                </a:effectLst>
                <a:latin typeface="Arial" charset="0"/>
              </a:rPr>
              <a:t> </a:t>
            </a:r>
          </a:p>
        </p:txBody>
      </p:sp>
      <p:sp>
        <p:nvSpPr>
          <p:cNvPr id="329734" name="Rectangle 6" descr="蓝色面巾纸">
            <a:extLst>
              <a:ext uri="{FF2B5EF4-FFF2-40B4-BE49-F238E27FC236}">
                <a16:creationId xmlns:a16="http://schemas.microsoft.com/office/drawing/2014/main" id="{C2742A3C-DBF7-4CBB-8C1E-400CDF05EECE}"/>
              </a:ext>
            </a:extLst>
          </p:cNvPr>
          <p:cNvSpPr>
            <a:spLocks noChangeArrowheads="1"/>
          </p:cNvSpPr>
          <p:nvPr/>
        </p:nvSpPr>
        <p:spPr bwMode="auto">
          <a:xfrm>
            <a:off x="323850" y="5210175"/>
            <a:ext cx="8496300" cy="898525"/>
          </a:xfrm>
          <a:prstGeom prst="rect">
            <a:avLst/>
          </a:prstGeom>
          <a:blipFill dpi="0" rotWithShape="0">
            <a:blip r:embed="rId4"/>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chemeClr val="accent2"/>
              </a:buClr>
              <a:buSzPct val="95000"/>
              <a:buFont typeface="Wingdings" pitchFamily="2" charset="2"/>
              <a:buChar char="u"/>
              <a:defRPr/>
            </a:pPr>
            <a:r>
              <a:rPr kumimoji="1" lang="zh-CN" altLang="en-US" sz="2400">
                <a:solidFill>
                  <a:schemeClr val="tx1"/>
                </a:solidFill>
                <a:latin typeface="Arial" charset="0"/>
              </a:rPr>
              <a:t>均衡：经济事物中，有关变量，在一定条件下，相互作用，所达到的一种相对静止的状态。</a:t>
            </a:r>
            <a:r>
              <a:rPr kumimoji="1" lang="zh-CN" altLang="en-US" sz="2400">
                <a:solidFill>
                  <a:schemeClr val="tx1"/>
                </a:solidFill>
                <a:effectLst>
                  <a:outerShdw blurRad="38100" dist="38100" dir="2700000" algn="tl">
                    <a:srgbClr val="000000"/>
                  </a:outerShdw>
                </a:effectLst>
                <a:latin typeface="Arial" charset="0"/>
              </a:rPr>
              <a:t> </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9732">
                                            <p:bg/>
                                          </p:spTgt>
                                        </p:tgtEl>
                                        <p:attrNameLst>
                                          <p:attrName>style.visibility</p:attrName>
                                        </p:attrNameLst>
                                      </p:cBhvr>
                                      <p:to>
                                        <p:strVal val="visible"/>
                                      </p:to>
                                    </p:set>
                                    <p:animEffect transition="in" filter="blinds(horizontal)">
                                      <p:cBhvr>
                                        <p:cTn id="7" dur="500"/>
                                        <p:tgtEl>
                                          <p:spTgt spid="329732">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29732">
                                            <p:txEl>
                                              <p:pRg st="0" end="0"/>
                                            </p:txEl>
                                          </p:spTgt>
                                        </p:tgtEl>
                                        <p:attrNameLst>
                                          <p:attrName>style.visibility</p:attrName>
                                        </p:attrNameLst>
                                      </p:cBhvr>
                                      <p:to>
                                        <p:strVal val="visible"/>
                                      </p:to>
                                    </p:set>
                                    <p:animEffect transition="in" filter="blinds(horizontal)">
                                      <p:cBhvr>
                                        <p:cTn id="11" dur="500"/>
                                        <p:tgtEl>
                                          <p:spTgt spid="329732">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329733"/>
                                        </p:tgtEl>
                                        <p:attrNameLst>
                                          <p:attrName>style.visibility</p:attrName>
                                        </p:attrNameLst>
                                      </p:cBhvr>
                                      <p:to>
                                        <p:strVal val="visible"/>
                                      </p:to>
                                    </p:set>
                                    <p:animEffect transition="in" filter="blinds(horizontal)">
                                      <p:cBhvr>
                                        <p:cTn id="16" dur="500"/>
                                        <p:tgtEl>
                                          <p:spTgt spid="32973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29734"/>
                                        </p:tgtEl>
                                        <p:attrNameLst>
                                          <p:attrName>style.visibility</p:attrName>
                                        </p:attrNameLst>
                                      </p:cBhvr>
                                      <p:to>
                                        <p:strVal val="visible"/>
                                      </p:to>
                                    </p:set>
                                    <p:animEffect transition="in" filter="blinds(horizontal)">
                                      <p:cBhvr>
                                        <p:cTn id="21" dur="500"/>
                                        <p:tgtEl>
                                          <p:spTgt spid="329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732" grpId="0" build="p" animBg="1"/>
      <p:bldP spid="329733" grpId="0" animBg="1"/>
      <p:bldP spid="329734"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灯片编号占位符 4">
            <a:extLst>
              <a:ext uri="{FF2B5EF4-FFF2-40B4-BE49-F238E27FC236}">
                <a16:creationId xmlns:a16="http://schemas.microsoft.com/office/drawing/2014/main" id="{FC7485CF-24FE-4740-BB62-038BFE4B4EE9}"/>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9652F490-01D9-49AF-AFC9-76BF94F247F8}" type="slidenum">
              <a:rPr lang="en-US" altLang="zh-CN" sz="2000" smtClean="0">
                <a:solidFill>
                  <a:schemeClr val="tx1"/>
                </a:solidFill>
              </a:rPr>
              <a:pPr>
                <a:spcBef>
                  <a:spcPct val="0"/>
                </a:spcBef>
                <a:buClrTx/>
                <a:buSzTx/>
                <a:buFontTx/>
                <a:buNone/>
              </a:pPr>
              <a:t>23</a:t>
            </a:fld>
            <a:endParaRPr lang="en-US" altLang="zh-CN" sz="2000">
              <a:solidFill>
                <a:schemeClr val="tx1"/>
              </a:solidFill>
            </a:endParaRPr>
          </a:p>
        </p:txBody>
      </p:sp>
      <p:sp>
        <p:nvSpPr>
          <p:cNvPr id="210947" name="Rectangle 3" descr="蓝色面巾纸">
            <a:extLst>
              <a:ext uri="{FF2B5EF4-FFF2-40B4-BE49-F238E27FC236}">
                <a16:creationId xmlns:a16="http://schemas.microsoft.com/office/drawing/2014/main" id="{24DC0BD9-0D57-47F1-967C-46A554EC98A8}"/>
              </a:ext>
            </a:extLst>
          </p:cNvPr>
          <p:cNvSpPr>
            <a:spLocks noGrp="1" noRot="1" noChangeArrowheads="1"/>
          </p:cNvSpPr>
          <p:nvPr>
            <p:ph type="body" idx="1"/>
          </p:nvPr>
        </p:nvSpPr>
        <p:spPr>
          <a:xfrm>
            <a:off x="468313" y="1501775"/>
            <a:ext cx="3743325" cy="2071688"/>
          </a:xfrm>
          <a:blipFill dpi="0" rotWithShape="0">
            <a:blip r:embed="rId2"/>
            <a:srcRect/>
            <a:tile tx="0" ty="0" sx="100000" sy="100000" flip="none" algn="tl"/>
          </a:blipFill>
          <a:ln w="76200">
            <a:solidFill>
              <a:srgbClr val="336600"/>
            </a:solidFill>
            <a:miter lim="800000"/>
            <a:headEnd/>
            <a:tailEnd/>
          </a:ln>
        </p:spPr>
        <p:txBody>
          <a:bodyPr/>
          <a:lstStyle/>
          <a:p>
            <a:pPr marL="0" indent="0" eaLnBrk="1" hangingPunct="1">
              <a:lnSpc>
                <a:spcPct val="90000"/>
              </a:lnSpc>
              <a:buFont typeface="Wingdings" panose="05000000000000000000" pitchFamily="2" charset="2"/>
              <a:buNone/>
              <a:defRPr/>
            </a:pPr>
            <a:r>
              <a:rPr lang="zh-CN" altLang="en-US" sz="2400" b="1">
                <a:latin typeface="仿宋_GB2312" pitchFamily="49" charset="-122"/>
                <a:ea typeface="仿宋_GB2312" pitchFamily="49" charset="-122"/>
              </a:rPr>
              <a:t>均衡价格</a:t>
            </a:r>
            <a:r>
              <a:rPr lang="en-US" altLang="zh-CN" sz="2400" b="1">
                <a:solidFill>
                  <a:schemeClr val="tx1"/>
                </a:solidFill>
                <a:effectLst>
                  <a:outerShdw blurRad="38100" dist="38100" dir="2700000" algn="tl">
                    <a:srgbClr val="000000"/>
                  </a:outerShdw>
                </a:effectLst>
              </a:rPr>
              <a:t>The Equilibrium Price:</a:t>
            </a:r>
          </a:p>
          <a:p>
            <a:pPr marL="0" indent="0" eaLnBrk="1" hangingPunct="1">
              <a:lnSpc>
                <a:spcPct val="90000"/>
              </a:lnSpc>
              <a:defRPr/>
            </a:pPr>
            <a:r>
              <a:rPr lang="zh-CN" altLang="en-US" sz="2400" b="1">
                <a:latin typeface="仿宋_GB2312" pitchFamily="49" charset="-122"/>
                <a:ea typeface="仿宋_GB2312" pitchFamily="49" charset="-122"/>
              </a:rPr>
              <a:t>商品的市场需求量和市场供给量相等时候的同一价格。</a:t>
            </a:r>
          </a:p>
        </p:txBody>
      </p:sp>
      <p:sp>
        <p:nvSpPr>
          <p:cNvPr id="210948" name="Line 4">
            <a:extLst>
              <a:ext uri="{FF2B5EF4-FFF2-40B4-BE49-F238E27FC236}">
                <a16:creationId xmlns:a16="http://schemas.microsoft.com/office/drawing/2014/main" id="{EF7606C6-D1BB-4263-90B1-A45B2B5BDFC7}"/>
              </a:ext>
            </a:extLst>
          </p:cNvPr>
          <p:cNvSpPr>
            <a:spLocks noChangeShapeType="1"/>
          </p:cNvSpPr>
          <p:nvPr/>
        </p:nvSpPr>
        <p:spPr bwMode="auto">
          <a:xfrm flipH="1" flipV="1">
            <a:off x="4999038" y="1955800"/>
            <a:ext cx="0" cy="2590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0949" name="Line 5">
            <a:extLst>
              <a:ext uri="{FF2B5EF4-FFF2-40B4-BE49-F238E27FC236}">
                <a16:creationId xmlns:a16="http://schemas.microsoft.com/office/drawing/2014/main" id="{4ED4E768-F124-48BA-8330-94EAAE2BE794}"/>
              </a:ext>
            </a:extLst>
          </p:cNvPr>
          <p:cNvSpPr>
            <a:spLocks noChangeShapeType="1"/>
          </p:cNvSpPr>
          <p:nvPr/>
        </p:nvSpPr>
        <p:spPr bwMode="auto">
          <a:xfrm>
            <a:off x="4999038" y="4546600"/>
            <a:ext cx="2971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0950" name="Text Box 6">
            <a:extLst>
              <a:ext uri="{FF2B5EF4-FFF2-40B4-BE49-F238E27FC236}">
                <a16:creationId xmlns:a16="http://schemas.microsoft.com/office/drawing/2014/main" id="{2E90FDDA-21EA-468A-804A-B6846C1D6297}"/>
              </a:ext>
            </a:extLst>
          </p:cNvPr>
          <p:cNvSpPr txBox="1">
            <a:spLocks noChangeArrowheads="1"/>
          </p:cNvSpPr>
          <p:nvPr/>
        </p:nvSpPr>
        <p:spPr bwMode="auto">
          <a:xfrm>
            <a:off x="4678363" y="1844675"/>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210951" name="Text Box 7">
            <a:extLst>
              <a:ext uri="{FF2B5EF4-FFF2-40B4-BE49-F238E27FC236}">
                <a16:creationId xmlns:a16="http://schemas.microsoft.com/office/drawing/2014/main" id="{79D277D6-F47E-4A61-96BB-AED15C882523}"/>
              </a:ext>
            </a:extLst>
          </p:cNvPr>
          <p:cNvSpPr txBox="1">
            <a:spLocks noChangeArrowheads="1"/>
          </p:cNvSpPr>
          <p:nvPr/>
        </p:nvSpPr>
        <p:spPr bwMode="auto">
          <a:xfrm>
            <a:off x="8031163" y="4283075"/>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210952" name="Freeform 8">
            <a:extLst>
              <a:ext uri="{FF2B5EF4-FFF2-40B4-BE49-F238E27FC236}">
                <a16:creationId xmlns:a16="http://schemas.microsoft.com/office/drawing/2014/main" id="{587AE557-2ADB-4B92-80A8-6E33B17527C0}"/>
              </a:ext>
            </a:extLst>
          </p:cNvPr>
          <p:cNvSpPr>
            <a:spLocks/>
          </p:cNvSpPr>
          <p:nvPr/>
        </p:nvSpPr>
        <p:spPr bwMode="auto">
          <a:xfrm>
            <a:off x="5684838" y="2260600"/>
            <a:ext cx="2057400" cy="1752600"/>
          </a:xfrm>
          <a:custGeom>
            <a:avLst/>
            <a:gdLst>
              <a:gd name="T0" fmla="*/ 0 w 1296"/>
              <a:gd name="T1" fmla="*/ 0 h 1104"/>
              <a:gd name="T2" fmla="*/ 384 w 1296"/>
              <a:gd name="T3" fmla="*/ 720 h 1104"/>
              <a:gd name="T4" fmla="*/ 1296 w 1296"/>
              <a:gd name="T5" fmla="*/ 1104 h 1104"/>
            </a:gdLst>
            <a:ahLst/>
            <a:cxnLst>
              <a:cxn ang="0">
                <a:pos x="T0" y="T1"/>
              </a:cxn>
              <a:cxn ang="0">
                <a:pos x="T2" y="T3"/>
              </a:cxn>
              <a:cxn ang="0">
                <a:pos x="T4" y="T5"/>
              </a:cxn>
            </a:cxnLst>
            <a:rect l="0" t="0" r="r" b="b"/>
            <a:pathLst>
              <a:path w="1296" h="1104">
                <a:moveTo>
                  <a:pt x="0" y="0"/>
                </a:moveTo>
                <a:cubicBezTo>
                  <a:pt x="84" y="268"/>
                  <a:pt x="168" y="536"/>
                  <a:pt x="384" y="720"/>
                </a:cubicBezTo>
                <a:cubicBezTo>
                  <a:pt x="600" y="904"/>
                  <a:pt x="1144" y="1040"/>
                  <a:pt x="1296" y="1104"/>
                </a:cubicBezTo>
              </a:path>
            </a:pathLst>
          </a:custGeom>
          <a:noFill/>
          <a:ln w="28575"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0953" name="Text Box 9">
            <a:extLst>
              <a:ext uri="{FF2B5EF4-FFF2-40B4-BE49-F238E27FC236}">
                <a16:creationId xmlns:a16="http://schemas.microsoft.com/office/drawing/2014/main" id="{AE532E32-1C2B-46E4-8AAD-CEAC729E6CDB}"/>
              </a:ext>
            </a:extLst>
          </p:cNvPr>
          <p:cNvSpPr txBox="1">
            <a:spLocks noChangeArrowheads="1"/>
          </p:cNvSpPr>
          <p:nvPr/>
        </p:nvSpPr>
        <p:spPr bwMode="auto">
          <a:xfrm>
            <a:off x="5364163" y="1844675"/>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a:t>
            </a:r>
          </a:p>
        </p:txBody>
      </p:sp>
      <p:sp>
        <p:nvSpPr>
          <p:cNvPr id="210954" name="Freeform 10">
            <a:extLst>
              <a:ext uri="{FF2B5EF4-FFF2-40B4-BE49-F238E27FC236}">
                <a16:creationId xmlns:a16="http://schemas.microsoft.com/office/drawing/2014/main" id="{653776AB-B0F1-4771-A182-97C47D1B0838}"/>
              </a:ext>
            </a:extLst>
          </p:cNvPr>
          <p:cNvSpPr>
            <a:spLocks/>
          </p:cNvSpPr>
          <p:nvPr/>
        </p:nvSpPr>
        <p:spPr bwMode="auto">
          <a:xfrm>
            <a:off x="5456238" y="2336800"/>
            <a:ext cx="2019300" cy="1676400"/>
          </a:xfrm>
          <a:custGeom>
            <a:avLst/>
            <a:gdLst>
              <a:gd name="T0" fmla="*/ 0 w 1272"/>
              <a:gd name="T1" fmla="*/ 1056 h 1056"/>
              <a:gd name="T2" fmla="*/ 816 w 1272"/>
              <a:gd name="T3" fmla="*/ 624 h 1056"/>
              <a:gd name="T4" fmla="*/ 1200 w 1272"/>
              <a:gd name="T5" fmla="*/ 96 h 1056"/>
              <a:gd name="T6" fmla="*/ 1248 w 1272"/>
              <a:gd name="T7" fmla="*/ 48 h 1056"/>
            </a:gdLst>
            <a:ahLst/>
            <a:cxnLst>
              <a:cxn ang="0">
                <a:pos x="T0" y="T1"/>
              </a:cxn>
              <a:cxn ang="0">
                <a:pos x="T2" y="T3"/>
              </a:cxn>
              <a:cxn ang="0">
                <a:pos x="T4" y="T5"/>
              </a:cxn>
              <a:cxn ang="0">
                <a:pos x="T6" y="T7"/>
              </a:cxn>
            </a:cxnLst>
            <a:rect l="0" t="0" r="r" b="b"/>
            <a:pathLst>
              <a:path w="1272" h="1056">
                <a:moveTo>
                  <a:pt x="0" y="1056"/>
                </a:moveTo>
                <a:cubicBezTo>
                  <a:pt x="308" y="920"/>
                  <a:pt x="616" y="784"/>
                  <a:pt x="816" y="624"/>
                </a:cubicBezTo>
                <a:cubicBezTo>
                  <a:pt x="1016" y="464"/>
                  <a:pt x="1128" y="192"/>
                  <a:pt x="1200" y="96"/>
                </a:cubicBezTo>
                <a:cubicBezTo>
                  <a:pt x="1272" y="0"/>
                  <a:pt x="1260" y="24"/>
                  <a:pt x="1248" y="48"/>
                </a:cubicBezTo>
              </a:path>
            </a:pathLst>
          </a:custGeom>
          <a:noFill/>
          <a:ln w="28575"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0955" name="Text Box 11">
            <a:extLst>
              <a:ext uri="{FF2B5EF4-FFF2-40B4-BE49-F238E27FC236}">
                <a16:creationId xmlns:a16="http://schemas.microsoft.com/office/drawing/2014/main" id="{275E3AFC-6FDA-4063-8627-2B2BDAC8517A}"/>
              </a:ext>
            </a:extLst>
          </p:cNvPr>
          <p:cNvSpPr txBox="1">
            <a:spLocks noChangeArrowheads="1"/>
          </p:cNvSpPr>
          <p:nvPr/>
        </p:nvSpPr>
        <p:spPr bwMode="auto">
          <a:xfrm>
            <a:off x="7285038" y="1803400"/>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S</a:t>
            </a:r>
          </a:p>
        </p:txBody>
      </p:sp>
      <p:sp>
        <p:nvSpPr>
          <p:cNvPr id="210956" name="Line 12">
            <a:extLst>
              <a:ext uri="{FF2B5EF4-FFF2-40B4-BE49-F238E27FC236}">
                <a16:creationId xmlns:a16="http://schemas.microsoft.com/office/drawing/2014/main" id="{413F722C-0CEE-4041-8228-DF2B3C4B97C1}"/>
              </a:ext>
            </a:extLst>
          </p:cNvPr>
          <p:cNvSpPr>
            <a:spLocks noChangeShapeType="1"/>
          </p:cNvSpPr>
          <p:nvPr/>
        </p:nvSpPr>
        <p:spPr bwMode="auto">
          <a:xfrm>
            <a:off x="4999038" y="3556000"/>
            <a:ext cx="14478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0957" name="Text Box 13">
            <a:extLst>
              <a:ext uri="{FF2B5EF4-FFF2-40B4-BE49-F238E27FC236}">
                <a16:creationId xmlns:a16="http://schemas.microsoft.com/office/drawing/2014/main" id="{4B2633EA-A758-4084-837C-575A68F67594}"/>
              </a:ext>
            </a:extLst>
          </p:cNvPr>
          <p:cNvSpPr txBox="1">
            <a:spLocks noChangeArrowheads="1"/>
          </p:cNvSpPr>
          <p:nvPr/>
        </p:nvSpPr>
        <p:spPr bwMode="auto">
          <a:xfrm>
            <a:off x="4541838" y="3251200"/>
            <a:ext cx="609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r>
              <a:rPr kumimoji="1" lang="en-US" altLang="zh-CN" sz="18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210958" name="Line 14">
            <a:extLst>
              <a:ext uri="{FF2B5EF4-FFF2-40B4-BE49-F238E27FC236}">
                <a16:creationId xmlns:a16="http://schemas.microsoft.com/office/drawing/2014/main" id="{D302F5AE-C19C-4A99-912C-64BF83C663A1}"/>
              </a:ext>
            </a:extLst>
          </p:cNvPr>
          <p:cNvSpPr>
            <a:spLocks noChangeShapeType="1"/>
          </p:cNvSpPr>
          <p:nvPr/>
        </p:nvSpPr>
        <p:spPr bwMode="auto">
          <a:xfrm>
            <a:off x="6446838" y="3556000"/>
            <a:ext cx="0" cy="9906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0959" name="Text Box 15">
            <a:extLst>
              <a:ext uri="{FF2B5EF4-FFF2-40B4-BE49-F238E27FC236}">
                <a16:creationId xmlns:a16="http://schemas.microsoft.com/office/drawing/2014/main" id="{EEA3F478-7153-47EA-AE7A-F32610568728}"/>
              </a:ext>
            </a:extLst>
          </p:cNvPr>
          <p:cNvSpPr txBox="1">
            <a:spLocks noChangeArrowheads="1"/>
          </p:cNvSpPr>
          <p:nvPr/>
        </p:nvSpPr>
        <p:spPr bwMode="auto">
          <a:xfrm>
            <a:off x="6142038" y="4470400"/>
            <a:ext cx="5191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r>
              <a:rPr kumimoji="1" lang="en-US" altLang="zh-CN" sz="18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210960" name="Rectangle 16" descr="蓝色面巾纸">
            <a:extLst>
              <a:ext uri="{FF2B5EF4-FFF2-40B4-BE49-F238E27FC236}">
                <a16:creationId xmlns:a16="http://schemas.microsoft.com/office/drawing/2014/main" id="{3934AD65-1922-401A-AB2F-79F39D014F76}"/>
              </a:ext>
            </a:extLst>
          </p:cNvPr>
          <p:cNvSpPr>
            <a:spLocks noChangeArrowheads="1"/>
          </p:cNvSpPr>
          <p:nvPr/>
        </p:nvSpPr>
        <p:spPr bwMode="auto">
          <a:xfrm>
            <a:off x="468313" y="3860800"/>
            <a:ext cx="3744912" cy="77787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000" b="1">
                <a:solidFill>
                  <a:srgbClr val="660033"/>
                </a:solidFill>
              </a:rPr>
              <a:t>是需求曲线与供给曲线相交时的价格。</a:t>
            </a:r>
          </a:p>
        </p:txBody>
      </p:sp>
      <p:sp>
        <p:nvSpPr>
          <p:cNvPr id="210962" name="Text Box 18">
            <a:extLst>
              <a:ext uri="{FF2B5EF4-FFF2-40B4-BE49-F238E27FC236}">
                <a16:creationId xmlns:a16="http://schemas.microsoft.com/office/drawing/2014/main" id="{51F5D457-0C1F-4001-A875-B6127FCF8FDF}"/>
              </a:ext>
            </a:extLst>
          </p:cNvPr>
          <p:cNvSpPr txBox="1">
            <a:spLocks noChangeArrowheads="1"/>
          </p:cNvSpPr>
          <p:nvPr/>
        </p:nvSpPr>
        <p:spPr bwMode="auto">
          <a:xfrm>
            <a:off x="6227763" y="2997200"/>
            <a:ext cx="6477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800">
                <a:effectLst>
                  <a:outerShdw blurRad="38100" dist="38100" dir="2700000" algn="tl">
                    <a:srgbClr val="C0C0C0"/>
                  </a:outerShdw>
                </a:effectLst>
                <a:latin typeface="Arial" charset="0"/>
              </a:rPr>
              <a:t>E</a:t>
            </a:r>
          </a:p>
        </p:txBody>
      </p:sp>
      <p:sp>
        <p:nvSpPr>
          <p:cNvPr id="210963" name="Rectangle 19">
            <a:extLst>
              <a:ext uri="{FF2B5EF4-FFF2-40B4-BE49-F238E27FC236}">
                <a16:creationId xmlns:a16="http://schemas.microsoft.com/office/drawing/2014/main" id="{D5175F9A-BF9D-4291-AD6E-44F25D53A1FA}"/>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二、均衡价格的决定</a:t>
            </a:r>
          </a:p>
        </p:txBody>
      </p:sp>
      <p:sp>
        <p:nvSpPr>
          <p:cNvPr id="210964" name="Rectangle 20" descr="信纸">
            <a:extLst>
              <a:ext uri="{FF2B5EF4-FFF2-40B4-BE49-F238E27FC236}">
                <a16:creationId xmlns:a16="http://schemas.microsoft.com/office/drawing/2014/main" id="{D20819CD-DF98-4DDB-A1F8-C5971AED079D}"/>
              </a:ext>
            </a:extLst>
          </p:cNvPr>
          <p:cNvSpPr>
            <a:spLocks noChangeArrowheads="1"/>
          </p:cNvSpPr>
          <p:nvPr/>
        </p:nvSpPr>
        <p:spPr bwMode="auto">
          <a:xfrm>
            <a:off x="468313" y="5157788"/>
            <a:ext cx="8351837" cy="860425"/>
          </a:xfrm>
          <a:prstGeom prst="rect">
            <a:avLst/>
          </a:prstGeom>
          <a:blipFill dpi="0" rotWithShape="0">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rgbClr val="3366FF"/>
              </a:buClr>
              <a:buSzPct val="95000"/>
              <a:buFont typeface="Wingdings" pitchFamily="2" charset="2"/>
              <a:buChar char="n"/>
              <a:defRPr/>
            </a:pPr>
            <a:r>
              <a:rPr kumimoji="1" lang="zh-CN" altLang="en-US" sz="2400">
                <a:solidFill>
                  <a:schemeClr val="tx1"/>
                </a:solidFill>
                <a:latin typeface="Arial" charset="0"/>
              </a:rPr>
              <a:t>均衡点上的价格和相等的供求量分别被称为均衡价格和均衡数量。</a:t>
            </a:r>
            <a:r>
              <a:rPr kumimoji="1" lang="zh-CN" altLang="en-US" sz="2400">
                <a:solidFill>
                  <a:schemeClr val="tx1"/>
                </a:solidFill>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0947">
                                            <p:bg/>
                                          </p:spTgt>
                                        </p:tgtEl>
                                        <p:attrNameLst>
                                          <p:attrName>style.visibility</p:attrName>
                                        </p:attrNameLst>
                                      </p:cBhvr>
                                      <p:to>
                                        <p:strVal val="visible"/>
                                      </p:to>
                                    </p:set>
                                    <p:animEffect transition="in" filter="blinds(horizontal)">
                                      <p:cBhvr>
                                        <p:cTn id="7" dur="500"/>
                                        <p:tgtEl>
                                          <p:spTgt spid="21094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0947">
                                            <p:txEl>
                                              <p:pRg st="0" end="0"/>
                                            </p:txEl>
                                          </p:spTgt>
                                        </p:tgtEl>
                                        <p:attrNameLst>
                                          <p:attrName>style.visibility</p:attrName>
                                        </p:attrNameLst>
                                      </p:cBhvr>
                                      <p:to>
                                        <p:strVal val="visible"/>
                                      </p:to>
                                    </p:set>
                                    <p:animEffect transition="in" filter="blinds(horizontal)">
                                      <p:cBhvr>
                                        <p:cTn id="12" dur="500"/>
                                        <p:tgtEl>
                                          <p:spTgt spid="2109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0947">
                                            <p:txEl>
                                              <p:pRg st="1" end="1"/>
                                            </p:txEl>
                                          </p:spTgt>
                                        </p:tgtEl>
                                        <p:attrNameLst>
                                          <p:attrName>style.visibility</p:attrName>
                                        </p:attrNameLst>
                                      </p:cBhvr>
                                      <p:to>
                                        <p:strVal val="visible"/>
                                      </p:to>
                                    </p:set>
                                    <p:animEffect transition="in" filter="blinds(horizontal)">
                                      <p:cBhvr>
                                        <p:cTn id="17" dur="500"/>
                                        <p:tgtEl>
                                          <p:spTgt spid="2109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10948"/>
                                        </p:tgtEl>
                                        <p:attrNameLst>
                                          <p:attrName>style.visibility</p:attrName>
                                        </p:attrNameLst>
                                      </p:cBhvr>
                                      <p:to>
                                        <p:strVal val="visible"/>
                                      </p:to>
                                    </p:set>
                                    <p:animEffect transition="in" filter="blinds(horizontal)">
                                      <p:cBhvr>
                                        <p:cTn id="22" dur="500"/>
                                        <p:tgtEl>
                                          <p:spTgt spid="210948"/>
                                        </p:tgtEl>
                                      </p:cBhvr>
                                    </p:animEffect>
                                  </p:childTnLst>
                                </p:cTn>
                              </p:par>
                              <p:par>
                                <p:cTn id="23" presetID="3" presetClass="entr" presetSubtype="10" fill="hold" nodeType="withEffect">
                                  <p:stCondLst>
                                    <p:cond delay="0"/>
                                  </p:stCondLst>
                                  <p:childTnLst>
                                    <p:set>
                                      <p:cBhvr>
                                        <p:cTn id="24" dur="1" fill="hold">
                                          <p:stCondLst>
                                            <p:cond delay="0"/>
                                          </p:stCondLst>
                                        </p:cTn>
                                        <p:tgtEl>
                                          <p:spTgt spid="210949"/>
                                        </p:tgtEl>
                                        <p:attrNameLst>
                                          <p:attrName>style.visibility</p:attrName>
                                        </p:attrNameLst>
                                      </p:cBhvr>
                                      <p:to>
                                        <p:strVal val="visible"/>
                                      </p:to>
                                    </p:set>
                                    <p:animEffect transition="in" filter="blinds(horizontal)">
                                      <p:cBhvr>
                                        <p:cTn id="25" dur="500"/>
                                        <p:tgtEl>
                                          <p:spTgt spid="21094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10950"/>
                                        </p:tgtEl>
                                        <p:attrNameLst>
                                          <p:attrName>style.visibility</p:attrName>
                                        </p:attrNameLst>
                                      </p:cBhvr>
                                      <p:to>
                                        <p:strVal val="visible"/>
                                      </p:to>
                                    </p:set>
                                    <p:animEffect transition="in" filter="blinds(horizontal)">
                                      <p:cBhvr>
                                        <p:cTn id="28" dur="500"/>
                                        <p:tgtEl>
                                          <p:spTgt spid="21095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10951"/>
                                        </p:tgtEl>
                                        <p:attrNameLst>
                                          <p:attrName>style.visibility</p:attrName>
                                        </p:attrNameLst>
                                      </p:cBhvr>
                                      <p:to>
                                        <p:strVal val="visible"/>
                                      </p:to>
                                    </p:set>
                                    <p:animEffect transition="in" filter="blinds(horizontal)">
                                      <p:cBhvr>
                                        <p:cTn id="31" dur="500"/>
                                        <p:tgtEl>
                                          <p:spTgt spid="210951"/>
                                        </p:tgtEl>
                                      </p:cBhvr>
                                    </p:animEffect>
                                  </p:childTnLst>
                                </p:cTn>
                              </p:par>
                              <p:par>
                                <p:cTn id="32" presetID="3" presetClass="entr" presetSubtype="10" fill="hold" nodeType="withEffect">
                                  <p:stCondLst>
                                    <p:cond delay="0"/>
                                  </p:stCondLst>
                                  <p:childTnLst>
                                    <p:set>
                                      <p:cBhvr>
                                        <p:cTn id="33" dur="1" fill="hold">
                                          <p:stCondLst>
                                            <p:cond delay="0"/>
                                          </p:stCondLst>
                                        </p:cTn>
                                        <p:tgtEl>
                                          <p:spTgt spid="210952"/>
                                        </p:tgtEl>
                                        <p:attrNameLst>
                                          <p:attrName>style.visibility</p:attrName>
                                        </p:attrNameLst>
                                      </p:cBhvr>
                                      <p:to>
                                        <p:strVal val="visible"/>
                                      </p:to>
                                    </p:set>
                                    <p:animEffect transition="in" filter="blinds(horizontal)">
                                      <p:cBhvr>
                                        <p:cTn id="34" dur="500"/>
                                        <p:tgtEl>
                                          <p:spTgt spid="21095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10953"/>
                                        </p:tgtEl>
                                        <p:attrNameLst>
                                          <p:attrName>style.visibility</p:attrName>
                                        </p:attrNameLst>
                                      </p:cBhvr>
                                      <p:to>
                                        <p:strVal val="visible"/>
                                      </p:to>
                                    </p:set>
                                    <p:animEffect transition="in" filter="blinds(horizontal)">
                                      <p:cBhvr>
                                        <p:cTn id="37" dur="500"/>
                                        <p:tgtEl>
                                          <p:spTgt spid="210953"/>
                                        </p:tgtEl>
                                      </p:cBhvr>
                                    </p:animEffect>
                                  </p:childTnLst>
                                </p:cTn>
                              </p:par>
                              <p:par>
                                <p:cTn id="38" presetID="3" presetClass="entr" presetSubtype="10" fill="hold" nodeType="withEffect">
                                  <p:stCondLst>
                                    <p:cond delay="0"/>
                                  </p:stCondLst>
                                  <p:childTnLst>
                                    <p:set>
                                      <p:cBhvr>
                                        <p:cTn id="39" dur="1" fill="hold">
                                          <p:stCondLst>
                                            <p:cond delay="0"/>
                                          </p:stCondLst>
                                        </p:cTn>
                                        <p:tgtEl>
                                          <p:spTgt spid="210954"/>
                                        </p:tgtEl>
                                        <p:attrNameLst>
                                          <p:attrName>style.visibility</p:attrName>
                                        </p:attrNameLst>
                                      </p:cBhvr>
                                      <p:to>
                                        <p:strVal val="visible"/>
                                      </p:to>
                                    </p:set>
                                    <p:animEffect transition="in" filter="blinds(horizontal)">
                                      <p:cBhvr>
                                        <p:cTn id="40" dur="500"/>
                                        <p:tgtEl>
                                          <p:spTgt spid="21095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10955"/>
                                        </p:tgtEl>
                                        <p:attrNameLst>
                                          <p:attrName>style.visibility</p:attrName>
                                        </p:attrNameLst>
                                      </p:cBhvr>
                                      <p:to>
                                        <p:strVal val="visible"/>
                                      </p:to>
                                    </p:set>
                                    <p:animEffect transition="in" filter="blinds(horizontal)">
                                      <p:cBhvr>
                                        <p:cTn id="43" dur="500"/>
                                        <p:tgtEl>
                                          <p:spTgt spid="210955"/>
                                        </p:tgtEl>
                                      </p:cBhvr>
                                    </p:animEffect>
                                  </p:childTnLst>
                                </p:cTn>
                              </p:par>
                              <p:par>
                                <p:cTn id="44" presetID="3" presetClass="entr" presetSubtype="10" fill="hold" nodeType="withEffect">
                                  <p:stCondLst>
                                    <p:cond delay="0"/>
                                  </p:stCondLst>
                                  <p:childTnLst>
                                    <p:set>
                                      <p:cBhvr>
                                        <p:cTn id="45" dur="1" fill="hold">
                                          <p:stCondLst>
                                            <p:cond delay="0"/>
                                          </p:stCondLst>
                                        </p:cTn>
                                        <p:tgtEl>
                                          <p:spTgt spid="210956"/>
                                        </p:tgtEl>
                                        <p:attrNameLst>
                                          <p:attrName>style.visibility</p:attrName>
                                        </p:attrNameLst>
                                      </p:cBhvr>
                                      <p:to>
                                        <p:strVal val="visible"/>
                                      </p:to>
                                    </p:set>
                                    <p:animEffect transition="in" filter="blinds(horizontal)">
                                      <p:cBhvr>
                                        <p:cTn id="46" dur="500"/>
                                        <p:tgtEl>
                                          <p:spTgt spid="21095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10957"/>
                                        </p:tgtEl>
                                        <p:attrNameLst>
                                          <p:attrName>style.visibility</p:attrName>
                                        </p:attrNameLst>
                                      </p:cBhvr>
                                      <p:to>
                                        <p:strVal val="visible"/>
                                      </p:to>
                                    </p:set>
                                    <p:animEffect transition="in" filter="blinds(horizontal)">
                                      <p:cBhvr>
                                        <p:cTn id="49" dur="500"/>
                                        <p:tgtEl>
                                          <p:spTgt spid="210957"/>
                                        </p:tgtEl>
                                      </p:cBhvr>
                                    </p:animEffect>
                                  </p:childTnLst>
                                </p:cTn>
                              </p:par>
                              <p:par>
                                <p:cTn id="50" presetID="3" presetClass="entr" presetSubtype="10" fill="hold" nodeType="withEffect">
                                  <p:stCondLst>
                                    <p:cond delay="0"/>
                                  </p:stCondLst>
                                  <p:childTnLst>
                                    <p:set>
                                      <p:cBhvr>
                                        <p:cTn id="51" dur="1" fill="hold">
                                          <p:stCondLst>
                                            <p:cond delay="0"/>
                                          </p:stCondLst>
                                        </p:cTn>
                                        <p:tgtEl>
                                          <p:spTgt spid="210958"/>
                                        </p:tgtEl>
                                        <p:attrNameLst>
                                          <p:attrName>style.visibility</p:attrName>
                                        </p:attrNameLst>
                                      </p:cBhvr>
                                      <p:to>
                                        <p:strVal val="visible"/>
                                      </p:to>
                                    </p:set>
                                    <p:animEffect transition="in" filter="blinds(horizontal)">
                                      <p:cBhvr>
                                        <p:cTn id="52" dur="500"/>
                                        <p:tgtEl>
                                          <p:spTgt spid="21095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10959"/>
                                        </p:tgtEl>
                                        <p:attrNameLst>
                                          <p:attrName>style.visibility</p:attrName>
                                        </p:attrNameLst>
                                      </p:cBhvr>
                                      <p:to>
                                        <p:strVal val="visible"/>
                                      </p:to>
                                    </p:set>
                                    <p:animEffect transition="in" filter="blinds(horizontal)">
                                      <p:cBhvr>
                                        <p:cTn id="55" dur="500"/>
                                        <p:tgtEl>
                                          <p:spTgt spid="210959"/>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10962"/>
                                        </p:tgtEl>
                                        <p:attrNameLst>
                                          <p:attrName>style.visibility</p:attrName>
                                        </p:attrNameLst>
                                      </p:cBhvr>
                                      <p:to>
                                        <p:strVal val="visible"/>
                                      </p:to>
                                    </p:set>
                                    <p:animEffect transition="in" filter="blinds(horizontal)">
                                      <p:cBhvr>
                                        <p:cTn id="58" dur="500"/>
                                        <p:tgtEl>
                                          <p:spTgt spid="210962"/>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210960"/>
                                        </p:tgtEl>
                                        <p:attrNameLst>
                                          <p:attrName>style.visibility</p:attrName>
                                        </p:attrNameLst>
                                      </p:cBhvr>
                                      <p:to>
                                        <p:strVal val="visible"/>
                                      </p:to>
                                    </p:set>
                                    <p:animEffect transition="in" filter="blinds(horizontal)">
                                      <p:cBhvr>
                                        <p:cTn id="63" dur="500"/>
                                        <p:tgtEl>
                                          <p:spTgt spid="210960"/>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210964"/>
                                        </p:tgtEl>
                                        <p:attrNameLst>
                                          <p:attrName>style.visibility</p:attrName>
                                        </p:attrNameLst>
                                      </p:cBhvr>
                                      <p:to>
                                        <p:strVal val="visible"/>
                                      </p:to>
                                    </p:set>
                                    <p:animEffect transition="in" filter="blinds(horizontal)">
                                      <p:cBhvr>
                                        <p:cTn id="68" dur="500"/>
                                        <p:tgtEl>
                                          <p:spTgt spid="210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animBg="1"/>
      <p:bldP spid="210950" grpId="0"/>
      <p:bldP spid="210951" grpId="0"/>
      <p:bldP spid="210953" grpId="0"/>
      <p:bldP spid="210955" grpId="0"/>
      <p:bldP spid="210957" grpId="0"/>
      <p:bldP spid="210959" grpId="0"/>
      <p:bldP spid="210960" grpId="0" animBg="1"/>
      <p:bldP spid="210962" grpId="0"/>
      <p:bldP spid="21096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灯片编号占位符 4">
            <a:extLst>
              <a:ext uri="{FF2B5EF4-FFF2-40B4-BE49-F238E27FC236}">
                <a16:creationId xmlns:a16="http://schemas.microsoft.com/office/drawing/2014/main" id="{1223403F-D9E1-4F73-B397-814351229CF1}"/>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309FE775-76C5-439B-BCF6-2A7ABFFE8807}" type="slidenum">
              <a:rPr lang="en-US" altLang="zh-CN" sz="2000" smtClean="0">
                <a:solidFill>
                  <a:schemeClr val="tx1"/>
                </a:solidFill>
              </a:rPr>
              <a:pPr>
                <a:spcBef>
                  <a:spcPct val="0"/>
                </a:spcBef>
                <a:buClrTx/>
                <a:buSzTx/>
                <a:buFontTx/>
                <a:buNone/>
              </a:pPr>
              <a:t>24</a:t>
            </a:fld>
            <a:endParaRPr lang="en-US" altLang="zh-CN" sz="2000">
              <a:solidFill>
                <a:schemeClr val="tx1"/>
              </a:solidFill>
            </a:endParaRPr>
          </a:p>
        </p:txBody>
      </p:sp>
      <p:sp>
        <p:nvSpPr>
          <p:cNvPr id="218114" name="Rectangle 2">
            <a:extLst>
              <a:ext uri="{FF2B5EF4-FFF2-40B4-BE49-F238E27FC236}">
                <a16:creationId xmlns:a16="http://schemas.microsoft.com/office/drawing/2014/main" id="{4B96D45E-768E-4F2A-AE58-0A0DDCCBCE7E}"/>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均衡价格的形成</a:t>
            </a:r>
          </a:p>
        </p:txBody>
      </p:sp>
      <p:sp>
        <p:nvSpPr>
          <p:cNvPr id="218116" name="Rectangle 4" descr="蓝色面巾纸">
            <a:extLst>
              <a:ext uri="{FF2B5EF4-FFF2-40B4-BE49-F238E27FC236}">
                <a16:creationId xmlns:a16="http://schemas.microsoft.com/office/drawing/2014/main" id="{F277D9ED-15D9-4E65-B17F-0F34E02EDE07}"/>
              </a:ext>
            </a:extLst>
          </p:cNvPr>
          <p:cNvSpPr>
            <a:spLocks noChangeArrowheads="1"/>
          </p:cNvSpPr>
          <p:nvPr>
            <p:ph type="body" idx="1"/>
          </p:nvPr>
        </p:nvSpPr>
        <p:spPr>
          <a:xfrm>
            <a:off x="304800" y="1341438"/>
            <a:ext cx="8515350" cy="935037"/>
          </a:xfrm>
          <a:blipFill dpi="0" rotWithShape="0">
            <a:blip r:embed="rId2"/>
            <a:srcRect/>
            <a:tile tx="0" ty="0" sx="100000" sy="100000" flip="none" algn="tl"/>
          </a:blipFill>
          <a:ln w="76200">
            <a:solidFill>
              <a:srgbClr val="336600"/>
            </a:solidFill>
            <a:miter lim="800000"/>
            <a:headEnd/>
            <a:tailEnd/>
          </a:ln>
        </p:spPr>
        <p:txBody>
          <a:bodyPr/>
          <a:lstStyle/>
          <a:p>
            <a:pPr eaLnBrk="1" hangingPunct="1"/>
            <a:r>
              <a:rPr lang="zh-CN" altLang="en-US" sz="2400" b="1"/>
              <a:t>均衡价格的形成：供求双方在竞争过程中自发形成的，是一个价格自发决定的过程。</a:t>
            </a:r>
          </a:p>
        </p:txBody>
      </p:sp>
      <p:sp>
        <p:nvSpPr>
          <p:cNvPr id="218117" name="Rectangle 5" descr="信纸">
            <a:extLst>
              <a:ext uri="{FF2B5EF4-FFF2-40B4-BE49-F238E27FC236}">
                <a16:creationId xmlns:a16="http://schemas.microsoft.com/office/drawing/2014/main" id="{1627C573-FF45-4541-9D79-42EAB623D1C3}"/>
              </a:ext>
            </a:extLst>
          </p:cNvPr>
          <p:cNvSpPr>
            <a:spLocks noChangeArrowheads="1"/>
          </p:cNvSpPr>
          <p:nvPr/>
        </p:nvSpPr>
        <p:spPr bwMode="auto">
          <a:xfrm>
            <a:off x="323850" y="2493963"/>
            <a:ext cx="8496300" cy="495300"/>
          </a:xfrm>
          <a:prstGeom prst="rect">
            <a:avLst/>
          </a:prstGeom>
          <a:blipFill dpi="0" rotWithShape="0">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rgbClr val="3366FF"/>
              </a:buClr>
              <a:buSzPct val="95000"/>
              <a:buFont typeface="Wingdings" pitchFamily="2" charset="2"/>
              <a:buChar char="n"/>
              <a:defRPr/>
            </a:pPr>
            <a:r>
              <a:rPr kumimoji="1" lang="zh-CN" altLang="en-US" sz="2400">
                <a:latin typeface="Arial" charset="0"/>
              </a:rPr>
              <a:t>供求不平衡，市场出现两种状态：过剩与短缺。</a:t>
            </a:r>
            <a:endParaRPr kumimoji="1" lang="zh-CN" altLang="en-US" sz="2400">
              <a:effectLst>
                <a:outerShdw blurRad="38100" dist="38100" dir="2700000" algn="tl">
                  <a:srgbClr val="000000"/>
                </a:outerShdw>
              </a:effectLst>
              <a:latin typeface="Arial" charset="0"/>
            </a:endParaRPr>
          </a:p>
        </p:txBody>
      </p:sp>
      <p:sp>
        <p:nvSpPr>
          <p:cNvPr id="218118" name="Rectangle 6" descr="花束">
            <a:extLst>
              <a:ext uri="{FF2B5EF4-FFF2-40B4-BE49-F238E27FC236}">
                <a16:creationId xmlns:a16="http://schemas.microsoft.com/office/drawing/2014/main" id="{66076183-D092-484B-BF91-6F577833CEA6}"/>
              </a:ext>
            </a:extLst>
          </p:cNvPr>
          <p:cNvSpPr>
            <a:spLocks noChangeArrowheads="1"/>
          </p:cNvSpPr>
          <p:nvPr/>
        </p:nvSpPr>
        <p:spPr bwMode="auto">
          <a:xfrm>
            <a:off x="323850" y="3141663"/>
            <a:ext cx="8496300" cy="860425"/>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accent2"/>
              </a:buClr>
              <a:buSzPct val="95000"/>
              <a:buFont typeface="Wingdings" pitchFamily="2" charset="2"/>
              <a:buChar char="l"/>
              <a:defRPr/>
            </a:pPr>
            <a:r>
              <a:rPr kumimoji="1" lang="zh-CN" altLang="en-US" sz="2400">
                <a:solidFill>
                  <a:schemeClr val="tx1"/>
                </a:solidFill>
                <a:latin typeface="Arial" charset="0"/>
              </a:rPr>
              <a:t>在市场机制的作用下，供求不相等的非均衡状态会逐步消失，实际的市场价格会自动地回复到均衡价格水平。</a:t>
            </a:r>
            <a:r>
              <a:rPr kumimoji="1" lang="zh-CN" altLang="en-US" sz="2400">
                <a:solidFill>
                  <a:schemeClr val="tx1"/>
                </a:solidFill>
                <a:effectLst>
                  <a:outerShdw blurRad="38100" dist="38100" dir="2700000" algn="tl">
                    <a:srgbClr val="000000"/>
                  </a:outerShdw>
                </a:effectLst>
                <a:latin typeface="Arial" charset="0"/>
              </a:rPr>
              <a:t> </a:t>
            </a:r>
          </a:p>
        </p:txBody>
      </p:sp>
      <p:sp>
        <p:nvSpPr>
          <p:cNvPr id="218119" name="Rectangle 7" descr="蓝色面巾纸">
            <a:extLst>
              <a:ext uri="{FF2B5EF4-FFF2-40B4-BE49-F238E27FC236}">
                <a16:creationId xmlns:a16="http://schemas.microsoft.com/office/drawing/2014/main" id="{E8D2A78C-A46A-4C2A-B229-BB626FDE267A}"/>
              </a:ext>
            </a:extLst>
          </p:cNvPr>
          <p:cNvSpPr>
            <a:spLocks noChangeArrowheads="1"/>
          </p:cNvSpPr>
          <p:nvPr/>
        </p:nvSpPr>
        <p:spPr bwMode="auto">
          <a:xfrm>
            <a:off x="323850" y="4149725"/>
            <a:ext cx="8496300" cy="1993900"/>
          </a:xfrm>
          <a:prstGeom prst="rect">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chemeClr val="accent2"/>
              </a:buClr>
              <a:buSzPct val="95000"/>
              <a:buFont typeface="Wingdings" pitchFamily="2" charset="2"/>
              <a:buChar char="u"/>
              <a:defRPr/>
            </a:pPr>
            <a:r>
              <a:rPr kumimoji="1" lang="zh-CN" altLang="en-US" sz="2400">
                <a:solidFill>
                  <a:schemeClr val="tx1"/>
                </a:solidFill>
                <a:latin typeface="Arial" charset="0"/>
              </a:rPr>
              <a:t>市场价格</a:t>
            </a:r>
            <a:r>
              <a:rPr kumimoji="1" lang="en-US" altLang="zh-CN" sz="2400">
                <a:solidFill>
                  <a:schemeClr val="tx1"/>
                </a:solidFill>
                <a:latin typeface="Arial" charset="0"/>
              </a:rPr>
              <a:t>&gt;</a:t>
            </a:r>
            <a:r>
              <a:rPr kumimoji="1" lang="zh-CN" altLang="en-US" sz="2400">
                <a:solidFill>
                  <a:schemeClr val="tx1"/>
                </a:solidFill>
                <a:latin typeface="Arial" charset="0"/>
              </a:rPr>
              <a:t>均衡价格：出现供大于求，商品过剩或超额供给。在市场自发调节下，一方面会使需求者压低价格来得到他要购买的商品量，另一方面，又会使供给者减少商品的供给量。这样，该商品的价格必然下降，一直下降到均衡价格的水平。反之如此。</a:t>
            </a:r>
            <a:endParaRPr kumimoji="1" lang="zh-CN" altLang="en-US" sz="2400">
              <a:solidFill>
                <a:schemeClr val="tx1"/>
              </a:solidFill>
              <a:effectLst>
                <a:outerShdw blurRad="38100" dist="38100" dir="2700000" algn="tl">
                  <a:srgbClr val="000000"/>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8116"/>
                                        </p:tgtEl>
                                        <p:attrNameLst>
                                          <p:attrName>style.visibility</p:attrName>
                                        </p:attrNameLst>
                                      </p:cBhvr>
                                      <p:to>
                                        <p:strVal val="visible"/>
                                      </p:to>
                                    </p:set>
                                    <p:animEffect transition="in" filter="blinds(horizontal)">
                                      <p:cBhvr>
                                        <p:cTn id="7" dur="500"/>
                                        <p:tgtEl>
                                          <p:spTgt spid="2181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8117"/>
                                        </p:tgtEl>
                                        <p:attrNameLst>
                                          <p:attrName>style.visibility</p:attrName>
                                        </p:attrNameLst>
                                      </p:cBhvr>
                                      <p:to>
                                        <p:strVal val="visible"/>
                                      </p:to>
                                    </p:set>
                                    <p:animEffect transition="in" filter="blinds(horizontal)">
                                      <p:cBhvr>
                                        <p:cTn id="12" dur="500"/>
                                        <p:tgtEl>
                                          <p:spTgt spid="2181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8118"/>
                                        </p:tgtEl>
                                        <p:attrNameLst>
                                          <p:attrName>style.visibility</p:attrName>
                                        </p:attrNameLst>
                                      </p:cBhvr>
                                      <p:to>
                                        <p:strVal val="visible"/>
                                      </p:to>
                                    </p:set>
                                    <p:animEffect transition="in" filter="blinds(horizontal)">
                                      <p:cBhvr>
                                        <p:cTn id="17" dur="500"/>
                                        <p:tgtEl>
                                          <p:spTgt spid="2181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8119"/>
                                        </p:tgtEl>
                                        <p:attrNameLst>
                                          <p:attrName>style.visibility</p:attrName>
                                        </p:attrNameLst>
                                      </p:cBhvr>
                                      <p:to>
                                        <p:strVal val="visible"/>
                                      </p:to>
                                    </p:set>
                                    <p:animEffect transition="in" filter="blinds(horizontal)">
                                      <p:cBhvr>
                                        <p:cTn id="22" dur="500"/>
                                        <p:tgtEl>
                                          <p:spTgt spid="218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6" grpId="0" animBg="1"/>
      <p:bldP spid="218117" grpId="0" animBg="1"/>
      <p:bldP spid="218118" grpId="0" animBg="1"/>
      <p:bldP spid="218119"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灯片编号占位符 4">
            <a:extLst>
              <a:ext uri="{FF2B5EF4-FFF2-40B4-BE49-F238E27FC236}">
                <a16:creationId xmlns:a16="http://schemas.microsoft.com/office/drawing/2014/main" id="{0CC6FF76-EABE-4765-91CA-A85E7B46F0D5}"/>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58D47C15-E29C-456B-B8A5-D7095F451D0F}" type="slidenum">
              <a:rPr lang="en-US" altLang="zh-CN" sz="2000" smtClean="0">
                <a:solidFill>
                  <a:schemeClr val="tx1"/>
                </a:solidFill>
              </a:rPr>
              <a:pPr>
                <a:spcBef>
                  <a:spcPct val="0"/>
                </a:spcBef>
                <a:buClrTx/>
                <a:buSzTx/>
                <a:buFontTx/>
                <a:buNone/>
              </a:pPr>
              <a:t>25</a:t>
            </a:fld>
            <a:endParaRPr lang="en-US" altLang="zh-CN" sz="2000">
              <a:solidFill>
                <a:schemeClr val="tx1"/>
              </a:solidFill>
            </a:endParaRPr>
          </a:p>
        </p:txBody>
      </p:sp>
      <p:sp>
        <p:nvSpPr>
          <p:cNvPr id="211971" name="Rectangle 3" descr="花束">
            <a:extLst>
              <a:ext uri="{FF2B5EF4-FFF2-40B4-BE49-F238E27FC236}">
                <a16:creationId xmlns:a16="http://schemas.microsoft.com/office/drawing/2014/main" id="{8F9AFC37-C4A3-4BD2-839C-2E7064423704}"/>
              </a:ext>
            </a:extLst>
          </p:cNvPr>
          <p:cNvSpPr>
            <a:spLocks noGrp="1" noRot="1" noChangeArrowheads="1"/>
          </p:cNvSpPr>
          <p:nvPr>
            <p:ph type="body" idx="1"/>
          </p:nvPr>
        </p:nvSpPr>
        <p:spPr>
          <a:xfrm>
            <a:off x="468313" y="1844675"/>
            <a:ext cx="3732212" cy="703263"/>
          </a:xfrm>
          <a:blipFill dpi="0" rotWithShape="0">
            <a:blip r:embed="rId2"/>
            <a:srcRect/>
            <a:tile tx="0" ty="0" sx="100000" sy="100000" flip="none" algn="tl"/>
          </a:blipFill>
          <a:ln w="38100">
            <a:solidFill>
              <a:srgbClr val="009999"/>
            </a:solidFill>
            <a:miter lim="800000"/>
            <a:headEnd/>
            <a:tailEnd/>
          </a:ln>
        </p:spPr>
        <p:txBody>
          <a:bodyPr/>
          <a:lstStyle/>
          <a:p>
            <a:pPr eaLnBrk="1" hangingPunct="1">
              <a:lnSpc>
                <a:spcPct val="90000"/>
              </a:lnSpc>
              <a:buClr>
                <a:schemeClr val="accent2"/>
              </a:buClr>
              <a:buSzPct val="95000"/>
              <a:buFont typeface="Wingdings" panose="05000000000000000000" pitchFamily="2" charset="2"/>
              <a:buChar char="l"/>
            </a:pPr>
            <a:r>
              <a:rPr lang="zh-CN" altLang="en-US" sz="2400"/>
              <a:t>价格相等量不等</a:t>
            </a:r>
          </a:p>
        </p:txBody>
      </p:sp>
      <p:sp>
        <p:nvSpPr>
          <p:cNvPr id="211972" name="Line 4">
            <a:extLst>
              <a:ext uri="{FF2B5EF4-FFF2-40B4-BE49-F238E27FC236}">
                <a16:creationId xmlns:a16="http://schemas.microsoft.com/office/drawing/2014/main" id="{1CCF1F12-B702-444B-AAD9-C4F2DB3CBE0E}"/>
              </a:ext>
            </a:extLst>
          </p:cNvPr>
          <p:cNvSpPr>
            <a:spLocks noChangeShapeType="1"/>
          </p:cNvSpPr>
          <p:nvPr/>
        </p:nvSpPr>
        <p:spPr bwMode="auto">
          <a:xfrm flipH="1" flipV="1">
            <a:off x="1219200" y="2971800"/>
            <a:ext cx="0" cy="2590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73" name="Line 5">
            <a:extLst>
              <a:ext uri="{FF2B5EF4-FFF2-40B4-BE49-F238E27FC236}">
                <a16:creationId xmlns:a16="http://schemas.microsoft.com/office/drawing/2014/main" id="{3AEDEC52-A2B0-4BA7-A8AC-B924A66AC9CA}"/>
              </a:ext>
            </a:extLst>
          </p:cNvPr>
          <p:cNvSpPr>
            <a:spLocks noChangeShapeType="1"/>
          </p:cNvSpPr>
          <p:nvPr/>
        </p:nvSpPr>
        <p:spPr bwMode="auto">
          <a:xfrm>
            <a:off x="1219200" y="5562600"/>
            <a:ext cx="2971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74" name="Text Box 6">
            <a:extLst>
              <a:ext uri="{FF2B5EF4-FFF2-40B4-BE49-F238E27FC236}">
                <a16:creationId xmlns:a16="http://schemas.microsoft.com/office/drawing/2014/main" id="{6503A39D-7239-47AD-A888-D105BD3FAA2E}"/>
              </a:ext>
            </a:extLst>
          </p:cNvPr>
          <p:cNvSpPr txBox="1">
            <a:spLocks noChangeArrowheads="1"/>
          </p:cNvSpPr>
          <p:nvPr/>
        </p:nvSpPr>
        <p:spPr bwMode="auto">
          <a:xfrm>
            <a:off x="898525" y="2632075"/>
            <a:ext cx="3540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211975" name="Text Box 7">
            <a:extLst>
              <a:ext uri="{FF2B5EF4-FFF2-40B4-BE49-F238E27FC236}">
                <a16:creationId xmlns:a16="http://schemas.microsoft.com/office/drawing/2014/main" id="{E8EBD245-4293-45BF-A33D-7005B89745AF}"/>
              </a:ext>
            </a:extLst>
          </p:cNvPr>
          <p:cNvSpPr txBox="1">
            <a:spLocks noChangeArrowheads="1"/>
          </p:cNvSpPr>
          <p:nvPr/>
        </p:nvSpPr>
        <p:spPr bwMode="auto">
          <a:xfrm>
            <a:off x="3924300" y="5734050"/>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211976" name="Freeform 8">
            <a:extLst>
              <a:ext uri="{FF2B5EF4-FFF2-40B4-BE49-F238E27FC236}">
                <a16:creationId xmlns:a16="http://schemas.microsoft.com/office/drawing/2014/main" id="{F00AC207-E9CC-4CE7-A265-418805D4711D}"/>
              </a:ext>
            </a:extLst>
          </p:cNvPr>
          <p:cNvSpPr>
            <a:spLocks/>
          </p:cNvSpPr>
          <p:nvPr/>
        </p:nvSpPr>
        <p:spPr bwMode="auto">
          <a:xfrm>
            <a:off x="1905000" y="3276600"/>
            <a:ext cx="2057400" cy="1752600"/>
          </a:xfrm>
          <a:custGeom>
            <a:avLst/>
            <a:gdLst>
              <a:gd name="T0" fmla="*/ 0 w 1296"/>
              <a:gd name="T1" fmla="*/ 0 h 1104"/>
              <a:gd name="T2" fmla="*/ 384 w 1296"/>
              <a:gd name="T3" fmla="*/ 720 h 1104"/>
              <a:gd name="T4" fmla="*/ 1296 w 1296"/>
              <a:gd name="T5" fmla="*/ 1104 h 1104"/>
            </a:gdLst>
            <a:ahLst/>
            <a:cxnLst>
              <a:cxn ang="0">
                <a:pos x="T0" y="T1"/>
              </a:cxn>
              <a:cxn ang="0">
                <a:pos x="T2" y="T3"/>
              </a:cxn>
              <a:cxn ang="0">
                <a:pos x="T4" y="T5"/>
              </a:cxn>
            </a:cxnLst>
            <a:rect l="0" t="0" r="r" b="b"/>
            <a:pathLst>
              <a:path w="1296" h="1104">
                <a:moveTo>
                  <a:pt x="0" y="0"/>
                </a:moveTo>
                <a:cubicBezTo>
                  <a:pt x="84" y="268"/>
                  <a:pt x="168" y="536"/>
                  <a:pt x="384" y="720"/>
                </a:cubicBezTo>
                <a:cubicBezTo>
                  <a:pt x="600" y="904"/>
                  <a:pt x="1144" y="1040"/>
                  <a:pt x="1296" y="1104"/>
                </a:cubicBezTo>
              </a:path>
            </a:pathLst>
          </a:custGeom>
          <a:noFill/>
          <a:ln w="190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77" name="Text Box 9">
            <a:extLst>
              <a:ext uri="{FF2B5EF4-FFF2-40B4-BE49-F238E27FC236}">
                <a16:creationId xmlns:a16="http://schemas.microsoft.com/office/drawing/2014/main" id="{60279C04-8015-44F8-804A-354F4A644F32}"/>
              </a:ext>
            </a:extLst>
          </p:cNvPr>
          <p:cNvSpPr txBox="1">
            <a:spLocks noChangeArrowheads="1"/>
          </p:cNvSpPr>
          <p:nvPr/>
        </p:nvSpPr>
        <p:spPr bwMode="auto">
          <a:xfrm>
            <a:off x="1584325" y="2895600"/>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a:t>
            </a:r>
          </a:p>
        </p:txBody>
      </p:sp>
      <p:sp>
        <p:nvSpPr>
          <p:cNvPr id="211978" name="Freeform 10">
            <a:extLst>
              <a:ext uri="{FF2B5EF4-FFF2-40B4-BE49-F238E27FC236}">
                <a16:creationId xmlns:a16="http://schemas.microsoft.com/office/drawing/2014/main" id="{6C620964-3096-4138-97A3-6E5579208E54}"/>
              </a:ext>
            </a:extLst>
          </p:cNvPr>
          <p:cNvSpPr>
            <a:spLocks/>
          </p:cNvSpPr>
          <p:nvPr/>
        </p:nvSpPr>
        <p:spPr bwMode="auto">
          <a:xfrm>
            <a:off x="1676400" y="3352800"/>
            <a:ext cx="2019300" cy="1676400"/>
          </a:xfrm>
          <a:custGeom>
            <a:avLst/>
            <a:gdLst>
              <a:gd name="T0" fmla="*/ 0 w 1272"/>
              <a:gd name="T1" fmla="*/ 1056 h 1056"/>
              <a:gd name="T2" fmla="*/ 816 w 1272"/>
              <a:gd name="T3" fmla="*/ 624 h 1056"/>
              <a:gd name="T4" fmla="*/ 1200 w 1272"/>
              <a:gd name="T5" fmla="*/ 96 h 1056"/>
              <a:gd name="T6" fmla="*/ 1248 w 1272"/>
              <a:gd name="T7" fmla="*/ 48 h 1056"/>
            </a:gdLst>
            <a:ahLst/>
            <a:cxnLst>
              <a:cxn ang="0">
                <a:pos x="T0" y="T1"/>
              </a:cxn>
              <a:cxn ang="0">
                <a:pos x="T2" y="T3"/>
              </a:cxn>
              <a:cxn ang="0">
                <a:pos x="T4" y="T5"/>
              </a:cxn>
              <a:cxn ang="0">
                <a:pos x="T6" y="T7"/>
              </a:cxn>
            </a:cxnLst>
            <a:rect l="0" t="0" r="r" b="b"/>
            <a:pathLst>
              <a:path w="1272" h="1056">
                <a:moveTo>
                  <a:pt x="0" y="1056"/>
                </a:moveTo>
                <a:cubicBezTo>
                  <a:pt x="308" y="920"/>
                  <a:pt x="616" y="784"/>
                  <a:pt x="816" y="624"/>
                </a:cubicBezTo>
                <a:cubicBezTo>
                  <a:pt x="1016" y="464"/>
                  <a:pt x="1128" y="192"/>
                  <a:pt x="1200" y="96"/>
                </a:cubicBezTo>
                <a:cubicBezTo>
                  <a:pt x="1272" y="0"/>
                  <a:pt x="1260" y="24"/>
                  <a:pt x="1248" y="48"/>
                </a:cubicBezTo>
              </a:path>
            </a:pathLst>
          </a:custGeom>
          <a:noFill/>
          <a:ln w="9525">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79" name="Text Box 11">
            <a:extLst>
              <a:ext uri="{FF2B5EF4-FFF2-40B4-BE49-F238E27FC236}">
                <a16:creationId xmlns:a16="http://schemas.microsoft.com/office/drawing/2014/main" id="{B65EAF84-1DCC-4630-8575-6D26DC64E025}"/>
              </a:ext>
            </a:extLst>
          </p:cNvPr>
          <p:cNvSpPr txBox="1">
            <a:spLocks noChangeArrowheads="1"/>
          </p:cNvSpPr>
          <p:nvPr/>
        </p:nvSpPr>
        <p:spPr bwMode="auto">
          <a:xfrm>
            <a:off x="3505200" y="2895600"/>
            <a:ext cx="3540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S</a:t>
            </a:r>
          </a:p>
        </p:txBody>
      </p:sp>
      <p:sp>
        <p:nvSpPr>
          <p:cNvPr id="211980" name="Line 12">
            <a:extLst>
              <a:ext uri="{FF2B5EF4-FFF2-40B4-BE49-F238E27FC236}">
                <a16:creationId xmlns:a16="http://schemas.microsoft.com/office/drawing/2014/main" id="{3046D11C-6808-461B-99E9-7F5DF55BCA72}"/>
              </a:ext>
            </a:extLst>
          </p:cNvPr>
          <p:cNvSpPr>
            <a:spLocks noChangeShapeType="1"/>
          </p:cNvSpPr>
          <p:nvPr/>
        </p:nvSpPr>
        <p:spPr bwMode="auto">
          <a:xfrm>
            <a:off x="1219200" y="4572000"/>
            <a:ext cx="14478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81" name="Text Box 13">
            <a:extLst>
              <a:ext uri="{FF2B5EF4-FFF2-40B4-BE49-F238E27FC236}">
                <a16:creationId xmlns:a16="http://schemas.microsoft.com/office/drawing/2014/main" id="{83161663-3C58-4EA2-A495-1DCD70F3D654}"/>
              </a:ext>
            </a:extLst>
          </p:cNvPr>
          <p:cNvSpPr txBox="1">
            <a:spLocks noChangeArrowheads="1"/>
          </p:cNvSpPr>
          <p:nvPr/>
        </p:nvSpPr>
        <p:spPr bwMode="auto">
          <a:xfrm>
            <a:off x="755650" y="4221163"/>
            <a:ext cx="609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r>
              <a:rPr kumimoji="1" lang="en-US" altLang="zh-CN" sz="1800" baseline="-25000">
                <a:solidFill>
                  <a:schemeClr val="tx1"/>
                </a:solidFill>
                <a:latin typeface="Times New Roman" panose="02020603050405020304" pitchFamily="18" charset="0"/>
              </a:rPr>
              <a:t>0</a:t>
            </a:r>
            <a:endParaRPr kumimoji="1" lang="en-US" altLang="zh-CN" sz="2400" baseline="-25000">
              <a:solidFill>
                <a:schemeClr val="tx1"/>
              </a:solidFill>
              <a:latin typeface="Times New Roman" panose="02020603050405020304" pitchFamily="18" charset="0"/>
            </a:endParaRPr>
          </a:p>
        </p:txBody>
      </p:sp>
      <p:sp>
        <p:nvSpPr>
          <p:cNvPr id="211982" name="Line 14">
            <a:extLst>
              <a:ext uri="{FF2B5EF4-FFF2-40B4-BE49-F238E27FC236}">
                <a16:creationId xmlns:a16="http://schemas.microsoft.com/office/drawing/2014/main" id="{544A6A67-CB73-4187-A67A-DE553A6F3AA4}"/>
              </a:ext>
            </a:extLst>
          </p:cNvPr>
          <p:cNvSpPr>
            <a:spLocks noChangeShapeType="1"/>
          </p:cNvSpPr>
          <p:nvPr/>
        </p:nvSpPr>
        <p:spPr bwMode="auto">
          <a:xfrm>
            <a:off x="2667000" y="4572000"/>
            <a:ext cx="0" cy="9906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83" name="Text Box 15">
            <a:extLst>
              <a:ext uri="{FF2B5EF4-FFF2-40B4-BE49-F238E27FC236}">
                <a16:creationId xmlns:a16="http://schemas.microsoft.com/office/drawing/2014/main" id="{B04D888F-7052-48FA-AD56-813FE9AE5B6F}"/>
              </a:ext>
            </a:extLst>
          </p:cNvPr>
          <p:cNvSpPr txBox="1">
            <a:spLocks noChangeArrowheads="1"/>
          </p:cNvSpPr>
          <p:nvPr/>
        </p:nvSpPr>
        <p:spPr bwMode="auto">
          <a:xfrm>
            <a:off x="1476375" y="5734050"/>
            <a:ext cx="2806700"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a:solidFill>
                  <a:schemeClr val="tx1"/>
                </a:solidFill>
              </a:rPr>
              <a:t>  Q</a:t>
            </a:r>
            <a:r>
              <a:rPr kumimoji="1" lang="en-US" altLang="zh-CN" sz="2800" baseline="-25000">
                <a:solidFill>
                  <a:schemeClr val="tx1"/>
                </a:solidFill>
              </a:rPr>
              <a:t>1 </a:t>
            </a:r>
            <a:r>
              <a:rPr kumimoji="1" lang="en-US" altLang="zh-CN" sz="2800">
                <a:solidFill>
                  <a:schemeClr val="tx1"/>
                </a:solidFill>
              </a:rPr>
              <a:t> Q</a:t>
            </a:r>
            <a:r>
              <a:rPr kumimoji="1" lang="en-US" altLang="zh-CN" sz="2800" baseline="-25000">
                <a:solidFill>
                  <a:schemeClr val="tx1"/>
                </a:solidFill>
              </a:rPr>
              <a:t>0</a:t>
            </a:r>
            <a:r>
              <a:rPr kumimoji="1" lang="en-US" altLang="zh-CN" sz="2800">
                <a:solidFill>
                  <a:schemeClr val="tx1"/>
                </a:solidFill>
              </a:rPr>
              <a:t>   Q</a:t>
            </a:r>
            <a:r>
              <a:rPr kumimoji="1" lang="en-US" altLang="zh-CN" sz="2800" baseline="-25000">
                <a:solidFill>
                  <a:schemeClr val="tx1"/>
                </a:solidFill>
              </a:rPr>
              <a:t>2</a:t>
            </a:r>
          </a:p>
        </p:txBody>
      </p:sp>
      <p:sp>
        <p:nvSpPr>
          <p:cNvPr id="211984" name="Line 16">
            <a:extLst>
              <a:ext uri="{FF2B5EF4-FFF2-40B4-BE49-F238E27FC236}">
                <a16:creationId xmlns:a16="http://schemas.microsoft.com/office/drawing/2014/main" id="{03531B54-CCC8-4A8C-AE2F-64BEA7CB40B8}"/>
              </a:ext>
            </a:extLst>
          </p:cNvPr>
          <p:cNvSpPr>
            <a:spLocks noChangeShapeType="1"/>
          </p:cNvSpPr>
          <p:nvPr/>
        </p:nvSpPr>
        <p:spPr bwMode="auto">
          <a:xfrm flipH="1" flipV="1">
            <a:off x="5214938" y="3035300"/>
            <a:ext cx="0" cy="2590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85" name="Line 17">
            <a:extLst>
              <a:ext uri="{FF2B5EF4-FFF2-40B4-BE49-F238E27FC236}">
                <a16:creationId xmlns:a16="http://schemas.microsoft.com/office/drawing/2014/main" id="{A099070C-6188-419B-B368-A3E36C3D0550}"/>
              </a:ext>
            </a:extLst>
          </p:cNvPr>
          <p:cNvSpPr>
            <a:spLocks noChangeShapeType="1"/>
          </p:cNvSpPr>
          <p:nvPr/>
        </p:nvSpPr>
        <p:spPr bwMode="auto">
          <a:xfrm flipV="1">
            <a:off x="5214938" y="5576888"/>
            <a:ext cx="2651125" cy="492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86" name="Text Box 18">
            <a:extLst>
              <a:ext uri="{FF2B5EF4-FFF2-40B4-BE49-F238E27FC236}">
                <a16:creationId xmlns:a16="http://schemas.microsoft.com/office/drawing/2014/main" id="{AF726F37-0383-4374-B8E2-93F21FFF4AC4}"/>
              </a:ext>
            </a:extLst>
          </p:cNvPr>
          <p:cNvSpPr txBox="1">
            <a:spLocks noChangeArrowheads="1"/>
          </p:cNvSpPr>
          <p:nvPr/>
        </p:nvSpPr>
        <p:spPr bwMode="auto">
          <a:xfrm>
            <a:off x="4894263" y="2924175"/>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211987" name="Text Box 19">
            <a:extLst>
              <a:ext uri="{FF2B5EF4-FFF2-40B4-BE49-F238E27FC236}">
                <a16:creationId xmlns:a16="http://schemas.microsoft.com/office/drawing/2014/main" id="{9BB28DE1-F107-4C5D-A586-90D1FD6B52B0}"/>
              </a:ext>
            </a:extLst>
          </p:cNvPr>
          <p:cNvSpPr txBox="1">
            <a:spLocks noChangeArrowheads="1"/>
          </p:cNvSpPr>
          <p:nvPr/>
        </p:nvSpPr>
        <p:spPr bwMode="auto">
          <a:xfrm>
            <a:off x="7794625" y="5503863"/>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211988" name="Freeform 20">
            <a:extLst>
              <a:ext uri="{FF2B5EF4-FFF2-40B4-BE49-F238E27FC236}">
                <a16:creationId xmlns:a16="http://schemas.microsoft.com/office/drawing/2014/main" id="{536C213D-0D29-42DE-A27E-23A6D00AC8A6}"/>
              </a:ext>
            </a:extLst>
          </p:cNvPr>
          <p:cNvSpPr>
            <a:spLocks/>
          </p:cNvSpPr>
          <p:nvPr/>
        </p:nvSpPr>
        <p:spPr bwMode="auto">
          <a:xfrm>
            <a:off x="5900738" y="3340100"/>
            <a:ext cx="2057400" cy="1752600"/>
          </a:xfrm>
          <a:custGeom>
            <a:avLst/>
            <a:gdLst>
              <a:gd name="T0" fmla="*/ 0 w 1296"/>
              <a:gd name="T1" fmla="*/ 0 h 1104"/>
              <a:gd name="T2" fmla="*/ 384 w 1296"/>
              <a:gd name="T3" fmla="*/ 720 h 1104"/>
              <a:gd name="T4" fmla="*/ 1296 w 1296"/>
              <a:gd name="T5" fmla="*/ 1104 h 1104"/>
            </a:gdLst>
            <a:ahLst/>
            <a:cxnLst>
              <a:cxn ang="0">
                <a:pos x="T0" y="T1"/>
              </a:cxn>
              <a:cxn ang="0">
                <a:pos x="T2" y="T3"/>
              </a:cxn>
              <a:cxn ang="0">
                <a:pos x="T4" y="T5"/>
              </a:cxn>
            </a:cxnLst>
            <a:rect l="0" t="0" r="r" b="b"/>
            <a:pathLst>
              <a:path w="1296" h="1104">
                <a:moveTo>
                  <a:pt x="0" y="0"/>
                </a:moveTo>
                <a:cubicBezTo>
                  <a:pt x="84" y="268"/>
                  <a:pt x="168" y="536"/>
                  <a:pt x="384" y="720"/>
                </a:cubicBezTo>
                <a:cubicBezTo>
                  <a:pt x="600" y="904"/>
                  <a:pt x="1144" y="1040"/>
                  <a:pt x="1296" y="1104"/>
                </a:cubicBezTo>
              </a:path>
            </a:pathLst>
          </a:custGeom>
          <a:noFill/>
          <a:ln w="190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89" name="Text Box 21">
            <a:extLst>
              <a:ext uri="{FF2B5EF4-FFF2-40B4-BE49-F238E27FC236}">
                <a16:creationId xmlns:a16="http://schemas.microsoft.com/office/drawing/2014/main" id="{7DD746C6-D6EE-4D82-A598-87CFC7A25A68}"/>
              </a:ext>
            </a:extLst>
          </p:cNvPr>
          <p:cNvSpPr txBox="1">
            <a:spLocks noChangeArrowheads="1"/>
          </p:cNvSpPr>
          <p:nvPr/>
        </p:nvSpPr>
        <p:spPr bwMode="auto">
          <a:xfrm>
            <a:off x="5580063" y="2924175"/>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a:t>
            </a:r>
          </a:p>
        </p:txBody>
      </p:sp>
      <p:sp>
        <p:nvSpPr>
          <p:cNvPr id="211990" name="Freeform 22">
            <a:extLst>
              <a:ext uri="{FF2B5EF4-FFF2-40B4-BE49-F238E27FC236}">
                <a16:creationId xmlns:a16="http://schemas.microsoft.com/office/drawing/2014/main" id="{28B4F8C8-18C2-49B7-AED0-85CD95261BD2}"/>
              </a:ext>
            </a:extLst>
          </p:cNvPr>
          <p:cNvSpPr>
            <a:spLocks/>
          </p:cNvSpPr>
          <p:nvPr/>
        </p:nvSpPr>
        <p:spPr bwMode="auto">
          <a:xfrm>
            <a:off x="5672138" y="3416300"/>
            <a:ext cx="2019300" cy="1676400"/>
          </a:xfrm>
          <a:custGeom>
            <a:avLst/>
            <a:gdLst>
              <a:gd name="T0" fmla="*/ 0 w 1272"/>
              <a:gd name="T1" fmla="*/ 1056 h 1056"/>
              <a:gd name="T2" fmla="*/ 816 w 1272"/>
              <a:gd name="T3" fmla="*/ 624 h 1056"/>
              <a:gd name="T4" fmla="*/ 1200 w 1272"/>
              <a:gd name="T5" fmla="*/ 96 h 1056"/>
              <a:gd name="T6" fmla="*/ 1248 w 1272"/>
              <a:gd name="T7" fmla="*/ 48 h 1056"/>
            </a:gdLst>
            <a:ahLst/>
            <a:cxnLst>
              <a:cxn ang="0">
                <a:pos x="T0" y="T1"/>
              </a:cxn>
              <a:cxn ang="0">
                <a:pos x="T2" y="T3"/>
              </a:cxn>
              <a:cxn ang="0">
                <a:pos x="T4" y="T5"/>
              </a:cxn>
              <a:cxn ang="0">
                <a:pos x="T6" y="T7"/>
              </a:cxn>
            </a:cxnLst>
            <a:rect l="0" t="0" r="r" b="b"/>
            <a:pathLst>
              <a:path w="1272" h="1056">
                <a:moveTo>
                  <a:pt x="0" y="1056"/>
                </a:moveTo>
                <a:cubicBezTo>
                  <a:pt x="308" y="920"/>
                  <a:pt x="616" y="784"/>
                  <a:pt x="816" y="624"/>
                </a:cubicBezTo>
                <a:cubicBezTo>
                  <a:pt x="1016" y="464"/>
                  <a:pt x="1128" y="192"/>
                  <a:pt x="1200" y="96"/>
                </a:cubicBezTo>
                <a:cubicBezTo>
                  <a:pt x="1272" y="0"/>
                  <a:pt x="1260" y="24"/>
                  <a:pt x="1248" y="48"/>
                </a:cubicBezTo>
              </a:path>
            </a:pathLst>
          </a:custGeom>
          <a:noFill/>
          <a:ln w="9525">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91" name="Text Box 23">
            <a:extLst>
              <a:ext uri="{FF2B5EF4-FFF2-40B4-BE49-F238E27FC236}">
                <a16:creationId xmlns:a16="http://schemas.microsoft.com/office/drawing/2014/main" id="{9682AD10-BACC-49D6-A79C-CA1511150EA8}"/>
              </a:ext>
            </a:extLst>
          </p:cNvPr>
          <p:cNvSpPr txBox="1">
            <a:spLocks noChangeArrowheads="1"/>
          </p:cNvSpPr>
          <p:nvPr/>
        </p:nvSpPr>
        <p:spPr bwMode="auto">
          <a:xfrm>
            <a:off x="7500938" y="2882900"/>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S</a:t>
            </a:r>
          </a:p>
        </p:txBody>
      </p:sp>
      <p:sp>
        <p:nvSpPr>
          <p:cNvPr id="211992" name="Line 24">
            <a:extLst>
              <a:ext uri="{FF2B5EF4-FFF2-40B4-BE49-F238E27FC236}">
                <a16:creationId xmlns:a16="http://schemas.microsoft.com/office/drawing/2014/main" id="{37F73924-2142-4147-81AB-716191075F43}"/>
              </a:ext>
            </a:extLst>
          </p:cNvPr>
          <p:cNvSpPr>
            <a:spLocks noChangeShapeType="1"/>
          </p:cNvSpPr>
          <p:nvPr/>
        </p:nvSpPr>
        <p:spPr bwMode="auto">
          <a:xfrm>
            <a:off x="5214938" y="4635500"/>
            <a:ext cx="14478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93" name="Text Box 25">
            <a:extLst>
              <a:ext uri="{FF2B5EF4-FFF2-40B4-BE49-F238E27FC236}">
                <a16:creationId xmlns:a16="http://schemas.microsoft.com/office/drawing/2014/main" id="{BB4B6E5F-71EF-44AB-BA0D-96C4A4168C42}"/>
              </a:ext>
            </a:extLst>
          </p:cNvPr>
          <p:cNvSpPr txBox="1">
            <a:spLocks noChangeArrowheads="1"/>
          </p:cNvSpPr>
          <p:nvPr/>
        </p:nvSpPr>
        <p:spPr bwMode="auto">
          <a:xfrm>
            <a:off x="4572000" y="3500438"/>
            <a:ext cx="741363" cy="234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a:solidFill>
                  <a:schemeClr val="tx1"/>
                </a:solidFill>
              </a:rPr>
              <a:t>P</a:t>
            </a:r>
            <a:r>
              <a:rPr kumimoji="1" lang="en-US" altLang="zh-CN" sz="2800" baseline="-25000">
                <a:solidFill>
                  <a:schemeClr val="tx1"/>
                </a:solidFill>
              </a:rPr>
              <a:t>1</a:t>
            </a:r>
          </a:p>
          <a:p>
            <a:pPr eaLnBrk="1" hangingPunct="1">
              <a:spcBef>
                <a:spcPct val="0"/>
              </a:spcBef>
              <a:buClrTx/>
              <a:buSzTx/>
              <a:buFontTx/>
              <a:buNone/>
            </a:pPr>
            <a:r>
              <a:rPr kumimoji="1" lang="en-US" altLang="zh-CN" sz="1800">
                <a:solidFill>
                  <a:schemeClr val="tx1"/>
                </a:solidFill>
                <a:latin typeface="Times New Roman" panose="02020603050405020304" pitchFamily="18" charset="0"/>
              </a:rPr>
              <a:t> </a:t>
            </a:r>
          </a:p>
          <a:p>
            <a:pPr eaLnBrk="1" hangingPunct="1">
              <a:spcBef>
                <a:spcPct val="0"/>
              </a:spcBef>
              <a:buClrTx/>
              <a:buSzTx/>
              <a:buFontTx/>
              <a:buNone/>
            </a:pPr>
            <a:endParaRPr kumimoji="1" lang="en-US" altLang="zh-CN" sz="1800">
              <a:solidFill>
                <a:schemeClr val="tx1"/>
              </a:solidFill>
              <a:latin typeface="Times New Roman" panose="02020603050405020304" pitchFamily="18" charset="0"/>
            </a:endParaRPr>
          </a:p>
          <a:p>
            <a:pPr eaLnBrk="1" hangingPunct="1">
              <a:spcBef>
                <a:spcPct val="0"/>
              </a:spcBef>
              <a:buClrTx/>
              <a:buSzTx/>
              <a:buFontTx/>
              <a:buNone/>
            </a:pPr>
            <a:r>
              <a:rPr kumimoji="1" lang="en-US" altLang="zh-CN" sz="2800">
                <a:solidFill>
                  <a:schemeClr val="tx1"/>
                </a:solidFill>
              </a:rPr>
              <a:t>P</a:t>
            </a:r>
            <a:r>
              <a:rPr kumimoji="1" lang="en-US" altLang="zh-CN" sz="2800" baseline="-25000">
                <a:solidFill>
                  <a:schemeClr val="tx1"/>
                </a:solidFill>
              </a:rPr>
              <a:t>0</a:t>
            </a:r>
          </a:p>
          <a:p>
            <a:pPr eaLnBrk="1" hangingPunct="1">
              <a:spcBef>
                <a:spcPct val="0"/>
              </a:spcBef>
              <a:buClrTx/>
              <a:buSzTx/>
              <a:buFontTx/>
              <a:buNone/>
            </a:pPr>
            <a:r>
              <a:rPr kumimoji="1" lang="en-US" altLang="zh-CN" sz="2800">
                <a:solidFill>
                  <a:schemeClr val="tx1"/>
                </a:solidFill>
              </a:rPr>
              <a:t>P</a:t>
            </a:r>
            <a:r>
              <a:rPr kumimoji="1" lang="en-US" altLang="zh-CN" sz="2800" baseline="-25000">
                <a:solidFill>
                  <a:schemeClr val="tx1"/>
                </a:solidFill>
              </a:rPr>
              <a:t>2</a:t>
            </a:r>
          </a:p>
          <a:p>
            <a:pPr eaLnBrk="1" hangingPunct="1">
              <a:spcBef>
                <a:spcPct val="0"/>
              </a:spcBef>
              <a:buClrTx/>
              <a:buSzTx/>
              <a:buFontTx/>
              <a:buNone/>
            </a:pPr>
            <a:endParaRPr kumimoji="1" lang="en-US" altLang="zh-CN" sz="2800">
              <a:solidFill>
                <a:schemeClr val="tx1"/>
              </a:solidFill>
            </a:endParaRPr>
          </a:p>
        </p:txBody>
      </p:sp>
      <p:sp>
        <p:nvSpPr>
          <p:cNvPr id="211994" name="Line 26">
            <a:extLst>
              <a:ext uri="{FF2B5EF4-FFF2-40B4-BE49-F238E27FC236}">
                <a16:creationId xmlns:a16="http://schemas.microsoft.com/office/drawing/2014/main" id="{22019BF6-2373-4381-909C-FAEC45CB63CB}"/>
              </a:ext>
            </a:extLst>
          </p:cNvPr>
          <p:cNvSpPr>
            <a:spLocks noChangeShapeType="1"/>
          </p:cNvSpPr>
          <p:nvPr/>
        </p:nvSpPr>
        <p:spPr bwMode="auto">
          <a:xfrm>
            <a:off x="6662738" y="4635500"/>
            <a:ext cx="0" cy="9906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95" name="Text Box 27">
            <a:extLst>
              <a:ext uri="{FF2B5EF4-FFF2-40B4-BE49-F238E27FC236}">
                <a16:creationId xmlns:a16="http://schemas.microsoft.com/office/drawing/2014/main" id="{A39B4D7C-7C1A-44A8-8EE8-0437B7E6CBFB}"/>
              </a:ext>
            </a:extLst>
          </p:cNvPr>
          <p:cNvSpPr txBox="1">
            <a:spLocks noChangeArrowheads="1"/>
          </p:cNvSpPr>
          <p:nvPr/>
        </p:nvSpPr>
        <p:spPr bwMode="auto">
          <a:xfrm>
            <a:off x="6357938" y="5549900"/>
            <a:ext cx="481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r>
              <a:rPr kumimoji="1" lang="en-US" altLang="zh-CN" sz="1800" baseline="-25000">
                <a:solidFill>
                  <a:schemeClr val="tx1"/>
                </a:solidFill>
                <a:latin typeface="Times New Roman" panose="02020603050405020304" pitchFamily="18" charset="0"/>
              </a:rPr>
              <a:t>0</a:t>
            </a:r>
            <a:endParaRPr kumimoji="1" lang="en-US" altLang="zh-CN" sz="2400" baseline="-25000">
              <a:solidFill>
                <a:schemeClr val="tx1"/>
              </a:solidFill>
              <a:latin typeface="Times New Roman" panose="02020603050405020304" pitchFamily="18" charset="0"/>
            </a:endParaRPr>
          </a:p>
        </p:txBody>
      </p:sp>
      <p:sp>
        <p:nvSpPr>
          <p:cNvPr id="211996" name="Line 28">
            <a:extLst>
              <a:ext uri="{FF2B5EF4-FFF2-40B4-BE49-F238E27FC236}">
                <a16:creationId xmlns:a16="http://schemas.microsoft.com/office/drawing/2014/main" id="{B238A855-FC9F-44ED-B0CC-6D00214AD7F6}"/>
              </a:ext>
            </a:extLst>
          </p:cNvPr>
          <p:cNvSpPr>
            <a:spLocks noChangeShapeType="1"/>
          </p:cNvSpPr>
          <p:nvPr/>
        </p:nvSpPr>
        <p:spPr bwMode="auto">
          <a:xfrm>
            <a:off x="1219200" y="3810000"/>
            <a:ext cx="2209800" cy="0"/>
          </a:xfrm>
          <a:prstGeom prst="line">
            <a:avLst/>
          </a:prstGeom>
          <a:noFill/>
          <a:ln w="2857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97" name="Text Box 29">
            <a:extLst>
              <a:ext uri="{FF2B5EF4-FFF2-40B4-BE49-F238E27FC236}">
                <a16:creationId xmlns:a16="http://schemas.microsoft.com/office/drawing/2014/main" id="{1195D589-D26D-4075-AEAE-02303AD0E224}"/>
              </a:ext>
            </a:extLst>
          </p:cNvPr>
          <p:cNvSpPr txBox="1">
            <a:spLocks noChangeArrowheads="1"/>
          </p:cNvSpPr>
          <p:nvPr/>
        </p:nvSpPr>
        <p:spPr bwMode="auto">
          <a:xfrm>
            <a:off x="762000" y="3581400"/>
            <a:ext cx="4714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r>
              <a:rPr kumimoji="1" lang="en-US" altLang="zh-CN" sz="2400" b="1" baseline="-25000">
                <a:latin typeface="Times New Roman" panose="02020603050405020304" pitchFamily="18" charset="0"/>
              </a:rPr>
              <a:t>1</a:t>
            </a:r>
          </a:p>
        </p:txBody>
      </p:sp>
      <p:sp>
        <p:nvSpPr>
          <p:cNvPr id="211998" name="Line 30">
            <a:extLst>
              <a:ext uri="{FF2B5EF4-FFF2-40B4-BE49-F238E27FC236}">
                <a16:creationId xmlns:a16="http://schemas.microsoft.com/office/drawing/2014/main" id="{79CF1B4F-F28F-4E93-9F79-9F77EDBD9448}"/>
              </a:ext>
            </a:extLst>
          </p:cNvPr>
          <p:cNvSpPr>
            <a:spLocks noChangeShapeType="1"/>
          </p:cNvSpPr>
          <p:nvPr/>
        </p:nvSpPr>
        <p:spPr bwMode="auto">
          <a:xfrm flipH="1">
            <a:off x="2057400" y="3810000"/>
            <a:ext cx="0" cy="1752600"/>
          </a:xfrm>
          <a:prstGeom prst="line">
            <a:avLst/>
          </a:prstGeom>
          <a:noFill/>
          <a:ln w="952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1999" name="Line 31">
            <a:extLst>
              <a:ext uri="{FF2B5EF4-FFF2-40B4-BE49-F238E27FC236}">
                <a16:creationId xmlns:a16="http://schemas.microsoft.com/office/drawing/2014/main" id="{52E774A7-F45D-4FB6-A6A2-E61E1781C3C0}"/>
              </a:ext>
            </a:extLst>
          </p:cNvPr>
          <p:cNvSpPr>
            <a:spLocks noChangeShapeType="1"/>
          </p:cNvSpPr>
          <p:nvPr/>
        </p:nvSpPr>
        <p:spPr bwMode="auto">
          <a:xfrm>
            <a:off x="3429000" y="3810000"/>
            <a:ext cx="0" cy="1752600"/>
          </a:xfrm>
          <a:prstGeom prst="line">
            <a:avLst/>
          </a:prstGeom>
          <a:noFill/>
          <a:ln w="952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2000" name="Line 32">
            <a:extLst>
              <a:ext uri="{FF2B5EF4-FFF2-40B4-BE49-F238E27FC236}">
                <a16:creationId xmlns:a16="http://schemas.microsoft.com/office/drawing/2014/main" id="{C7F34FA7-567D-4783-9EEA-64FE7AA435ED}"/>
              </a:ext>
            </a:extLst>
          </p:cNvPr>
          <p:cNvSpPr>
            <a:spLocks noChangeShapeType="1"/>
          </p:cNvSpPr>
          <p:nvPr/>
        </p:nvSpPr>
        <p:spPr bwMode="auto">
          <a:xfrm>
            <a:off x="7500938" y="3721100"/>
            <a:ext cx="0" cy="1905000"/>
          </a:xfrm>
          <a:prstGeom prst="line">
            <a:avLst/>
          </a:prstGeom>
          <a:noFill/>
          <a:ln w="2857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2001" name="Text Box 33">
            <a:extLst>
              <a:ext uri="{FF2B5EF4-FFF2-40B4-BE49-F238E27FC236}">
                <a16:creationId xmlns:a16="http://schemas.microsoft.com/office/drawing/2014/main" id="{FFF5CEBC-436B-48FE-B190-7F3D53FC084D}"/>
              </a:ext>
            </a:extLst>
          </p:cNvPr>
          <p:cNvSpPr txBox="1">
            <a:spLocks noChangeArrowheads="1"/>
          </p:cNvSpPr>
          <p:nvPr/>
        </p:nvSpPr>
        <p:spPr bwMode="auto">
          <a:xfrm>
            <a:off x="7146925" y="5576888"/>
            <a:ext cx="5222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Q</a:t>
            </a:r>
            <a:r>
              <a:rPr kumimoji="1" lang="en-US" altLang="zh-CN" sz="2400" b="1" baseline="-25000">
                <a:latin typeface="Times New Roman" panose="02020603050405020304" pitchFamily="18" charset="0"/>
              </a:rPr>
              <a:t>1</a:t>
            </a:r>
          </a:p>
        </p:txBody>
      </p:sp>
      <p:sp>
        <p:nvSpPr>
          <p:cNvPr id="212002" name="Line 34">
            <a:extLst>
              <a:ext uri="{FF2B5EF4-FFF2-40B4-BE49-F238E27FC236}">
                <a16:creationId xmlns:a16="http://schemas.microsoft.com/office/drawing/2014/main" id="{6CE60533-4D83-46BE-90C1-1970162098A2}"/>
              </a:ext>
            </a:extLst>
          </p:cNvPr>
          <p:cNvSpPr>
            <a:spLocks noChangeShapeType="1"/>
          </p:cNvSpPr>
          <p:nvPr/>
        </p:nvSpPr>
        <p:spPr bwMode="auto">
          <a:xfrm flipV="1">
            <a:off x="5214938" y="3721100"/>
            <a:ext cx="2286000" cy="0"/>
          </a:xfrm>
          <a:prstGeom prst="line">
            <a:avLst/>
          </a:prstGeom>
          <a:noFill/>
          <a:ln w="952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2003" name="Line 35">
            <a:extLst>
              <a:ext uri="{FF2B5EF4-FFF2-40B4-BE49-F238E27FC236}">
                <a16:creationId xmlns:a16="http://schemas.microsoft.com/office/drawing/2014/main" id="{34AAD5A7-DC84-4598-812D-50B94C529FAA}"/>
              </a:ext>
            </a:extLst>
          </p:cNvPr>
          <p:cNvSpPr>
            <a:spLocks noChangeShapeType="1"/>
          </p:cNvSpPr>
          <p:nvPr/>
        </p:nvSpPr>
        <p:spPr bwMode="auto">
          <a:xfrm flipH="1">
            <a:off x="5214938" y="4940300"/>
            <a:ext cx="2286000" cy="0"/>
          </a:xfrm>
          <a:prstGeom prst="line">
            <a:avLst/>
          </a:prstGeom>
          <a:noFill/>
          <a:ln w="9525">
            <a:solidFill>
              <a:srgbClr val="000066"/>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2004" name="Rectangle 36" descr="花束">
            <a:extLst>
              <a:ext uri="{FF2B5EF4-FFF2-40B4-BE49-F238E27FC236}">
                <a16:creationId xmlns:a16="http://schemas.microsoft.com/office/drawing/2014/main" id="{C6CB6034-E69E-4B41-A740-78B91C0CE32B}"/>
              </a:ext>
            </a:extLst>
          </p:cNvPr>
          <p:cNvSpPr>
            <a:spLocks noChangeArrowheads="1"/>
          </p:cNvSpPr>
          <p:nvPr/>
        </p:nvSpPr>
        <p:spPr bwMode="auto">
          <a:xfrm>
            <a:off x="4643438" y="1844675"/>
            <a:ext cx="4032250" cy="720725"/>
          </a:xfrm>
          <a:prstGeom prst="rect">
            <a:avLst/>
          </a:prstGeom>
          <a:blipFill dpi="0" rotWithShape="0">
            <a:blip r:embed="rId2"/>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buClr>
                <a:schemeClr val="accent2"/>
              </a:buClr>
              <a:buSzPct val="95000"/>
              <a:buFont typeface="Wingdings" panose="05000000000000000000" pitchFamily="2" charset="2"/>
              <a:buChar char="l"/>
            </a:pPr>
            <a:r>
              <a:rPr lang="zh-CN" altLang="en-US" sz="2400"/>
              <a:t>量相等价格不等</a:t>
            </a:r>
          </a:p>
        </p:txBody>
      </p:sp>
      <p:sp>
        <p:nvSpPr>
          <p:cNvPr id="212005" name="Text Box 37">
            <a:extLst>
              <a:ext uri="{FF2B5EF4-FFF2-40B4-BE49-F238E27FC236}">
                <a16:creationId xmlns:a16="http://schemas.microsoft.com/office/drawing/2014/main" id="{1DA7F1EA-2E74-4457-978B-D85CE7E00ED7}"/>
              </a:ext>
            </a:extLst>
          </p:cNvPr>
          <p:cNvSpPr txBox="1">
            <a:spLocks noChangeArrowheads="1"/>
          </p:cNvSpPr>
          <p:nvPr/>
        </p:nvSpPr>
        <p:spPr bwMode="auto">
          <a:xfrm>
            <a:off x="6426200" y="4137025"/>
            <a:ext cx="6477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800">
                <a:effectLst>
                  <a:outerShdw blurRad="38100" dist="38100" dir="2700000" algn="tl">
                    <a:srgbClr val="C0C0C0"/>
                  </a:outerShdw>
                </a:effectLst>
                <a:latin typeface="Arial" charset="0"/>
              </a:rPr>
              <a:t>E</a:t>
            </a:r>
          </a:p>
        </p:txBody>
      </p:sp>
      <p:sp>
        <p:nvSpPr>
          <p:cNvPr id="212006" name="Text Box 38">
            <a:extLst>
              <a:ext uri="{FF2B5EF4-FFF2-40B4-BE49-F238E27FC236}">
                <a16:creationId xmlns:a16="http://schemas.microsoft.com/office/drawing/2014/main" id="{3DEC98D8-274E-49C6-81F0-EA76BCBBC2B2}"/>
              </a:ext>
            </a:extLst>
          </p:cNvPr>
          <p:cNvSpPr txBox="1">
            <a:spLocks noChangeArrowheads="1"/>
          </p:cNvSpPr>
          <p:nvPr/>
        </p:nvSpPr>
        <p:spPr bwMode="auto">
          <a:xfrm>
            <a:off x="2411413" y="4076700"/>
            <a:ext cx="6477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800">
                <a:effectLst>
                  <a:outerShdw blurRad="38100" dist="38100" dir="2700000" algn="tl">
                    <a:srgbClr val="C0C0C0"/>
                  </a:outerShdw>
                </a:effectLst>
                <a:latin typeface="Arial" charset="0"/>
              </a:rPr>
              <a:t>E</a:t>
            </a:r>
          </a:p>
        </p:txBody>
      </p:sp>
      <p:sp>
        <p:nvSpPr>
          <p:cNvPr id="212008" name="Rectangle 40">
            <a:extLst>
              <a:ext uri="{FF2B5EF4-FFF2-40B4-BE49-F238E27FC236}">
                <a16:creationId xmlns:a16="http://schemas.microsoft.com/office/drawing/2014/main" id="{B58CC4F9-697C-4034-8CBA-DF0200388C29}"/>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非均衡图示</a:t>
            </a:r>
          </a:p>
        </p:txBody>
      </p:sp>
      <p:sp>
        <p:nvSpPr>
          <p:cNvPr id="212009" name="Text Box 41">
            <a:extLst>
              <a:ext uri="{FF2B5EF4-FFF2-40B4-BE49-F238E27FC236}">
                <a16:creationId xmlns:a16="http://schemas.microsoft.com/office/drawing/2014/main" id="{27F7E732-7C6C-4741-AB40-5A8CD1FED8F1}"/>
              </a:ext>
            </a:extLst>
          </p:cNvPr>
          <p:cNvSpPr txBox="1">
            <a:spLocks noChangeArrowheads="1"/>
          </p:cNvSpPr>
          <p:nvPr/>
        </p:nvSpPr>
        <p:spPr bwMode="auto">
          <a:xfrm>
            <a:off x="2124075" y="3213100"/>
            <a:ext cx="165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400" b="1">
                <a:effectLst>
                  <a:outerShdw blurRad="38100" dist="38100" dir="2700000" algn="tl">
                    <a:srgbClr val="C0C0C0"/>
                  </a:outerShdw>
                </a:effectLst>
                <a:latin typeface="Arial" charset="0"/>
              </a:rPr>
              <a:t>超额供给</a:t>
            </a:r>
          </a:p>
        </p:txBody>
      </p:sp>
      <p:sp>
        <p:nvSpPr>
          <p:cNvPr id="212010" name="Text Box 42">
            <a:extLst>
              <a:ext uri="{FF2B5EF4-FFF2-40B4-BE49-F238E27FC236}">
                <a16:creationId xmlns:a16="http://schemas.microsoft.com/office/drawing/2014/main" id="{371F4BA6-E693-4F1A-BC0B-EC684CB0ACF0}"/>
              </a:ext>
            </a:extLst>
          </p:cNvPr>
          <p:cNvSpPr txBox="1">
            <a:spLocks noChangeArrowheads="1"/>
          </p:cNvSpPr>
          <p:nvPr/>
        </p:nvSpPr>
        <p:spPr bwMode="auto">
          <a:xfrm>
            <a:off x="2051050" y="4941888"/>
            <a:ext cx="165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400" b="1">
                <a:effectLst>
                  <a:outerShdw blurRad="38100" dist="38100" dir="2700000" algn="tl">
                    <a:srgbClr val="C0C0C0"/>
                  </a:outerShdw>
                </a:effectLst>
                <a:latin typeface="Arial" charset="0"/>
              </a:rPr>
              <a:t>超额需求</a:t>
            </a:r>
          </a:p>
        </p:txBody>
      </p:sp>
      <p:sp>
        <p:nvSpPr>
          <p:cNvPr id="212011" name="Line 43">
            <a:extLst>
              <a:ext uri="{FF2B5EF4-FFF2-40B4-BE49-F238E27FC236}">
                <a16:creationId xmlns:a16="http://schemas.microsoft.com/office/drawing/2014/main" id="{A0A37EDC-9D07-4657-9B98-505232ED8BC4}"/>
              </a:ext>
            </a:extLst>
          </p:cNvPr>
          <p:cNvSpPr>
            <a:spLocks noChangeShapeType="1"/>
          </p:cNvSpPr>
          <p:nvPr/>
        </p:nvSpPr>
        <p:spPr bwMode="auto">
          <a:xfrm>
            <a:off x="1203325" y="4797425"/>
            <a:ext cx="2016125" cy="0"/>
          </a:xfrm>
          <a:prstGeom prst="line">
            <a:avLst/>
          </a:prstGeom>
          <a:noFill/>
          <a:ln w="28575">
            <a:solidFill>
              <a:srgbClr val="00FF00"/>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2012" name="Text Box 44">
            <a:extLst>
              <a:ext uri="{FF2B5EF4-FFF2-40B4-BE49-F238E27FC236}">
                <a16:creationId xmlns:a16="http://schemas.microsoft.com/office/drawing/2014/main" id="{1A02D25D-9BFE-4AE3-9C2E-93B2890253F7}"/>
              </a:ext>
            </a:extLst>
          </p:cNvPr>
          <p:cNvSpPr txBox="1">
            <a:spLocks noChangeArrowheads="1"/>
          </p:cNvSpPr>
          <p:nvPr/>
        </p:nvSpPr>
        <p:spPr bwMode="auto">
          <a:xfrm>
            <a:off x="755650" y="4652963"/>
            <a:ext cx="4714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latin typeface="Times New Roman" panose="02020603050405020304" pitchFamily="18" charset="0"/>
              </a:rPr>
              <a:t>P</a:t>
            </a:r>
            <a:r>
              <a:rPr kumimoji="1" lang="en-US" altLang="zh-CN" sz="2400" b="1" baseline="-25000">
                <a:latin typeface="Times New Roman" panose="02020603050405020304" pitchFamily="18" charset="0"/>
              </a:rPr>
              <a:t>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1971">
                                            <p:bg/>
                                          </p:spTgt>
                                        </p:tgtEl>
                                        <p:attrNameLst>
                                          <p:attrName>style.visibility</p:attrName>
                                        </p:attrNameLst>
                                      </p:cBhvr>
                                      <p:to>
                                        <p:strVal val="visible"/>
                                      </p:to>
                                    </p:set>
                                    <p:animEffect transition="in" filter="blinds(horizontal)">
                                      <p:cBhvr>
                                        <p:cTn id="7" dur="500"/>
                                        <p:tgtEl>
                                          <p:spTgt spid="21197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1971">
                                            <p:txEl>
                                              <p:pRg st="0" end="0"/>
                                            </p:txEl>
                                          </p:spTgt>
                                        </p:tgtEl>
                                        <p:attrNameLst>
                                          <p:attrName>style.visibility</p:attrName>
                                        </p:attrNameLst>
                                      </p:cBhvr>
                                      <p:to>
                                        <p:strVal val="visible"/>
                                      </p:to>
                                    </p:set>
                                    <p:animEffect transition="in" filter="blinds(horizontal)">
                                      <p:cBhvr>
                                        <p:cTn id="12" dur="500"/>
                                        <p:tgtEl>
                                          <p:spTgt spid="2119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11972"/>
                                        </p:tgtEl>
                                        <p:attrNameLst>
                                          <p:attrName>style.visibility</p:attrName>
                                        </p:attrNameLst>
                                      </p:cBhvr>
                                      <p:to>
                                        <p:strVal val="visible"/>
                                      </p:to>
                                    </p:set>
                                    <p:animEffect transition="in" filter="blinds(horizontal)">
                                      <p:cBhvr>
                                        <p:cTn id="17" dur="500"/>
                                        <p:tgtEl>
                                          <p:spTgt spid="211972"/>
                                        </p:tgtEl>
                                      </p:cBhvr>
                                    </p:animEffect>
                                  </p:childTnLst>
                                </p:cTn>
                              </p:par>
                              <p:par>
                                <p:cTn id="18" presetID="3" presetClass="entr" presetSubtype="10" fill="hold" nodeType="withEffect">
                                  <p:stCondLst>
                                    <p:cond delay="0"/>
                                  </p:stCondLst>
                                  <p:childTnLst>
                                    <p:set>
                                      <p:cBhvr>
                                        <p:cTn id="19" dur="1" fill="hold">
                                          <p:stCondLst>
                                            <p:cond delay="0"/>
                                          </p:stCondLst>
                                        </p:cTn>
                                        <p:tgtEl>
                                          <p:spTgt spid="211973"/>
                                        </p:tgtEl>
                                        <p:attrNameLst>
                                          <p:attrName>style.visibility</p:attrName>
                                        </p:attrNameLst>
                                      </p:cBhvr>
                                      <p:to>
                                        <p:strVal val="visible"/>
                                      </p:to>
                                    </p:set>
                                    <p:animEffect transition="in" filter="blinds(horizontal)">
                                      <p:cBhvr>
                                        <p:cTn id="20" dur="500"/>
                                        <p:tgtEl>
                                          <p:spTgt spid="21197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211974"/>
                                        </p:tgtEl>
                                        <p:attrNameLst>
                                          <p:attrName>style.visibility</p:attrName>
                                        </p:attrNameLst>
                                      </p:cBhvr>
                                      <p:to>
                                        <p:strVal val="visible"/>
                                      </p:to>
                                    </p:set>
                                    <p:animEffect transition="in" filter="blinds(horizontal)">
                                      <p:cBhvr>
                                        <p:cTn id="23" dur="500"/>
                                        <p:tgtEl>
                                          <p:spTgt spid="211974"/>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11975"/>
                                        </p:tgtEl>
                                        <p:attrNameLst>
                                          <p:attrName>style.visibility</p:attrName>
                                        </p:attrNameLst>
                                      </p:cBhvr>
                                      <p:to>
                                        <p:strVal val="visible"/>
                                      </p:to>
                                    </p:set>
                                    <p:animEffect transition="in" filter="blinds(horizontal)">
                                      <p:cBhvr>
                                        <p:cTn id="26" dur="500"/>
                                        <p:tgtEl>
                                          <p:spTgt spid="211975"/>
                                        </p:tgtEl>
                                      </p:cBhvr>
                                    </p:animEffect>
                                  </p:childTnLst>
                                </p:cTn>
                              </p:par>
                              <p:par>
                                <p:cTn id="27" presetID="3" presetClass="entr" presetSubtype="10" fill="hold" nodeType="withEffect">
                                  <p:stCondLst>
                                    <p:cond delay="0"/>
                                  </p:stCondLst>
                                  <p:childTnLst>
                                    <p:set>
                                      <p:cBhvr>
                                        <p:cTn id="28" dur="1" fill="hold">
                                          <p:stCondLst>
                                            <p:cond delay="0"/>
                                          </p:stCondLst>
                                        </p:cTn>
                                        <p:tgtEl>
                                          <p:spTgt spid="211976"/>
                                        </p:tgtEl>
                                        <p:attrNameLst>
                                          <p:attrName>style.visibility</p:attrName>
                                        </p:attrNameLst>
                                      </p:cBhvr>
                                      <p:to>
                                        <p:strVal val="visible"/>
                                      </p:to>
                                    </p:set>
                                    <p:animEffect transition="in" filter="blinds(horizontal)">
                                      <p:cBhvr>
                                        <p:cTn id="29" dur="500"/>
                                        <p:tgtEl>
                                          <p:spTgt spid="211976"/>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11977"/>
                                        </p:tgtEl>
                                        <p:attrNameLst>
                                          <p:attrName>style.visibility</p:attrName>
                                        </p:attrNameLst>
                                      </p:cBhvr>
                                      <p:to>
                                        <p:strVal val="visible"/>
                                      </p:to>
                                    </p:set>
                                    <p:animEffect transition="in" filter="blinds(horizontal)">
                                      <p:cBhvr>
                                        <p:cTn id="32" dur="500"/>
                                        <p:tgtEl>
                                          <p:spTgt spid="211977"/>
                                        </p:tgtEl>
                                      </p:cBhvr>
                                    </p:animEffect>
                                  </p:childTnLst>
                                </p:cTn>
                              </p:par>
                              <p:par>
                                <p:cTn id="33" presetID="3" presetClass="entr" presetSubtype="10" fill="hold" nodeType="withEffect">
                                  <p:stCondLst>
                                    <p:cond delay="0"/>
                                  </p:stCondLst>
                                  <p:childTnLst>
                                    <p:set>
                                      <p:cBhvr>
                                        <p:cTn id="34" dur="1" fill="hold">
                                          <p:stCondLst>
                                            <p:cond delay="0"/>
                                          </p:stCondLst>
                                        </p:cTn>
                                        <p:tgtEl>
                                          <p:spTgt spid="211978"/>
                                        </p:tgtEl>
                                        <p:attrNameLst>
                                          <p:attrName>style.visibility</p:attrName>
                                        </p:attrNameLst>
                                      </p:cBhvr>
                                      <p:to>
                                        <p:strVal val="visible"/>
                                      </p:to>
                                    </p:set>
                                    <p:animEffect transition="in" filter="blinds(horizontal)">
                                      <p:cBhvr>
                                        <p:cTn id="35" dur="500"/>
                                        <p:tgtEl>
                                          <p:spTgt spid="211978"/>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11979"/>
                                        </p:tgtEl>
                                        <p:attrNameLst>
                                          <p:attrName>style.visibility</p:attrName>
                                        </p:attrNameLst>
                                      </p:cBhvr>
                                      <p:to>
                                        <p:strVal val="visible"/>
                                      </p:to>
                                    </p:set>
                                    <p:animEffect transition="in" filter="blinds(horizontal)">
                                      <p:cBhvr>
                                        <p:cTn id="38" dur="500"/>
                                        <p:tgtEl>
                                          <p:spTgt spid="211979"/>
                                        </p:tgtEl>
                                      </p:cBhvr>
                                    </p:animEffect>
                                  </p:childTnLst>
                                </p:cTn>
                              </p:par>
                              <p:par>
                                <p:cTn id="39" presetID="3" presetClass="entr" presetSubtype="10" fill="hold" nodeType="withEffect">
                                  <p:stCondLst>
                                    <p:cond delay="0"/>
                                  </p:stCondLst>
                                  <p:childTnLst>
                                    <p:set>
                                      <p:cBhvr>
                                        <p:cTn id="40" dur="1" fill="hold">
                                          <p:stCondLst>
                                            <p:cond delay="0"/>
                                          </p:stCondLst>
                                        </p:cTn>
                                        <p:tgtEl>
                                          <p:spTgt spid="211980"/>
                                        </p:tgtEl>
                                        <p:attrNameLst>
                                          <p:attrName>style.visibility</p:attrName>
                                        </p:attrNameLst>
                                      </p:cBhvr>
                                      <p:to>
                                        <p:strVal val="visible"/>
                                      </p:to>
                                    </p:set>
                                    <p:animEffect transition="in" filter="blinds(horizontal)">
                                      <p:cBhvr>
                                        <p:cTn id="41" dur="500"/>
                                        <p:tgtEl>
                                          <p:spTgt spid="211980"/>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11981"/>
                                        </p:tgtEl>
                                        <p:attrNameLst>
                                          <p:attrName>style.visibility</p:attrName>
                                        </p:attrNameLst>
                                      </p:cBhvr>
                                      <p:to>
                                        <p:strVal val="visible"/>
                                      </p:to>
                                    </p:set>
                                    <p:animEffect transition="in" filter="blinds(horizontal)">
                                      <p:cBhvr>
                                        <p:cTn id="44" dur="500"/>
                                        <p:tgtEl>
                                          <p:spTgt spid="211981"/>
                                        </p:tgtEl>
                                      </p:cBhvr>
                                    </p:animEffect>
                                  </p:childTnLst>
                                </p:cTn>
                              </p:par>
                              <p:par>
                                <p:cTn id="45" presetID="3" presetClass="entr" presetSubtype="10" fill="hold" nodeType="withEffect">
                                  <p:stCondLst>
                                    <p:cond delay="0"/>
                                  </p:stCondLst>
                                  <p:childTnLst>
                                    <p:set>
                                      <p:cBhvr>
                                        <p:cTn id="46" dur="1" fill="hold">
                                          <p:stCondLst>
                                            <p:cond delay="0"/>
                                          </p:stCondLst>
                                        </p:cTn>
                                        <p:tgtEl>
                                          <p:spTgt spid="211982"/>
                                        </p:tgtEl>
                                        <p:attrNameLst>
                                          <p:attrName>style.visibility</p:attrName>
                                        </p:attrNameLst>
                                      </p:cBhvr>
                                      <p:to>
                                        <p:strVal val="visible"/>
                                      </p:to>
                                    </p:set>
                                    <p:animEffect transition="in" filter="blinds(horizontal)">
                                      <p:cBhvr>
                                        <p:cTn id="47" dur="500"/>
                                        <p:tgtEl>
                                          <p:spTgt spid="211982"/>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211983"/>
                                        </p:tgtEl>
                                        <p:attrNameLst>
                                          <p:attrName>style.visibility</p:attrName>
                                        </p:attrNameLst>
                                      </p:cBhvr>
                                      <p:to>
                                        <p:strVal val="visible"/>
                                      </p:to>
                                    </p:set>
                                    <p:animEffect transition="in" filter="blinds(horizontal)">
                                      <p:cBhvr>
                                        <p:cTn id="50" dur="500"/>
                                        <p:tgtEl>
                                          <p:spTgt spid="211983"/>
                                        </p:tgtEl>
                                      </p:cBhvr>
                                    </p:animEffect>
                                  </p:childTnLst>
                                </p:cTn>
                              </p:par>
                              <p:par>
                                <p:cTn id="51" presetID="3" presetClass="entr" presetSubtype="10" fill="hold" nodeType="withEffect">
                                  <p:stCondLst>
                                    <p:cond delay="0"/>
                                  </p:stCondLst>
                                  <p:childTnLst>
                                    <p:set>
                                      <p:cBhvr>
                                        <p:cTn id="52" dur="1" fill="hold">
                                          <p:stCondLst>
                                            <p:cond delay="0"/>
                                          </p:stCondLst>
                                        </p:cTn>
                                        <p:tgtEl>
                                          <p:spTgt spid="211996"/>
                                        </p:tgtEl>
                                        <p:attrNameLst>
                                          <p:attrName>style.visibility</p:attrName>
                                        </p:attrNameLst>
                                      </p:cBhvr>
                                      <p:to>
                                        <p:strVal val="visible"/>
                                      </p:to>
                                    </p:set>
                                    <p:animEffect transition="in" filter="blinds(horizontal)">
                                      <p:cBhvr>
                                        <p:cTn id="53" dur="500"/>
                                        <p:tgtEl>
                                          <p:spTgt spid="211996"/>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211997"/>
                                        </p:tgtEl>
                                        <p:attrNameLst>
                                          <p:attrName>style.visibility</p:attrName>
                                        </p:attrNameLst>
                                      </p:cBhvr>
                                      <p:to>
                                        <p:strVal val="visible"/>
                                      </p:to>
                                    </p:set>
                                    <p:animEffect transition="in" filter="blinds(horizontal)">
                                      <p:cBhvr>
                                        <p:cTn id="56" dur="500"/>
                                        <p:tgtEl>
                                          <p:spTgt spid="211997"/>
                                        </p:tgtEl>
                                      </p:cBhvr>
                                    </p:animEffect>
                                  </p:childTnLst>
                                </p:cTn>
                              </p:par>
                              <p:par>
                                <p:cTn id="57" presetID="3" presetClass="entr" presetSubtype="10" fill="hold" nodeType="withEffect">
                                  <p:stCondLst>
                                    <p:cond delay="0"/>
                                  </p:stCondLst>
                                  <p:childTnLst>
                                    <p:set>
                                      <p:cBhvr>
                                        <p:cTn id="58" dur="1" fill="hold">
                                          <p:stCondLst>
                                            <p:cond delay="0"/>
                                          </p:stCondLst>
                                        </p:cTn>
                                        <p:tgtEl>
                                          <p:spTgt spid="211998"/>
                                        </p:tgtEl>
                                        <p:attrNameLst>
                                          <p:attrName>style.visibility</p:attrName>
                                        </p:attrNameLst>
                                      </p:cBhvr>
                                      <p:to>
                                        <p:strVal val="visible"/>
                                      </p:to>
                                    </p:set>
                                    <p:animEffect transition="in" filter="blinds(horizontal)">
                                      <p:cBhvr>
                                        <p:cTn id="59" dur="500"/>
                                        <p:tgtEl>
                                          <p:spTgt spid="211998"/>
                                        </p:tgtEl>
                                      </p:cBhvr>
                                    </p:animEffect>
                                  </p:childTnLst>
                                </p:cTn>
                              </p:par>
                              <p:par>
                                <p:cTn id="60" presetID="3" presetClass="entr" presetSubtype="10" fill="hold" nodeType="withEffect">
                                  <p:stCondLst>
                                    <p:cond delay="0"/>
                                  </p:stCondLst>
                                  <p:childTnLst>
                                    <p:set>
                                      <p:cBhvr>
                                        <p:cTn id="61" dur="1" fill="hold">
                                          <p:stCondLst>
                                            <p:cond delay="0"/>
                                          </p:stCondLst>
                                        </p:cTn>
                                        <p:tgtEl>
                                          <p:spTgt spid="211999"/>
                                        </p:tgtEl>
                                        <p:attrNameLst>
                                          <p:attrName>style.visibility</p:attrName>
                                        </p:attrNameLst>
                                      </p:cBhvr>
                                      <p:to>
                                        <p:strVal val="visible"/>
                                      </p:to>
                                    </p:set>
                                    <p:animEffect transition="in" filter="blinds(horizontal)">
                                      <p:cBhvr>
                                        <p:cTn id="62" dur="500"/>
                                        <p:tgtEl>
                                          <p:spTgt spid="211999"/>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212006"/>
                                        </p:tgtEl>
                                        <p:attrNameLst>
                                          <p:attrName>style.visibility</p:attrName>
                                        </p:attrNameLst>
                                      </p:cBhvr>
                                      <p:to>
                                        <p:strVal val="visible"/>
                                      </p:to>
                                    </p:set>
                                    <p:animEffect transition="in" filter="blinds(horizontal)">
                                      <p:cBhvr>
                                        <p:cTn id="65" dur="500"/>
                                        <p:tgtEl>
                                          <p:spTgt spid="212006"/>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212009"/>
                                        </p:tgtEl>
                                        <p:attrNameLst>
                                          <p:attrName>style.visibility</p:attrName>
                                        </p:attrNameLst>
                                      </p:cBhvr>
                                      <p:to>
                                        <p:strVal val="visible"/>
                                      </p:to>
                                    </p:set>
                                    <p:animEffect transition="in" filter="wipe(down)">
                                      <p:cBhvr>
                                        <p:cTn id="70" dur="500"/>
                                        <p:tgtEl>
                                          <p:spTgt spid="212009"/>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3" presetClass="entr" presetSubtype="10" fill="hold" nodeType="clickEffect">
                                  <p:stCondLst>
                                    <p:cond delay="0"/>
                                  </p:stCondLst>
                                  <p:childTnLst>
                                    <p:set>
                                      <p:cBhvr>
                                        <p:cTn id="74" dur="1" fill="hold">
                                          <p:stCondLst>
                                            <p:cond delay="0"/>
                                          </p:stCondLst>
                                        </p:cTn>
                                        <p:tgtEl>
                                          <p:spTgt spid="212011"/>
                                        </p:tgtEl>
                                        <p:attrNameLst>
                                          <p:attrName>style.visibility</p:attrName>
                                        </p:attrNameLst>
                                      </p:cBhvr>
                                      <p:to>
                                        <p:strVal val="visible"/>
                                      </p:to>
                                    </p:set>
                                    <p:animEffect transition="in" filter="blinds(horizontal)">
                                      <p:cBhvr>
                                        <p:cTn id="75" dur="500"/>
                                        <p:tgtEl>
                                          <p:spTgt spid="212011"/>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212012"/>
                                        </p:tgtEl>
                                        <p:attrNameLst>
                                          <p:attrName>style.visibility</p:attrName>
                                        </p:attrNameLst>
                                      </p:cBhvr>
                                      <p:to>
                                        <p:strVal val="visible"/>
                                      </p:to>
                                    </p:set>
                                    <p:animEffect transition="in" filter="blinds(horizontal)">
                                      <p:cBhvr>
                                        <p:cTn id="78" dur="500"/>
                                        <p:tgtEl>
                                          <p:spTgt spid="212012"/>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212010"/>
                                        </p:tgtEl>
                                        <p:attrNameLst>
                                          <p:attrName>style.visibility</p:attrName>
                                        </p:attrNameLst>
                                      </p:cBhvr>
                                      <p:to>
                                        <p:strVal val="visible"/>
                                      </p:to>
                                    </p:set>
                                    <p:animEffect transition="in" filter="wipe(down)">
                                      <p:cBhvr>
                                        <p:cTn id="83" dur="500"/>
                                        <p:tgtEl>
                                          <p:spTgt spid="212010"/>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212004"/>
                                        </p:tgtEl>
                                        <p:attrNameLst>
                                          <p:attrName>style.visibility</p:attrName>
                                        </p:attrNameLst>
                                      </p:cBhvr>
                                      <p:to>
                                        <p:strVal val="visible"/>
                                      </p:to>
                                    </p:set>
                                    <p:animEffect transition="in" filter="blinds(horizontal)">
                                      <p:cBhvr>
                                        <p:cTn id="88" dur="500"/>
                                        <p:tgtEl>
                                          <p:spTgt spid="212004"/>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nodeType="clickEffect">
                                  <p:stCondLst>
                                    <p:cond delay="0"/>
                                  </p:stCondLst>
                                  <p:childTnLst>
                                    <p:set>
                                      <p:cBhvr>
                                        <p:cTn id="92" dur="1" fill="hold">
                                          <p:stCondLst>
                                            <p:cond delay="0"/>
                                          </p:stCondLst>
                                        </p:cTn>
                                        <p:tgtEl>
                                          <p:spTgt spid="211984"/>
                                        </p:tgtEl>
                                        <p:attrNameLst>
                                          <p:attrName>style.visibility</p:attrName>
                                        </p:attrNameLst>
                                      </p:cBhvr>
                                      <p:to>
                                        <p:strVal val="visible"/>
                                      </p:to>
                                    </p:set>
                                    <p:animEffect transition="in" filter="blinds(horizontal)">
                                      <p:cBhvr>
                                        <p:cTn id="93" dur="500"/>
                                        <p:tgtEl>
                                          <p:spTgt spid="211984"/>
                                        </p:tgtEl>
                                      </p:cBhvr>
                                    </p:animEffect>
                                  </p:childTnLst>
                                </p:cTn>
                              </p:par>
                              <p:par>
                                <p:cTn id="94" presetID="3" presetClass="entr" presetSubtype="10" fill="hold" nodeType="withEffect">
                                  <p:stCondLst>
                                    <p:cond delay="0"/>
                                  </p:stCondLst>
                                  <p:childTnLst>
                                    <p:set>
                                      <p:cBhvr>
                                        <p:cTn id="95" dur="1" fill="hold">
                                          <p:stCondLst>
                                            <p:cond delay="0"/>
                                          </p:stCondLst>
                                        </p:cTn>
                                        <p:tgtEl>
                                          <p:spTgt spid="211985"/>
                                        </p:tgtEl>
                                        <p:attrNameLst>
                                          <p:attrName>style.visibility</p:attrName>
                                        </p:attrNameLst>
                                      </p:cBhvr>
                                      <p:to>
                                        <p:strVal val="visible"/>
                                      </p:to>
                                    </p:set>
                                    <p:animEffect transition="in" filter="blinds(horizontal)">
                                      <p:cBhvr>
                                        <p:cTn id="96" dur="500"/>
                                        <p:tgtEl>
                                          <p:spTgt spid="211985"/>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211986"/>
                                        </p:tgtEl>
                                        <p:attrNameLst>
                                          <p:attrName>style.visibility</p:attrName>
                                        </p:attrNameLst>
                                      </p:cBhvr>
                                      <p:to>
                                        <p:strVal val="visible"/>
                                      </p:to>
                                    </p:set>
                                    <p:animEffect transition="in" filter="blinds(horizontal)">
                                      <p:cBhvr>
                                        <p:cTn id="99" dur="500"/>
                                        <p:tgtEl>
                                          <p:spTgt spid="211986"/>
                                        </p:tgtEl>
                                      </p:cBhvr>
                                    </p:animEffect>
                                  </p:childTnLst>
                                </p:cTn>
                              </p:par>
                              <p:par>
                                <p:cTn id="100" presetID="3" presetClass="entr" presetSubtype="10" fill="hold" grpId="0" nodeType="withEffect">
                                  <p:stCondLst>
                                    <p:cond delay="0"/>
                                  </p:stCondLst>
                                  <p:childTnLst>
                                    <p:set>
                                      <p:cBhvr>
                                        <p:cTn id="101" dur="1" fill="hold">
                                          <p:stCondLst>
                                            <p:cond delay="0"/>
                                          </p:stCondLst>
                                        </p:cTn>
                                        <p:tgtEl>
                                          <p:spTgt spid="211987"/>
                                        </p:tgtEl>
                                        <p:attrNameLst>
                                          <p:attrName>style.visibility</p:attrName>
                                        </p:attrNameLst>
                                      </p:cBhvr>
                                      <p:to>
                                        <p:strVal val="visible"/>
                                      </p:to>
                                    </p:set>
                                    <p:animEffect transition="in" filter="blinds(horizontal)">
                                      <p:cBhvr>
                                        <p:cTn id="102" dur="500"/>
                                        <p:tgtEl>
                                          <p:spTgt spid="211987"/>
                                        </p:tgtEl>
                                      </p:cBhvr>
                                    </p:animEffect>
                                  </p:childTnLst>
                                </p:cTn>
                              </p:par>
                              <p:par>
                                <p:cTn id="103" presetID="3" presetClass="entr" presetSubtype="10" fill="hold" nodeType="withEffect">
                                  <p:stCondLst>
                                    <p:cond delay="0"/>
                                  </p:stCondLst>
                                  <p:childTnLst>
                                    <p:set>
                                      <p:cBhvr>
                                        <p:cTn id="104" dur="1" fill="hold">
                                          <p:stCondLst>
                                            <p:cond delay="0"/>
                                          </p:stCondLst>
                                        </p:cTn>
                                        <p:tgtEl>
                                          <p:spTgt spid="211988"/>
                                        </p:tgtEl>
                                        <p:attrNameLst>
                                          <p:attrName>style.visibility</p:attrName>
                                        </p:attrNameLst>
                                      </p:cBhvr>
                                      <p:to>
                                        <p:strVal val="visible"/>
                                      </p:to>
                                    </p:set>
                                    <p:animEffect transition="in" filter="blinds(horizontal)">
                                      <p:cBhvr>
                                        <p:cTn id="105" dur="500"/>
                                        <p:tgtEl>
                                          <p:spTgt spid="211988"/>
                                        </p:tgtEl>
                                      </p:cBhvr>
                                    </p:animEffect>
                                  </p:childTnLst>
                                </p:cTn>
                              </p:par>
                              <p:par>
                                <p:cTn id="106" presetID="3" presetClass="entr" presetSubtype="10" fill="hold" grpId="0" nodeType="withEffect">
                                  <p:stCondLst>
                                    <p:cond delay="0"/>
                                  </p:stCondLst>
                                  <p:childTnLst>
                                    <p:set>
                                      <p:cBhvr>
                                        <p:cTn id="107" dur="1" fill="hold">
                                          <p:stCondLst>
                                            <p:cond delay="0"/>
                                          </p:stCondLst>
                                        </p:cTn>
                                        <p:tgtEl>
                                          <p:spTgt spid="211989"/>
                                        </p:tgtEl>
                                        <p:attrNameLst>
                                          <p:attrName>style.visibility</p:attrName>
                                        </p:attrNameLst>
                                      </p:cBhvr>
                                      <p:to>
                                        <p:strVal val="visible"/>
                                      </p:to>
                                    </p:set>
                                    <p:animEffect transition="in" filter="blinds(horizontal)">
                                      <p:cBhvr>
                                        <p:cTn id="108" dur="500"/>
                                        <p:tgtEl>
                                          <p:spTgt spid="211989"/>
                                        </p:tgtEl>
                                      </p:cBhvr>
                                    </p:animEffect>
                                  </p:childTnLst>
                                </p:cTn>
                              </p:par>
                              <p:par>
                                <p:cTn id="109" presetID="3" presetClass="entr" presetSubtype="10" fill="hold" nodeType="withEffect">
                                  <p:stCondLst>
                                    <p:cond delay="0"/>
                                  </p:stCondLst>
                                  <p:childTnLst>
                                    <p:set>
                                      <p:cBhvr>
                                        <p:cTn id="110" dur="1" fill="hold">
                                          <p:stCondLst>
                                            <p:cond delay="0"/>
                                          </p:stCondLst>
                                        </p:cTn>
                                        <p:tgtEl>
                                          <p:spTgt spid="211990"/>
                                        </p:tgtEl>
                                        <p:attrNameLst>
                                          <p:attrName>style.visibility</p:attrName>
                                        </p:attrNameLst>
                                      </p:cBhvr>
                                      <p:to>
                                        <p:strVal val="visible"/>
                                      </p:to>
                                    </p:set>
                                    <p:animEffect transition="in" filter="blinds(horizontal)">
                                      <p:cBhvr>
                                        <p:cTn id="111" dur="500"/>
                                        <p:tgtEl>
                                          <p:spTgt spid="211990"/>
                                        </p:tgtEl>
                                      </p:cBhvr>
                                    </p:animEffect>
                                  </p:childTnLst>
                                </p:cTn>
                              </p:par>
                              <p:par>
                                <p:cTn id="112" presetID="3" presetClass="entr" presetSubtype="10" fill="hold" grpId="0" nodeType="withEffect">
                                  <p:stCondLst>
                                    <p:cond delay="0"/>
                                  </p:stCondLst>
                                  <p:childTnLst>
                                    <p:set>
                                      <p:cBhvr>
                                        <p:cTn id="113" dur="1" fill="hold">
                                          <p:stCondLst>
                                            <p:cond delay="0"/>
                                          </p:stCondLst>
                                        </p:cTn>
                                        <p:tgtEl>
                                          <p:spTgt spid="211991"/>
                                        </p:tgtEl>
                                        <p:attrNameLst>
                                          <p:attrName>style.visibility</p:attrName>
                                        </p:attrNameLst>
                                      </p:cBhvr>
                                      <p:to>
                                        <p:strVal val="visible"/>
                                      </p:to>
                                    </p:set>
                                    <p:animEffect transition="in" filter="blinds(horizontal)">
                                      <p:cBhvr>
                                        <p:cTn id="114" dur="500"/>
                                        <p:tgtEl>
                                          <p:spTgt spid="211991"/>
                                        </p:tgtEl>
                                      </p:cBhvr>
                                    </p:animEffect>
                                  </p:childTnLst>
                                </p:cTn>
                              </p:par>
                              <p:par>
                                <p:cTn id="115" presetID="3" presetClass="entr" presetSubtype="10" fill="hold" nodeType="withEffect">
                                  <p:stCondLst>
                                    <p:cond delay="0"/>
                                  </p:stCondLst>
                                  <p:childTnLst>
                                    <p:set>
                                      <p:cBhvr>
                                        <p:cTn id="116" dur="1" fill="hold">
                                          <p:stCondLst>
                                            <p:cond delay="0"/>
                                          </p:stCondLst>
                                        </p:cTn>
                                        <p:tgtEl>
                                          <p:spTgt spid="211992"/>
                                        </p:tgtEl>
                                        <p:attrNameLst>
                                          <p:attrName>style.visibility</p:attrName>
                                        </p:attrNameLst>
                                      </p:cBhvr>
                                      <p:to>
                                        <p:strVal val="visible"/>
                                      </p:to>
                                    </p:set>
                                    <p:animEffect transition="in" filter="blinds(horizontal)">
                                      <p:cBhvr>
                                        <p:cTn id="117" dur="500"/>
                                        <p:tgtEl>
                                          <p:spTgt spid="211992"/>
                                        </p:tgtEl>
                                      </p:cBhvr>
                                    </p:animEffect>
                                  </p:childTnLst>
                                </p:cTn>
                              </p:par>
                              <p:par>
                                <p:cTn id="118" presetID="3" presetClass="entr" presetSubtype="10" fill="hold" grpId="0" nodeType="withEffect">
                                  <p:stCondLst>
                                    <p:cond delay="0"/>
                                  </p:stCondLst>
                                  <p:childTnLst>
                                    <p:set>
                                      <p:cBhvr>
                                        <p:cTn id="119" dur="1" fill="hold">
                                          <p:stCondLst>
                                            <p:cond delay="0"/>
                                          </p:stCondLst>
                                        </p:cTn>
                                        <p:tgtEl>
                                          <p:spTgt spid="211993"/>
                                        </p:tgtEl>
                                        <p:attrNameLst>
                                          <p:attrName>style.visibility</p:attrName>
                                        </p:attrNameLst>
                                      </p:cBhvr>
                                      <p:to>
                                        <p:strVal val="visible"/>
                                      </p:to>
                                    </p:set>
                                    <p:animEffect transition="in" filter="blinds(horizontal)">
                                      <p:cBhvr>
                                        <p:cTn id="120" dur="500"/>
                                        <p:tgtEl>
                                          <p:spTgt spid="211993"/>
                                        </p:tgtEl>
                                      </p:cBhvr>
                                    </p:animEffect>
                                  </p:childTnLst>
                                </p:cTn>
                              </p:par>
                              <p:par>
                                <p:cTn id="121" presetID="3" presetClass="entr" presetSubtype="10" fill="hold" nodeType="withEffect">
                                  <p:stCondLst>
                                    <p:cond delay="0"/>
                                  </p:stCondLst>
                                  <p:childTnLst>
                                    <p:set>
                                      <p:cBhvr>
                                        <p:cTn id="122" dur="1" fill="hold">
                                          <p:stCondLst>
                                            <p:cond delay="0"/>
                                          </p:stCondLst>
                                        </p:cTn>
                                        <p:tgtEl>
                                          <p:spTgt spid="211994"/>
                                        </p:tgtEl>
                                        <p:attrNameLst>
                                          <p:attrName>style.visibility</p:attrName>
                                        </p:attrNameLst>
                                      </p:cBhvr>
                                      <p:to>
                                        <p:strVal val="visible"/>
                                      </p:to>
                                    </p:set>
                                    <p:animEffect transition="in" filter="blinds(horizontal)">
                                      <p:cBhvr>
                                        <p:cTn id="123" dur="500"/>
                                        <p:tgtEl>
                                          <p:spTgt spid="211994"/>
                                        </p:tgtEl>
                                      </p:cBhvr>
                                    </p:animEffect>
                                  </p:childTnLst>
                                </p:cTn>
                              </p:par>
                              <p:par>
                                <p:cTn id="124" presetID="3" presetClass="entr" presetSubtype="10" fill="hold" grpId="0" nodeType="withEffect">
                                  <p:stCondLst>
                                    <p:cond delay="0"/>
                                  </p:stCondLst>
                                  <p:childTnLst>
                                    <p:set>
                                      <p:cBhvr>
                                        <p:cTn id="125" dur="1" fill="hold">
                                          <p:stCondLst>
                                            <p:cond delay="0"/>
                                          </p:stCondLst>
                                        </p:cTn>
                                        <p:tgtEl>
                                          <p:spTgt spid="211995"/>
                                        </p:tgtEl>
                                        <p:attrNameLst>
                                          <p:attrName>style.visibility</p:attrName>
                                        </p:attrNameLst>
                                      </p:cBhvr>
                                      <p:to>
                                        <p:strVal val="visible"/>
                                      </p:to>
                                    </p:set>
                                    <p:animEffect transition="in" filter="blinds(horizontal)">
                                      <p:cBhvr>
                                        <p:cTn id="126" dur="500"/>
                                        <p:tgtEl>
                                          <p:spTgt spid="211995"/>
                                        </p:tgtEl>
                                      </p:cBhvr>
                                    </p:animEffect>
                                  </p:childTnLst>
                                </p:cTn>
                              </p:par>
                              <p:par>
                                <p:cTn id="127" presetID="3" presetClass="entr" presetSubtype="10" fill="hold" nodeType="withEffect">
                                  <p:stCondLst>
                                    <p:cond delay="0"/>
                                  </p:stCondLst>
                                  <p:childTnLst>
                                    <p:set>
                                      <p:cBhvr>
                                        <p:cTn id="128" dur="1" fill="hold">
                                          <p:stCondLst>
                                            <p:cond delay="0"/>
                                          </p:stCondLst>
                                        </p:cTn>
                                        <p:tgtEl>
                                          <p:spTgt spid="212000"/>
                                        </p:tgtEl>
                                        <p:attrNameLst>
                                          <p:attrName>style.visibility</p:attrName>
                                        </p:attrNameLst>
                                      </p:cBhvr>
                                      <p:to>
                                        <p:strVal val="visible"/>
                                      </p:to>
                                    </p:set>
                                    <p:animEffect transition="in" filter="blinds(horizontal)">
                                      <p:cBhvr>
                                        <p:cTn id="129" dur="500"/>
                                        <p:tgtEl>
                                          <p:spTgt spid="212000"/>
                                        </p:tgtEl>
                                      </p:cBhvr>
                                    </p:animEffect>
                                  </p:childTnLst>
                                </p:cTn>
                              </p:par>
                              <p:par>
                                <p:cTn id="130" presetID="3" presetClass="entr" presetSubtype="10" fill="hold" grpId="0" nodeType="withEffect">
                                  <p:stCondLst>
                                    <p:cond delay="0"/>
                                  </p:stCondLst>
                                  <p:childTnLst>
                                    <p:set>
                                      <p:cBhvr>
                                        <p:cTn id="131" dur="1" fill="hold">
                                          <p:stCondLst>
                                            <p:cond delay="0"/>
                                          </p:stCondLst>
                                        </p:cTn>
                                        <p:tgtEl>
                                          <p:spTgt spid="212001"/>
                                        </p:tgtEl>
                                        <p:attrNameLst>
                                          <p:attrName>style.visibility</p:attrName>
                                        </p:attrNameLst>
                                      </p:cBhvr>
                                      <p:to>
                                        <p:strVal val="visible"/>
                                      </p:to>
                                    </p:set>
                                    <p:animEffect transition="in" filter="blinds(horizontal)">
                                      <p:cBhvr>
                                        <p:cTn id="132" dur="500"/>
                                        <p:tgtEl>
                                          <p:spTgt spid="212001"/>
                                        </p:tgtEl>
                                      </p:cBhvr>
                                    </p:animEffect>
                                  </p:childTnLst>
                                </p:cTn>
                              </p:par>
                              <p:par>
                                <p:cTn id="133" presetID="3" presetClass="entr" presetSubtype="10" fill="hold" nodeType="withEffect">
                                  <p:stCondLst>
                                    <p:cond delay="0"/>
                                  </p:stCondLst>
                                  <p:childTnLst>
                                    <p:set>
                                      <p:cBhvr>
                                        <p:cTn id="134" dur="1" fill="hold">
                                          <p:stCondLst>
                                            <p:cond delay="0"/>
                                          </p:stCondLst>
                                        </p:cTn>
                                        <p:tgtEl>
                                          <p:spTgt spid="212002"/>
                                        </p:tgtEl>
                                        <p:attrNameLst>
                                          <p:attrName>style.visibility</p:attrName>
                                        </p:attrNameLst>
                                      </p:cBhvr>
                                      <p:to>
                                        <p:strVal val="visible"/>
                                      </p:to>
                                    </p:set>
                                    <p:animEffect transition="in" filter="blinds(horizontal)">
                                      <p:cBhvr>
                                        <p:cTn id="135" dur="500"/>
                                        <p:tgtEl>
                                          <p:spTgt spid="212002"/>
                                        </p:tgtEl>
                                      </p:cBhvr>
                                    </p:animEffect>
                                  </p:childTnLst>
                                </p:cTn>
                              </p:par>
                              <p:par>
                                <p:cTn id="136" presetID="3" presetClass="entr" presetSubtype="10" fill="hold" nodeType="withEffect">
                                  <p:stCondLst>
                                    <p:cond delay="0"/>
                                  </p:stCondLst>
                                  <p:childTnLst>
                                    <p:set>
                                      <p:cBhvr>
                                        <p:cTn id="137" dur="1" fill="hold">
                                          <p:stCondLst>
                                            <p:cond delay="0"/>
                                          </p:stCondLst>
                                        </p:cTn>
                                        <p:tgtEl>
                                          <p:spTgt spid="212003"/>
                                        </p:tgtEl>
                                        <p:attrNameLst>
                                          <p:attrName>style.visibility</p:attrName>
                                        </p:attrNameLst>
                                      </p:cBhvr>
                                      <p:to>
                                        <p:strVal val="visible"/>
                                      </p:to>
                                    </p:set>
                                    <p:animEffect transition="in" filter="blinds(horizontal)">
                                      <p:cBhvr>
                                        <p:cTn id="138" dur="500"/>
                                        <p:tgtEl>
                                          <p:spTgt spid="212003"/>
                                        </p:tgtEl>
                                      </p:cBhvr>
                                    </p:animEffect>
                                  </p:childTnLst>
                                </p:cTn>
                              </p:par>
                              <p:par>
                                <p:cTn id="139" presetID="3" presetClass="entr" presetSubtype="10" fill="hold" grpId="0" nodeType="withEffect">
                                  <p:stCondLst>
                                    <p:cond delay="0"/>
                                  </p:stCondLst>
                                  <p:childTnLst>
                                    <p:set>
                                      <p:cBhvr>
                                        <p:cTn id="140" dur="1" fill="hold">
                                          <p:stCondLst>
                                            <p:cond delay="0"/>
                                          </p:stCondLst>
                                        </p:cTn>
                                        <p:tgtEl>
                                          <p:spTgt spid="212005"/>
                                        </p:tgtEl>
                                        <p:attrNameLst>
                                          <p:attrName>style.visibility</p:attrName>
                                        </p:attrNameLst>
                                      </p:cBhvr>
                                      <p:to>
                                        <p:strVal val="visible"/>
                                      </p:to>
                                    </p:set>
                                    <p:animEffect transition="in" filter="blinds(horizontal)">
                                      <p:cBhvr>
                                        <p:cTn id="141" dur="500"/>
                                        <p:tgtEl>
                                          <p:spTgt spid="2120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1" grpId="0" build="p" animBg="1"/>
      <p:bldP spid="211974" grpId="0"/>
      <p:bldP spid="211975" grpId="0"/>
      <p:bldP spid="211977" grpId="0"/>
      <p:bldP spid="211979" grpId="0"/>
      <p:bldP spid="211981" grpId="0"/>
      <p:bldP spid="211983" grpId="0"/>
      <p:bldP spid="211986" grpId="0"/>
      <p:bldP spid="211987" grpId="0"/>
      <p:bldP spid="211989" grpId="0"/>
      <p:bldP spid="211991" grpId="0"/>
      <p:bldP spid="211993" grpId="0"/>
      <p:bldP spid="211995" grpId="0"/>
      <p:bldP spid="211997" grpId="0"/>
      <p:bldP spid="212001" grpId="0"/>
      <p:bldP spid="212004" grpId="0" animBg="1"/>
      <p:bldP spid="212005" grpId="0"/>
      <p:bldP spid="212006" grpId="0"/>
      <p:bldP spid="212009" grpId="0"/>
      <p:bldP spid="212010" grpId="0"/>
      <p:bldP spid="21201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灯片编号占位符 4">
            <a:extLst>
              <a:ext uri="{FF2B5EF4-FFF2-40B4-BE49-F238E27FC236}">
                <a16:creationId xmlns:a16="http://schemas.microsoft.com/office/drawing/2014/main" id="{234C15CE-7448-4167-B7DB-CF64BE5FB823}"/>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967C8DFB-6283-4639-8581-49BEFEA12ACE}" type="slidenum">
              <a:rPr lang="en-US" altLang="zh-CN" sz="2000" smtClean="0">
                <a:solidFill>
                  <a:schemeClr val="tx1"/>
                </a:solidFill>
              </a:rPr>
              <a:pPr>
                <a:spcBef>
                  <a:spcPct val="0"/>
                </a:spcBef>
                <a:buClrTx/>
                <a:buSzTx/>
                <a:buFontTx/>
                <a:buNone/>
              </a:pPr>
              <a:t>26</a:t>
            </a:fld>
            <a:endParaRPr lang="en-US" altLang="zh-CN" sz="2000">
              <a:solidFill>
                <a:schemeClr val="tx1"/>
              </a:solidFill>
            </a:endParaRPr>
          </a:p>
        </p:txBody>
      </p:sp>
      <p:sp>
        <p:nvSpPr>
          <p:cNvPr id="212994" name="Rectangle 2">
            <a:extLst>
              <a:ext uri="{FF2B5EF4-FFF2-40B4-BE49-F238E27FC236}">
                <a16:creationId xmlns:a16="http://schemas.microsoft.com/office/drawing/2014/main" id="{B2FD57A4-089F-494F-848F-8402AF4779B7}"/>
              </a:ext>
            </a:extLst>
          </p:cNvPr>
          <p:cNvSpPr>
            <a:spLocks noGrp="1" noRot="1" noChangeArrowheads="1"/>
          </p:cNvSpPr>
          <p:nvPr>
            <p:ph type="title"/>
          </p:nvPr>
        </p:nvSpPr>
        <p:spPr>
          <a:xfrm>
            <a:off x="755650" y="469900"/>
            <a:ext cx="7777163" cy="7270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三、供求定理</a:t>
            </a:r>
            <a:r>
              <a:rPr lang="zh-CN" altLang="en-US" sz="4000"/>
              <a:t> </a:t>
            </a:r>
            <a:r>
              <a:rPr lang="en-US" altLang="zh-CN" sz="2400">
                <a:solidFill>
                  <a:schemeClr val="tx1"/>
                </a:solidFill>
              </a:rPr>
              <a:t>The Law of Supply and Demand</a:t>
            </a:r>
            <a:r>
              <a:rPr lang="en-US" altLang="zh-CN" sz="4000"/>
              <a:t> </a:t>
            </a:r>
          </a:p>
        </p:txBody>
      </p:sp>
      <p:sp>
        <p:nvSpPr>
          <p:cNvPr id="212995" name="Rectangle 3" descr="蓝色面巾纸">
            <a:extLst>
              <a:ext uri="{FF2B5EF4-FFF2-40B4-BE49-F238E27FC236}">
                <a16:creationId xmlns:a16="http://schemas.microsoft.com/office/drawing/2014/main" id="{96B01FDE-3EE8-4B75-B56B-E38FD6E6CE0D}"/>
              </a:ext>
            </a:extLst>
          </p:cNvPr>
          <p:cNvSpPr>
            <a:spLocks noGrp="1" noRot="1" noChangeArrowheads="1"/>
          </p:cNvSpPr>
          <p:nvPr>
            <p:ph type="body" idx="1"/>
          </p:nvPr>
        </p:nvSpPr>
        <p:spPr>
          <a:xfrm>
            <a:off x="539750" y="1341438"/>
            <a:ext cx="2224088" cy="1341437"/>
          </a:xfrm>
          <a:blipFill dpi="0" rotWithShape="0">
            <a:blip r:embed="rId2"/>
            <a:srcRect/>
            <a:tile tx="0" ty="0" sx="100000" sy="100000" flip="none" algn="tl"/>
          </a:blipFill>
          <a:ln w="76200" cap="flat">
            <a:solidFill>
              <a:srgbClr val="006600"/>
            </a:solidFill>
            <a:miter lim="800000"/>
            <a:headEnd/>
            <a:tailEnd/>
          </a:ln>
        </p:spPr>
        <p:txBody>
          <a:bodyPr/>
          <a:lstStyle/>
          <a:p>
            <a:pPr marL="0" indent="0" eaLnBrk="1" hangingPunct="1">
              <a:lnSpc>
                <a:spcPct val="90000"/>
              </a:lnSpc>
              <a:buClr>
                <a:schemeClr val="accent2"/>
              </a:buClr>
              <a:buSzPct val="95000"/>
              <a:buFont typeface="Wingdings" panose="05000000000000000000" pitchFamily="2" charset="2"/>
              <a:buNone/>
            </a:pPr>
            <a:r>
              <a:rPr lang="zh-CN" altLang="en-US" sz="2800" b="1">
                <a:solidFill>
                  <a:schemeClr val="tx1"/>
                </a:solidFill>
                <a:latin typeface="仿宋_GB2312" panose="02010609030101010101" pitchFamily="49" charset="-122"/>
                <a:ea typeface="仿宋_GB2312" panose="02010609030101010101" pitchFamily="49" charset="-122"/>
              </a:rPr>
              <a:t>（</a:t>
            </a:r>
            <a:r>
              <a:rPr lang="en-US" altLang="zh-CN" sz="2800" b="1">
                <a:solidFill>
                  <a:schemeClr val="tx1"/>
                </a:solidFill>
                <a:latin typeface="仿宋_GB2312" panose="02010609030101010101" pitchFamily="49" charset="-122"/>
                <a:ea typeface="仿宋_GB2312" panose="02010609030101010101" pitchFamily="49" charset="-122"/>
              </a:rPr>
              <a:t>1</a:t>
            </a:r>
            <a:r>
              <a:rPr lang="zh-CN" altLang="en-US" sz="2800" b="1">
                <a:solidFill>
                  <a:schemeClr val="tx1"/>
                </a:solidFill>
                <a:latin typeface="仿宋_GB2312" panose="02010609030101010101" pitchFamily="49" charset="-122"/>
                <a:ea typeface="仿宋_GB2312" panose="02010609030101010101" pitchFamily="49" charset="-122"/>
              </a:rPr>
              <a:t>）如果供给不变，需求变动</a:t>
            </a:r>
            <a:endParaRPr lang="zh-CN" altLang="en-US" sz="2800">
              <a:solidFill>
                <a:schemeClr val="tx1"/>
              </a:solidFill>
            </a:endParaRPr>
          </a:p>
        </p:txBody>
      </p:sp>
      <p:sp>
        <p:nvSpPr>
          <p:cNvPr id="212996" name="Rectangle 4" descr="蓝色面巾纸">
            <a:extLst>
              <a:ext uri="{FF2B5EF4-FFF2-40B4-BE49-F238E27FC236}">
                <a16:creationId xmlns:a16="http://schemas.microsoft.com/office/drawing/2014/main" id="{0D306813-0C6A-4360-B020-113B23C6D05D}"/>
              </a:ext>
            </a:extLst>
          </p:cNvPr>
          <p:cNvSpPr>
            <a:spLocks noChangeArrowheads="1"/>
          </p:cNvSpPr>
          <p:nvPr/>
        </p:nvSpPr>
        <p:spPr bwMode="auto">
          <a:xfrm>
            <a:off x="539750" y="2781300"/>
            <a:ext cx="2232025" cy="1692275"/>
          </a:xfrm>
          <a:prstGeom prst="rect">
            <a:avLst/>
          </a:prstGeom>
          <a:blipFill dpi="0" rotWithShape="1">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Char char="u"/>
            </a:pPr>
            <a:r>
              <a:rPr lang="zh-CN" altLang="en-US" sz="2000" b="1">
                <a:solidFill>
                  <a:schemeClr val="tx1"/>
                </a:solidFill>
              </a:rPr>
              <a:t>需求增加则使需求曲线向右上方移动，均衡价格上升，均衡数量增加；</a:t>
            </a:r>
          </a:p>
        </p:txBody>
      </p:sp>
      <p:sp>
        <p:nvSpPr>
          <p:cNvPr id="212997" name="Rectangle 5" descr="蓝色面巾纸">
            <a:extLst>
              <a:ext uri="{FF2B5EF4-FFF2-40B4-BE49-F238E27FC236}">
                <a16:creationId xmlns:a16="http://schemas.microsoft.com/office/drawing/2014/main" id="{B6DB408A-D4B2-465D-B5A2-CE35C42F3958}"/>
              </a:ext>
            </a:extLst>
          </p:cNvPr>
          <p:cNvSpPr>
            <a:spLocks noChangeArrowheads="1"/>
          </p:cNvSpPr>
          <p:nvPr/>
        </p:nvSpPr>
        <p:spPr bwMode="auto">
          <a:xfrm>
            <a:off x="539750" y="4581525"/>
            <a:ext cx="2232025" cy="1692275"/>
          </a:xfrm>
          <a:prstGeom prst="rect">
            <a:avLst/>
          </a:prstGeom>
          <a:blipFill dpi="0" rotWithShape="1">
            <a:blip r:embed="rId2"/>
            <a:srcRect/>
            <a:tile tx="0" ty="0" sx="100000" sy="100000" flip="none" algn="tl"/>
          </a:blipFill>
          <a:ln w="7620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Wingdings" panose="05000000000000000000" pitchFamily="2" charset="2"/>
              <a:buChar char="u"/>
            </a:pPr>
            <a:r>
              <a:rPr lang="zh-CN" altLang="en-US" sz="2000" b="1"/>
              <a:t>需求减少则使需求曲线向左下方移动，均衡价格下降，均衡数量减少。</a:t>
            </a:r>
          </a:p>
        </p:txBody>
      </p:sp>
      <p:sp>
        <p:nvSpPr>
          <p:cNvPr id="212998" name="Text Box 6">
            <a:extLst>
              <a:ext uri="{FF2B5EF4-FFF2-40B4-BE49-F238E27FC236}">
                <a16:creationId xmlns:a16="http://schemas.microsoft.com/office/drawing/2014/main" id="{D3B6FB3A-CF6C-4A16-A99A-CA9241FCA8CB}"/>
              </a:ext>
            </a:extLst>
          </p:cNvPr>
          <p:cNvSpPr txBox="1">
            <a:spLocks noChangeArrowheads="1"/>
          </p:cNvSpPr>
          <p:nvPr/>
        </p:nvSpPr>
        <p:spPr bwMode="auto">
          <a:xfrm>
            <a:off x="5035550" y="5511800"/>
            <a:ext cx="68897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Q3</a:t>
            </a:r>
          </a:p>
        </p:txBody>
      </p:sp>
      <p:sp>
        <p:nvSpPr>
          <p:cNvPr id="212999" name="Text Box 7">
            <a:extLst>
              <a:ext uri="{FF2B5EF4-FFF2-40B4-BE49-F238E27FC236}">
                <a16:creationId xmlns:a16="http://schemas.microsoft.com/office/drawing/2014/main" id="{6AC9E84E-0995-4282-B472-056FE4FCB28D}"/>
              </a:ext>
            </a:extLst>
          </p:cNvPr>
          <p:cNvSpPr txBox="1">
            <a:spLocks noChangeArrowheads="1"/>
          </p:cNvSpPr>
          <p:nvPr/>
        </p:nvSpPr>
        <p:spPr bwMode="auto">
          <a:xfrm>
            <a:off x="2914650" y="2635250"/>
            <a:ext cx="647700"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P2</a:t>
            </a:r>
          </a:p>
        </p:txBody>
      </p:sp>
      <p:sp>
        <p:nvSpPr>
          <p:cNvPr id="213000" name="Text Box 8">
            <a:extLst>
              <a:ext uri="{FF2B5EF4-FFF2-40B4-BE49-F238E27FC236}">
                <a16:creationId xmlns:a16="http://schemas.microsoft.com/office/drawing/2014/main" id="{57FF07FB-A6AD-448B-B5B1-B8AB73FB5AAC}"/>
              </a:ext>
            </a:extLst>
          </p:cNvPr>
          <p:cNvSpPr txBox="1">
            <a:spLocks noChangeArrowheads="1"/>
          </p:cNvSpPr>
          <p:nvPr/>
        </p:nvSpPr>
        <p:spPr bwMode="auto">
          <a:xfrm>
            <a:off x="2914650" y="3211513"/>
            <a:ext cx="57467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P1</a:t>
            </a:r>
          </a:p>
        </p:txBody>
      </p:sp>
      <p:sp>
        <p:nvSpPr>
          <p:cNvPr id="213001" name="Text Box 9">
            <a:extLst>
              <a:ext uri="{FF2B5EF4-FFF2-40B4-BE49-F238E27FC236}">
                <a16:creationId xmlns:a16="http://schemas.microsoft.com/office/drawing/2014/main" id="{02F86A4A-8E3C-4DA6-9E2D-D54D2AFABCFC}"/>
              </a:ext>
            </a:extLst>
          </p:cNvPr>
          <p:cNvSpPr txBox="1">
            <a:spLocks noChangeArrowheads="1"/>
          </p:cNvSpPr>
          <p:nvPr/>
        </p:nvSpPr>
        <p:spPr bwMode="auto">
          <a:xfrm>
            <a:off x="2987675" y="1268413"/>
            <a:ext cx="534988" cy="433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a:t>
            </a:r>
          </a:p>
        </p:txBody>
      </p:sp>
      <p:sp>
        <p:nvSpPr>
          <p:cNvPr id="213002" name="Text Box 10">
            <a:extLst>
              <a:ext uri="{FF2B5EF4-FFF2-40B4-BE49-F238E27FC236}">
                <a16:creationId xmlns:a16="http://schemas.microsoft.com/office/drawing/2014/main" id="{C13EF87B-8F28-429D-9235-A85240E09589}"/>
              </a:ext>
            </a:extLst>
          </p:cNvPr>
          <p:cNvSpPr txBox="1">
            <a:spLocks noChangeArrowheads="1"/>
          </p:cNvSpPr>
          <p:nvPr/>
        </p:nvSpPr>
        <p:spPr bwMode="auto">
          <a:xfrm>
            <a:off x="4932363" y="1414463"/>
            <a:ext cx="720725"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D1</a:t>
            </a:r>
          </a:p>
        </p:txBody>
      </p:sp>
      <p:sp>
        <p:nvSpPr>
          <p:cNvPr id="213003" name="Line 11">
            <a:extLst>
              <a:ext uri="{FF2B5EF4-FFF2-40B4-BE49-F238E27FC236}">
                <a16:creationId xmlns:a16="http://schemas.microsoft.com/office/drawing/2014/main" id="{F6FDE2D6-769B-4374-A373-FEA08FA22254}"/>
              </a:ext>
            </a:extLst>
          </p:cNvPr>
          <p:cNvSpPr>
            <a:spLocks noChangeShapeType="1"/>
          </p:cNvSpPr>
          <p:nvPr/>
        </p:nvSpPr>
        <p:spPr bwMode="auto">
          <a:xfrm>
            <a:off x="3382963" y="5499100"/>
            <a:ext cx="5437187" cy="17463"/>
          </a:xfrm>
          <a:prstGeom prst="line">
            <a:avLst/>
          </a:prstGeom>
          <a:noFill/>
          <a:ln w="28575">
            <a:solidFill>
              <a:srgbClr val="000000"/>
            </a:solidFill>
            <a:round/>
            <a:headEnd/>
            <a:tailEnd type="arrow" w="med"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04" name="Line 12">
            <a:extLst>
              <a:ext uri="{FF2B5EF4-FFF2-40B4-BE49-F238E27FC236}">
                <a16:creationId xmlns:a16="http://schemas.microsoft.com/office/drawing/2014/main" id="{2C230AFE-B8F4-44D1-8190-216A480DC7FB}"/>
              </a:ext>
            </a:extLst>
          </p:cNvPr>
          <p:cNvSpPr>
            <a:spLocks noChangeShapeType="1"/>
          </p:cNvSpPr>
          <p:nvPr/>
        </p:nvSpPr>
        <p:spPr bwMode="auto">
          <a:xfrm>
            <a:off x="4068763" y="1846263"/>
            <a:ext cx="1812925" cy="3176587"/>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05" name="Line 13">
            <a:extLst>
              <a:ext uri="{FF2B5EF4-FFF2-40B4-BE49-F238E27FC236}">
                <a16:creationId xmlns:a16="http://schemas.microsoft.com/office/drawing/2014/main" id="{E162C364-DB73-4947-94F6-D37F9454ACD1}"/>
              </a:ext>
            </a:extLst>
          </p:cNvPr>
          <p:cNvSpPr>
            <a:spLocks noChangeShapeType="1"/>
          </p:cNvSpPr>
          <p:nvPr/>
        </p:nvSpPr>
        <p:spPr bwMode="auto">
          <a:xfrm>
            <a:off x="5257800" y="1878013"/>
            <a:ext cx="1785938" cy="308927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06" name="Line 14">
            <a:extLst>
              <a:ext uri="{FF2B5EF4-FFF2-40B4-BE49-F238E27FC236}">
                <a16:creationId xmlns:a16="http://schemas.microsoft.com/office/drawing/2014/main" id="{0499D994-1402-427F-A2C5-32FB88AAFB5E}"/>
              </a:ext>
            </a:extLst>
          </p:cNvPr>
          <p:cNvSpPr>
            <a:spLocks noChangeShapeType="1"/>
          </p:cNvSpPr>
          <p:nvPr/>
        </p:nvSpPr>
        <p:spPr bwMode="auto">
          <a:xfrm>
            <a:off x="6537325" y="1793875"/>
            <a:ext cx="1924050" cy="3292475"/>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07" name="Text Box 15">
            <a:extLst>
              <a:ext uri="{FF2B5EF4-FFF2-40B4-BE49-F238E27FC236}">
                <a16:creationId xmlns:a16="http://schemas.microsoft.com/office/drawing/2014/main" id="{48C811A1-034F-42AE-A079-805BB4B0CE90}"/>
              </a:ext>
            </a:extLst>
          </p:cNvPr>
          <p:cNvSpPr txBox="1">
            <a:spLocks noChangeArrowheads="1"/>
          </p:cNvSpPr>
          <p:nvPr/>
        </p:nvSpPr>
        <p:spPr bwMode="auto">
          <a:xfrm>
            <a:off x="3779838" y="1414463"/>
            <a:ext cx="612775"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D3</a:t>
            </a:r>
          </a:p>
        </p:txBody>
      </p:sp>
      <p:sp>
        <p:nvSpPr>
          <p:cNvPr id="213008" name="Text Box 16">
            <a:extLst>
              <a:ext uri="{FF2B5EF4-FFF2-40B4-BE49-F238E27FC236}">
                <a16:creationId xmlns:a16="http://schemas.microsoft.com/office/drawing/2014/main" id="{9360D39A-1FBC-4F47-AEE1-98C439EAB8AB}"/>
              </a:ext>
            </a:extLst>
          </p:cNvPr>
          <p:cNvSpPr txBox="1">
            <a:spLocks noChangeArrowheads="1"/>
          </p:cNvSpPr>
          <p:nvPr/>
        </p:nvSpPr>
        <p:spPr bwMode="auto">
          <a:xfrm>
            <a:off x="6229350" y="1414463"/>
            <a:ext cx="70643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D2</a:t>
            </a:r>
          </a:p>
        </p:txBody>
      </p:sp>
      <p:sp>
        <p:nvSpPr>
          <p:cNvPr id="213009" name="Text Box 17">
            <a:extLst>
              <a:ext uri="{FF2B5EF4-FFF2-40B4-BE49-F238E27FC236}">
                <a16:creationId xmlns:a16="http://schemas.microsoft.com/office/drawing/2014/main" id="{9EEA7EF2-99DE-42D9-AEBC-96B12BC181A0}"/>
              </a:ext>
            </a:extLst>
          </p:cNvPr>
          <p:cNvSpPr txBox="1">
            <a:spLocks noChangeArrowheads="1"/>
          </p:cNvSpPr>
          <p:nvPr/>
        </p:nvSpPr>
        <p:spPr bwMode="auto">
          <a:xfrm>
            <a:off x="5868988" y="5518150"/>
            <a:ext cx="708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Q1</a:t>
            </a:r>
          </a:p>
        </p:txBody>
      </p:sp>
      <p:sp>
        <p:nvSpPr>
          <p:cNvPr id="213010" name="Text Box 18">
            <a:extLst>
              <a:ext uri="{FF2B5EF4-FFF2-40B4-BE49-F238E27FC236}">
                <a16:creationId xmlns:a16="http://schemas.microsoft.com/office/drawing/2014/main" id="{B20EAEC3-A437-4A89-BE3B-84A9ABA181C7}"/>
              </a:ext>
            </a:extLst>
          </p:cNvPr>
          <p:cNvSpPr txBox="1">
            <a:spLocks noChangeArrowheads="1"/>
          </p:cNvSpPr>
          <p:nvPr/>
        </p:nvSpPr>
        <p:spPr bwMode="auto">
          <a:xfrm>
            <a:off x="6910388" y="5524500"/>
            <a:ext cx="614362"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Q2</a:t>
            </a:r>
          </a:p>
        </p:txBody>
      </p:sp>
      <p:sp>
        <p:nvSpPr>
          <p:cNvPr id="213011" name="Text Box 19">
            <a:extLst>
              <a:ext uri="{FF2B5EF4-FFF2-40B4-BE49-F238E27FC236}">
                <a16:creationId xmlns:a16="http://schemas.microsoft.com/office/drawing/2014/main" id="{0358F8DD-51FD-4374-AA0D-BBFFA27A478F}"/>
              </a:ext>
            </a:extLst>
          </p:cNvPr>
          <p:cNvSpPr txBox="1">
            <a:spLocks noChangeArrowheads="1"/>
          </p:cNvSpPr>
          <p:nvPr/>
        </p:nvSpPr>
        <p:spPr bwMode="auto">
          <a:xfrm>
            <a:off x="8316913" y="5518150"/>
            <a:ext cx="57626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	</a:t>
            </a:r>
          </a:p>
          <a:p>
            <a:pPr eaLnBrk="1" hangingPunct="1">
              <a:spcBef>
                <a:spcPct val="0"/>
              </a:spcBef>
              <a:buClrTx/>
              <a:buSzTx/>
              <a:buFontTx/>
              <a:buNone/>
            </a:pPr>
            <a:endParaRPr lang="en-US" altLang="zh-CN" sz="2000">
              <a:solidFill>
                <a:schemeClr val="hlink"/>
              </a:solidFill>
              <a:latin typeface="Times New Roman" panose="02020603050405020304" pitchFamily="18" charset="0"/>
            </a:endParaRPr>
          </a:p>
        </p:txBody>
      </p:sp>
      <p:sp>
        <p:nvSpPr>
          <p:cNvPr id="213012" name="Line 20">
            <a:extLst>
              <a:ext uri="{FF2B5EF4-FFF2-40B4-BE49-F238E27FC236}">
                <a16:creationId xmlns:a16="http://schemas.microsoft.com/office/drawing/2014/main" id="{C7799F47-5652-4560-B699-4FC5275AAB5E}"/>
              </a:ext>
            </a:extLst>
          </p:cNvPr>
          <p:cNvSpPr>
            <a:spLocks noChangeShapeType="1"/>
          </p:cNvSpPr>
          <p:nvPr/>
        </p:nvSpPr>
        <p:spPr bwMode="auto">
          <a:xfrm>
            <a:off x="3348038" y="1412875"/>
            <a:ext cx="38100" cy="4086225"/>
          </a:xfrm>
          <a:prstGeom prst="line">
            <a:avLst/>
          </a:prstGeom>
          <a:noFill/>
          <a:ln w="12700">
            <a:solidFill>
              <a:srgbClr val="000000"/>
            </a:solidFill>
            <a:round/>
            <a:headEnd type="arrow" w="med" len="me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13" name="Line 21">
            <a:extLst>
              <a:ext uri="{FF2B5EF4-FFF2-40B4-BE49-F238E27FC236}">
                <a16:creationId xmlns:a16="http://schemas.microsoft.com/office/drawing/2014/main" id="{6CAC10FC-6987-4CDD-8F9D-1D545A100E6F}"/>
              </a:ext>
            </a:extLst>
          </p:cNvPr>
          <p:cNvSpPr>
            <a:spLocks noChangeShapeType="1"/>
          </p:cNvSpPr>
          <p:nvPr/>
        </p:nvSpPr>
        <p:spPr bwMode="auto">
          <a:xfrm>
            <a:off x="5868988" y="2493963"/>
            <a:ext cx="863600" cy="0"/>
          </a:xfrm>
          <a:prstGeom prst="line">
            <a:avLst/>
          </a:prstGeom>
          <a:noFill/>
          <a:ln w="76200">
            <a:solidFill>
              <a:srgbClr val="006600"/>
            </a:solidFill>
            <a:round/>
            <a:headEnd/>
            <a:tailEnd type="triangle" w="sm" len="sm"/>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14" name="Line 22">
            <a:extLst>
              <a:ext uri="{FF2B5EF4-FFF2-40B4-BE49-F238E27FC236}">
                <a16:creationId xmlns:a16="http://schemas.microsoft.com/office/drawing/2014/main" id="{2D5B57AE-1DE7-4F58-8E51-8A8B42730049}"/>
              </a:ext>
            </a:extLst>
          </p:cNvPr>
          <p:cNvSpPr>
            <a:spLocks noChangeShapeType="1"/>
          </p:cNvSpPr>
          <p:nvPr/>
        </p:nvSpPr>
        <p:spPr bwMode="auto">
          <a:xfrm>
            <a:off x="4500563" y="2493963"/>
            <a:ext cx="930275" cy="3175"/>
          </a:xfrm>
          <a:prstGeom prst="line">
            <a:avLst/>
          </a:prstGeom>
          <a:noFill/>
          <a:ln w="76200">
            <a:solidFill>
              <a:schemeClr val="hlink"/>
            </a:solidFill>
            <a:round/>
            <a:headEnd type="triangle" w="sm" len="sm"/>
            <a:tailEnd type="none" w="sm" len="sm"/>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15" name="Text Box 23">
            <a:extLst>
              <a:ext uri="{FF2B5EF4-FFF2-40B4-BE49-F238E27FC236}">
                <a16:creationId xmlns:a16="http://schemas.microsoft.com/office/drawing/2014/main" id="{2C49C132-9B43-414C-97BB-045CEA8325DE}"/>
              </a:ext>
            </a:extLst>
          </p:cNvPr>
          <p:cNvSpPr txBox="1">
            <a:spLocks noChangeArrowheads="1"/>
          </p:cNvSpPr>
          <p:nvPr/>
        </p:nvSpPr>
        <p:spPr bwMode="auto">
          <a:xfrm>
            <a:off x="3995738" y="6021388"/>
            <a:ext cx="4003675" cy="3683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zh-CN" altLang="en-US" sz="2000" b="1">
                <a:solidFill>
                  <a:schemeClr val="tx1"/>
                </a:solidFill>
                <a:latin typeface="Times New Roman" pitchFamily="18" charset="0"/>
              </a:rPr>
              <a:t>需求的变动和均衡价格的变动</a:t>
            </a:r>
            <a:endParaRPr lang="zh-CN" altLang="en-US" sz="4800">
              <a:solidFill>
                <a:schemeClr val="tx1"/>
              </a:solidFill>
              <a:effectLst>
                <a:outerShdw blurRad="38100" dist="38100" dir="2700000" algn="tl">
                  <a:srgbClr val="C0C0C0"/>
                </a:outerShdw>
              </a:effectLst>
              <a:latin typeface="Arial" charset="0"/>
            </a:endParaRPr>
          </a:p>
        </p:txBody>
      </p:sp>
      <p:sp>
        <p:nvSpPr>
          <p:cNvPr id="213016" name="Line 24">
            <a:extLst>
              <a:ext uri="{FF2B5EF4-FFF2-40B4-BE49-F238E27FC236}">
                <a16:creationId xmlns:a16="http://schemas.microsoft.com/office/drawing/2014/main" id="{5652D7C4-33ED-4C96-86C0-203A3C0D5C4E}"/>
              </a:ext>
            </a:extLst>
          </p:cNvPr>
          <p:cNvSpPr>
            <a:spLocks noChangeShapeType="1"/>
          </p:cNvSpPr>
          <p:nvPr/>
        </p:nvSpPr>
        <p:spPr bwMode="auto">
          <a:xfrm flipV="1">
            <a:off x="3768725" y="2320925"/>
            <a:ext cx="4183063" cy="28098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17" name="Line 25">
            <a:extLst>
              <a:ext uri="{FF2B5EF4-FFF2-40B4-BE49-F238E27FC236}">
                <a16:creationId xmlns:a16="http://schemas.microsoft.com/office/drawing/2014/main" id="{E4975979-5684-4195-8E19-7D088B8EFA67}"/>
              </a:ext>
            </a:extLst>
          </p:cNvPr>
          <p:cNvSpPr>
            <a:spLocks noChangeShapeType="1"/>
          </p:cNvSpPr>
          <p:nvPr/>
        </p:nvSpPr>
        <p:spPr bwMode="auto">
          <a:xfrm>
            <a:off x="6180138" y="3592513"/>
            <a:ext cx="3175" cy="190182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18" name="Line 26">
            <a:extLst>
              <a:ext uri="{FF2B5EF4-FFF2-40B4-BE49-F238E27FC236}">
                <a16:creationId xmlns:a16="http://schemas.microsoft.com/office/drawing/2014/main" id="{9E66B102-23B0-46F9-9BB7-B95B0C581EAD}"/>
              </a:ext>
            </a:extLst>
          </p:cNvPr>
          <p:cNvSpPr>
            <a:spLocks noChangeShapeType="1"/>
          </p:cNvSpPr>
          <p:nvPr/>
        </p:nvSpPr>
        <p:spPr bwMode="auto">
          <a:xfrm>
            <a:off x="7132638" y="2933700"/>
            <a:ext cx="3175" cy="2474913"/>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19" name="Line 27">
            <a:extLst>
              <a:ext uri="{FF2B5EF4-FFF2-40B4-BE49-F238E27FC236}">
                <a16:creationId xmlns:a16="http://schemas.microsoft.com/office/drawing/2014/main" id="{C6B71ABF-7C3C-4C4B-8EE5-C60C68ABCF81}"/>
              </a:ext>
            </a:extLst>
          </p:cNvPr>
          <p:cNvSpPr>
            <a:spLocks noChangeShapeType="1"/>
          </p:cNvSpPr>
          <p:nvPr/>
        </p:nvSpPr>
        <p:spPr bwMode="auto">
          <a:xfrm>
            <a:off x="3348038" y="4078288"/>
            <a:ext cx="1944687"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20" name="Line 28">
            <a:extLst>
              <a:ext uri="{FF2B5EF4-FFF2-40B4-BE49-F238E27FC236}">
                <a16:creationId xmlns:a16="http://schemas.microsoft.com/office/drawing/2014/main" id="{E6939848-D05B-4A41-AE79-AF12D9DDC1B2}"/>
              </a:ext>
            </a:extLst>
          </p:cNvPr>
          <p:cNvSpPr>
            <a:spLocks noChangeShapeType="1"/>
          </p:cNvSpPr>
          <p:nvPr/>
        </p:nvSpPr>
        <p:spPr bwMode="auto">
          <a:xfrm flipH="1">
            <a:off x="3382963" y="3524250"/>
            <a:ext cx="2855912" cy="158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21" name="Line 29">
            <a:extLst>
              <a:ext uri="{FF2B5EF4-FFF2-40B4-BE49-F238E27FC236}">
                <a16:creationId xmlns:a16="http://schemas.microsoft.com/office/drawing/2014/main" id="{A9E3AB48-282A-47D0-BC75-7C86D99FDEEE}"/>
              </a:ext>
            </a:extLst>
          </p:cNvPr>
          <p:cNvSpPr>
            <a:spLocks noChangeShapeType="1"/>
          </p:cNvSpPr>
          <p:nvPr/>
        </p:nvSpPr>
        <p:spPr bwMode="auto">
          <a:xfrm flipH="1">
            <a:off x="3389313" y="2833688"/>
            <a:ext cx="3802062" cy="904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3022" name="Text Box 30">
            <a:extLst>
              <a:ext uri="{FF2B5EF4-FFF2-40B4-BE49-F238E27FC236}">
                <a16:creationId xmlns:a16="http://schemas.microsoft.com/office/drawing/2014/main" id="{B485C257-2A4D-430F-8BDA-6BA3298E3F7F}"/>
              </a:ext>
            </a:extLst>
          </p:cNvPr>
          <p:cNvSpPr txBox="1">
            <a:spLocks noChangeArrowheads="1"/>
          </p:cNvSpPr>
          <p:nvPr/>
        </p:nvSpPr>
        <p:spPr bwMode="auto">
          <a:xfrm>
            <a:off x="2914650" y="3860800"/>
            <a:ext cx="647700"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P3</a:t>
            </a:r>
          </a:p>
        </p:txBody>
      </p:sp>
      <p:sp>
        <p:nvSpPr>
          <p:cNvPr id="213023" name="Text Box 31">
            <a:extLst>
              <a:ext uri="{FF2B5EF4-FFF2-40B4-BE49-F238E27FC236}">
                <a16:creationId xmlns:a16="http://schemas.microsoft.com/office/drawing/2014/main" id="{B8981085-B9BE-474F-873A-B6DB48608BB2}"/>
              </a:ext>
            </a:extLst>
          </p:cNvPr>
          <p:cNvSpPr txBox="1">
            <a:spLocks noChangeArrowheads="1"/>
          </p:cNvSpPr>
          <p:nvPr/>
        </p:nvSpPr>
        <p:spPr bwMode="auto">
          <a:xfrm>
            <a:off x="6372225" y="3357563"/>
            <a:ext cx="57626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E1	</a:t>
            </a:r>
          </a:p>
          <a:p>
            <a:pPr eaLnBrk="1" hangingPunct="1">
              <a:spcBef>
                <a:spcPct val="0"/>
              </a:spcBef>
              <a:buClrTx/>
              <a:buSzTx/>
              <a:buFontTx/>
              <a:buNone/>
            </a:pPr>
            <a:endParaRPr lang="en-US" altLang="zh-CN" sz="2000">
              <a:solidFill>
                <a:schemeClr val="hlink"/>
              </a:solidFill>
              <a:latin typeface="Times New Roman" panose="02020603050405020304" pitchFamily="18" charset="0"/>
            </a:endParaRPr>
          </a:p>
        </p:txBody>
      </p:sp>
      <p:sp>
        <p:nvSpPr>
          <p:cNvPr id="213024" name="Text Box 32">
            <a:extLst>
              <a:ext uri="{FF2B5EF4-FFF2-40B4-BE49-F238E27FC236}">
                <a16:creationId xmlns:a16="http://schemas.microsoft.com/office/drawing/2014/main" id="{35A2E4E6-3790-49D0-9E1C-2893BCC54491}"/>
              </a:ext>
            </a:extLst>
          </p:cNvPr>
          <p:cNvSpPr txBox="1">
            <a:spLocks noChangeArrowheads="1"/>
          </p:cNvSpPr>
          <p:nvPr/>
        </p:nvSpPr>
        <p:spPr bwMode="auto">
          <a:xfrm>
            <a:off x="7237413" y="2709863"/>
            <a:ext cx="517525" cy="465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E2</a:t>
            </a:r>
          </a:p>
        </p:txBody>
      </p:sp>
      <p:sp>
        <p:nvSpPr>
          <p:cNvPr id="213025" name="Text Box 33">
            <a:extLst>
              <a:ext uri="{FF2B5EF4-FFF2-40B4-BE49-F238E27FC236}">
                <a16:creationId xmlns:a16="http://schemas.microsoft.com/office/drawing/2014/main" id="{95A2F925-379A-4FE8-8730-DA6A122610FE}"/>
              </a:ext>
            </a:extLst>
          </p:cNvPr>
          <p:cNvSpPr txBox="1">
            <a:spLocks noChangeArrowheads="1"/>
          </p:cNvSpPr>
          <p:nvPr/>
        </p:nvSpPr>
        <p:spPr bwMode="auto">
          <a:xfrm>
            <a:off x="5364163" y="3933825"/>
            <a:ext cx="6477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E3</a:t>
            </a:r>
          </a:p>
        </p:txBody>
      </p:sp>
      <p:sp>
        <p:nvSpPr>
          <p:cNvPr id="213026" name="Text Box 34">
            <a:extLst>
              <a:ext uri="{FF2B5EF4-FFF2-40B4-BE49-F238E27FC236}">
                <a16:creationId xmlns:a16="http://schemas.microsoft.com/office/drawing/2014/main" id="{F8589D31-6E69-44C3-AFF5-30EE22740919}"/>
              </a:ext>
            </a:extLst>
          </p:cNvPr>
          <p:cNvSpPr txBox="1">
            <a:spLocks noChangeArrowheads="1"/>
          </p:cNvSpPr>
          <p:nvPr/>
        </p:nvSpPr>
        <p:spPr bwMode="auto">
          <a:xfrm>
            <a:off x="7956550" y="1989138"/>
            <a:ext cx="581025" cy="388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S</a:t>
            </a:r>
          </a:p>
        </p:txBody>
      </p:sp>
      <p:sp>
        <p:nvSpPr>
          <p:cNvPr id="213027" name="Text Box 35">
            <a:extLst>
              <a:ext uri="{FF2B5EF4-FFF2-40B4-BE49-F238E27FC236}">
                <a16:creationId xmlns:a16="http://schemas.microsoft.com/office/drawing/2014/main" id="{52788339-0EFE-4031-AD5A-DCBAFCAB40B1}"/>
              </a:ext>
            </a:extLst>
          </p:cNvPr>
          <p:cNvSpPr txBox="1">
            <a:spLocks noChangeArrowheads="1"/>
          </p:cNvSpPr>
          <p:nvPr/>
        </p:nvSpPr>
        <p:spPr bwMode="auto">
          <a:xfrm>
            <a:off x="2987675" y="5373688"/>
            <a:ext cx="57626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O</a:t>
            </a:r>
          </a:p>
        </p:txBody>
      </p:sp>
      <p:sp>
        <p:nvSpPr>
          <p:cNvPr id="213028" name="Line 36">
            <a:extLst>
              <a:ext uri="{FF2B5EF4-FFF2-40B4-BE49-F238E27FC236}">
                <a16:creationId xmlns:a16="http://schemas.microsoft.com/office/drawing/2014/main" id="{9AFA867A-F5EB-4146-BB1B-882F020219E0}"/>
              </a:ext>
            </a:extLst>
          </p:cNvPr>
          <p:cNvSpPr>
            <a:spLocks noChangeShapeType="1"/>
          </p:cNvSpPr>
          <p:nvPr/>
        </p:nvSpPr>
        <p:spPr bwMode="auto">
          <a:xfrm>
            <a:off x="5316538" y="4043363"/>
            <a:ext cx="3175" cy="142557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2995">
                                            <p:bg/>
                                          </p:spTgt>
                                        </p:tgtEl>
                                        <p:attrNameLst>
                                          <p:attrName>style.visibility</p:attrName>
                                        </p:attrNameLst>
                                      </p:cBhvr>
                                      <p:to>
                                        <p:strVal val="visible"/>
                                      </p:to>
                                    </p:set>
                                    <p:animEffect transition="in" filter="blinds(horizontal)">
                                      <p:cBhvr>
                                        <p:cTn id="7" dur="500"/>
                                        <p:tgtEl>
                                          <p:spTgt spid="21299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2995">
                                            <p:txEl>
                                              <p:pRg st="0" end="0"/>
                                            </p:txEl>
                                          </p:spTgt>
                                        </p:tgtEl>
                                        <p:attrNameLst>
                                          <p:attrName>style.visibility</p:attrName>
                                        </p:attrNameLst>
                                      </p:cBhvr>
                                      <p:to>
                                        <p:strVal val="visible"/>
                                      </p:to>
                                    </p:set>
                                    <p:animEffect transition="in" filter="blinds(horizontal)">
                                      <p:cBhvr>
                                        <p:cTn id="12" dur="500"/>
                                        <p:tgtEl>
                                          <p:spTgt spid="2129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2996"/>
                                        </p:tgtEl>
                                        <p:attrNameLst>
                                          <p:attrName>style.visibility</p:attrName>
                                        </p:attrNameLst>
                                      </p:cBhvr>
                                      <p:to>
                                        <p:strVal val="visible"/>
                                      </p:to>
                                    </p:set>
                                    <p:animEffect transition="in" filter="blinds(horizontal)">
                                      <p:cBhvr>
                                        <p:cTn id="17" dur="500"/>
                                        <p:tgtEl>
                                          <p:spTgt spid="21299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13015"/>
                                        </p:tgtEl>
                                        <p:attrNameLst>
                                          <p:attrName>style.visibility</p:attrName>
                                        </p:attrNameLst>
                                      </p:cBhvr>
                                      <p:to>
                                        <p:strVal val="visible"/>
                                      </p:to>
                                    </p:set>
                                    <p:anim calcmode="lin" valueType="num">
                                      <p:cBhvr additive="base">
                                        <p:cTn id="22" dur="500" fill="hold"/>
                                        <p:tgtEl>
                                          <p:spTgt spid="213015"/>
                                        </p:tgtEl>
                                        <p:attrNameLst>
                                          <p:attrName>ppt_x</p:attrName>
                                        </p:attrNameLst>
                                      </p:cBhvr>
                                      <p:tavLst>
                                        <p:tav tm="0">
                                          <p:val>
                                            <p:strVal val="#ppt_x"/>
                                          </p:val>
                                        </p:tav>
                                        <p:tav tm="100000">
                                          <p:val>
                                            <p:strVal val="#ppt_x"/>
                                          </p:val>
                                        </p:tav>
                                      </p:tavLst>
                                    </p:anim>
                                    <p:anim calcmode="lin" valueType="num">
                                      <p:cBhvr additive="base">
                                        <p:cTn id="23" dur="500" fill="hold"/>
                                        <p:tgtEl>
                                          <p:spTgt spid="21301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213003"/>
                                        </p:tgtEl>
                                        <p:attrNameLst>
                                          <p:attrName>style.visibility</p:attrName>
                                        </p:attrNameLst>
                                      </p:cBhvr>
                                      <p:to>
                                        <p:strVal val="visible"/>
                                      </p:to>
                                    </p:set>
                                    <p:anim calcmode="lin" valueType="num">
                                      <p:cBhvr additive="base">
                                        <p:cTn id="26" dur="500" fill="hold"/>
                                        <p:tgtEl>
                                          <p:spTgt spid="213003"/>
                                        </p:tgtEl>
                                        <p:attrNameLst>
                                          <p:attrName>ppt_x</p:attrName>
                                        </p:attrNameLst>
                                      </p:cBhvr>
                                      <p:tavLst>
                                        <p:tav tm="0">
                                          <p:val>
                                            <p:strVal val="#ppt_x"/>
                                          </p:val>
                                        </p:tav>
                                        <p:tav tm="100000">
                                          <p:val>
                                            <p:strVal val="#ppt_x"/>
                                          </p:val>
                                        </p:tav>
                                      </p:tavLst>
                                    </p:anim>
                                    <p:anim calcmode="lin" valueType="num">
                                      <p:cBhvr additive="base">
                                        <p:cTn id="27" dur="500" fill="hold"/>
                                        <p:tgtEl>
                                          <p:spTgt spid="21300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13027"/>
                                        </p:tgtEl>
                                        <p:attrNameLst>
                                          <p:attrName>style.visibility</p:attrName>
                                        </p:attrNameLst>
                                      </p:cBhvr>
                                      <p:to>
                                        <p:strVal val="visible"/>
                                      </p:to>
                                    </p:set>
                                    <p:anim calcmode="lin" valueType="num">
                                      <p:cBhvr additive="base">
                                        <p:cTn id="30" dur="500" fill="hold"/>
                                        <p:tgtEl>
                                          <p:spTgt spid="213027"/>
                                        </p:tgtEl>
                                        <p:attrNameLst>
                                          <p:attrName>ppt_x</p:attrName>
                                        </p:attrNameLst>
                                      </p:cBhvr>
                                      <p:tavLst>
                                        <p:tav tm="0">
                                          <p:val>
                                            <p:strVal val="#ppt_x"/>
                                          </p:val>
                                        </p:tav>
                                        <p:tav tm="100000">
                                          <p:val>
                                            <p:strVal val="#ppt_x"/>
                                          </p:val>
                                        </p:tav>
                                      </p:tavLst>
                                    </p:anim>
                                    <p:anim calcmode="lin" valueType="num">
                                      <p:cBhvr additive="base">
                                        <p:cTn id="31" dur="500" fill="hold"/>
                                        <p:tgtEl>
                                          <p:spTgt spid="21302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13011"/>
                                        </p:tgtEl>
                                        <p:attrNameLst>
                                          <p:attrName>style.visibility</p:attrName>
                                        </p:attrNameLst>
                                      </p:cBhvr>
                                      <p:to>
                                        <p:strVal val="visible"/>
                                      </p:to>
                                    </p:set>
                                    <p:anim calcmode="lin" valueType="num">
                                      <p:cBhvr additive="base">
                                        <p:cTn id="34" dur="500" fill="hold"/>
                                        <p:tgtEl>
                                          <p:spTgt spid="213011"/>
                                        </p:tgtEl>
                                        <p:attrNameLst>
                                          <p:attrName>ppt_x</p:attrName>
                                        </p:attrNameLst>
                                      </p:cBhvr>
                                      <p:tavLst>
                                        <p:tav tm="0">
                                          <p:val>
                                            <p:strVal val="#ppt_x"/>
                                          </p:val>
                                        </p:tav>
                                        <p:tav tm="100000">
                                          <p:val>
                                            <p:strVal val="#ppt_x"/>
                                          </p:val>
                                        </p:tav>
                                      </p:tavLst>
                                    </p:anim>
                                    <p:anim calcmode="lin" valueType="num">
                                      <p:cBhvr additive="base">
                                        <p:cTn id="35" dur="500" fill="hold"/>
                                        <p:tgtEl>
                                          <p:spTgt spid="213011"/>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13012"/>
                                        </p:tgtEl>
                                        <p:attrNameLst>
                                          <p:attrName>style.visibility</p:attrName>
                                        </p:attrNameLst>
                                      </p:cBhvr>
                                      <p:to>
                                        <p:strVal val="visible"/>
                                      </p:to>
                                    </p:set>
                                    <p:anim calcmode="lin" valueType="num">
                                      <p:cBhvr additive="base">
                                        <p:cTn id="38" dur="500" fill="hold"/>
                                        <p:tgtEl>
                                          <p:spTgt spid="213012"/>
                                        </p:tgtEl>
                                        <p:attrNameLst>
                                          <p:attrName>ppt_x</p:attrName>
                                        </p:attrNameLst>
                                      </p:cBhvr>
                                      <p:tavLst>
                                        <p:tav tm="0">
                                          <p:val>
                                            <p:strVal val="#ppt_x"/>
                                          </p:val>
                                        </p:tav>
                                        <p:tav tm="100000">
                                          <p:val>
                                            <p:strVal val="#ppt_x"/>
                                          </p:val>
                                        </p:tav>
                                      </p:tavLst>
                                    </p:anim>
                                    <p:anim calcmode="lin" valueType="num">
                                      <p:cBhvr additive="base">
                                        <p:cTn id="39" dur="500" fill="hold"/>
                                        <p:tgtEl>
                                          <p:spTgt spid="2130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13001"/>
                                        </p:tgtEl>
                                        <p:attrNameLst>
                                          <p:attrName>style.visibility</p:attrName>
                                        </p:attrNameLst>
                                      </p:cBhvr>
                                      <p:to>
                                        <p:strVal val="visible"/>
                                      </p:to>
                                    </p:set>
                                    <p:anim calcmode="lin" valueType="num">
                                      <p:cBhvr additive="base">
                                        <p:cTn id="42" dur="500" fill="hold"/>
                                        <p:tgtEl>
                                          <p:spTgt spid="213001"/>
                                        </p:tgtEl>
                                        <p:attrNameLst>
                                          <p:attrName>ppt_x</p:attrName>
                                        </p:attrNameLst>
                                      </p:cBhvr>
                                      <p:tavLst>
                                        <p:tav tm="0">
                                          <p:val>
                                            <p:strVal val="#ppt_x"/>
                                          </p:val>
                                        </p:tav>
                                        <p:tav tm="100000">
                                          <p:val>
                                            <p:strVal val="#ppt_x"/>
                                          </p:val>
                                        </p:tav>
                                      </p:tavLst>
                                    </p:anim>
                                    <p:anim calcmode="lin" valueType="num">
                                      <p:cBhvr additive="base">
                                        <p:cTn id="43" dur="500" fill="hold"/>
                                        <p:tgtEl>
                                          <p:spTgt spid="213001"/>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213005"/>
                                        </p:tgtEl>
                                        <p:attrNameLst>
                                          <p:attrName>style.visibility</p:attrName>
                                        </p:attrNameLst>
                                      </p:cBhvr>
                                      <p:to>
                                        <p:strVal val="visible"/>
                                      </p:to>
                                    </p:set>
                                    <p:anim calcmode="lin" valueType="num">
                                      <p:cBhvr additive="base">
                                        <p:cTn id="46" dur="500" fill="hold"/>
                                        <p:tgtEl>
                                          <p:spTgt spid="213005"/>
                                        </p:tgtEl>
                                        <p:attrNameLst>
                                          <p:attrName>ppt_x</p:attrName>
                                        </p:attrNameLst>
                                      </p:cBhvr>
                                      <p:tavLst>
                                        <p:tav tm="0">
                                          <p:val>
                                            <p:strVal val="#ppt_x"/>
                                          </p:val>
                                        </p:tav>
                                        <p:tav tm="100000">
                                          <p:val>
                                            <p:strVal val="#ppt_x"/>
                                          </p:val>
                                        </p:tav>
                                      </p:tavLst>
                                    </p:anim>
                                    <p:anim calcmode="lin" valueType="num">
                                      <p:cBhvr additive="base">
                                        <p:cTn id="47" dur="500" fill="hold"/>
                                        <p:tgtEl>
                                          <p:spTgt spid="21300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13023"/>
                                        </p:tgtEl>
                                        <p:attrNameLst>
                                          <p:attrName>style.visibility</p:attrName>
                                        </p:attrNameLst>
                                      </p:cBhvr>
                                      <p:to>
                                        <p:strVal val="visible"/>
                                      </p:to>
                                    </p:set>
                                    <p:anim calcmode="lin" valueType="num">
                                      <p:cBhvr additive="base">
                                        <p:cTn id="50" dur="500" fill="hold"/>
                                        <p:tgtEl>
                                          <p:spTgt spid="213023"/>
                                        </p:tgtEl>
                                        <p:attrNameLst>
                                          <p:attrName>ppt_x</p:attrName>
                                        </p:attrNameLst>
                                      </p:cBhvr>
                                      <p:tavLst>
                                        <p:tav tm="0">
                                          <p:val>
                                            <p:strVal val="#ppt_x"/>
                                          </p:val>
                                        </p:tav>
                                        <p:tav tm="100000">
                                          <p:val>
                                            <p:strVal val="#ppt_x"/>
                                          </p:val>
                                        </p:tav>
                                      </p:tavLst>
                                    </p:anim>
                                    <p:anim calcmode="lin" valueType="num">
                                      <p:cBhvr additive="base">
                                        <p:cTn id="51" dur="500" fill="hold"/>
                                        <p:tgtEl>
                                          <p:spTgt spid="213023"/>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213016"/>
                                        </p:tgtEl>
                                        <p:attrNameLst>
                                          <p:attrName>style.visibility</p:attrName>
                                        </p:attrNameLst>
                                      </p:cBhvr>
                                      <p:to>
                                        <p:strVal val="visible"/>
                                      </p:to>
                                    </p:set>
                                    <p:anim calcmode="lin" valueType="num">
                                      <p:cBhvr additive="base">
                                        <p:cTn id="54" dur="500" fill="hold"/>
                                        <p:tgtEl>
                                          <p:spTgt spid="213016"/>
                                        </p:tgtEl>
                                        <p:attrNameLst>
                                          <p:attrName>ppt_x</p:attrName>
                                        </p:attrNameLst>
                                      </p:cBhvr>
                                      <p:tavLst>
                                        <p:tav tm="0">
                                          <p:val>
                                            <p:strVal val="#ppt_x"/>
                                          </p:val>
                                        </p:tav>
                                        <p:tav tm="100000">
                                          <p:val>
                                            <p:strVal val="#ppt_x"/>
                                          </p:val>
                                        </p:tav>
                                      </p:tavLst>
                                    </p:anim>
                                    <p:anim calcmode="lin" valueType="num">
                                      <p:cBhvr additive="base">
                                        <p:cTn id="55" dur="500" fill="hold"/>
                                        <p:tgtEl>
                                          <p:spTgt spid="21301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213026"/>
                                        </p:tgtEl>
                                        <p:attrNameLst>
                                          <p:attrName>style.visibility</p:attrName>
                                        </p:attrNameLst>
                                      </p:cBhvr>
                                      <p:to>
                                        <p:strVal val="visible"/>
                                      </p:to>
                                    </p:set>
                                    <p:anim calcmode="lin" valueType="num">
                                      <p:cBhvr additive="base">
                                        <p:cTn id="58" dur="500" fill="hold"/>
                                        <p:tgtEl>
                                          <p:spTgt spid="213026"/>
                                        </p:tgtEl>
                                        <p:attrNameLst>
                                          <p:attrName>ppt_x</p:attrName>
                                        </p:attrNameLst>
                                      </p:cBhvr>
                                      <p:tavLst>
                                        <p:tav tm="0">
                                          <p:val>
                                            <p:strVal val="#ppt_x"/>
                                          </p:val>
                                        </p:tav>
                                        <p:tav tm="100000">
                                          <p:val>
                                            <p:strVal val="#ppt_x"/>
                                          </p:val>
                                        </p:tav>
                                      </p:tavLst>
                                    </p:anim>
                                    <p:anim calcmode="lin" valueType="num">
                                      <p:cBhvr additive="base">
                                        <p:cTn id="59" dur="500" fill="hold"/>
                                        <p:tgtEl>
                                          <p:spTgt spid="213026"/>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13002"/>
                                        </p:tgtEl>
                                        <p:attrNameLst>
                                          <p:attrName>style.visibility</p:attrName>
                                        </p:attrNameLst>
                                      </p:cBhvr>
                                      <p:to>
                                        <p:strVal val="visible"/>
                                      </p:to>
                                    </p:set>
                                    <p:anim calcmode="lin" valueType="num">
                                      <p:cBhvr additive="base">
                                        <p:cTn id="62" dur="500" fill="hold"/>
                                        <p:tgtEl>
                                          <p:spTgt spid="213002"/>
                                        </p:tgtEl>
                                        <p:attrNameLst>
                                          <p:attrName>ppt_x</p:attrName>
                                        </p:attrNameLst>
                                      </p:cBhvr>
                                      <p:tavLst>
                                        <p:tav tm="0">
                                          <p:val>
                                            <p:strVal val="#ppt_x"/>
                                          </p:val>
                                        </p:tav>
                                        <p:tav tm="100000">
                                          <p:val>
                                            <p:strVal val="#ppt_x"/>
                                          </p:val>
                                        </p:tav>
                                      </p:tavLst>
                                    </p:anim>
                                    <p:anim calcmode="lin" valueType="num">
                                      <p:cBhvr additive="base">
                                        <p:cTn id="63" dur="500" fill="hold"/>
                                        <p:tgtEl>
                                          <p:spTgt spid="213002"/>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213017"/>
                                        </p:tgtEl>
                                        <p:attrNameLst>
                                          <p:attrName>style.visibility</p:attrName>
                                        </p:attrNameLst>
                                      </p:cBhvr>
                                      <p:to>
                                        <p:strVal val="visible"/>
                                      </p:to>
                                    </p:set>
                                    <p:anim calcmode="lin" valueType="num">
                                      <p:cBhvr additive="base">
                                        <p:cTn id="66" dur="500" fill="hold"/>
                                        <p:tgtEl>
                                          <p:spTgt spid="213017"/>
                                        </p:tgtEl>
                                        <p:attrNameLst>
                                          <p:attrName>ppt_x</p:attrName>
                                        </p:attrNameLst>
                                      </p:cBhvr>
                                      <p:tavLst>
                                        <p:tav tm="0">
                                          <p:val>
                                            <p:strVal val="#ppt_x"/>
                                          </p:val>
                                        </p:tav>
                                        <p:tav tm="100000">
                                          <p:val>
                                            <p:strVal val="#ppt_x"/>
                                          </p:val>
                                        </p:tav>
                                      </p:tavLst>
                                    </p:anim>
                                    <p:anim calcmode="lin" valueType="num">
                                      <p:cBhvr additive="base">
                                        <p:cTn id="67" dur="500" fill="hold"/>
                                        <p:tgtEl>
                                          <p:spTgt spid="213017"/>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213020"/>
                                        </p:tgtEl>
                                        <p:attrNameLst>
                                          <p:attrName>style.visibility</p:attrName>
                                        </p:attrNameLst>
                                      </p:cBhvr>
                                      <p:to>
                                        <p:strVal val="visible"/>
                                      </p:to>
                                    </p:set>
                                    <p:anim calcmode="lin" valueType="num">
                                      <p:cBhvr additive="base">
                                        <p:cTn id="70" dur="500" fill="hold"/>
                                        <p:tgtEl>
                                          <p:spTgt spid="213020"/>
                                        </p:tgtEl>
                                        <p:attrNameLst>
                                          <p:attrName>ppt_x</p:attrName>
                                        </p:attrNameLst>
                                      </p:cBhvr>
                                      <p:tavLst>
                                        <p:tav tm="0">
                                          <p:val>
                                            <p:strVal val="#ppt_x"/>
                                          </p:val>
                                        </p:tav>
                                        <p:tav tm="100000">
                                          <p:val>
                                            <p:strVal val="#ppt_x"/>
                                          </p:val>
                                        </p:tav>
                                      </p:tavLst>
                                    </p:anim>
                                    <p:anim calcmode="lin" valueType="num">
                                      <p:cBhvr additive="base">
                                        <p:cTn id="71" dur="500" fill="hold"/>
                                        <p:tgtEl>
                                          <p:spTgt spid="213020"/>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13000"/>
                                        </p:tgtEl>
                                        <p:attrNameLst>
                                          <p:attrName>style.visibility</p:attrName>
                                        </p:attrNameLst>
                                      </p:cBhvr>
                                      <p:to>
                                        <p:strVal val="visible"/>
                                      </p:to>
                                    </p:set>
                                    <p:anim calcmode="lin" valueType="num">
                                      <p:cBhvr additive="base">
                                        <p:cTn id="74" dur="500" fill="hold"/>
                                        <p:tgtEl>
                                          <p:spTgt spid="213000"/>
                                        </p:tgtEl>
                                        <p:attrNameLst>
                                          <p:attrName>ppt_x</p:attrName>
                                        </p:attrNameLst>
                                      </p:cBhvr>
                                      <p:tavLst>
                                        <p:tav tm="0">
                                          <p:val>
                                            <p:strVal val="#ppt_x"/>
                                          </p:val>
                                        </p:tav>
                                        <p:tav tm="100000">
                                          <p:val>
                                            <p:strVal val="#ppt_x"/>
                                          </p:val>
                                        </p:tav>
                                      </p:tavLst>
                                    </p:anim>
                                    <p:anim calcmode="lin" valueType="num">
                                      <p:cBhvr additive="base">
                                        <p:cTn id="75" dur="500" fill="hold"/>
                                        <p:tgtEl>
                                          <p:spTgt spid="21300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13009"/>
                                        </p:tgtEl>
                                        <p:attrNameLst>
                                          <p:attrName>style.visibility</p:attrName>
                                        </p:attrNameLst>
                                      </p:cBhvr>
                                      <p:to>
                                        <p:strVal val="visible"/>
                                      </p:to>
                                    </p:set>
                                    <p:anim calcmode="lin" valueType="num">
                                      <p:cBhvr additive="base">
                                        <p:cTn id="78" dur="500" fill="hold"/>
                                        <p:tgtEl>
                                          <p:spTgt spid="213009"/>
                                        </p:tgtEl>
                                        <p:attrNameLst>
                                          <p:attrName>ppt_x</p:attrName>
                                        </p:attrNameLst>
                                      </p:cBhvr>
                                      <p:tavLst>
                                        <p:tav tm="0">
                                          <p:val>
                                            <p:strVal val="#ppt_x"/>
                                          </p:val>
                                        </p:tav>
                                        <p:tav tm="100000">
                                          <p:val>
                                            <p:strVal val="#ppt_x"/>
                                          </p:val>
                                        </p:tav>
                                      </p:tavLst>
                                    </p:anim>
                                    <p:anim calcmode="lin" valueType="num">
                                      <p:cBhvr additive="base">
                                        <p:cTn id="79" dur="500" fill="hold"/>
                                        <p:tgtEl>
                                          <p:spTgt spid="213009"/>
                                        </p:tgtEl>
                                        <p:attrNameLst>
                                          <p:attrName>ppt_y</p:attrName>
                                        </p:attrNameLst>
                                      </p:cBhvr>
                                      <p:tavLst>
                                        <p:tav tm="0">
                                          <p:val>
                                            <p:strVal val="1+#ppt_h/2"/>
                                          </p:val>
                                        </p:tav>
                                        <p:tav tm="100000">
                                          <p:val>
                                            <p:strVal val="#ppt_y"/>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2" presetClass="entr" presetSubtype="4" fill="hold" nodeType="clickEffect">
                                  <p:stCondLst>
                                    <p:cond delay="0"/>
                                  </p:stCondLst>
                                  <p:childTnLst>
                                    <p:set>
                                      <p:cBhvr>
                                        <p:cTn id="83" dur="1" fill="hold">
                                          <p:stCondLst>
                                            <p:cond delay="0"/>
                                          </p:stCondLst>
                                        </p:cTn>
                                        <p:tgtEl>
                                          <p:spTgt spid="213013"/>
                                        </p:tgtEl>
                                        <p:attrNameLst>
                                          <p:attrName>style.visibility</p:attrName>
                                        </p:attrNameLst>
                                      </p:cBhvr>
                                      <p:to>
                                        <p:strVal val="visible"/>
                                      </p:to>
                                    </p:set>
                                    <p:anim calcmode="lin" valueType="num">
                                      <p:cBhvr additive="base">
                                        <p:cTn id="84" dur="500" fill="hold"/>
                                        <p:tgtEl>
                                          <p:spTgt spid="213013"/>
                                        </p:tgtEl>
                                        <p:attrNameLst>
                                          <p:attrName>ppt_x</p:attrName>
                                        </p:attrNameLst>
                                      </p:cBhvr>
                                      <p:tavLst>
                                        <p:tav tm="0">
                                          <p:val>
                                            <p:strVal val="#ppt_x"/>
                                          </p:val>
                                        </p:tav>
                                        <p:tav tm="100000">
                                          <p:val>
                                            <p:strVal val="#ppt_x"/>
                                          </p:val>
                                        </p:tav>
                                      </p:tavLst>
                                    </p:anim>
                                    <p:anim calcmode="lin" valueType="num">
                                      <p:cBhvr additive="base">
                                        <p:cTn id="85" dur="500" fill="hold"/>
                                        <p:tgtEl>
                                          <p:spTgt spid="213013"/>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213006"/>
                                        </p:tgtEl>
                                        <p:attrNameLst>
                                          <p:attrName>style.visibility</p:attrName>
                                        </p:attrNameLst>
                                      </p:cBhvr>
                                      <p:to>
                                        <p:strVal val="visible"/>
                                      </p:to>
                                    </p:set>
                                    <p:anim calcmode="lin" valueType="num">
                                      <p:cBhvr additive="base">
                                        <p:cTn id="88" dur="500" fill="hold"/>
                                        <p:tgtEl>
                                          <p:spTgt spid="213006"/>
                                        </p:tgtEl>
                                        <p:attrNameLst>
                                          <p:attrName>ppt_x</p:attrName>
                                        </p:attrNameLst>
                                      </p:cBhvr>
                                      <p:tavLst>
                                        <p:tav tm="0">
                                          <p:val>
                                            <p:strVal val="#ppt_x"/>
                                          </p:val>
                                        </p:tav>
                                        <p:tav tm="100000">
                                          <p:val>
                                            <p:strVal val="#ppt_x"/>
                                          </p:val>
                                        </p:tav>
                                      </p:tavLst>
                                    </p:anim>
                                    <p:anim calcmode="lin" valueType="num">
                                      <p:cBhvr additive="base">
                                        <p:cTn id="89" dur="500" fill="hold"/>
                                        <p:tgtEl>
                                          <p:spTgt spid="213006"/>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213008"/>
                                        </p:tgtEl>
                                        <p:attrNameLst>
                                          <p:attrName>style.visibility</p:attrName>
                                        </p:attrNameLst>
                                      </p:cBhvr>
                                      <p:to>
                                        <p:strVal val="visible"/>
                                      </p:to>
                                    </p:set>
                                    <p:anim calcmode="lin" valueType="num">
                                      <p:cBhvr additive="base">
                                        <p:cTn id="92" dur="500" fill="hold"/>
                                        <p:tgtEl>
                                          <p:spTgt spid="213008"/>
                                        </p:tgtEl>
                                        <p:attrNameLst>
                                          <p:attrName>ppt_x</p:attrName>
                                        </p:attrNameLst>
                                      </p:cBhvr>
                                      <p:tavLst>
                                        <p:tav tm="0">
                                          <p:val>
                                            <p:strVal val="#ppt_x"/>
                                          </p:val>
                                        </p:tav>
                                        <p:tav tm="100000">
                                          <p:val>
                                            <p:strVal val="#ppt_x"/>
                                          </p:val>
                                        </p:tav>
                                      </p:tavLst>
                                    </p:anim>
                                    <p:anim calcmode="lin" valueType="num">
                                      <p:cBhvr additive="base">
                                        <p:cTn id="93" dur="500" fill="hold"/>
                                        <p:tgtEl>
                                          <p:spTgt spid="213008"/>
                                        </p:tgtEl>
                                        <p:attrNameLst>
                                          <p:attrName>ppt_y</p:attrName>
                                        </p:attrNameLst>
                                      </p:cBhvr>
                                      <p:tavLst>
                                        <p:tav tm="0">
                                          <p:val>
                                            <p:strVal val="1+#ppt_h/2"/>
                                          </p:val>
                                        </p:tav>
                                        <p:tav tm="100000">
                                          <p:val>
                                            <p:strVal val="#ppt_y"/>
                                          </p:val>
                                        </p:tav>
                                      </p:tavLst>
                                    </p:anim>
                                  </p:childTnLst>
                                </p:cTn>
                              </p:par>
                            </p:childTnLst>
                          </p:cTn>
                        </p:par>
                      </p:childTnLst>
                    </p:cTn>
                  </p:par>
                  <p:par>
                    <p:cTn id="94" fill="hold" nodeType="clickPar">
                      <p:stCondLst>
                        <p:cond delay="indefinite"/>
                      </p:stCondLst>
                      <p:childTnLst>
                        <p:par>
                          <p:cTn id="95" fill="hold" nodeType="withGroup">
                            <p:stCondLst>
                              <p:cond delay="0"/>
                            </p:stCondLst>
                            <p:childTnLst>
                              <p:par>
                                <p:cTn id="96" presetID="2" presetClass="entr" presetSubtype="4" fill="hold" nodeType="clickEffect">
                                  <p:stCondLst>
                                    <p:cond delay="0"/>
                                  </p:stCondLst>
                                  <p:childTnLst>
                                    <p:set>
                                      <p:cBhvr>
                                        <p:cTn id="97" dur="1" fill="hold">
                                          <p:stCondLst>
                                            <p:cond delay="0"/>
                                          </p:stCondLst>
                                        </p:cTn>
                                        <p:tgtEl>
                                          <p:spTgt spid="213021"/>
                                        </p:tgtEl>
                                        <p:attrNameLst>
                                          <p:attrName>style.visibility</p:attrName>
                                        </p:attrNameLst>
                                      </p:cBhvr>
                                      <p:to>
                                        <p:strVal val="visible"/>
                                      </p:to>
                                    </p:set>
                                    <p:anim calcmode="lin" valueType="num">
                                      <p:cBhvr additive="base">
                                        <p:cTn id="98" dur="500" fill="hold"/>
                                        <p:tgtEl>
                                          <p:spTgt spid="213021"/>
                                        </p:tgtEl>
                                        <p:attrNameLst>
                                          <p:attrName>ppt_x</p:attrName>
                                        </p:attrNameLst>
                                      </p:cBhvr>
                                      <p:tavLst>
                                        <p:tav tm="0">
                                          <p:val>
                                            <p:strVal val="#ppt_x"/>
                                          </p:val>
                                        </p:tav>
                                        <p:tav tm="100000">
                                          <p:val>
                                            <p:strVal val="#ppt_x"/>
                                          </p:val>
                                        </p:tav>
                                      </p:tavLst>
                                    </p:anim>
                                    <p:anim calcmode="lin" valueType="num">
                                      <p:cBhvr additive="base">
                                        <p:cTn id="99" dur="500" fill="hold"/>
                                        <p:tgtEl>
                                          <p:spTgt spid="213021"/>
                                        </p:tgtEl>
                                        <p:attrNameLst>
                                          <p:attrName>ppt_y</p:attrName>
                                        </p:attrNameLst>
                                      </p:cBhvr>
                                      <p:tavLst>
                                        <p:tav tm="0">
                                          <p:val>
                                            <p:strVal val="1+#ppt_h/2"/>
                                          </p:val>
                                        </p:tav>
                                        <p:tav tm="100000">
                                          <p:val>
                                            <p:strVal val="#ppt_y"/>
                                          </p:val>
                                        </p:tav>
                                      </p:tavLst>
                                    </p:anim>
                                  </p:childTnLst>
                                </p:cTn>
                              </p:par>
                              <p:par>
                                <p:cTn id="100" presetID="2" presetClass="entr" presetSubtype="4" fill="hold" nodeType="withEffect">
                                  <p:stCondLst>
                                    <p:cond delay="0"/>
                                  </p:stCondLst>
                                  <p:childTnLst>
                                    <p:set>
                                      <p:cBhvr>
                                        <p:cTn id="101" dur="1" fill="hold">
                                          <p:stCondLst>
                                            <p:cond delay="0"/>
                                          </p:stCondLst>
                                        </p:cTn>
                                        <p:tgtEl>
                                          <p:spTgt spid="213018"/>
                                        </p:tgtEl>
                                        <p:attrNameLst>
                                          <p:attrName>style.visibility</p:attrName>
                                        </p:attrNameLst>
                                      </p:cBhvr>
                                      <p:to>
                                        <p:strVal val="visible"/>
                                      </p:to>
                                    </p:set>
                                    <p:anim calcmode="lin" valueType="num">
                                      <p:cBhvr additive="base">
                                        <p:cTn id="102" dur="500" fill="hold"/>
                                        <p:tgtEl>
                                          <p:spTgt spid="213018"/>
                                        </p:tgtEl>
                                        <p:attrNameLst>
                                          <p:attrName>ppt_x</p:attrName>
                                        </p:attrNameLst>
                                      </p:cBhvr>
                                      <p:tavLst>
                                        <p:tav tm="0">
                                          <p:val>
                                            <p:strVal val="#ppt_x"/>
                                          </p:val>
                                        </p:tav>
                                        <p:tav tm="100000">
                                          <p:val>
                                            <p:strVal val="#ppt_x"/>
                                          </p:val>
                                        </p:tav>
                                      </p:tavLst>
                                    </p:anim>
                                    <p:anim calcmode="lin" valueType="num">
                                      <p:cBhvr additive="base">
                                        <p:cTn id="103" dur="500" fill="hold"/>
                                        <p:tgtEl>
                                          <p:spTgt spid="213018"/>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13024"/>
                                        </p:tgtEl>
                                        <p:attrNameLst>
                                          <p:attrName>style.visibility</p:attrName>
                                        </p:attrNameLst>
                                      </p:cBhvr>
                                      <p:to>
                                        <p:strVal val="visible"/>
                                      </p:to>
                                    </p:set>
                                    <p:anim calcmode="lin" valueType="num">
                                      <p:cBhvr additive="base">
                                        <p:cTn id="106" dur="500" fill="hold"/>
                                        <p:tgtEl>
                                          <p:spTgt spid="213024"/>
                                        </p:tgtEl>
                                        <p:attrNameLst>
                                          <p:attrName>ppt_x</p:attrName>
                                        </p:attrNameLst>
                                      </p:cBhvr>
                                      <p:tavLst>
                                        <p:tav tm="0">
                                          <p:val>
                                            <p:strVal val="#ppt_x"/>
                                          </p:val>
                                        </p:tav>
                                        <p:tav tm="100000">
                                          <p:val>
                                            <p:strVal val="#ppt_x"/>
                                          </p:val>
                                        </p:tav>
                                      </p:tavLst>
                                    </p:anim>
                                    <p:anim calcmode="lin" valueType="num">
                                      <p:cBhvr additive="base">
                                        <p:cTn id="107" dur="500" fill="hold"/>
                                        <p:tgtEl>
                                          <p:spTgt spid="213024"/>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213010"/>
                                        </p:tgtEl>
                                        <p:attrNameLst>
                                          <p:attrName>style.visibility</p:attrName>
                                        </p:attrNameLst>
                                      </p:cBhvr>
                                      <p:to>
                                        <p:strVal val="visible"/>
                                      </p:to>
                                    </p:set>
                                    <p:anim calcmode="lin" valueType="num">
                                      <p:cBhvr additive="base">
                                        <p:cTn id="110" dur="500" fill="hold"/>
                                        <p:tgtEl>
                                          <p:spTgt spid="213010"/>
                                        </p:tgtEl>
                                        <p:attrNameLst>
                                          <p:attrName>ppt_x</p:attrName>
                                        </p:attrNameLst>
                                      </p:cBhvr>
                                      <p:tavLst>
                                        <p:tav tm="0">
                                          <p:val>
                                            <p:strVal val="#ppt_x"/>
                                          </p:val>
                                        </p:tav>
                                        <p:tav tm="100000">
                                          <p:val>
                                            <p:strVal val="#ppt_x"/>
                                          </p:val>
                                        </p:tav>
                                      </p:tavLst>
                                    </p:anim>
                                    <p:anim calcmode="lin" valueType="num">
                                      <p:cBhvr additive="base">
                                        <p:cTn id="111" dur="500" fill="hold"/>
                                        <p:tgtEl>
                                          <p:spTgt spid="21301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212999"/>
                                        </p:tgtEl>
                                        <p:attrNameLst>
                                          <p:attrName>style.visibility</p:attrName>
                                        </p:attrNameLst>
                                      </p:cBhvr>
                                      <p:to>
                                        <p:strVal val="visible"/>
                                      </p:to>
                                    </p:set>
                                    <p:anim calcmode="lin" valueType="num">
                                      <p:cBhvr additive="base">
                                        <p:cTn id="114" dur="500" fill="hold"/>
                                        <p:tgtEl>
                                          <p:spTgt spid="212999"/>
                                        </p:tgtEl>
                                        <p:attrNameLst>
                                          <p:attrName>ppt_x</p:attrName>
                                        </p:attrNameLst>
                                      </p:cBhvr>
                                      <p:tavLst>
                                        <p:tav tm="0">
                                          <p:val>
                                            <p:strVal val="#ppt_x"/>
                                          </p:val>
                                        </p:tav>
                                        <p:tav tm="100000">
                                          <p:val>
                                            <p:strVal val="#ppt_x"/>
                                          </p:val>
                                        </p:tav>
                                      </p:tavLst>
                                    </p:anim>
                                    <p:anim calcmode="lin" valueType="num">
                                      <p:cBhvr additive="base">
                                        <p:cTn id="115" dur="500" fill="hold"/>
                                        <p:tgtEl>
                                          <p:spTgt spid="212999"/>
                                        </p:tgtEl>
                                        <p:attrNameLst>
                                          <p:attrName>ppt_y</p:attrName>
                                        </p:attrNameLst>
                                      </p:cBhvr>
                                      <p:tavLst>
                                        <p:tav tm="0">
                                          <p:val>
                                            <p:strVal val="1+#ppt_h/2"/>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8" presetClass="exit" presetSubtype="16" fill="hold" nodeType="clickEffect">
                                  <p:stCondLst>
                                    <p:cond delay="0"/>
                                  </p:stCondLst>
                                  <p:childTnLst>
                                    <p:animEffect transition="out" filter="diamond(in)">
                                      <p:cBhvr>
                                        <p:cTn id="119" dur="2000"/>
                                        <p:tgtEl>
                                          <p:spTgt spid="213021"/>
                                        </p:tgtEl>
                                      </p:cBhvr>
                                    </p:animEffect>
                                    <p:set>
                                      <p:cBhvr>
                                        <p:cTn id="120" dur="1" fill="hold">
                                          <p:stCondLst>
                                            <p:cond delay="1999"/>
                                          </p:stCondLst>
                                        </p:cTn>
                                        <p:tgtEl>
                                          <p:spTgt spid="213021"/>
                                        </p:tgtEl>
                                        <p:attrNameLst>
                                          <p:attrName>style.visibility</p:attrName>
                                        </p:attrNameLst>
                                      </p:cBhvr>
                                      <p:to>
                                        <p:strVal val="hidden"/>
                                      </p:to>
                                    </p:set>
                                  </p:childTnLst>
                                </p:cTn>
                              </p:par>
                              <p:par>
                                <p:cTn id="121" presetID="8" presetClass="exit" presetSubtype="16" fill="hold" grpId="1" nodeType="withEffect">
                                  <p:stCondLst>
                                    <p:cond delay="0"/>
                                  </p:stCondLst>
                                  <p:childTnLst>
                                    <p:animEffect transition="out" filter="diamond(in)">
                                      <p:cBhvr>
                                        <p:cTn id="122" dur="2000"/>
                                        <p:tgtEl>
                                          <p:spTgt spid="212999"/>
                                        </p:tgtEl>
                                      </p:cBhvr>
                                    </p:animEffect>
                                    <p:set>
                                      <p:cBhvr>
                                        <p:cTn id="123" dur="1" fill="hold">
                                          <p:stCondLst>
                                            <p:cond delay="1999"/>
                                          </p:stCondLst>
                                        </p:cTn>
                                        <p:tgtEl>
                                          <p:spTgt spid="212999"/>
                                        </p:tgtEl>
                                        <p:attrNameLst>
                                          <p:attrName>style.visibility</p:attrName>
                                        </p:attrNameLst>
                                      </p:cBhvr>
                                      <p:to>
                                        <p:strVal val="hidden"/>
                                      </p:to>
                                    </p:set>
                                  </p:childTnLst>
                                </p:cTn>
                              </p:par>
                              <p:par>
                                <p:cTn id="124" presetID="8" presetClass="exit" presetSubtype="16" fill="hold" nodeType="withEffect">
                                  <p:stCondLst>
                                    <p:cond delay="0"/>
                                  </p:stCondLst>
                                  <p:childTnLst>
                                    <p:animEffect transition="out" filter="diamond(in)">
                                      <p:cBhvr>
                                        <p:cTn id="125" dur="2000"/>
                                        <p:tgtEl>
                                          <p:spTgt spid="213013"/>
                                        </p:tgtEl>
                                      </p:cBhvr>
                                    </p:animEffect>
                                    <p:set>
                                      <p:cBhvr>
                                        <p:cTn id="126" dur="1" fill="hold">
                                          <p:stCondLst>
                                            <p:cond delay="1999"/>
                                          </p:stCondLst>
                                        </p:cTn>
                                        <p:tgtEl>
                                          <p:spTgt spid="213013"/>
                                        </p:tgtEl>
                                        <p:attrNameLst>
                                          <p:attrName>style.visibility</p:attrName>
                                        </p:attrNameLst>
                                      </p:cBhvr>
                                      <p:to>
                                        <p:strVal val="hidden"/>
                                      </p:to>
                                    </p:set>
                                  </p:childTnLst>
                                </p:cTn>
                              </p:par>
                              <p:par>
                                <p:cTn id="127" presetID="8" presetClass="exit" presetSubtype="16" fill="hold" grpId="1" nodeType="withEffect">
                                  <p:stCondLst>
                                    <p:cond delay="0"/>
                                  </p:stCondLst>
                                  <p:childTnLst>
                                    <p:animEffect transition="out" filter="diamond(in)">
                                      <p:cBhvr>
                                        <p:cTn id="128" dur="2000"/>
                                        <p:tgtEl>
                                          <p:spTgt spid="213008"/>
                                        </p:tgtEl>
                                      </p:cBhvr>
                                    </p:animEffect>
                                    <p:set>
                                      <p:cBhvr>
                                        <p:cTn id="129" dur="1" fill="hold">
                                          <p:stCondLst>
                                            <p:cond delay="1999"/>
                                          </p:stCondLst>
                                        </p:cTn>
                                        <p:tgtEl>
                                          <p:spTgt spid="213008"/>
                                        </p:tgtEl>
                                        <p:attrNameLst>
                                          <p:attrName>style.visibility</p:attrName>
                                        </p:attrNameLst>
                                      </p:cBhvr>
                                      <p:to>
                                        <p:strVal val="hidden"/>
                                      </p:to>
                                    </p:set>
                                  </p:childTnLst>
                                </p:cTn>
                              </p:par>
                              <p:par>
                                <p:cTn id="130" presetID="8" presetClass="exit" presetSubtype="16" fill="hold" nodeType="withEffect">
                                  <p:stCondLst>
                                    <p:cond delay="0"/>
                                  </p:stCondLst>
                                  <p:childTnLst>
                                    <p:animEffect transition="out" filter="diamond(in)">
                                      <p:cBhvr>
                                        <p:cTn id="131" dur="2000"/>
                                        <p:tgtEl>
                                          <p:spTgt spid="213018"/>
                                        </p:tgtEl>
                                      </p:cBhvr>
                                    </p:animEffect>
                                    <p:set>
                                      <p:cBhvr>
                                        <p:cTn id="132" dur="1" fill="hold">
                                          <p:stCondLst>
                                            <p:cond delay="1999"/>
                                          </p:stCondLst>
                                        </p:cTn>
                                        <p:tgtEl>
                                          <p:spTgt spid="213018"/>
                                        </p:tgtEl>
                                        <p:attrNameLst>
                                          <p:attrName>style.visibility</p:attrName>
                                        </p:attrNameLst>
                                      </p:cBhvr>
                                      <p:to>
                                        <p:strVal val="hidden"/>
                                      </p:to>
                                    </p:set>
                                  </p:childTnLst>
                                </p:cTn>
                              </p:par>
                              <p:par>
                                <p:cTn id="133" presetID="8" presetClass="exit" presetSubtype="16" fill="hold" grpId="1" nodeType="withEffect">
                                  <p:stCondLst>
                                    <p:cond delay="0"/>
                                  </p:stCondLst>
                                  <p:childTnLst>
                                    <p:animEffect transition="out" filter="diamond(in)">
                                      <p:cBhvr>
                                        <p:cTn id="134" dur="2000"/>
                                        <p:tgtEl>
                                          <p:spTgt spid="213024"/>
                                        </p:tgtEl>
                                      </p:cBhvr>
                                    </p:animEffect>
                                    <p:set>
                                      <p:cBhvr>
                                        <p:cTn id="135" dur="1" fill="hold">
                                          <p:stCondLst>
                                            <p:cond delay="1999"/>
                                          </p:stCondLst>
                                        </p:cTn>
                                        <p:tgtEl>
                                          <p:spTgt spid="213024"/>
                                        </p:tgtEl>
                                        <p:attrNameLst>
                                          <p:attrName>style.visibility</p:attrName>
                                        </p:attrNameLst>
                                      </p:cBhvr>
                                      <p:to>
                                        <p:strVal val="hidden"/>
                                      </p:to>
                                    </p:set>
                                  </p:childTnLst>
                                </p:cTn>
                              </p:par>
                              <p:par>
                                <p:cTn id="136" presetID="8" presetClass="exit" presetSubtype="16" fill="hold" nodeType="withEffect">
                                  <p:stCondLst>
                                    <p:cond delay="0"/>
                                  </p:stCondLst>
                                  <p:childTnLst>
                                    <p:animEffect transition="out" filter="diamond(in)">
                                      <p:cBhvr>
                                        <p:cTn id="137" dur="2000"/>
                                        <p:tgtEl>
                                          <p:spTgt spid="213006"/>
                                        </p:tgtEl>
                                      </p:cBhvr>
                                    </p:animEffect>
                                    <p:set>
                                      <p:cBhvr>
                                        <p:cTn id="138" dur="1" fill="hold">
                                          <p:stCondLst>
                                            <p:cond delay="1999"/>
                                          </p:stCondLst>
                                        </p:cTn>
                                        <p:tgtEl>
                                          <p:spTgt spid="213006"/>
                                        </p:tgtEl>
                                        <p:attrNameLst>
                                          <p:attrName>style.visibility</p:attrName>
                                        </p:attrNameLst>
                                      </p:cBhvr>
                                      <p:to>
                                        <p:strVal val="hidden"/>
                                      </p:to>
                                    </p:set>
                                  </p:childTnLst>
                                </p:cTn>
                              </p:par>
                              <p:par>
                                <p:cTn id="139" presetID="8" presetClass="exit" presetSubtype="16" fill="hold" grpId="1" nodeType="withEffect">
                                  <p:stCondLst>
                                    <p:cond delay="0"/>
                                  </p:stCondLst>
                                  <p:childTnLst>
                                    <p:animEffect transition="out" filter="diamond(in)">
                                      <p:cBhvr>
                                        <p:cTn id="140" dur="2000"/>
                                        <p:tgtEl>
                                          <p:spTgt spid="213010"/>
                                        </p:tgtEl>
                                      </p:cBhvr>
                                    </p:animEffect>
                                    <p:set>
                                      <p:cBhvr>
                                        <p:cTn id="141" dur="1" fill="hold">
                                          <p:stCondLst>
                                            <p:cond delay="1999"/>
                                          </p:stCondLst>
                                        </p:cTn>
                                        <p:tgtEl>
                                          <p:spTgt spid="213010"/>
                                        </p:tgtEl>
                                        <p:attrNameLst>
                                          <p:attrName>style.visibility</p:attrName>
                                        </p:attrNameLst>
                                      </p:cBhvr>
                                      <p:to>
                                        <p:strVal val="hidden"/>
                                      </p:to>
                                    </p:set>
                                  </p:childTnLst>
                                </p:cTn>
                              </p:par>
                            </p:childTnLst>
                          </p:cTn>
                        </p:par>
                      </p:childTnLst>
                    </p:cTn>
                  </p:par>
                  <p:par>
                    <p:cTn id="142" fill="hold" nodeType="clickPar">
                      <p:stCondLst>
                        <p:cond delay="indefinite"/>
                      </p:stCondLst>
                      <p:childTnLst>
                        <p:par>
                          <p:cTn id="143" fill="hold" nodeType="withGroup">
                            <p:stCondLst>
                              <p:cond delay="0"/>
                            </p:stCondLst>
                            <p:childTnLst>
                              <p:par>
                                <p:cTn id="144" presetID="4" presetClass="entr" presetSubtype="16" fill="hold" nodeType="clickEffect">
                                  <p:stCondLst>
                                    <p:cond delay="0"/>
                                  </p:stCondLst>
                                  <p:childTnLst>
                                    <p:set>
                                      <p:cBhvr>
                                        <p:cTn id="145" dur="1" fill="hold">
                                          <p:stCondLst>
                                            <p:cond delay="0"/>
                                          </p:stCondLst>
                                        </p:cTn>
                                        <p:tgtEl>
                                          <p:spTgt spid="212997"/>
                                        </p:tgtEl>
                                        <p:attrNameLst>
                                          <p:attrName>style.visibility</p:attrName>
                                        </p:attrNameLst>
                                      </p:cBhvr>
                                      <p:to>
                                        <p:strVal val="visible"/>
                                      </p:to>
                                    </p:set>
                                    <p:animEffect transition="in" filter="box(in)">
                                      <p:cBhvr>
                                        <p:cTn id="146" dur="500"/>
                                        <p:tgtEl>
                                          <p:spTgt spid="212997"/>
                                        </p:tgtEl>
                                      </p:cBhvr>
                                    </p:animEffec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2" presetClass="entr" presetSubtype="4" fill="hold" nodeType="clickEffect">
                                  <p:stCondLst>
                                    <p:cond delay="0"/>
                                  </p:stCondLst>
                                  <p:childTnLst>
                                    <p:set>
                                      <p:cBhvr>
                                        <p:cTn id="150" dur="1" fill="hold">
                                          <p:stCondLst>
                                            <p:cond delay="0"/>
                                          </p:stCondLst>
                                        </p:cTn>
                                        <p:tgtEl>
                                          <p:spTgt spid="213014"/>
                                        </p:tgtEl>
                                        <p:attrNameLst>
                                          <p:attrName>style.visibility</p:attrName>
                                        </p:attrNameLst>
                                      </p:cBhvr>
                                      <p:to>
                                        <p:strVal val="visible"/>
                                      </p:to>
                                    </p:set>
                                    <p:anim calcmode="lin" valueType="num">
                                      <p:cBhvr additive="base">
                                        <p:cTn id="151" dur="500" fill="hold"/>
                                        <p:tgtEl>
                                          <p:spTgt spid="213014"/>
                                        </p:tgtEl>
                                        <p:attrNameLst>
                                          <p:attrName>ppt_x</p:attrName>
                                        </p:attrNameLst>
                                      </p:cBhvr>
                                      <p:tavLst>
                                        <p:tav tm="0">
                                          <p:val>
                                            <p:strVal val="#ppt_x"/>
                                          </p:val>
                                        </p:tav>
                                        <p:tav tm="100000">
                                          <p:val>
                                            <p:strVal val="#ppt_x"/>
                                          </p:val>
                                        </p:tav>
                                      </p:tavLst>
                                    </p:anim>
                                    <p:anim calcmode="lin" valueType="num">
                                      <p:cBhvr additive="base">
                                        <p:cTn id="152" dur="500" fill="hold"/>
                                        <p:tgtEl>
                                          <p:spTgt spid="213014"/>
                                        </p:tgtEl>
                                        <p:attrNameLst>
                                          <p:attrName>ppt_y</p:attrName>
                                        </p:attrNameLst>
                                      </p:cBhvr>
                                      <p:tavLst>
                                        <p:tav tm="0">
                                          <p:val>
                                            <p:strVal val="1+#ppt_h/2"/>
                                          </p:val>
                                        </p:tav>
                                        <p:tav tm="100000">
                                          <p:val>
                                            <p:strVal val="#ppt_y"/>
                                          </p:val>
                                        </p:tav>
                                      </p:tavLst>
                                    </p:anim>
                                  </p:childTnLst>
                                </p:cTn>
                              </p:par>
                              <p:par>
                                <p:cTn id="153" presetID="2" presetClass="entr" presetSubtype="4" fill="hold" nodeType="withEffect">
                                  <p:stCondLst>
                                    <p:cond delay="0"/>
                                  </p:stCondLst>
                                  <p:childTnLst>
                                    <p:set>
                                      <p:cBhvr>
                                        <p:cTn id="154" dur="1" fill="hold">
                                          <p:stCondLst>
                                            <p:cond delay="0"/>
                                          </p:stCondLst>
                                        </p:cTn>
                                        <p:tgtEl>
                                          <p:spTgt spid="213004"/>
                                        </p:tgtEl>
                                        <p:attrNameLst>
                                          <p:attrName>style.visibility</p:attrName>
                                        </p:attrNameLst>
                                      </p:cBhvr>
                                      <p:to>
                                        <p:strVal val="visible"/>
                                      </p:to>
                                    </p:set>
                                    <p:anim calcmode="lin" valueType="num">
                                      <p:cBhvr additive="base">
                                        <p:cTn id="155" dur="500" fill="hold"/>
                                        <p:tgtEl>
                                          <p:spTgt spid="213004"/>
                                        </p:tgtEl>
                                        <p:attrNameLst>
                                          <p:attrName>ppt_x</p:attrName>
                                        </p:attrNameLst>
                                      </p:cBhvr>
                                      <p:tavLst>
                                        <p:tav tm="0">
                                          <p:val>
                                            <p:strVal val="#ppt_x"/>
                                          </p:val>
                                        </p:tav>
                                        <p:tav tm="100000">
                                          <p:val>
                                            <p:strVal val="#ppt_x"/>
                                          </p:val>
                                        </p:tav>
                                      </p:tavLst>
                                    </p:anim>
                                    <p:anim calcmode="lin" valueType="num">
                                      <p:cBhvr additive="base">
                                        <p:cTn id="156" dur="500" fill="hold"/>
                                        <p:tgtEl>
                                          <p:spTgt spid="213004"/>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213007"/>
                                        </p:tgtEl>
                                        <p:attrNameLst>
                                          <p:attrName>style.visibility</p:attrName>
                                        </p:attrNameLst>
                                      </p:cBhvr>
                                      <p:to>
                                        <p:strVal val="visible"/>
                                      </p:to>
                                    </p:set>
                                    <p:anim calcmode="lin" valueType="num">
                                      <p:cBhvr additive="base">
                                        <p:cTn id="159" dur="500" fill="hold"/>
                                        <p:tgtEl>
                                          <p:spTgt spid="213007"/>
                                        </p:tgtEl>
                                        <p:attrNameLst>
                                          <p:attrName>ppt_x</p:attrName>
                                        </p:attrNameLst>
                                      </p:cBhvr>
                                      <p:tavLst>
                                        <p:tav tm="0">
                                          <p:val>
                                            <p:strVal val="#ppt_x"/>
                                          </p:val>
                                        </p:tav>
                                        <p:tav tm="100000">
                                          <p:val>
                                            <p:strVal val="#ppt_x"/>
                                          </p:val>
                                        </p:tav>
                                      </p:tavLst>
                                    </p:anim>
                                    <p:anim calcmode="lin" valueType="num">
                                      <p:cBhvr additive="base">
                                        <p:cTn id="160" dur="500" fill="hold"/>
                                        <p:tgtEl>
                                          <p:spTgt spid="213007"/>
                                        </p:tgtEl>
                                        <p:attrNameLst>
                                          <p:attrName>ppt_y</p:attrName>
                                        </p:attrNameLst>
                                      </p:cBhvr>
                                      <p:tavLst>
                                        <p:tav tm="0">
                                          <p:val>
                                            <p:strVal val="1+#ppt_h/2"/>
                                          </p:val>
                                        </p:tav>
                                        <p:tav tm="100000">
                                          <p:val>
                                            <p:strVal val="#ppt_y"/>
                                          </p:val>
                                        </p:tav>
                                      </p:tavLst>
                                    </p:anim>
                                  </p:childTnLst>
                                </p:cTn>
                              </p:par>
                            </p:childTnLst>
                          </p:cTn>
                        </p:par>
                      </p:childTnLst>
                    </p:cTn>
                  </p:par>
                  <p:par>
                    <p:cTn id="161" fill="hold" nodeType="clickPar">
                      <p:stCondLst>
                        <p:cond delay="indefinite"/>
                      </p:stCondLst>
                      <p:childTnLst>
                        <p:par>
                          <p:cTn id="162" fill="hold" nodeType="withGroup">
                            <p:stCondLst>
                              <p:cond delay="0"/>
                            </p:stCondLst>
                            <p:childTnLst>
                              <p:par>
                                <p:cTn id="163" presetID="2" presetClass="entr" presetSubtype="4" fill="hold" nodeType="clickEffect">
                                  <p:stCondLst>
                                    <p:cond delay="0"/>
                                  </p:stCondLst>
                                  <p:childTnLst>
                                    <p:set>
                                      <p:cBhvr>
                                        <p:cTn id="164" dur="1" fill="hold">
                                          <p:stCondLst>
                                            <p:cond delay="0"/>
                                          </p:stCondLst>
                                        </p:cTn>
                                        <p:tgtEl>
                                          <p:spTgt spid="213019"/>
                                        </p:tgtEl>
                                        <p:attrNameLst>
                                          <p:attrName>style.visibility</p:attrName>
                                        </p:attrNameLst>
                                      </p:cBhvr>
                                      <p:to>
                                        <p:strVal val="visible"/>
                                      </p:to>
                                    </p:set>
                                    <p:anim calcmode="lin" valueType="num">
                                      <p:cBhvr additive="base">
                                        <p:cTn id="165" dur="500" fill="hold"/>
                                        <p:tgtEl>
                                          <p:spTgt spid="213019"/>
                                        </p:tgtEl>
                                        <p:attrNameLst>
                                          <p:attrName>ppt_x</p:attrName>
                                        </p:attrNameLst>
                                      </p:cBhvr>
                                      <p:tavLst>
                                        <p:tav tm="0">
                                          <p:val>
                                            <p:strVal val="#ppt_x"/>
                                          </p:val>
                                        </p:tav>
                                        <p:tav tm="100000">
                                          <p:val>
                                            <p:strVal val="#ppt_x"/>
                                          </p:val>
                                        </p:tav>
                                      </p:tavLst>
                                    </p:anim>
                                    <p:anim calcmode="lin" valueType="num">
                                      <p:cBhvr additive="base">
                                        <p:cTn id="166" dur="500" fill="hold"/>
                                        <p:tgtEl>
                                          <p:spTgt spid="213019"/>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213022"/>
                                        </p:tgtEl>
                                        <p:attrNameLst>
                                          <p:attrName>style.visibility</p:attrName>
                                        </p:attrNameLst>
                                      </p:cBhvr>
                                      <p:to>
                                        <p:strVal val="visible"/>
                                      </p:to>
                                    </p:set>
                                    <p:anim calcmode="lin" valueType="num">
                                      <p:cBhvr additive="base">
                                        <p:cTn id="169" dur="500" fill="hold"/>
                                        <p:tgtEl>
                                          <p:spTgt spid="213022"/>
                                        </p:tgtEl>
                                        <p:attrNameLst>
                                          <p:attrName>ppt_x</p:attrName>
                                        </p:attrNameLst>
                                      </p:cBhvr>
                                      <p:tavLst>
                                        <p:tav tm="0">
                                          <p:val>
                                            <p:strVal val="#ppt_x"/>
                                          </p:val>
                                        </p:tav>
                                        <p:tav tm="100000">
                                          <p:val>
                                            <p:strVal val="#ppt_x"/>
                                          </p:val>
                                        </p:tav>
                                      </p:tavLst>
                                    </p:anim>
                                    <p:anim calcmode="lin" valueType="num">
                                      <p:cBhvr additive="base">
                                        <p:cTn id="170" dur="500" fill="hold"/>
                                        <p:tgtEl>
                                          <p:spTgt spid="213022"/>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213025"/>
                                        </p:tgtEl>
                                        <p:attrNameLst>
                                          <p:attrName>style.visibility</p:attrName>
                                        </p:attrNameLst>
                                      </p:cBhvr>
                                      <p:to>
                                        <p:strVal val="visible"/>
                                      </p:to>
                                    </p:set>
                                    <p:anim calcmode="lin" valueType="num">
                                      <p:cBhvr additive="base">
                                        <p:cTn id="173" dur="500" fill="hold"/>
                                        <p:tgtEl>
                                          <p:spTgt spid="213025"/>
                                        </p:tgtEl>
                                        <p:attrNameLst>
                                          <p:attrName>ppt_x</p:attrName>
                                        </p:attrNameLst>
                                      </p:cBhvr>
                                      <p:tavLst>
                                        <p:tav tm="0">
                                          <p:val>
                                            <p:strVal val="#ppt_x"/>
                                          </p:val>
                                        </p:tav>
                                        <p:tav tm="100000">
                                          <p:val>
                                            <p:strVal val="#ppt_x"/>
                                          </p:val>
                                        </p:tav>
                                      </p:tavLst>
                                    </p:anim>
                                    <p:anim calcmode="lin" valueType="num">
                                      <p:cBhvr additive="base">
                                        <p:cTn id="174" dur="500" fill="hold"/>
                                        <p:tgtEl>
                                          <p:spTgt spid="213025"/>
                                        </p:tgtEl>
                                        <p:attrNameLst>
                                          <p:attrName>ppt_y</p:attrName>
                                        </p:attrNameLst>
                                      </p:cBhvr>
                                      <p:tavLst>
                                        <p:tav tm="0">
                                          <p:val>
                                            <p:strVal val="1+#ppt_h/2"/>
                                          </p:val>
                                        </p:tav>
                                        <p:tav tm="100000">
                                          <p:val>
                                            <p:strVal val="#ppt_y"/>
                                          </p:val>
                                        </p:tav>
                                      </p:tavLst>
                                    </p:anim>
                                  </p:childTnLst>
                                </p:cTn>
                              </p:par>
                              <p:par>
                                <p:cTn id="175" presetID="2" presetClass="entr" presetSubtype="4" fill="hold" nodeType="withEffect">
                                  <p:stCondLst>
                                    <p:cond delay="0"/>
                                  </p:stCondLst>
                                  <p:childTnLst>
                                    <p:set>
                                      <p:cBhvr>
                                        <p:cTn id="176" dur="1" fill="hold">
                                          <p:stCondLst>
                                            <p:cond delay="0"/>
                                          </p:stCondLst>
                                        </p:cTn>
                                        <p:tgtEl>
                                          <p:spTgt spid="213028"/>
                                        </p:tgtEl>
                                        <p:attrNameLst>
                                          <p:attrName>style.visibility</p:attrName>
                                        </p:attrNameLst>
                                      </p:cBhvr>
                                      <p:to>
                                        <p:strVal val="visible"/>
                                      </p:to>
                                    </p:set>
                                    <p:anim calcmode="lin" valueType="num">
                                      <p:cBhvr additive="base">
                                        <p:cTn id="177" dur="500" fill="hold"/>
                                        <p:tgtEl>
                                          <p:spTgt spid="213028"/>
                                        </p:tgtEl>
                                        <p:attrNameLst>
                                          <p:attrName>ppt_x</p:attrName>
                                        </p:attrNameLst>
                                      </p:cBhvr>
                                      <p:tavLst>
                                        <p:tav tm="0">
                                          <p:val>
                                            <p:strVal val="#ppt_x"/>
                                          </p:val>
                                        </p:tav>
                                        <p:tav tm="100000">
                                          <p:val>
                                            <p:strVal val="#ppt_x"/>
                                          </p:val>
                                        </p:tav>
                                      </p:tavLst>
                                    </p:anim>
                                    <p:anim calcmode="lin" valueType="num">
                                      <p:cBhvr additive="base">
                                        <p:cTn id="178" dur="500" fill="hold"/>
                                        <p:tgtEl>
                                          <p:spTgt spid="213028"/>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212998"/>
                                        </p:tgtEl>
                                        <p:attrNameLst>
                                          <p:attrName>style.visibility</p:attrName>
                                        </p:attrNameLst>
                                      </p:cBhvr>
                                      <p:to>
                                        <p:strVal val="visible"/>
                                      </p:to>
                                    </p:set>
                                    <p:anim calcmode="lin" valueType="num">
                                      <p:cBhvr additive="base">
                                        <p:cTn id="181" dur="500" fill="hold"/>
                                        <p:tgtEl>
                                          <p:spTgt spid="212998"/>
                                        </p:tgtEl>
                                        <p:attrNameLst>
                                          <p:attrName>ppt_x</p:attrName>
                                        </p:attrNameLst>
                                      </p:cBhvr>
                                      <p:tavLst>
                                        <p:tav tm="0">
                                          <p:val>
                                            <p:strVal val="#ppt_x"/>
                                          </p:val>
                                        </p:tav>
                                        <p:tav tm="100000">
                                          <p:val>
                                            <p:strVal val="#ppt_x"/>
                                          </p:val>
                                        </p:tav>
                                      </p:tavLst>
                                    </p:anim>
                                    <p:anim calcmode="lin" valueType="num">
                                      <p:cBhvr additive="base">
                                        <p:cTn id="182" dur="500" fill="hold"/>
                                        <p:tgtEl>
                                          <p:spTgt spid="2129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build="p" animBg="1"/>
      <p:bldP spid="212996" grpId="0" animBg="1"/>
      <p:bldP spid="212998" grpId="0"/>
      <p:bldP spid="212999" grpId="0"/>
      <p:bldP spid="212999" grpId="1"/>
      <p:bldP spid="213000" grpId="0"/>
      <p:bldP spid="213001" grpId="0"/>
      <p:bldP spid="213002" grpId="0"/>
      <p:bldP spid="213007" grpId="0"/>
      <p:bldP spid="213008" grpId="0"/>
      <p:bldP spid="213008" grpId="1"/>
      <p:bldP spid="213009" grpId="0"/>
      <p:bldP spid="213010" grpId="0"/>
      <p:bldP spid="213010" grpId="1"/>
      <p:bldP spid="213011" grpId="0"/>
      <p:bldP spid="213015" grpId="0" animBg="1"/>
      <p:bldP spid="213022" grpId="0"/>
      <p:bldP spid="213023" grpId="0"/>
      <p:bldP spid="213024" grpId="0"/>
      <p:bldP spid="213024" grpId="1"/>
      <p:bldP spid="213025" grpId="0"/>
      <p:bldP spid="213026" grpId="0"/>
      <p:bldP spid="213027"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灯片编号占位符 4">
            <a:extLst>
              <a:ext uri="{FF2B5EF4-FFF2-40B4-BE49-F238E27FC236}">
                <a16:creationId xmlns:a16="http://schemas.microsoft.com/office/drawing/2014/main" id="{7291FEC3-9B12-4DBE-952B-A5D49C853360}"/>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6F778DCC-C2EB-4703-9D45-61EFBFCE8429}" type="slidenum">
              <a:rPr lang="en-US" altLang="zh-CN" sz="2000" smtClean="0">
                <a:solidFill>
                  <a:schemeClr val="tx1"/>
                </a:solidFill>
              </a:rPr>
              <a:pPr>
                <a:spcBef>
                  <a:spcPct val="0"/>
                </a:spcBef>
                <a:buClrTx/>
                <a:buSzTx/>
                <a:buFontTx/>
                <a:buNone/>
              </a:pPr>
              <a:t>27</a:t>
            </a:fld>
            <a:endParaRPr lang="en-US" altLang="zh-CN" sz="2000">
              <a:solidFill>
                <a:schemeClr val="tx1"/>
              </a:solidFill>
            </a:endParaRPr>
          </a:p>
        </p:txBody>
      </p:sp>
      <p:sp>
        <p:nvSpPr>
          <p:cNvPr id="214019" name="Rectangle 3">
            <a:extLst>
              <a:ext uri="{FF2B5EF4-FFF2-40B4-BE49-F238E27FC236}">
                <a16:creationId xmlns:a16="http://schemas.microsoft.com/office/drawing/2014/main" id="{8DD88190-52AB-4BC5-8335-FCF89E5727E0}"/>
              </a:ext>
            </a:extLst>
          </p:cNvPr>
          <p:cNvSpPr>
            <a:spLocks noGrp="1" noRot="1" noChangeArrowheads="1"/>
          </p:cNvSpPr>
          <p:nvPr>
            <p:ph type="body" idx="1"/>
          </p:nvPr>
        </p:nvSpPr>
        <p:spPr>
          <a:xfrm>
            <a:off x="468313" y="476250"/>
            <a:ext cx="6840537" cy="709613"/>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chor="ctr"/>
          <a:lstStyle/>
          <a:p>
            <a:pPr marL="0" indent="0" eaLnBrk="1" hangingPunct="1">
              <a:spcBef>
                <a:spcPct val="0"/>
              </a:spcBef>
              <a:buClrTx/>
              <a:buSzTx/>
              <a:buFontTx/>
              <a:buNone/>
              <a:defRPr/>
            </a:pPr>
            <a:r>
              <a:rPr lang="zh-CN" altLang="en-US" sz="3600" b="1">
                <a:solidFill>
                  <a:schemeClr val="hlink"/>
                </a:solidFill>
                <a:effectLst>
                  <a:outerShdw blurRad="38100" dist="38100" dir="2700000" algn="tl">
                    <a:srgbClr val="C0C0C0"/>
                  </a:outerShdw>
                </a:effectLst>
              </a:rPr>
              <a:t>（</a:t>
            </a:r>
            <a:r>
              <a:rPr lang="en-US" altLang="zh-CN" sz="3600" b="1">
                <a:solidFill>
                  <a:schemeClr val="hlink"/>
                </a:solidFill>
                <a:effectLst>
                  <a:outerShdw blurRad="38100" dist="38100" dir="2700000" algn="tl">
                    <a:srgbClr val="C0C0C0"/>
                  </a:outerShdw>
                </a:effectLst>
              </a:rPr>
              <a:t>2</a:t>
            </a:r>
            <a:r>
              <a:rPr lang="zh-CN" altLang="en-US" sz="3600" b="1">
                <a:solidFill>
                  <a:schemeClr val="hlink"/>
                </a:solidFill>
                <a:effectLst>
                  <a:outerShdw blurRad="38100" dist="38100" dir="2700000" algn="tl">
                    <a:srgbClr val="C0C0C0"/>
                  </a:outerShdw>
                </a:effectLst>
              </a:rPr>
              <a:t>）如果需求不变，供给变动</a:t>
            </a:r>
            <a:endParaRPr lang="zh-CN" altLang="en-US" sz="2400" b="1">
              <a:solidFill>
                <a:schemeClr val="tx1"/>
              </a:solidFill>
              <a:effectLst>
                <a:outerShdw blurRad="38100" dist="38100" dir="2700000" algn="tl">
                  <a:srgbClr val="C0C0C0"/>
                </a:outerShdw>
              </a:effectLst>
            </a:endParaRPr>
          </a:p>
        </p:txBody>
      </p:sp>
      <p:sp>
        <p:nvSpPr>
          <p:cNvPr id="214020" name="Text Box 4">
            <a:extLst>
              <a:ext uri="{FF2B5EF4-FFF2-40B4-BE49-F238E27FC236}">
                <a16:creationId xmlns:a16="http://schemas.microsoft.com/office/drawing/2014/main" id="{F2B6119E-8057-41C3-AE3B-8B2894B25FFE}"/>
              </a:ext>
            </a:extLst>
          </p:cNvPr>
          <p:cNvSpPr txBox="1">
            <a:spLocks noChangeArrowheads="1"/>
          </p:cNvSpPr>
          <p:nvPr/>
        </p:nvSpPr>
        <p:spPr bwMode="auto">
          <a:xfrm>
            <a:off x="8101013" y="2133600"/>
            <a:ext cx="538162" cy="3302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tx1"/>
                </a:solidFill>
                <a:latin typeface="Times New Roman" panose="02020603050405020304" pitchFamily="18" charset="0"/>
              </a:rPr>
              <a:t>S</a:t>
            </a:r>
            <a:r>
              <a:rPr lang="en-US" altLang="zh-CN" sz="2000" baseline="-25000">
                <a:solidFill>
                  <a:schemeClr val="tx1"/>
                </a:solidFill>
                <a:latin typeface="Times New Roman" panose="02020603050405020304" pitchFamily="18" charset="0"/>
              </a:rPr>
              <a:t>1</a:t>
            </a:r>
            <a:endParaRPr lang="en-US" altLang="zh-CN" sz="2000">
              <a:solidFill>
                <a:schemeClr val="tx1"/>
              </a:solidFill>
              <a:latin typeface="Times New Roman" panose="02020603050405020304" pitchFamily="18" charset="0"/>
            </a:endParaRPr>
          </a:p>
          <a:p>
            <a:pPr eaLnBrk="1" hangingPunct="1">
              <a:spcBef>
                <a:spcPct val="0"/>
              </a:spcBef>
              <a:buClrTx/>
              <a:buSzTx/>
              <a:buFontTx/>
              <a:buNone/>
            </a:pPr>
            <a:endParaRPr lang="en-US" altLang="zh-CN" sz="2000">
              <a:solidFill>
                <a:schemeClr val="tx1"/>
              </a:solidFill>
            </a:endParaRPr>
          </a:p>
        </p:txBody>
      </p:sp>
      <p:sp>
        <p:nvSpPr>
          <p:cNvPr id="214021" name="Text Box 5">
            <a:extLst>
              <a:ext uri="{FF2B5EF4-FFF2-40B4-BE49-F238E27FC236}">
                <a16:creationId xmlns:a16="http://schemas.microsoft.com/office/drawing/2014/main" id="{7759A9F2-67B2-4A35-8235-434C6E9CD1B7}"/>
              </a:ext>
            </a:extLst>
          </p:cNvPr>
          <p:cNvSpPr txBox="1">
            <a:spLocks noChangeArrowheads="1"/>
          </p:cNvSpPr>
          <p:nvPr/>
        </p:nvSpPr>
        <p:spPr bwMode="auto">
          <a:xfrm>
            <a:off x="8101013" y="2997200"/>
            <a:ext cx="628650" cy="3841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tx1"/>
                </a:solidFill>
                <a:latin typeface="Times New Roman" panose="02020603050405020304" pitchFamily="18" charset="0"/>
              </a:rPr>
              <a:t>S</a:t>
            </a:r>
            <a:r>
              <a:rPr lang="en-US" altLang="zh-CN" sz="2000" baseline="-25000">
                <a:solidFill>
                  <a:schemeClr val="tx1"/>
                </a:solidFill>
                <a:latin typeface="Times New Roman" panose="02020603050405020304" pitchFamily="18" charset="0"/>
              </a:rPr>
              <a:t>2</a:t>
            </a:r>
            <a:endParaRPr lang="en-US" altLang="zh-CN" sz="2000">
              <a:solidFill>
                <a:schemeClr val="tx1"/>
              </a:solidFill>
            </a:endParaRPr>
          </a:p>
        </p:txBody>
      </p:sp>
      <p:sp>
        <p:nvSpPr>
          <p:cNvPr id="214022" name="Text Box 6">
            <a:extLst>
              <a:ext uri="{FF2B5EF4-FFF2-40B4-BE49-F238E27FC236}">
                <a16:creationId xmlns:a16="http://schemas.microsoft.com/office/drawing/2014/main" id="{F0A905E7-B80B-4AE6-B42E-CE84695A26D8}"/>
              </a:ext>
            </a:extLst>
          </p:cNvPr>
          <p:cNvSpPr txBox="1">
            <a:spLocks noChangeArrowheads="1"/>
          </p:cNvSpPr>
          <p:nvPr/>
        </p:nvSpPr>
        <p:spPr bwMode="auto">
          <a:xfrm>
            <a:off x="8101013" y="1268413"/>
            <a:ext cx="576262" cy="36036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tx1"/>
                </a:solidFill>
                <a:latin typeface="Times New Roman" panose="02020603050405020304" pitchFamily="18" charset="0"/>
              </a:rPr>
              <a:t>S</a:t>
            </a:r>
            <a:r>
              <a:rPr lang="en-US" altLang="zh-CN" sz="2000" baseline="-25000">
                <a:solidFill>
                  <a:schemeClr val="tx1"/>
                </a:solidFill>
                <a:latin typeface="Times New Roman" panose="02020603050405020304" pitchFamily="18" charset="0"/>
              </a:rPr>
              <a:t>3</a:t>
            </a:r>
            <a:endParaRPr lang="en-US" altLang="zh-CN" sz="2000">
              <a:solidFill>
                <a:schemeClr val="tx1"/>
              </a:solidFill>
            </a:endParaRPr>
          </a:p>
        </p:txBody>
      </p:sp>
      <p:sp>
        <p:nvSpPr>
          <p:cNvPr id="214023" name="Line 7">
            <a:extLst>
              <a:ext uri="{FF2B5EF4-FFF2-40B4-BE49-F238E27FC236}">
                <a16:creationId xmlns:a16="http://schemas.microsoft.com/office/drawing/2014/main" id="{30A8CE68-0125-47D3-9CEF-22FFBD430E00}"/>
              </a:ext>
            </a:extLst>
          </p:cNvPr>
          <p:cNvSpPr>
            <a:spLocks noChangeShapeType="1"/>
          </p:cNvSpPr>
          <p:nvPr/>
        </p:nvSpPr>
        <p:spPr bwMode="auto">
          <a:xfrm flipV="1">
            <a:off x="5076825" y="1628775"/>
            <a:ext cx="2590800" cy="172878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lIns="0" tIns="0" rIns="0" bIns="0"/>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24" name="Line 8">
            <a:extLst>
              <a:ext uri="{FF2B5EF4-FFF2-40B4-BE49-F238E27FC236}">
                <a16:creationId xmlns:a16="http://schemas.microsoft.com/office/drawing/2014/main" id="{83637C1D-28A2-4C96-9C73-ED3D7F7F4607}"/>
              </a:ext>
            </a:extLst>
          </p:cNvPr>
          <p:cNvSpPr>
            <a:spLocks noChangeShapeType="1"/>
          </p:cNvSpPr>
          <p:nvPr/>
        </p:nvSpPr>
        <p:spPr bwMode="auto">
          <a:xfrm flipV="1">
            <a:off x="5651500" y="3213100"/>
            <a:ext cx="2520950" cy="1728788"/>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lIns="0" tIns="0" rIns="0" bIns="0"/>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25" name="Text Box 9">
            <a:extLst>
              <a:ext uri="{FF2B5EF4-FFF2-40B4-BE49-F238E27FC236}">
                <a16:creationId xmlns:a16="http://schemas.microsoft.com/office/drawing/2014/main" id="{64356ADC-695C-4F32-A9D5-EF390A5A3896}"/>
              </a:ext>
            </a:extLst>
          </p:cNvPr>
          <p:cNvSpPr txBox="1">
            <a:spLocks noChangeArrowheads="1"/>
          </p:cNvSpPr>
          <p:nvPr/>
        </p:nvSpPr>
        <p:spPr bwMode="auto">
          <a:xfrm>
            <a:off x="3924300" y="6021388"/>
            <a:ext cx="3838575" cy="36036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000" b="1">
                <a:solidFill>
                  <a:schemeClr val="tx1"/>
                </a:solidFill>
                <a:latin typeface="Times New Roman" panose="02020603050405020304" pitchFamily="18" charset="0"/>
              </a:rPr>
              <a:t>供给的变动和均衡价格的变动</a:t>
            </a:r>
            <a:endParaRPr lang="zh-CN" altLang="en-US" sz="2000">
              <a:solidFill>
                <a:schemeClr val="tx1"/>
              </a:solidFill>
            </a:endParaRPr>
          </a:p>
        </p:txBody>
      </p:sp>
      <p:sp>
        <p:nvSpPr>
          <p:cNvPr id="214026" name="Text Box 10">
            <a:extLst>
              <a:ext uri="{FF2B5EF4-FFF2-40B4-BE49-F238E27FC236}">
                <a16:creationId xmlns:a16="http://schemas.microsoft.com/office/drawing/2014/main" id="{EE07980F-5FB6-43C9-9A40-715BD842C29F}"/>
              </a:ext>
            </a:extLst>
          </p:cNvPr>
          <p:cNvSpPr txBox="1">
            <a:spLocks noChangeArrowheads="1"/>
          </p:cNvSpPr>
          <p:nvPr/>
        </p:nvSpPr>
        <p:spPr bwMode="auto">
          <a:xfrm>
            <a:off x="5435600" y="5516563"/>
            <a:ext cx="68897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Q3</a:t>
            </a:r>
          </a:p>
        </p:txBody>
      </p:sp>
      <p:sp>
        <p:nvSpPr>
          <p:cNvPr id="214027" name="Text Box 11">
            <a:extLst>
              <a:ext uri="{FF2B5EF4-FFF2-40B4-BE49-F238E27FC236}">
                <a16:creationId xmlns:a16="http://schemas.microsoft.com/office/drawing/2014/main" id="{6A8C3FCF-B0A9-46A1-A760-5CC851CDA708}"/>
              </a:ext>
            </a:extLst>
          </p:cNvPr>
          <p:cNvSpPr txBox="1">
            <a:spLocks noChangeArrowheads="1"/>
          </p:cNvSpPr>
          <p:nvPr/>
        </p:nvSpPr>
        <p:spPr bwMode="auto">
          <a:xfrm>
            <a:off x="3203575" y="4005263"/>
            <a:ext cx="647700"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P2</a:t>
            </a:r>
          </a:p>
        </p:txBody>
      </p:sp>
      <p:sp>
        <p:nvSpPr>
          <p:cNvPr id="214028" name="Text Box 12">
            <a:extLst>
              <a:ext uri="{FF2B5EF4-FFF2-40B4-BE49-F238E27FC236}">
                <a16:creationId xmlns:a16="http://schemas.microsoft.com/office/drawing/2014/main" id="{0CBC8E5F-5413-48F8-8A9C-8397026801F4}"/>
              </a:ext>
            </a:extLst>
          </p:cNvPr>
          <p:cNvSpPr txBox="1">
            <a:spLocks noChangeArrowheads="1"/>
          </p:cNvSpPr>
          <p:nvPr/>
        </p:nvSpPr>
        <p:spPr bwMode="auto">
          <a:xfrm>
            <a:off x="3203575" y="3173413"/>
            <a:ext cx="57467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P1</a:t>
            </a:r>
          </a:p>
        </p:txBody>
      </p:sp>
      <p:sp>
        <p:nvSpPr>
          <p:cNvPr id="214029" name="Text Box 13">
            <a:extLst>
              <a:ext uri="{FF2B5EF4-FFF2-40B4-BE49-F238E27FC236}">
                <a16:creationId xmlns:a16="http://schemas.microsoft.com/office/drawing/2014/main" id="{7A0F15CF-9EA6-4CB2-9B9A-EE249A41923B}"/>
              </a:ext>
            </a:extLst>
          </p:cNvPr>
          <p:cNvSpPr txBox="1">
            <a:spLocks noChangeArrowheads="1"/>
          </p:cNvSpPr>
          <p:nvPr/>
        </p:nvSpPr>
        <p:spPr bwMode="auto">
          <a:xfrm>
            <a:off x="3276600" y="1196975"/>
            <a:ext cx="534988" cy="649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a:t>
            </a:r>
          </a:p>
        </p:txBody>
      </p:sp>
      <p:sp>
        <p:nvSpPr>
          <p:cNvPr id="214030" name="Text Box 14">
            <a:extLst>
              <a:ext uri="{FF2B5EF4-FFF2-40B4-BE49-F238E27FC236}">
                <a16:creationId xmlns:a16="http://schemas.microsoft.com/office/drawing/2014/main" id="{A5B3B387-9D24-492E-91CC-6CBBF9207AA5}"/>
              </a:ext>
            </a:extLst>
          </p:cNvPr>
          <p:cNvSpPr txBox="1">
            <a:spLocks noChangeArrowheads="1"/>
          </p:cNvSpPr>
          <p:nvPr/>
        </p:nvSpPr>
        <p:spPr bwMode="auto">
          <a:xfrm>
            <a:off x="4932363" y="1484313"/>
            <a:ext cx="431800" cy="290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D</a:t>
            </a:r>
          </a:p>
        </p:txBody>
      </p:sp>
      <p:sp>
        <p:nvSpPr>
          <p:cNvPr id="214031" name="Line 15">
            <a:extLst>
              <a:ext uri="{FF2B5EF4-FFF2-40B4-BE49-F238E27FC236}">
                <a16:creationId xmlns:a16="http://schemas.microsoft.com/office/drawing/2014/main" id="{6CAD2F0A-B958-481B-93BB-4E67F9B55CC2}"/>
              </a:ext>
            </a:extLst>
          </p:cNvPr>
          <p:cNvSpPr>
            <a:spLocks noChangeShapeType="1"/>
          </p:cNvSpPr>
          <p:nvPr/>
        </p:nvSpPr>
        <p:spPr bwMode="auto">
          <a:xfrm>
            <a:off x="3851275" y="5516563"/>
            <a:ext cx="5041900" cy="1587"/>
          </a:xfrm>
          <a:prstGeom prst="line">
            <a:avLst/>
          </a:prstGeom>
          <a:noFill/>
          <a:ln w="28575">
            <a:solidFill>
              <a:srgbClr val="000000"/>
            </a:solidFill>
            <a:round/>
            <a:headEnd/>
            <a:tailEnd type="arrow" w="med"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32" name="Line 16">
            <a:extLst>
              <a:ext uri="{FF2B5EF4-FFF2-40B4-BE49-F238E27FC236}">
                <a16:creationId xmlns:a16="http://schemas.microsoft.com/office/drawing/2014/main" id="{97446805-4870-473B-B5D2-D106AA3FFEF6}"/>
              </a:ext>
            </a:extLst>
          </p:cNvPr>
          <p:cNvSpPr>
            <a:spLocks noChangeShapeType="1"/>
          </p:cNvSpPr>
          <p:nvPr/>
        </p:nvSpPr>
        <p:spPr bwMode="auto">
          <a:xfrm>
            <a:off x="5257800" y="1878013"/>
            <a:ext cx="1690688" cy="3135312"/>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33" name="Text Box 17">
            <a:extLst>
              <a:ext uri="{FF2B5EF4-FFF2-40B4-BE49-F238E27FC236}">
                <a16:creationId xmlns:a16="http://schemas.microsoft.com/office/drawing/2014/main" id="{F357012C-9EF0-4040-9A09-20428C44C0D1}"/>
              </a:ext>
            </a:extLst>
          </p:cNvPr>
          <p:cNvSpPr txBox="1">
            <a:spLocks noChangeArrowheads="1"/>
          </p:cNvSpPr>
          <p:nvPr/>
        </p:nvSpPr>
        <p:spPr bwMode="auto">
          <a:xfrm>
            <a:off x="6011863" y="5516563"/>
            <a:ext cx="708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Q1</a:t>
            </a:r>
          </a:p>
        </p:txBody>
      </p:sp>
      <p:sp>
        <p:nvSpPr>
          <p:cNvPr id="214034" name="Text Box 18">
            <a:extLst>
              <a:ext uri="{FF2B5EF4-FFF2-40B4-BE49-F238E27FC236}">
                <a16:creationId xmlns:a16="http://schemas.microsoft.com/office/drawing/2014/main" id="{828869C7-EC36-428C-A0F6-15A4E7736603}"/>
              </a:ext>
            </a:extLst>
          </p:cNvPr>
          <p:cNvSpPr txBox="1">
            <a:spLocks noChangeArrowheads="1"/>
          </p:cNvSpPr>
          <p:nvPr/>
        </p:nvSpPr>
        <p:spPr bwMode="auto">
          <a:xfrm>
            <a:off x="6443663" y="5516563"/>
            <a:ext cx="614362" cy="354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Q2</a:t>
            </a:r>
          </a:p>
        </p:txBody>
      </p:sp>
      <p:sp>
        <p:nvSpPr>
          <p:cNvPr id="214035" name="Text Box 19">
            <a:extLst>
              <a:ext uri="{FF2B5EF4-FFF2-40B4-BE49-F238E27FC236}">
                <a16:creationId xmlns:a16="http://schemas.microsoft.com/office/drawing/2014/main" id="{16556E8E-86A6-484A-9D22-2854B259E37B}"/>
              </a:ext>
            </a:extLst>
          </p:cNvPr>
          <p:cNvSpPr txBox="1">
            <a:spLocks noChangeArrowheads="1"/>
          </p:cNvSpPr>
          <p:nvPr/>
        </p:nvSpPr>
        <p:spPr bwMode="auto">
          <a:xfrm>
            <a:off x="8316913" y="5518150"/>
            <a:ext cx="57626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	</a:t>
            </a:r>
          </a:p>
          <a:p>
            <a:pPr eaLnBrk="1" hangingPunct="1">
              <a:spcBef>
                <a:spcPct val="0"/>
              </a:spcBef>
              <a:buClrTx/>
              <a:buSzTx/>
              <a:buFontTx/>
              <a:buNone/>
            </a:pPr>
            <a:endParaRPr lang="en-US" altLang="zh-CN" sz="2000">
              <a:solidFill>
                <a:schemeClr val="hlink"/>
              </a:solidFill>
              <a:latin typeface="Times New Roman" panose="02020603050405020304" pitchFamily="18" charset="0"/>
            </a:endParaRPr>
          </a:p>
        </p:txBody>
      </p:sp>
      <p:sp>
        <p:nvSpPr>
          <p:cNvPr id="214036" name="Line 20">
            <a:extLst>
              <a:ext uri="{FF2B5EF4-FFF2-40B4-BE49-F238E27FC236}">
                <a16:creationId xmlns:a16="http://schemas.microsoft.com/office/drawing/2014/main" id="{A646FD14-B670-484D-852C-52C44548C19C}"/>
              </a:ext>
            </a:extLst>
          </p:cNvPr>
          <p:cNvSpPr>
            <a:spLocks noChangeShapeType="1"/>
          </p:cNvSpPr>
          <p:nvPr/>
        </p:nvSpPr>
        <p:spPr bwMode="auto">
          <a:xfrm>
            <a:off x="3851275" y="1268413"/>
            <a:ext cx="3175" cy="4279900"/>
          </a:xfrm>
          <a:prstGeom prst="line">
            <a:avLst/>
          </a:prstGeom>
          <a:noFill/>
          <a:ln w="12700">
            <a:solidFill>
              <a:srgbClr val="000000"/>
            </a:solidFill>
            <a:round/>
            <a:headEnd type="arrow" w="med" len="me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37" name="Line 21">
            <a:extLst>
              <a:ext uri="{FF2B5EF4-FFF2-40B4-BE49-F238E27FC236}">
                <a16:creationId xmlns:a16="http://schemas.microsoft.com/office/drawing/2014/main" id="{2D2E5462-B8B2-469C-BA37-C94CD69D4AF3}"/>
              </a:ext>
            </a:extLst>
          </p:cNvPr>
          <p:cNvSpPr>
            <a:spLocks noChangeShapeType="1"/>
          </p:cNvSpPr>
          <p:nvPr/>
        </p:nvSpPr>
        <p:spPr bwMode="auto">
          <a:xfrm>
            <a:off x="7092950" y="3141663"/>
            <a:ext cx="863600" cy="0"/>
          </a:xfrm>
          <a:prstGeom prst="line">
            <a:avLst/>
          </a:prstGeom>
          <a:noFill/>
          <a:ln w="76200">
            <a:solidFill>
              <a:srgbClr val="006600"/>
            </a:solidFill>
            <a:round/>
            <a:headEnd/>
            <a:tailEnd type="triangle" w="sm" len="sm"/>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38" name="Line 22">
            <a:extLst>
              <a:ext uri="{FF2B5EF4-FFF2-40B4-BE49-F238E27FC236}">
                <a16:creationId xmlns:a16="http://schemas.microsoft.com/office/drawing/2014/main" id="{7D076050-09E9-4A06-ACDA-15FC8ECA22A0}"/>
              </a:ext>
            </a:extLst>
          </p:cNvPr>
          <p:cNvSpPr>
            <a:spLocks noChangeShapeType="1"/>
          </p:cNvSpPr>
          <p:nvPr/>
        </p:nvSpPr>
        <p:spPr bwMode="auto">
          <a:xfrm>
            <a:off x="6443663" y="2565400"/>
            <a:ext cx="930275" cy="3175"/>
          </a:xfrm>
          <a:prstGeom prst="line">
            <a:avLst/>
          </a:prstGeom>
          <a:noFill/>
          <a:ln w="76200">
            <a:solidFill>
              <a:srgbClr val="FF0066"/>
            </a:solidFill>
            <a:round/>
            <a:headEnd type="triangle" w="sm" len="sm"/>
            <a:tailEnd type="none" w="sm" len="sm"/>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39" name="Line 23">
            <a:extLst>
              <a:ext uri="{FF2B5EF4-FFF2-40B4-BE49-F238E27FC236}">
                <a16:creationId xmlns:a16="http://schemas.microsoft.com/office/drawing/2014/main" id="{D67A9C77-E062-4D5A-B6C7-1E541C3F65EB}"/>
              </a:ext>
            </a:extLst>
          </p:cNvPr>
          <p:cNvSpPr>
            <a:spLocks noChangeShapeType="1"/>
          </p:cNvSpPr>
          <p:nvPr/>
        </p:nvSpPr>
        <p:spPr bwMode="auto">
          <a:xfrm flipV="1">
            <a:off x="4427538" y="2320925"/>
            <a:ext cx="3524250" cy="23320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40" name="Line 24">
            <a:extLst>
              <a:ext uri="{FF2B5EF4-FFF2-40B4-BE49-F238E27FC236}">
                <a16:creationId xmlns:a16="http://schemas.microsoft.com/office/drawing/2014/main" id="{A5CA498C-5058-4FB6-A57B-ABC4A1562068}"/>
              </a:ext>
            </a:extLst>
          </p:cNvPr>
          <p:cNvSpPr>
            <a:spLocks noChangeShapeType="1"/>
          </p:cNvSpPr>
          <p:nvPr/>
        </p:nvSpPr>
        <p:spPr bwMode="auto">
          <a:xfrm>
            <a:off x="6180138" y="3592513"/>
            <a:ext cx="3175" cy="190182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41" name="Line 25">
            <a:extLst>
              <a:ext uri="{FF2B5EF4-FFF2-40B4-BE49-F238E27FC236}">
                <a16:creationId xmlns:a16="http://schemas.microsoft.com/office/drawing/2014/main" id="{C1F1FC2A-3A37-4E07-976C-374BCCF8F8AF}"/>
              </a:ext>
            </a:extLst>
          </p:cNvPr>
          <p:cNvSpPr>
            <a:spLocks noChangeShapeType="1"/>
          </p:cNvSpPr>
          <p:nvPr/>
        </p:nvSpPr>
        <p:spPr bwMode="auto">
          <a:xfrm>
            <a:off x="5795963" y="2924175"/>
            <a:ext cx="0" cy="259238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42" name="Line 26">
            <a:extLst>
              <a:ext uri="{FF2B5EF4-FFF2-40B4-BE49-F238E27FC236}">
                <a16:creationId xmlns:a16="http://schemas.microsoft.com/office/drawing/2014/main" id="{E4422A7D-77D8-4ED4-8C0D-D6523A6D0597}"/>
              </a:ext>
            </a:extLst>
          </p:cNvPr>
          <p:cNvSpPr>
            <a:spLocks noChangeShapeType="1"/>
          </p:cNvSpPr>
          <p:nvPr/>
        </p:nvSpPr>
        <p:spPr bwMode="auto">
          <a:xfrm flipV="1">
            <a:off x="3851275" y="4292600"/>
            <a:ext cx="2665413" cy="7302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43" name="Line 27">
            <a:extLst>
              <a:ext uri="{FF2B5EF4-FFF2-40B4-BE49-F238E27FC236}">
                <a16:creationId xmlns:a16="http://schemas.microsoft.com/office/drawing/2014/main" id="{8915D6F9-71DF-402D-A75E-4E263C916F63}"/>
              </a:ext>
            </a:extLst>
          </p:cNvPr>
          <p:cNvSpPr>
            <a:spLocks noChangeShapeType="1"/>
          </p:cNvSpPr>
          <p:nvPr/>
        </p:nvSpPr>
        <p:spPr bwMode="auto">
          <a:xfrm flipH="1">
            <a:off x="3851275" y="3500438"/>
            <a:ext cx="2306638"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44" name="Line 28">
            <a:extLst>
              <a:ext uri="{FF2B5EF4-FFF2-40B4-BE49-F238E27FC236}">
                <a16:creationId xmlns:a16="http://schemas.microsoft.com/office/drawing/2014/main" id="{CA4076D2-9822-4748-9F29-89EAD5135EBF}"/>
              </a:ext>
            </a:extLst>
          </p:cNvPr>
          <p:cNvSpPr>
            <a:spLocks noChangeShapeType="1"/>
          </p:cNvSpPr>
          <p:nvPr/>
        </p:nvSpPr>
        <p:spPr bwMode="auto">
          <a:xfrm flipH="1">
            <a:off x="3851275" y="2852738"/>
            <a:ext cx="2016125"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45" name="Text Box 29">
            <a:extLst>
              <a:ext uri="{FF2B5EF4-FFF2-40B4-BE49-F238E27FC236}">
                <a16:creationId xmlns:a16="http://schemas.microsoft.com/office/drawing/2014/main" id="{7E745A0F-F9D1-445F-A7F5-1B65944061A8}"/>
              </a:ext>
            </a:extLst>
          </p:cNvPr>
          <p:cNvSpPr txBox="1">
            <a:spLocks noChangeArrowheads="1"/>
          </p:cNvSpPr>
          <p:nvPr/>
        </p:nvSpPr>
        <p:spPr bwMode="auto">
          <a:xfrm>
            <a:off x="3203575" y="2636838"/>
            <a:ext cx="647700"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P3</a:t>
            </a:r>
          </a:p>
        </p:txBody>
      </p:sp>
      <p:sp>
        <p:nvSpPr>
          <p:cNvPr id="214046" name="Text Box 30">
            <a:extLst>
              <a:ext uri="{FF2B5EF4-FFF2-40B4-BE49-F238E27FC236}">
                <a16:creationId xmlns:a16="http://schemas.microsoft.com/office/drawing/2014/main" id="{791D43A3-F500-44B3-A3B6-C1F1FFFC0AF0}"/>
              </a:ext>
            </a:extLst>
          </p:cNvPr>
          <p:cNvSpPr txBox="1">
            <a:spLocks noChangeArrowheads="1"/>
          </p:cNvSpPr>
          <p:nvPr/>
        </p:nvSpPr>
        <p:spPr bwMode="auto">
          <a:xfrm>
            <a:off x="6372225" y="3357563"/>
            <a:ext cx="57626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E1	</a:t>
            </a:r>
          </a:p>
          <a:p>
            <a:pPr eaLnBrk="1" hangingPunct="1">
              <a:spcBef>
                <a:spcPct val="0"/>
              </a:spcBef>
              <a:buClrTx/>
              <a:buSzTx/>
              <a:buFontTx/>
              <a:buNone/>
            </a:pPr>
            <a:endParaRPr lang="en-US" altLang="zh-CN" sz="2000">
              <a:solidFill>
                <a:schemeClr val="hlink"/>
              </a:solidFill>
              <a:latin typeface="Times New Roman" panose="02020603050405020304" pitchFamily="18" charset="0"/>
            </a:endParaRPr>
          </a:p>
        </p:txBody>
      </p:sp>
      <p:sp>
        <p:nvSpPr>
          <p:cNvPr id="214047" name="Text Box 31">
            <a:extLst>
              <a:ext uri="{FF2B5EF4-FFF2-40B4-BE49-F238E27FC236}">
                <a16:creationId xmlns:a16="http://schemas.microsoft.com/office/drawing/2014/main" id="{D0EF6B04-7366-4BF8-A8F9-B9FBC1D98425}"/>
              </a:ext>
            </a:extLst>
          </p:cNvPr>
          <p:cNvSpPr txBox="1">
            <a:spLocks noChangeArrowheads="1"/>
          </p:cNvSpPr>
          <p:nvPr/>
        </p:nvSpPr>
        <p:spPr bwMode="auto">
          <a:xfrm>
            <a:off x="6804025" y="4076700"/>
            <a:ext cx="517525"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E2</a:t>
            </a:r>
          </a:p>
        </p:txBody>
      </p:sp>
      <p:sp>
        <p:nvSpPr>
          <p:cNvPr id="214048" name="Text Box 32">
            <a:extLst>
              <a:ext uri="{FF2B5EF4-FFF2-40B4-BE49-F238E27FC236}">
                <a16:creationId xmlns:a16="http://schemas.microsoft.com/office/drawing/2014/main" id="{CF152199-9A72-4475-B3C7-40F81721805C}"/>
              </a:ext>
            </a:extLst>
          </p:cNvPr>
          <p:cNvSpPr txBox="1">
            <a:spLocks noChangeArrowheads="1"/>
          </p:cNvSpPr>
          <p:nvPr/>
        </p:nvSpPr>
        <p:spPr bwMode="auto">
          <a:xfrm>
            <a:off x="5724525" y="2349500"/>
            <a:ext cx="6477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E3</a:t>
            </a:r>
          </a:p>
        </p:txBody>
      </p:sp>
      <p:sp>
        <p:nvSpPr>
          <p:cNvPr id="214049" name="Text Box 33">
            <a:extLst>
              <a:ext uri="{FF2B5EF4-FFF2-40B4-BE49-F238E27FC236}">
                <a16:creationId xmlns:a16="http://schemas.microsoft.com/office/drawing/2014/main" id="{34BB6B86-6F86-410C-9EF2-0DFDCECF848E}"/>
              </a:ext>
            </a:extLst>
          </p:cNvPr>
          <p:cNvSpPr txBox="1">
            <a:spLocks noChangeArrowheads="1"/>
          </p:cNvSpPr>
          <p:nvPr/>
        </p:nvSpPr>
        <p:spPr bwMode="auto">
          <a:xfrm>
            <a:off x="3708400" y="5516563"/>
            <a:ext cx="57626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O</a:t>
            </a:r>
          </a:p>
        </p:txBody>
      </p:sp>
      <p:sp>
        <p:nvSpPr>
          <p:cNvPr id="214050" name="Line 34">
            <a:extLst>
              <a:ext uri="{FF2B5EF4-FFF2-40B4-BE49-F238E27FC236}">
                <a16:creationId xmlns:a16="http://schemas.microsoft.com/office/drawing/2014/main" id="{3ABFD47A-5912-48F6-9FAF-B1FE2BB50263}"/>
              </a:ext>
            </a:extLst>
          </p:cNvPr>
          <p:cNvSpPr>
            <a:spLocks noChangeShapeType="1"/>
          </p:cNvSpPr>
          <p:nvPr/>
        </p:nvSpPr>
        <p:spPr bwMode="auto">
          <a:xfrm>
            <a:off x="6588125" y="4292600"/>
            <a:ext cx="0" cy="1223963"/>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4051" name="Rectangle 35" descr="蓝色面巾纸">
            <a:extLst>
              <a:ext uri="{FF2B5EF4-FFF2-40B4-BE49-F238E27FC236}">
                <a16:creationId xmlns:a16="http://schemas.microsoft.com/office/drawing/2014/main" id="{2DF3AAA0-5BF5-4E01-BB3B-98E08C4F6906}"/>
              </a:ext>
            </a:extLst>
          </p:cNvPr>
          <p:cNvSpPr>
            <a:spLocks noChangeArrowheads="1"/>
          </p:cNvSpPr>
          <p:nvPr/>
        </p:nvSpPr>
        <p:spPr bwMode="auto">
          <a:xfrm>
            <a:off x="395288" y="1412875"/>
            <a:ext cx="2447925" cy="1843088"/>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
                <a:schemeClr val="accent2"/>
              </a:buClr>
              <a:buSzPct val="95000"/>
              <a:buFont typeface="Wingdings" panose="05000000000000000000" pitchFamily="2" charset="2"/>
              <a:buNone/>
            </a:pPr>
            <a:r>
              <a:rPr lang="zh-CN" altLang="en-US" sz="2000" b="1">
                <a:solidFill>
                  <a:schemeClr val="tx1"/>
                </a:solidFill>
              </a:rPr>
              <a:t>供给增加</a:t>
            </a:r>
          </a:p>
          <a:p>
            <a:pPr eaLnBrk="1" hangingPunct="1">
              <a:lnSpc>
                <a:spcPct val="110000"/>
              </a:lnSpc>
              <a:spcBef>
                <a:spcPct val="0"/>
              </a:spcBef>
              <a:buClr>
                <a:schemeClr val="accent2"/>
              </a:buClr>
              <a:buSzPct val="95000"/>
              <a:buFont typeface="Wingdings" panose="05000000000000000000" pitchFamily="2" charset="2"/>
              <a:buChar char="u"/>
            </a:pPr>
            <a:r>
              <a:rPr lang="zh-CN" altLang="en-US" sz="2000" b="1">
                <a:solidFill>
                  <a:schemeClr val="tx1"/>
                </a:solidFill>
              </a:rPr>
              <a:t>供给曲线向右下方移动，</a:t>
            </a:r>
          </a:p>
          <a:p>
            <a:pPr eaLnBrk="1" hangingPunct="1">
              <a:lnSpc>
                <a:spcPct val="110000"/>
              </a:lnSpc>
              <a:spcBef>
                <a:spcPct val="0"/>
              </a:spcBef>
              <a:buClr>
                <a:schemeClr val="accent2"/>
              </a:buClr>
              <a:buSzPct val="95000"/>
              <a:buFont typeface="Wingdings" panose="05000000000000000000" pitchFamily="2" charset="2"/>
              <a:buChar char="u"/>
            </a:pPr>
            <a:r>
              <a:rPr lang="zh-CN" altLang="en-US" sz="2000" b="1">
                <a:solidFill>
                  <a:schemeClr val="tx1"/>
                </a:solidFill>
              </a:rPr>
              <a:t>均衡价格下降，</a:t>
            </a:r>
          </a:p>
          <a:p>
            <a:pPr eaLnBrk="1" hangingPunct="1">
              <a:lnSpc>
                <a:spcPct val="110000"/>
              </a:lnSpc>
              <a:spcBef>
                <a:spcPct val="0"/>
              </a:spcBef>
              <a:buClr>
                <a:schemeClr val="accent2"/>
              </a:buClr>
              <a:buSzPct val="95000"/>
              <a:buFont typeface="Wingdings" panose="05000000000000000000" pitchFamily="2" charset="2"/>
              <a:buChar char="u"/>
            </a:pPr>
            <a:r>
              <a:rPr lang="zh-CN" altLang="en-US" sz="2000" b="1">
                <a:solidFill>
                  <a:schemeClr val="tx1"/>
                </a:solidFill>
              </a:rPr>
              <a:t>均衡数量增加；</a:t>
            </a:r>
          </a:p>
        </p:txBody>
      </p:sp>
      <p:sp>
        <p:nvSpPr>
          <p:cNvPr id="214052" name="Rectangle 36" descr="蓝色面巾纸">
            <a:extLst>
              <a:ext uri="{FF2B5EF4-FFF2-40B4-BE49-F238E27FC236}">
                <a16:creationId xmlns:a16="http://schemas.microsoft.com/office/drawing/2014/main" id="{31C9A88F-B3A8-4EA4-BD1A-A2BB4B2010C7}"/>
              </a:ext>
            </a:extLst>
          </p:cNvPr>
          <p:cNvSpPr>
            <a:spLocks noChangeArrowheads="1"/>
          </p:cNvSpPr>
          <p:nvPr/>
        </p:nvSpPr>
        <p:spPr bwMode="auto">
          <a:xfrm>
            <a:off x="395288" y="3573463"/>
            <a:ext cx="2447925" cy="1843087"/>
          </a:xfrm>
          <a:prstGeom prst="rect">
            <a:avLst/>
          </a:prstGeom>
          <a:blipFill dpi="0" rotWithShape="0">
            <a:blip r:embed="rId2"/>
            <a:srcRect/>
            <a:tile tx="0" ty="0" sx="100000" sy="100000" flip="none" algn="tl"/>
          </a:blipFill>
          <a:ln w="76200">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
                <a:schemeClr val="accent2"/>
              </a:buClr>
              <a:buSzPct val="95000"/>
              <a:buFont typeface="Wingdings" panose="05000000000000000000" pitchFamily="2" charset="2"/>
              <a:buNone/>
            </a:pPr>
            <a:r>
              <a:rPr lang="zh-CN" altLang="en-US" sz="2000" b="1">
                <a:solidFill>
                  <a:schemeClr val="tx1"/>
                </a:solidFill>
              </a:rPr>
              <a:t>供给减少</a:t>
            </a:r>
          </a:p>
          <a:p>
            <a:pPr eaLnBrk="1" hangingPunct="1">
              <a:lnSpc>
                <a:spcPct val="110000"/>
              </a:lnSpc>
              <a:spcBef>
                <a:spcPct val="0"/>
              </a:spcBef>
              <a:buClr>
                <a:schemeClr val="accent2"/>
              </a:buClr>
              <a:buSzPct val="95000"/>
              <a:buFont typeface="Wingdings" panose="05000000000000000000" pitchFamily="2" charset="2"/>
              <a:buChar char="u"/>
            </a:pPr>
            <a:r>
              <a:rPr lang="zh-CN" altLang="en-US" sz="2000" b="1">
                <a:solidFill>
                  <a:schemeClr val="tx1"/>
                </a:solidFill>
              </a:rPr>
              <a:t>供给曲线向左上方移动，</a:t>
            </a:r>
          </a:p>
          <a:p>
            <a:pPr eaLnBrk="1" hangingPunct="1">
              <a:lnSpc>
                <a:spcPct val="110000"/>
              </a:lnSpc>
              <a:spcBef>
                <a:spcPct val="0"/>
              </a:spcBef>
              <a:buClr>
                <a:schemeClr val="accent2"/>
              </a:buClr>
              <a:buSzPct val="95000"/>
              <a:buFont typeface="Wingdings" panose="05000000000000000000" pitchFamily="2" charset="2"/>
              <a:buChar char="u"/>
            </a:pPr>
            <a:r>
              <a:rPr lang="zh-CN" altLang="en-US" sz="2000" b="1">
                <a:solidFill>
                  <a:schemeClr val="tx1"/>
                </a:solidFill>
              </a:rPr>
              <a:t>均衡价格上升，</a:t>
            </a:r>
          </a:p>
          <a:p>
            <a:pPr eaLnBrk="1" hangingPunct="1">
              <a:lnSpc>
                <a:spcPct val="110000"/>
              </a:lnSpc>
              <a:spcBef>
                <a:spcPct val="0"/>
              </a:spcBef>
              <a:buClr>
                <a:schemeClr val="accent2"/>
              </a:buClr>
              <a:buSzPct val="95000"/>
              <a:buFont typeface="Wingdings" panose="05000000000000000000" pitchFamily="2" charset="2"/>
              <a:buChar char="u"/>
            </a:pPr>
            <a:r>
              <a:rPr lang="zh-CN" altLang="en-US" sz="2000" b="1">
                <a:solidFill>
                  <a:schemeClr val="tx1"/>
                </a:solidFill>
              </a:rPr>
              <a:t>均衡数量减少。</a:t>
            </a:r>
            <a:endParaRPr lang="zh-CN" altLang="en-US" sz="20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4025"/>
                                        </p:tgtEl>
                                        <p:attrNameLst>
                                          <p:attrName>style.visibility</p:attrName>
                                        </p:attrNameLst>
                                      </p:cBhvr>
                                      <p:to>
                                        <p:strVal val="visible"/>
                                      </p:to>
                                    </p:set>
                                    <p:animEffect transition="in" filter="blinds(horizontal)">
                                      <p:cBhvr>
                                        <p:cTn id="7" dur="500"/>
                                        <p:tgtEl>
                                          <p:spTgt spid="214025"/>
                                        </p:tgtEl>
                                      </p:cBhvr>
                                    </p:animEffect>
                                  </p:childTnLst>
                                </p:cTn>
                              </p:par>
                              <p:par>
                                <p:cTn id="8" presetID="3" presetClass="entr" presetSubtype="10" fill="hold" nodeType="withEffect">
                                  <p:stCondLst>
                                    <p:cond delay="0"/>
                                  </p:stCondLst>
                                  <p:childTnLst>
                                    <p:set>
                                      <p:cBhvr>
                                        <p:cTn id="9" dur="1" fill="hold">
                                          <p:stCondLst>
                                            <p:cond delay="0"/>
                                          </p:stCondLst>
                                        </p:cTn>
                                        <p:tgtEl>
                                          <p:spTgt spid="214031"/>
                                        </p:tgtEl>
                                        <p:attrNameLst>
                                          <p:attrName>style.visibility</p:attrName>
                                        </p:attrNameLst>
                                      </p:cBhvr>
                                      <p:to>
                                        <p:strVal val="visible"/>
                                      </p:to>
                                    </p:set>
                                    <p:animEffect transition="in" filter="blinds(horizontal)">
                                      <p:cBhvr>
                                        <p:cTn id="10" dur="500"/>
                                        <p:tgtEl>
                                          <p:spTgt spid="2140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14035"/>
                                        </p:tgtEl>
                                        <p:attrNameLst>
                                          <p:attrName>style.visibility</p:attrName>
                                        </p:attrNameLst>
                                      </p:cBhvr>
                                      <p:to>
                                        <p:strVal val="visible"/>
                                      </p:to>
                                    </p:set>
                                    <p:animEffect transition="in" filter="blinds(horizontal)">
                                      <p:cBhvr>
                                        <p:cTn id="13" dur="500"/>
                                        <p:tgtEl>
                                          <p:spTgt spid="21403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14049"/>
                                        </p:tgtEl>
                                        <p:attrNameLst>
                                          <p:attrName>style.visibility</p:attrName>
                                        </p:attrNameLst>
                                      </p:cBhvr>
                                      <p:to>
                                        <p:strVal val="visible"/>
                                      </p:to>
                                    </p:set>
                                    <p:animEffect transition="in" filter="blinds(horizontal)">
                                      <p:cBhvr>
                                        <p:cTn id="16" dur="500"/>
                                        <p:tgtEl>
                                          <p:spTgt spid="21404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14029"/>
                                        </p:tgtEl>
                                        <p:attrNameLst>
                                          <p:attrName>style.visibility</p:attrName>
                                        </p:attrNameLst>
                                      </p:cBhvr>
                                      <p:to>
                                        <p:strVal val="visible"/>
                                      </p:to>
                                    </p:set>
                                    <p:animEffect transition="in" filter="blinds(horizontal)">
                                      <p:cBhvr>
                                        <p:cTn id="19" dur="500"/>
                                        <p:tgtEl>
                                          <p:spTgt spid="214029"/>
                                        </p:tgtEl>
                                      </p:cBhvr>
                                    </p:animEffect>
                                  </p:childTnLst>
                                </p:cTn>
                              </p:par>
                              <p:par>
                                <p:cTn id="20" presetID="3" presetClass="entr" presetSubtype="10" fill="hold" nodeType="withEffect">
                                  <p:stCondLst>
                                    <p:cond delay="0"/>
                                  </p:stCondLst>
                                  <p:childTnLst>
                                    <p:set>
                                      <p:cBhvr>
                                        <p:cTn id="21" dur="1" fill="hold">
                                          <p:stCondLst>
                                            <p:cond delay="0"/>
                                          </p:stCondLst>
                                        </p:cTn>
                                        <p:tgtEl>
                                          <p:spTgt spid="214036"/>
                                        </p:tgtEl>
                                        <p:attrNameLst>
                                          <p:attrName>style.visibility</p:attrName>
                                        </p:attrNameLst>
                                      </p:cBhvr>
                                      <p:to>
                                        <p:strVal val="visible"/>
                                      </p:to>
                                    </p:set>
                                    <p:animEffect transition="in" filter="blinds(horizontal)">
                                      <p:cBhvr>
                                        <p:cTn id="22" dur="500"/>
                                        <p:tgtEl>
                                          <p:spTgt spid="214036"/>
                                        </p:tgtEl>
                                      </p:cBhvr>
                                    </p:animEffect>
                                  </p:childTnLst>
                                </p:cTn>
                              </p:par>
                              <p:par>
                                <p:cTn id="23" presetID="3" presetClass="entr" presetSubtype="10" fill="hold" nodeType="withEffect">
                                  <p:stCondLst>
                                    <p:cond delay="0"/>
                                  </p:stCondLst>
                                  <p:childTnLst>
                                    <p:set>
                                      <p:cBhvr>
                                        <p:cTn id="24" dur="1" fill="hold">
                                          <p:stCondLst>
                                            <p:cond delay="0"/>
                                          </p:stCondLst>
                                        </p:cTn>
                                        <p:tgtEl>
                                          <p:spTgt spid="214032"/>
                                        </p:tgtEl>
                                        <p:attrNameLst>
                                          <p:attrName>style.visibility</p:attrName>
                                        </p:attrNameLst>
                                      </p:cBhvr>
                                      <p:to>
                                        <p:strVal val="visible"/>
                                      </p:to>
                                    </p:set>
                                    <p:animEffect transition="in" filter="blinds(horizontal)">
                                      <p:cBhvr>
                                        <p:cTn id="25" dur="500"/>
                                        <p:tgtEl>
                                          <p:spTgt spid="21403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14030"/>
                                        </p:tgtEl>
                                        <p:attrNameLst>
                                          <p:attrName>style.visibility</p:attrName>
                                        </p:attrNameLst>
                                      </p:cBhvr>
                                      <p:to>
                                        <p:strVal val="visible"/>
                                      </p:to>
                                    </p:set>
                                    <p:animEffect transition="in" filter="blinds(horizontal)">
                                      <p:cBhvr>
                                        <p:cTn id="28" dur="500"/>
                                        <p:tgtEl>
                                          <p:spTgt spid="214030"/>
                                        </p:tgtEl>
                                      </p:cBhvr>
                                    </p:animEffect>
                                  </p:childTnLst>
                                </p:cTn>
                              </p:par>
                              <p:par>
                                <p:cTn id="29" presetID="3" presetClass="entr" presetSubtype="10" fill="hold" nodeType="withEffect">
                                  <p:stCondLst>
                                    <p:cond delay="0"/>
                                  </p:stCondLst>
                                  <p:childTnLst>
                                    <p:set>
                                      <p:cBhvr>
                                        <p:cTn id="30" dur="1" fill="hold">
                                          <p:stCondLst>
                                            <p:cond delay="0"/>
                                          </p:stCondLst>
                                        </p:cTn>
                                        <p:tgtEl>
                                          <p:spTgt spid="214039"/>
                                        </p:tgtEl>
                                        <p:attrNameLst>
                                          <p:attrName>style.visibility</p:attrName>
                                        </p:attrNameLst>
                                      </p:cBhvr>
                                      <p:to>
                                        <p:strVal val="visible"/>
                                      </p:to>
                                    </p:set>
                                    <p:animEffect transition="in" filter="blinds(horizontal)">
                                      <p:cBhvr>
                                        <p:cTn id="31" dur="500"/>
                                        <p:tgtEl>
                                          <p:spTgt spid="214039"/>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14020"/>
                                        </p:tgtEl>
                                        <p:attrNameLst>
                                          <p:attrName>style.visibility</p:attrName>
                                        </p:attrNameLst>
                                      </p:cBhvr>
                                      <p:to>
                                        <p:strVal val="visible"/>
                                      </p:to>
                                    </p:set>
                                    <p:animEffect transition="in" filter="blinds(horizontal)">
                                      <p:cBhvr>
                                        <p:cTn id="34" dur="500"/>
                                        <p:tgtEl>
                                          <p:spTgt spid="214020"/>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14046"/>
                                        </p:tgtEl>
                                        <p:attrNameLst>
                                          <p:attrName>style.visibility</p:attrName>
                                        </p:attrNameLst>
                                      </p:cBhvr>
                                      <p:to>
                                        <p:strVal val="visible"/>
                                      </p:to>
                                    </p:set>
                                    <p:animEffect transition="in" filter="blinds(horizontal)">
                                      <p:cBhvr>
                                        <p:cTn id="37" dur="500"/>
                                        <p:tgtEl>
                                          <p:spTgt spid="214046"/>
                                        </p:tgtEl>
                                      </p:cBhvr>
                                    </p:animEffect>
                                  </p:childTnLst>
                                </p:cTn>
                              </p:par>
                              <p:par>
                                <p:cTn id="38" presetID="3" presetClass="entr" presetSubtype="10" fill="hold" nodeType="withEffect">
                                  <p:stCondLst>
                                    <p:cond delay="0"/>
                                  </p:stCondLst>
                                  <p:childTnLst>
                                    <p:set>
                                      <p:cBhvr>
                                        <p:cTn id="39" dur="1" fill="hold">
                                          <p:stCondLst>
                                            <p:cond delay="0"/>
                                          </p:stCondLst>
                                        </p:cTn>
                                        <p:tgtEl>
                                          <p:spTgt spid="214043"/>
                                        </p:tgtEl>
                                        <p:attrNameLst>
                                          <p:attrName>style.visibility</p:attrName>
                                        </p:attrNameLst>
                                      </p:cBhvr>
                                      <p:to>
                                        <p:strVal val="visible"/>
                                      </p:to>
                                    </p:set>
                                    <p:animEffect transition="in" filter="blinds(horizontal)">
                                      <p:cBhvr>
                                        <p:cTn id="40" dur="500"/>
                                        <p:tgtEl>
                                          <p:spTgt spid="214043"/>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14028"/>
                                        </p:tgtEl>
                                        <p:attrNameLst>
                                          <p:attrName>style.visibility</p:attrName>
                                        </p:attrNameLst>
                                      </p:cBhvr>
                                      <p:to>
                                        <p:strVal val="visible"/>
                                      </p:to>
                                    </p:set>
                                    <p:animEffect transition="in" filter="blinds(horizontal)">
                                      <p:cBhvr>
                                        <p:cTn id="43" dur="500"/>
                                        <p:tgtEl>
                                          <p:spTgt spid="214028"/>
                                        </p:tgtEl>
                                      </p:cBhvr>
                                    </p:animEffect>
                                  </p:childTnLst>
                                </p:cTn>
                              </p:par>
                              <p:par>
                                <p:cTn id="44" presetID="3" presetClass="entr" presetSubtype="10" fill="hold" nodeType="withEffect">
                                  <p:stCondLst>
                                    <p:cond delay="0"/>
                                  </p:stCondLst>
                                  <p:childTnLst>
                                    <p:set>
                                      <p:cBhvr>
                                        <p:cTn id="45" dur="1" fill="hold">
                                          <p:stCondLst>
                                            <p:cond delay="0"/>
                                          </p:stCondLst>
                                        </p:cTn>
                                        <p:tgtEl>
                                          <p:spTgt spid="214040"/>
                                        </p:tgtEl>
                                        <p:attrNameLst>
                                          <p:attrName>style.visibility</p:attrName>
                                        </p:attrNameLst>
                                      </p:cBhvr>
                                      <p:to>
                                        <p:strVal val="visible"/>
                                      </p:to>
                                    </p:set>
                                    <p:animEffect transition="in" filter="blinds(horizontal)">
                                      <p:cBhvr>
                                        <p:cTn id="46" dur="500"/>
                                        <p:tgtEl>
                                          <p:spTgt spid="214040"/>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14033"/>
                                        </p:tgtEl>
                                        <p:attrNameLst>
                                          <p:attrName>style.visibility</p:attrName>
                                        </p:attrNameLst>
                                      </p:cBhvr>
                                      <p:to>
                                        <p:strVal val="visible"/>
                                      </p:to>
                                    </p:set>
                                    <p:animEffect transition="in" filter="blinds(horizontal)">
                                      <p:cBhvr>
                                        <p:cTn id="49" dur="500"/>
                                        <p:tgtEl>
                                          <p:spTgt spid="214033"/>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4" fill="hold" nodeType="clickEffect">
                                  <p:stCondLst>
                                    <p:cond delay="0"/>
                                  </p:stCondLst>
                                  <p:childTnLst>
                                    <p:set>
                                      <p:cBhvr>
                                        <p:cTn id="53" dur="1" fill="hold">
                                          <p:stCondLst>
                                            <p:cond delay="0"/>
                                          </p:stCondLst>
                                        </p:cTn>
                                        <p:tgtEl>
                                          <p:spTgt spid="214037"/>
                                        </p:tgtEl>
                                        <p:attrNameLst>
                                          <p:attrName>style.visibility</p:attrName>
                                        </p:attrNameLst>
                                      </p:cBhvr>
                                      <p:to>
                                        <p:strVal val="visible"/>
                                      </p:to>
                                    </p:set>
                                    <p:anim calcmode="lin" valueType="num">
                                      <p:cBhvr additive="base">
                                        <p:cTn id="54" dur="500" fill="hold"/>
                                        <p:tgtEl>
                                          <p:spTgt spid="214037"/>
                                        </p:tgtEl>
                                        <p:attrNameLst>
                                          <p:attrName>ppt_x</p:attrName>
                                        </p:attrNameLst>
                                      </p:cBhvr>
                                      <p:tavLst>
                                        <p:tav tm="0">
                                          <p:val>
                                            <p:strVal val="#ppt_x"/>
                                          </p:val>
                                        </p:tav>
                                        <p:tav tm="100000">
                                          <p:val>
                                            <p:strVal val="#ppt_x"/>
                                          </p:val>
                                        </p:tav>
                                      </p:tavLst>
                                    </p:anim>
                                    <p:anim calcmode="lin" valueType="num">
                                      <p:cBhvr additive="base">
                                        <p:cTn id="55" dur="500" fill="hold"/>
                                        <p:tgtEl>
                                          <p:spTgt spid="214037"/>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214024"/>
                                        </p:tgtEl>
                                        <p:attrNameLst>
                                          <p:attrName>style.visibility</p:attrName>
                                        </p:attrNameLst>
                                      </p:cBhvr>
                                      <p:to>
                                        <p:strVal val="visible"/>
                                      </p:to>
                                    </p:set>
                                    <p:anim calcmode="lin" valueType="num">
                                      <p:cBhvr additive="base">
                                        <p:cTn id="58" dur="500" fill="hold"/>
                                        <p:tgtEl>
                                          <p:spTgt spid="214024"/>
                                        </p:tgtEl>
                                        <p:attrNameLst>
                                          <p:attrName>ppt_x</p:attrName>
                                        </p:attrNameLst>
                                      </p:cBhvr>
                                      <p:tavLst>
                                        <p:tav tm="0">
                                          <p:val>
                                            <p:strVal val="#ppt_x"/>
                                          </p:val>
                                        </p:tav>
                                        <p:tav tm="100000">
                                          <p:val>
                                            <p:strVal val="#ppt_x"/>
                                          </p:val>
                                        </p:tav>
                                      </p:tavLst>
                                    </p:anim>
                                    <p:anim calcmode="lin" valueType="num">
                                      <p:cBhvr additive="base">
                                        <p:cTn id="59" dur="500" fill="hold"/>
                                        <p:tgtEl>
                                          <p:spTgt spid="214024"/>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14021"/>
                                        </p:tgtEl>
                                        <p:attrNameLst>
                                          <p:attrName>style.visibility</p:attrName>
                                        </p:attrNameLst>
                                      </p:cBhvr>
                                      <p:to>
                                        <p:strVal val="visible"/>
                                      </p:to>
                                    </p:set>
                                    <p:anim calcmode="lin" valueType="num">
                                      <p:cBhvr additive="base">
                                        <p:cTn id="62" dur="500" fill="hold"/>
                                        <p:tgtEl>
                                          <p:spTgt spid="214021"/>
                                        </p:tgtEl>
                                        <p:attrNameLst>
                                          <p:attrName>ppt_x</p:attrName>
                                        </p:attrNameLst>
                                      </p:cBhvr>
                                      <p:tavLst>
                                        <p:tav tm="0">
                                          <p:val>
                                            <p:strVal val="#ppt_x"/>
                                          </p:val>
                                        </p:tav>
                                        <p:tav tm="100000">
                                          <p:val>
                                            <p:strVal val="#ppt_x"/>
                                          </p:val>
                                        </p:tav>
                                      </p:tavLst>
                                    </p:anim>
                                    <p:anim calcmode="lin" valueType="num">
                                      <p:cBhvr additive="base">
                                        <p:cTn id="63" dur="500" fill="hold"/>
                                        <p:tgtEl>
                                          <p:spTgt spid="214021"/>
                                        </p:tgtEl>
                                        <p:attrNameLst>
                                          <p:attrName>ppt_y</p:attrName>
                                        </p:attrNameLst>
                                      </p:cBhvr>
                                      <p:tavLst>
                                        <p:tav tm="0">
                                          <p:val>
                                            <p:strVal val="1+#ppt_h/2"/>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nodeType="clickEffect">
                                  <p:stCondLst>
                                    <p:cond delay="0"/>
                                  </p:stCondLst>
                                  <p:childTnLst>
                                    <p:set>
                                      <p:cBhvr>
                                        <p:cTn id="67" dur="1" fill="hold">
                                          <p:stCondLst>
                                            <p:cond delay="0"/>
                                          </p:stCondLst>
                                        </p:cTn>
                                        <p:tgtEl>
                                          <p:spTgt spid="214042"/>
                                        </p:tgtEl>
                                        <p:attrNameLst>
                                          <p:attrName>style.visibility</p:attrName>
                                        </p:attrNameLst>
                                      </p:cBhvr>
                                      <p:to>
                                        <p:strVal val="visible"/>
                                      </p:to>
                                    </p:set>
                                    <p:animEffect transition="in" filter="blinds(horizontal)">
                                      <p:cBhvr>
                                        <p:cTn id="68" dur="500"/>
                                        <p:tgtEl>
                                          <p:spTgt spid="214042"/>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214027"/>
                                        </p:tgtEl>
                                        <p:attrNameLst>
                                          <p:attrName>style.visibility</p:attrName>
                                        </p:attrNameLst>
                                      </p:cBhvr>
                                      <p:to>
                                        <p:strVal val="visible"/>
                                      </p:to>
                                    </p:set>
                                    <p:animEffect transition="in" filter="blinds(horizontal)">
                                      <p:cBhvr>
                                        <p:cTn id="71" dur="500"/>
                                        <p:tgtEl>
                                          <p:spTgt spid="214027"/>
                                        </p:tgtEl>
                                      </p:cBhvr>
                                    </p:animEffect>
                                  </p:childTnLst>
                                </p:cTn>
                              </p:par>
                              <p:par>
                                <p:cTn id="72" presetID="3" presetClass="entr" presetSubtype="10" fill="hold" nodeType="withEffect">
                                  <p:stCondLst>
                                    <p:cond delay="0"/>
                                  </p:stCondLst>
                                  <p:childTnLst>
                                    <p:set>
                                      <p:cBhvr>
                                        <p:cTn id="73" dur="1" fill="hold">
                                          <p:stCondLst>
                                            <p:cond delay="0"/>
                                          </p:stCondLst>
                                        </p:cTn>
                                        <p:tgtEl>
                                          <p:spTgt spid="214050"/>
                                        </p:tgtEl>
                                        <p:attrNameLst>
                                          <p:attrName>style.visibility</p:attrName>
                                        </p:attrNameLst>
                                      </p:cBhvr>
                                      <p:to>
                                        <p:strVal val="visible"/>
                                      </p:to>
                                    </p:set>
                                    <p:animEffect transition="in" filter="blinds(horizontal)">
                                      <p:cBhvr>
                                        <p:cTn id="74" dur="500"/>
                                        <p:tgtEl>
                                          <p:spTgt spid="214050"/>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214047"/>
                                        </p:tgtEl>
                                        <p:attrNameLst>
                                          <p:attrName>style.visibility</p:attrName>
                                        </p:attrNameLst>
                                      </p:cBhvr>
                                      <p:to>
                                        <p:strVal val="visible"/>
                                      </p:to>
                                    </p:set>
                                    <p:animEffect transition="in" filter="blinds(horizontal)">
                                      <p:cBhvr>
                                        <p:cTn id="77" dur="500"/>
                                        <p:tgtEl>
                                          <p:spTgt spid="214047"/>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14034"/>
                                        </p:tgtEl>
                                        <p:attrNameLst>
                                          <p:attrName>style.visibility</p:attrName>
                                        </p:attrNameLst>
                                      </p:cBhvr>
                                      <p:to>
                                        <p:strVal val="visible"/>
                                      </p:to>
                                    </p:set>
                                    <p:animEffect transition="in" filter="blinds(horizontal)">
                                      <p:cBhvr>
                                        <p:cTn id="80" dur="500"/>
                                        <p:tgtEl>
                                          <p:spTgt spid="214034"/>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214051"/>
                                        </p:tgtEl>
                                        <p:attrNameLst>
                                          <p:attrName>style.visibility</p:attrName>
                                        </p:attrNameLst>
                                      </p:cBhvr>
                                      <p:to>
                                        <p:strVal val="visible"/>
                                      </p:to>
                                    </p:set>
                                    <p:animEffect transition="in" filter="blinds(horizontal)">
                                      <p:cBhvr>
                                        <p:cTn id="85" dur="500"/>
                                        <p:tgtEl>
                                          <p:spTgt spid="214051"/>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xit" presetSubtype="4" fill="hold" nodeType="clickEffect">
                                  <p:stCondLst>
                                    <p:cond delay="0"/>
                                  </p:stCondLst>
                                  <p:childTnLst>
                                    <p:anim calcmode="lin" valueType="num">
                                      <p:cBhvr additive="base">
                                        <p:cTn id="89" dur="500"/>
                                        <p:tgtEl>
                                          <p:spTgt spid="214037"/>
                                        </p:tgtEl>
                                        <p:attrNameLst>
                                          <p:attrName>ppt_x</p:attrName>
                                        </p:attrNameLst>
                                      </p:cBhvr>
                                      <p:tavLst>
                                        <p:tav tm="0">
                                          <p:val>
                                            <p:strVal val="ppt_x"/>
                                          </p:val>
                                        </p:tav>
                                        <p:tav tm="100000">
                                          <p:val>
                                            <p:strVal val="ppt_x"/>
                                          </p:val>
                                        </p:tav>
                                      </p:tavLst>
                                    </p:anim>
                                    <p:anim calcmode="lin" valueType="num">
                                      <p:cBhvr additive="base">
                                        <p:cTn id="90" dur="500"/>
                                        <p:tgtEl>
                                          <p:spTgt spid="214037"/>
                                        </p:tgtEl>
                                        <p:attrNameLst>
                                          <p:attrName>ppt_y</p:attrName>
                                        </p:attrNameLst>
                                      </p:cBhvr>
                                      <p:tavLst>
                                        <p:tav tm="0">
                                          <p:val>
                                            <p:strVal val="ppt_y"/>
                                          </p:val>
                                        </p:tav>
                                        <p:tav tm="100000">
                                          <p:val>
                                            <p:strVal val="1+ppt_h/2"/>
                                          </p:val>
                                        </p:tav>
                                      </p:tavLst>
                                    </p:anim>
                                    <p:set>
                                      <p:cBhvr>
                                        <p:cTn id="91" dur="1" fill="hold">
                                          <p:stCondLst>
                                            <p:cond delay="499"/>
                                          </p:stCondLst>
                                        </p:cTn>
                                        <p:tgtEl>
                                          <p:spTgt spid="214037"/>
                                        </p:tgtEl>
                                        <p:attrNameLst>
                                          <p:attrName>style.visibility</p:attrName>
                                        </p:attrNameLst>
                                      </p:cBhvr>
                                      <p:to>
                                        <p:strVal val="hidden"/>
                                      </p:to>
                                    </p:set>
                                  </p:childTnLst>
                                </p:cTn>
                              </p:par>
                              <p:par>
                                <p:cTn id="92" presetID="2" presetClass="exit" presetSubtype="4" fill="hold" nodeType="withEffect">
                                  <p:stCondLst>
                                    <p:cond delay="0"/>
                                  </p:stCondLst>
                                  <p:childTnLst>
                                    <p:anim calcmode="lin" valueType="num">
                                      <p:cBhvr additive="base">
                                        <p:cTn id="93" dur="500"/>
                                        <p:tgtEl>
                                          <p:spTgt spid="214024"/>
                                        </p:tgtEl>
                                        <p:attrNameLst>
                                          <p:attrName>ppt_x</p:attrName>
                                        </p:attrNameLst>
                                      </p:cBhvr>
                                      <p:tavLst>
                                        <p:tav tm="0">
                                          <p:val>
                                            <p:strVal val="ppt_x"/>
                                          </p:val>
                                        </p:tav>
                                        <p:tav tm="100000">
                                          <p:val>
                                            <p:strVal val="ppt_x"/>
                                          </p:val>
                                        </p:tav>
                                      </p:tavLst>
                                    </p:anim>
                                    <p:anim calcmode="lin" valueType="num">
                                      <p:cBhvr additive="base">
                                        <p:cTn id="94" dur="500"/>
                                        <p:tgtEl>
                                          <p:spTgt spid="214024"/>
                                        </p:tgtEl>
                                        <p:attrNameLst>
                                          <p:attrName>ppt_y</p:attrName>
                                        </p:attrNameLst>
                                      </p:cBhvr>
                                      <p:tavLst>
                                        <p:tav tm="0">
                                          <p:val>
                                            <p:strVal val="ppt_y"/>
                                          </p:val>
                                        </p:tav>
                                        <p:tav tm="100000">
                                          <p:val>
                                            <p:strVal val="1+ppt_h/2"/>
                                          </p:val>
                                        </p:tav>
                                      </p:tavLst>
                                    </p:anim>
                                    <p:set>
                                      <p:cBhvr>
                                        <p:cTn id="95" dur="1" fill="hold">
                                          <p:stCondLst>
                                            <p:cond delay="499"/>
                                          </p:stCondLst>
                                        </p:cTn>
                                        <p:tgtEl>
                                          <p:spTgt spid="214024"/>
                                        </p:tgtEl>
                                        <p:attrNameLst>
                                          <p:attrName>style.visibility</p:attrName>
                                        </p:attrNameLst>
                                      </p:cBhvr>
                                      <p:to>
                                        <p:strVal val="hidden"/>
                                      </p:to>
                                    </p:set>
                                  </p:childTnLst>
                                </p:cTn>
                              </p:par>
                              <p:par>
                                <p:cTn id="96" presetID="2" presetClass="exit" presetSubtype="4" fill="hold" grpId="1" nodeType="withEffect">
                                  <p:stCondLst>
                                    <p:cond delay="0"/>
                                  </p:stCondLst>
                                  <p:childTnLst>
                                    <p:anim calcmode="lin" valueType="num">
                                      <p:cBhvr additive="base">
                                        <p:cTn id="97" dur="500"/>
                                        <p:tgtEl>
                                          <p:spTgt spid="214021"/>
                                        </p:tgtEl>
                                        <p:attrNameLst>
                                          <p:attrName>ppt_x</p:attrName>
                                        </p:attrNameLst>
                                      </p:cBhvr>
                                      <p:tavLst>
                                        <p:tav tm="0">
                                          <p:val>
                                            <p:strVal val="ppt_x"/>
                                          </p:val>
                                        </p:tav>
                                        <p:tav tm="100000">
                                          <p:val>
                                            <p:strVal val="ppt_x"/>
                                          </p:val>
                                        </p:tav>
                                      </p:tavLst>
                                    </p:anim>
                                    <p:anim calcmode="lin" valueType="num">
                                      <p:cBhvr additive="base">
                                        <p:cTn id="98" dur="500"/>
                                        <p:tgtEl>
                                          <p:spTgt spid="214021"/>
                                        </p:tgtEl>
                                        <p:attrNameLst>
                                          <p:attrName>ppt_y</p:attrName>
                                        </p:attrNameLst>
                                      </p:cBhvr>
                                      <p:tavLst>
                                        <p:tav tm="0">
                                          <p:val>
                                            <p:strVal val="ppt_y"/>
                                          </p:val>
                                        </p:tav>
                                        <p:tav tm="100000">
                                          <p:val>
                                            <p:strVal val="1+ppt_h/2"/>
                                          </p:val>
                                        </p:tav>
                                      </p:tavLst>
                                    </p:anim>
                                    <p:set>
                                      <p:cBhvr>
                                        <p:cTn id="99" dur="1" fill="hold">
                                          <p:stCondLst>
                                            <p:cond delay="499"/>
                                          </p:stCondLst>
                                        </p:cTn>
                                        <p:tgtEl>
                                          <p:spTgt spid="214021"/>
                                        </p:tgtEl>
                                        <p:attrNameLst>
                                          <p:attrName>style.visibility</p:attrName>
                                        </p:attrNameLst>
                                      </p:cBhvr>
                                      <p:to>
                                        <p:strVal val="hidden"/>
                                      </p:to>
                                    </p:set>
                                  </p:childTnLst>
                                </p:cTn>
                              </p:par>
                              <p:par>
                                <p:cTn id="100" presetID="2" presetClass="exit" presetSubtype="4" fill="hold" grpId="1" nodeType="withEffect">
                                  <p:stCondLst>
                                    <p:cond delay="0"/>
                                  </p:stCondLst>
                                  <p:childTnLst>
                                    <p:anim calcmode="lin" valueType="num">
                                      <p:cBhvr additive="base">
                                        <p:cTn id="101" dur="500"/>
                                        <p:tgtEl>
                                          <p:spTgt spid="214027"/>
                                        </p:tgtEl>
                                        <p:attrNameLst>
                                          <p:attrName>ppt_x</p:attrName>
                                        </p:attrNameLst>
                                      </p:cBhvr>
                                      <p:tavLst>
                                        <p:tav tm="0">
                                          <p:val>
                                            <p:strVal val="ppt_x"/>
                                          </p:val>
                                        </p:tav>
                                        <p:tav tm="100000">
                                          <p:val>
                                            <p:strVal val="ppt_x"/>
                                          </p:val>
                                        </p:tav>
                                      </p:tavLst>
                                    </p:anim>
                                    <p:anim calcmode="lin" valueType="num">
                                      <p:cBhvr additive="base">
                                        <p:cTn id="102" dur="500"/>
                                        <p:tgtEl>
                                          <p:spTgt spid="214027"/>
                                        </p:tgtEl>
                                        <p:attrNameLst>
                                          <p:attrName>ppt_y</p:attrName>
                                        </p:attrNameLst>
                                      </p:cBhvr>
                                      <p:tavLst>
                                        <p:tav tm="0">
                                          <p:val>
                                            <p:strVal val="ppt_y"/>
                                          </p:val>
                                        </p:tav>
                                        <p:tav tm="100000">
                                          <p:val>
                                            <p:strVal val="1+ppt_h/2"/>
                                          </p:val>
                                        </p:tav>
                                      </p:tavLst>
                                    </p:anim>
                                    <p:set>
                                      <p:cBhvr>
                                        <p:cTn id="103" dur="1" fill="hold">
                                          <p:stCondLst>
                                            <p:cond delay="499"/>
                                          </p:stCondLst>
                                        </p:cTn>
                                        <p:tgtEl>
                                          <p:spTgt spid="214027"/>
                                        </p:tgtEl>
                                        <p:attrNameLst>
                                          <p:attrName>style.visibility</p:attrName>
                                        </p:attrNameLst>
                                      </p:cBhvr>
                                      <p:to>
                                        <p:strVal val="hidden"/>
                                      </p:to>
                                    </p:set>
                                  </p:childTnLst>
                                </p:cTn>
                              </p:par>
                              <p:par>
                                <p:cTn id="104" presetID="2" presetClass="exit" presetSubtype="4" fill="hold" nodeType="withEffect">
                                  <p:stCondLst>
                                    <p:cond delay="0"/>
                                  </p:stCondLst>
                                  <p:childTnLst>
                                    <p:anim calcmode="lin" valueType="num">
                                      <p:cBhvr additive="base">
                                        <p:cTn id="105" dur="500"/>
                                        <p:tgtEl>
                                          <p:spTgt spid="214042"/>
                                        </p:tgtEl>
                                        <p:attrNameLst>
                                          <p:attrName>ppt_x</p:attrName>
                                        </p:attrNameLst>
                                      </p:cBhvr>
                                      <p:tavLst>
                                        <p:tav tm="0">
                                          <p:val>
                                            <p:strVal val="ppt_x"/>
                                          </p:val>
                                        </p:tav>
                                        <p:tav tm="100000">
                                          <p:val>
                                            <p:strVal val="ppt_x"/>
                                          </p:val>
                                        </p:tav>
                                      </p:tavLst>
                                    </p:anim>
                                    <p:anim calcmode="lin" valueType="num">
                                      <p:cBhvr additive="base">
                                        <p:cTn id="106" dur="500"/>
                                        <p:tgtEl>
                                          <p:spTgt spid="214042"/>
                                        </p:tgtEl>
                                        <p:attrNameLst>
                                          <p:attrName>ppt_y</p:attrName>
                                        </p:attrNameLst>
                                      </p:cBhvr>
                                      <p:tavLst>
                                        <p:tav tm="0">
                                          <p:val>
                                            <p:strVal val="ppt_y"/>
                                          </p:val>
                                        </p:tav>
                                        <p:tav tm="100000">
                                          <p:val>
                                            <p:strVal val="1+ppt_h/2"/>
                                          </p:val>
                                        </p:tav>
                                      </p:tavLst>
                                    </p:anim>
                                    <p:set>
                                      <p:cBhvr>
                                        <p:cTn id="107" dur="1" fill="hold">
                                          <p:stCondLst>
                                            <p:cond delay="499"/>
                                          </p:stCondLst>
                                        </p:cTn>
                                        <p:tgtEl>
                                          <p:spTgt spid="214042"/>
                                        </p:tgtEl>
                                        <p:attrNameLst>
                                          <p:attrName>style.visibility</p:attrName>
                                        </p:attrNameLst>
                                      </p:cBhvr>
                                      <p:to>
                                        <p:strVal val="hidden"/>
                                      </p:to>
                                    </p:set>
                                  </p:childTnLst>
                                </p:cTn>
                              </p:par>
                              <p:par>
                                <p:cTn id="108" presetID="2" presetClass="exit" presetSubtype="4" fill="hold" grpId="1" nodeType="withEffect">
                                  <p:stCondLst>
                                    <p:cond delay="0"/>
                                  </p:stCondLst>
                                  <p:childTnLst>
                                    <p:anim calcmode="lin" valueType="num">
                                      <p:cBhvr additive="base">
                                        <p:cTn id="109" dur="500"/>
                                        <p:tgtEl>
                                          <p:spTgt spid="214047"/>
                                        </p:tgtEl>
                                        <p:attrNameLst>
                                          <p:attrName>ppt_x</p:attrName>
                                        </p:attrNameLst>
                                      </p:cBhvr>
                                      <p:tavLst>
                                        <p:tav tm="0">
                                          <p:val>
                                            <p:strVal val="ppt_x"/>
                                          </p:val>
                                        </p:tav>
                                        <p:tav tm="100000">
                                          <p:val>
                                            <p:strVal val="ppt_x"/>
                                          </p:val>
                                        </p:tav>
                                      </p:tavLst>
                                    </p:anim>
                                    <p:anim calcmode="lin" valueType="num">
                                      <p:cBhvr additive="base">
                                        <p:cTn id="110" dur="500"/>
                                        <p:tgtEl>
                                          <p:spTgt spid="214047"/>
                                        </p:tgtEl>
                                        <p:attrNameLst>
                                          <p:attrName>ppt_y</p:attrName>
                                        </p:attrNameLst>
                                      </p:cBhvr>
                                      <p:tavLst>
                                        <p:tav tm="0">
                                          <p:val>
                                            <p:strVal val="ppt_y"/>
                                          </p:val>
                                        </p:tav>
                                        <p:tav tm="100000">
                                          <p:val>
                                            <p:strVal val="1+ppt_h/2"/>
                                          </p:val>
                                        </p:tav>
                                      </p:tavLst>
                                    </p:anim>
                                    <p:set>
                                      <p:cBhvr>
                                        <p:cTn id="111" dur="1" fill="hold">
                                          <p:stCondLst>
                                            <p:cond delay="499"/>
                                          </p:stCondLst>
                                        </p:cTn>
                                        <p:tgtEl>
                                          <p:spTgt spid="214047"/>
                                        </p:tgtEl>
                                        <p:attrNameLst>
                                          <p:attrName>style.visibility</p:attrName>
                                        </p:attrNameLst>
                                      </p:cBhvr>
                                      <p:to>
                                        <p:strVal val="hidden"/>
                                      </p:to>
                                    </p:set>
                                  </p:childTnLst>
                                </p:cTn>
                              </p:par>
                              <p:par>
                                <p:cTn id="112" presetID="2" presetClass="exit" presetSubtype="4" fill="hold" nodeType="withEffect">
                                  <p:stCondLst>
                                    <p:cond delay="0"/>
                                  </p:stCondLst>
                                  <p:childTnLst>
                                    <p:anim calcmode="lin" valueType="num">
                                      <p:cBhvr additive="base">
                                        <p:cTn id="113" dur="500"/>
                                        <p:tgtEl>
                                          <p:spTgt spid="214050"/>
                                        </p:tgtEl>
                                        <p:attrNameLst>
                                          <p:attrName>ppt_x</p:attrName>
                                        </p:attrNameLst>
                                      </p:cBhvr>
                                      <p:tavLst>
                                        <p:tav tm="0">
                                          <p:val>
                                            <p:strVal val="ppt_x"/>
                                          </p:val>
                                        </p:tav>
                                        <p:tav tm="100000">
                                          <p:val>
                                            <p:strVal val="ppt_x"/>
                                          </p:val>
                                        </p:tav>
                                      </p:tavLst>
                                    </p:anim>
                                    <p:anim calcmode="lin" valueType="num">
                                      <p:cBhvr additive="base">
                                        <p:cTn id="114" dur="500"/>
                                        <p:tgtEl>
                                          <p:spTgt spid="214050"/>
                                        </p:tgtEl>
                                        <p:attrNameLst>
                                          <p:attrName>ppt_y</p:attrName>
                                        </p:attrNameLst>
                                      </p:cBhvr>
                                      <p:tavLst>
                                        <p:tav tm="0">
                                          <p:val>
                                            <p:strVal val="ppt_y"/>
                                          </p:val>
                                        </p:tav>
                                        <p:tav tm="100000">
                                          <p:val>
                                            <p:strVal val="1+ppt_h/2"/>
                                          </p:val>
                                        </p:tav>
                                      </p:tavLst>
                                    </p:anim>
                                    <p:set>
                                      <p:cBhvr>
                                        <p:cTn id="115" dur="1" fill="hold">
                                          <p:stCondLst>
                                            <p:cond delay="499"/>
                                          </p:stCondLst>
                                        </p:cTn>
                                        <p:tgtEl>
                                          <p:spTgt spid="214050"/>
                                        </p:tgtEl>
                                        <p:attrNameLst>
                                          <p:attrName>style.visibility</p:attrName>
                                        </p:attrNameLst>
                                      </p:cBhvr>
                                      <p:to>
                                        <p:strVal val="hidden"/>
                                      </p:to>
                                    </p:set>
                                  </p:childTnLst>
                                </p:cTn>
                              </p:par>
                              <p:par>
                                <p:cTn id="116" presetID="2" presetClass="exit" presetSubtype="4" fill="hold" grpId="1" nodeType="withEffect">
                                  <p:stCondLst>
                                    <p:cond delay="0"/>
                                  </p:stCondLst>
                                  <p:childTnLst>
                                    <p:anim calcmode="lin" valueType="num">
                                      <p:cBhvr additive="base">
                                        <p:cTn id="117" dur="500"/>
                                        <p:tgtEl>
                                          <p:spTgt spid="214034"/>
                                        </p:tgtEl>
                                        <p:attrNameLst>
                                          <p:attrName>ppt_x</p:attrName>
                                        </p:attrNameLst>
                                      </p:cBhvr>
                                      <p:tavLst>
                                        <p:tav tm="0">
                                          <p:val>
                                            <p:strVal val="ppt_x"/>
                                          </p:val>
                                        </p:tav>
                                        <p:tav tm="100000">
                                          <p:val>
                                            <p:strVal val="ppt_x"/>
                                          </p:val>
                                        </p:tav>
                                      </p:tavLst>
                                    </p:anim>
                                    <p:anim calcmode="lin" valueType="num">
                                      <p:cBhvr additive="base">
                                        <p:cTn id="118" dur="500"/>
                                        <p:tgtEl>
                                          <p:spTgt spid="214034"/>
                                        </p:tgtEl>
                                        <p:attrNameLst>
                                          <p:attrName>ppt_y</p:attrName>
                                        </p:attrNameLst>
                                      </p:cBhvr>
                                      <p:tavLst>
                                        <p:tav tm="0">
                                          <p:val>
                                            <p:strVal val="ppt_y"/>
                                          </p:val>
                                        </p:tav>
                                        <p:tav tm="100000">
                                          <p:val>
                                            <p:strVal val="1+ppt_h/2"/>
                                          </p:val>
                                        </p:tav>
                                      </p:tavLst>
                                    </p:anim>
                                    <p:set>
                                      <p:cBhvr>
                                        <p:cTn id="119" dur="1" fill="hold">
                                          <p:stCondLst>
                                            <p:cond delay="499"/>
                                          </p:stCondLst>
                                        </p:cTn>
                                        <p:tgtEl>
                                          <p:spTgt spid="214034"/>
                                        </p:tgtEl>
                                        <p:attrNameLst>
                                          <p:attrName>style.visibility</p:attrName>
                                        </p:attrNameLst>
                                      </p:cBhvr>
                                      <p:to>
                                        <p:strVal val="hidden"/>
                                      </p:to>
                                    </p:se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3" presetClass="entr" presetSubtype="10" fill="hold" nodeType="clickEffect">
                                  <p:stCondLst>
                                    <p:cond delay="0"/>
                                  </p:stCondLst>
                                  <p:childTnLst>
                                    <p:set>
                                      <p:cBhvr>
                                        <p:cTn id="123" dur="1" fill="hold">
                                          <p:stCondLst>
                                            <p:cond delay="0"/>
                                          </p:stCondLst>
                                        </p:cTn>
                                        <p:tgtEl>
                                          <p:spTgt spid="214038"/>
                                        </p:tgtEl>
                                        <p:attrNameLst>
                                          <p:attrName>style.visibility</p:attrName>
                                        </p:attrNameLst>
                                      </p:cBhvr>
                                      <p:to>
                                        <p:strVal val="visible"/>
                                      </p:to>
                                    </p:set>
                                    <p:animEffect transition="in" filter="blinds(horizontal)">
                                      <p:cBhvr>
                                        <p:cTn id="124" dur="500"/>
                                        <p:tgtEl>
                                          <p:spTgt spid="214038"/>
                                        </p:tgtEl>
                                      </p:cBhvr>
                                    </p:animEffect>
                                  </p:childTnLst>
                                </p:cTn>
                              </p:par>
                              <p:par>
                                <p:cTn id="125" presetID="3" presetClass="entr" presetSubtype="10" fill="hold" nodeType="withEffect">
                                  <p:stCondLst>
                                    <p:cond delay="0"/>
                                  </p:stCondLst>
                                  <p:childTnLst>
                                    <p:set>
                                      <p:cBhvr>
                                        <p:cTn id="126" dur="1" fill="hold">
                                          <p:stCondLst>
                                            <p:cond delay="0"/>
                                          </p:stCondLst>
                                        </p:cTn>
                                        <p:tgtEl>
                                          <p:spTgt spid="214023"/>
                                        </p:tgtEl>
                                        <p:attrNameLst>
                                          <p:attrName>style.visibility</p:attrName>
                                        </p:attrNameLst>
                                      </p:cBhvr>
                                      <p:to>
                                        <p:strVal val="visible"/>
                                      </p:to>
                                    </p:set>
                                    <p:animEffect transition="in" filter="blinds(horizontal)">
                                      <p:cBhvr>
                                        <p:cTn id="127" dur="500"/>
                                        <p:tgtEl>
                                          <p:spTgt spid="214023"/>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214022"/>
                                        </p:tgtEl>
                                        <p:attrNameLst>
                                          <p:attrName>style.visibility</p:attrName>
                                        </p:attrNameLst>
                                      </p:cBhvr>
                                      <p:to>
                                        <p:strVal val="visible"/>
                                      </p:to>
                                    </p:set>
                                    <p:animEffect transition="in" filter="blinds(horizontal)">
                                      <p:cBhvr>
                                        <p:cTn id="130" dur="500"/>
                                        <p:tgtEl>
                                          <p:spTgt spid="214022"/>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3" presetClass="entr" presetSubtype="10" fill="hold" nodeType="clickEffect">
                                  <p:stCondLst>
                                    <p:cond delay="0"/>
                                  </p:stCondLst>
                                  <p:childTnLst>
                                    <p:set>
                                      <p:cBhvr>
                                        <p:cTn id="134" dur="1" fill="hold">
                                          <p:stCondLst>
                                            <p:cond delay="0"/>
                                          </p:stCondLst>
                                        </p:cTn>
                                        <p:tgtEl>
                                          <p:spTgt spid="214044"/>
                                        </p:tgtEl>
                                        <p:attrNameLst>
                                          <p:attrName>style.visibility</p:attrName>
                                        </p:attrNameLst>
                                      </p:cBhvr>
                                      <p:to>
                                        <p:strVal val="visible"/>
                                      </p:to>
                                    </p:set>
                                    <p:animEffect transition="in" filter="blinds(horizontal)">
                                      <p:cBhvr>
                                        <p:cTn id="135" dur="500"/>
                                        <p:tgtEl>
                                          <p:spTgt spid="214044"/>
                                        </p:tgtEl>
                                      </p:cBhvr>
                                    </p:animEffect>
                                  </p:childTnLst>
                                </p:cTn>
                              </p:par>
                              <p:par>
                                <p:cTn id="136" presetID="3" presetClass="entr" presetSubtype="10" fill="hold" grpId="0" nodeType="withEffect">
                                  <p:stCondLst>
                                    <p:cond delay="0"/>
                                  </p:stCondLst>
                                  <p:childTnLst>
                                    <p:set>
                                      <p:cBhvr>
                                        <p:cTn id="137" dur="1" fill="hold">
                                          <p:stCondLst>
                                            <p:cond delay="0"/>
                                          </p:stCondLst>
                                        </p:cTn>
                                        <p:tgtEl>
                                          <p:spTgt spid="214045"/>
                                        </p:tgtEl>
                                        <p:attrNameLst>
                                          <p:attrName>style.visibility</p:attrName>
                                        </p:attrNameLst>
                                      </p:cBhvr>
                                      <p:to>
                                        <p:strVal val="visible"/>
                                      </p:to>
                                    </p:set>
                                    <p:animEffect transition="in" filter="blinds(horizontal)">
                                      <p:cBhvr>
                                        <p:cTn id="138" dur="500"/>
                                        <p:tgtEl>
                                          <p:spTgt spid="214045"/>
                                        </p:tgtEl>
                                      </p:cBhvr>
                                    </p:animEffect>
                                  </p:childTnLst>
                                </p:cTn>
                              </p:par>
                              <p:par>
                                <p:cTn id="139" presetID="3" presetClass="entr" presetSubtype="10" fill="hold" grpId="0" nodeType="withEffect">
                                  <p:stCondLst>
                                    <p:cond delay="0"/>
                                  </p:stCondLst>
                                  <p:childTnLst>
                                    <p:set>
                                      <p:cBhvr>
                                        <p:cTn id="140" dur="1" fill="hold">
                                          <p:stCondLst>
                                            <p:cond delay="0"/>
                                          </p:stCondLst>
                                        </p:cTn>
                                        <p:tgtEl>
                                          <p:spTgt spid="214048"/>
                                        </p:tgtEl>
                                        <p:attrNameLst>
                                          <p:attrName>style.visibility</p:attrName>
                                        </p:attrNameLst>
                                      </p:cBhvr>
                                      <p:to>
                                        <p:strVal val="visible"/>
                                      </p:to>
                                    </p:set>
                                    <p:animEffect transition="in" filter="blinds(horizontal)">
                                      <p:cBhvr>
                                        <p:cTn id="141" dur="500"/>
                                        <p:tgtEl>
                                          <p:spTgt spid="214048"/>
                                        </p:tgtEl>
                                      </p:cBhvr>
                                    </p:animEffect>
                                  </p:childTnLst>
                                </p:cTn>
                              </p:par>
                              <p:par>
                                <p:cTn id="142" presetID="3" presetClass="entr" presetSubtype="10" fill="hold" nodeType="withEffect">
                                  <p:stCondLst>
                                    <p:cond delay="0"/>
                                  </p:stCondLst>
                                  <p:childTnLst>
                                    <p:set>
                                      <p:cBhvr>
                                        <p:cTn id="143" dur="1" fill="hold">
                                          <p:stCondLst>
                                            <p:cond delay="0"/>
                                          </p:stCondLst>
                                        </p:cTn>
                                        <p:tgtEl>
                                          <p:spTgt spid="214041"/>
                                        </p:tgtEl>
                                        <p:attrNameLst>
                                          <p:attrName>style.visibility</p:attrName>
                                        </p:attrNameLst>
                                      </p:cBhvr>
                                      <p:to>
                                        <p:strVal val="visible"/>
                                      </p:to>
                                    </p:set>
                                    <p:animEffect transition="in" filter="blinds(horizontal)">
                                      <p:cBhvr>
                                        <p:cTn id="144" dur="500"/>
                                        <p:tgtEl>
                                          <p:spTgt spid="214041"/>
                                        </p:tgtEl>
                                      </p:cBhvr>
                                    </p:animEffect>
                                  </p:childTnLst>
                                </p:cTn>
                              </p:par>
                              <p:par>
                                <p:cTn id="145" presetID="3" presetClass="entr" presetSubtype="10" fill="hold" grpId="0" nodeType="withEffect">
                                  <p:stCondLst>
                                    <p:cond delay="0"/>
                                  </p:stCondLst>
                                  <p:childTnLst>
                                    <p:set>
                                      <p:cBhvr>
                                        <p:cTn id="146" dur="1" fill="hold">
                                          <p:stCondLst>
                                            <p:cond delay="0"/>
                                          </p:stCondLst>
                                        </p:cTn>
                                        <p:tgtEl>
                                          <p:spTgt spid="214026"/>
                                        </p:tgtEl>
                                        <p:attrNameLst>
                                          <p:attrName>style.visibility</p:attrName>
                                        </p:attrNameLst>
                                      </p:cBhvr>
                                      <p:to>
                                        <p:strVal val="visible"/>
                                      </p:to>
                                    </p:set>
                                    <p:animEffect transition="in" filter="blinds(horizontal)">
                                      <p:cBhvr>
                                        <p:cTn id="147" dur="500"/>
                                        <p:tgtEl>
                                          <p:spTgt spid="214026"/>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2" presetClass="entr" presetSubtype="4" fill="hold" grpId="0" nodeType="clickEffect">
                                  <p:stCondLst>
                                    <p:cond delay="0"/>
                                  </p:stCondLst>
                                  <p:childTnLst>
                                    <p:set>
                                      <p:cBhvr>
                                        <p:cTn id="151" dur="1" fill="hold">
                                          <p:stCondLst>
                                            <p:cond delay="0"/>
                                          </p:stCondLst>
                                        </p:cTn>
                                        <p:tgtEl>
                                          <p:spTgt spid="214052"/>
                                        </p:tgtEl>
                                        <p:attrNameLst>
                                          <p:attrName>style.visibility</p:attrName>
                                        </p:attrNameLst>
                                      </p:cBhvr>
                                      <p:to>
                                        <p:strVal val="visible"/>
                                      </p:to>
                                    </p:set>
                                    <p:anim calcmode="lin" valueType="num">
                                      <p:cBhvr additive="base">
                                        <p:cTn id="152" dur="500" fill="hold"/>
                                        <p:tgtEl>
                                          <p:spTgt spid="214052"/>
                                        </p:tgtEl>
                                        <p:attrNameLst>
                                          <p:attrName>ppt_x</p:attrName>
                                        </p:attrNameLst>
                                      </p:cBhvr>
                                      <p:tavLst>
                                        <p:tav tm="0">
                                          <p:val>
                                            <p:strVal val="#ppt_x"/>
                                          </p:val>
                                        </p:tav>
                                        <p:tav tm="100000">
                                          <p:val>
                                            <p:strVal val="#ppt_x"/>
                                          </p:val>
                                        </p:tav>
                                      </p:tavLst>
                                    </p:anim>
                                    <p:anim calcmode="lin" valueType="num">
                                      <p:cBhvr additive="base">
                                        <p:cTn id="153" dur="500" fill="hold"/>
                                        <p:tgtEl>
                                          <p:spTgt spid="214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20" grpId="0" animBg="1"/>
      <p:bldP spid="214021" grpId="0" animBg="1"/>
      <p:bldP spid="214021" grpId="1" animBg="1"/>
      <p:bldP spid="214022" grpId="0" animBg="1"/>
      <p:bldP spid="214025" grpId="0" animBg="1"/>
      <p:bldP spid="214026" grpId="0"/>
      <p:bldP spid="214027" grpId="0"/>
      <p:bldP spid="214027" grpId="1"/>
      <p:bldP spid="214028" grpId="0"/>
      <p:bldP spid="214029" grpId="0"/>
      <p:bldP spid="214030" grpId="0"/>
      <p:bldP spid="214033" grpId="0"/>
      <p:bldP spid="214034" grpId="0"/>
      <p:bldP spid="214034" grpId="1"/>
      <p:bldP spid="214035" grpId="0"/>
      <p:bldP spid="214045" grpId="0"/>
      <p:bldP spid="214046" grpId="0"/>
      <p:bldP spid="214047" grpId="0"/>
      <p:bldP spid="214047" grpId="1"/>
      <p:bldP spid="214048" grpId="0"/>
      <p:bldP spid="214049" grpId="0"/>
      <p:bldP spid="214051" grpId="0" animBg="1"/>
      <p:bldP spid="214052"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灯片编号占位符 4">
            <a:extLst>
              <a:ext uri="{FF2B5EF4-FFF2-40B4-BE49-F238E27FC236}">
                <a16:creationId xmlns:a16="http://schemas.microsoft.com/office/drawing/2014/main" id="{C913C50F-5C7D-4409-8D9D-F84A509706D1}"/>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E43DFB76-6C2A-4481-B45B-905019B123D9}" type="slidenum">
              <a:rPr lang="en-US" altLang="zh-CN" sz="2000" smtClean="0">
                <a:solidFill>
                  <a:schemeClr val="tx1"/>
                </a:solidFill>
              </a:rPr>
              <a:pPr>
                <a:spcBef>
                  <a:spcPct val="0"/>
                </a:spcBef>
                <a:buClrTx/>
                <a:buSzTx/>
                <a:buFontTx/>
                <a:buNone/>
              </a:pPr>
              <a:t>28</a:t>
            </a:fld>
            <a:endParaRPr lang="en-US" altLang="zh-CN" sz="2000">
              <a:solidFill>
                <a:schemeClr val="tx1"/>
              </a:solidFill>
            </a:endParaRPr>
          </a:p>
        </p:txBody>
      </p:sp>
      <p:sp>
        <p:nvSpPr>
          <p:cNvPr id="215042" name="Rectangle 2">
            <a:extLst>
              <a:ext uri="{FF2B5EF4-FFF2-40B4-BE49-F238E27FC236}">
                <a16:creationId xmlns:a16="http://schemas.microsoft.com/office/drawing/2014/main" id="{07BDF78F-FC04-4A96-8F0B-F3B8AC06CD3D}"/>
              </a:ext>
            </a:extLst>
          </p:cNvPr>
          <p:cNvSpPr>
            <a:spLocks noGrp="1" noRot="1" noChangeArrowheads="1"/>
          </p:cNvSpPr>
          <p:nvPr>
            <p:ph type="body" idx="1"/>
          </p:nvPr>
        </p:nvSpPr>
        <p:spPr>
          <a:xfrm>
            <a:off x="755650" y="549275"/>
            <a:ext cx="7848600" cy="647700"/>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chor="ctr"/>
          <a:lstStyle/>
          <a:p>
            <a:pPr marL="0" indent="0" eaLnBrk="1" hangingPunct="1">
              <a:spcBef>
                <a:spcPct val="0"/>
              </a:spcBef>
              <a:buClrTx/>
              <a:buSzTx/>
              <a:buFontTx/>
              <a:buNone/>
              <a:defRPr/>
            </a:pPr>
            <a:r>
              <a:rPr lang="zh-CN" altLang="en-US" b="1">
                <a:solidFill>
                  <a:schemeClr val="hlink"/>
                </a:solidFill>
                <a:effectLst>
                  <a:outerShdw blurRad="38100" dist="38100" dir="2700000" algn="tl">
                    <a:srgbClr val="C0C0C0"/>
                  </a:outerShdw>
                </a:effectLst>
              </a:rPr>
              <a:t>（</a:t>
            </a:r>
            <a:r>
              <a:rPr lang="en-US" altLang="zh-CN" b="1">
                <a:solidFill>
                  <a:schemeClr val="hlink"/>
                </a:solidFill>
                <a:effectLst>
                  <a:outerShdw blurRad="38100" dist="38100" dir="2700000" algn="tl">
                    <a:srgbClr val="C0C0C0"/>
                  </a:outerShdw>
                </a:effectLst>
              </a:rPr>
              <a:t>3</a:t>
            </a:r>
            <a:r>
              <a:rPr lang="zh-CN" altLang="en-US" b="1">
                <a:solidFill>
                  <a:schemeClr val="hlink"/>
                </a:solidFill>
                <a:effectLst>
                  <a:outerShdw blurRad="38100" dist="38100" dir="2700000" algn="tl">
                    <a:srgbClr val="C0C0C0"/>
                  </a:outerShdw>
                </a:effectLst>
              </a:rPr>
              <a:t>）需求和供给同时变动</a:t>
            </a:r>
            <a:r>
              <a:rPr lang="zh-CN" altLang="en-US" sz="3600" b="1">
                <a:solidFill>
                  <a:schemeClr val="hlink"/>
                </a:solidFill>
                <a:effectLst>
                  <a:outerShdw blurRad="38100" dist="38100" dir="2700000" algn="tl">
                    <a:srgbClr val="C0C0C0"/>
                  </a:outerShdw>
                </a:effectLst>
              </a:rPr>
              <a:t> </a:t>
            </a:r>
            <a:r>
              <a:rPr lang="en-US" altLang="zh-CN" sz="2400" b="1">
                <a:solidFill>
                  <a:schemeClr val="tx1"/>
                </a:solidFill>
                <a:effectLst>
                  <a:outerShdw blurRad="38100" dist="38100" dir="2700000" algn="tl">
                    <a:srgbClr val="C0C0C0"/>
                  </a:outerShdw>
                </a:effectLst>
              </a:rPr>
              <a:t>Simultaneous Shift</a:t>
            </a:r>
          </a:p>
        </p:txBody>
      </p:sp>
      <p:sp>
        <p:nvSpPr>
          <p:cNvPr id="215043" name="Rectangle 3" descr="蓝色面巾纸">
            <a:extLst>
              <a:ext uri="{FF2B5EF4-FFF2-40B4-BE49-F238E27FC236}">
                <a16:creationId xmlns:a16="http://schemas.microsoft.com/office/drawing/2014/main" id="{1F436885-9824-4B6D-8E71-0642D088839D}"/>
              </a:ext>
            </a:extLst>
          </p:cNvPr>
          <p:cNvSpPr>
            <a:spLocks noChangeArrowheads="1"/>
          </p:cNvSpPr>
          <p:nvPr/>
        </p:nvSpPr>
        <p:spPr bwMode="auto">
          <a:xfrm>
            <a:off x="755650" y="1484313"/>
            <a:ext cx="2447925" cy="1993900"/>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None/>
            </a:pPr>
            <a:r>
              <a:rPr kumimoji="1" lang="zh-CN" altLang="en-US" sz="2400">
                <a:solidFill>
                  <a:schemeClr val="tx1"/>
                </a:solidFill>
              </a:rPr>
              <a:t>供求定理：</a:t>
            </a:r>
          </a:p>
          <a:p>
            <a:pPr eaLnBrk="1" hangingPunct="1">
              <a:spcBef>
                <a:spcPct val="0"/>
              </a:spcBef>
              <a:buClr>
                <a:schemeClr val="accent2"/>
              </a:buClr>
              <a:buSzPct val="95000"/>
              <a:buFont typeface="Wingdings" panose="05000000000000000000" pitchFamily="2" charset="2"/>
              <a:buChar char="u"/>
            </a:pPr>
            <a:r>
              <a:rPr kumimoji="1" lang="zh-CN" altLang="en-US" sz="2400">
                <a:solidFill>
                  <a:schemeClr val="tx1"/>
                </a:solidFill>
              </a:rPr>
              <a:t>需求与供给的变动引起均衡产量与均衡价格的变化。</a:t>
            </a:r>
          </a:p>
        </p:txBody>
      </p:sp>
      <p:sp>
        <p:nvSpPr>
          <p:cNvPr id="215045" name="Text Box 5">
            <a:extLst>
              <a:ext uri="{FF2B5EF4-FFF2-40B4-BE49-F238E27FC236}">
                <a16:creationId xmlns:a16="http://schemas.microsoft.com/office/drawing/2014/main" id="{58D52FAF-DC6B-4F58-B1F6-C9D7E608241A}"/>
              </a:ext>
            </a:extLst>
          </p:cNvPr>
          <p:cNvSpPr txBox="1">
            <a:spLocks noChangeArrowheads="1"/>
          </p:cNvSpPr>
          <p:nvPr/>
        </p:nvSpPr>
        <p:spPr bwMode="auto">
          <a:xfrm>
            <a:off x="8101013" y="2133600"/>
            <a:ext cx="358775" cy="28733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tx1"/>
                </a:solidFill>
                <a:latin typeface="Times New Roman" panose="02020603050405020304" pitchFamily="18" charset="0"/>
              </a:rPr>
              <a:t>S1</a:t>
            </a:r>
            <a:endParaRPr lang="en-US" altLang="zh-CN" sz="2000">
              <a:solidFill>
                <a:schemeClr val="tx1"/>
              </a:solidFill>
            </a:endParaRPr>
          </a:p>
        </p:txBody>
      </p:sp>
      <p:sp>
        <p:nvSpPr>
          <p:cNvPr id="215046" name="Text Box 6">
            <a:extLst>
              <a:ext uri="{FF2B5EF4-FFF2-40B4-BE49-F238E27FC236}">
                <a16:creationId xmlns:a16="http://schemas.microsoft.com/office/drawing/2014/main" id="{A4D5E56A-0C22-45BD-92BB-00F3A9F2003A}"/>
              </a:ext>
            </a:extLst>
          </p:cNvPr>
          <p:cNvSpPr txBox="1">
            <a:spLocks noChangeArrowheads="1"/>
          </p:cNvSpPr>
          <p:nvPr/>
        </p:nvSpPr>
        <p:spPr bwMode="auto">
          <a:xfrm>
            <a:off x="8172450" y="2997200"/>
            <a:ext cx="628650" cy="3841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tx1"/>
                </a:solidFill>
                <a:latin typeface="Times New Roman" panose="02020603050405020304" pitchFamily="18" charset="0"/>
              </a:rPr>
              <a:t>S</a:t>
            </a:r>
            <a:r>
              <a:rPr lang="en-US" altLang="zh-CN" sz="2000" baseline="-25000">
                <a:solidFill>
                  <a:schemeClr val="tx1"/>
                </a:solidFill>
                <a:latin typeface="Times New Roman" panose="02020603050405020304" pitchFamily="18" charset="0"/>
              </a:rPr>
              <a:t>2</a:t>
            </a:r>
            <a:endParaRPr lang="en-US" altLang="zh-CN" sz="2000">
              <a:solidFill>
                <a:schemeClr val="tx1"/>
              </a:solidFill>
            </a:endParaRPr>
          </a:p>
        </p:txBody>
      </p:sp>
      <p:sp>
        <p:nvSpPr>
          <p:cNvPr id="215047" name="Line 7">
            <a:extLst>
              <a:ext uri="{FF2B5EF4-FFF2-40B4-BE49-F238E27FC236}">
                <a16:creationId xmlns:a16="http://schemas.microsoft.com/office/drawing/2014/main" id="{AA8C7B2F-2460-4E76-A04D-3BBFD4D39D34}"/>
              </a:ext>
            </a:extLst>
          </p:cNvPr>
          <p:cNvSpPr>
            <a:spLocks noChangeShapeType="1"/>
          </p:cNvSpPr>
          <p:nvPr/>
        </p:nvSpPr>
        <p:spPr bwMode="auto">
          <a:xfrm flipV="1">
            <a:off x="5651500" y="3213100"/>
            <a:ext cx="2520950" cy="1728788"/>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lIns="0" tIns="0" rIns="0" bIns="0"/>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2776" name="Text Box 8">
            <a:extLst>
              <a:ext uri="{FF2B5EF4-FFF2-40B4-BE49-F238E27FC236}">
                <a16:creationId xmlns:a16="http://schemas.microsoft.com/office/drawing/2014/main" id="{F8774873-1D94-4EA6-937D-3AD218E2D64B}"/>
              </a:ext>
            </a:extLst>
          </p:cNvPr>
          <p:cNvSpPr txBox="1">
            <a:spLocks noChangeArrowheads="1"/>
          </p:cNvSpPr>
          <p:nvPr/>
        </p:nvSpPr>
        <p:spPr bwMode="auto">
          <a:xfrm>
            <a:off x="4284663" y="6021388"/>
            <a:ext cx="3838575" cy="36036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400" b="1">
                <a:solidFill>
                  <a:schemeClr val="tx1"/>
                </a:solidFill>
                <a:latin typeface="Times New Roman" panose="02020603050405020304" pitchFamily="18" charset="0"/>
              </a:rPr>
              <a:t>需求和供给的同时变动</a:t>
            </a:r>
          </a:p>
        </p:txBody>
      </p:sp>
      <p:sp>
        <p:nvSpPr>
          <p:cNvPr id="215049" name="Text Box 9">
            <a:extLst>
              <a:ext uri="{FF2B5EF4-FFF2-40B4-BE49-F238E27FC236}">
                <a16:creationId xmlns:a16="http://schemas.microsoft.com/office/drawing/2014/main" id="{0C9AFB45-1658-4554-97E0-A8C93177C856}"/>
              </a:ext>
            </a:extLst>
          </p:cNvPr>
          <p:cNvSpPr txBox="1">
            <a:spLocks noChangeArrowheads="1"/>
          </p:cNvSpPr>
          <p:nvPr/>
        </p:nvSpPr>
        <p:spPr bwMode="auto">
          <a:xfrm>
            <a:off x="6372225" y="5516563"/>
            <a:ext cx="68897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Q3</a:t>
            </a:r>
          </a:p>
        </p:txBody>
      </p:sp>
      <p:sp>
        <p:nvSpPr>
          <p:cNvPr id="215050" name="Text Box 10">
            <a:extLst>
              <a:ext uri="{FF2B5EF4-FFF2-40B4-BE49-F238E27FC236}">
                <a16:creationId xmlns:a16="http://schemas.microsoft.com/office/drawing/2014/main" id="{DB0C219D-B3DA-49D2-B115-0F802A0998D7}"/>
              </a:ext>
            </a:extLst>
          </p:cNvPr>
          <p:cNvSpPr txBox="1">
            <a:spLocks noChangeArrowheads="1"/>
          </p:cNvSpPr>
          <p:nvPr/>
        </p:nvSpPr>
        <p:spPr bwMode="auto">
          <a:xfrm>
            <a:off x="3419475" y="2636838"/>
            <a:ext cx="647700"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P2</a:t>
            </a:r>
          </a:p>
        </p:txBody>
      </p:sp>
      <p:sp>
        <p:nvSpPr>
          <p:cNvPr id="215051" name="Text Box 11">
            <a:extLst>
              <a:ext uri="{FF2B5EF4-FFF2-40B4-BE49-F238E27FC236}">
                <a16:creationId xmlns:a16="http://schemas.microsoft.com/office/drawing/2014/main" id="{96CE988C-3B23-455C-9346-C55D033B861A}"/>
              </a:ext>
            </a:extLst>
          </p:cNvPr>
          <p:cNvSpPr txBox="1">
            <a:spLocks noChangeArrowheads="1"/>
          </p:cNvSpPr>
          <p:nvPr/>
        </p:nvSpPr>
        <p:spPr bwMode="auto">
          <a:xfrm>
            <a:off x="3419475" y="3213100"/>
            <a:ext cx="57467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P1</a:t>
            </a:r>
          </a:p>
        </p:txBody>
      </p:sp>
      <p:sp>
        <p:nvSpPr>
          <p:cNvPr id="215052" name="Text Box 12">
            <a:extLst>
              <a:ext uri="{FF2B5EF4-FFF2-40B4-BE49-F238E27FC236}">
                <a16:creationId xmlns:a16="http://schemas.microsoft.com/office/drawing/2014/main" id="{1C267278-92FF-4BB3-91A9-51BAB86BDE88}"/>
              </a:ext>
            </a:extLst>
          </p:cNvPr>
          <p:cNvSpPr txBox="1">
            <a:spLocks noChangeArrowheads="1"/>
          </p:cNvSpPr>
          <p:nvPr/>
        </p:nvSpPr>
        <p:spPr bwMode="auto">
          <a:xfrm>
            <a:off x="3419475" y="1412875"/>
            <a:ext cx="534988" cy="649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a:t>
            </a:r>
          </a:p>
        </p:txBody>
      </p:sp>
      <p:sp>
        <p:nvSpPr>
          <p:cNvPr id="215053" name="Text Box 13">
            <a:extLst>
              <a:ext uri="{FF2B5EF4-FFF2-40B4-BE49-F238E27FC236}">
                <a16:creationId xmlns:a16="http://schemas.microsoft.com/office/drawing/2014/main" id="{6968C567-9337-4C4A-8698-3158C214B625}"/>
              </a:ext>
            </a:extLst>
          </p:cNvPr>
          <p:cNvSpPr txBox="1">
            <a:spLocks noChangeArrowheads="1"/>
          </p:cNvSpPr>
          <p:nvPr/>
        </p:nvSpPr>
        <p:spPr bwMode="auto">
          <a:xfrm>
            <a:off x="4932363" y="1484313"/>
            <a:ext cx="647700"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D1</a:t>
            </a:r>
          </a:p>
        </p:txBody>
      </p:sp>
      <p:sp>
        <p:nvSpPr>
          <p:cNvPr id="215054" name="Line 14">
            <a:extLst>
              <a:ext uri="{FF2B5EF4-FFF2-40B4-BE49-F238E27FC236}">
                <a16:creationId xmlns:a16="http://schemas.microsoft.com/office/drawing/2014/main" id="{418D7D0A-B7EF-44F7-B755-7036B8BF66E0}"/>
              </a:ext>
            </a:extLst>
          </p:cNvPr>
          <p:cNvSpPr>
            <a:spLocks noChangeShapeType="1"/>
          </p:cNvSpPr>
          <p:nvPr/>
        </p:nvSpPr>
        <p:spPr bwMode="auto">
          <a:xfrm>
            <a:off x="3851275" y="5516563"/>
            <a:ext cx="5041900" cy="1587"/>
          </a:xfrm>
          <a:prstGeom prst="line">
            <a:avLst/>
          </a:prstGeom>
          <a:noFill/>
          <a:ln w="28575">
            <a:solidFill>
              <a:srgbClr val="000000"/>
            </a:solidFill>
            <a:round/>
            <a:headEnd/>
            <a:tailEnd type="arrow" w="med"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55" name="Line 15">
            <a:extLst>
              <a:ext uri="{FF2B5EF4-FFF2-40B4-BE49-F238E27FC236}">
                <a16:creationId xmlns:a16="http://schemas.microsoft.com/office/drawing/2014/main" id="{39E2DE99-3D85-49C0-A8AA-443F8E068F64}"/>
              </a:ext>
            </a:extLst>
          </p:cNvPr>
          <p:cNvSpPr>
            <a:spLocks noChangeShapeType="1"/>
          </p:cNvSpPr>
          <p:nvPr/>
        </p:nvSpPr>
        <p:spPr bwMode="auto">
          <a:xfrm>
            <a:off x="5257800" y="1878013"/>
            <a:ext cx="1690688" cy="31353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56" name="Text Box 16">
            <a:extLst>
              <a:ext uri="{FF2B5EF4-FFF2-40B4-BE49-F238E27FC236}">
                <a16:creationId xmlns:a16="http://schemas.microsoft.com/office/drawing/2014/main" id="{15BA02D3-6DC5-4DFD-BBB9-190C5BDE999A}"/>
              </a:ext>
            </a:extLst>
          </p:cNvPr>
          <p:cNvSpPr txBox="1">
            <a:spLocks noChangeArrowheads="1"/>
          </p:cNvSpPr>
          <p:nvPr/>
        </p:nvSpPr>
        <p:spPr bwMode="auto">
          <a:xfrm>
            <a:off x="5795963" y="5516563"/>
            <a:ext cx="708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Q1</a:t>
            </a:r>
          </a:p>
        </p:txBody>
      </p:sp>
      <p:sp>
        <p:nvSpPr>
          <p:cNvPr id="215057" name="Text Box 17">
            <a:extLst>
              <a:ext uri="{FF2B5EF4-FFF2-40B4-BE49-F238E27FC236}">
                <a16:creationId xmlns:a16="http://schemas.microsoft.com/office/drawing/2014/main" id="{F63E7406-7C2B-4CB8-8836-5EB5CB21D531}"/>
              </a:ext>
            </a:extLst>
          </p:cNvPr>
          <p:cNvSpPr txBox="1">
            <a:spLocks noChangeArrowheads="1"/>
          </p:cNvSpPr>
          <p:nvPr/>
        </p:nvSpPr>
        <p:spPr bwMode="auto">
          <a:xfrm>
            <a:off x="6804025" y="5516563"/>
            <a:ext cx="614363" cy="354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Q2</a:t>
            </a:r>
          </a:p>
        </p:txBody>
      </p:sp>
      <p:sp>
        <p:nvSpPr>
          <p:cNvPr id="215058" name="Text Box 18">
            <a:extLst>
              <a:ext uri="{FF2B5EF4-FFF2-40B4-BE49-F238E27FC236}">
                <a16:creationId xmlns:a16="http://schemas.microsoft.com/office/drawing/2014/main" id="{B55D766A-F616-4F31-9738-2407B4A3AB7F}"/>
              </a:ext>
            </a:extLst>
          </p:cNvPr>
          <p:cNvSpPr txBox="1">
            <a:spLocks noChangeArrowheads="1"/>
          </p:cNvSpPr>
          <p:nvPr/>
        </p:nvSpPr>
        <p:spPr bwMode="auto">
          <a:xfrm>
            <a:off x="8243888" y="5516563"/>
            <a:ext cx="57626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a:t>
            </a:r>
          </a:p>
        </p:txBody>
      </p:sp>
      <p:sp>
        <p:nvSpPr>
          <p:cNvPr id="215059" name="Line 19">
            <a:extLst>
              <a:ext uri="{FF2B5EF4-FFF2-40B4-BE49-F238E27FC236}">
                <a16:creationId xmlns:a16="http://schemas.microsoft.com/office/drawing/2014/main" id="{D219C9F3-BA48-4BDD-A770-F87CE6ED64F4}"/>
              </a:ext>
            </a:extLst>
          </p:cNvPr>
          <p:cNvSpPr>
            <a:spLocks noChangeShapeType="1"/>
          </p:cNvSpPr>
          <p:nvPr/>
        </p:nvSpPr>
        <p:spPr bwMode="auto">
          <a:xfrm>
            <a:off x="3851275" y="1484313"/>
            <a:ext cx="3175" cy="4064000"/>
          </a:xfrm>
          <a:prstGeom prst="line">
            <a:avLst/>
          </a:prstGeom>
          <a:noFill/>
          <a:ln w="12700">
            <a:solidFill>
              <a:srgbClr val="000000"/>
            </a:solidFill>
            <a:round/>
            <a:headEnd type="arrow" w="med" len="me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0" name="Line 20">
            <a:extLst>
              <a:ext uri="{FF2B5EF4-FFF2-40B4-BE49-F238E27FC236}">
                <a16:creationId xmlns:a16="http://schemas.microsoft.com/office/drawing/2014/main" id="{58105A38-49DE-4B2C-889D-AFB12267139B}"/>
              </a:ext>
            </a:extLst>
          </p:cNvPr>
          <p:cNvSpPr>
            <a:spLocks noChangeShapeType="1"/>
          </p:cNvSpPr>
          <p:nvPr/>
        </p:nvSpPr>
        <p:spPr bwMode="auto">
          <a:xfrm>
            <a:off x="4643438" y="4508500"/>
            <a:ext cx="1511300" cy="0"/>
          </a:xfrm>
          <a:prstGeom prst="line">
            <a:avLst/>
          </a:prstGeom>
          <a:noFill/>
          <a:ln w="76200">
            <a:solidFill>
              <a:srgbClr val="006600"/>
            </a:solidFill>
            <a:round/>
            <a:headEnd/>
            <a:tailEnd type="triangle" w="sm" len="sm"/>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1" name="Line 21">
            <a:extLst>
              <a:ext uri="{FF2B5EF4-FFF2-40B4-BE49-F238E27FC236}">
                <a16:creationId xmlns:a16="http://schemas.microsoft.com/office/drawing/2014/main" id="{E73B4555-FDBC-4762-A3E3-EDEE381DB6C6}"/>
              </a:ext>
            </a:extLst>
          </p:cNvPr>
          <p:cNvSpPr>
            <a:spLocks noChangeShapeType="1"/>
          </p:cNvSpPr>
          <p:nvPr/>
        </p:nvSpPr>
        <p:spPr bwMode="auto">
          <a:xfrm flipH="1">
            <a:off x="5435600" y="2205038"/>
            <a:ext cx="1081088" cy="3175"/>
          </a:xfrm>
          <a:prstGeom prst="line">
            <a:avLst/>
          </a:prstGeom>
          <a:noFill/>
          <a:ln w="76200">
            <a:solidFill>
              <a:srgbClr val="336600"/>
            </a:solidFill>
            <a:round/>
            <a:headEnd type="triangle" w="sm" len="sm"/>
            <a:tailEnd type="none" w="sm" len="sm"/>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2" name="Line 22">
            <a:extLst>
              <a:ext uri="{FF2B5EF4-FFF2-40B4-BE49-F238E27FC236}">
                <a16:creationId xmlns:a16="http://schemas.microsoft.com/office/drawing/2014/main" id="{BB2F559D-3BAE-41CF-BC28-3EFB9584CC86}"/>
              </a:ext>
            </a:extLst>
          </p:cNvPr>
          <p:cNvSpPr>
            <a:spLocks noChangeShapeType="1"/>
          </p:cNvSpPr>
          <p:nvPr/>
        </p:nvSpPr>
        <p:spPr bwMode="auto">
          <a:xfrm flipV="1">
            <a:off x="4427538" y="2320925"/>
            <a:ext cx="3524250" cy="233203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3" name="Line 23">
            <a:extLst>
              <a:ext uri="{FF2B5EF4-FFF2-40B4-BE49-F238E27FC236}">
                <a16:creationId xmlns:a16="http://schemas.microsoft.com/office/drawing/2014/main" id="{EB192B5E-C440-435F-A294-803AAE32CB79}"/>
              </a:ext>
            </a:extLst>
          </p:cNvPr>
          <p:cNvSpPr>
            <a:spLocks noChangeShapeType="1"/>
          </p:cNvSpPr>
          <p:nvPr/>
        </p:nvSpPr>
        <p:spPr bwMode="auto">
          <a:xfrm>
            <a:off x="6156325" y="3573463"/>
            <a:ext cx="3175" cy="190182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4" name="Line 24">
            <a:extLst>
              <a:ext uri="{FF2B5EF4-FFF2-40B4-BE49-F238E27FC236}">
                <a16:creationId xmlns:a16="http://schemas.microsoft.com/office/drawing/2014/main" id="{D2D1528E-06E1-41E4-98CA-DCE10060A7AE}"/>
              </a:ext>
            </a:extLst>
          </p:cNvPr>
          <p:cNvSpPr>
            <a:spLocks noChangeShapeType="1"/>
          </p:cNvSpPr>
          <p:nvPr/>
        </p:nvSpPr>
        <p:spPr bwMode="auto">
          <a:xfrm>
            <a:off x="7019925" y="2924175"/>
            <a:ext cx="0" cy="259238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5" name="Line 25">
            <a:extLst>
              <a:ext uri="{FF2B5EF4-FFF2-40B4-BE49-F238E27FC236}">
                <a16:creationId xmlns:a16="http://schemas.microsoft.com/office/drawing/2014/main" id="{256A7E07-8A04-4CC4-B844-44578A4BF189}"/>
              </a:ext>
            </a:extLst>
          </p:cNvPr>
          <p:cNvSpPr>
            <a:spLocks noChangeShapeType="1"/>
          </p:cNvSpPr>
          <p:nvPr/>
        </p:nvSpPr>
        <p:spPr bwMode="auto">
          <a:xfrm>
            <a:off x="3851275" y="4292600"/>
            <a:ext cx="2665413"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6" name="Line 26">
            <a:extLst>
              <a:ext uri="{FF2B5EF4-FFF2-40B4-BE49-F238E27FC236}">
                <a16:creationId xmlns:a16="http://schemas.microsoft.com/office/drawing/2014/main" id="{749814D7-F6FE-4C54-8F0F-E28A8092F43D}"/>
              </a:ext>
            </a:extLst>
          </p:cNvPr>
          <p:cNvSpPr>
            <a:spLocks noChangeShapeType="1"/>
          </p:cNvSpPr>
          <p:nvPr/>
        </p:nvSpPr>
        <p:spPr bwMode="auto">
          <a:xfrm flipH="1">
            <a:off x="3851275" y="3500438"/>
            <a:ext cx="2233613"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7" name="Line 27">
            <a:extLst>
              <a:ext uri="{FF2B5EF4-FFF2-40B4-BE49-F238E27FC236}">
                <a16:creationId xmlns:a16="http://schemas.microsoft.com/office/drawing/2014/main" id="{646B5D32-50D9-46C9-B308-0B01D6EB649F}"/>
              </a:ext>
            </a:extLst>
          </p:cNvPr>
          <p:cNvSpPr>
            <a:spLocks noChangeShapeType="1"/>
          </p:cNvSpPr>
          <p:nvPr/>
        </p:nvSpPr>
        <p:spPr bwMode="auto">
          <a:xfrm flipH="1">
            <a:off x="3851275" y="2924175"/>
            <a:ext cx="3097213"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68" name="Text Box 28">
            <a:extLst>
              <a:ext uri="{FF2B5EF4-FFF2-40B4-BE49-F238E27FC236}">
                <a16:creationId xmlns:a16="http://schemas.microsoft.com/office/drawing/2014/main" id="{03649D91-B30A-4252-A335-2A09B81F53CE}"/>
              </a:ext>
            </a:extLst>
          </p:cNvPr>
          <p:cNvSpPr txBox="1">
            <a:spLocks noChangeArrowheads="1"/>
          </p:cNvSpPr>
          <p:nvPr/>
        </p:nvSpPr>
        <p:spPr bwMode="auto">
          <a:xfrm>
            <a:off x="3419475" y="4149725"/>
            <a:ext cx="647700"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P3</a:t>
            </a:r>
          </a:p>
        </p:txBody>
      </p:sp>
      <p:sp>
        <p:nvSpPr>
          <p:cNvPr id="215069" name="Text Box 29">
            <a:extLst>
              <a:ext uri="{FF2B5EF4-FFF2-40B4-BE49-F238E27FC236}">
                <a16:creationId xmlns:a16="http://schemas.microsoft.com/office/drawing/2014/main" id="{628F613F-958D-4C24-AD0E-843C16E0E0F4}"/>
              </a:ext>
            </a:extLst>
          </p:cNvPr>
          <p:cNvSpPr txBox="1">
            <a:spLocks noChangeArrowheads="1"/>
          </p:cNvSpPr>
          <p:nvPr/>
        </p:nvSpPr>
        <p:spPr bwMode="auto">
          <a:xfrm>
            <a:off x="7524750" y="3573463"/>
            <a:ext cx="517525" cy="465137"/>
          </a:xfrm>
          <a:prstGeom prst="rect">
            <a:avLst/>
          </a:prstGeom>
          <a:noFill/>
          <a:ln w="38100" cmpd="dbl"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E4</a:t>
            </a:r>
          </a:p>
        </p:txBody>
      </p:sp>
      <p:sp>
        <p:nvSpPr>
          <p:cNvPr id="215070" name="Text Box 30">
            <a:extLst>
              <a:ext uri="{FF2B5EF4-FFF2-40B4-BE49-F238E27FC236}">
                <a16:creationId xmlns:a16="http://schemas.microsoft.com/office/drawing/2014/main" id="{F132073C-AE92-4B5B-985F-7377463D3630}"/>
              </a:ext>
            </a:extLst>
          </p:cNvPr>
          <p:cNvSpPr txBox="1">
            <a:spLocks noChangeArrowheads="1"/>
          </p:cNvSpPr>
          <p:nvPr/>
        </p:nvSpPr>
        <p:spPr bwMode="auto">
          <a:xfrm>
            <a:off x="6588125" y="4149725"/>
            <a:ext cx="6477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E3</a:t>
            </a:r>
          </a:p>
        </p:txBody>
      </p:sp>
      <p:sp>
        <p:nvSpPr>
          <p:cNvPr id="215071" name="Text Box 31">
            <a:extLst>
              <a:ext uri="{FF2B5EF4-FFF2-40B4-BE49-F238E27FC236}">
                <a16:creationId xmlns:a16="http://schemas.microsoft.com/office/drawing/2014/main" id="{2A458377-4FA7-48B9-BE73-C23374510131}"/>
              </a:ext>
            </a:extLst>
          </p:cNvPr>
          <p:cNvSpPr txBox="1">
            <a:spLocks noChangeArrowheads="1"/>
          </p:cNvSpPr>
          <p:nvPr/>
        </p:nvSpPr>
        <p:spPr bwMode="auto">
          <a:xfrm>
            <a:off x="3708400" y="5516563"/>
            <a:ext cx="57626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O</a:t>
            </a:r>
          </a:p>
        </p:txBody>
      </p:sp>
      <p:sp>
        <p:nvSpPr>
          <p:cNvPr id="215072" name="Line 32">
            <a:extLst>
              <a:ext uri="{FF2B5EF4-FFF2-40B4-BE49-F238E27FC236}">
                <a16:creationId xmlns:a16="http://schemas.microsoft.com/office/drawing/2014/main" id="{37A34A21-316C-4E2B-B805-749AD70BCB9C}"/>
              </a:ext>
            </a:extLst>
          </p:cNvPr>
          <p:cNvSpPr>
            <a:spLocks noChangeShapeType="1"/>
          </p:cNvSpPr>
          <p:nvPr/>
        </p:nvSpPr>
        <p:spPr bwMode="auto">
          <a:xfrm>
            <a:off x="6588125" y="4292600"/>
            <a:ext cx="0" cy="1223963"/>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73" name="Line 33">
            <a:extLst>
              <a:ext uri="{FF2B5EF4-FFF2-40B4-BE49-F238E27FC236}">
                <a16:creationId xmlns:a16="http://schemas.microsoft.com/office/drawing/2014/main" id="{BF615AAD-5B3E-455C-A12C-3B94D6281C07}"/>
              </a:ext>
            </a:extLst>
          </p:cNvPr>
          <p:cNvSpPr>
            <a:spLocks noChangeShapeType="1"/>
          </p:cNvSpPr>
          <p:nvPr/>
        </p:nvSpPr>
        <p:spPr bwMode="auto">
          <a:xfrm>
            <a:off x="6372225" y="1916113"/>
            <a:ext cx="1924050" cy="3292475"/>
          </a:xfrm>
          <a:prstGeom prst="line">
            <a:avLst/>
          </a:prstGeom>
          <a:noFill/>
          <a:ln w="38100">
            <a:solidFill>
              <a:srgbClr val="0066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74" name="Text Box 34">
            <a:extLst>
              <a:ext uri="{FF2B5EF4-FFF2-40B4-BE49-F238E27FC236}">
                <a16:creationId xmlns:a16="http://schemas.microsoft.com/office/drawing/2014/main" id="{D9DFBCBC-A6AD-48BE-AC4A-CF31EB4F0246}"/>
              </a:ext>
            </a:extLst>
          </p:cNvPr>
          <p:cNvSpPr txBox="1">
            <a:spLocks noChangeArrowheads="1"/>
          </p:cNvSpPr>
          <p:nvPr/>
        </p:nvSpPr>
        <p:spPr bwMode="auto">
          <a:xfrm>
            <a:off x="6229350" y="1414463"/>
            <a:ext cx="70643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D2</a:t>
            </a:r>
          </a:p>
        </p:txBody>
      </p:sp>
      <p:sp>
        <p:nvSpPr>
          <p:cNvPr id="215075" name="Text Box 35">
            <a:extLst>
              <a:ext uri="{FF2B5EF4-FFF2-40B4-BE49-F238E27FC236}">
                <a16:creationId xmlns:a16="http://schemas.microsoft.com/office/drawing/2014/main" id="{8F164BAD-CAEF-4380-987D-F7143604FA0A}"/>
              </a:ext>
            </a:extLst>
          </p:cNvPr>
          <p:cNvSpPr txBox="1">
            <a:spLocks noChangeArrowheads="1"/>
          </p:cNvSpPr>
          <p:nvPr/>
        </p:nvSpPr>
        <p:spPr bwMode="auto">
          <a:xfrm>
            <a:off x="6156325" y="3357563"/>
            <a:ext cx="57626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b="1">
                <a:solidFill>
                  <a:srgbClr val="111111"/>
                </a:solidFill>
                <a:latin typeface="Times New Roman" panose="02020603050405020304" pitchFamily="18" charset="0"/>
              </a:rPr>
              <a:t>E1</a:t>
            </a:r>
          </a:p>
        </p:txBody>
      </p:sp>
      <p:sp>
        <p:nvSpPr>
          <p:cNvPr id="215076" name="Text Box 36">
            <a:extLst>
              <a:ext uri="{FF2B5EF4-FFF2-40B4-BE49-F238E27FC236}">
                <a16:creationId xmlns:a16="http://schemas.microsoft.com/office/drawing/2014/main" id="{01CE3D01-9C53-4EA0-8453-1C68D8FB6FF4}"/>
              </a:ext>
            </a:extLst>
          </p:cNvPr>
          <p:cNvSpPr txBox="1">
            <a:spLocks noChangeArrowheads="1"/>
          </p:cNvSpPr>
          <p:nvPr/>
        </p:nvSpPr>
        <p:spPr bwMode="auto">
          <a:xfrm>
            <a:off x="6804025" y="2420938"/>
            <a:ext cx="517525" cy="465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E2</a:t>
            </a:r>
          </a:p>
        </p:txBody>
      </p:sp>
      <p:sp>
        <p:nvSpPr>
          <p:cNvPr id="215077" name="Line 37">
            <a:extLst>
              <a:ext uri="{FF2B5EF4-FFF2-40B4-BE49-F238E27FC236}">
                <a16:creationId xmlns:a16="http://schemas.microsoft.com/office/drawing/2014/main" id="{C841EA87-9577-49BB-942A-FB1B2CD02EE7}"/>
              </a:ext>
            </a:extLst>
          </p:cNvPr>
          <p:cNvSpPr>
            <a:spLocks noChangeShapeType="1"/>
          </p:cNvSpPr>
          <p:nvPr/>
        </p:nvSpPr>
        <p:spPr bwMode="auto">
          <a:xfrm flipH="1">
            <a:off x="3851275" y="3716338"/>
            <a:ext cx="3529013" cy="0"/>
          </a:xfrm>
          <a:prstGeom prst="line">
            <a:avLst/>
          </a:prstGeom>
          <a:noFill/>
          <a:ln w="38100" cmpd="dbl">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78" name="Line 38">
            <a:extLst>
              <a:ext uri="{FF2B5EF4-FFF2-40B4-BE49-F238E27FC236}">
                <a16:creationId xmlns:a16="http://schemas.microsoft.com/office/drawing/2014/main" id="{FBD4E57A-A44C-429B-95A5-0EA727F898D7}"/>
              </a:ext>
            </a:extLst>
          </p:cNvPr>
          <p:cNvSpPr>
            <a:spLocks noChangeShapeType="1"/>
          </p:cNvSpPr>
          <p:nvPr/>
        </p:nvSpPr>
        <p:spPr bwMode="auto">
          <a:xfrm>
            <a:off x="7451725" y="3716338"/>
            <a:ext cx="0" cy="1800225"/>
          </a:xfrm>
          <a:prstGeom prst="line">
            <a:avLst/>
          </a:prstGeom>
          <a:noFill/>
          <a:ln w="38100" cmpd="dbl">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15079" name="Rectangle 39" descr="蓝色面巾纸">
            <a:extLst>
              <a:ext uri="{FF2B5EF4-FFF2-40B4-BE49-F238E27FC236}">
                <a16:creationId xmlns:a16="http://schemas.microsoft.com/office/drawing/2014/main" id="{1D1345AA-C15F-4522-9ABA-D232E57FBA7E}"/>
              </a:ext>
            </a:extLst>
          </p:cNvPr>
          <p:cNvSpPr>
            <a:spLocks noChangeArrowheads="1"/>
          </p:cNvSpPr>
          <p:nvPr/>
        </p:nvSpPr>
        <p:spPr bwMode="auto">
          <a:xfrm>
            <a:off x="755650" y="3860800"/>
            <a:ext cx="2447925" cy="777875"/>
          </a:xfrm>
          <a:prstGeom prst="rect">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Clr>
                <a:schemeClr val="accent2"/>
              </a:buClr>
              <a:buSzPct val="95000"/>
              <a:buFont typeface="Wingdings" pitchFamily="2" charset="2"/>
              <a:buChar char="u"/>
              <a:defRPr/>
            </a:pPr>
            <a:r>
              <a:rPr kumimoji="1" lang="en-US" altLang="zh-CN" sz="2000">
                <a:solidFill>
                  <a:srgbClr val="660033"/>
                </a:solidFill>
                <a:effectLst>
                  <a:outerShdw blurRad="38100" dist="38100" dir="2700000" algn="tl">
                    <a:srgbClr val="000000"/>
                  </a:outerShdw>
                </a:effectLst>
                <a:latin typeface="Arial" charset="0"/>
              </a:rPr>
              <a:t>D</a:t>
            </a:r>
            <a:r>
              <a:rPr lang="en-US" altLang="zh-CN" sz="2000">
                <a:solidFill>
                  <a:srgbClr val="660033"/>
                </a:solidFill>
                <a:effectLst>
                  <a:outerShdw blurRad="38100" dist="38100" dir="2700000" algn="tl">
                    <a:srgbClr val="000000"/>
                  </a:outerShdw>
                </a:effectLst>
                <a:latin typeface="Arial" charset="0"/>
              </a:rPr>
              <a:t>↑</a:t>
            </a:r>
            <a:r>
              <a:rPr lang="zh-CN" altLang="en-US" sz="2000">
                <a:solidFill>
                  <a:srgbClr val="660033"/>
                </a:solidFill>
                <a:effectLst>
                  <a:outerShdw blurRad="38100" dist="38100" dir="2700000" algn="tl">
                    <a:srgbClr val="000000"/>
                  </a:outerShdw>
                </a:effectLst>
                <a:latin typeface="Arial" charset="0"/>
              </a:rPr>
              <a:t>：</a:t>
            </a:r>
            <a:r>
              <a:rPr lang="en-US" altLang="zh-CN" sz="2000">
                <a:solidFill>
                  <a:srgbClr val="660033"/>
                </a:solidFill>
                <a:effectLst>
                  <a:outerShdw blurRad="38100" dist="38100" dir="2700000" algn="tl">
                    <a:srgbClr val="000000"/>
                  </a:outerShdw>
                </a:effectLst>
                <a:latin typeface="Arial" charset="0"/>
              </a:rPr>
              <a:t>P↑Q↑</a:t>
            </a:r>
          </a:p>
          <a:p>
            <a:pPr eaLnBrk="1" hangingPunct="1">
              <a:buClr>
                <a:schemeClr val="accent2"/>
              </a:buClr>
              <a:buSzPct val="95000"/>
              <a:buFont typeface="Wingdings" pitchFamily="2" charset="2"/>
              <a:buChar char="u"/>
              <a:defRPr/>
            </a:pPr>
            <a:r>
              <a:rPr lang="en-US" altLang="zh-CN" sz="2000">
                <a:solidFill>
                  <a:srgbClr val="660033"/>
                </a:solidFill>
                <a:effectLst>
                  <a:outerShdw blurRad="38100" dist="38100" dir="2700000" algn="tl">
                    <a:srgbClr val="000000"/>
                  </a:outerShdw>
                </a:effectLst>
                <a:latin typeface="Arial" charset="0"/>
              </a:rPr>
              <a:t>D</a:t>
            </a:r>
            <a:r>
              <a:rPr lang="en-US" altLang="en-US" sz="2000">
                <a:solidFill>
                  <a:srgbClr val="660033"/>
                </a:solidFill>
                <a:effectLst>
                  <a:outerShdw blurRad="38100" dist="38100" dir="2700000" algn="tl">
                    <a:srgbClr val="000000"/>
                  </a:outerShdw>
                </a:effectLst>
                <a:latin typeface="Arial" charset="0"/>
              </a:rPr>
              <a:t>↓</a:t>
            </a:r>
            <a:r>
              <a:rPr kumimoji="1" lang="zh-CN" altLang="en-US" sz="2000">
                <a:solidFill>
                  <a:srgbClr val="660033"/>
                </a:solidFill>
                <a:effectLst>
                  <a:outerShdw blurRad="38100" dist="38100" dir="2700000" algn="tl">
                    <a:srgbClr val="000000"/>
                  </a:outerShdw>
                </a:effectLst>
                <a:latin typeface="Arial" charset="0"/>
              </a:rPr>
              <a:t>：</a:t>
            </a:r>
            <a:r>
              <a:rPr kumimoji="1" lang="en-US" altLang="zh-CN" sz="2000">
                <a:solidFill>
                  <a:srgbClr val="660033"/>
                </a:solidFill>
                <a:effectLst>
                  <a:outerShdw blurRad="38100" dist="38100" dir="2700000" algn="tl">
                    <a:srgbClr val="000000"/>
                  </a:outerShdw>
                </a:effectLst>
                <a:latin typeface="Arial" charset="0"/>
              </a:rPr>
              <a:t>P</a:t>
            </a:r>
            <a:r>
              <a:rPr lang="en-US" altLang="en-US" sz="2000">
                <a:solidFill>
                  <a:srgbClr val="660033"/>
                </a:solidFill>
                <a:effectLst>
                  <a:outerShdw blurRad="38100" dist="38100" dir="2700000" algn="tl">
                    <a:srgbClr val="000000"/>
                  </a:outerShdw>
                </a:effectLst>
                <a:latin typeface="Arial" charset="0"/>
              </a:rPr>
              <a:t>↓</a:t>
            </a:r>
            <a:r>
              <a:rPr lang="en-US" altLang="zh-CN" sz="2000">
                <a:solidFill>
                  <a:srgbClr val="660033"/>
                </a:solidFill>
                <a:effectLst>
                  <a:outerShdw blurRad="38100" dist="38100" dir="2700000" algn="tl">
                    <a:srgbClr val="000000"/>
                  </a:outerShdw>
                </a:effectLst>
                <a:latin typeface="Arial" charset="0"/>
              </a:rPr>
              <a:t>Q</a:t>
            </a:r>
            <a:r>
              <a:rPr lang="en-US" altLang="en-US" sz="2000">
                <a:solidFill>
                  <a:srgbClr val="660033"/>
                </a:solidFill>
                <a:effectLst>
                  <a:outerShdw blurRad="38100" dist="38100" dir="2700000" algn="tl">
                    <a:srgbClr val="000000"/>
                  </a:outerShdw>
                </a:effectLst>
                <a:latin typeface="Arial" charset="0"/>
              </a:rPr>
              <a:t>↓</a:t>
            </a:r>
            <a:endParaRPr kumimoji="1" lang="en-US" altLang="zh-CN" sz="2000">
              <a:solidFill>
                <a:srgbClr val="660033"/>
              </a:solidFill>
              <a:effectLst>
                <a:outerShdw blurRad="38100" dist="38100" dir="2700000" algn="tl">
                  <a:srgbClr val="000000"/>
                </a:outerShdw>
              </a:effectLst>
              <a:latin typeface="Arial" charset="0"/>
            </a:endParaRPr>
          </a:p>
        </p:txBody>
      </p:sp>
      <p:sp>
        <p:nvSpPr>
          <p:cNvPr id="215080" name="Rectangle 40" descr="蓝色面巾纸">
            <a:extLst>
              <a:ext uri="{FF2B5EF4-FFF2-40B4-BE49-F238E27FC236}">
                <a16:creationId xmlns:a16="http://schemas.microsoft.com/office/drawing/2014/main" id="{40199E3E-DD5D-4263-99A9-E9694FA20C26}"/>
              </a:ext>
            </a:extLst>
          </p:cNvPr>
          <p:cNvSpPr>
            <a:spLocks noChangeArrowheads="1"/>
          </p:cNvSpPr>
          <p:nvPr/>
        </p:nvSpPr>
        <p:spPr bwMode="auto">
          <a:xfrm>
            <a:off x="755650" y="4941888"/>
            <a:ext cx="2447925" cy="777875"/>
          </a:xfrm>
          <a:prstGeom prst="rect">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Clr>
                <a:schemeClr val="accent2"/>
              </a:buClr>
              <a:buSzPct val="95000"/>
              <a:buFont typeface="Wingdings" pitchFamily="2" charset="2"/>
              <a:buChar char="u"/>
              <a:defRPr/>
            </a:pPr>
            <a:r>
              <a:rPr lang="en-US" altLang="zh-CN" sz="2000">
                <a:effectLst>
                  <a:outerShdw blurRad="38100" dist="38100" dir="2700000" algn="tl">
                    <a:srgbClr val="000000"/>
                  </a:outerShdw>
                </a:effectLst>
                <a:latin typeface="Arial" charset="0"/>
              </a:rPr>
              <a:t>S ↑</a:t>
            </a:r>
            <a:r>
              <a:rPr lang="zh-CN" altLang="en-US" sz="2000">
                <a:effectLst>
                  <a:outerShdw blurRad="38100" dist="38100" dir="2700000" algn="tl">
                    <a:srgbClr val="000000"/>
                  </a:outerShdw>
                </a:effectLst>
                <a:latin typeface="Arial" charset="0"/>
              </a:rPr>
              <a:t>： </a:t>
            </a:r>
            <a:r>
              <a:rPr lang="en-US" altLang="zh-CN" sz="2000">
                <a:effectLst>
                  <a:outerShdw blurRad="38100" dist="38100" dir="2700000" algn="tl">
                    <a:srgbClr val="000000"/>
                  </a:outerShdw>
                </a:effectLst>
                <a:latin typeface="Arial" charset="0"/>
              </a:rPr>
              <a:t>P</a:t>
            </a:r>
            <a:r>
              <a:rPr lang="en-US" altLang="en-US" sz="2000">
                <a:effectLst>
                  <a:outerShdw blurRad="38100" dist="38100" dir="2700000" algn="tl">
                    <a:srgbClr val="000000"/>
                  </a:outerShdw>
                </a:effectLst>
                <a:latin typeface="Arial" charset="0"/>
              </a:rPr>
              <a:t>↓</a:t>
            </a:r>
            <a:r>
              <a:rPr lang="en-US" altLang="zh-CN" sz="2000">
                <a:effectLst>
                  <a:outerShdw blurRad="38100" dist="38100" dir="2700000" algn="tl">
                    <a:srgbClr val="000000"/>
                  </a:outerShdw>
                </a:effectLst>
                <a:latin typeface="Arial" charset="0"/>
              </a:rPr>
              <a:t> Q↑ </a:t>
            </a:r>
          </a:p>
          <a:p>
            <a:pPr eaLnBrk="1" hangingPunct="1">
              <a:buClr>
                <a:schemeClr val="accent2"/>
              </a:buClr>
              <a:buSzPct val="95000"/>
              <a:buFont typeface="Wingdings" pitchFamily="2" charset="2"/>
              <a:buChar char="u"/>
              <a:defRPr/>
            </a:pPr>
            <a:r>
              <a:rPr lang="en-US" altLang="zh-CN" sz="2000">
                <a:effectLst>
                  <a:outerShdw blurRad="38100" dist="38100" dir="2700000" algn="tl">
                    <a:srgbClr val="000000"/>
                  </a:outerShdw>
                </a:effectLst>
                <a:latin typeface="Arial" charset="0"/>
              </a:rPr>
              <a:t>S </a:t>
            </a:r>
            <a:r>
              <a:rPr lang="en-US" altLang="en-US" sz="2000">
                <a:effectLst>
                  <a:outerShdw blurRad="38100" dist="38100" dir="2700000" algn="tl">
                    <a:srgbClr val="000000"/>
                  </a:outerShdw>
                </a:effectLst>
                <a:latin typeface="Arial" charset="0"/>
              </a:rPr>
              <a:t>↓</a:t>
            </a:r>
            <a:r>
              <a:rPr lang="zh-CN" altLang="en-US" sz="2000">
                <a:effectLst>
                  <a:outerShdw blurRad="38100" dist="38100" dir="2700000" algn="tl">
                    <a:srgbClr val="000000"/>
                  </a:outerShdw>
                </a:effectLst>
                <a:latin typeface="Arial" charset="0"/>
              </a:rPr>
              <a:t>： </a:t>
            </a:r>
            <a:r>
              <a:rPr lang="en-US" altLang="zh-CN" sz="2000">
                <a:effectLst>
                  <a:outerShdw blurRad="38100" dist="38100" dir="2700000" algn="tl">
                    <a:srgbClr val="000000"/>
                  </a:outerShdw>
                </a:effectLst>
                <a:latin typeface="Arial" charset="0"/>
              </a:rPr>
              <a:t>P↑ Q</a:t>
            </a:r>
            <a:r>
              <a:rPr lang="en-US" altLang="en-US" sz="2000">
                <a:effectLst>
                  <a:outerShdw blurRad="38100" dist="38100" dir="2700000" algn="tl">
                    <a:srgbClr val="000000"/>
                  </a:outerShdw>
                </a:effectLst>
                <a:latin typeface="Arial" charset="0"/>
              </a:rPr>
              <a:t>↓</a:t>
            </a:r>
            <a:endParaRPr kumimoji="1" lang="en-US" altLang="zh-CN" sz="2000">
              <a:solidFill>
                <a:schemeClr val="tx1"/>
              </a:solidFill>
              <a:latin typeface="Arial" charset="0"/>
            </a:endParaRPr>
          </a:p>
        </p:txBody>
      </p:sp>
      <p:sp>
        <p:nvSpPr>
          <p:cNvPr id="215081" name="Text Box 41">
            <a:extLst>
              <a:ext uri="{FF2B5EF4-FFF2-40B4-BE49-F238E27FC236}">
                <a16:creationId xmlns:a16="http://schemas.microsoft.com/office/drawing/2014/main" id="{9AF8D5B5-0AB9-4E4D-86D1-3A13D7E551C3}"/>
              </a:ext>
            </a:extLst>
          </p:cNvPr>
          <p:cNvSpPr txBox="1">
            <a:spLocks noChangeArrowheads="1"/>
          </p:cNvSpPr>
          <p:nvPr/>
        </p:nvSpPr>
        <p:spPr bwMode="auto">
          <a:xfrm>
            <a:off x="7235825" y="5516563"/>
            <a:ext cx="614363" cy="427037"/>
          </a:xfrm>
          <a:prstGeom prst="rect">
            <a:avLst/>
          </a:prstGeom>
          <a:noFill/>
          <a:ln w="38100" cmpd="dbl"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Q4</a:t>
            </a:r>
          </a:p>
        </p:txBody>
      </p:sp>
      <p:sp>
        <p:nvSpPr>
          <p:cNvPr id="215082" name="Text Box 42">
            <a:extLst>
              <a:ext uri="{FF2B5EF4-FFF2-40B4-BE49-F238E27FC236}">
                <a16:creationId xmlns:a16="http://schemas.microsoft.com/office/drawing/2014/main" id="{C0BF9EB1-1842-4E18-B278-7940405A7490}"/>
              </a:ext>
            </a:extLst>
          </p:cNvPr>
          <p:cNvSpPr txBox="1">
            <a:spLocks noChangeArrowheads="1"/>
          </p:cNvSpPr>
          <p:nvPr/>
        </p:nvSpPr>
        <p:spPr bwMode="auto">
          <a:xfrm>
            <a:off x="3348038" y="3573463"/>
            <a:ext cx="576262" cy="431800"/>
          </a:xfrm>
          <a:prstGeom prst="rect">
            <a:avLst/>
          </a:prstGeom>
          <a:noFill/>
          <a:ln w="38100" cmpd="dbl"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000">
                <a:solidFill>
                  <a:schemeClr val="hlink"/>
                </a:solidFill>
                <a:latin typeface="Times New Roman" panose="02020603050405020304" pitchFamily="18" charset="0"/>
              </a:rPr>
              <a:t>P4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43"/>
                                        </p:tgtEl>
                                        <p:attrNameLst>
                                          <p:attrName>style.visibility</p:attrName>
                                        </p:attrNameLst>
                                      </p:cBhvr>
                                      <p:to>
                                        <p:strVal val="visible"/>
                                      </p:to>
                                    </p:set>
                                    <p:animEffect transition="in" filter="blinds(horizontal)">
                                      <p:cBhvr>
                                        <p:cTn id="7" dur="500"/>
                                        <p:tgtEl>
                                          <p:spTgt spid="2150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5059"/>
                                        </p:tgtEl>
                                        <p:attrNameLst>
                                          <p:attrName>style.visibility</p:attrName>
                                        </p:attrNameLst>
                                      </p:cBhvr>
                                      <p:to>
                                        <p:strVal val="visible"/>
                                      </p:to>
                                    </p:set>
                                    <p:animEffect transition="in" filter="blinds(horizontal)">
                                      <p:cBhvr>
                                        <p:cTn id="12" dur="500"/>
                                        <p:tgtEl>
                                          <p:spTgt spid="21505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15052"/>
                                        </p:tgtEl>
                                        <p:attrNameLst>
                                          <p:attrName>style.visibility</p:attrName>
                                        </p:attrNameLst>
                                      </p:cBhvr>
                                      <p:to>
                                        <p:strVal val="visible"/>
                                      </p:to>
                                    </p:set>
                                    <p:animEffect transition="in" filter="blinds(horizontal)">
                                      <p:cBhvr>
                                        <p:cTn id="15" dur="500"/>
                                        <p:tgtEl>
                                          <p:spTgt spid="21505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15071"/>
                                        </p:tgtEl>
                                        <p:attrNameLst>
                                          <p:attrName>style.visibility</p:attrName>
                                        </p:attrNameLst>
                                      </p:cBhvr>
                                      <p:to>
                                        <p:strVal val="visible"/>
                                      </p:to>
                                    </p:set>
                                    <p:animEffect transition="in" filter="blinds(horizontal)">
                                      <p:cBhvr>
                                        <p:cTn id="18" dur="500"/>
                                        <p:tgtEl>
                                          <p:spTgt spid="215071"/>
                                        </p:tgtEl>
                                      </p:cBhvr>
                                    </p:animEffect>
                                  </p:childTnLst>
                                </p:cTn>
                              </p:par>
                              <p:par>
                                <p:cTn id="19" presetID="3" presetClass="entr" presetSubtype="10" fill="hold" nodeType="withEffect">
                                  <p:stCondLst>
                                    <p:cond delay="0"/>
                                  </p:stCondLst>
                                  <p:childTnLst>
                                    <p:set>
                                      <p:cBhvr>
                                        <p:cTn id="20" dur="1" fill="hold">
                                          <p:stCondLst>
                                            <p:cond delay="0"/>
                                          </p:stCondLst>
                                        </p:cTn>
                                        <p:tgtEl>
                                          <p:spTgt spid="215054"/>
                                        </p:tgtEl>
                                        <p:attrNameLst>
                                          <p:attrName>style.visibility</p:attrName>
                                        </p:attrNameLst>
                                      </p:cBhvr>
                                      <p:to>
                                        <p:strVal val="visible"/>
                                      </p:to>
                                    </p:set>
                                    <p:animEffect transition="in" filter="blinds(horizontal)">
                                      <p:cBhvr>
                                        <p:cTn id="21" dur="500"/>
                                        <p:tgtEl>
                                          <p:spTgt spid="215054"/>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5058"/>
                                        </p:tgtEl>
                                        <p:attrNameLst>
                                          <p:attrName>style.visibility</p:attrName>
                                        </p:attrNameLst>
                                      </p:cBhvr>
                                      <p:to>
                                        <p:strVal val="visible"/>
                                      </p:to>
                                    </p:set>
                                    <p:animEffect transition="in" filter="blinds(horizontal)">
                                      <p:cBhvr>
                                        <p:cTn id="24" dur="500"/>
                                        <p:tgtEl>
                                          <p:spTgt spid="215058"/>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215055"/>
                                        </p:tgtEl>
                                        <p:attrNameLst>
                                          <p:attrName>style.visibility</p:attrName>
                                        </p:attrNameLst>
                                      </p:cBhvr>
                                      <p:to>
                                        <p:strVal val="visible"/>
                                      </p:to>
                                    </p:set>
                                    <p:animEffect transition="in" filter="blinds(horizontal)">
                                      <p:cBhvr>
                                        <p:cTn id="29" dur="500"/>
                                        <p:tgtEl>
                                          <p:spTgt spid="215055"/>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15053"/>
                                        </p:tgtEl>
                                        <p:attrNameLst>
                                          <p:attrName>style.visibility</p:attrName>
                                        </p:attrNameLst>
                                      </p:cBhvr>
                                      <p:to>
                                        <p:strVal val="visible"/>
                                      </p:to>
                                    </p:set>
                                    <p:animEffect transition="in" filter="blinds(horizontal)">
                                      <p:cBhvr>
                                        <p:cTn id="32" dur="500"/>
                                        <p:tgtEl>
                                          <p:spTgt spid="215053"/>
                                        </p:tgtEl>
                                      </p:cBhvr>
                                    </p:animEffect>
                                  </p:childTnLst>
                                </p:cTn>
                              </p:par>
                              <p:par>
                                <p:cTn id="33" presetID="3" presetClass="entr" presetSubtype="10" fill="hold" nodeType="withEffect">
                                  <p:stCondLst>
                                    <p:cond delay="0"/>
                                  </p:stCondLst>
                                  <p:childTnLst>
                                    <p:set>
                                      <p:cBhvr>
                                        <p:cTn id="34" dur="1" fill="hold">
                                          <p:stCondLst>
                                            <p:cond delay="0"/>
                                          </p:stCondLst>
                                        </p:cTn>
                                        <p:tgtEl>
                                          <p:spTgt spid="215062"/>
                                        </p:tgtEl>
                                        <p:attrNameLst>
                                          <p:attrName>style.visibility</p:attrName>
                                        </p:attrNameLst>
                                      </p:cBhvr>
                                      <p:to>
                                        <p:strVal val="visible"/>
                                      </p:to>
                                    </p:set>
                                    <p:animEffect transition="in" filter="blinds(horizontal)">
                                      <p:cBhvr>
                                        <p:cTn id="35" dur="500"/>
                                        <p:tgtEl>
                                          <p:spTgt spid="215062"/>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15045"/>
                                        </p:tgtEl>
                                        <p:attrNameLst>
                                          <p:attrName>style.visibility</p:attrName>
                                        </p:attrNameLst>
                                      </p:cBhvr>
                                      <p:to>
                                        <p:strVal val="visible"/>
                                      </p:to>
                                    </p:set>
                                    <p:animEffect transition="in" filter="blinds(horizontal)">
                                      <p:cBhvr>
                                        <p:cTn id="38" dur="500"/>
                                        <p:tgtEl>
                                          <p:spTgt spid="215045"/>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215075"/>
                                        </p:tgtEl>
                                        <p:attrNameLst>
                                          <p:attrName>style.visibility</p:attrName>
                                        </p:attrNameLst>
                                      </p:cBhvr>
                                      <p:to>
                                        <p:strVal val="visible"/>
                                      </p:to>
                                    </p:set>
                                    <p:animEffect transition="in" filter="blinds(horizontal)">
                                      <p:cBhvr>
                                        <p:cTn id="41" dur="500"/>
                                        <p:tgtEl>
                                          <p:spTgt spid="215075"/>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nodeType="clickEffect">
                                  <p:stCondLst>
                                    <p:cond delay="0"/>
                                  </p:stCondLst>
                                  <p:childTnLst>
                                    <p:set>
                                      <p:cBhvr>
                                        <p:cTn id="45" dur="1" fill="hold">
                                          <p:stCondLst>
                                            <p:cond delay="0"/>
                                          </p:stCondLst>
                                        </p:cTn>
                                        <p:tgtEl>
                                          <p:spTgt spid="215066"/>
                                        </p:tgtEl>
                                        <p:attrNameLst>
                                          <p:attrName>style.visibility</p:attrName>
                                        </p:attrNameLst>
                                      </p:cBhvr>
                                      <p:to>
                                        <p:strVal val="visible"/>
                                      </p:to>
                                    </p:set>
                                    <p:animEffect transition="in" filter="blinds(horizontal)">
                                      <p:cBhvr>
                                        <p:cTn id="46" dur="500"/>
                                        <p:tgtEl>
                                          <p:spTgt spid="21506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15051"/>
                                        </p:tgtEl>
                                        <p:attrNameLst>
                                          <p:attrName>style.visibility</p:attrName>
                                        </p:attrNameLst>
                                      </p:cBhvr>
                                      <p:to>
                                        <p:strVal val="visible"/>
                                      </p:to>
                                    </p:set>
                                    <p:animEffect transition="in" filter="blinds(horizontal)">
                                      <p:cBhvr>
                                        <p:cTn id="49" dur="500"/>
                                        <p:tgtEl>
                                          <p:spTgt spid="215051"/>
                                        </p:tgtEl>
                                      </p:cBhvr>
                                    </p:animEffect>
                                  </p:childTnLst>
                                </p:cTn>
                              </p:par>
                              <p:par>
                                <p:cTn id="50" presetID="3" presetClass="entr" presetSubtype="10" fill="hold" nodeType="withEffect">
                                  <p:stCondLst>
                                    <p:cond delay="0"/>
                                  </p:stCondLst>
                                  <p:childTnLst>
                                    <p:set>
                                      <p:cBhvr>
                                        <p:cTn id="51" dur="1" fill="hold">
                                          <p:stCondLst>
                                            <p:cond delay="0"/>
                                          </p:stCondLst>
                                        </p:cTn>
                                        <p:tgtEl>
                                          <p:spTgt spid="215063"/>
                                        </p:tgtEl>
                                        <p:attrNameLst>
                                          <p:attrName>style.visibility</p:attrName>
                                        </p:attrNameLst>
                                      </p:cBhvr>
                                      <p:to>
                                        <p:strVal val="visible"/>
                                      </p:to>
                                    </p:set>
                                    <p:animEffect transition="in" filter="blinds(horizontal)">
                                      <p:cBhvr>
                                        <p:cTn id="52" dur="500"/>
                                        <p:tgtEl>
                                          <p:spTgt spid="215063"/>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15056"/>
                                        </p:tgtEl>
                                        <p:attrNameLst>
                                          <p:attrName>style.visibility</p:attrName>
                                        </p:attrNameLst>
                                      </p:cBhvr>
                                      <p:to>
                                        <p:strVal val="visible"/>
                                      </p:to>
                                    </p:set>
                                    <p:animEffect transition="in" filter="blinds(horizontal)">
                                      <p:cBhvr>
                                        <p:cTn id="55" dur="500"/>
                                        <p:tgtEl>
                                          <p:spTgt spid="215056"/>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8" presetClass="entr" presetSubtype="16" fill="hold" nodeType="clickEffect">
                                  <p:stCondLst>
                                    <p:cond delay="0"/>
                                  </p:stCondLst>
                                  <p:childTnLst>
                                    <p:set>
                                      <p:cBhvr>
                                        <p:cTn id="59" dur="1" fill="hold">
                                          <p:stCondLst>
                                            <p:cond delay="0"/>
                                          </p:stCondLst>
                                        </p:cTn>
                                        <p:tgtEl>
                                          <p:spTgt spid="215061"/>
                                        </p:tgtEl>
                                        <p:attrNameLst>
                                          <p:attrName>style.visibility</p:attrName>
                                        </p:attrNameLst>
                                      </p:cBhvr>
                                      <p:to>
                                        <p:strVal val="visible"/>
                                      </p:to>
                                    </p:set>
                                    <p:animEffect transition="in" filter="diamond(in)">
                                      <p:cBhvr>
                                        <p:cTn id="60" dur="2000"/>
                                        <p:tgtEl>
                                          <p:spTgt spid="215061"/>
                                        </p:tgtEl>
                                      </p:cBhvr>
                                    </p:animEffect>
                                  </p:childTnLst>
                                </p:cTn>
                              </p:par>
                              <p:par>
                                <p:cTn id="61" presetID="8" presetClass="entr" presetSubtype="16" fill="hold" nodeType="withEffect">
                                  <p:stCondLst>
                                    <p:cond delay="0"/>
                                  </p:stCondLst>
                                  <p:childTnLst>
                                    <p:set>
                                      <p:cBhvr>
                                        <p:cTn id="62" dur="1" fill="hold">
                                          <p:stCondLst>
                                            <p:cond delay="0"/>
                                          </p:stCondLst>
                                        </p:cTn>
                                        <p:tgtEl>
                                          <p:spTgt spid="215073"/>
                                        </p:tgtEl>
                                        <p:attrNameLst>
                                          <p:attrName>style.visibility</p:attrName>
                                        </p:attrNameLst>
                                      </p:cBhvr>
                                      <p:to>
                                        <p:strVal val="visible"/>
                                      </p:to>
                                    </p:set>
                                    <p:animEffect transition="in" filter="diamond(in)">
                                      <p:cBhvr>
                                        <p:cTn id="63" dur="2000"/>
                                        <p:tgtEl>
                                          <p:spTgt spid="215073"/>
                                        </p:tgtEl>
                                      </p:cBhvr>
                                    </p:animEffect>
                                  </p:childTnLst>
                                </p:cTn>
                              </p:par>
                              <p:par>
                                <p:cTn id="64" presetID="8" presetClass="entr" presetSubtype="16" fill="hold" grpId="0" nodeType="withEffect">
                                  <p:stCondLst>
                                    <p:cond delay="0"/>
                                  </p:stCondLst>
                                  <p:childTnLst>
                                    <p:set>
                                      <p:cBhvr>
                                        <p:cTn id="65" dur="1" fill="hold">
                                          <p:stCondLst>
                                            <p:cond delay="0"/>
                                          </p:stCondLst>
                                        </p:cTn>
                                        <p:tgtEl>
                                          <p:spTgt spid="215074"/>
                                        </p:tgtEl>
                                        <p:attrNameLst>
                                          <p:attrName>style.visibility</p:attrName>
                                        </p:attrNameLst>
                                      </p:cBhvr>
                                      <p:to>
                                        <p:strVal val="visible"/>
                                      </p:to>
                                    </p:set>
                                    <p:animEffect transition="in" filter="diamond(in)">
                                      <p:cBhvr>
                                        <p:cTn id="66" dur="2000"/>
                                        <p:tgtEl>
                                          <p:spTgt spid="21507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215076"/>
                                        </p:tgtEl>
                                        <p:attrNameLst>
                                          <p:attrName>style.visibility</p:attrName>
                                        </p:attrNameLst>
                                      </p:cBhvr>
                                      <p:to>
                                        <p:strVal val="visible"/>
                                      </p:to>
                                    </p:set>
                                    <p:animEffect transition="in" filter="checkerboard(across)">
                                      <p:cBhvr>
                                        <p:cTn id="71" dur="500"/>
                                        <p:tgtEl>
                                          <p:spTgt spid="215076"/>
                                        </p:tgtEl>
                                      </p:cBhvr>
                                    </p:animEffect>
                                  </p:childTnLst>
                                </p:cTn>
                              </p:par>
                              <p:par>
                                <p:cTn id="72" presetID="5" presetClass="entr" presetSubtype="10" fill="hold" nodeType="withEffect">
                                  <p:stCondLst>
                                    <p:cond delay="0"/>
                                  </p:stCondLst>
                                  <p:childTnLst>
                                    <p:set>
                                      <p:cBhvr>
                                        <p:cTn id="73" dur="1" fill="hold">
                                          <p:stCondLst>
                                            <p:cond delay="0"/>
                                          </p:stCondLst>
                                        </p:cTn>
                                        <p:tgtEl>
                                          <p:spTgt spid="215067"/>
                                        </p:tgtEl>
                                        <p:attrNameLst>
                                          <p:attrName>style.visibility</p:attrName>
                                        </p:attrNameLst>
                                      </p:cBhvr>
                                      <p:to>
                                        <p:strVal val="visible"/>
                                      </p:to>
                                    </p:set>
                                    <p:animEffect transition="in" filter="checkerboard(across)">
                                      <p:cBhvr>
                                        <p:cTn id="74" dur="500"/>
                                        <p:tgtEl>
                                          <p:spTgt spid="215067"/>
                                        </p:tgtEl>
                                      </p:cBhvr>
                                    </p:animEffect>
                                  </p:childTnLst>
                                </p:cTn>
                              </p:par>
                              <p:par>
                                <p:cTn id="75" presetID="5" presetClass="entr" presetSubtype="10" fill="hold" nodeType="withEffect">
                                  <p:stCondLst>
                                    <p:cond delay="0"/>
                                  </p:stCondLst>
                                  <p:childTnLst>
                                    <p:set>
                                      <p:cBhvr>
                                        <p:cTn id="76" dur="1" fill="hold">
                                          <p:stCondLst>
                                            <p:cond delay="0"/>
                                          </p:stCondLst>
                                        </p:cTn>
                                        <p:tgtEl>
                                          <p:spTgt spid="215064"/>
                                        </p:tgtEl>
                                        <p:attrNameLst>
                                          <p:attrName>style.visibility</p:attrName>
                                        </p:attrNameLst>
                                      </p:cBhvr>
                                      <p:to>
                                        <p:strVal val="visible"/>
                                      </p:to>
                                    </p:set>
                                    <p:animEffect transition="in" filter="checkerboard(across)">
                                      <p:cBhvr>
                                        <p:cTn id="77" dur="500"/>
                                        <p:tgtEl>
                                          <p:spTgt spid="215064"/>
                                        </p:tgtEl>
                                      </p:cBhvr>
                                    </p:animEffect>
                                  </p:childTnLst>
                                </p:cTn>
                              </p:par>
                              <p:par>
                                <p:cTn id="78" presetID="5" presetClass="entr" presetSubtype="10" fill="hold" grpId="0" nodeType="withEffect">
                                  <p:stCondLst>
                                    <p:cond delay="0"/>
                                  </p:stCondLst>
                                  <p:childTnLst>
                                    <p:set>
                                      <p:cBhvr>
                                        <p:cTn id="79" dur="1" fill="hold">
                                          <p:stCondLst>
                                            <p:cond delay="0"/>
                                          </p:stCondLst>
                                        </p:cTn>
                                        <p:tgtEl>
                                          <p:spTgt spid="215050"/>
                                        </p:tgtEl>
                                        <p:attrNameLst>
                                          <p:attrName>style.visibility</p:attrName>
                                        </p:attrNameLst>
                                      </p:cBhvr>
                                      <p:to>
                                        <p:strVal val="visible"/>
                                      </p:to>
                                    </p:set>
                                    <p:animEffect transition="in" filter="checkerboard(across)">
                                      <p:cBhvr>
                                        <p:cTn id="80" dur="500"/>
                                        <p:tgtEl>
                                          <p:spTgt spid="215050"/>
                                        </p:tgtEl>
                                      </p:cBhvr>
                                    </p:animEffect>
                                  </p:childTnLst>
                                </p:cTn>
                              </p:par>
                              <p:par>
                                <p:cTn id="81" presetID="5" presetClass="entr" presetSubtype="10" fill="hold" grpId="0" nodeType="withEffect">
                                  <p:stCondLst>
                                    <p:cond delay="0"/>
                                  </p:stCondLst>
                                  <p:childTnLst>
                                    <p:set>
                                      <p:cBhvr>
                                        <p:cTn id="82" dur="1" fill="hold">
                                          <p:stCondLst>
                                            <p:cond delay="0"/>
                                          </p:stCondLst>
                                        </p:cTn>
                                        <p:tgtEl>
                                          <p:spTgt spid="215057"/>
                                        </p:tgtEl>
                                        <p:attrNameLst>
                                          <p:attrName>style.visibility</p:attrName>
                                        </p:attrNameLst>
                                      </p:cBhvr>
                                      <p:to>
                                        <p:strVal val="visible"/>
                                      </p:to>
                                    </p:set>
                                    <p:animEffect transition="in" filter="checkerboard(across)">
                                      <p:cBhvr>
                                        <p:cTn id="83" dur="500"/>
                                        <p:tgtEl>
                                          <p:spTgt spid="215057"/>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2" presetClass="entr" presetSubtype="4" fill="hold" nodeType="clickEffect">
                                  <p:stCondLst>
                                    <p:cond delay="0"/>
                                  </p:stCondLst>
                                  <p:childTnLst>
                                    <p:set>
                                      <p:cBhvr>
                                        <p:cTn id="87" dur="1" fill="hold">
                                          <p:stCondLst>
                                            <p:cond delay="0"/>
                                          </p:stCondLst>
                                        </p:cTn>
                                        <p:tgtEl>
                                          <p:spTgt spid="215060"/>
                                        </p:tgtEl>
                                        <p:attrNameLst>
                                          <p:attrName>style.visibility</p:attrName>
                                        </p:attrNameLst>
                                      </p:cBhvr>
                                      <p:to>
                                        <p:strVal val="visible"/>
                                      </p:to>
                                    </p:set>
                                    <p:anim calcmode="lin" valueType="num">
                                      <p:cBhvr additive="base">
                                        <p:cTn id="88" dur="500" fill="hold"/>
                                        <p:tgtEl>
                                          <p:spTgt spid="215060"/>
                                        </p:tgtEl>
                                        <p:attrNameLst>
                                          <p:attrName>ppt_x</p:attrName>
                                        </p:attrNameLst>
                                      </p:cBhvr>
                                      <p:tavLst>
                                        <p:tav tm="0">
                                          <p:val>
                                            <p:strVal val="#ppt_x"/>
                                          </p:val>
                                        </p:tav>
                                        <p:tav tm="100000">
                                          <p:val>
                                            <p:strVal val="#ppt_x"/>
                                          </p:val>
                                        </p:tav>
                                      </p:tavLst>
                                    </p:anim>
                                    <p:anim calcmode="lin" valueType="num">
                                      <p:cBhvr additive="base">
                                        <p:cTn id="89" dur="500" fill="hold"/>
                                        <p:tgtEl>
                                          <p:spTgt spid="215060"/>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215047"/>
                                        </p:tgtEl>
                                        <p:attrNameLst>
                                          <p:attrName>style.visibility</p:attrName>
                                        </p:attrNameLst>
                                      </p:cBhvr>
                                      <p:to>
                                        <p:strVal val="visible"/>
                                      </p:to>
                                    </p:set>
                                    <p:anim calcmode="lin" valueType="num">
                                      <p:cBhvr additive="base">
                                        <p:cTn id="92" dur="500" fill="hold"/>
                                        <p:tgtEl>
                                          <p:spTgt spid="215047"/>
                                        </p:tgtEl>
                                        <p:attrNameLst>
                                          <p:attrName>ppt_x</p:attrName>
                                        </p:attrNameLst>
                                      </p:cBhvr>
                                      <p:tavLst>
                                        <p:tav tm="0">
                                          <p:val>
                                            <p:strVal val="#ppt_x"/>
                                          </p:val>
                                        </p:tav>
                                        <p:tav tm="100000">
                                          <p:val>
                                            <p:strVal val="#ppt_x"/>
                                          </p:val>
                                        </p:tav>
                                      </p:tavLst>
                                    </p:anim>
                                    <p:anim calcmode="lin" valueType="num">
                                      <p:cBhvr additive="base">
                                        <p:cTn id="93" dur="500" fill="hold"/>
                                        <p:tgtEl>
                                          <p:spTgt spid="215047"/>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215046"/>
                                        </p:tgtEl>
                                        <p:attrNameLst>
                                          <p:attrName>style.visibility</p:attrName>
                                        </p:attrNameLst>
                                      </p:cBhvr>
                                      <p:to>
                                        <p:strVal val="visible"/>
                                      </p:to>
                                    </p:set>
                                    <p:anim calcmode="lin" valueType="num">
                                      <p:cBhvr additive="base">
                                        <p:cTn id="96" dur="500" fill="hold"/>
                                        <p:tgtEl>
                                          <p:spTgt spid="215046"/>
                                        </p:tgtEl>
                                        <p:attrNameLst>
                                          <p:attrName>ppt_x</p:attrName>
                                        </p:attrNameLst>
                                      </p:cBhvr>
                                      <p:tavLst>
                                        <p:tav tm="0">
                                          <p:val>
                                            <p:strVal val="#ppt_x"/>
                                          </p:val>
                                        </p:tav>
                                        <p:tav tm="100000">
                                          <p:val>
                                            <p:strVal val="#ppt_x"/>
                                          </p:val>
                                        </p:tav>
                                      </p:tavLst>
                                    </p:anim>
                                    <p:anim calcmode="lin" valueType="num">
                                      <p:cBhvr additive="base">
                                        <p:cTn id="97" dur="500" fill="hold"/>
                                        <p:tgtEl>
                                          <p:spTgt spid="215046"/>
                                        </p:tgtEl>
                                        <p:attrNameLst>
                                          <p:attrName>ppt_y</p:attrName>
                                        </p:attrNameLst>
                                      </p:cBhvr>
                                      <p:tavLst>
                                        <p:tav tm="0">
                                          <p:val>
                                            <p:strVal val="1+#ppt_h/2"/>
                                          </p:val>
                                        </p:tav>
                                        <p:tav tm="100000">
                                          <p:val>
                                            <p:strVal val="#ppt_y"/>
                                          </p:val>
                                        </p:tav>
                                      </p:tavLst>
                                    </p:anim>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215068"/>
                                        </p:tgtEl>
                                        <p:attrNameLst>
                                          <p:attrName>style.visibility</p:attrName>
                                        </p:attrNameLst>
                                      </p:cBhvr>
                                      <p:to>
                                        <p:strVal val="visible"/>
                                      </p:to>
                                    </p:set>
                                    <p:animEffect transition="in" filter="blinds(horizontal)">
                                      <p:cBhvr>
                                        <p:cTn id="102" dur="500"/>
                                        <p:tgtEl>
                                          <p:spTgt spid="215068"/>
                                        </p:tgtEl>
                                      </p:cBhvr>
                                    </p:animEffect>
                                  </p:childTnLst>
                                </p:cTn>
                              </p:par>
                              <p:par>
                                <p:cTn id="103" presetID="3" presetClass="entr" presetSubtype="10" fill="hold" nodeType="withEffect">
                                  <p:stCondLst>
                                    <p:cond delay="0"/>
                                  </p:stCondLst>
                                  <p:childTnLst>
                                    <p:set>
                                      <p:cBhvr>
                                        <p:cTn id="104" dur="1" fill="hold">
                                          <p:stCondLst>
                                            <p:cond delay="0"/>
                                          </p:stCondLst>
                                        </p:cTn>
                                        <p:tgtEl>
                                          <p:spTgt spid="215065"/>
                                        </p:tgtEl>
                                        <p:attrNameLst>
                                          <p:attrName>style.visibility</p:attrName>
                                        </p:attrNameLst>
                                      </p:cBhvr>
                                      <p:to>
                                        <p:strVal val="visible"/>
                                      </p:to>
                                    </p:set>
                                    <p:animEffect transition="in" filter="blinds(horizontal)">
                                      <p:cBhvr>
                                        <p:cTn id="105" dur="500"/>
                                        <p:tgtEl>
                                          <p:spTgt spid="215065"/>
                                        </p:tgtEl>
                                      </p:cBhvr>
                                    </p:animEffect>
                                  </p:childTnLst>
                                </p:cTn>
                              </p:par>
                              <p:par>
                                <p:cTn id="106" presetID="3" presetClass="entr" presetSubtype="10" fill="hold" grpId="0" nodeType="withEffect">
                                  <p:stCondLst>
                                    <p:cond delay="0"/>
                                  </p:stCondLst>
                                  <p:childTnLst>
                                    <p:set>
                                      <p:cBhvr>
                                        <p:cTn id="107" dur="1" fill="hold">
                                          <p:stCondLst>
                                            <p:cond delay="0"/>
                                          </p:stCondLst>
                                        </p:cTn>
                                        <p:tgtEl>
                                          <p:spTgt spid="215070"/>
                                        </p:tgtEl>
                                        <p:attrNameLst>
                                          <p:attrName>style.visibility</p:attrName>
                                        </p:attrNameLst>
                                      </p:cBhvr>
                                      <p:to>
                                        <p:strVal val="visible"/>
                                      </p:to>
                                    </p:set>
                                    <p:animEffect transition="in" filter="blinds(horizontal)">
                                      <p:cBhvr>
                                        <p:cTn id="108" dur="500"/>
                                        <p:tgtEl>
                                          <p:spTgt spid="215070"/>
                                        </p:tgtEl>
                                      </p:cBhvr>
                                    </p:animEffect>
                                  </p:childTnLst>
                                </p:cTn>
                              </p:par>
                              <p:par>
                                <p:cTn id="109" presetID="3" presetClass="entr" presetSubtype="10" fill="hold" nodeType="withEffect">
                                  <p:stCondLst>
                                    <p:cond delay="0"/>
                                  </p:stCondLst>
                                  <p:childTnLst>
                                    <p:set>
                                      <p:cBhvr>
                                        <p:cTn id="110" dur="1" fill="hold">
                                          <p:stCondLst>
                                            <p:cond delay="0"/>
                                          </p:stCondLst>
                                        </p:cTn>
                                        <p:tgtEl>
                                          <p:spTgt spid="215072"/>
                                        </p:tgtEl>
                                        <p:attrNameLst>
                                          <p:attrName>style.visibility</p:attrName>
                                        </p:attrNameLst>
                                      </p:cBhvr>
                                      <p:to>
                                        <p:strVal val="visible"/>
                                      </p:to>
                                    </p:set>
                                    <p:animEffect transition="in" filter="blinds(horizontal)">
                                      <p:cBhvr>
                                        <p:cTn id="111" dur="500"/>
                                        <p:tgtEl>
                                          <p:spTgt spid="215072"/>
                                        </p:tgtEl>
                                      </p:cBhvr>
                                    </p:animEffect>
                                  </p:childTnLst>
                                </p:cTn>
                              </p:par>
                              <p:par>
                                <p:cTn id="112" presetID="3" presetClass="entr" presetSubtype="10" fill="hold" grpId="0" nodeType="withEffect">
                                  <p:stCondLst>
                                    <p:cond delay="0"/>
                                  </p:stCondLst>
                                  <p:childTnLst>
                                    <p:set>
                                      <p:cBhvr>
                                        <p:cTn id="113" dur="1" fill="hold">
                                          <p:stCondLst>
                                            <p:cond delay="0"/>
                                          </p:stCondLst>
                                        </p:cTn>
                                        <p:tgtEl>
                                          <p:spTgt spid="215049"/>
                                        </p:tgtEl>
                                        <p:attrNameLst>
                                          <p:attrName>style.visibility</p:attrName>
                                        </p:attrNameLst>
                                      </p:cBhvr>
                                      <p:to>
                                        <p:strVal val="visible"/>
                                      </p:to>
                                    </p:set>
                                    <p:animEffect transition="in" filter="blinds(horizontal)">
                                      <p:cBhvr>
                                        <p:cTn id="114" dur="500"/>
                                        <p:tgtEl>
                                          <p:spTgt spid="215049"/>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6" presetClass="emph" presetSubtype="0" fill="hold" nodeType="clickEffect">
                                  <p:stCondLst>
                                    <p:cond delay="0"/>
                                  </p:stCondLst>
                                  <p:childTnLst>
                                    <p:animScale>
                                      <p:cBhvr>
                                        <p:cTn id="118" dur="2000" fill="hold"/>
                                        <p:tgtEl>
                                          <p:spTgt spid="215073"/>
                                        </p:tgtEl>
                                      </p:cBhvr>
                                      <p:by x="150000" y="150000"/>
                                    </p:animScale>
                                  </p:childTnLst>
                                </p:cTn>
                              </p:par>
                              <p:par>
                                <p:cTn id="119" presetID="6" presetClass="emph" presetSubtype="0" fill="hold" nodeType="withEffect">
                                  <p:stCondLst>
                                    <p:cond delay="0"/>
                                  </p:stCondLst>
                                  <p:childTnLst>
                                    <p:animScale>
                                      <p:cBhvr>
                                        <p:cTn id="120" dur="2000" fill="hold"/>
                                        <p:tgtEl>
                                          <p:spTgt spid="215047"/>
                                        </p:tgtEl>
                                      </p:cBhvr>
                                      <p:by x="150000" y="150000"/>
                                    </p:animScale>
                                  </p:childTnLst>
                                </p:cTn>
                              </p:par>
                            </p:childTnLst>
                          </p:cTn>
                        </p:par>
                      </p:childTnLst>
                    </p:cTn>
                  </p:par>
                  <p:par>
                    <p:cTn id="121" fill="hold" nodeType="clickPar">
                      <p:stCondLst>
                        <p:cond delay="indefinite"/>
                      </p:stCondLst>
                      <p:childTnLst>
                        <p:par>
                          <p:cTn id="122" fill="hold" nodeType="withGroup">
                            <p:stCondLst>
                              <p:cond delay="0"/>
                            </p:stCondLst>
                            <p:childTnLst>
                              <p:par>
                                <p:cTn id="123" presetID="4" presetClass="entr" presetSubtype="16" fill="hold" nodeType="clickEffect">
                                  <p:stCondLst>
                                    <p:cond delay="0"/>
                                  </p:stCondLst>
                                  <p:childTnLst>
                                    <p:set>
                                      <p:cBhvr>
                                        <p:cTn id="124" dur="1" fill="hold">
                                          <p:stCondLst>
                                            <p:cond delay="0"/>
                                          </p:stCondLst>
                                        </p:cTn>
                                        <p:tgtEl>
                                          <p:spTgt spid="215077"/>
                                        </p:tgtEl>
                                        <p:attrNameLst>
                                          <p:attrName>style.visibility</p:attrName>
                                        </p:attrNameLst>
                                      </p:cBhvr>
                                      <p:to>
                                        <p:strVal val="visible"/>
                                      </p:to>
                                    </p:set>
                                    <p:animEffect transition="in" filter="box(in)">
                                      <p:cBhvr>
                                        <p:cTn id="125" dur="500"/>
                                        <p:tgtEl>
                                          <p:spTgt spid="215077"/>
                                        </p:tgtEl>
                                      </p:cBhvr>
                                    </p:animEffect>
                                  </p:childTnLst>
                                </p:cTn>
                              </p:par>
                              <p:par>
                                <p:cTn id="126" presetID="4" presetClass="entr" presetSubtype="16" fill="hold" grpId="0" nodeType="withEffect">
                                  <p:stCondLst>
                                    <p:cond delay="0"/>
                                  </p:stCondLst>
                                  <p:childTnLst>
                                    <p:set>
                                      <p:cBhvr>
                                        <p:cTn id="127" dur="1" fill="hold">
                                          <p:stCondLst>
                                            <p:cond delay="0"/>
                                          </p:stCondLst>
                                        </p:cTn>
                                        <p:tgtEl>
                                          <p:spTgt spid="215082"/>
                                        </p:tgtEl>
                                        <p:attrNameLst>
                                          <p:attrName>style.visibility</p:attrName>
                                        </p:attrNameLst>
                                      </p:cBhvr>
                                      <p:to>
                                        <p:strVal val="visible"/>
                                      </p:to>
                                    </p:set>
                                    <p:animEffect transition="in" filter="box(in)">
                                      <p:cBhvr>
                                        <p:cTn id="128" dur="500"/>
                                        <p:tgtEl>
                                          <p:spTgt spid="215082"/>
                                        </p:tgtEl>
                                      </p:cBhvr>
                                    </p:animEffect>
                                  </p:childTnLst>
                                </p:cTn>
                              </p:par>
                              <p:par>
                                <p:cTn id="129" presetID="4" presetClass="entr" presetSubtype="16" fill="hold" nodeType="withEffect">
                                  <p:stCondLst>
                                    <p:cond delay="0"/>
                                  </p:stCondLst>
                                  <p:childTnLst>
                                    <p:set>
                                      <p:cBhvr>
                                        <p:cTn id="130" dur="1" fill="hold">
                                          <p:stCondLst>
                                            <p:cond delay="0"/>
                                          </p:stCondLst>
                                        </p:cTn>
                                        <p:tgtEl>
                                          <p:spTgt spid="215078"/>
                                        </p:tgtEl>
                                        <p:attrNameLst>
                                          <p:attrName>style.visibility</p:attrName>
                                        </p:attrNameLst>
                                      </p:cBhvr>
                                      <p:to>
                                        <p:strVal val="visible"/>
                                      </p:to>
                                    </p:set>
                                    <p:animEffect transition="in" filter="box(in)">
                                      <p:cBhvr>
                                        <p:cTn id="131" dur="500"/>
                                        <p:tgtEl>
                                          <p:spTgt spid="215078"/>
                                        </p:tgtEl>
                                      </p:cBhvr>
                                    </p:animEffect>
                                  </p:childTnLst>
                                </p:cTn>
                              </p:par>
                              <p:par>
                                <p:cTn id="132" presetID="4" presetClass="entr" presetSubtype="16" fill="hold" grpId="0" nodeType="withEffect">
                                  <p:stCondLst>
                                    <p:cond delay="0"/>
                                  </p:stCondLst>
                                  <p:childTnLst>
                                    <p:set>
                                      <p:cBhvr>
                                        <p:cTn id="133" dur="1" fill="hold">
                                          <p:stCondLst>
                                            <p:cond delay="0"/>
                                          </p:stCondLst>
                                        </p:cTn>
                                        <p:tgtEl>
                                          <p:spTgt spid="215069"/>
                                        </p:tgtEl>
                                        <p:attrNameLst>
                                          <p:attrName>style.visibility</p:attrName>
                                        </p:attrNameLst>
                                      </p:cBhvr>
                                      <p:to>
                                        <p:strVal val="visible"/>
                                      </p:to>
                                    </p:set>
                                    <p:animEffect transition="in" filter="box(in)">
                                      <p:cBhvr>
                                        <p:cTn id="134" dur="500"/>
                                        <p:tgtEl>
                                          <p:spTgt spid="215069"/>
                                        </p:tgtEl>
                                      </p:cBhvr>
                                    </p:animEffect>
                                  </p:childTnLst>
                                </p:cTn>
                              </p:par>
                              <p:par>
                                <p:cTn id="135" presetID="4" presetClass="entr" presetSubtype="16" fill="hold" grpId="0" nodeType="withEffect">
                                  <p:stCondLst>
                                    <p:cond delay="0"/>
                                  </p:stCondLst>
                                  <p:childTnLst>
                                    <p:set>
                                      <p:cBhvr>
                                        <p:cTn id="136" dur="1" fill="hold">
                                          <p:stCondLst>
                                            <p:cond delay="0"/>
                                          </p:stCondLst>
                                        </p:cTn>
                                        <p:tgtEl>
                                          <p:spTgt spid="215081"/>
                                        </p:tgtEl>
                                        <p:attrNameLst>
                                          <p:attrName>style.visibility</p:attrName>
                                        </p:attrNameLst>
                                      </p:cBhvr>
                                      <p:to>
                                        <p:strVal val="visible"/>
                                      </p:to>
                                    </p:set>
                                    <p:animEffect transition="in" filter="box(in)">
                                      <p:cBhvr>
                                        <p:cTn id="137" dur="500"/>
                                        <p:tgtEl>
                                          <p:spTgt spid="215081"/>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2" presetClass="entr" presetSubtype="4" fill="hold" grpId="0" nodeType="clickEffect">
                                  <p:stCondLst>
                                    <p:cond delay="0"/>
                                  </p:stCondLst>
                                  <p:childTnLst>
                                    <p:set>
                                      <p:cBhvr>
                                        <p:cTn id="141" dur="1" fill="hold">
                                          <p:stCondLst>
                                            <p:cond delay="0"/>
                                          </p:stCondLst>
                                        </p:cTn>
                                        <p:tgtEl>
                                          <p:spTgt spid="215079"/>
                                        </p:tgtEl>
                                        <p:attrNameLst>
                                          <p:attrName>style.visibility</p:attrName>
                                        </p:attrNameLst>
                                      </p:cBhvr>
                                      <p:to>
                                        <p:strVal val="visible"/>
                                      </p:to>
                                    </p:set>
                                    <p:anim calcmode="lin" valueType="num">
                                      <p:cBhvr additive="base">
                                        <p:cTn id="142" dur="500" fill="hold"/>
                                        <p:tgtEl>
                                          <p:spTgt spid="215079"/>
                                        </p:tgtEl>
                                        <p:attrNameLst>
                                          <p:attrName>ppt_x</p:attrName>
                                        </p:attrNameLst>
                                      </p:cBhvr>
                                      <p:tavLst>
                                        <p:tav tm="0">
                                          <p:val>
                                            <p:strVal val="#ppt_x"/>
                                          </p:val>
                                        </p:tav>
                                        <p:tav tm="100000">
                                          <p:val>
                                            <p:strVal val="#ppt_x"/>
                                          </p:val>
                                        </p:tav>
                                      </p:tavLst>
                                    </p:anim>
                                    <p:anim calcmode="lin" valueType="num">
                                      <p:cBhvr additive="base">
                                        <p:cTn id="143" dur="500" fill="hold"/>
                                        <p:tgtEl>
                                          <p:spTgt spid="215079"/>
                                        </p:tgtEl>
                                        <p:attrNameLst>
                                          <p:attrName>ppt_y</p:attrName>
                                        </p:attrNameLst>
                                      </p:cBhvr>
                                      <p:tavLst>
                                        <p:tav tm="0">
                                          <p:val>
                                            <p:strVal val="1+#ppt_h/2"/>
                                          </p:val>
                                        </p:tav>
                                        <p:tav tm="100000">
                                          <p:val>
                                            <p:strVal val="#ppt_y"/>
                                          </p:val>
                                        </p:tav>
                                      </p:tavLst>
                                    </p:anim>
                                  </p:childTnLst>
                                </p:cTn>
                              </p:par>
                            </p:childTnLst>
                          </p:cTn>
                        </p:par>
                      </p:childTnLst>
                    </p:cTn>
                  </p:par>
                  <p:par>
                    <p:cTn id="144" fill="hold" nodeType="clickPar">
                      <p:stCondLst>
                        <p:cond delay="indefinite"/>
                      </p:stCondLst>
                      <p:childTnLst>
                        <p:par>
                          <p:cTn id="145" fill="hold" nodeType="withGroup">
                            <p:stCondLst>
                              <p:cond delay="0"/>
                            </p:stCondLst>
                            <p:childTnLst>
                              <p:par>
                                <p:cTn id="146" presetID="8" presetClass="entr" presetSubtype="16" fill="hold" grpId="0" nodeType="clickEffect">
                                  <p:stCondLst>
                                    <p:cond delay="0"/>
                                  </p:stCondLst>
                                  <p:childTnLst>
                                    <p:set>
                                      <p:cBhvr>
                                        <p:cTn id="147" dur="1" fill="hold">
                                          <p:stCondLst>
                                            <p:cond delay="0"/>
                                          </p:stCondLst>
                                        </p:cTn>
                                        <p:tgtEl>
                                          <p:spTgt spid="215080"/>
                                        </p:tgtEl>
                                        <p:attrNameLst>
                                          <p:attrName>style.visibility</p:attrName>
                                        </p:attrNameLst>
                                      </p:cBhvr>
                                      <p:to>
                                        <p:strVal val="visible"/>
                                      </p:to>
                                    </p:set>
                                    <p:animEffect transition="in" filter="diamond(in)">
                                      <p:cBhvr>
                                        <p:cTn id="148" dur="2000"/>
                                        <p:tgtEl>
                                          <p:spTgt spid="215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animBg="1"/>
      <p:bldP spid="215045" grpId="0" animBg="1"/>
      <p:bldP spid="215046" grpId="0" animBg="1"/>
      <p:bldP spid="215049" grpId="0"/>
      <p:bldP spid="215050" grpId="0"/>
      <p:bldP spid="215051" grpId="0"/>
      <p:bldP spid="215052" grpId="0"/>
      <p:bldP spid="215053" grpId="0"/>
      <p:bldP spid="215056" grpId="0"/>
      <p:bldP spid="215057" grpId="0"/>
      <p:bldP spid="215058" grpId="0"/>
      <p:bldP spid="215068" grpId="0"/>
      <p:bldP spid="215069" grpId="0" animBg="1"/>
      <p:bldP spid="215070" grpId="0"/>
      <p:bldP spid="215071" grpId="0"/>
      <p:bldP spid="215074" grpId="0"/>
      <p:bldP spid="215075" grpId="0"/>
      <p:bldP spid="215076" grpId="0"/>
      <p:bldP spid="215079" grpId="0" animBg="1"/>
      <p:bldP spid="215080" grpId="0" animBg="1"/>
      <p:bldP spid="215081" grpId="0" animBg="1"/>
      <p:bldP spid="2150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灯片编号占位符 4">
            <a:extLst>
              <a:ext uri="{FF2B5EF4-FFF2-40B4-BE49-F238E27FC236}">
                <a16:creationId xmlns:a16="http://schemas.microsoft.com/office/drawing/2014/main" id="{BD5694EF-710D-431F-A764-3E584D011D3C}"/>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BAADAF3-5FA8-4BA1-8D1B-C79F794FF52E}" type="slidenum">
              <a:rPr lang="en-US" altLang="zh-CN" sz="2000" smtClean="0">
                <a:solidFill>
                  <a:schemeClr val="tx1"/>
                </a:solidFill>
              </a:rPr>
              <a:pPr>
                <a:spcBef>
                  <a:spcPct val="0"/>
                </a:spcBef>
                <a:buClrTx/>
                <a:buSzTx/>
                <a:buFontTx/>
                <a:buNone/>
              </a:pPr>
              <a:t>29</a:t>
            </a:fld>
            <a:endParaRPr lang="en-US" altLang="zh-CN" sz="2000">
              <a:solidFill>
                <a:schemeClr val="tx1"/>
              </a:solidFill>
            </a:endParaRPr>
          </a:p>
        </p:txBody>
      </p:sp>
      <p:sp>
        <p:nvSpPr>
          <p:cNvPr id="331778" name="Rectangle 2">
            <a:extLst>
              <a:ext uri="{FF2B5EF4-FFF2-40B4-BE49-F238E27FC236}">
                <a16:creationId xmlns:a16="http://schemas.microsoft.com/office/drawing/2014/main" id="{536C736E-1526-41C7-9AD7-26C8D6A8AF06}"/>
              </a:ext>
            </a:extLst>
          </p:cNvPr>
          <p:cNvSpPr>
            <a:spLocks noGrp="1" noRot="1" noChangeArrowheads="1"/>
          </p:cNvSpPr>
          <p:nvPr>
            <p:ph type="title"/>
          </p:nvPr>
        </p:nvSpPr>
        <p:spPr>
          <a:xfrm>
            <a:off x="250825" y="3573463"/>
            <a:ext cx="8351838" cy="576262"/>
          </a:xfrm>
        </p:spPr>
        <p:txBody>
          <a:bodyPr/>
          <a:lstStyle/>
          <a:p>
            <a:pPr eaLnBrk="1" hangingPunct="1">
              <a:defRPr/>
            </a:pPr>
            <a:r>
              <a:rPr lang="zh-CN" altLang="en-US" sz="3200"/>
              <a:t>四、价格对经济的调节和价格政策</a:t>
            </a:r>
          </a:p>
        </p:txBody>
      </p:sp>
      <p:sp>
        <p:nvSpPr>
          <p:cNvPr id="331779" name="Rectangle 3">
            <a:extLst>
              <a:ext uri="{FF2B5EF4-FFF2-40B4-BE49-F238E27FC236}">
                <a16:creationId xmlns:a16="http://schemas.microsoft.com/office/drawing/2014/main" id="{3ECD1913-1C4F-41C0-9EB3-6700A727AEA2}"/>
              </a:ext>
            </a:extLst>
          </p:cNvPr>
          <p:cNvSpPr>
            <a:spLocks noGrp="1" noRot="1" noChangeArrowheads="1"/>
          </p:cNvSpPr>
          <p:nvPr>
            <p:ph type="body" idx="1"/>
          </p:nvPr>
        </p:nvSpPr>
        <p:spPr>
          <a:xfrm>
            <a:off x="808038" y="4292600"/>
            <a:ext cx="7004050" cy="1584325"/>
          </a:xfrm>
        </p:spPr>
        <p:txBody>
          <a:bodyPr/>
          <a:lstStyle/>
          <a:p>
            <a:pPr eaLnBrk="1" hangingPunct="1">
              <a:buFont typeface="Wingdings" panose="05000000000000000000" pitchFamily="2" charset="2"/>
              <a:buNone/>
            </a:pPr>
            <a:r>
              <a:rPr lang="en-US" altLang="zh-CN" sz="2800" b="1"/>
              <a:t>1</a:t>
            </a:r>
            <a:r>
              <a:rPr lang="zh-CN" altLang="en-US" sz="2800" b="1"/>
              <a:t>、价格调节及其局限性</a:t>
            </a:r>
          </a:p>
          <a:p>
            <a:pPr eaLnBrk="1" hangingPunct="1">
              <a:buFont typeface="Wingdings" panose="05000000000000000000" pitchFamily="2" charset="2"/>
              <a:buNone/>
            </a:pPr>
            <a:r>
              <a:rPr lang="en-US" altLang="zh-CN" sz="2800" b="1"/>
              <a:t>2</a:t>
            </a:r>
            <a:r>
              <a:rPr lang="zh-CN" altLang="en-US" sz="2800" b="1"/>
              <a:t>、支持价格</a:t>
            </a:r>
          </a:p>
          <a:p>
            <a:pPr eaLnBrk="1" hangingPunct="1">
              <a:buFont typeface="Wingdings" panose="05000000000000000000" pitchFamily="2" charset="2"/>
              <a:buNone/>
            </a:pPr>
            <a:r>
              <a:rPr lang="en-US" altLang="zh-CN" sz="2800" b="1"/>
              <a:t>3</a:t>
            </a:r>
            <a:r>
              <a:rPr lang="zh-CN" altLang="en-US" sz="2800" b="1"/>
              <a:t>、 限制价格</a:t>
            </a:r>
          </a:p>
        </p:txBody>
      </p:sp>
      <p:sp>
        <p:nvSpPr>
          <p:cNvPr id="331781" name="Rectangle 5" descr="蓝色面巾纸">
            <a:extLst>
              <a:ext uri="{FF2B5EF4-FFF2-40B4-BE49-F238E27FC236}">
                <a16:creationId xmlns:a16="http://schemas.microsoft.com/office/drawing/2014/main" id="{F506D4AC-D709-4E09-B968-0175F8156DFE}"/>
              </a:ext>
            </a:extLst>
          </p:cNvPr>
          <p:cNvSpPr>
            <a:spLocks noChangeArrowheads="1"/>
          </p:cNvSpPr>
          <p:nvPr/>
        </p:nvSpPr>
        <p:spPr bwMode="auto">
          <a:xfrm>
            <a:off x="611188" y="692150"/>
            <a:ext cx="7921625" cy="2605088"/>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None/>
            </a:pPr>
            <a:r>
              <a:rPr kumimoji="1" lang="zh-CN" altLang="en-US">
                <a:solidFill>
                  <a:schemeClr val="tx1"/>
                </a:solidFill>
              </a:rPr>
              <a:t>供求定理：</a:t>
            </a:r>
          </a:p>
          <a:p>
            <a:pPr eaLnBrk="1" hangingPunct="1">
              <a:spcBef>
                <a:spcPct val="0"/>
              </a:spcBef>
              <a:buClr>
                <a:schemeClr val="accent2"/>
              </a:buClr>
              <a:buSzPct val="95000"/>
              <a:buFont typeface="Wingdings" panose="05000000000000000000" pitchFamily="2" charset="2"/>
              <a:buNone/>
            </a:pPr>
            <a:r>
              <a:rPr kumimoji="1" lang="zh-CN" altLang="en-US">
                <a:solidFill>
                  <a:schemeClr val="tx1"/>
                </a:solidFill>
              </a:rPr>
              <a:t>（</a:t>
            </a:r>
            <a:r>
              <a:rPr kumimoji="1" lang="en-US" altLang="zh-CN">
                <a:solidFill>
                  <a:schemeClr val="tx1"/>
                </a:solidFill>
              </a:rPr>
              <a:t>1</a:t>
            </a:r>
            <a:r>
              <a:rPr kumimoji="1" lang="zh-CN" altLang="en-US">
                <a:solidFill>
                  <a:schemeClr val="tx1"/>
                </a:solidFill>
              </a:rPr>
              <a:t>）需求变动引起均衡价格与均衡数量同方向变动；</a:t>
            </a:r>
          </a:p>
          <a:p>
            <a:pPr eaLnBrk="1" hangingPunct="1">
              <a:spcBef>
                <a:spcPct val="0"/>
              </a:spcBef>
              <a:buClr>
                <a:schemeClr val="accent2"/>
              </a:buClr>
              <a:buSzPct val="95000"/>
              <a:buFont typeface="Wingdings" panose="05000000000000000000" pitchFamily="2" charset="2"/>
              <a:buNone/>
            </a:pPr>
            <a:r>
              <a:rPr kumimoji="1" lang="zh-CN" altLang="en-US">
                <a:solidFill>
                  <a:schemeClr val="tx1"/>
                </a:solidFill>
              </a:rPr>
              <a:t>（</a:t>
            </a:r>
            <a:r>
              <a:rPr kumimoji="1" lang="en-US" altLang="zh-CN">
                <a:solidFill>
                  <a:schemeClr val="tx1"/>
                </a:solidFill>
              </a:rPr>
              <a:t>2</a:t>
            </a:r>
            <a:r>
              <a:rPr kumimoji="1" lang="zh-CN" altLang="en-US">
                <a:solidFill>
                  <a:schemeClr val="tx1"/>
                </a:solidFill>
              </a:rPr>
              <a:t>）供给变动引起均衡价格反方向变动，均衡数量同方向变动。</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1781"/>
                                        </p:tgtEl>
                                        <p:attrNameLst>
                                          <p:attrName>style.visibility</p:attrName>
                                        </p:attrNameLst>
                                      </p:cBhvr>
                                      <p:to>
                                        <p:strVal val="visible"/>
                                      </p:to>
                                    </p:set>
                                    <p:animEffect transition="in" filter="blinds(horizontal)">
                                      <p:cBhvr>
                                        <p:cTn id="7" dur="500"/>
                                        <p:tgtEl>
                                          <p:spTgt spid="3317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31778"/>
                                        </p:tgtEl>
                                        <p:attrNameLst>
                                          <p:attrName>style.visibility</p:attrName>
                                        </p:attrNameLst>
                                      </p:cBhvr>
                                      <p:to>
                                        <p:strVal val="visible"/>
                                      </p:to>
                                    </p:set>
                                    <p:animEffect transition="in" filter="wipe(down)">
                                      <p:cBhvr>
                                        <p:cTn id="12" dur="500"/>
                                        <p:tgtEl>
                                          <p:spTgt spid="33177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31779">
                                            <p:txEl>
                                              <p:pRg st="0" end="0"/>
                                            </p:txEl>
                                          </p:spTgt>
                                        </p:tgtEl>
                                        <p:attrNameLst>
                                          <p:attrName>style.visibility</p:attrName>
                                        </p:attrNameLst>
                                      </p:cBhvr>
                                      <p:to>
                                        <p:strVal val="visible"/>
                                      </p:to>
                                    </p:set>
                                    <p:animEffect transition="in" filter="wipe(down)">
                                      <p:cBhvr>
                                        <p:cTn id="17" dur="500"/>
                                        <p:tgtEl>
                                          <p:spTgt spid="33177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31779">
                                            <p:txEl>
                                              <p:pRg st="1" end="1"/>
                                            </p:txEl>
                                          </p:spTgt>
                                        </p:tgtEl>
                                        <p:attrNameLst>
                                          <p:attrName>style.visibility</p:attrName>
                                        </p:attrNameLst>
                                      </p:cBhvr>
                                      <p:to>
                                        <p:strVal val="visible"/>
                                      </p:to>
                                    </p:set>
                                    <p:animEffect transition="in" filter="wipe(down)">
                                      <p:cBhvr>
                                        <p:cTn id="22" dur="500"/>
                                        <p:tgtEl>
                                          <p:spTgt spid="331779">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31779">
                                            <p:txEl>
                                              <p:pRg st="2" end="2"/>
                                            </p:txEl>
                                          </p:spTgt>
                                        </p:tgtEl>
                                        <p:attrNameLst>
                                          <p:attrName>style.visibility</p:attrName>
                                        </p:attrNameLst>
                                      </p:cBhvr>
                                      <p:to>
                                        <p:strVal val="visible"/>
                                      </p:to>
                                    </p:set>
                                    <p:animEffect transition="in" filter="wipe(down)">
                                      <p:cBhvr>
                                        <p:cTn id="27" dur="500"/>
                                        <p:tgtEl>
                                          <p:spTgt spid="3317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8" grpId="0"/>
      <p:bldP spid="331779" grpId="0" build="p"/>
      <p:bldP spid="331781"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灯片编号占位符 4">
            <a:extLst>
              <a:ext uri="{FF2B5EF4-FFF2-40B4-BE49-F238E27FC236}">
                <a16:creationId xmlns:a16="http://schemas.microsoft.com/office/drawing/2014/main" id="{D70B1A07-3AB9-4C55-99B3-BE2293C1AAED}"/>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3D94CA48-21EC-471B-93C6-9B2EF2692EDA}" type="slidenum">
              <a:rPr lang="en-US" altLang="zh-CN" sz="2000" smtClean="0">
                <a:solidFill>
                  <a:schemeClr val="tx1"/>
                </a:solidFill>
              </a:rPr>
              <a:pPr>
                <a:spcBef>
                  <a:spcPct val="0"/>
                </a:spcBef>
                <a:buClrTx/>
                <a:buSzTx/>
                <a:buFontTx/>
                <a:buNone/>
              </a:pPr>
              <a:t>3</a:t>
            </a:fld>
            <a:endParaRPr lang="en-US" altLang="zh-CN" sz="2000">
              <a:solidFill>
                <a:schemeClr val="tx1"/>
              </a:solidFill>
            </a:endParaRPr>
          </a:p>
        </p:txBody>
      </p:sp>
      <p:sp>
        <p:nvSpPr>
          <p:cNvPr id="226306" name="Rectangle 2">
            <a:extLst>
              <a:ext uri="{FF2B5EF4-FFF2-40B4-BE49-F238E27FC236}">
                <a16:creationId xmlns:a16="http://schemas.microsoft.com/office/drawing/2014/main" id="{A48C124C-000E-427F-ABA1-29372D31A1CC}"/>
              </a:ext>
            </a:extLst>
          </p:cNvPr>
          <p:cNvSpPr>
            <a:spLocks noGrp="1" noRot="1" noChangeArrowheads="1"/>
          </p:cNvSpPr>
          <p:nvPr>
            <p:ph type="title"/>
          </p:nvPr>
        </p:nvSpPr>
        <p:spPr>
          <a:xfrm>
            <a:off x="468313" y="549275"/>
            <a:ext cx="8351837" cy="5365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sz="2800" dirty="0">
                <a:solidFill>
                  <a:srgbClr val="660033"/>
                </a:solidFill>
                <a:latin typeface="宋体" pitchFamily="2" charset="-122"/>
              </a:rPr>
              <a:t>2</a:t>
            </a:r>
            <a:r>
              <a:rPr lang="zh-CN" altLang="en-US" sz="2800" dirty="0">
                <a:solidFill>
                  <a:srgbClr val="660033"/>
                </a:solidFill>
                <a:latin typeface="宋体" pitchFamily="2" charset="-122"/>
              </a:rPr>
              <a:t>、影响需求的因素 </a:t>
            </a:r>
          </a:p>
        </p:txBody>
      </p:sp>
      <p:sp>
        <p:nvSpPr>
          <p:cNvPr id="226307" name="Rectangle 3" descr="蓝色面巾纸">
            <a:extLst>
              <a:ext uri="{FF2B5EF4-FFF2-40B4-BE49-F238E27FC236}">
                <a16:creationId xmlns:a16="http://schemas.microsoft.com/office/drawing/2014/main" id="{B1B36A28-7F28-4AF5-89DC-8F492A2882D8}"/>
              </a:ext>
            </a:extLst>
          </p:cNvPr>
          <p:cNvSpPr>
            <a:spLocks noGrp="1" noRot="1" noChangeArrowheads="1"/>
          </p:cNvSpPr>
          <p:nvPr>
            <p:ph type="body" idx="1"/>
          </p:nvPr>
        </p:nvSpPr>
        <p:spPr>
          <a:xfrm>
            <a:off x="4211638" y="1420813"/>
            <a:ext cx="4583112" cy="644525"/>
          </a:xfrm>
          <a:blipFill dpi="0" rotWithShape="1">
            <a:blip r:embed="rId2"/>
            <a:srcRect/>
            <a:tile tx="0" ty="0" sx="100000" sy="100000" flip="none" algn="tl"/>
          </a:blipFill>
          <a:ln w="76200">
            <a:solidFill>
              <a:srgbClr val="FF99CC"/>
            </a:solidFill>
            <a:miter lim="800000"/>
            <a:headEnd/>
            <a:tailEnd/>
          </a:ln>
        </p:spPr>
        <p:txBody>
          <a:bodyPr/>
          <a:lstStyle/>
          <a:p>
            <a:pPr algn="just" eaLnBrk="1" hangingPunct="1">
              <a:lnSpc>
                <a:spcPct val="80000"/>
              </a:lnSpc>
              <a:buSzPct val="95000"/>
              <a:buFont typeface="Wingdings" panose="05000000000000000000" pitchFamily="2" charset="2"/>
              <a:buNone/>
            </a:pPr>
            <a:r>
              <a:rPr lang="zh-CN" altLang="en-US" sz="2800" b="1">
                <a:latin typeface="楷体_GB2312" panose="02010609030101010101" pitchFamily="49" charset="-122"/>
                <a:ea typeface="楷体_GB2312" panose="02010609030101010101" pitchFamily="49" charset="-122"/>
              </a:rPr>
              <a:t>影响需求的因素</a:t>
            </a:r>
          </a:p>
        </p:txBody>
      </p:sp>
      <p:sp>
        <p:nvSpPr>
          <p:cNvPr id="226308" name="Rectangle 4" descr="蓝色面巾纸">
            <a:extLst>
              <a:ext uri="{FF2B5EF4-FFF2-40B4-BE49-F238E27FC236}">
                <a16:creationId xmlns:a16="http://schemas.microsoft.com/office/drawing/2014/main" id="{FAF95701-78B7-4ABE-93BF-C2CE1A228686}"/>
              </a:ext>
            </a:extLst>
          </p:cNvPr>
          <p:cNvSpPr>
            <a:spLocks noChangeArrowheads="1"/>
          </p:cNvSpPr>
          <p:nvPr/>
        </p:nvSpPr>
        <p:spPr bwMode="auto">
          <a:xfrm>
            <a:off x="395288" y="2060575"/>
            <a:ext cx="3673475" cy="3887788"/>
          </a:xfrm>
          <a:prstGeom prst="rect">
            <a:avLst/>
          </a:prstGeom>
          <a:blipFill dpi="0" rotWithShape="1">
            <a:blip r:embed="rId2"/>
            <a:srcRect/>
            <a:tile tx="0" ty="0" sx="100000" sy="100000" flip="none" algn="tl"/>
          </a:blip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Font typeface="Wingdings" panose="05000000000000000000" pitchFamily="2" charset="2"/>
              <a:buNone/>
            </a:pPr>
            <a:r>
              <a:rPr lang="zh-CN" altLang="en-US" sz="2800" b="1"/>
              <a:t>导致需求增加的因素：</a:t>
            </a:r>
          </a:p>
          <a:p>
            <a:pPr eaLnBrk="1" hangingPunct="1">
              <a:lnSpc>
                <a:spcPct val="80000"/>
              </a:lnSpc>
            </a:pPr>
            <a:r>
              <a:rPr lang="zh-CN" altLang="en-US" sz="2800"/>
              <a:t>商品本身价格下降</a:t>
            </a:r>
          </a:p>
          <a:p>
            <a:pPr eaLnBrk="1" hangingPunct="1">
              <a:lnSpc>
                <a:spcPct val="80000"/>
              </a:lnSpc>
            </a:pPr>
            <a:r>
              <a:rPr lang="zh-CN" altLang="en-US" sz="2800"/>
              <a:t>互补品价格降低</a:t>
            </a:r>
          </a:p>
          <a:p>
            <a:pPr eaLnBrk="1" hangingPunct="1">
              <a:lnSpc>
                <a:spcPct val="80000"/>
              </a:lnSpc>
            </a:pPr>
            <a:r>
              <a:rPr lang="zh-CN" altLang="en-US" sz="2800"/>
              <a:t>消费者收入增加</a:t>
            </a:r>
          </a:p>
          <a:p>
            <a:pPr eaLnBrk="1" hangingPunct="1">
              <a:lnSpc>
                <a:spcPct val="80000"/>
              </a:lnSpc>
            </a:pPr>
            <a:r>
              <a:rPr lang="zh-CN" altLang="en-US" sz="2800"/>
              <a:t>消费者的偏好程度增强</a:t>
            </a:r>
          </a:p>
          <a:p>
            <a:pPr eaLnBrk="1" hangingPunct="1">
              <a:lnSpc>
                <a:spcPct val="80000"/>
              </a:lnSpc>
            </a:pPr>
            <a:r>
              <a:rPr lang="zh-CN" altLang="en-US" sz="2800"/>
              <a:t>预期某物品将来价格要上升 </a:t>
            </a:r>
          </a:p>
        </p:txBody>
      </p:sp>
      <p:sp>
        <p:nvSpPr>
          <p:cNvPr id="226309" name="Rectangle 5" descr="蓝色面巾纸">
            <a:extLst>
              <a:ext uri="{FF2B5EF4-FFF2-40B4-BE49-F238E27FC236}">
                <a16:creationId xmlns:a16="http://schemas.microsoft.com/office/drawing/2014/main" id="{5A77ABC1-CFF2-4E57-9171-A1B0523C2040}"/>
              </a:ext>
            </a:extLst>
          </p:cNvPr>
          <p:cNvSpPr>
            <a:spLocks noRot="1" noChangeArrowheads="1"/>
          </p:cNvSpPr>
          <p:nvPr/>
        </p:nvSpPr>
        <p:spPr bwMode="auto">
          <a:xfrm>
            <a:off x="4211638" y="2349500"/>
            <a:ext cx="4608512" cy="935038"/>
          </a:xfrm>
          <a:prstGeom prst="rect">
            <a:avLst/>
          </a:prstGeom>
          <a:blipFill dpi="0" rotWithShape="1">
            <a:blip r:embed="rId2"/>
            <a:srcRect/>
            <a:tile tx="0" ty="0" sx="100000" sy="100000" flip="none" algn="tl"/>
          </a:blipFill>
          <a:ln w="76200">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just" eaLnBrk="1" hangingPunct="1">
              <a:lnSpc>
                <a:spcPct val="80000"/>
              </a:lnSpc>
              <a:buSzPct val="95000"/>
              <a:buFont typeface="Wingdings" panose="05000000000000000000" pitchFamily="2" charset="2"/>
              <a:buNone/>
            </a:pPr>
            <a:r>
              <a:rPr lang="en-US" altLang="zh-CN" sz="2800" b="1">
                <a:latin typeface="仿宋_GB2312" panose="02010609030101010101" pitchFamily="49" charset="-122"/>
                <a:ea typeface="仿宋_GB2312" panose="02010609030101010101" pitchFamily="49" charset="-122"/>
              </a:rPr>
              <a:t>(1)</a:t>
            </a:r>
            <a:r>
              <a:rPr lang="zh-CN" altLang="en-US" sz="2800" b="1">
                <a:latin typeface="仿宋_GB2312" panose="02010609030101010101" pitchFamily="49" charset="-122"/>
                <a:ea typeface="仿宋_GB2312" panose="02010609030101010101" pitchFamily="49" charset="-122"/>
              </a:rPr>
              <a:t>商品自身的价格（</a:t>
            </a:r>
            <a:r>
              <a:rPr lang="en-US" altLang="zh-CN" sz="2800" b="1">
                <a:latin typeface="仿宋_GB2312" panose="02010609030101010101" pitchFamily="49" charset="-122"/>
                <a:ea typeface="仿宋_GB2312" panose="02010609030101010101" pitchFamily="49" charset="-122"/>
              </a:rPr>
              <a:t>P</a:t>
            </a:r>
            <a:r>
              <a:rPr lang="zh-CN" altLang="en-US" sz="2800" b="1">
                <a:latin typeface="仿宋_GB2312" panose="02010609030101010101" pitchFamily="49" charset="-122"/>
                <a:ea typeface="仿宋_GB2312" panose="02010609030101010101" pitchFamily="49" charset="-122"/>
              </a:rPr>
              <a:t>）</a:t>
            </a:r>
          </a:p>
          <a:p>
            <a:pPr algn="just" eaLnBrk="1" hangingPunct="1">
              <a:lnSpc>
                <a:spcPct val="80000"/>
              </a:lnSpc>
              <a:buSzPct val="95000"/>
              <a:buFont typeface="Wingdings" panose="05000000000000000000" pitchFamily="2" charset="2"/>
              <a:buNone/>
            </a:pPr>
            <a:r>
              <a:rPr lang="en-US" altLang="zh-CN" sz="2800" b="1">
                <a:latin typeface="仿宋_GB2312" panose="02010609030101010101" pitchFamily="49" charset="-122"/>
                <a:ea typeface="仿宋_GB2312" panose="02010609030101010101" pitchFamily="49" charset="-122"/>
              </a:rPr>
              <a:t>(2)</a:t>
            </a:r>
            <a:r>
              <a:rPr lang="zh-CN" altLang="en-US" sz="2800" b="1">
                <a:latin typeface="仿宋_GB2312" panose="02010609030101010101" pitchFamily="49" charset="-122"/>
                <a:ea typeface="仿宋_GB2312" panose="02010609030101010101" pitchFamily="49" charset="-122"/>
              </a:rPr>
              <a:t>相关商品的价格（</a:t>
            </a:r>
            <a:r>
              <a:rPr lang="en-US" altLang="zh-CN" sz="2800" b="1">
                <a:latin typeface="仿宋_GB2312" panose="02010609030101010101" pitchFamily="49" charset="-122"/>
                <a:ea typeface="仿宋_GB2312" panose="02010609030101010101" pitchFamily="49" charset="-122"/>
              </a:rPr>
              <a:t>Pr</a:t>
            </a:r>
            <a:r>
              <a:rPr lang="zh-CN" altLang="en-US" sz="2800" b="1">
                <a:latin typeface="仿宋_GB2312" panose="02010609030101010101" pitchFamily="49" charset="-122"/>
                <a:ea typeface="仿宋_GB2312" panose="02010609030101010101" pitchFamily="49" charset="-122"/>
              </a:rPr>
              <a:t>）</a:t>
            </a:r>
          </a:p>
        </p:txBody>
      </p:sp>
      <p:sp>
        <p:nvSpPr>
          <p:cNvPr id="226310" name="Rectangle 6" descr="蓝色面巾纸">
            <a:extLst>
              <a:ext uri="{FF2B5EF4-FFF2-40B4-BE49-F238E27FC236}">
                <a16:creationId xmlns:a16="http://schemas.microsoft.com/office/drawing/2014/main" id="{AAD2A529-C821-4A62-B316-F48CDD90A62C}"/>
              </a:ext>
            </a:extLst>
          </p:cNvPr>
          <p:cNvSpPr>
            <a:spLocks noRot="1" noChangeArrowheads="1"/>
          </p:cNvSpPr>
          <p:nvPr/>
        </p:nvSpPr>
        <p:spPr bwMode="auto">
          <a:xfrm>
            <a:off x="4211638" y="3429000"/>
            <a:ext cx="4608512" cy="1728788"/>
          </a:xfrm>
          <a:prstGeom prst="rect">
            <a:avLst/>
          </a:prstGeom>
          <a:blipFill dpi="0" rotWithShape="1">
            <a:blip r:embed="rId2"/>
            <a:srcRect/>
            <a:tile tx="0" ty="0" sx="100000" sy="100000" flip="none" algn="tl"/>
          </a:blipFill>
          <a:ln w="76200">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SzPct val="95000"/>
              <a:buFont typeface="Wingdings" panose="05000000000000000000" pitchFamily="2" charset="2"/>
              <a:buNone/>
            </a:pPr>
            <a:r>
              <a:rPr lang="en-US" altLang="zh-CN" sz="2800" b="1">
                <a:latin typeface="仿宋_GB2312" panose="02010609030101010101" pitchFamily="49" charset="-122"/>
                <a:ea typeface="仿宋_GB2312" panose="02010609030101010101" pitchFamily="49" charset="-122"/>
              </a:rPr>
              <a:t>(3)</a:t>
            </a:r>
            <a:r>
              <a:rPr lang="zh-CN" altLang="en-US" sz="2800" b="1">
                <a:latin typeface="仿宋_GB2312" panose="02010609030101010101" pitchFamily="49" charset="-122"/>
                <a:ea typeface="仿宋_GB2312" panose="02010609030101010101" pitchFamily="49" charset="-122"/>
              </a:rPr>
              <a:t>消费者收入水平（</a:t>
            </a:r>
            <a:r>
              <a:rPr lang="en-US" altLang="zh-CN" sz="2800" b="1">
                <a:latin typeface="仿宋_GB2312" panose="02010609030101010101" pitchFamily="49" charset="-122"/>
                <a:ea typeface="仿宋_GB2312" panose="02010609030101010101" pitchFamily="49" charset="-122"/>
              </a:rPr>
              <a:t>I</a:t>
            </a:r>
            <a:r>
              <a:rPr lang="zh-CN" altLang="en-US" sz="2800" b="1">
                <a:latin typeface="仿宋_GB2312" panose="02010609030101010101" pitchFamily="49" charset="-122"/>
                <a:ea typeface="仿宋_GB2312" panose="02010609030101010101" pitchFamily="49" charset="-122"/>
              </a:rPr>
              <a:t>）</a:t>
            </a:r>
          </a:p>
          <a:p>
            <a:pPr eaLnBrk="1" hangingPunct="1">
              <a:lnSpc>
                <a:spcPct val="80000"/>
              </a:lnSpc>
              <a:buSzPct val="95000"/>
              <a:buFont typeface="Wingdings" panose="05000000000000000000" pitchFamily="2" charset="2"/>
              <a:buNone/>
            </a:pPr>
            <a:r>
              <a:rPr lang="en-US" altLang="zh-CN" sz="2800" b="1">
                <a:latin typeface="仿宋_GB2312" panose="02010609030101010101" pitchFamily="49" charset="-122"/>
                <a:ea typeface="仿宋_GB2312" panose="02010609030101010101" pitchFamily="49" charset="-122"/>
              </a:rPr>
              <a:t>(4)</a:t>
            </a:r>
            <a:r>
              <a:rPr lang="zh-CN" altLang="en-US" sz="2800" b="1">
                <a:latin typeface="仿宋_GB2312" panose="02010609030101010101" pitchFamily="49" charset="-122"/>
                <a:ea typeface="仿宋_GB2312" panose="02010609030101010101" pitchFamily="49" charset="-122"/>
              </a:rPr>
              <a:t>消费者偏好（嗜好）（</a:t>
            </a:r>
            <a:r>
              <a:rPr lang="en-US" altLang="zh-CN" sz="2800" b="1">
                <a:latin typeface="仿宋_GB2312" panose="02010609030101010101" pitchFamily="49" charset="-122"/>
                <a:ea typeface="仿宋_GB2312" panose="02010609030101010101" pitchFamily="49" charset="-122"/>
              </a:rPr>
              <a:t>H</a:t>
            </a:r>
            <a:r>
              <a:rPr lang="zh-CN" altLang="en-US" sz="2800" b="1">
                <a:latin typeface="仿宋_GB2312" panose="02010609030101010101" pitchFamily="49" charset="-122"/>
                <a:ea typeface="仿宋_GB2312" panose="02010609030101010101" pitchFamily="49" charset="-122"/>
              </a:rPr>
              <a:t>）</a:t>
            </a:r>
          </a:p>
          <a:p>
            <a:pPr eaLnBrk="1" hangingPunct="1">
              <a:lnSpc>
                <a:spcPct val="80000"/>
              </a:lnSpc>
              <a:buSzPct val="95000"/>
              <a:buFont typeface="Wingdings" panose="05000000000000000000" pitchFamily="2" charset="2"/>
              <a:buNone/>
            </a:pPr>
            <a:r>
              <a:rPr lang="en-US" altLang="zh-CN" sz="2800" b="1">
                <a:latin typeface="仿宋_GB2312" panose="02010609030101010101" pitchFamily="49" charset="-122"/>
                <a:ea typeface="仿宋_GB2312" panose="02010609030101010101" pitchFamily="49" charset="-122"/>
              </a:rPr>
              <a:t>(5)</a:t>
            </a:r>
            <a:r>
              <a:rPr lang="zh-CN" altLang="en-US" sz="2800" b="1">
                <a:latin typeface="仿宋_GB2312" panose="02010609030101010101" pitchFamily="49" charset="-122"/>
                <a:ea typeface="仿宋_GB2312" panose="02010609030101010101" pitchFamily="49" charset="-122"/>
              </a:rPr>
              <a:t>消费者对商品价格的预 期（</a:t>
            </a:r>
            <a:r>
              <a:rPr lang="en-US" altLang="zh-CN" sz="2800" b="1">
                <a:latin typeface="仿宋_GB2312" panose="02010609030101010101" pitchFamily="49" charset="-122"/>
                <a:ea typeface="仿宋_GB2312" panose="02010609030101010101" pitchFamily="49" charset="-122"/>
              </a:rPr>
              <a:t>Pe</a:t>
            </a:r>
            <a:r>
              <a:rPr lang="zh-CN" altLang="en-US" sz="2800" b="1">
                <a:latin typeface="仿宋_GB2312" panose="02010609030101010101" pitchFamily="49" charset="-122"/>
                <a:ea typeface="仿宋_GB2312" panose="02010609030101010101" pitchFamily="49" charset="-122"/>
              </a:rPr>
              <a:t>）</a:t>
            </a:r>
          </a:p>
        </p:txBody>
      </p:sp>
      <p:sp>
        <p:nvSpPr>
          <p:cNvPr id="226311" name="Rectangle 7" descr="蓝色面巾纸">
            <a:extLst>
              <a:ext uri="{FF2B5EF4-FFF2-40B4-BE49-F238E27FC236}">
                <a16:creationId xmlns:a16="http://schemas.microsoft.com/office/drawing/2014/main" id="{D5E313C5-76E3-4629-807D-4F4BC31D51CD}"/>
              </a:ext>
            </a:extLst>
          </p:cNvPr>
          <p:cNvSpPr>
            <a:spLocks noRot="1" noChangeArrowheads="1"/>
          </p:cNvSpPr>
          <p:nvPr/>
        </p:nvSpPr>
        <p:spPr bwMode="auto">
          <a:xfrm>
            <a:off x="4211638" y="5300663"/>
            <a:ext cx="4608512" cy="936625"/>
          </a:xfrm>
          <a:prstGeom prst="rect">
            <a:avLst/>
          </a:prstGeom>
          <a:blipFill dpi="0" rotWithShape="1">
            <a:blip r:embed="rId2"/>
            <a:srcRect/>
            <a:tile tx="0" ty="0" sx="100000" sy="100000" flip="none" algn="tl"/>
          </a:blipFill>
          <a:ln w="76200">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SzPct val="95000"/>
              <a:buFont typeface="Wingdings" panose="05000000000000000000" pitchFamily="2" charset="2"/>
              <a:buChar char="u"/>
            </a:pPr>
            <a:r>
              <a:rPr lang="zh-CN" altLang="en-US" sz="2800" b="1">
                <a:latin typeface="仿宋_GB2312" panose="02010609030101010101" pitchFamily="49" charset="-122"/>
                <a:ea typeface="仿宋_GB2312" panose="02010609030101010101" pitchFamily="49" charset="-122"/>
              </a:rPr>
              <a:t>广告促销费用（</a:t>
            </a:r>
            <a:r>
              <a:rPr lang="en-US" altLang="zh-CN" sz="2800" b="1">
                <a:latin typeface="仿宋_GB2312" panose="02010609030101010101" pitchFamily="49" charset="-122"/>
                <a:ea typeface="仿宋_GB2312" panose="02010609030101010101" pitchFamily="49" charset="-122"/>
              </a:rPr>
              <a:t>A</a:t>
            </a:r>
            <a:r>
              <a:rPr lang="zh-CN" altLang="en-US" sz="2800" b="1">
                <a:latin typeface="仿宋_GB2312" panose="02010609030101010101" pitchFamily="49" charset="-122"/>
                <a:ea typeface="仿宋_GB2312" panose="02010609030101010101" pitchFamily="49" charset="-122"/>
              </a:rPr>
              <a:t>）</a:t>
            </a:r>
          </a:p>
          <a:p>
            <a:pPr eaLnBrk="1" hangingPunct="1">
              <a:lnSpc>
                <a:spcPct val="80000"/>
              </a:lnSpc>
              <a:buSzPct val="95000"/>
              <a:buFont typeface="Wingdings" panose="05000000000000000000" pitchFamily="2" charset="2"/>
              <a:buChar char="u"/>
            </a:pPr>
            <a:r>
              <a:rPr lang="zh-CN" altLang="en-US" sz="2800" b="1">
                <a:latin typeface="仿宋_GB2312" panose="02010609030101010101" pitchFamily="49" charset="-122"/>
                <a:ea typeface="仿宋_GB2312" panose="02010609030101010101" pitchFamily="49" charset="-122"/>
              </a:rPr>
              <a:t>消费者的数量（</a:t>
            </a:r>
            <a:r>
              <a:rPr lang="en-US" altLang="zh-CN" sz="2800" b="1">
                <a:latin typeface="仿宋_GB2312" panose="02010609030101010101" pitchFamily="49" charset="-122"/>
                <a:ea typeface="仿宋_GB2312" panose="02010609030101010101" pitchFamily="49" charset="-122"/>
              </a:rPr>
              <a:t>N</a:t>
            </a:r>
            <a:r>
              <a:rPr lang="zh-CN" altLang="en-US" sz="2800" b="1">
                <a:latin typeface="仿宋_GB2312" panose="02010609030101010101" pitchFamily="49" charset="-122"/>
                <a:ea typeface="仿宋_GB2312" panose="02010609030101010101"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6307">
                                            <p:bg/>
                                          </p:spTgt>
                                        </p:tgtEl>
                                        <p:attrNameLst>
                                          <p:attrName>style.visibility</p:attrName>
                                        </p:attrNameLst>
                                      </p:cBhvr>
                                      <p:to>
                                        <p:strVal val="visible"/>
                                      </p:to>
                                    </p:set>
                                    <p:animEffect transition="in" filter="blinds(horizontal)">
                                      <p:cBhvr>
                                        <p:cTn id="7" dur="500"/>
                                        <p:tgtEl>
                                          <p:spTgt spid="226307">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26307">
                                            <p:txEl>
                                              <p:pRg st="0" end="0"/>
                                            </p:txEl>
                                          </p:spTgt>
                                        </p:tgtEl>
                                        <p:attrNameLst>
                                          <p:attrName>style.visibility</p:attrName>
                                        </p:attrNameLst>
                                      </p:cBhvr>
                                      <p:to>
                                        <p:strVal val="visible"/>
                                      </p:to>
                                    </p:set>
                                    <p:animEffect transition="in" filter="blinds(horizontal)">
                                      <p:cBhvr>
                                        <p:cTn id="11" dur="500"/>
                                        <p:tgtEl>
                                          <p:spTgt spid="226307">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226309"/>
                                        </p:tgtEl>
                                        <p:attrNameLst>
                                          <p:attrName>style.visibility</p:attrName>
                                        </p:attrNameLst>
                                      </p:cBhvr>
                                      <p:to>
                                        <p:strVal val="visible"/>
                                      </p:to>
                                    </p:set>
                                    <p:animEffect transition="in" filter="blinds(horizontal)">
                                      <p:cBhvr>
                                        <p:cTn id="16" dur="500"/>
                                        <p:tgtEl>
                                          <p:spTgt spid="22630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26310"/>
                                        </p:tgtEl>
                                        <p:attrNameLst>
                                          <p:attrName>style.visibility</p:attrName>
                                        </p:attrNameLst>
                                      </p:cBhvr>
                                      <p:to>
                                        <p:strVal val="visible"/>
                                      </p:to>
                                    </p:set>
                                    <p:animEffect transition="in" filter="blinds(horizontal)">
                                      <p:cBhvr>
                                        <p:cTn id="21" dur="500"/>
                                        <p:tgtEl>
                                          <p:spTgt spid="22631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26311"/>
                                        </p:tgtEl>
                                        <p:attrNameLst>
                                          <p:attrName>style.visibility</p:attrName>
                                        </p:attrNameLst>
                                      </p:cBhvr>
                                      <p:to>
                                        <p:strVal val="visible"/>
                                      </p:to>
                                    </p:set>
                                    <p:animEffect transition="in" filter="blinds(horizontal)">
                                      <p:cBhvr>
                                        <p:cTn id="26" dur="500"/>
                                        <p:tgtEl>
                                          <p:spTgt spid="22631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26308"/>
                                        </p:tgtEl>
                                        <p:attrNameLst>
                                          <p:attrName>style.visibility</p:attrName>
                                        </p:attrNameLst>
                                      </p:cBhvr>
                                      <p:to>
                                        <p:strVal val="visible"/>
                                      </p:to>
                                    </p:set>
                                    <p:animEffect transition="in" filter="blinds(horizontal)">
                                      <p:cBhvr>
                                        <p:cTn id="31" dur="500"/>
                                        <p:tgtEl>
                                          <p:spTgt spid="226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7" grpId="0" build="p" animBg="1"/>
      <p:bldP spid="226308" grpId="0" animBg="1"/>
      <p:bldP spid="226309" grpId="0" animBg="1"/>
      <p:bldP spid="226310" grpId="0" animBg="1"/>
      <p:bldP spid="2263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灯片编号占位符 4">
            <a:extLst>
              <a:ext uri="{FF2B5EF4-FFF2-40B4-BE49-F238E27FC236}">
                <a16:creationId xmlns:a16="http://schemas.microsoft.com/office/drawing/2014/main" id="{3F0D0086-9D86-4918-A7D6-58453F980CA8}"/>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EF106477-22D8-4F49-AA97-A22AA3387C0C}" type="slidenum">
              <a:rPr lang="en-US" altLang="zh-CN" sz="2000" smtClean="0">
                <a:solidFill>
                  <a:schemeClr val="tx1"/>
                </a:solidFill>
              </a:rPr>
              <a:pPr>
                <a:spcBef>
                  <a:spcPct val="0"/>
                </a:spcBef>
                <a:buClrTx/>
                <a:buSzTx/>
                <a:buFontTx/>
                <a:buNone/>
              </a:pPr>
              <a:t>30</a:t>
            </a:fld>
            <a:endParaRPr lang="en-US" altLang="zh-CN" sz="2000">
              <a:solidFill>
                <a:schemeClr val="tx1"/>
              </a:solidFill>
            </a:endParaRPr>
          </a:p>
        </p:txBody>
      </p:sp>
      <p:sp>
        <p:nvSpPr>
          <p:cNvPr id="225282" name="Rectangle 2">
            <a:extLst>
              <a:ext uri="{FF2B5EF4-FFF2-40B4-BE49-F238E27FC236}">
                <a16:creationId xmlns:a16="http://schemas.microsoft.com/office/drawing/2014/main" id="{D1BDCB91-141F-4CD5-9C8C-14A9D330736C}"/>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第四节 需求弹性和供给弹性  </a:t>
            </a:r>
            <a:r>
              <a:rPr lang="en-US" altLang="zh-CN" sz="2400">
                <a:solidFill>
                  <a:schemeClr val="tx1"/>
                </a:solidFill>
              </a:rPr>
              <a:t>Elasticity</a:t>
            </a:r>
          </a:p>
        </p:txBody>
      </p:sp>
      <p:sp>
        <p:nvSpPr>
          <p:cNvPr id="225285" name="Rectangle 5" descr="纸莎草纸">
            <a:extLst>
              <a:ext uri="{FF2B5EF4-FFF2-40B4-BE49-F238E27FC236}">
                <a16:creationId xmlns:a16="http://schemas.microsoft.com/office/drawing/2014/main" id="{435403C8-3E55-4C36-A805-3090556FC552}"/>
              </a:ext>
            </a:extLst>
          </p:cNvPr>
          <p:cNvSpPr>
            <a:spLocks noRot="1" noChangeArrowheads="1"/>
          </p:cNvSpPr>
          <p:nvPr/>
        </p:nvSpPr>
        <p:spPr bwMode="auto">
          <a:xfrm>
            <a:off x="2411413" y="2060575"/>
            <a:ext cx="2160587" cy="2305050"/>
          </a:xfrm>
          <a:prstGeom prst="rect">
            <a:avLst/>
          </a:prstGeom>
          <a:blipFill dpi="0" rotWithShape="0">
            <a:blip r:embed="rId2"/>
            <a:srcRect/>
            <a:tile tx="0" ty="0" sx="100000" sy="100000" flip="none" algn="tl"/>
          </a:blipFill>
          <a:ln w="38100">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rgbClr val="006600"/>
              </a:buClr>
              <a:buSzPct val="95000"/>
              <a:buFont typeface="Wingdings" panose="05000000000000000000" pitchFamily="2" charset="2"/>
              <a:buChar char="p"/>
            </a:pPr>
            <a:r>
              <a:rPr lang="zh-CN" altLang="en-US" sz="2000" b="1">
                <a:solidFill>
                  <a:schemeClr val="tx1"/>
                </a:solidFill>
                <a:ea typeface="华文楷体" panose="02010600040101010101" pitchFamily="2" charset="-122"/>
              </a:rPr>
              <a:t>价格的变动会引起需求量的变动，但需求量对价格变动的反应程度是不同的。</a:t>
            </a:r>
          </a:p>
        </p:txBody>
      </p:sp>
      <p:sp>
        <p:nvSpPr>
          <p:cNvPr id="34821" name="Rectangle 6">
            <a:extLst>
              <a:ext uri="{FF2B5EF4-FFF2-40B4-BE49-F238E27FC236}">
                <a16:creationId xmlns:a16="http://schemas.microsoft.com/office/drawing/2014/main" id="{49508385-E4D7-44AB-A263-536484FBD572}"/>
              </a:ext>
            </a:extLst>
          </p:cNvPr>
          <p:cNvSpPr>
            <a:spLocks noGrp="1" noChangeArrowheads="1"/>
          </p:cNvSpPr>
          <p:nvPr>
            <p:ph type="body" sz="half" idx="1"/>
          </p:nvPr>
        </p:nvSpPr>
        <p:spPr>
          <a:xfrm>
            <a:off x="4932363" y="1412875"/>
            <a:ext cx="3657600" cy="4800600"/>
          </a:xfrm>
          <a:noFill/>
        </p:spPr>
        <p:txBody>
          <a:bodyPr/>
          <a:lstStyle/>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endParaRPr lang="en-US" altLang="zh-CN" sz="2800"/>
          </a:p>
          <a:p>
            <a:pPr marL="457200" indent="-457200" eaLnBrk="1" hangingPunct="1">
              <a:lnSpc>
                <a:spcPct val="90000"/>
              </a:lnSpc>
              <a:buFont typeface="Wingdings" panose="05000000000000000000" pitchFamily="2" charset="2"/>
              <a:buNone/>
            </a:pPr>
            <a:r>
              <a:rPr lang="en-US" altLang="zh-CN" sz="2800"/>
              <a:t>     </a:t>
            </a:r>
          </a:p>
        </p:txBody>
      </p:sp>
      <p:sp>
        <p:nvSpPr>
          <p:cNvPr id="225287" name="Line 7">
            <a:extLst>
              <a:ext uri="{FF2B5EF4-FFF2-40B4-BE49-F238E27FC236}">
                <a16:creationId xmlns:a16="http://schemas.microsoft.com/office/drawing/2014/main" id="{03A1AE5A-6B83-438F-9ED9-EC9D5FA8EDD6}"/>
              </a:ext>
            </a:extLst>
          </p:cNvPr>
          <p:cNvSpPr>
            <a:spLocks noChangeShapeType="1"/>
          </p:cNvSpPr>
          <p:nvPr/>
        </p:nvSpPr>
        <p:spPr bwMode="auto">
          <a:xfrm flipV="1">
            <a:off x="846138" y="2722563"/>
            <a:ext cx="1587" cy="2895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88" name="Line 8">
            <a:extLst>
              <a:ext uri="{FF2B5EF4-FFF2-40B4-BE49-F238E27FC236}">
                <a16:creationId xmlns:a16="http://schemas.microsoft.com/office/drawing/2014/main" id="{04671903-7447-451E-9C89-95F867FF9300}"/>
              </a:ext>
            </a:extLst>
          </p:cNvPr>
          <p:cNvSpPr>
            <a:spLocks noChangeShapeType="1"/>
          </p:cNvSpPr>
          <p:nvPr/>
        </p:nvSpPr>
        <p:spPr bwMode="auto">
          <a:xfrm>
            <a:off x="846138" y="5618163"/>
            <a:ext cx="3048000"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89" name="Line 9">
            <a:extLst>
              <a:ext uri="{FF2B5EF4-FFF2-40B4-BE49-F238E27FC236}">
                <a16:creationId xmlns:a16="http://schemas.microsoft.com/office/drawing/2014/main" id="{C9D347B0-FDE8-416D-B2D3-4AD315F39CB4}"/>
              </a:ext>
            </a:extLst>
          </p:cNvPr>
          <p:cNvSpPr>
            <a:spLocks noChangeShapeType="1"/>
          </p:cNvSpPr>
          <p:nvPr/>
        </p:nvSpPr>
        <p:spPr bwMode="auto">
          <a:xfrm>
            <a:off x="1531938" y="2874963"/>
            <a:ext cx="990600" cy="2286000"/>
          </a:xfrm>
          <a:prstGeom prst="line">
            <a:avLst/>
          </a:prstGeom>
          <a:noFill/>
          <a:ln w="57150">
            <a:solidFill>
              <a:srgbClr val="66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825" name="Text Box 10">
            <a:extLst>
              <a:ext uri="{FF2B5EF4-FFF2-40B4-BE49-F238E27FC236}">
                <a16:creationId xmlns:a16="http://schemas.microsoft.com/office/drawing/2014/main" id="{E5675324-CE68-4F65-88FD-5136F34E9CC4}"/>
              </a:ext>
            </a:extLst>
          </p:cNvPr>
          <p:cNvSpPr txBox="1">
            <a:spLocks noChangeArrowheads="1"/>
          </p:cNvSpPr>
          <p:nvPr/>
        </p:nvSpPr>
        <p:spPr bwMode="auto">
          <a:xfrm>
            <a:off x="677863" y="2154238"/>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34826" name="Text Box 11">
            <a:extLst>
              <a:ext uri="{FF2B5EF4-FFF2-40B4-BE49-F238E27FC236}">
                <a16:creationId xmlns:a16="http://schemas.microsoft.com/office/drawing/2014/main" id="{DD95DA71-FAD0-4133-99AC-2E311D3742FE}"/>
              </a:ext>
            </a:extLst>
          </p:cNvPr>
          <p:cNvSpPr txBox="1">
            <a:spLocks noChangeArrowheads="1"/>
          </p:cNvSpPr>
          <p:nvPr/>
        </p:nvSpPr>
        <p:spPr bwMode="auto">
          <a:xfrm>
            <a:off x="3878263" y="54308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34827" name="Text Box 12">
            <a:extLst>
              <a:ext uri="{FF2B5EF4-FFF2-40B4-BE49-F238E27FC236}">
                <a16:creationId xmlns:a16="http://schemas.microsoft.com/office/drawing/2014/main" id="{266B6FC5-FF6A-4656-BBAD-355038F576DE}"/>
              </a:ext>
            </a:extLst>
          </p:cNvPr>
          <p:cNvSpPr txBox="1">
            <a:spLocks noChangeArrowheads="1"/>
          </p:cNvSpPr>
          <p:nvPr/>
        </p:nvSpPr>
        <p:spPr bwMode="auto">
          <a:xfrm>
            <a:off x="2659063" y="47450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a:t>
            </a:r>
          </a:p>
        </p:txBody>
      </p:sp>
      <p:sp>
        <p:nvSpPr>
          <p:cNvPr id="225293" name="Line 13">
            <a:extLst>
              <a:ext uri="{FF2B5EF4-FFF2-40B4-BE49-F238E27FC236}">
                <a16:creationId xmlns:a16="http://schemas.microsoft.com/office/drawing/2014/main" id="{452C1236-9BF3-47EC-B3AA-32890FEB3576}"/>
              </a:ext>
            </a:extLst>
          </p:cNvPr>
          <p:cNvSpPr>
            <a:spLocks noChangeShapeType="1"/>
          </p:cNvSpPr>
          <p:nvPr/>
        </p:nvSpPr>
        <p:spPr bwMode="auto">
          <a:xfrm>
            <a:off x="846138" y="3408363"/>
            <a:ext cx="914400" cy="1587"/>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94" name="Line 14">
            <a:extLst>
              <a:ext uri="{FF2B5EF4-FFF2-40B4-BE49-F238E27FC236}">
                <a16:creationId xmlns:a16="http://schemas.microsoft.com/office/drawing/2014/main" id="{AF29F43E-D330-450C-8F5E-8FBF3F4495CF}"/>
              </a:ext>
            </a:extLst>
          </p:cNvPr>
          <p:cNvSpPr>
            <a:spLocks noChangeShapeType="1"/>
          </p:cNvSpPr>
          <p:nvPr/>
        </p:nvSpPr>
        <p:spPr bwMode="auto">
          <a:xfrm>
            <a:off x="846138" y="4627563"/>
            <a:ext cx="1447800" cy="1587"/>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95" name="Line 15">
            <a:extLst>
              <a:ext uri="{FF2B5EF4-FFF2-40B4-BE49-F238E27FC236}">
                <a16:creationId xmlns:a16="http://schemas.microsoft.com/office/drawing/2014/main" id="{31574981-2FE3-4841-949B-30B8EA5BAB7A}"/>
              </a:ext>
            </a:extLst>
          </p:cNvPr>
          <p:cNvSpPr>
            <a:spLocks noChangeShapeType="1"/>
          </p:cNvSpPr>
          <p:nvPr/>
        </p:nvSpPr>
        <p:spPr bwMode="auto">
          <a:xfrm>
            <a:off x="1760538" y="3484563"/>
            <a:ext cx="1587" cy="21336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96" name="Line 16">
            <a:extLst>
              <a:ext uri="{FF2B5EF4-FFF2-40B4-BE49-F238E27FC236}">
                <a16:creationId xmlns:a16="http://schemas.microsoft.com/office/drawing/2014/main" id="{7E5A5454-BB1E-4A4B-88A1-A72819084C8A}"/>
              </a:ext>
            </a:extLst>
          </p:cNvPr>
          <p:cNvSpPr>
            <a:spLocks noChangeShapeType="1"/>
          </p:cNvSpPr>
          <p:nvPr/>
        </p:nvSpPr>
        <p:spPr bwMode="auto">
          <a:xfrm>
            <a:off x="2293938" y="4627563"/>
            <a:ext cx="1587" cy="99060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97" name="Line 17">
            <a:extLst>
              <a:ext uri="{FF2B5EF4-FFF2-40B4-BE49-F238E27FC236}">
                <a16:creationId xmlns:a16="http://schemas.microsoft.com/office/drawing/2014/main" id="{1F7F7F46-746C-4DC2-BE54-9488FD047C93}"/>
              </a:ext>
            </a:extLst>
          </p:cNvPr>
          <p:cNvSpPr>
            <a:spLocks noChangeShapeType="1"/>
          </p:cNvSpPr>
          <p:nvPr/>
        </p:nvSpPr>
        <p:spPr bwMode="auto">
          <a:xfrm flipV="1">
            <a:off x="4884738" y="2874963"/>
            <a:ext cx="0" cy="274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98" name="Line 18">
            <a:extLst>
              <a:ext uri="{FF2B5EF4-FFF2-40B4-BE49-F238E27FC236}">
                <a16:creationId xmlns:a16="http://schemas.microsoft.com/office/drawing/2014/main" id="{F73E6BE9-0B95-42CB-945B-43ED8B9BC5D2}"/>
              </a:ext>
            </a:extLst>
          </p:cNvPr>
          <p:cNvSpPr>
            <a:spLocks noChangeShapeType="1"/>
          </p:cNvSpPr>
          <p:nvPr/>
        </p:nvSpPr>
        <p:spPr bwMode="auto">
          <a:xfrm>
            <a:off x="4884738" y="5618163"/>
            <a:ext cx="2895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299" name="Line 19">
            <a:extLst>
              <a:ext uri="{FF2B5EF4-FFF2-40B4-BE49-F238E27FC236}">
                <a16:creationId xmlns:a16="http://schemas.microsoft.com/office/drawing/2014/main" id="{F01770FA-7B87-4961-847B-E1FEFBF12E1E}"/>
              </a:ext>
            </a:extLst>
          </p:cNvPr>
          <p:cNvSpPr>
            <a:spLocks noChangeShapeType="1"/>
          </p:cNvSpPr>
          <p:nvPr/>
        </p:nvSpPr>
        <p:spPr bwMode="auto">
          <a:xfrm>
            <a:off x="5189538" y="4094163"/>
            <a:ext cx="2438400" cy="1066800"/>
          </a:xfrm>
          <a:prstGeom prst="line">
            <a:avLst/>
          </a:prstGeom>
          <a:noFill/>
          <a:ln w="57150">
            <a:solidFill>
              <a:srgbClr val="66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300" name="Line 20">
            <a:extLst>
              <a:ext uri="{FF2B5EF4-FFF2-40B4-BE49-F238E27FC236}">
                <a16:creationId xmlns:a16="http://schemas.microsoft.com/office/drawing/2014/main" id="{1D938E82-CE74-427A-887E-5D338496E6E3}"/>
              </a:ext>
            </a:extLst>
          </p:cNvPr>
          <p:cNvSpPr>
            <a:spLocks noChangeShapeType="1"/>
          </p:cNvSpPr>
          <p:nvPr/>
        </p:nvSpPr>
        <p:spPr bwMode="auto">
          <a:xfrm>
            <a:off x="4884738" y="4551363"/>
            <a:ext cx="1371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301" name="Line 21">
            <a:extLst>
              <a:ext uri="{FF2B5EF4-FFF2-40B4-BE49-F238E27FC236}">
                <a16:creationId xmlns:a16="http://schemas.microsoft.com/office/drawing/2014/main" id="{DC94D107-D2A5-4DB4-85BA-EADB1FB278B5}"/>
              </a:ext>
            </a:extLst>
          </p:cNvPr>
          <p:cNvSpPr>
            <a:spLocks noChangeShapeType="1"/>
          </p:cNvSpPr>
          <p:nvPr/>
        </p:nvSpPr>
        <p:spPr bwMode="auto">
          <a:xfrm>
            <a:off x="4884738" y="5008563"/>
            <a:ext cx="24384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302" name="Line 22">
            <a:extLst>
              <a:ext uri="{FF2B5EF4-FFF2-40B4-BE49-F238E27FC236}">
                <a16:creationId xmlns:a16="http://schemas.microsoft.com/office/drawing/2014/main" id="{5293CAB7-A656-42F9-AD1E-F3541068FC40}"/>
              </a:ext>
            </a:extLst>
          </p:cNvPr>
          <p:cNvSpPr>
            <a:spLocks noChangeShapeType="1"/>
          </p:cNvSpPr>
          <p:nvPr/>
        </p:nvSpPr>
        <p:spPr bwMode="auto">
          <a:xfrm>
            <a:off x="6180138" y="4551363"/>
            <a:ext cx="0" cy="10668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25303" name="Line 23">
            <a:extLst>
              <a:ext uri="{FF2B5EF4-FFF2-40B4-BE49-F238E27FC236}">
                <a16:creationId xmlns:a16="http://schemas.microsoft.com/office/drawing/2014/main" id="{12136C06-0071-4760-9BB9-34DC40BBC78E}"/>
              </a:ext>
            </a:extLst>
          </p:cNvPr>
          <p:cNvSpPr>
            <a:spLocks noChangeShapeType="1"/>
          </p:cNvSpPr>
          <p:nvPr/>
        </p:nvSpPr>
        <p:spPr bwMode="auto">
          <a:xfrm>
            <a:off x="7323138" y="5084763"/>
            <a:ext cx="0" cy="533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839" name="Text Box 24">
            <a:extLst>
              <a:ext uri="{FF2B5EF4-FFF2-40B4-BE49-F238E27FC236}">
                <a16:creationId xmlns:a16="http://schemas.microsoft.com/office/drawing/2014/main" id="{F67076B7-96DB-46C3-B30D-5C0C3F3B456A}"/>
              </a:ext>
            </a:extLst>
          </p:cNvPr>
          <p:cNvSpPr txBox="1">
            <a:spLocks noChangeArrowheads="1"/>
          </p:cNvSpPr>
          <p:nvPr/>
        </p:nvSpPr>
        <p:spPr bwMode="auto">
          <a:xfrm>
            <a:off x="4732338" y="2341563"/>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34840" name="Text Box 25">
            <a:extLst>
              <a:ext uri="{FF2B5EF4-FFF2-40B4-BE49-F238E27FC236}">
                <a16:creationId xmlns:a16="http://schemas.microsoft.com/office/drawing/2014/main" id="{A31E97D2-BE99-49EB-9F74-0CA852667AB9}"/>
              </a:ext>
            </a:extLst>
          </p:cNvPr>
          <p:cNvSpPr txBox="1">
            <a:spLocks noChangeArrowheads="1"/>
          </p:cNvSpPr>
          <p:nvPr/>
        </p:nvSpPr>
        <p:spPr bwMode="auto">
          <a:xfrm>
            <a:off x="7612063" y="46688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a:t>
            </a:r>
          </a:p>
        </p:txBody>
      </p:sp>
      <p:sp>
        <p:nvSpPr>
          <p:cNvPr id="34841" name="Text Box 26">
            <a:extLst>
              <a:ext uri="{FF2B5EF4-FFF2-40B4-BE49-F238E27FC236}">
                <a16:creationId xmlns:a16="http://schemas.microsoft.com/office/drawing/2014/main" id="{1B8F2C3B-49DC-4EBE-B775-DFCC1DBD4836}"/>
              </a:ext>
            </a:extLst>
          </p:cNvPr>
          <p:cNvSpPr txBox="1">
            <a:spLocks noChangeArrowheads="1"/>
          </p:cNvSpPr>
          <p:nvPr/>
        </p:nvSpPr>
        <p:spPr bwMode="auto">
          <a:xfrm>
            <a:off x="7840663" y="54308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225307" name="Rectangle 27">
            <a:extLst>
              <a:ext uri="{FF2B5EF4-FFF2-40B4-BE49-F238E27FC236}">
                <a16:creationId xmlns:a16="http://schemas.microsoft.com/office/drawing/2014/main" id="{F581AE9A-AD14-472C-BC12-7A7EF46176C5}"/>
              </a:ext>
            </a:extLst>
          </p:cNvPr>
          <p:cNvSpPr>
            <a:spLocks noRot="1" noChangeArrowheads="1"/>
          </p:cNvSpPr>
          <p:nvPr/>
        </p:nvSpPr>
        <p:spPr bwMode="auto">
          <a:xfrm>
            <a:off x="684213" y="1268413"/>
            <a:ext cx="6985000" cy="6556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r>
              <a:rPr lang="zh-CN" altLang="en-US" b="1">
                <a:solidFill>
                  <a:schemeClr val="tx1"/>
                </a:solidFill>
                <a:effectLst>
                  <a:outerShdw blurRad="38100" dist="38100" dir="2700000" algn="tl">
                    <a:srgbClr val="C0C0C0"/>
                  </a:outerShdw>
                </a:effectLst>
                <a:latin typeface="Arial" charset="0"/>
              </a:rPr>
              <a:t>问题：</a:t>
            </a:r>
            <a:r>
              <a:rPr lang="zh-CN" altLang="en-US" sz="2400" b="1">
                <a:solidFill>
                  <a:schemeClr val="tx1"/>
                </a:solidFill>
                <a:effectLst>
                  <a:outerShdw blurRad="38100" dist="38100" dir="2700000" algn="tl">
                    <a:srgbClr val="C0C0C0"/>
                  </a:outerShdw>
                </a:effectLst>
                <a:latin typeface="Arial" charset="0"/>
              </a:rPr>
              <a:t>两条需求曲线为什么不同？</a:t>
            </a:r>
            <a:endParaRPr lang="zh-CN" altLang="en-US" sz="1800" b="1">
              <a:solidFill>
                <a:schemeClr val="tx1"/>
              </a:solidFill>
              <a:effectLst>
                <a:outerShdw blurRad="38100" dist="38100" dir="2700000" algn="tl">
                  <a:srgbClr val="C0C0C0"/>
                </a:outerShdw>
              </a:effectLst>
              <a:latin typeface="Arial" charset="0"/>
            </a:endParaRPr>
          </a:p>
        </p:txBody>
      </p:sp>
      <p:sp>
        <p:nvSpPr>
          <p:cNvPr id="225308" name="Rectangle 28" descr="花束">
            <a:extLst>
              <a:ext uri="{FF2B5EF4-FFF2-40B4-BE49-F238E27FC236}">
                <a16:creationId xmlns:a16="http://schemas.microsoft.com/office/drawing/2014/main" id="{7D5CFAA5-449B-4B7E-BA41-37313867A79F}"/>
              </a:ext>
            </a:extLst>
          </p:cNvPr>
          <p:cNvSpPr>
            <a:spLocks noChangeArrowheads="1"/>
          </p:cNvSpPr>
          <p:nvPr/>
        </p:nvSpPr>
        <p:spPr bwMode="auto">
          <a:xfrm>
            <a:off x="1187450" y="5753100"/>
            <a:ext cx="1963738" cy="495300"/>
          </a:xfrm>
          <a:prstGeom prst="rect">
            <a:avLst/>
          </a:prstGeom>
          <a:blipFill dpi="0" rotWithShape="0">
            <a:blip r:embed="rId3"/>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Char char="l"/>
            </a:pPr>
            <a:r>
              <a:rPr lang="zh-CN" altLang="en-US" sz="2400">
                <a:solidFill>
                  <a:schemeClr val="tx1"/>
                </a:solidFill>
              </a:rPr>
              <a:t>反应程度小</a:t>
            </a:r>
          </a:p>
        </p:txBody>
      </p:sp>
      <p:sp>
        <p:nvSpPr>
          <p:cNvPr id="225309" name="Rectangle 29" descr="花束">
            <a:extLst>
              <a:ext uri="{FF2B5EF4-FFF2-40B4-BE49-F238E27FC236}">
                <a16:creationId xmlns:a16="http://schemas.microsoft.com/office/drawing/2014/main" id="{4507686E-FF0B-4DCD-9852-AE54A146003A}"/>
              </a:ext>
            </a:extLst>
          </p:cNvPr>
          <p:cNvSpPr>
            <a:spLocks noChangeArrowheads="1"/>
          </p:cNvSpPr>
          <p:nvPr/>
        </p:nvSpPr>
        <p:spPr bwMode="auto">
          <a:xfrm>
            <a:off x="5580063" y="5753100"/>
            <a:ext cx="1963737" cy="495300"/>
          </a:xfrm>
          <a:prstGeom prst="rect">
            <a:avLst/>
          </a:prstGeom>
          <a:blipFill dpi="0" rotWithShape="0">
            <a:blip r:embed="rId3"/>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Char char="l"/>
            </a:pPr>
            <a:r>
              <a:rPr lang="zh-CN" altLang="en-US" sz="2400">
                <a:solidFill>
                  <a:schemeClr val="tx1"/>
                </a:solidFill>
              </a:rPr>
              <a:t>反应程度大</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07"/>
                                        </p:tgtEl>
                                        <p:attrNameLst>
                                          <p:attrName>style.visibility</p:attrName>
                                        </p:attrNameLst>
                                      </p:cBhvr>
                                      <p:to>
                                        <p:strVal val="visible"/>
                                      </p:to>
                                    </p:set>
                                    <p:animEffect transition="in" filter="blinds(horizontal)">
                                      <p:cBhvr>
                                        <p:cTn id="7" dur="500"/>
                                        <p:tgtEl>
                                          <p:spTgt spid="22530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5308"/>
                                        </p:tgtEl>
                                        <p:attrNameLst>
                                          <p:attrName>style.visibility</p:attrName>
                                        </p:attrNameLst>
                                      </p:cBhvr>
                                      <p:to>
                                        <p:strVal val="visible"/>
                                      </p:to>
                                    </p:set>
                                    <p:animEffect transition="in" filter="blinds(horizontal)">
                                      <p:cBhvr>
                                        <p:cTn id="12" dur="500"/>
                                        <p:tgtEl>
                                          <p:spTgt spid="22530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25309"/>
                                        </p:tgtEl>
                                        <p:attrNameLst>
                                          <p:attrName>style.visibility</p:attrName>
                                        </p:attrNameLst>
                                      </p:cBhvr>
                                      <p:to>
                                        <p:strVal val="visible"/>
                                      </p:to>
                                    </p:set>
                                    <p:animEffect transition="in" filter="blinds(horizontal)">
                                      <p:cBhvr>
                                        <p:cTn id="17" dur="500"/>
                                        <p:tgtEl>
                                          <p:spTgt spid="22530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25285"/>
                                        </p:tgtEl>
                                        <p:attrNameLst>
                                          <p:attrName>style.visibility</p:attrName>
                                        </p:attrNameLst>
                                      </p:cBhvr>
                                      <p:to>
                                        <p:strVal val="visible"/>
                                      </p:to>
                                    </p:set>
                                    <p:animEffect transition="in" filter="box(in)">
                                      <p:cBhvr>
                                        <p:cTn id="22" dur="500"/>
                                        <p:tgtEl>
                                          <p:spTgt spid="225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5" grpId="0" animBg="1"/>
      <p:bldP spid="225307" grpId="0" animBg="1"/>
      <p:bldP spid="225308" grpId="0" animBg="1"/>
      <p:bldP spid="225309"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灯片编号占位符 5">
            <a:extLst>
              <a:ext uri="{FF2B5EF4-FFF2-40B4-BE49-F238E27FC236}">
                <a16:creationId xmlns:a16="http://schemas.microsoft.com/office/drawing/2014/main" id="{63FD7EDE-DD47-46A7-9F03-880EED3DDB6B}"/>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E34BDA5-A83A-40C7-A5D8-AB5AFED3FD39}" type="slidenum">
              <a:rPr lang="en-US" altLang="zh-CN" sz="2000" smtClean="0">
                <a:solidFill>
                  <a:schemeClr val="tx1"/>
                </a:solidFill>
              </a:rPr>
              <a:pPr>
                <a:spcBef>
                  <a:spcPct val="0"/>
                </a:spcBef>
                <a:buClrTx/>
                <a:buSzTx/>
                <a:buFontTx/>
                <a:buNone/>
              </a:pPr>
              <a:t>31</a:t>
            </a:fld>
            <a:endParaRPr lang="en-US" altLang="zh-CN" sz="2000">
              <a:solidFill>
                <a:schemeClr val="tx1"/>
              </a:solidFill>
            </a:endParaRPr>
          </a:p>
        </p:txBody>
      </p:sp>
      <p:sp>
        <p:nvSpPr>
          <p:cNvPr id="235522" name="Rectangle 2">
            <a:extLst>
              <a:ext uri="{FF2B5EF4-FFF2-40B4-BE49-F238E27FC236}">
                <a16:creationId xmlns:a16="http://schemas.microsoft.com/office/drawing/2014/main" id="{F49B78CF-70E7-4A13-B6F2-639917EF1066}"/>
              </a:ext>
            </a:extLst>
          </p:cNvPr>
          <p:cNvSpPr>
            <a:spLocks noGrp="1" noRot="1" noChangeArrowheads="1"/>
          </p:cNvSpPr>
          <p:nvPr>
            <p:ph type="title"/>
          </p:nvPr>
        </p:nvSpPr>
        <p:spPr>
          <a:xfrm>
            <a:off x="611188" y="549275"/>
            <a:ext cx="3168650" cy="7270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sz="3200"/>
              <a:t>一、弹性的含义</a:t>
            </a:r>
          </a:p>
        </p:txBody>
      </p:sp>
      <p:sp>
        <p:nvSpPr>
          <p:cNvPr id="235524" name="Rectangle 4" descr="蓝色面巾纸">
            <a:extLst>
              <a:ext uri="{FF2B5EF4-FFF2-40B4-BE49-F238E27FC236}">
                <a16:creationId xmlns:a16="http://schemas.microsoft.com/office/drawing/2014/main" id="{F1CFFE7A-5009-4F18-8676-1F826185915A}"/>
              </a:ext>
            </a:extLst>
          </p:cNvPr>
          <p:cNvSpPr>
            <a:spLocks noChangeArrowheads="1"/>
          </p:cNvSpPr>
          <p:nvPr/>
        </p:nvSpPr>
        <p:spPr bwMode="auto">
          <a:xfrm>
            <a:off x="395288" y="2781300"/>
            <a:ext cx="8137525" cy="177482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Tx/>
              <a:buSzTx/>
              <a:buFontTx/>
              <a:buNone/>
            </a:pPr>
            <a:r>
              <a:rPr lang="zh-CN" altLang="en-US" sz="2400">
                <a:solidFill>
                  <a:srgbClr val="660033"/>
                </a:solidFill>
              </a:rPr>
              <a:t>弹性系数：表示弹性的大小。</a:t>
            </a:r>
          </a:p>
          <a:p>
            <a:pPr eaLnBrk="1" hangingPunct="1">
              <a:lnSpc>
                <a:spcPct val="130000"/>
              </a:lnSpc>
              <a:spcBef>
                <a:spcPct val="0"/>
              </a:spcBef>
              <a:buClrTx/>
              <a:buSzTx/>
              <a:buFontTx/>
              <a:buNone/>
            </a:pPr>
            <a:r>
              <a:rPr lang="zh-CN" altLang="en-US" sz="2400">
                <a:solidFill>
                  <a:srgbClr val="660033"/>
                </a:solidFill>
              </a:rPr>
              <a:t>                              </a:t>
            </a:r>
            <a:r>
              <a:rPr lang="zh-CN" altLang="en-US" sz="2400" b="1">
                <a:solidFill>
                  <a:srgbClr val="660033"/>
                </a:solidFill>
              </a:rPr>
              <a:t>因变量变动的比率</a:t>
            </a:r>
          </a:p>
          <a:p>
            <a:pPr eaLnBrk="1" hangingPunct="1">
              <a:spcBef>
                <a:spcPct val="0"/>
              </a:spcBef>
              <a:buClrTx/>
              <a:buSzTx/>
              <a:buFontTx/>
              <a:buNone/>
            </a:pPr>
            <a:r>
              <a:rPr lang="zh-CN" altLang="en-US" sz="2400" b="1">
                <a:solidFill>
                  <a:srgbClr val="660033"/>
                </a:solidFill>
              </a:rPr>
              <a:t>                        ＝  </a:t>
            </a:r>
            <a:r>
              <a:rPr lang="en-US" altLang="zh-CN" sz="2400" b="1">
                <a:solidFill>
                  <a:srgbClr val="660033"/>
                </a:solidFill>
              </a:rPr>
              <a:t>—————————</a:t>
            </a:r>
          </a:p>
          <a:p>
            <a:pPr eaLnBrk="1" hangingPunct="1">
              <a:spcBef>
                <a:spcPct val="0"/>
              </a:spcBef>
              <a:buClrTx/>
              <a:buSzTx/>
              <a:buFontTx/>
              <a:buNone/>
            </a:pPr>
            <a:r>
              <a:rPr lang="en-US" altLang="zh-CN" sz="2400" b="1">
                <a:solidFill>
                  <a:srgbClr val="660033"/>
                </a:solidFill>
              </a:rPr>
              <a:t>                              </a:t>
            </a:r>
            <a:r>
              <a:rPr lang="zh-CN" altLang="en-US" sz="2400" b="1">
                <a:solidFill>
                  <a:srgbClr val="660033"/>
                </a:solidFill>
              </a:rPr>
              <a:t>自变量变动的比率</a:t>
            </a:r>
          </a:p>
        </p:txBody>
      </p:sp>
      <p:sp>
        <p:nvSpPr>
          <p:cNvPr id="235526" name="AutoShape 6">
            <a:extLst>
              <a:ext uri="{FF2B5EF4-FFF2-40B4-BE49-F238E27FC236}">
                <a16:creationId xmlns:a16="http://schemas.microsoft.com/office/drawing/2014/main" id="{F6183A45-DC30-4C36-8BB5-EB099CACEDC7}"/>
              </a:ext>
            </a:extLst>
          </p:cNvPr>
          <p:cNvSpPr>
            <a:spLocks noChangeArrowheads="1"/>
          </p:cNvSpPr>
          <p:nvPr/>
        </p:nvSpPr>
        <p:spPr bwMode="auto">
          <a:xfrm>
            <a:off x="4067175" y="476250"/>
            <a:ext cx="4465638" cy="792163"/>
          </a:xfrm>
          <a:prstGeom prst="wedgeRoundRectCallout">
            <a:avLst>
              <a:gd name="adj1" fmla="val -59954"/>
              <a:gd name="adj2" fmla="val 931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t>弹性（</a:t>
            </a:r>
            <a:r>
              <a:rPr lang="en-US" altLang="zh-CN" sz="2000" b="1"/>
              <a:t>elasticity</a:t>
            </a:r>
            <a:r>
              <a:rPr lang="zh-CN" altLang="en-US" sz="2000" b="1"/>
              <a:t>）</a:t>
            </a:r>
            <a:r>
              <a:rPr lang="en-US" altLang="zh-CN" sz="2000" b="1"/>
              <a:t>,  </a:t>
            </a:r>
            <a:r>
              <a:rPr lang="zh-CN" altLang="en-US" sz="2000" b="1"/>
              <a:t>物理学名词  </a:t>
            </a:r>
            <a:r>
              <a:rPr lang="en-US" altLang="zh-CN" sz="2000" b="1"/>
              <a:t>,  </a:t>
            </a:r>
            <a:r>
              <a:rPr lang="zh-CN" altLang="en-US" sz="2000" b="1"/>
              <a:t>指一物体对外部力量的反应程度。</a:t>
            </a:r>
            <a:endParaRPr lang="zh-CN" altLang="en-US" sz="2000">
              <a:solidFill>
                <a:schemeClr val="tx1"/>
              </a:solidFill>
            </a:endParaRPr>
          </a:p>
        </p:txBody>
      </p:sp>
      <p:sp>
        <p:nvSpPr>
          <p:cNvPr id="235529" name="Rectangle 9" descr="信纸">
            <a:extLst>
              <a:ext uri="{FF2B5EF4-FFF2-40B4-BE49-F238E27FC236}">
                <a16:creationId xmlns:a16="http://schemas.microsoft.com/office/drawing/2014/main" id="{252C2E0B-70CD-47CB-834B-E636F1A0FA53}"/>
              </a:ext>
            </a:extLst>
          </p:cNvPr>
          <p:cNvSpPr>
            <a:spLocks noRot="1" noChangeArrowheads="1"/>
          </p:cNvSpPr>
          <p:nvPr/>
        </p:nvSpPr>
        <p:spPr bwMode="auto">
          <a:xfrm>
            <a:off x="323850" y="1484313"/>
            <a:ext cx="8569325" cy="1008062"/>
          </a:xfrm>
          <a:prstGeom prst="rect">
            <a:avLst/>
          </a:prstGeom>
          <a:blipFill dpi="0" rotWithShape="0">
            <a:blip r:embed="rId4"/>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800" b="1">
                <a:solidFill>
                  <a:schemeClr val="tx1"/>
                </a:solidFill>
              </a:rPr>
              <a:t>指两个经济变量之间存在函数关系时，因变量对自变量变动的反映程度。</a:t>
            </a:r>
          </a:p>
        </p:txBody>
      </p:sp>
      <p:sp>
        <p:nvSpPr>
          <p:cNvPr id="235533" name="Text Box 13">
            <a:extLst>
              <a:ext uri="{FF2B5EF4-FFF2-40B4-BE49-F238E27FC236}">
                <a16:creationId xmlns:a16="http://schemas.microsoft.com/office/drawing/2014/main" id="{4B01645E-0717-44BC-807F-4FCFC44C2BE6}"/>
              </a:ext>
            </a:extLst>
          </p:cNvPr>
          <p:cNvSpPr txBox="1">
            <a:spLocks noChangeArrowheads="1"/>
          </p:cNvSpPr>
          <p:nvPr/>
        </p:nvSpPr>
        <p:spPr bwMode="auto">
          <a:xfrm>
            <a:off x="468313" y="4868863"/>
            <a:ext cx="8207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400">
                <a:effectLst>
                  <a:outerShdw blurRad="38100" dist="38100" dir="2700000" algn="tl">
                    <a:srgbClr val="C0C0C0"/>
                  </a:outerShdw>
                </a:effectLst>
                <a:latin typeface="Arial" charset="0"/>
              </a:rPr>
              <a:t>设自变量为</a:t>
            </a:r>
            <a:r>
              <a:rPr lang="en-US" altLang="zh-CN" sz="2400">
                <a:effectLst>
                  <a:outerShdw blurRad="38100" dist="38100" dir="2700000" algn="tl">
                    <a:srgbClr val="C0C0C0"/>
                  </a:outerShdw>
                </a:effectLst>
                <a:latin typeface="Arial" charset="0"/>
              </a:rPr>
              <a:t>X</a:t>
            </a:r>
            <a:r>
              <a:rPr lang="zh-CN" altLang="en-US" sz="2400">
                <a:effectLst>
                  <a:outerShdw blurRad="38100" dist="38100" dir="2700000" algn="tl">
                    <a:srgbClr val="C0C0C0"/>
                  </a:outerShdw>
                </a:effectLst>
                <a:latin typeface="Arial" charset="0"/>
              </a:rPr>
              <a:t>，因变量为</a:t>
            </a:r>
            <a:r>
              <a:rPr lang="en-US" altLang="zh-CN" sz="2400">
                <a:effectLst>
                  <a:outerShdw blurRad="38100" dist="38100" dir="2700000" algn="tl">
                    <a:srgbClr val="C0C0C0"/>
                  </a:outerShdw>
                </a:effectLst>
                <a:latin typeface="Arial" charset="0"/>
              </a:rPr>
              <a:t>Y</a:t>
            </a:r>
            <a:r>
              <a:rPr lang="zh-CN" altLang="en-US" sz="2400">
                <a:effectLst>
                  <a:outerShdw blurRad="38100" dist="38100" dir="2700000" algn="tl">
                    <a:srgbClr val="C0C0C0"/>
                  </a:outerShdw>
                </a:effectLst>
                <a:latin typeface="Arial" charset="0"/>
              </a:rPr>
              <a:t>，</a:t>
            </a:r>
            <a:r>
              <a:rPr lang="en-US" altLang="zh-CN" sz="2400">
                <a:effectLst>
                  <a:outerShdw blurRad="38100" dist="38100" dir="2700000" algn="tl">
                    <a:srgbClr val="C0C0C0"/>
                  </a:outerShdw>
                </a:effectLst>
                <a:latin typeface="Arial" charset="0"/>
              </a:rPr>
              <a:t>e</a:t>
            </a:r>
            <a:r>
              <a:rPr lang="zh-CN" altLang="en-US" sz="2400">
                <a:effectLst>
                  <a:outerShdw blurRad="38100" dist="38100" dir="2700000" algn="tl">
                    <a:srgbClr val="C0C0C0"/>
                  </a:outerShdw>
                </a:effectLst>
                <a:latin typeface="Arial" charset="0"/>
              </a:rPr>
              <a:t>为弹性系数，则有：</a:t>
            </a:r>
            <a:r>
              <a:rPr lang="en-US" altLang="zh-CN" sz="2400">
                <a:effectLst>
                  <a:outerShdw blurRad="38100" dist="38100" dir="2700000" algn="tl">
                    <a:srgbClr val="C0C0C0"/>
                  </a:outerShdw>
                </a:effectLst>
                <a:latin typeface="Arial" charset="0"/>
              </a:rPr>
              <a:t>Y=f(X)</a:t>
            </a:r>
          </a:p>
        </p:txBody>
      </p:sp>
      <p:graphicFrame>
        <p:nvGraphicFramePr>
          <p:cNvPr id="235534" name="Object 14">
            <a:extLst>
              <a:ext uri="{FF2B5EF4-FFF2-40B4-BE49-F238E27FC236}">
                <a16:creationId xmlns:a16="http://schemas.microsoft.com/office/drawing/2014/main" id="{EAD33E90-AAE9-46E7-ADEA-9DD61D65409A}"/>
              </a:ext>
            </a:extLst>
          </p:cNvPr>
          <p:cNvGraphicFramePr>
            <a:graphicFrameLocks noChangeAspect="1"/>
          </p:cNvGraphicFramePr>
          <p:nvPr/>
        </p:nvGraphicFramePr>
        <p:xfrm>
          <a:off x="827088" y="5445125"/>
          <a:ext cx="6192837" cy="1063625"/>
        </p:xfrm>
        <a:graphic>
          <a:graphicData uri="http://schemas.openxmlformats.org/presentationml/2006/ole">
            <mc:AlternateContent xmlns:mc="http://schemas.openxmlformats.org/markup-compatibility/2006">
              <mc:Choice xmlns:v="urn:schemas-microsoft-com:vml" Requires="v">
                <p:oleObj spid="_x0000_s35850" name="公式" r:id="rId5" imgW="2333733" imgH="314368" progId="Equation.3">
                  <p:embed/>
                </p:oleObj>
              </mc:Choice>
              <mc:Fallback>
                <p:oleObj name="公式" r:id="rId5" imgW="2333733" imgH="314368" progId="Equation.3">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088" y="5445125"/>
                        <a:ext cx="6192837" cy="1063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35" name="Rectangle 15">
            <a:extLst>
              <a:ext uri="{FF2B5EF4-FFF2-40B4-BE49-F238E27FC236}">
                <a16:creationId xmlns:a16="http://schemas.microsoft.com/office/drawing/2014/main" id="{9F749876-5A69-46D5-8092-C824EE1867CF}"/>
              </a:ext>
            </a:extLst>
          </p:cNvPr>
          <p:cNvSpPr>
            <a:spLocks noChangeArrowheads="1"/>
          </p:cNvSpPr>
          <p:nvPr/>
        </p:nvSpPr>
        <p:spPr bwMode="auto">
          <a:xfrm>
            <a:off x="7524750" y="5589588"/>
            <a:ext cx="1368425" cy="860425"/>
          </a:xfrm>
          <a:prstGeom prst="rect">
            <a:avLst/>
          </a:prstGeom>
          <a:solidFill>
            <a:srgbClr val="C0C0C0"/>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1" hangingPunct="1">
              <a:defRPr/>
            </a:pPr>
            <a:r>
              <a:rPr lang="zh-CN" altLang="en-US" sz="2400" b="1">
                <a:effectLst>
                  <a:outerShdw blurRad="38100" dist="38100" dir="2700000" algn="tl">
                    <a:srgbClr val="000000"/>
                  </a:outerShdw>
                </a:effectLst>
                <a:latin typeface="Arial" charset="0"/>
              </a:rPr>
              <a:t>弧弹性公式</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26"/>
                                        </p:tgtEl>
                                        <p:attrNameLst>
                                          <p:attrName>style.visibility</p:attrName>
                                        </p:attrNameLst>
                                      </p:cBhvr>
                                      <p:to>
                                        <p:strVal val="visible"/>
                                      </p:to>
                                    </p:set>
                                    <p:animEffect transition="in" filter="blinds(horizontal)">
                                      <p:cBhvr>
                                        <p:cTn id="7" dur="500"/>
                                        <p:tgtEl>
                                          <p:spTgt spid="2355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29"/>
                                        </p:tgtEl>
                                        <p:attrNameLst>
                                          <p:attrName>style.visibility</p:attrName>
                                        </p:attrNameLst>
                                      </p:cBhvr>
                                      <p:to>
                                        <p:strVal val="visible"/>
                                      </p:to>
                                    </p:set>
                                    <p:animEffect transition="in" filter="blinds(horizontal)">
                                      <p:cBhvr>
                                        <p:cTn id="12" dur="500"/>
                                        <p:tgtEl>
                                          <p:spTgt spid="23552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35524"/>
                                        </p:tgtEl>
                                        <p:attrNameLst>
                                          <p:attrName>style.visibility</p:attrName>
                                        </p:attrNameLst>
                                      </p:cBhvr>
                                      <p:to>
                                        <p:strVal val="visible"/>
                                      </p:to>
                                    </p:set>
                                    <p:animEffect transition="in" filter="diamond(in)">
                                      <p:cBhvr>
                                        <p:cTn id="17" dur="2000"/>
                                        <p:tgtEl>
                                          <p:spTgt spid="23552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33"/>
                                        </p:tgtEl>
                                        <p:attrNameLst>
                                          <p:attrName>style.visibility</p:attrName>
                                        </p:attrNameLst>
                                      </p:cBhvr>
                                      <p:to>
                                        <p:strVal val="visible"/>
                                      </p:to>
                                    </p:set>
                                    <p:animEffect transition="in" filter="blinds(horizontal)">
                                      <p:cBhvr>
                                        <p:cTn id="22" dur="500"/>
                                        <p:tgtEl>
                                          <p:spTgt spid="23553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35534"/>
                                        </p:tgtEl>
                                        <p:attrNameLst>
                                          <p:attrName>style.visibility</p:attrName>
                                        </p:attrNameLst>
                                      </p:cBhvr>
                                      <p:to>
                                        <p:strVal val="visible"/>
                                      </p:to>
                                    </p:set>
                                    <p:animEffect transition="in" filter="blinds(horizontal)">
                                      <p:cBhvr>
                                        <p:cTn id="27" dur="500"/>
                                        <p:tgtEl>
                                          <p:spTgt spid="23553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35535"/>
                                        </p:tgtEl>
                                        <p:attrNameLst>
                                          <p:attrName>style.visibility</p:attrName>
                                        </p:attrNameLst>
                                      </p:cBhvr>
                                      <p:to>
                                        <p:strVal val="visible"/>
                                      </p:to>
                                    </p:set>
                                    <p:animEffect transition="in" filter="box(in)">
                                      <p:cBhvr>
                                        <p:cTn id="32" dur="500"/>
                                        <p:tgtEl>
                                          <p:spTgt spid="235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4" grpId="0" animBg="1"/>
      <p:bldP spid="235526" grpId="0" animBg="1"/>
      <p:bldP spid="235529" grpId="0" animBg="1"/>
      <p:bldP spid="235533" grpId="0"/>
      <p:bldP spid="23553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灯片编号占位符 4">
            <a:extLst>
              <a:ext uri="{FF2B5EF4-FFF2-40B4-BE49-F238E27FC236}">
                <a16:creationId xmlns:a16="http://schemas.microsoft.com/office/drawing/2014/main" id="{BB374D32-F36B-42C9-BA78-C0A6A3798FDF}"/>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3E47DBD-F30F-4737-B38E-3D538660020B}" type="slidenum">
              <a:rPr lang="en-US" altLang="zh-CN" sz="2000" smtClean="0">
                <a:solidFill>
                  <a:schemeClr val="tx1"/>
                </a:solidFill>
              </a:rPr>
              <a:pPr>
                <a:spcBef>
                  <a:spcPct val="0"/>
                </a:spcBef>
                <a:buClrTx/>
                <a:buSzTx/>
                <a:buFontTx/>
                <a:buNone/>
              </a:pPr>
              <a:t>32</a:t>
            </a:fld>
            <a:endParaRPr lang="en-US" altLang="zh-CN" sz="2000">
              <a:solidFill>
                <a:schemeClr val="tx1"/>
              </a:solidFill>
            </a:endParaRPr>
          </a:p>
        </p:txBody>
      </p:sp>
      <p:sp>
        <p:nvSpPr>
          <p:cNvPr id="36867" name="Rectangle 3">
            <a:extLst>
              <a:ext uri="{FF2B5EF4-FFF2-40B4-BE49-F238E27FC236}">
                <a16:creationId xmlns:a16="http://schemas.microsoft.com/office/drawing/2014/main" id="{D80E7C57-D0DD-4DDF-8FBF-C53C6D939D5A}"/>
              </a:ext>
            </a:extLst>
          </p:cNvPr>
          <p:cNvSpPr>
            <a:spLocks noGrp="1" noRot="1" noChangeArrowheads="1"/>
          </p:cNvSpPr>
          <p:nvPr>
            <p:ph type="body" idx="1"/>
          </p:nvPr>
        </p:nvSpPr>
        <p:spPr>
          <a:xfrm>
            <a:off x="449263" y="620713"/>
            <a:ext cx="8515350" cy="503237"/>
          </a:xfrm>
        </p:spPr>
        <p:txBody>
          <a:bodyPr/>
          <a:lstStyle/>
          <a:p>
            <a:pPr eaLnBrk="1" hangingPunct="1">
              <a:lnSpc>
                <a:spcPct val="90000"/>
              </a:lnSpc>
              <a:buFont typeface="Wingdings" panose="05000000000000000000" pitchFamily="2" charset="2"/>
              <a:buNone/>
            </a:pPr>
            <a:r>
              <a:rPr lang="zh-CN" altLang="en-US" sz="2800" b="1"/>
              <a:t>当自变量变动值趋于无穷小时，即△</a:t>
            </a:r>
            <a:r>
              <a:rPr lang="en-US" altLang="zh-CN" sz="2800" b="1"/>
              <a:t>X→0</a:t>
            </a:r>
            <a:r>
              <a:rPr lang="zh-CN" altLang="en-US" sz="2800" b="1"/>
              <a:t>时，则有：</a:t>
            </a:r>
          </a:p>
        </p:txBody>
      </p:sp>
      <p:graphicFrame>
        <p:nvGraphicFramePr>
          <p:cNvPr id="332804" name="Object 4">
            <a:extLst>
              <a:ext uri="{FF2B5EF4-FFF2-40B4-BE49-F238E27FC236}">
                <a16:creationId xmlns:a16="http://schemas.microsoft.com/office/drawing/2014/main" id="{3156AD67-42CA-45BC-ADCA-31E55CF66F11}"/>
              </a:ext>
            </a:extLst>
          </p:cNvPr>
          <p:cNvGraphicFramePr>
            <a:graphicFrameLocks noChangeAspect="1"/>
          </p:cNvGraphicFramePr>
          <p:nvPr/>
        </p:nvGraphicFramePr>
        <p:xfrm>
          <a:off x="827088" y="1196975"/>
          <a:ext cx="6697662" cy="1171575"/>
        </p:xfrm>
        <a:graphic>
          <a:graphicData uri="http://schemas.openxmlformats.org/presentationml/2006/ole">
            <mc:AlternateContent xmlns:mc="http://schemas.openxmlformats.org/markup-compatibility/2006">
              <mc:Choice xmlns:v="urn:schemas-microsoft-com:vml" Requires="v">
                <p:oleObj spid="_x0000_s36872" name="公式" r:id="rId3" imgW="2143185" imgH="285579" progId="Equation.3">
                  <p:embed/>
                </p:oleObj>
              </mc:Choice>
              <mc:Fallback>
                <p:oleObj name="公式" r:id="rId3" imgW="2143185" imgH="28557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1196975"/>
                        <a:ext cx="6697662" cy="1171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2805" name="Rectangle 5">
            <a:extLst>
              <a:ext uri="{FF2B5EF4-FFF2-40B4-BE49-F238E27FC236}">
                <a16:creationId xmlns:a16="http://schemas.microsoft.com/office/drawing/2014/main" id="{25E510CC-FFBF-4FDF-A25B-E2902D1FAD3F}"/>
              </a:ext>
            </a:extLst>
          </p:cNvPr>
          <p:cNvSpPr>
            <a:spLocks noChangeArrowheads="1"/>
          </p:cNvSpPr>
          <p:nvPr/>
        </p:nvSpPr>
        <p:spPr bwMode="auto">
          <a:xfrm>
            <a:off x="1116013" y="2565400"/>
            <a:ext cx="4535487" cy="495300"/>
          </a:xfrm>
          <a:prstGeom prst="rect">
            <a:avLst/>
          </a:prstGeom>
          <a:solidFill>
            <a:srgbClr val="C0C0C0"/>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1" hangingPunct="1">
              <a:defRPr/>
            </a:pPr>
            <a:r>
              <a:rPr lang="zh-CN" altLang="en-US" sz="2400" b="1">
                <a:effectLst>
                  <a:outerShdw blurRad="38100" dist="38100" dir="2700000" algn="tl">
                    <a:srgbClr val="000000"/>
                  </a:outerShdw>
                </a:effectLst>
                <a:latin typeface="Arial" charset="0"/>
              </a:rPr>
              <a:t>点弹性公式</a:t>
            </a:r>
          </a:p>
        </p:txBody>
      </p:sp>
      <p:sp>
        <p:nvSpPr>
          <p:cNvPr id="332806" name="Text Box 6">
            <a:extLst>
              <a:ext uri="{FF2B5EF4-FFF2-40B4-BE49-F238E27FC236}">
                <a16:creationId xmlns:a16="http://schemas.microsoft.com/office/drawing/2014/main" id="{BA432C4B-2A07-484D-8312-C99D16961DDF}"/>
              </a:ext>
            </a:extLst>
          </p:cNvPr>
          <p:cNvSpPr txBox="1">
            <a:spLocks noChangeArrowheads="1"/>
          </p:cNvSpPr>
          <p:nvPr/>
        </p:nvSpPr>
        <p:spPr bwMode="auto">
          <a:xfrm>
            <a:off x="468313" y="3573463"/>
            <a:ext cx="316706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b="1">
                <a:effectLst>
                  <a:outerShdw blurRad="38100" dist="38100" dir="2700000" algn="tl">
                    <a:srgbClr val="C0C0C0"/>
                  </a:outerShdw>
                </a:effectLst>
                <a:latin typeface="Arial" charset="0"/>
              </a:rPr>
              <a:t>二、需求弹性</a:t>
            </a:r>
          </a:p>
        </p:txBody>
      </p:sp>
      <p:sp>
        <p:nvSpPr>
          <p:cNvPr id="332807" name="Text Box 7">
            <a:extLst>
              <a:ext uri="{FF2B5EF4-FFF2-40B4-BE49-F238E27FC236}">
                <a16:creationId xmlns:a16="http://schemas.microsoft.com/office/drawing/2014/main" id="{B165609B-8908-408A-A7B6-706F395AB915}"/>
              </a:ext>
            </a:extLst>
          </p:cNvPr>
          <p:cNvSpPr txBox="1">
            <a:spLocks noChangeArrowheads="1"/>
          </p:cNvSpPr>
          <p:nvPr/>
        </p:nvSpPr>
        <p:spPr bwMode="auto">
          <a:xfrm>
            <a:off x="468313" y="4292600"/>
            <a:ext cx="7920037"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lang="en-US" altLang="zh-CN" sz="2800" b="1">
                <a:solidFill>
                  <a:srgbClr val="800000"/>
                </a:solidFill>
              </a:rPr>
              <a:t>1</a:t>
            </a:r>
            <a:r>
              <a:rPr lang="zh-CN" altLang="en-US" sz="2800" b="1">
                <a:solidFill>
                  <a:srgbClr val="800000"/>
                </a:solidFill>
              </a:rPr>
              <a:t>、需求弹性的含义</a:t>
            </a:r>
          </a:p>
          <a:p>
            <a:pPr eaLnBrk="1" hangingPunct="1">
              <a:spcBef>
                <a:spcPct val="50000"/>
              </a:spcBef>
              <a:buClrTx/>
              <a:buSzTx/>
              <a:buFontTx/>
              <a:buNone/>
            </a:pPr>
            <a:r>
              <a:rPr lang="zh-CN" altLang="en-US" sz="2800" b="1">
                <a:solidFill>
                  <a:srgbClr val="800000"/>
                </a:solidFill>
              </a:rPr>
              <a:t>       表示在一定时期内当一种商品的价格变化百分之一时所引起的该商品的需求量变化的百分比。</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2804"/>
                                        </p:tgtEl>
                                        <p:attrNameLst>
                                          <p:attrName>style.visibility</p:attrName>
                                        </p:attrNameLst>
                                      </p:cBhvr>
                                      <p:to>
                                        <p:strVal val="visible"/>
                                      </p:to>
                                    </p:set>
                                    <p:animEffect transition="in" filter="blinds(horizontal)">
                                      <p:cBhvr>
                                        <p:cTn id="7" dur="500"/>
                                        <p:tgtEl>
                                          <p:spTgt spid="3328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2805"/>
                                        </p:tgtEl>
                                        <p:attrNameLst>
                                          <p:attrName>style.visibility</p:attrName>
                                        </p:attrNameLst>
                                      </p:cBhvr>
                                      <p:to>
                                        <p:strVal val="visible"/>
                                      </p:to>
                                    </p:set>
                                    <p:animEffect transition="in" filter="box(in)">
                                      <p:cBhvr>
                                        <p:cTn id="12" dur="500"/>
                                        <p:tgtEl>
                                          <p:spTgt spid="33280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32806"/>
                                        </p:tgtEl>
                                        <p:attrNameLst>
                                          <p:attrName>style.visibility</p:attrName>
                                        </p:attrNameLst>
                                      </p:cBhvr>
                                      <p:to>
                                        <p:strVal val="visible"/>
                                      </p:to>
                                    </p:set>
                                    <p:animEffect transition="in" filter="diamond(in)">
                                      <p:cBhvr>
                                        <p:cTn id="17" dur="2000"/>
                                        <p:tgtEl>
                                          <p:spTgt spid="33280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32807"/>
                                        </p:tgtEl>
                                        <p:attrNameLst>
                                          <p:attrName>style.visibility</p:attrName>
                                        </p:attrNameLst>
                                      </p:cBhvr>
                                      <p:to>
                                        <p:strVal val="visible"/>
                                      </p:to>
                                    </p:set>
                                    <p:animEffect transition="in" filter="diamond(in)">
                                      <p:cBhvr>
                                        <p:cTn id="22" dur="2000"/>
                                        <p:tgtEl>
                                          <p:spTgt spid="3328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5" grpId="0" animBg="1"/>
      <p:bldP spid="332806" grpId="0"/>
      <p:bldP spid="33280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灯片编号占位符 4">
            <a:extLst>
              <a:ext uri="{FF2B5EF4-FFF2-40B4-BE49-F238E27FC236}">
                <a16:creationId xmlns:a16="http://schemas.microsoft.com/office/drawing/2014/main" id="{D54CB122-8ED0-4C7F-90BB-ECB95C0A1DE7}"/>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D4F0260-8DFA-435F-8933-0F19C5B7F597}" type="slidenum">
              <a:rPr lang="en-US" altLang="zh-CN" sz="2000" smtClean="0">
                <a:solidFill>
                  <a:schemeClr val="tx1"/>
                </a:solidFill>
              </a:rPr>
              <a:pPr>
                <a:spcBef>
                  <a:spcPct val="0"/>
                </a:spcBef>
                <a:buClrTx/>
                <a:buSzTx/>
                <a:buFontTx/>
                <a:buNone/>
              </a:pPr>
              <a:t>33</a:t>
            </a:fld>
            <a:endParaRPr lang="en-US" altLang="zh-CN" sz="2000">
              <a:solidFill>
                <a:schemeClr val="tx1"/>
              </a:solidFill>
            </a:endParaRPr>
          </a:p>
        </p:txBody>
      </p:sp>
      <p:sp>
        <p:nvSpPr>
          <p:cNvPr id="333826" name="Rectangle 2">
            <a:extLst>
              <a:ext uri="{FF2B5EF4-FFF2-40B4-BE49-F238E27FC236}">
                <a16:creationId xmlns:a16="http://schemas.microsoft.com/office/drawing/2014/main" id="{30FFC304-C409-4F71-ADE5-318F59C53AAD}"/>
              </a:ext>
            </a:extLst>
          </p:cNvPr>
          <p:cNvSpPr>
            <a:spLocks noGrp="1" noRot="1" noChangeArrowheads="1"/>
          </p:cNvSpPr>
          <p:nvPr>
            <p:ph type="title"/>
          </p:nvPr>
        </p:nvSpPr>
        <p:spPr/>
        <p:txBody>
          <a:bodyPr/>
          <a:lstStyle/>
          <a:p>
            <a:pPr eaLnBrk="1" hangingPunct="1">
              <a:defRPr/>
            </a:pPr>
            <a:r>
              <a:rPr lang="en-US" altLang="zh-CN" sz="3200"/>
              <a:t>2</a:t>
            </a:r>
            <a:r>
              <a:rPr lang="zh-CN" altLang="en-US" sz="3200"/>
              <a:t>、需求的弧弹性</a:t>
            </a:r>
          </a:p>
        </p:txBody>
      </p:sp>
      <p:sp>
        <p:nvSpPr>
          <p:cNvPr id="37892" name="Rectangle 3">
            <a:extLst>
              <a:ext uri="{FF2B5EF4-FFF2-40B4-BE49-F238E27FC236}">
                <a16:creationId xmlns:a16="http://schemas.microsoft.com/office/drawing/2014/main" id="{A740B131-7D45-4262-88C9-B5D945CF6DD8}"/>
              </a:ext>
            </a:extLst>
          </p:cNvPr>
          <p:cNvSpPr>
            <a:spLocks noGrp="1" noRot="1" noChangeArrowheads="1"/>
          </p:cNvSpPr>
          <p:nvPr>
            <p:ph type="body" idx="1"/>
          </p:nvPr>
        </p:nvSpPr>
        <p:spPr>
          <a:xfrm>
            <a:off x="304800" y="1341438"/>
            <a:ext cx="8515350" cy="1800225"/>
          </a:xfrm>
        </p:spPr>
        <p:txBody>
          <a:bodyPr/>
          <a:lstStyle/>
          <a:p>
            <a:pPr eaLnBrk="1" hangingPunct="1">
              <a:buFont typeface="Wingdings" panose="05000000000000000000" pitchFamily="2" charset="2"/>
              <a:buNone/>
            </a:pPr>
            <a:r>
              <a:rPr lang="zh-CN" altLang="en-US"/>
              <a:t>（</a:t>
            </a:r>
            <a:r>
              <a:rPr lang="en-US" altLang="zh-CN"/>
              <a:t>1</a:t>
            </a:r>
            <a:r>
              <a:rPr lang="zh-CN" altLang="en-US"/>
              <a:t>）定义：某商品需求曲线上两点之间的需求量的变动对于价格变动的反映程度。即表示需求曲线上两点间的弹性。</a:t>
            </a:r>
          </a:p>
        </p:txBody>
      </p:sp>
      <p:graphicFrame>
        <p:nvGraphicFramePr>
          <p:cNvPr id="333828" name="Object 4">
            <a:extLst>
              <a:ext uri="{FF2B5EF4-FFF2-40B4-BE49-F238E27FC236}">
                <a16:creationId xmlns:a16="http://schemas.microsoft.com/office/drawing/2014/main" id="{BD898CDA-6235-4861-89ED-CF00B92458C8}"/>
              </a:ext>
            </a:extLst>
          </p:cNvPr>
          <p:cNvGraphicFramePr>
            <a:graphicFrameLocks noChangeAspect="1"/>
          </p:cNvGraphicFramePr>
          <p:nvPr/>
        </p:nvGraphicFramePr>
        <p:xfrm>
          <a:off x="1689100" y="3014663"/>
          <a:ext cx="4540250" cy="1179512"/>
        </p:xfrm>
        <a:graphic>
          <a:graphicData uri="http://schemas.openxmlformats.org/presentationml/2006/ole">
            <mc:AlternateContent xmlns:mc="http://schemas.openxmlformats.org/markup-compatibility/2006">
              <mc:Choice xmlns:v="urn:schemas-microsoft-com:vml" Requires="v">
                <p:oleObj spid="_x0000_s37897" name="公式" r:id="rId3" imgW="1504830" imgH="314368" progId="Equation.3">
                  <p:embed/>
                </p:oleObj>
              </mc:Choice>
              <mc:Fallback>
                <p:oleObj name="公式" r:id="rId3" imgW="1504830" imgH="314368"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9100" y="3014663"/>
                        <a:ext cx="4540250" cy="1179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3829" name="Rectangle 5">
            <a:extLst>
              <a:ext uri="{FF2B5EF4-FFF2-40B4-BE49-F238E27FC236}">
                <a16:creationId xmlns:a16="http://schemas.microsoft.com/office/drawing/2014/main" id="{B4971DC7-FBB6-43EE-A54D-2F8867D4BE6F}"/>
              </a:ext>
            </a:extLst>
          </p:cNvPr>
          <p:cNvSpPr>
            <a:spLocks noRot="1" noChangeArrowheads="1"/>
          </p:cNvSpPr>
          <p:nvPr/>
        </p:nvSpPr>
        <p:spPr bwMode="auto">
          <a:xfrm>
            <a:off x="539750" y="4149725"/>
            <a:ext cx="3527425"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a:solidFill>
                  <a:schemeClr val="tx1"/>
                </a:solidFill>
              </a:rPr>
              <a:t>注意：</a:t>
            </a:r>
          </a:p>
        </p:txBody>
      </p:sp>
      <p:sp>
        <p:nvSpPr>
          <p:cNvPr id="333830" name="Rectangle 6" descr="纸莎草纸">
            <a:extLst>
              <a:ext uri="{FF2B5EF4-FFF2-40B4-BE49-F238E27FC236}">
                <a16:creationId xmlns:a16="http://schemas.microsoft.com/office/drawing/2014/main" id="{B3EA78E1-6A54-4186-B9DA-B54B5FE4FB1B}"/>
              </a:ext>
            </a:extLst>
          </p:cNvPr>
          <p:cNvSpPr>
            <a:spLocks noChangeArrowheads="1"/>
          </p:cNvSpPr>
          <p:nvPr/>
        </p:nvSpPr>
        <p:spPr bwMode="auto">
          <a:xfrm>
            <a:off x="611188" y="4797425"/>
            <a:ext cx="4392612" cy="1736725"/>
          </a:xfrm>
          <a:prstGeom prst="rect">
            <a:avLst/>
          </a:prstGeom>
          <a:blipFill dpi="0" rotWithShape="0">
            <a:blip r:embed="rId5"/>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667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
                <a:srgbClr val="006600"/>
              </a:buClr>
              <a:buSzPct val="95000"/>
              <a:buFont typeface="Wingdings" panose="05000000000000000000" pitchFamily="2" charset="2"/>
              <a:buChar char="p"/>
            </a:pPr>
            <a:r>
              <a:rPr kumimoji="1" lang="zh-CN" altLang="en-US" sz="2400">
                <a:solidFill>
                  <a:schemeClr val="tx1"/>
                </a:solidFill>
              </a:rPr>
              <a:t>需求价格弹性值可以是正，也可以是负。两个变量的变动方向相同时，可不加负号；若变动方向相反，则需加负号。</a:t>
            </a:r>
          </a:p>
        </p:txBody>
      </p:sp>
      <p:sp>
        <p:nvSpPr>
          <p:cNvPr id="333831" name="AutoShape 7" descr="信纸">
            <a:extLst>
              <a:ext uri="{FF2B5EF4-FFF2-40B4-BE49-F238E27FC236}">
                <a16:creationId xmlns:a16="http://schemas.microsoft.com/office/drawing/2014/main" id="{1FC7FEA0-74C7-49C1-B919-E541D6F2BB56}"/>
              </a:ext>
            </a:extLst>
          </p:cNvPr>
          <p:cNvSpPr>
            <a:spLocks noChangeArrowheads="1"/>
          </p:cNvSpPr>
          <p:nvPr/>
        </p:nvSpPr>
        <p:spPr bwMode="auto">
          <a:xfrm>
            <a:off x="5651500" y="4652963"/>
            <a:ext cx="2952750" cy="1728787"/>
          </a:xfrm>
          <a:prstGeom prst="wedgeRoundRectCallout">
            <a:avLst>
              <a:gd name="adj1" fmla="val -47204"/>
              <a:gd name="adj2" fmla="val -71764"/>
              <a:gd name="adj3" fmla="val 16667"/>
            </a:avLst>
          </a:prstGeom>
          <a:blipFill dpi="0" rotWithShape="0">
            <a:blip r:embed="rId6"/>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Clr>
                <a:srgbClr val="3366FF"/>
              </a:buClr>
              <a:buSzPct val="95000"/>
              <a:buFont typeface="Wingdings" pitchFamily="2" charset="2"/>
              <a:buChar char="n"/>
              <a:defRPr/>
            </a:pPr>
            <a:r>
              <a:rPr lang="zh-CN" altLang="en-US" sz="2400" b="1">
                <a:solidFill>
                  <a:schemeClr val="tx1"/>
                </a:solidFill>
                <a:effectLst>
                  <a:outerShdw blurRad="38100" dist="38100" dir="2700000" algn="tl">
                    <a:srgbClr val="000000"/>
                  </a:outerShdw>
                </a:effectLst>
                <a:latin typeface="Arial" charset="0"/>
              </a:rPr>
              <a:t>价格弹性系数（</a:t>
            </a:r>
            <a:r>
              <a:rPr lang="en-US" altLang="zh-CN" sz="2400" b="1">
                <a:solidFill>
                  <a:schemeClr val="tx1"/>
                </a:solidFill>
                <a:effectLst>
                  <a:outerShdw blurRad="38100" dist="38100" dir="2700000" algn="tl">
                    <a:srgbClr val="000000"/>
                  </a:outerShdw>
                </a:effectLst>
                <a:latin typeface="Arial" charset="0"/>
              </a:rPr>
              <a:t>e</a:t>
            </a:r>
            <a:r>
              <a:rPr lang="en-US" altLang="zh-CN" sz="2400" b="1" baseline="-25000">
                <a:solidFill>
                  <a:schemeClr val="tx1"/>
                </a:solidFill>
                <a:effectLst>
                  <a:outerShdw blurRad="38100" dist="38100" dir="2700000" algn="tl">
                    <a:srgbClr val="000000"/>
                  </a:outerShdw>
                </a:effectLst>
                <a:latin typeface="Arial" charset="0"/>
              </a:rPr>
              <a:t>d</a:t>
            </a:r>
            <a:r>
              <a:rPr lang="zh-CN" altLang="en-US" sz="2400" b="1">
                <a:solidFill>
                  <a:schemeClr val="tx1"/>
                </a:solidFill>
                <a:effectLst>
                  <a:outerShdw blurRad="38100" dist="38100" dir="2700000" algn="tl">
                    <a:srgbClr val="000000"/>
                  </a:outerShdw>
                </a:effectLst>
                <a:latin typeface="Arial" charset="0"/>
              </a:rPr>
              <a:t>）如果</a:t>
            </a:r>
            <a:r>
              <a:rPr lang="zh-CN" altLang="en-US" sz="2400" b="1">
                <a:solidFill>
                  <a:schemeClr val="tx1"/>
                </a:solidFill>
                <a:latin typeface="Arial" charset="0"/>
              </a:rPr>
              <a:t>是负的，一般取正值，以便于比较</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3828"/>
                                        </p:tgtEl>
                                        <p:attrNameLst>
                                          <p:attrName>style.visibility</p:attrName>
                                        </p:attrNameLst>
                                      </p:cBhvr>
                                      <p:to>
                                        <p:strVal val="visible"/>
                                      </p:to>
                                    </p:set>
                                    <p:animEffect transition="in" filter="blinds(horizontal)">
                                      <p:cBhvr>
                                        <p:cTn id="7" dur="500"/>
                                        <p:tgtEl>
                                          <p:spTgt spid="3338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3829"/>
                                        </p:tgtEl>
                                        <p:attrNameLst>
                                          <p:attrName>style.visibility</p:attrName>
                                        </p:attrNameLst>
                                      </p:cBhvr>
                                      <p:to>
                                        <p:strVal val="visible"/>
                                      </p:to>
                                    </p:set>
                                    <p:animEffect transition="in" filter="blinds(horizontal)">
                                      <p:cBhvr>
                                        <p:cTn id="12" dur="500"/>
                                        <p:tgtEl>
                                          <p:spTgt spid="33382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33830"/>
                                        </p:tgtEl>
                                        <p:attrNameLst>
                                          <p:attrName>style.visibility</p:attrName>
                                        </p:attrNameLst>
                                      </p:cBhvr>
                                      <p:to>
                                        <p:strVal val="visible"/>
                                      </p:to>
                                    </p:set>
                                    <p:animEffect transition="in" filter="blinds(horizontal)">
                                      <p:cBhvr>
                                        <p:cTn id="17" dur="500"/>
                                        <p:tgtEl>
                                          <p:spTgt spid="33383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33831"/>
                                        </p:tgtEl>
                                        <p:attrNameLst>
                                          <p:attrName>style.visibility</p:attrName>
                                        </p:attrNameLst>
                                      </p:cBhvr>
                                      <p:to>
                                        <p:strVal val="visible"/>
                                      </p:to>
                                    </p:set>
                                    <p:animEffect transition="in" filter="blinds(horizontal)">
                                      <p:cBhvr>
                                        <p:cTn id="22" dur="500"/>
                                        <p:tgtEl>
                                          <p:spTgt spid="3338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29" grpId="0"/>
      <p:bldP spid="333830" grpId="0" animBg="1"/>
      <p:bldP spid="33383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灯片编号占位符 4">
            <a:extLst>
              <a:ext uri="{FF2B5EF4-FFF2-40B4-BE49-F238E27FC236}">
                <a16:creationId xmlns:a16="http://schemas.microsoft.com/office/drawing/2014/main" id="{89EC4BB7-EF61-4790-9282-4B67596CC00B}"/>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B1E0B80A-B660-4EDB-9F79-F5E9F4E95D1A}" type="slidenum">
              <a:rPr lang="en-US" altLang="zh-CN" sz="2000" smtClean="0">
                <a:solidFill>
                  <a:schemeClr val="tx1"/>
                </a:solidFill>
              </a:rPr>
              <a:pPr>
                <a:spcBef>
                  <a:spcPct val="0"/>
                </a:spcBef>
                <a:buClrTx/>
                <a:buSzTx/>
                <a:buFontTx/>
                <a:buNone/>
              </a:pPr>
              <a:t>34</a:t>
            </a:fld>
            <a:endParaRPr lang="en-US" altLang="zh-CN" sz="2000">
              <a:solidFill>
                <a:schemeClr val="tx1"/>
              </a:solidFill>
            </a:endParaRPr>
          </a:p>
        </p:txBody>
      </p:sp>
      <p:pic>
        <p:nvPicPr>
          <p:cNvPr id="334854" name="Picture 6">
            <a:extLst>
              <a:ext uri="{FF2B5EF4-FFF2-40B4-BE49-F238E27FC236}">
                <a16:creationId xmlns:a16="http://schemas.microsoft.com/office/drawing/2014/main" id="{F0BFD735-5339-42FD-A3D9-691395EE97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838" y="1196975"/>
            <a:ext cx="5184775"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850" name="Rectangle 2">
            <a:extLst>
              <a:ext uri="{FF2B5EF4-FFF2-40B4-BE49-F238E27FC236}">
                <a16:creationId xmlns:a16="http://schemas.microsoft.com/office/drawing/2014/main" id="{DC4EE689-3DCA-46C9-B3B6-3139FB51DF7D}"/>
              </a:ext>
            </a:extLst>
          </p:cNvPr>
          <p:cNvSpPr>
            <a:spLocks noGrp="1" noRot="1" noChangeArrowheads="1"/>
          </p:cNvSpPr>
          <p:nvPr>
            <p:ph type="title"/>
          </p:nvPr>
        </p:nvSpPr>
        <p:spPr/>
        <p:txBody>
          <a:bodyPr/>
          <a:lstStyle/>
          <a:p>
            <a:pPr eaLnBrk="1" hangingPunct="1">
              <a:defRPr/>
            </a:pPr>
            <a:r>
              <a:rPr lang="zh-CN" altLang="en-US" sz="3200"/>
              <a:t>（</a:t>
            </a:r>
            <a:r>
              <a:rPr lang="en-US" altLang="zh-CN" sz="3200"/>
              <a:t>2</a:t>
            </a:r>
            <a:r>
              <a:rPr lang="zh-CN" altLang="en-US" sz="3200"/>
              <a:t>）需求弧弹性的计算</a:t>
            </a:r>
          </a:p>
        </p:txBody>
      </p:sp>
      <p:sp>
        <p:nvSpPr>
          <p:cNvPr id="38917" name="Rectangle 3">
            <a:extLst>
              <a:ext uri="{FF2B5EF4-FFF2-40B4-BE49-F238E27FC236}">
                <a16:creationId xmlns:a16="http://schemas.microsoft.com/office/drawing/2014/main" id="{BB9D9D75-9505-43D4-919F-38319934FA73}"/>
              </a:ext>
            </a:extLst>
          </p:cNvPr>
          <p:cNvSpPr>
            <a:spLocks noGrp="1" noRot="1" noChangeArrowheads="1"/>
          </p:cNvSpPr>
          <p:nvPr>
            <p:ph type="body" idx="1"/>
          </p:nvPr>
        </p:nvSpPr>
        <p:spPr>
          <a:xfrm>
            <a:off x="304800" y="1196975"/>
            <a:ext cx="3403600" cy="5040313"/>
          </a:xfrm>
          <a:blipFill dpi="0" rotWithShape="1">
            <a:blip r:embed="rId3"/>
            <a:srcRect/>
            <a:tile tx="0" ty="0" sx="100000" sy="100000" flip="none" algn="tl"/>
          </a:blipFill>
          <a:ln w="38100">
            <a:solidFill>
              <a:schemeClr val="tx1"/>
            </a:solidFill>
            <a:miter lim="800000"/>
            <a:headEnd/>
            <a:tailEnd/>
          </a:ln>
        </p:spPr>
        <p:txBody>
          <a:bodyPr/>
          <a:lstStyle/>
          <a:p>
            <a:pPr marL="0" indent="361950" eaLnBrk="1" hangingPunct="1">
              <a:buFont typeface="Wingdings" panose="05000000000000000000" pitchFamily="2" charset="2"/>
              <a:buNone/>
            </a:pPr>
            <a:r>
              <a:rPr lang="en-US" altLang="zh-CN" sz="2800" b="1">
                <a:solidFill>
                  <a:schemeClr val="tx2"/>
                </a:solidFill>
              </a:rPr>
              <a:t>【</a:t>
            </a:r>
            <a:r>
              <a:rPr lang="zh-CN" altLang="en-US" sz="2800" b="1">
                <a:solidFill>
                  <a:schemeClr val="tx2"/>
                </a:solidFill>
              </a:rPr>
              <a:t>例</a:t>
            </a:r>
            <a:r>
              <a:rPr lang="en-US" altLang="zh-CN" sz="2800" b="1">
                <a:solidFill>
                  <a:schemeClr val="tx2"/>
                </a:solidFill>
              </a:rPr>
              <a:t>】</a:t>
            </a:r>
          </a:p>
          <a:p>
            <a:pPr marL="0" indent="361950" eaLnBrk="1" hangingPunct="1">
              <a:buFont typeface="Wingdings" panose="05000000000000000000" pitchFamily="2" charset="2"/>
              <a:buNone/>
            </a:pPr>
            <a:r>
              <a:rPr lang="zh-CN" altLang="en-US" sz="2800" b="1">
                <a:solidFill>
                  <a:schemeClr val="tx2"/>
                </a:solidFill>
              </a:rPr>
              <a:t>已知需求函数为</a:t>
            </a:r>
            <a:r>
              <a:rPr lang="en-US" altLang="zh-CN" sz="2800" b="1">
                <a:solidFill>
                  <a:schemeClr val="tx2"/>
                </a:solidFill>
              </a:rPr>
              <a:t>Q</a:t>
            </a:r>
            <a:r>
              <a:rPr lang="en-US" altLang="zh-CN" sz="2800" b="1" baseline="-25000">
                <a:solidFill>
                  <a:schemeClr val="tx2"/>
                </a:solidFill>
              </a:rPr>
              <a:t>d</a:t>
            </a:r>
            <a:r>
              <a:rPr lang="en-US" altLang="zh-CN" sz="2800" b="1">
                <a:solidFill>
                  <a:schemeClr val="tx2"/>
                </a:solidFill>
              </a:rPr>
              <a:t>=2400-400P</a:t>
            </a:r>
            <a:r>
              <a:rPr lang="zh-CN" altLang="en-US" sz="2800" b="1">
                <a:solidFill>
                  <a:schemeClr val="tx2"/>
                </a:solidFill>
              </a:rPr>
              <a:t>。需求曲线上</a:t>
            </a:r>
            <a:r>
              <a:rPr lang="en-US" altLang="zh-CN" sz="2800" b="1">
                <a:solidFill>
                  <a:schemeClr val="tx2"/>
                </a:solidFill>
              </a:rPr>
              <a:t>a</a:t>
            </a:r>
            <a:r>
              <a:rPr lang="zh-CN" altLang="en-US" sz="2800" b="1">
                <a:solidFill>
                  <a:schemeClr val="tx2"/>
                </a:solidFill>
              </a:rPr>
              <a:t>、</a:t>
            </a:r>
            <a:r>
              <a:rPr lang="en-US" altLang="zh-CN" sz="2800" b="1">
                <a:solidFill>
                  <a:schemeClr val="tx2"/>
                </a:solidFill>
              </a:rPr>
              <a:t>b</a:t>
            </a:r>
            <a:r>
              <a:rPr lang="zh-CN" altLang="en-US" sz="2800" b="1">
                <a:solidFill>
                  <a:schemeClr val="tx2"/>
                </a:solidFill>
              </a:rPr>
              <a:t>两点价格分别为</a:t>
            </a:r>
            <a:r>
              <a:rPr lang="en-US" altLang="zh-CN" sz="2800" b="1">
                <a:solidFill>
                  <a:schemeClr val="tx2"/>
                </a:solidFill>
              </a:rPr>
              <a:t>5</a:t>
            </a:r>
            <a:r>
              <a:rPr lang="zh-CN" altLang="en-US" sz="2800" b="1">
                <a:solidFill>
                  <a:schemeClr val="tx2"/>
                </a:solidFill>
              </a:rPr>
              <a:t>和</a:t>
            </a:r>
            <a:r>
              <a:rPr lang="en-US" altLang="zh-CN" sz="2800" b="1">
                <a:solidFill>
                  <a:schemeClr val="tx2"/>
                </a:solidFill>
              </a:rPr>
              <a:t>4</a:t>
            </a:r>
            <a:r>
              <a:rPr lang="zh-CN" altLang="en-US" sz="2800" b="1">
                <a:solidFill>
                  <a:schemeClr val="tx2"/>
                </a:solidFill>
              </a:rPr>
              <a:t>。求当商品价格由</a:t>
            </a:r>
            <a:r>
              <a:rPr lang="en-US" altLang="zh-CN" sz="2800" b="1">
                <a:solidFill>
                  <a:schemeClr val="tx2"/>
                </a:solidFill>
              </a:rPr>
              <a:t>a</a:t>
            </a:r>
            <a:r>
              <a:rPr lang="zh-CN" altLang="en-US" sz="2800" b="1">
                <a:solidFill>
                  <a:schemeClr val="tx2"/>
                </a:solidFill>
              </a:rPr>
              <a:t>降到</a:t>
            </a:r>
            <a:r>
              <a:rPr lang="en-US" altLang="zh-CN" sz="2800" b="1">
                <a:solidFill>
                  <a:schemeClr val="tx2"/>
                </a:solidFill>
              </a:rPr>
              <a:t>b</a:t>
            </a:r>
            <a:r>
              <a:rPr lang="zh-CN" altLang="en-US" sz="2800" b="1">
                <a:solidFill>
                  <a:schemeClr val="tx2"/>
                </a:solidFill>
              </a:rPr>
              <a:t>时的弧弹性值？由</a:t>
            </a:r>
            <a:r>
              <a:rPr lang="en-US" altLang="zh-CN" sz="2800" b="1">
                <a:solidFill>
                  <a:schemeClr val="tx2"/>
                </a:solidFill>
              </a:rPr>
              <a:t>b</a:t>
            </a:r>
            <a:r>
              <a:rPr lang="zh-CN" altLang="en-US" sz="2800" b="1">
                <a:solidFill>
                  <a:schemeClr val="tx2"/>
                </a:solidFill>
              </a:rPr>
              <a:t>升到</a:t>
            </a:r>
            <a:r>
              <a:rPr lang="en-US" altLang="zh-CN" sz="2800" b="1">
                <a:solidFill>
                  <a:schemeClr val="tx2"/>
                </a:solidFill>
              </a:rPr>
              <a:t>a</a:t>
            </a:r>
            <a:r>
              <a:rPr lang="zh-CN" altLang="en-US" sz="2800" b="1">
                <a:solidFill>
                  <a:schemeClr val="tx2"/>
                </a:solidFill>
              </a:rPr>
              <a:t>时的弧弹性值？</a:t>
            </a:r>
            <a:r>
              <a:rPr lang="en-US" altLang="zh-CN" sz="2800" b="1">
                <a:solidFill>
                  <a:schemeClr val="tx2"/>
                </a:solidFill>
              </a:rPr>
              <a:t>a</a:t>
            </a:r>
            <a:r>
              <a:rPr lang="zh-CN" altLang="en-US" sz="2800" b="1">
                <a:solidFill>
                  <a:schemeClr val="tx2"/>
                </a:solidFill>
              </a:rPr>
              <a:t>、</a:t>
            </a:r>
            <a:r>
              <a:rPr lang="en-US" altLang="zh-CN" sz="2800" b="1">
                <a:solidFill>
                  <a:schemeClr val="tx2"/>
                </a:solidFill>
              </a:rPr>
              <a:t>b</a:t>
            </a:r>
            <a:r>
              <a:rPr lang="zh-CN" altLang="en-US" sz="2800" b="1">
                <a:solidFill>
                  <a:schemeClr val="tx2"/>
                </a:solidFill>
              </a:rPr>
              <a:t>两点之间的弧弹性值？</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4854"/>
                                        </p:tgtEl>
                                        <p:attrNameLst>
                                          <p:attrName>style.visibility</p:attrName>
                                        </p:attrNameLst>
                                      </p:cBhvr>
                                      <p:to>
                                        <p:strVal val="visible"/>
                                      </p:to>
                                    </p:set>
                                    <p:animEffect transition="in" filter="blinds(horizontal)">
                                      <p:cBhvr>
                                        <p:cTn id="7" dur="500"/>
                                        <p:tgtEl>
                                          <p:spTgt spid="3348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灯片编号占位符 4">
            <a:extLst>
              <a:ext uri="{FF2B5EF4-FFF2-40B4-BE49-F238E27FC236}">
                <a16:creationId xmlns:a16="http://schemas.microsoft.com/office/drawing/2014/main" id="{F41E2319-937B-42E4-98C3-5D5443C4B5F0}"/>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5E5CF20D-8969-40BD-883D-83E4BB2A25B9}" type="slidenum">
              <a:rPr lang="en-US" altLang="zh-CN" sz="2000" smtClean="0">
                <a:solidFill>
                  <a:schemeClr val="tx1"/>
                </a:solidFill>
              </a:rPr>
              <a:pPr>
                <a:spcBef>
                  <a:spcPct val="0"/>
                </a:spcBef>
                <a:buClrTx/>
                <a:buSzTx/>
                <a:buFontTx/>
                <a:buNone/>
              </a:pPr>
              <a:t>35</a:t>
            </a:fld>
            <a:endParaRPr lang="en-US" altLang="zh-CN" sz="2000">
              <a:solidFill>
                <a:schemeClr val="tx1"/>
              </a:solidFill>
            </a:endParaRPr>
          </a:p>
        </p:txBody>
      </p:sp>
      <p:pic>
        <p:nvPicPr>
          <p:cNvPr id="272391" name="Picture 7">
            <a:extLst>
              <a:ext uri="{FF2B5EF4-FFF2-40B4-BE49-F238E27FC236}">
                <a16:creationId xmlns:a16="http://schemas.microsoft.com/office/drawing/2014/main" id="{98957A66-683B-4F4F-9C04-242E164B10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268413"/>
            <a:ext cx="7993063" cy="1681162"/>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pic>
      <p:pic>
        <p:nvPicPr>
          <p:cNvPr id="272392" name="Picture 8">
            <a:extLst>
              <a:ext uri="{FF2B5EF4-FFF2-40B4-BE49-F238E27FC236}">
                <a16:creationId xmlns:a16="http://schemas.microsoft.com/office/drawing/2014/main" id="{61C02745-0025-4742-B6CB-D7A427471B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2924175"/>
            <a:ext cx="7993063" cy="1833563"/>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pic>
      <p:sp>
        <p:nvSpPr>
          <p:cNvPr id="272395" name="Rectangle 11" descr="信纸">
            <a:extLst>
              <a:ext uri="{FF2B5EF4-FFF2-40B4-BE49-F238E27FC236}">
                <a16:creationId xmlns:a16="http://schemas.microsoft.com/office/drawing/2014/main" id="{284396AC-7AE3-437B-AF36-1CAADBAA64B0}"/>
              </a:ext>
            </a:extLst>
          </p:cNvPr>
          <p:cNvSpPr>
            <a:spLocks noGrp="1" noChangeArrowheads="1"/>
          </p:cNvSpPr>
          <p:nvPr>
            <p:ph type="title"/>
          </p:nvPr>
        </p:nvSpPr>
        <p:spPr>
          <a:xfrm>
            <a:off x="611188" y="549275"/>
            <a:ext cx="8064500" cy="576263"/>
          </a:xfrm>
          <a:blipFill dpi="0" rotWithShape="0">
            <a:blip r:embed="rId4"/>
            <a:srcRect/>
            <a:tile tx="0" ty="0" sx="100000" sy="100000" flip="none" algn="tl"/>
          </a:blipFill>
          <a:ln w="38100" cap="flat" algn="ctr">
            <a:solidFill>
              <a:srgbClr val="CC6600"/>
            </a:solidFill>
            <a:miter lim="800000"/>
            <a:headEnd/>
            <a:tailEnd/>
          </a:ln>
        </p:spPr>
        <p:txBody>
          <a:bodyPr/>
          <a:lstStyle/>
          <a:p>
            <a:pPr>
              <a:buClr>
                <a:srgbClr val="3366FF"/>
              </a:buClr>
              <a:buSzPct val="95000"/>
              <a:buFont typeface="Wingdings" pitchFamily="2" charset="2"/>
              <a:buNone/>
              <a:defRPr/>
            </a:pPr>
            <a:r>
              <a:rPr kumimoji="1" lang="zh-CN" altLang="en-US" sz="2400">
                <a:solidFill>
                  <a:schemeClr val="tx1"/>
                </a:solidFill>
                <a:effectLst/>
              </a:rPr>
              <a:t>由</a:t>
            </a:r>
            <a:r>
              <a:rPr kumimoji="1" lang="en-US" altLang="zh-CN" sz="2400">
                <a:solidFill>
                  <a:schemeClr val="tx1"/>
                </a:solidFill>
                <a:effectLst/>
              </a:rPr>
              <a:t>a</a:t>
            </a:r>
            <a:r>
              <a:rPr kumimoji="1" lang="zh-CN" altLang="en-US" sz="2400">
                <a:solidFill>
                  <a:schemeClr val="tx1"/>
                </a:solidFill>
                <a:effectLst/>
              </a:rPr>
              <a:t>点到</a:t>
            </a:r>
            <a:r>
              <a:rPr kumimoji="1" lang="en-US" altLang="zh-CN" sz="2400">
                <a:solidFill>
                  <a:schemeClr val="tx1"/>
                </a:solidFill>
                <a:effectLst/>
              </a:rPr>
              <a:t>b</a:t>
            </a:r>
            <a:r>
              <a:rPr kumimoji="1" lang="zh-CN" altLang="en-US" sz="2400">
                <a:solidFill>
                  <a:schemeClr val="tx1"/>
                </a:solidFill>
                <a:effectLst/>
              </a:rPr>
              <a:t>点</a:t>
            </a:r>
            <a:r>
              <a:rPr kumimoji="1" lang="zh-CN" altLang="en-US" sz="2400" b="0">
                <a:effectLst/>
              </a:rPr>
              <a:t>和</a:t>
            </a:r>
            <a:r>
              <a:rPr kumimoji="1" lang="zh-CN" altLang="en-US" sz="2400">
                <a:solidFill>
                  <a:srgbClr val="111111"/>
                </a:solidFill>
                <a:effectLst/>
              </a:rPr>
              <a:t>由</a:t>
            </a:r>
            <a:r>
              <a:rPr kumimoji="1" lang="en-US" altLang="zh-CN" sz="2400">
                <a:solidFill>
                  <a:srgbClr val="111111"/>
                </a:solidFill>
                <a:effectLst/>
              </a:rPr>
              <a:t>b</a:t>
            </a:r>
            <a:r>
              <a:rPr kumimoji="1" lang="zh-CN" altLang="en-US" sz="2400">
                <a:solidFill>
                  <a:srgbClr val="111111"/>
                </a:solidFill>
                <a:effectLst/>
              </a:rPr>
              <a:t>点到</a:t>
            </a:r>
            <a:r>
              <a:rPr kumimoji="1" lang="en-US" altLang="zh-CN" sz="2400">
                <a:solidFill>
                  <a:srgbClr val="111111"/>
                </a:solidFill>
                <a:effectLst/>
              </a:rPr>
              <a:t>a</a:t>
            </a:r>
            <a:r>
              <a:rPr kumimoji="1" lang="zh-CN" altLang="en-US" sz="2400">
                <a:solidFill>
                  <a:srgbClr val="111111"/>
                </a:solidFill>
                <a:effectLst/>
              </a:rPr>
              <a:t>点</a:t>
            </a:r>
            <a:r>
              <a:rPr kumimoji="1" lang="zh-CN" altLang="en-US" sz="2400" b="0">
                <a:effectLst/>
              </a:rPr>
              <a:t>的弧弹性数值不同</a:t>
            </a:r>
            <a:r>
              <a:rPr kumimoji="1" lang="zh-CN" altLang="en-US" sz="2400">
                <a:effectLst>
                  <a:outerShdw blurRad="38100" dist="38100" dir="2700000" algn="tl">
                    <a:srgbClr val="000000"/>
                  </a:outerShdw>
                </a:effectLst>
              </a:rPr>
              <a:t> </a:t>
            </a:r>
          </a:p>
        </p:txBody>
      </p:sp>
      <p:sp>
        <p:nvSpPr>
          <p:cNvPr id="272397" name="Rectangle 13" descr="信纸">
            <a:extLst>
              <a:ext uri="{FF2B5EF4-FFF2-40B4-BE49-F238E27FC236}">
                <a16:creationId xmlns:a16="http://schemas.microsoft.com/office/drawing/2014/main" id="{1092FFBA-3FFB-495D-8823-D522842A0990}"/>
              </a:ext>
            </a:extLst>
          </p:cNvPr>
          <p:cNvSpPr>
            <a:spLocks noChangeArrowheads="1"/>
          </p:cNvSpPr>
          <p:nvPr/>
        </p:nvSpPr>
        <p:spPr bwMode="auto">
          <a:xfrm>
            <a:off x="611188" y="4797425"/>
            <a:ext cx="8208962" cy="1590675"/>
          </a:xfrm>
          <a:prstGeom prst="rect">
            <a:avLst/>
          </a:prstGeom>
          <a:blipFill dpi="0" rotWithShape="0">
            <a:blip r:embed="rId4"/>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rgbClr val="3366FF"/>
              </a:buClr>
              <a:buSzPct val="95000"/>
              <a:buFont typeface="Wingdings" pitchFamily="2" charset="2"/>
              <a:buChar char="n"/>
              <a:defRPr/>
            </a:pPr>
            <a:r>
              <a:rPr kumimoji="1" lang="zh-CN" altLang="en-US" sz="2400">
                <a:latin typeface="Arial" charset="0"/>
              </a:rPr>
              <a:t>原因：</a:t>
            </a:r>
          </a:p>
          <a:p>
            <a:pPr>
              <a:buClr>
                <a:srgbClr val="3366FF"/>
              </a:buClr>
              <a:buSzPct val="95000"/>
              <a:buFont typeface="Wingdings" pitchFamily="2" charset="2"/>
              <a:buChar char="n"/>
              <a:defRPr/>
            </a:pPr>
            <a:r>
              <a:rPr kumimoji="1" lang="zh-CN" altLang="en-US" sz="2400">
                <a:latin typeface="Arial" charset="0"/>
              </a:rPr>
              <a:t>尽管△</a:t>
            </a:r>
            <a:r>
              <a:rPr kumimoji="1" lang="en-US" altLang="zh-CN" sz="2400">
                <a:latin typeface="Arial" charset="0"/>
              </a:rPr>
              <a:t>Q</a:t>
            </a:r>
            <a:r>
              <a:rPr kumimoji="1" lang="zh-CN" altLang="en-US" sz="2400">
                <a:latin typeface="Arial" charset="0"/>
              </a:rPr>
              <a:t>和△</a:t>
            </a:r>
            <a:r>
              <a:rPr kumimoji="1" lang="en-US" altLang="zh-CN" sz="2400">
                <a:latin typeface="Arial" charset="0"/>
              </a:rPr>
              <a:t>P</a:t>
            </a:r>
            <a:r>
              <a:rPr kumimoji="1" lang="zh-CN" altLang="en-US" sz="2400">
                <a:latin typeface="Arial" charset="0"/>
              </a:rPr>
              <a:t>的绝对值都相等，但由于</a:t>
            </a:r>
            <a:r>
              <a:rPr kumimoji="1" lang="en-US" altLang="zh-CN" sz="2400">
                <a:latin typeface="Arial" charset="0"/>
              </a:rPr>
              <a:t>P</a:t>
            </a:r>
            <a:r>
              <a:rPr kumimoji="1" lang="zh-CN" altLang="en-US" sz="2400">
                <a:latin typeface="Arial" charset="0"/>
              </a:rPr>
              <a:t>和</a:t>
            </a:r>
            <a:r>
              <a:rPr kumimoji="1" lang="en-US" altLang="zh-CN" sz="2400">
                <a:latin typeface="Arial" charset="0"/>
              </a:rPr>
              <a:t>Q</a:t>
            </a:r>
            <a:r>
              <a:rPr kumimoji="1" lang="zh-CN" altLang="en-US" sz="2400">
                <a:latin typeface="Arial" charset="0"/>
              </a:rPr>
              <a:t>所取的基数值不同，两种计算结果便不同。</a:t>
            </a:r>
          </a:p>
          <a:p>
            <a:pPr>
              <a:buClr>
                <a:srgbClr val="3366FF"/>
              </a:buClr>
              <a:buSzPct val="95000"/>
              <a:buFont typeface="Wingdings" pitchFamily="2" charset="2"/>
              <a:buChar char="n"/>
              <a:defRPr/>
            </a:pPr>
            <a:r>
              <a:rPr kumimoji="1" lang="zh-CN" altLang="en-US" sz="2400">
                <a:latin typeface="Arial" charset="0"/>
              </a:rPr>
              <a:t>涨价和降价产生的需求的价格弹性便不等。</a:t>
            </a:r>
            <a:r>
              <a:rPr kumimoji="1" lang="zh-CN" altLang="en-US" sz="2400">
                <a:effectLst>
                  <a:outerShdw blurRad="38100" dist="38100" dir="2700000" algn="tl">
                    <a:srgbClr val="000000"/>
                  </a:outerShdw>
                </a:effectLst>
                <a:latin typeface="Arial" charset="0"/>
              </a:rPr>
              <a:t> </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72391"/>
                                        </p:tgtEl>
                                        <p:attrNameLst>
                                          <p:attrName>style.visibility</p:attrName>
                                        </p:attrNameLst>
                                      </p:cBhvr>
                                      <p:to>
                                        <p:strVal val="visible"/>
                                      </p:to>
                                    </p:set>
                                    <p:animEffect transition="in" filter="blinds(horizontal)">
                                      <p:cBhvr>
                                        <p:cTn id="7" dur="500"/>
                                        <p:tgtEl>
                                          <p:spTgt spid="2723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72392"/>
                                        </p:tgtEl>
                                        <p:attrNameLst>
                                          <p:attrName>style.visibility</p:attrName>
                                        </p:attrNameLst>
                                      </p:cBhvr>
                                      <p:to>
                                        <p:strVal val="visible"/>
                                      </p:to>
                                    </p:set>
                                    <p:animEffect transition="in" filter="blinds(horizontal)">
                                      <p:cBhvr>
                                        <p:cTn id="12" dur="500"/>
                                        <p:tgtEl>
                                          <p:spTgt spid="2723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2397"/>
                                        </p:tgtEl>
                                        <p:attrNameLst>
                                          <p:attrName>style.visibility</p:attrName>
                                        </p:attrNameLst>
                                      </p:cBhvr>
                                      <p:to>
                                        <p:strVal val="visible"/>
                                      </p:to>
                                    </p:set>
                                    <p:animEffect transition="in" filter="blinds(horizontal)">
                                      <p:cBhvr>
                                        <p:cTn id="17" dur="500"/>
                                        <p:tgtEl>
                                          <p:spTgt spid="272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9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灯片编号占位符 2">
            <a:extLst>
              <a:ext uri="{FF2B5EF4-FFF2-40B4-BE49-F238E27FC236}">
                <a16:creationId xmlns:a16="http://schemas.microsoft.com/office/drawing/2014/main" id="{10198A39-6219-4F49-B299-60CF6111876E}"/>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E278B9E2-D5A7-4321-A97E-A5BA0483FB18}" type="slidenum">
              <a:rPr lang="en-US" altLang="zh-CN" sz="2000" smtClean="0">
                <a:solidFill>
                  <a:schemeClr val="tx1"/>
                </a:solidFill>
              </a:rPr>
              <a:pPr>
                <a:spcBef>
                  <a:spcPct val="0"/>
                </a:spcBef>
                <a:buClrTx/>
                <a:buSzTx/>
                <a:buFontTx/>
                <a:buNone/>
              </a:pPr>
              <a:t>36</a:t>
            </a:fld>
            <a:endParaRPr lang="en-US" altLang="zh-CN" sz="2000">
              <a:solidFill>
                <a:schemeClr val="tx1"/>
              </a:solidFill>
            </a:endParaRPr>
          </a:p>
        </p:txBody>
      </p:sp>
      <p:pic>
        <p:nvPicPr>
          <p:cNvPr id="275461" name="Picture 5">
            <a:extLst>
              <a:ext uri="{FF2B5EF4-FFF2-40B4-BE49-F238E27FC236}">
                <a16:creationId xmlns:a16="http://schemas.microsoft.com/office/drawing/2014/main" id="{CD058348-0E06-43E3-9E71-4E60F1BF69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4005263"/>
            <a:ext cx="5832475" cy="235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62" name="Picture 6" descr="蓝色面巾纸">
            <a:extLst>
              <a:ext uri="{FF2B5EF4-FFF2-40B4-BE49-F238E27FC236}">
                <a16:creationId xmlns:a16="http://schemas.microsoft.com/office/drawing/2014/main" id="{29F05686-1D1D-4879-8F61-4F12265B8E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549275"/>
            <a:ext cx="7993063" cy="1169988"/>
          </a:xfrm>
          <a:prstGeom prst="rect">
            <a:avLst/>
          </a:prstGeom>
          <a:blipFill dpi="0" rotWithShape="0">
            <a:blip r:embed="rId4"/>
            <a:srcRect/>
            <a:tile tx="0" ty="0" sx="100000" sy="100000" flip="none" algn="tl"/>
          </a:blipFill>
          <a:ln w="76200">
            <a:solidFill>
              <a:srgbClr val="006600"/>
            </a:solidFill>
            <a:miter lim="800000"/>
            <a:headEnd/>
            <a:tailEnd/>
          </a:ln>
        </p:spPr>
      </p:pic>
      <p:pic>
        <p:nvPicPr>
          <p:cNvPr id="275463" name="Picture 7" descr="蓝色面巾纸">
            <a:extLst>
              <a:ext uri="{FF2B5EF4-FFF2-40B4-BE49-F238E27FC236}">
                <a16:creationId xmlns:a16="http://schemas.microsoft.com/office/drawing/2014/main" id="{D93747C1-4F9A-4696-ADBA-5B5AB71351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0338" y="1916113"/>
            <a:ext cx="2303462" cy="1300162"/>
          </a:xfrm>
          <a:prstGeom prst="rect">
            <a:avLst/>
          </a:prstGeom>
          <a:blipFill dpi="0" rotWithShape="0">
            <a:blip r:embed="rId4"/>
            <a:srcRect/>
            <a:tile tx="0" ty="0" sx="100000" sy="100000" flip="none" algn="tl"/>
          </a:blipFill>
          <a:ln w="76200">
            <a:solidFill>
              <a:srgbClr val="006600"/>
            </a:solidFill>
            <a:miter lim="800000"/>
            <a:headEnd/>
            <a:tailEnd/>
          </a:ln>
        </p:spPr>
      </p:pic>
      <p:pic>
        <p:nvPicPr>
          <p:cNvPr id="275464" name="Picture 8" descr="蓝色面巾纸">
            <a:extLst>
              <a:ext uri="{FF2B5EF4-FFF2-40B4-BE49-F238E27FC236}">
                <a16:creationId xmlns:a16="http://schemas.microsoft.com/office/drawing/2014/main" id="{1755B7BE-50F1-41A4-8B05-49C09095AD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075" y="3429000"/>
            <a:ext cx="5640388" cy="452438"/>
          </a:xfrm>
          <a:prstGeom prst="rect">
            <a:avLst/>
          </a:prstGeom>
          <a:blipFill dpi="0" rotWithShape="0">
            <a:blip r:embed="rId4"/>
            <a:srcRect/>
            <a:tile tx="0" ty="0" sx="100000" sy="100000" flip="none" algn="tl"/>
          </a:blipFill>
          <a:ln w="76200">
            <a:solidFill>
              <a:srgbClr val="006600"/>
            </a:solidFill>
            <a:miter lim="800000"/>
            <a:headEnd/>
            <a:tailEnd/>
          </a:ln>
        </p:spPr>
      </p:pic>
      <p:sp>
        <p:nvSpPr>
          <p:cNvPr id="275465" name="Text Box 9">
            <a:extLst>
              <a:ext uri="{FF2B5EF4-FFF2-40B4-BE49-F238E27FC236}">
                <a16:creationId xmlns:a16="http://schemas.microsoft.com/office/drawing/2014/main" id="{A2990E5E-04CB-4F8B-BED7-8288BFD3D089}"/>
              </a:ext>
            </a:extLst>
          </p:cNvPr>
          <p:cNvSpPr txBox="1">
            <a:spLocks noChangeArrowheads="1"/>
          </p:cNvSpPr>
          <p:nvPr/>
        </p:nvSpPr>
        <p:spPr bwMode="auto">
          <a:xfrm>
            <a:off x="1692275" y="5373688"/>
            <a:ext cx="43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400">
                <a:solidFill>
                  <a:srgbClr val="111111"/>
                </a:solidFill>
                <a:effectLst>
                  <a:outerShdw blurRad="38100" dist="38100" dir="2700000" algn="tl">
                    <a:srgbClr val="C0C0C0"/>
                  </a:outerShdw>
                </a:effectLst>
                <a:latin typeface="Arial" charset="0"/>
              </a:rPr>
              <a:t>-</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75462"/>
                                        </p:tgtEl>
                                        <p:attrNameLst>
                                          <p:attrName>style.visibility</p:attrName>
                                        </p:attrNameLst>
                                      </p:cBhvr>
                                      <p:to>
                                        <p:strVal val="visible"/>
                                      </p:to>
                                    </p:set>
                                    <p:animEffect transition="in" filter="blinds(horizontal)">
                                      <p:cBhvr>
                                        <p:cTn id="7" dur="500"/>
                                        <p:tgtEl>
                                          <p:spTgt spid="2754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75463"/>
                                        </p:tgtEl>
                                        <p:attrNameLst>
                                          <p:attrName>style.visibility</p:attrName>
                                        </p:attrNameLst>
                                      </p:cBhvr>
                                      <p:to>
                                        <p:strVal val="visible"/>
                                      </p:to>
                                    </p:set>
                                    <p:animEffect transition="in" filter="blinds(horizontal)">
                                      <p:cBhvr>
                                        <p:cTn id="12" dur="500"/>
                                        <p:tgtEl>
                                          <p:spTgt spid="2754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75464"/>
                                        </p:tgtEl>
                                        <p:attrNameLst>
                                          <p:attrName>style.visibility</p:attrName>
                                        </p:attrNameLst>
                                      </p:cBhvr>
                                      <p:to>
                                        <p:strVal val="visible"/>
                                      </p:to>
                                    </p:set>
                                    <p:animEffect transition="in" filter="blinds(horizontal)">
                                      <p:cBhvr>
                                        <p:cTn id="17" dur="500"/>
                                        <p:tgtEl>
                                          <p:spTgt spid="27546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75461"/>
                                        </p:tgtEl>
                                        <p:attrNameLst>
                                          <p:attrName>style.visibility</p:attrName>
                                        </p:attrNameLst>
                                      </p:cBhvr>
                                      <p:to>
                                        <p:strVal val="visible"/>
                                      </p:to>
                                    </p:set>
                                    <p:animEffect transition="in" filter="blinds(horizontal)">
                                      <p:cBhvr>
                                        <p:cTn id="22" dur="500"/>
                                        <p:tgtEl>
                                          <p:spTgt spid="275461"/>
                                        </p:tgtEl>
                                      </p:cBhvr>
                                    </p:animEffect>
                                  </p:childTnLst>
                                </p:cTn>
                              </p:par>
                            </p:childTnLst>
                          </p:cTn>
                        </p:par>
                        <p:par>
                          <p:cTn id="23" fill="hold" nodeType="afterGroup">
                            <p:stCondLst>
                              <p:cond delay="500"/>
                            </p:stCondLst>
                            <p:childTnLst>
                              <p:par>
                                <p:cTn id="24" presetID="3" presetClass="entr" presetSubtype="10" fill="hold" grpId="0" nodeType="afterEffect">
                                  <p:stCondLst>
                                    <p:cond delay="0"/>
                                  </p:stCondLst>
                                  <p:childTnLst>
                                    <p:set>
                                      <p:cBhvr>
                                        <p:cTn id="25" dur="1" fill="hold">
                                          <p:stCondLst>
                                            <p:cond delay="0"/>
                                          </p:stCondLst>
                                        </p:cTn>
                                        <p:tgtEl>
                                          <p:spTgt spid="275465"/>
                                        </p:tgtEl>
                                        <p:attrNameLst>
                                          <p:attrName>style.visibility</p:attrName>
                                        </p:attrNameLst>
                                      </p:cBhvr>
                                      <p:to>
                                        <p:strVal val="visible"/>
                                      </p:to>
                                    </p:set>
                                    <p:animEffect transition="in" filter="blinds(horizontal)">
                                      <p:cBhvr>
                                        <p:cTn id="26" dur="500"/>
                                        <p:tgtEl>
                                          <p:spTgt spid="275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5" grpId="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灯片编号占位符 4">
            <a:extLst>
              <a:ext uri="{FF2B5EF4-FFF2-40B4-BE49-F238E27FC236}">
                <a16:creationId xmlns:a16="http://schemas.microsoft.com/office/drawing/2014/main" id="{6960AA1A-81B8-4757-8E86-1C8CB0CFDC5D}"/>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AAA9D38B-B50D-4D84-998B-D451B5066C9F}" type="slidenum">
              <a:rPr lang="en-US" altLang="zh-CN" sz="2000" smtClean="0">
                <a:solidFill>
                  <a:schemeClr val="tx1"/>
                </a:solidFill>
              </a:rPr>
              <a:pPr>
                <a:spcBef>
                  <a:spcPct val="0"/>
                </a:spcBef>
                <a:buClrTx/>
                <a:buSzTx/>
                <a:buFontTx/>
                <a:buNone/>
              </a:pPr>
              <a:t>37</a:t>
            </a:fld>
            <a:endParaRPr lang="en-US" altLang="zh-CN" sz="2000">
              <a:solidFill>
                <a:schemeClr val="tx1"/>
              </a:solidFill>
            </a:endParaRPr>
          </a:p>
        </p:txBody>
      </p:sp>
      <p:sp>
        <p:nvSpPr>
          <p:cNvPr id="237570" name="Rectangle 2">
            <a:extLst>
              <a:ext uri="{FF2B5EF4-FFF2-40B4-BE49-F238E27FC236}">
                <a16:creationId xmlns:a16="http://schemas.microsoft.com/office/drawing/2014/main" id="{35CE190B-B5FA-458E-8D36-29168BE3F6EC}"/>
              </a:ext>
            </a:extLst>
          </p:cNvPr>
          <p:cNvSpPr>
            <a:spLocks noGrp="1" noRot="1" noChangeArrowheads="1"/>
          </p:cNvSpPr>
          <p:nvPr>
            <p:ph type="title"/>
          </p:nvPr>
        </p:nvSpPr>
        <p:spPr>
          <a:xfrm>
            <a:off x="755650" y="685800"/>
            <a:ext cx="6911975" cy="7270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sz="3200"/>
              <a:t>（</a:t>
            </a:r>
            <a:r>
              <a:rPr lang="en-US" altLang="zh-CN" sz="3200"/>
              <a:t>3</a:t>
            </a:r>
            <a:r>
              <a:rPr lang="zh-CN" altLang="en-US" sz="3200"/>
              <a:t>）</a:t>
            </a:r>
            <a:r>
              <a:rPr lang="zh-CN" altLang="en-US" sz="3200">
                <a:cs typeface="Times New Roman" pitchFamily="18" charset="0"/>
              </a:rPr>
              <a:t>需求弧弹性的五种类型</a:t>
            </a:r>
            <a:r>
              <a:rPr lang="zh-CN" altLang="en-US" sz="3200"/>
              <a:t> </a:t>
            </a:r>
          </a:p>
        </p:txBody>
      </p:sp>
      <p:sp>
        <p:nvSpPr>
          <p:cNvPr id="237571" name="Rectangle 3" descr="白色大理石">
            <a:extLst>
              <a:ext uri="{FF2B5EF4-FFF2-40B4-BE49-F238E27FC236}">
                <a16:creationId xmlns:a16="http://schemas.microsoft.com/office/drawing/2014/main" id="{CD8970D6-5064-44C8-9BE4-4B578404768F}"/>
              </a:ext>
            </a:extLst>
          </p:cNvPr>
          <p:cNvSpPr>
            <a:spLocks noGrp="1" noRot="1" noChangeArrowheads="1"/>
          </p:cNvSpPr>
          <p:nvPr>
            <p:ph type="body" idx="1"/>
          </p:nvPr>
        </p:nvSpPr>
        <p:spPr>
          <a:xfrm>
            <a:off x="754063" y="2871788"/>
            <a:ext cx="4252912" cy="1963737"/>
          </a:xfrm>
          <a:blipFill dpi="0" rotWithShape="1">
            <a:blip r:embed="rId2"/>
            <a:srcRect/>
            <a:tile tx="0" ty="0" sx="100000" sy="100000" flip="none" algn="tl"/>
          </a:blipFill>
          <a:ln w="57150" cmpd="thickThin">
            <a:solidFill>
              <a:srgbClr val="660033"/>
            </a:solidFill>
            <a:miter lim="800000"/>
            <a:headEnd/>
            <a:tailEnd/>
          </a:ln>
        </p:spPr>
        <p:txBody>
          <a:bodyPr/>
          <a:lstStyle/>
          <a:p>
            <a:pPr marL="457200" indent="-457200" eaLnBrk="1" hangingPunct="1">
              <a:lnSpc>
                <a:spcPct val="90000"/>
              </a:lnSpc>
            </a:pPr>
            <a:r>
              <a:rPr lang="zh-CN" altLang="en-US" sz="2800" b="1"/>
              <a:t>价格无论如何变动，需求量都不会变动。</a:t>
            </a:r>
          </a:p>
          <a:p>
            <a:pPr marL="457200" indent="-457200" eaLnBrk="1" hangingPunct="1">
              <a:lnSpc>
                <a:spcPct val="90000"/>
              </a:lnSpc>
            </a:pPr>
            <a:r>
              <a:rPr lang="zh-CN" altLang="en-US" sz="2800" b="1"/>
              <a:t>（如：急救药）</a:t>
            </a:r>
          </a:p>
        </p:txBody>
      </p:sp>
      <p:sp>
        <p:nvSpPr>
          <p:cNvPr id="237572" name="Line 4">
            <a:extLst>
              <a:ext uri="{FF2B5EF4-FFF2-40B4-BE49-F238E27FC236}">
                <a16:creationId xmlns:a16="http://schemas.microsoft.com/office/drawing/2014/main" id="{B8D37FBD-F9F4-408B-B55B-847EBA3B23E6}"/>
              </a:ext>
            </a:extLst>
          </p:cNvPr>
          <p:cNvSpPr>
            <a:spLocks noChangeShapeType="1"/>
          </p:cNvSpPr>
          <p:nvPr/>
        </p:nvSpPr>
        <p:spPr bwMode="auto">
          <a:xfrm flipV="1">
            <a:off x="5389563" y="3651250"/>
            <a:ext cx="0" cy="213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7573" name="Line 5">
            <a:extLst>
              <a:ext uri="{FF2B5EF4-FFF2-40B4-BE49-F238E27FC236}">
                <a16:creationId xmlns:a16="http://schemas.microsoft.com/office/drawing/2014/main" id="{7A73209D-137E-4B7C-83D1-2DF530FD3FF4}"/>
              </a:ext>
            </a:extLst>
          </p:cNvPr>
          <p:cNvSpPr>
            <a:spLocks noChangeShapeType="1"/>
          </p:cNvSpPr>
          <p:nvPr/>
        </p:nvSpPr>
        <p:spPr bwMode="auto">
          <a:xfrm>
            <a:off x="5389563" y="5784850"/>
            <a:ext cx="2438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7574" name="Line 6">
            <a:extLst>
              <a:ext uri="{FF2B5EF4-FFF2-40B4-BE49-F238E27FC236}">
                <a16:creationId xmlns:a16="http://schemas.microsoft.com/office/drawing/2014/main" id="{5A72B307-23B3-4B95-963F-1716691B4D59}"/>
              </a:ext>
            </a:extLst>
          </p:cNvPr>
          <p:cNvSpPr>
            <a:spLocks noChangeShapeType="1"/>
          </p:cNvSpPr>
          <p:nvPr/>
        </p:nvSpPr>
        <p:spPr bwMode="auto">
          <a:xfrm>
            <a:off x="6608763" y="3727450"/>
            <a:ext cx="0" cy="2057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7575" name="Text Box 7">
            <a:extLst>
              <a:ext uri="{FF2B5EF4-FFF2-40B4-BE49-F238E27FC236}">
                <a16:creationId xmlns:a16="http://schemas.microsoft.com/office/drawing/2014/main" id="{2A5124A5-7740-4038-BD89-947770F56F3E}"/>
              </a:ext>
            </a:extLst>
          </p:cNvPr>
          <p:cNvSpPr txBox="1">
            <a:spLocks noChangeArrowheads="1"/>
          </p:cNvSpPr>
          <p:nvPr/>
        </p:nvSpPr>
        <p:spPr bwMode="auto">
          <a:xfrm>
            <a:off x="5221288" y="3082925"/>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237576" name="Text Box 8">
            <a:extLst>
              <a:ext uri="{FF2B5EF4-FFF2-40B4-BE49-F238E27FC236}">
                <a16:creationId xmlns:a16="http://schemas.microsoft.com/office/drawing/2014/main" id="{E01565B5-60A2-41CB-B9A8-03DAA5B8348A}"/>
              </a:ext>
            </a:extLst>
          </p:cNvPr>
          <p:cNvSpPr txBox="1">
            <a:spLocks noChangeArrowheads="1"/>
          </p:cNvSpPr>
          <p:nvPr/>
        </p:nvSpPr>
        <p:spPr bwMode="auto">
          <a:xfrm>
            <a:off x="7812088" y="5445125"/>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237577" name="Text Box 9">
            <a:extLst>
              <a:ext uri="{FF2B5EF4-FFF2-40B4-BE49-F238E27FC236}">
                <a16:creationId xmlns:a16="http://schemas.microsoft.com/office/drawing/2014/main" id="{FF14C11E-7B8A-487C-9567-4EF472D5E9D6}"/>
              </a:ext>
            </a:extLst>
          </p:cNvPr>
          <p:cNvSpPr txBox="1">
            <a:spLocks noChangeArrowheads="1"/>
          </p:cNvSpPr>
          <p:nvPr/>
        </p:nvSpPr>
        <p:spPr bwMode="auto">
          <a:xfrm>
            <a:off x="6380163" y="3117850"/>
            <a:ext cx="557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D1</a:t>
            </a:r>
          </a:p>
        </p:txBody>
      </p:sp>
      <p:sp>
        <p:nvSpPr>
          <p:cNvPr id="237578" name="Rectangle 10" descr="蓝色面巾纸">
            <a:extLst>
              <a:ext uri="{FF2B5EF4-FFF2-40B4-BE49-F238E27FC236}">
                <a16:creationId xmlns:a16="http://schemas.microsoft.com/office/drawing/2014/main" id="{2674BEB7-B997-4BE4-9A9D-E45097890B01}"/>
              </a:ext>
            </a:extLst>
          </p:cNvPr>
          <p:cNvSpPr>
            <a:spLocks noChangeArrowheads="1"/>
          </p:cNvSpPr>
          <p:nvPr/>
        </p:nvSpPr>
        <p:spPr bwMode="auto">
          <a:xfrm>
            <a:off x="755650" y="1773238"/>
            <a:ext cx="7561263" cy="63817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buFont typeface="Wingdings" panose="05000000000000000000" pitchFamily="2" charset="2"/>
              <a:buNone/>
            </a:pPr>
            <a:r>
              <a:rPr lang="en-US" altLang="zh-CN" sz="2800">
                <a:solidFill>
                  <a:srgbClr val="660033"/>
                </a:solidFill>
              </a:rPr>
              <a:t>A</a:t>
            </a:r>
            <a:r>
              <a:rPr lang="zh-CN" altLang="en-US" sz="2800">
                <a:solidFill>
                  <a:srgbClr val="660033"/>
                </a:solidFill>
              </a:rPr>
              <a:t>） </a:t>
            </a:r>
            <a:r>
              <a:rPr lang="en-US" altLang="zh-CN" sz="2800">
                <a:solidFill>
                  <a:srgbClr val="660033"/>
                </a:solidFill>
              </a:rPr>
              <a:t>e</a:t>
            </a:r>
            <a:r>
              <a:rPr lang="en-US" altLang="zh-CN" sz="2800" baseline="-25000">
                <a:solidFill>
                  <a:srgbClr val="660033"/>
                </a:solidFill>
              </a:rPr>
              <a:t>d</a:t>
            </a:r>
            <a:r>
              <a:rPr lang="en-US" altLang="zh-CN" sz="2800">
                <a:solidFill>
                  <a:srgbClr val="660033"/>
                </a:solidFill>
              </a:rPr>
              <a:t> = 0   </a:t>
            </a:r>
            <a:r>
              <a:rPr lang="zh-CN" altLang="en-US" sz="2800">
                <a:solidFill>
                  <a:srgbClr val="660033"/>
                </a:solidFill>
              </a:rPr>
              <a:t>完全无弹性</a:t>
            </a:r>
            <a:r>
              <a:rPr lang="zh-CN" altLang="en-US" sz="2800"/>
              <a:t>（</a:t>
            </a:r>
            <a:r>
              <a:rPr lang="en-US" altLang="zh-CN" sz="2800"/>
              <a:t>perfect inelastic</a:t>
            </a:r>
            <a:r>
              <a:rPr lang="zh-CN" altLang="en-US" sz="2800"/>
              <a:t>）</a:t>
            </a:r>
          </a:p>
        </p:txBody>
      </p:sp>
      <p:sp>
        <p:nvSpPr>
          <p:cNvPr id="237579" name="Rectangle 11">
            <a:extLst>
              <a:ext uri="{FF2B5EF4-FFF2-40B4-BE49-F238E27FC236}">
                <a16:creationId xmlns:a16="http://schemas.microsoft.com/office/drawing/2014/main" id="{A885AD33-CC5F-4CBE-B1E3-0F23A09BBE1F}"/>
              </a:ext>
            </a:extLst>
          </p:cNvPr>
          <p:cNvSpPr>
            <a:spLocks noChangeArrowheads="1"/>
          </p:cNvSpPr>
          <p:nvPr/>
        </p:nvSpPr>
        <p:spPr bwMode="auto">
          <a:xfrm>
            <a:off x="5219700" y="3068638"/>
            <a:ext cx="3097213" cy="2952750"/>
          </a:xfrm>
          <a:prstGeom prst="rect">
            <a:avLst/>
          </a:prstGeom>
          <a:noFill/>
          <a:ln w="76200">
            <a:solidFill>
              <a:srgbClr val="336600"/>
            </a:solidFill>
            <a:miter lim="800000"/>
            <a:headEnd/>
            <a:tailEnd/>
          </a:ln>
          <a:effectLst/>
          <a:extLst>
            <a:ext uri="{909E8E84-426E-40DD-AFC4-6F175D3DCCD1}">
              <a14:hiddenFill xmlns:a14="http://schemas.microsoft.com/office/drawing/2010/main">
                <a:gradFill rotWithShape="1">
                  <a:gsLst>
                    <a:gs pos="0">
                      <a:srgbClr val="336600">
                        <a:alpha val="3999"/>
                      </a:srgbClr>
                    </a:gs>
                    <a:gs pos="100000">
                      <a:srgbClr val="336600">
                        <a:gamma/>
                        <a:tint val="18039"/>
                        <a:invGamma/>
                        <a:alpha val="3999"/>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7578"/>
                                        </p:tgtEl>
                                        <p:attrNameLst>
                                          <p:attrName>style.visibility</p:attrName>
                                        </p:attrNameLst>
                                      </p:cBhvr>
                                      <p:to>
                                        <p:strVal val="visible"/>
                                      </p:to>
                                    </p:set>
                                    <p:animEffect transition="in" filter="blinds(horizontal)">
                                      <p:cBhvr>
                                        <p:cTn id="7" dur="500"/>
                                        <p:tgtEl>
                                          <p:spTgt spid="2375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37572"/>
                                        </p:tgtEl>
                                        <p:attrNameLst>
                                          <p:attrName>style.visibility</p:attrName>
                                        </p:attrNameLst>
                                      </p:cBhvr>
                                      <p:to>
                                        <p:strVal val="visible"/>
                                      </p:to>
                                    </p:set>
                                    <p:animEffect transition="in" filter="blinds(horizontal)">
                                      <p:cBhvr>
                                        <p:cTn id="12" dur="500"/>
                                        <p:tgtEl>
                                          <p:spTgt spid="237572"/>
                                        </p:tgtEl>
                                      </p:cBhvr>
                                    </p:animEffect>
                                  </p:childTnLst>
                                </p:cTn>
                              </p:par>
                              <p:par>
                                <p:cTn id="13" presetID="3" presetClass="entr" presetSubtype="10" fill="hold" nodeType="withEffect">
                                  <p:stCondLst>
                                    <p:cond delay="0"/>
                                  </p:stCondLst>
                                  <p:childTnLst>
                                    <p:set>
                                      <p:cBhvr>
                                        <p:cTn id="14" dur="1" fill="hold">
                                          <p:stCondLst>
                                            <p:cond delay="0"/>
                                          </p:stCondLst>
                                        </p:cTn>
                                        <p:tgtEl>
                                          <p:spTgt spid="237573"/>
                                        </p:tgtEl>
                                        <p:attrNameLst>
                                          <p:attrName>style.visibility</p:attrName>
                                        </p:attrNameLst>
                                      </p:cBhvr>
                                      <p:to>
                                        <p:strVal val="visible"/>
                                      </p:to>
                                    </p:set>
                                    <p:animEffect transition="in" filter="blinds(horizontal)">
                                      <p:cBhvr>
                                        <p:cTn id="15" dur="500"/>
                                        <p:tgtEl>
                                          <p:spTgt spid="237573"/>
                                        </p:tgtEl>
                                      </p:cBhvr>
                                    </p:animEffect>
                                  </p:childTnLst>
                                </p:cTn>
                              </p:par>
                              <p:par>
                                <p:cTn id="16" presetID="3" presetClass="entr" presetSubtype="10" fill="hold" nodeType="withEffect">
                                  <p:stCondLst>
                                    <p:cond delay="0"/>
                                  </p:stCondLst>
                                  <p:childTnLst>
                                    <p:set>
                                      <p:cBhvr>
                                        <p:cTn id="17" dur="1" fill="hold">
                                          <p:stCondLst>
                                            <p:cond delay="0"/>
                                          </p:stCondLst>
                                        </p:cTn>
                                        <p:tgtEl>
                                          <p:spTgt spid="237574"/>
                                        </p:tgtEl>
                                        <p:attrNameLst>
                                          <p:attrName>style.visibility</p:attrName>
                                        </p:attrNameLst>
                                      </p:cBhvr>
                                      <p:to>
                                        <p:strVal val="visible"/>
                                      </p:to>
                                    </p:set>
                                    <p:animEffect transition="in" filter="blinds(horizontal)">
                                      <p:cBhvr>
                                        <p:cTn id="18" dur="500"/>
                                        <p:tgtEl>
                                          <p:spTgt spid="237574"/>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37575"/>
                                        </p:tgtEl>
                                        <p:attrNameLst>
                                          <p:attrName>style.visibility</p:attrName>
                                        </p:attrNameLst>
                                      </p:cBhvr>
                                      <p:to>
                                        <p:strVal val="visible"/>
                                      </p:to>
                                    </p:set>
                                    <p:animEffect transition="in" filter="blinds(horizontal)">
                                      <p:cBhvr>
                                        <p:cTn id="21" dur="500"/>
                                        <p:tgtEl>
                                          <p:spTgt spid="237575"/>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37576"/>
                                        </p:tgtEl>
                                        <p:attrNameLst>
                                          <p:attrName>style.visibility</p:attrName>
                                        </p:attrNameLst>
                                      </p:cBhvr>
                                      <p:to>
                                        <p:strVal val="visible"/>
                                      </p:to>
                                    </p:set>
                                    <p:animEffect transition="in" filter="blinds(horizontal)">
                                      <p:cBhvr>
                                        <p:cTn id="24" dur="500"/>
                                        <p:tgtEl>
                                          <p:spTgt spid="237576"/>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37577"/>
                                        </p:tgtEl>
                                        <p:attrNameLst>
                                          <p:attrName>style.visibility</p:attrName>
                                        </p:attrNameLst>
                                      </p:cBhvr>
                                      <p:to>
                                        <p:strVal val="visible"/>
                                      </p:to>
                                    </p:set>
                                    <p:animEffect transition="in" filter="blinds(horizontal)">
                                      <p:cBhvr>
                                        <p:cTn id="27" dur="500"/>
                                        <p:tgtEl>
                                          <p:spTgt spid="237577"/>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37579"/>
                                        </p:tgtEl>
                                        <p:attrNameLst>
                                          <p:attrName>style.visibility</p:attrName>
                                        </p:attrNameLst>
                                      </p:cBhvr>
                                      <p:to>
                                        <p:strVal val="visible"/>
                                      </p:to>
                                    </p:set>
                                    <p:animEffect transition="in" filter="blinds(horizontal)">
                                      <p:cBhvr>
                                        <p:cTn id="30" dur="500"/>
                                        <p:tgtEl>
                                          <p:spTgt spid="237579"/>
                                        </p:tgtEl>
                                      </p:cBhvr>
                                    </p:animEffect>
                                  </p:childTnLst>
                                </p:cTn>
                              </p:par>
                            </p:childTnLst>
                          </p:cTn>
                        </p:par>
                        <p:par>
                          <p:cTn id="31" fill="hold" nodeType="afterGroup">
                            <p:stCondLst>
                              <p:cond delay="500"/>
                            </p:stCondLst>
                            <p:childTnLst>
                              <p:par>
                                <p:cTn id="32" presetID="3" presetClass="entr" presetSubtype="10" fill="hold" grpId="0" nodeType="afterEffect">
                                  <p:stCondLst>
                                    <p:cond delay="0"/>
                                  </p:stCondLst>
                                  <p:childTnLst>
                                    <p:set>
                                      <p:cBhvr>
                                        <p:cTn id="33" dur="1" fill="hold">
                                          <p:stCondLst>
                                            <p:cond delay="0"/>
                                          </p:stCondLst>
                                        </p:cTn>
                                        <p:tgtEl>
                                          <p:spTgt spid="237571">
                                            <p:bg/>
                                          </p:spTgt>
                                        </p:tgtEl>
                                        <p:attrNameLst>
                                          <p:attrName>style.visibility</p:attrName>
                                        </p:attrNameLst>
                                      </p:cBhvr>
                                      <p:to>
                                        <p:strVal val="visible"/>
                                      </p:to>
                                    </p:set>
                                    <p:animEffect transition="in" filter="blinds(horizontal)">
                                      <p:cBhvr>
                                        <p:cTn id="34" dur="500"/>
                                        <p:tgtEl>
                                          <p:spTgt spid="237571">
                                            <p:bg/>
                                          </p:spTgt>
                                        </p:tgtEl>
                                      </p:cBhvr>
                                    </p:animEffect>
                                  </p:childTnLst>
                                </p:cTn>
                              </p:par>
                            </p:childTnLst>
                          </p:cTn>
                        </p:par>
                        <p:par>
                          <p:cTn id="35" fill="hold" nodeType="afterGroup">
                            <p:stCondLst>
                              <p:cond delay="1000"/>
                            </p:stCondLst>
                            <p:childTnLst>
                              <p:par>
                                <p:cTn id="36" presetID="3" presetClass="entr" presetSubtype="10" fill="hold" grpId="0" nodeType="afterEffect">
                                  <p:stCondLst>
                                    <p:cond delay="0"/>
                                  </p:stCondLst>
                                  <p:childTnLst>
                                    <p:set>
                                      <p:cBhvr>
                                        <p:cTn id="37" dur="1" fill="hold">
                                          <p:stCondLst>
                                            <p:cond delay="0"/>
                                          </p:stCondLst>
                                        </p:cTn>
                                        <p:tgtEl>
                                          <p:spTgt spid="237571">
                                            <p:txEl>
                                              <p:pRg st="0" end="0"/>
                                            </p:txEl>
                                          </p:spTgt>
                                        </p:tgtEl>
                                        <p:attrNameLst>
                                          <p:attrName>style.visibility</p:attrName>
                                        </p:attrNameLst>
                                      </p:cBhvr>
                                      <p:to>
                                        <p:strVal val="visible"/>
                                      </p:to>
                                    </p:set>
                                    <p:animEffect transition="in" filter="blinds(horizontal)">
                                      <p:cBhvr>
                                        <p:cTn id="38" dur="500"/>
                                        <p:tgtEl>
                                          <p:spTgt spid="237571">
                                            <p:txEl>
                                              <p:pRg st="0" end="0"/>
                                            </p:txEl>
                                          </p:spTgt>
                                        </p:tgtEl>
                                      </p:cBhvr>
                                    </p:animEffect>
                                  </p:childTnLst>
                                </p:cTn>
                              </p:par>
                            </p:childTnLst>
                          </p:cTn>
                        </p:par>
                        <p:par>
                          <p:cTn id="39" fill="hold" nodeType="afterGroup">
                            <p:stCondLst>
                              <p:cond delay="1500"/>
                            </p:stCondLst>
                            <p:childTnLst>
                              <p:par>
                                <p:cTn id="40" presetID="3" presetClass="entr" presetSubtype="10" fill="hold" grpId="0" nodeType="afterEffect">
                                  <p:stCondLst>
                                    <p:cond delay="0"/>
                                  </p:stCondLst>
                                  <p:childTnLst>
                                    <p:set>
                                      <p:cBhvr>
                                        <p:cTn id="41" dur="1" fill="hold">
                                          <p:stCondLst>
                                            <p:cond delay="0"/>
                                          </p:stCondLst>
                                        </p:cTn>
                                        <p:tgtEl>
                                          <p:spTgt spid="237571">
                                            <p:txEl>
                                              <p:pRg st="1" end="1"/>
                                            </p:txEl>
                                          </p:spTgt>
                                        </p:tgtEl>
                                        <p:attrNameLst>
                                          <p:attrName>style.visibility</p:attrName>
                                        </p:attrNameLst>
                                      </p:cBhvr>
                                      <p:to>
                                        <p:strVal val="visible"/>
                                      </p:to>
                                    </p:set>
                                    <p:animEffect transition="in" filter="blinds(horizontal)">
                                      <p:cBhvr>
                                        <p:cTn id="42" dur="500"/>
                                        <p:tgtEl>
                                          <p:spTgt spid="2375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1" grpId="0" build="p" animBg="1"/>
      <p:bldP spid="237575" grpId="0"/>
      <p:bldP spid="237576" grpId="0"/>
      <p:bldP spid="237577" grpId="0"/>
      <p:bldP spid="237578" grpId="0" animBg="1"/>
      <p:bldP spid="23757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灯片编号占位符 4">
            <a:extLst>
              <a:ext uri="{FF2B5EF4-FFF2-40B4-BE49-F238E27FC236}">
                <a16:creationId xmlns:a16="http://schemas.microsoft.com/office/drawing/2014/main" id="{0B5C4B6B-10B5-43AA-8193-9C487894E2D4}"/>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4D58D2AC-2537-4282-A67F-D74B6EB23F37}" type="slidenum">
              <a:rPr lang="en-US" altLang="zh-CN" sz="2000" smtClean="0">
                <a:solidFill>
                  <a:schemeClr val="tx1"/>
                </a:solidFill>
              </a:rPr>
              <a:pPr>
                <a:spcBef>
                  <a:spcPct val="0"/>
                </a:spcBef>
                <a:buClrTx/>
                <a:buSzTx/>
                <a:buFontTx/>
                <a:buNone/>
              </a:pPr>
              <a:t>38</a:t>
            </a:fld>
            <a:endParaRPr lang="en-US" altLang="zh-CN" sz="2000">
              <a:solidFill>
                <a:schemeClr val="tx1"/>
              </a:solidFill>
            </a:endParaRPr>
          </a:p>
        </p:txBody>
      </p:sp>
      <p:sp>
        <p:nvSpPr>
          <p:cNvPr id="238594" name="Rectangle 2" descr="蓝色面巾纸">
            <a:extLst>
              <a:ext uri="{FF2B5EF4-FFF2-40B4-BE49-F238E27FC236}">
                <a16:creationId xmlns:a16="http://schemas.microsoft.com/office/drawing/2014/main" id="{EB0B8835-F183-4B62-854D-8EED6F9E553D}"/>
              </a:ext>
            </a:extLst>
          </p:cNvPr>
          <p:cNvSpPr>
            <a:spLocks noGrp="1" noRot="1" noChangeArrowheads="1"/>
          </p:cNvSpPr>
          <p:nvPr>
            <p:ph type="title"/>
          </p:nvPr>
        </p:nvSpPr>
        <p:spPr>
          <a:xfrm>
            <a:off x="684213" y="765175"/>
            <a:ext cx="7772400" cy="792163"/>
          </a:xfrm>
          <a:blipFill dpi="0" rotWithShape="0">
            <a:blip r:embed="rId2"/>
            <a:srcRect/>
            <a:tile tx="0" ty="0" sx="100000" sy="100000" flip="none" algn="tl"/>
          </a:blipFill>
          <a:ln w="76200">
            <a:solidFill>
              <a:srgbClr val="336600"/>
            </a:solidFill>
            <a:miter lim="800000"/>
            <a:headEnd/>
            <a:tailEnd/>
          </a:ln>
        </p:spPr>
        <p:txBody>
          <a:bodyPr/>
          <a:lstStyle/>
          <a:p>
            <a:pPr eaLnBrk="1" hangingPunct="1">
              <a:defRPr/>
            </a:pPr>
            <a:r>
              <a:rPr lang="en-US" altLang="zh-CN" sz="2800">
                <a:solidFill>
                  <a:srgbClr val="660033"/>
                </a:solidFill>
                <a:effectLst>
                  <a:outerShdw blurRad="38100" dist="38100" dir="2700000" algn="tl">
                    <a:srgbClr val="000000"/>
                  </a:outerShdw>
                </a:effectLst>
                <a:latin typeface="宋体" pitchFamily="2" charset="-122"/>
              </a:rPr>
              <a:t>B</a:t>
            </a:r>
            <a:r>
              <a:rPr lang="zh-CN" altLang="en-US" sz="2800">
                <a:solidFill>
                  <a:srgbClr val="660033"/>
                </a:solidFill>
                <a:effectLst>
                  <a:outerShdw blurRad="38100" dist="38100" dir="2700000" algn="tl">
                    <a:srgbClr val="000000"/>
                  </a:outerShdw>
                </a:effectLst>
                <a:latin typeface="宋体" pitchFamily="2" charset="-122"/>
              </a:rPr>
              <a:t>） </a:t>
            </a:r>
            <a:r>
              <a:rPr lang="en-US" altLang="zh-CN" sz="3200" b="0">
                <a:solidFill>
                  <a:srgbClr val="660033"/>
                </a:solidFill>
                <a:effectLst/>
              </a:rPr>
              <a:t>e</a:t>
            </a:r>
            <a:r>
              <a:rPr lang="en-US" altLang="zh-CN" sz="3200" b="0" baseline="-25000">
                <a:solidFill>
                  <a:srgbClr val="660033"/>
                </a:solidFill>
                <a:effectLst/>
              </a:rPr>
              <a:t>d</a:t>
            </a:r>
            <a:r>
              <a:rPr lang="en-US" altLang="zh-CN" sz="3200" baseline="-25000">
                <a:effectLst>
                  <a:outerShdw blurRad="38100" dist="38100" dir="2700000" algn="tl">
                    <a:srgbClr val="000000"/>
                  </a:outerShdw>
                </a:effectLst>
              </a:rPr>
              <a:t> </a:t>
            </a:r>
            <a:r>
              <a:rPr lang="en-US" altLang="zh-CN" sz="2800">
                <a:solidFill>
                  <a:srgbClr val="660033"/>
                </a:solidFill>
                <a:effectLst>
                  <a:outerShdw blurRad="38100" dist="38100" dir="2700000" algn="tl">
                    <a:srgbClr val="000000"/>
                  </a:outerShdw>
                </a:effectLst>
                <a:latin typeface="宋体" pitchFamily="2" charset="-122"/>
              </a:rPr>
              <a:t>= </a:t>
            </a:r>
            <a:r>
              <a:rPr lang="en-US" altLang="zh-CN" sz="2800">
                <a:solidFill>
                  <a:srgbClr val="660033"/>
                </a:solidFill>
                <a:effectLst>
                  <a:outerShdw blurRad="38100" dist="38100" dir="2700000" algn="tl">
                    <a:srgbClr val="000000"/>
                  </a:outerShdw>
                </a:effectLst>
                <a:latin typeface="宋体" pitchFamily="2" charset="-122"/>
                <a:sym typeface="Symbol" pitchFamily="18" charset="2"/>
              </a:rPr>
              <a:t></a:t>
            </a:r>
            <a:r>
              <a:rPr lang="en-US" altLang="zh-CN" sz="2400">
                <a:solidFill>
                  <a:srgbClr val="660033"/>
                </a:solidFill>
                <a:effectLst>
                  <a:outerShdw blurRad="38100" dist="38100" dir="2700000" algn="tl">
                    <a:srgbClr val="000000"/>
                  </a:outerShdw>
                </a:effectLst>
                <a:latin typeface="宋体" pitchFamily="2" charset="-122"/>
                <a:sym typeface="Symbol" pitchFamily="18" charset="2"/>
              </a:rPr>
              <a:t>     </a:t>
            </a:r>
            <a:r>
              <a:rPr lang="zh-CN" altLang="en-US" sz="2800">
                <a:solidFill>
                  <a:srgbClr val="660033"/>
                </a:solidFill>
                <a:effectLst>
                  <a:outerShdw blurRad="38100" dist="38100" dir="2700000" algn="tl">
                    <a:srgbClr val="000000"/>
                  </a:outerShdw>
                </a:effectLst>
                <a:latin typeface="宋体" pitchFamily="2" charset="-122"/>
              </a:rPr>
              <a:t>完全弹性</a:t>
            </a:r>
            <a:r>
              <a:rPr lang="zh-CN" altLang="en-US" sz="2400">
                <a:effectLst>
                  <a:outerShdw blurRad="38100" dist="38100" dir="2700000" algn="tl">
                    <a:srgbClr val="000000"/>
                  </a:outerShdw>
                </a:effectLst>
                <a:latin typeface="宋体" pitchFamily="2" charset="-122"/>
              </a:rPr>
              <a:t>（</a:t>
            </a:r>
            <a:r>
              <a:rPr lang="en-US" altLang="zh-CN" sz="2400">
                <a:effectLst>
                  <a:outerShdw blurRad="38100" dist="38100" dir="2700000" algn="tl">
                    <a:srgbClr val="000000"/>
                  </a:outerShdw>
                </a:effectLst>
                <a:latin typeface="宋体" pitchFamily="2" charset="-122"/>
              </a:rPr>
              <a:t>perfect elastic</a:t>
            </a:r>
            <a:r>
              <a:rPr lang="zh-CN" altLang="en-US" sz="2400">
                <a:effectLst>
                  <a:outerShdw blurRad="38100" dist="38100" dir="2700000" algn="tl">
                    <a:srgbClr val="000000"/>
                  </a:outerShdw>
                </a:effectLst>
                <a:latin typeface="宋体" pitchFamily="2" charset="-122"/>
              </a:rPr>
              <a:t>）</a:t>
            </a:r>
          </a:p>
        </p:txBody>
      </p:sp>
      <p:sp>
        <p:nvSpPr>
          <p:cNvPr id="238595" name="Rectangle 3" descr="白色大理石">
            <a:extLst>
              <a:ext uri="{FF2B5EF4-FFF2-40B4-BE49-F238E27FC236}">
                <a16:creationId xmlns:a16="http://schemas.microsoft.com/office/drawing/2014/main" id="{D0CBFB01-242D-4842-9FC6-294BCF54F09A}"/>
              </a:ext>
            </a:extLst>
          </p:cNvPr>
          <p:cNvSpPr>
            <a:spLocks noGrp="1" noRot="1" noChangeArrowheads="1"/>
          </p:cNvSpPr>
          <p:nvPr>
            <p:ph type="body" idx="1"/>
          </p:nvPr>
        </p:nvSpPr>
        <p:spPr>
          <a:xfrm>
            <a:off x="684213" y="1844675"/>
            <a:ext cx="3446462" cy="4608513"/>
          </a:xfrm>
          <a:blipFill dpi="0" rotWithShape="1">
            <a:blip r:embed="rId3"/>
            <a:srcRect/>
            <a:tile tx="0" ty="0" sx="100000" sy="100000" flip="none" algn="tl"/>
          </a:blipFill>
          <a:ln w="57150" cap="flat" cmpd="thickThin" algn="ctr">
            <a:solidFill>
              <a:srgbClr val="660033"/>
            </a:solidFill>
            <a:miter lim="800000"/>
            <a:headEnd/>
            <a:tailEnd/>
          </a:ln>
        </p:spPr>
        <p:txBody>
          <a:bodyPr/>
          <a:lstStyle/>
          <a:p>
            <a:pPr marL="457200" indent="-457200" eaLnBrk="1" hangingPunct="1">
              <a:lnSpc>
                <a:spcPct val="90000"/>
              </a:lnSpc>
            </a:pPr>
            <a:r>
              <a:rPr lang="zh-CN" altLang="en-US" sz="2800" b="1">
                <a:solidFill>
                  <a:srgbClr val="660033"/>
                </a:solidFill>
                <a:latin typeface="华文新魏" panose="02010800040101010101" pitchFamily="2" charset="-122"/>
                <a:ea typeface="华文新魏" panose="02010800040101010101" pitchFamily="2" charset="-122"/>
              </a:rPr>
              <a:t>价格为既定时，需求量是无限的，或者是相对于无穷小的价格变化率，需求量变化率是无穷大的。</a:t>
            </a:r>
          </a:p>
          <a:p>
            <a:pPr marL="457200" indent="-457200" eaLnBrk="1" hangingPunct="1">
              <a:lnSpc>
                <a:spcPct val="90000"/>
              </a:lnSpc>
            </a:pPr>
            <a:r>
              <a:rPr lang="zh-CN" altLang="en-US" sz="2800" b="1">
                <a:solidFill>
                  <a:schemeClr val="tx1"/>
                </a:solidFill>
                <a:latin typeface="华文新魏" panose="02010800040101010101" pitchFamily="2" charset="-122"/>
                <a:ea typeface="华文新魏" panose="02010800040101010101" pitchFamily="2" charset="-122"/>
              </a:rPr>
              <a:t>银行以某一固定的价格收购黄金</a:t>
            </a:r>
          </a:p>
          <a:p>
            <a:pPr marL="457200" indent="-457200" eaLnBrk="1" hangingPunct="1">
              <a:lnSpc>
                <a:spcPct val="90000"/>
              </a:lnSpc>
            </a:pPr>
            <a:r>
              <a:rPr lang="zh-CN" altLang="en-US" sz="2800" b="1">
                <a:solidFill>
                  <a:schemeClr val="tx1"/>
                </a:solidFill>
                <a:latin typeface="华文新魏" panose="02010800040101010101" pitchFamily="2" charset="-122"/>
                <a:ea typeface="华文新魏" panose="02010800040101010101" pitchFamily="2" charset="-122"/>
              </a:rPr>
              <a:t>实行保护价的农产品</a:t>
            </a:r>
          </a:p>
        </p:txBody>
      </p:sp>
      <p:sp>
        <p:nvSpPr>
          <p:cNvPr id="238596" name="Line 4">
            <a:extLst>
              <a:ext uri="{FF2B5EF4-FFF2-40B4-BE49-F238E27FC236}">
                <a16:creationId xmlns:a16="http://schemas.microsoft.com/office/drawing/2014/main" id="{362F8142-0159-44F1-AE3C-F7C1C1D85FC4}"/>
              </a:ext>
            </a:extLst>
          </p:cNvPr>
          <p:cNvSpPr>
            <a:spLocks noChangeShapeType="1"/>
          </p:cNvSpPr>
          <p:nvPr/>
        </p:nvSpPr>
        <p:spPr bwMode="auto">
          <a:xfrm flipV="1">
            <a:off x="4859338" y="3014663"/>
            <a:ext cx="0" cy="2286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8597" name="Line 5">
            <a:extLst>
              <a:ext uri="{FF2B5EF4-FFF2-40B4-BE49-F238E27FC236}">
                <a16:creationId xmlns:a16="http://schemas.microsoft.com/office/drawing/2014/main" id="{D3FB52D3-7250-49EB-B863-0D3920BC1511}"/>
              </a:ext>
            </a:extLst>
          </p:cNvPr>
          <p:cNvSpPr>
            <a:spLocks noChangeShapeType="1"/>
          </p:cNvSpPr>
          <p:nvPr/>
        </p:nvSpPr>
        <p:spPr bwMode="auto">
          <a:xfrm>
            <a:off x="4859338" y="5300663"/>
            <a:ext cx="2590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8598" name="Line 6">
            <a:extLst>
              <a:ext uri="{FF2B5EF4-FFF2-40B4-BE49-F238E27FC236}">
                <a16:creationId xmlns:a16="http://schemas.microsoft.com/office/drawing/2014/main" id="{93D68904-A966-4E0E-B32A-6697C49A54A6}"/>
              </a:ext>
            </a:extLst>
          </p:cNvPr>
          <p:cNvSpPr>
            <a:spLocks noChangeShapeType="1"/>
          </p:cNvSpPr>
          <p:nvPr/>
        </p:nvSpPr>
        <p:spPr bwMode="auto">
          <a:xfrm>
            <a:off x="4859338" y="4157663"/>
            <a:ext cx="2362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8599" name="Text Box 7">
            <a:extLst>
              <a:ext uri="{FF2B5EF4-FFF2-40B4-BE49-F238E27FC236}">
                <a16:creationId xmlns:a16="http://schemas.microsoft.com/office/drawing/2014/main" id="{CA3F0595-E014-428C-986E-E8D3C471BA53}"/>
              </a:ext>
            </a:extLst>
          </p:cNvPr>
          <p:cNvSpPr txBox="1">
            <a:spLocks noChangeArrowheads="1"/>
          </p:cNvSpPr>
          <p:nvPr/>
        </p:nvSpPr>
        <p:spPr bwMode="auto">
          <a:xfrm>
            <a:off x="4691063" y="2446338"/>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238600" name="Text Box 8">
            <a:extLst>
              <a:ext uri="{FF2B5EF4-FFF2-40B4-BE49-F238E27FC236}">
                <a16:creationId xmlns:a16="http://schemas.microsoft.com/office/drawing/2014/main" id="{CDE767F4-27B1-429D-841A-4FBBEC39BF45}"/>
              </a:ext>
            </a:extLst>
          </p:cNvPr>
          <p:cNvSpPr txBox="1">
            <a:spLocks noChangeArrowheads="1"/>
          </p:cNvSpPr>
          <p:nvPr/>
        </p:nvSpPr>
        <p:spPr bwMode="auto">
          <a:xfrm>
            <a:off x="7510463" y="51133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238601" name="Text Box 9">
            <a:extLst>
              <a:ext uri="{FF2B5EF4-FFF2-40B4-BE49-F238E27FC236}">
                <a16:creationId xmlns:a16="http://schemas.microsoft.com/office/drawing/2014/main" id="{87A380D1-E3C4-4469-81F0-2311CFBCE185}"/>
              </a:ext>
            </a:extLst>
          </p:cNvPr>
          <p:cNvSpPr txBox="1">
            <a:spLocks noChangeArrowheads="1"/>
          </p:cNvSpPr>
          <p:nvPr/>
        </p:nvSpPr>
        <p:spPr bwMode="auto">
          <a:xfrm>
            <a:off x="7205663" y="3817938"/>
            <a:ext cx="557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D2</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38596"/>
                                        </p:tgtEl>
                                        <p:attrNameLst>
                                          <p:attrName>style.visibility</p:attrName>
                                        </p:attrNameLst>
                                      </p:cBhvr>
                                      <p:to>
                                        <p:strVal val="visible"/>
                                      </p:to>
                                    </p:set>
                                    <p:animEffect transition="in" filter="blinds(horizontal)">
                                      <p:cBhvr>
                                        <p:cTn id="7" dur="500"/>
                                        <p:tgtEl>
                                          <p:spTgt spid="238596"/>
                                        </p:tgtEl>
                                      </p:cBhvr>
                                    </p:animEffect>
                                  </p:childTnLst>
                                </p:cTn>
                              </p:par>
                              <p:par>
                                <p:cTn id="8" presetID="3" presetClass="entr" presetSubtype="10" fill="hold" nodeType="withEffect">
                                  <p:stCondLst>
                                    <p:cond delay="0"/>
                                  </p:stCondLst>
                                  <p:childTnLst>
                                    <p:set>
                                      <p:cBhvr>
                                        <p:cTn id="9" dur="1" fill="hold">
                                          <p:stCondLst>
                                            <p:cond delay="0"/>
                                          </p:stCondLst>
                                        </p:cTn>
                                        <p:tgtEl>
                                          <p:spTgt spid="238597"/>
                                        </p:tgtEl>
                                        <p:attrNameLst>
                                          <p:attrName>style.visibility</p:attrName>
                                        </p:attrNameLst>
                                      </p:cBhvr>
                                      <p:to>
                                        <p:strVal val="visible"/>
                                      </p:to>
                                    </p:set>
                                    <p:animEffect transition="in" filter="blinds(horizontal)">
                                      <p:cBhvr>
                                        <p:cTn id="10" dur="500"/>
                                        <p:tgtEl>
                                          <p:spTgt spid="238597"/>
                                        </p:tgtEl>
                                      </p:cBhvr>
                                    </p:animEffect>
                                  </p:childTnLst>
                                </p:cTn>
                              </p:par>
                              <p:par>
                                <p:cTn id="11" presetID="3" presetClass="entr" presetSubtype="10" fill="hold" nodeType="withEffect">
                                  <p:stCondLst>
                                    <p:cond delay="0"/>
                                  </p:stCondLst>
                                  <p:childTnLst>
                                    <p:set>
                                      <p:cBhvr>
                                        <p:cTn id="12" dur="1" fill="hold">
                                          <p:stCondLst>
                                            <p:cond delay="0"/>
                                          </p:stCondLst>
                                        </p:cTn>
                                        <p:tgtEl>
                                          <p:spTgt spid="238598"/>
                                        </p:tgtEl>
                                        <p:attrNameLst>
                                          <p:attrName>style.visibility</p:attrName>
                                        </p:attrNameLst>
                                      </p:cBhvr>
                                      <p:to>
                                        <p:strVal val="visible"/>
                                      </p:to>
                                    </p:set>
                                    <p:animEffect transition="in" filter="blinds(horizontal)">
                                      <p:cBhvr>
                                        <p:cTn id="13" dur="500"/>
                                        <p:tgtEl>
                                          <p:spTgt spid="23859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38599"/>
                                        </p:tgtEl>
                                        <p:attrNameLst>
                                          <p:attrName>style.visibility</p:attrName>
                                        </p:attrNameLst>
                                      </p:cBhvr>
                                      <p:to>
                                        <p:strVal val="visible"/>
                                      </p:to>
                                    </p:set>
                                    <p:animEffect transition="in" filter="blinds(horizontal)">
                                      <p:cBhvr>
                                        <p:cTn id="16" dur="500"/>
                                        <p:tgtEl>
                                          <p:spTgt spid="23859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38600"/>
                                        </p:tgtEl>
                                        <p:attrNameLst>
                                          <p:attrName>style.visibility</p:attrName>
                                        </p:attrNameLst>
                                      </p:cBhvr>
                                      <p:to>
                                        <p:strVal val="visible"/>
                                      </p:to>
                                    </p:set>
                                    <p:animEffect transition="in" filter="blinds(horizontal)">
                                      <p:cBhvr>
                                        <p:cTn id="19" dur="500"/>
                                        <p:tgtEl>
                                          <p:spTgt spid="23860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38601"/>
                                        </p:tgtEl>
                                        <p:attrNameLst>
                                          <p:attrName>style.visibility</p:attrName>
                                        </p:attrNameLst>
                                      </p:cBhvr>
                                      <p:to>
                                        <p:strVal val="visible"/>
                                      </p:to>
                                    </p:set>
                                    <p:animEffect transition="in" filter="blinds(horizontal)">
                                      <p:cBhvr>
                                        <p:cTn id="22" dur="500"/>
                                        <p:tgtEl>
                                          <p:spTgt spid="238601"/>
                                        </p:tgtEl>
                                      </p:cBhvr>
                                    </p:animEffect>
                                  </p:childTnLst>
                                </p:cTn>
                              </p:par>
                            </p:childTnLst>
                          </p:cTn>
                        </p:par>
                        <p:par>
                          <p:cTn id="23" fill="hold" nodeType="afterGroup">
                            <p:stCondLst>
                              <p:cond delay="500"/>
                            </p:stCondLst>
                            <p:childTnLst>
                              <p:par>
                                <p:cTn id="24" presetID="3" presetClass="entr" presetSubtype="10" fill="hold" grpId="0" nodeType="afterEffect">
                                  <p:stCondLst>
                                    <p:cond delay="0"/>
                                  </p:stCondLst>
                                  <p:childTnLst>
                                    <p:set>
                                      <p:cBhvr>
                                        <p:cTn id="25" dur="1" fill="hold">
                                          <p:stCondLst>
                                            <p:cond delay="0"/>
                                          </p:stCondLst>
                                        </p:cTn>
                                        <p:tgtEl>
                                          <p:spTgt spid="238595">
                                            <p:bg/>
                                          </p:spTgt>
                                        </p:tgtEl>
                                        <p:attrNameLst>
                                          <p:attrName>style.visibility</p:attrName>
                                        </p:attrNameLst>
                                      </p:cBhvr>
                                      <p:to>
                                        <p:strVal val="visible"/>
                                      </p:to>
                                    </p:set>
                                    <p:animEffect transition="in" filter="blinds(horizontal)">
                                      <p:cBhvr>
                                        <p:cTn id="26" dur="500"/>
                                        <p:tgtEl>
                                          <p:spTgt spid="238595">
                                            <p:bg/>
                                          </p:spTgt>
                                        </p:tgtEl>
                                      </p:cBhvr>
                                    </p:animEffect>
                                  </p:childTnLst>
                                </p:cTn>
                              </p:par>
                            </p:childTnLst>
                          </p:cTn>
                        </p:par>
                        <p:par>
                          <p:cTn id="27" fill="hold" nodeType="afterGroup">
                            <p:stCondLst>
                              <p:cond delay="1000"/>
                            </p:stCondLst>
                            <p:childTnLst>
                              <p:par>
                                <p:cTn id="28" presetID="3" presetClass="entr" presetSubtype="10" fill="hold" grpId="0" nodeType="afterEffect">
                                  <p:stCondLst>
                                    <p:cond delay="0"/>
                                  </p:stCondLst>
                                  <p:childTnLst>
                                    <p:set>
                                      <p:cBhvr>
                                        <p:cTn id="29" dur="1" fill="hold">
                                          <p:stCondLst>
                                            <p:cond delay="0"/>
                                          </p:stCondLst>
                                        </p:cTn>
                                        <p:tgtEl>
                                          <p:spTgt spid="238595">
                                            <p:txEl>
                                              <p:pRg st="0" end="0"/>
                                            </p:txEl>
                                          </p:spTgt>
                                        </p:tgtEl>
                                        <p:attrNameLst>
                                          <p:attrName>style.visibility</p:attrName>
                                        </p:attrNameLst>
                                      </p:cBhvr>
                                      <p:to>
                                        <p:strVal val="visible"/>
                                      </p:to>
                                    </p:set>
                                    <p:animEffect transition="in" filter="blinds(horizontal)">
                                      <p:cBhvr>
                                        <p:cTn id="30" dur="500"/>
                                        <p:tgtEl>
                                          <p:spTgt spid="238595">
                                            <p:txEl>
                                              <p:pRg st="0" end="0"/>
                                            </p:txEl>
                                          </p:spTgt>
                                        </p:tgtEl>
                                      </p:cBhvr>
                                    </p:animEffect>
                                  </p:childTnLst>
                                </p:cTn>
                              </p:par>
                            </p:childTnLst>
                          </p:cTn>
                        </p:par>
                        <p:par>
                          <p:cTn id="31" fill="hold" nodeType="afterGroup">
                            <p:stCondLst>
                              <p:cond delay="1500"/>
                            </p:stCondLst>
                            <p:childTnLst>
                              <p:par>
                                <p:cTn id="32" presetID="3" presetClass="entr" presetSubtype="10" fill="hold" grpId="0" nodeType="afterEffect">
                                  <p:stCondLst>
                                    <p:cond delay="0"/>
                                  </p:stCondLst>
                                  <p:childTnLst>
                                    <p:set>
                                      <p:cBhvr>
                                        <p:cTn id="33" dur="1" fill="hold">
                                          <p:stCondLst>
                                            <p:cond delay="0"/>
                                          </p:stCondLst>
                                        </p:cTn>
                                        <p:tgtEl>
                                          <p:spTgt spid="238595">
                                            <p:txEl>
                                              <p:pRg st="1" end="1"/>
                                            </p:txEl>
                                          </p:spTgt>
                                        </p:tgtEl>
                                        <p:attrNameLst>
                                          <p:attrName>style.visibility</p:attrName>
                                        </p:attrNameLst>
                                      </p:cBhvr>
                                      <p:to>
                                        <p:strVal val="visible"/>
                                      </p:to>
                                    </p:set>
                                    <p:animEffect transition="in" filter="blinds(horizontal)">
                                      <p:cBhvr>
                                        <p:cTn id="34" dur="500"/>
                                        <p:tgtEl>
                                          <p:spTgt spid="238595">
                                            <p:txEl>
                                              <p:pRg st="1" end="1"/>
                                            </p:txEl>
                                          </p:spTgt>
                                        </p:tgtEl>
                                      </p:cBhvr>
                                    </p:animEffect>
                                  </p:childTnLst>
                                </p:cTn>
                              </p:par>
                            </p:childTnLst>
                          </p:cTn>
                        </p:par>
                        <p:par>
                          <p:cTn id="35" fill="hold" nodeType="afterGroup">
                            <p:stCondLst>
                              <p:cond delay="2000"/>
                            </p:stCondLst>
                            <p:childTnLst>
                              <p:par>
                                <p:cTn id="36" presetID="3" presetClass="entr" presetSubtype="10" fill="hold" grpId="0" nodeType="afterEffect">
                                  <p:stCondLst>
                                    <p:cond delay="0"/>
                                  </p:stCondLst>
                                  <p:childTnLst>
                                    <p:set>
                                      <p:cBhvr>
                                        <p:cTn id="37" dur="1" fill="hold">
                                          <p:stCondLst>
                                            <p:cond delay="0"/>
                                          </p:stCondLst>
                                        </p:cTn>
                                        <p:tgtEl>
                                          <p:spTgt spid="238595">
                                            <p:txEl>
                                              <p:pRg st="2" end="2"/>
                                            </p:txEl>
                                          </p:spTgt>
                                        </p:tgtEl>
                                        <p:attrNameLst>
                                          <p:attrName>style.visibility</p:attrName>
                                        </p:attrNameLst>
                                      </p:cBhvr>
                                      <p:to>
                                        <p:strVal val="visible"/>
                                      </p:to>
                                    </p:set>
                                    <p:animEffect transition="in" filter="blinds(horizontal)">
                                      <p:cBhvr>
                                        <p:cTn id="38" dur="500"/>
                                        <p:tgtEl>
                                          <p:spTgt spid="2385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build="p" animBg="1"/>
      <p:bldP spid="238599" grpId="0"/>
      <p:bldP spid="238600" grpId="0"/>
      <p:bldP spid="23860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灯片编号占位符 4">
            <a:extLst>
              <a:ext uri="{FF2B5EF4-FFF2-40B4-BE49-F238E27FC236}">
                <a16:creationId xmlns:a16="http://schemas.microsoft.com/office/drawing/2014/main" id="{1F381EA3-FF3D-4CB7-B3FF-6EF6D0B969F2}"/>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8D1F62DD-F5AA-445C-8CC6-61F6DD24589D}" type="slidenum">
              <a:rPr lang="en-US" altLang="zh-CN" sz="2000" smtClean="0">
                <a:solidFill>
                  <a:schemeClr val="tx1"/>
                </a:solidFill>
              </a:rPr>
              <a:pPr>
                <a:spcBef>
                  <a:spcPct val="0"/>
                </a:spcBef>
                <a:buClrTx/>
                <a:buSzTx/>
                <a:buFontTx/>
                <a:buNone/>
              </a:pPr>
              <a:t>39</a:t>
            </a:fld>
            <a:endParaRPr lang="en-US" altLang="zh-CN" sz="2000">
              <a:solidFill>
                <a:schemeClr val="tx1"/>
              </a:solidFill>
            </a:endParaRPr>
          </a:p>
        </p:txBody>
      </p:sp>
      <p:sp>
        <p:nvSpPr>
          <p:cNvPr id="239618" name="Rectangle 2" descr="蓝色面巾纸">
            <a:extLst>
              <a:ext uri="{FF2B5EF4-FFF2-40B4-BE49-F238E27FC236}">
                <a16:creationId xmlns:a16="http://schemas.microsoft.com/office/drawing/2014/main" id="{D7A4E1CB-A6B1-40E0-91D3-69ADD1A6A929}"/>
              </a:ext>
            </a:extLst>
          </p:cNvPr>
          <p:cNvSpPr>
            <a:spLocks noGrp="1" noRot="1" noChangeArrowheads="1"/>
          </p:cNvSpPr>
          <p:nvPr>
            <p:ph type="title"/>
          </p:nvPr>
        </p:nvSpPr>
        <p:spPr>
          <a:xfrm>
            <a:off x="827088" y="685800"/>
            <a:ext cx="7705725" cy="727075"/>
          </a:xfrm>
          <a:blipFill dpi="0" rotWithShape="1">
            <a:blip r:embed="rId2"/>
            <a:srcRect/>
            <a:tile tx="0" ty="0" sx="100000" sy="100000" flip="none" algn="tl"/>
          </a:blipFill>
          <a:ln w="76200" cap="flat" algn="ctr">
            <a:solidFill>
              <a:srgbClr val="336600"/>
            </a:solidFill>
            <a:miter lim="800000"/>
            <a:headEnd/>
            <a:tailEnd/>
          </a:ln>
        </p:spPr>
        <p:txBody>
          <a:bodyPr anchor="t"/>
          <a:lstStyle/>
          <a:p>
            <a:pPr marL="457200" indent="-457200" eaLnBrk="1" hangingPunct="1">
              <a:lnSpc>
                <a:spcPct val="90000"/>
              </a:lnSpc>
              <a:spcBef>
                <a:spcPct val="20000"/>
              </a:spcBef>
              <a:buClr>
                <a:srgbClr val="A50021"/>
              </a:buClr>
              <a:buSzPct val="75000"/>
              <a:buFont typeface="Wingdings" pitchFamily="2" charset="2"/>
              <a:buNone/>
              <a:defRPr/>
            </a:pPr>
            <a:r>
              <a:rPr lang="en-US" altLang="zh-CN" sz="2800">
                <a:solidFill>
                  <a:srgbClr val="660033"/>
                </a:solidFill>
                <a:effectLst>
                  <a:outerShdw blurRad="38100" dist="38100" dir="2700000" algn="tl">
                    <a:srgbClr val="000000"/>
                  </a:outerShdw>
                </a:effectLst>
                <a:latin typeface="宋体" pitchFamily="2" charset="-122"/>
              </a:rPr>
              <a:t>C</a:t>
            </a:r>
            <a:r>
              <a:rPr lang="zh-CN" altLang="en-US" sz="2800">
                <a:solidFill>
                  <a:srgbClr val="660033"/>
                </a:solidFill>
                <a:effectLst>
                  <a:outerShdw blurRad="38100" dist="38100" dir="2700000" algn="tl">
                    <a:srgbClr val="000000"/>
                  </a:outerShdw>
                </a:effectLst>
                <a:latin typeface="宋体" pitchFamily="2" charset="-122"/>
              </a:rPr>
              <a:t>） </a:t>
            </a:r>
            <a:r>
              <a:rPr lang="en-US" altLang="zh-CN" sz="3200" b="0">
                <a:solidFill>
                  <a:srgbClr val="660033"/>
                </a:solidFill>
                <a:effectLst/>
              </a:rPr>
              <a:t>e</a:t>
            </a:r>
            <a:r>
              <a:rPr lang="en-US" altLang="zh-CN" sz="3200" b="0" baseline="-25000">
                <a:solidFill>
                  <a:srgbClr val="660033"/>
                </a:solidFill>
                <a:effectLst/>
              </a:rPr>
              <a:t>d</a:t>
            </a:r>
            <a:r>
              <a:rPr lang="en-US" altLang="zh-CN" sz="2400">
                <a:solidFill>
                  <a:srgbClr val="660033"/>
                </a:solidFill>
                <a:effectLst>
                  <a:outerShdw blurRad="38100" dist="38100" dir="2700000" algn="tl">
                    <a:srgbClr val="000000"/>
                  </a:outerShdw>
                </a:effectLst>
                <a:latin typeface="宋体" pitchFamily="2" charset="-122"/>
              </a:rPr>
              <a:t> = 1</a:t>
            </a:r>
            <a:r>
              <a:rPr lang="en-US" altLang="zh-CN" sz="2000">
                <a:solidFill>
                  <a:srgbClr val="660033"/>
                </a:solidFill>
                <a:effectLst>
                  <a:outerShdw blurRad="38100" dist="38100" dir="2700000" algn="tl">
                    <a:srgbClr val="000000"/>
                  </a:outerShdw>
                </a:effectLst>
                <a:latin typeface="宋体" pitchFamily="2" charset="-122"/>
              </a:rPr>
              <a:t> </a:t>
            </a:r>
            <a:r>
              <a:rPr lang="zh-CN" altLang="en-US" sz="2800">
                <a:solidFill>
                  <a:srgbClr val="660033"/>
                </a:solidFill>
                <a:effectLst>
                  <a:outerShdw blurRad="38100" dist="38100" dir="2700000" algn="tl">
                    <a:srgbClr val="000000"/>
                  </a:outerShdw>
                </a:effectLst>
                <a:latin typeface="宋体" pitchFamily="2" charset="-122"/>
              </a:rPr>
              <a:t>单位弹性</a:t>
            </a:r>
            <a:r>
              <a:rPr lang="zh-CN" altLang="en-US" sz="2000">
                <a:effectLst>
                  <a:outerShdw blurRad="38100" dist="38100" dir="2700000" algn="tl">
                    <a:srgbClr val="000000"/>
                  </a:outerShdw>
                </a:effectLst>
                <a:latin typeface="宋体" pitchFamily="2" charset="-122"/>
              </a:rPr>
              <a:t>（</a:t>
            </a:r>
            <a:r>
              <a:rPr lang="en-US" altLang="zh-CN" sz="2000">
                <a:effectLst>
                  <a:outerShdw blurRad="38100" dist="38100" dir="2700000" algn="tl">
                    <a:srgbClr val="000000"/>
                  </a:outerShdw>
                </a:effectLst>
                <a:latin typeface="宋体" pitchFamily="2" charset="-122"/>
              </a:rPr>
              <a:t>unitary elastic</a:t>
            </a:r>
            <a:r>
              <a:rPr lang="zh-CN" altLang="en-US" sz="2000">
                <a:effectLst>
                  <a:outerShdw blurRad="38100" dist="38100" dir="2700000" algn="tl">
                    <a:srgbClr val="000000"/>
                  </a:outerShdw>
                </a:effectLst>
                <a:latin typeface="宋体" pitchFamily="2" charset="-122"/>
              </a:rPr>
              <a:t>）</a:t>
            </a:r>
          </a:p>
        </p:txBody>
      </p:sp>
      <p:sp>
        <p:nvSpPr>
          <p:cNvPr id="239619" name="Rectangle 3" descr="白色大理石">
            <a:extLst>
              <a:ext uri="{FF2B5EF4-FFF2-40B4-BE49-F238E27FC236}">
                <a16:creationId xmlns:a16="http://schemas.microsoft.com/office/drawing/2014/main" id="{D35A166D-EBC0-4684-8FF0-7CD82ECCD433}"/>
              </a:ext>
            </a:extLst>
          </p:cNvPr>
          <p:cNvSpPr>
            <a:spLocks noGrp="1" noRot="1" noChangeArrowheads="1"/>
          </p:cNvSpPr>
          <p:nvPr>
            <p:ph type="body" idx="1"/>
          </p:nvPr>
        </p:nvSpPr>
        <p:spPr>
          <a:xfrm>
            <a:off x="827088" y="1628775"/>
            <a:ext cx="3517900" cy="4270375"/>
          </a:xfrm>
          <a:blipFill dpi="0" rotWithShape="1">
            <a:blip r:embed="rId3"/>
            <a:srcRect/>
            <a:tile tx="0" ty="0" sx="100000" sy="100000" flip="none" algn="tl"/>
          </a:blipFill>
          <a:ln w="57150" cap="flat" cmpd="thickThin" algn="ctr">
            <a:solidFill>
              <a:srgbClr val="660033"/>
            </a:solidFill>
            <a:miter lim="800000"/>
            <a:headEnd/>
            <a:tailEnd/>
          </a:ln>
        </p:spPr>
        <p:txBody>
          <a:bodyPr/>
          <a:lstStyle/>
          <a:p>
            <a:pPr marL="457200" indent="-457200" eaLnBrk="1" hangingPunct="1"/>
            <a:r>
              <a:rPr lang="zh-CN" altLang="en-US" sz="3600">
                <a:solidFill>
                  <a:srgbClr val="660033"/>
                </a:solidFill>
                <a:latin typeface="华文新魏" panose="02010800040101010101" pitchFamily="2" charset="-122"/>
                <a:ea typeface="华文新魏" panose="02010800040101010101" pitchFamily="2" charset="-122"/>
              </a:rPr>
              <a:t>价格变动的比率 </a:t>
            </a:r>
            <a:r>
              <a:rPr lang="en-US" altLang="zh-CN" sz="3600">
                <a:solidFill>
                  <a:srgbClr val="660033"/>
                </a:solidFill>
                <a:latin typeface="华文新魏" panose="02010800040101010101" pitchFamily="2" charset="-122"/>
                <a:ea typeface="华文新魏" panose="02010800040101010101" pitchFamily="2" charset="-122"/>
              </a:rPr>
              <a:t>= </a:t>
            </a:r>
            <a:r>
              <a:rPr lang="zh-CN" altLang="en-US" sz="3600">
                <a:solidFill>
                  <a:srgbClr val="660033"/>
                </a:solidFill>
                <a:latin typeface="华文新魏" panose="02010800040101010101" pitchFamily="2" charset="-122"/>
                <a:ea typeface="华文新魏" panose="02010800040101010101" pitchFamily="2" charset="-122"/>
              </a:rPr>
              <a:t>需求量变动的比率。</a:t>
            </a:r>
          </a:p>
          <a:p>
            <a:pPr marL="457200" indent="-457200" eaLnBrk="1" hangingPunct="1"/>
            <a:r>
              <a:rPr lang="zh-CN" altLang="en-US"/>
              <a:t>这时的需求曲线是一条正</a:t>
            </a:r>
            <a:r>
              <a:rPr lang="zh-CN" altLang="en-US">
                <a:solidFill>
                  <a:srgbClr val="FF0000"/>
                </a:solidFill>
              </a:rPr>
              <a:t>双曲线</a:t>
            </a:r>
            <a:r>
              <a:rPr lang="zh-CN" altLang="en-US"/>
              <a:t>。</a:t>
            </a:r>
          </a:p>
          <a:p>
            <a:pPr marL="457200" indent="-457200" eaLnBrk="1" hangingPunct="1"/>
            <a:r>
              <a:rPr lang="zh-CN" altLang="en-US"/>
              <a:t>如：</a:t>
            </a:r>
            <a:r>
              <a:rPr lang="en-US" altLang="zh-CN"/>
              <a:t>PQ=a</a:t>
            </a:r>
            <a:endParaRPr lang="en-US" altLang="zh-CN" sz="3600">
              <a:solidFill>
                <a:srgbClr val="660033"/>
              </a:solidFill>
              <a:latin typeface="华文新魏" panose="02010800040101010101" pitchFamily="2" charset="-122"/>
              <a:ea typeface="华文新魏" panose="02010800040101010101" pitchFamily="2" charset="-122"/>
            </a:endParaRPr>
          </a:p>
        </p:txBody>
      </p:sp>
      <p:sp>
        <p:nvSpPr>
          <p:cNvPr id="239620" name="Line 4">
            <a:extLst>
              <a:ext uri="{FF2B5EF4-FFF2-40B4-BE49-F238E27FC236}">
                <a16:creationId xmlns:a16="http://schemas.microsoft.com/office/drawing/2014/main" id="{CE93A8A5-9E7D-477E-BD47-D906065552AC}"/>
              </a:ext>
            </a:extLst>
          </p:cNvPr>
          <p:cNvSpPr>
            <a:spLocks noChangeShapeType="1"/>
          </p:cNvSpPr>
          <p:nvPr/>
        </p:nvSpPr>
        <p:spPr bwMode="auto">
          <a:xfrm flipV="1">
            <a:off x="5327650" y="2679700"/>
            <a:ext cx="0" cy="2514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9621" name="Line 5">
            <a:extLst>
              <a:ext uri="{FF2B5EF4-FFF2-40B4-BE49-F238E27FC236}">
                <a16:creationId xmlns:a16="http://schemas.microsoft.com/office/drawing/2014/main" id="{2702706C-1CB2-4C91-B1C8-9EEB1833E3FD}"/>
              </a:ext>
            </a:extLst>
          </p:cNvPr>
          <p:cNvSpPr>
            <a:spLocks noChangeShapeType="1"/>
          </p:cNvSpPr>
          <p:nvPr/>
        </p:nvSpPr>
        <p:spPr bwMode="auto">
          <a:xfrm>
            <a:off x="5327650" y="5194300"/>
            <a:ext cx="2819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9622" name="Line 6">
            <a:extLst>
              <a:ext uri="{FF2B5EF4-FFF2-40B4-BE49-F238E27FC236}">
                <a16:creationId xmlns:a16="http://schemas.microsoft.com/office/drawing/2014/main" id="{A25CE27E-0CF0-460F-AD31-FC8BC4F5C28F}"/>
              </a:ext>
            </a:extLst>
          </p:cNvPr>
          <p:cNvSpPr>
            <a:spLocks noChangeShapeType="1"/>
          </p:cNvSpPr>
          <p:nvPr/>
        </p:nvSpPr>
        <p:spPr bwMode="auto">
          <a:xfrm>
            <a:off x="5327650" y="3898900"/>
            <a:ext cx="53975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9623" name="Line 7">
            <a:extLst>
              <a:ext uri="{FF2B5EF4-FFF2-40B4-BE49-F238E27FC236}">
                <a16:creationId xmlns:a16="http://schemas.microsoft.com/office/drawing/2014/main" id="{47590C19-87FF-4268-8FFC-CCA28531B0E1}"/>
              </a:ext>
            </a:extLst>
          </p:cNvPr>
          <p:cNvSpPr>
            <a:spLocks noChangeShapeType="1"/>
          </p:cNvSpPr>
          <p:nvPr/>
        </p:nvSpPr>
        <p:spPr bwMode="auto">
          <a:xfrm>
            <a:off x="5292725" y="4724400"/>
            <a:ext cx="15240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9624" name="Line 8">
            <a:extLst>
              <a:ext uri="{FF2B5EF4-FFF2-40B4-BE49-F238E27FC236}">
                <a16:creationId xmlns:a16="http://schemas.microsoft.com/office/drawing/2014/main" id="{E6AE7395-F5C4-4429-9ABE-C2A18F752645}"/>
              </a:ext>
            </a:extLst>
          </p:cNvPr>
          <p:cNvSpPr>
            <a:spLocks noChangeShapeType="1"/>
          </p:cNvSpPr>
          <p:nvPr/>
        </p:nvSpPr>
        <p:spPr bwMode="auto">
          <a:xfrm>
            <a:off x="5940425" y="3933825"/>
            <a:ext cx="14288" cy="126047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9625" name="Line 9">
            <a:extLst>
              <a:ext uri="{FF2B5EF4-FFF2-40B4-BE49-F238E27FC236}">
                <a16:creationId xmlns:a16="http://schemas.microsoft.com/office/drawing/2014/main" id="{836960D4-590F-43B8-B43D-2BF0147E9649}"/>
              </a:ext>
            </a:extLst>
          </p:cNvPr>
          <p:cNvSpPr>
            <a:spLocks noChangeShapeType="1"/>
          </p:cNvSpPr>
          <p:nvPr/>
        </p:nvSpPr>
        <p:spPr bwMode="auto">
          <a:xfrm>
            <a:off x="6804025" y="4724400"/>
            <a:ext cx="0" cy="5048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39627" name="Text Box 11">
            <a:extLst>
              <a:ext uri="{FF2B5EF4-FFF2-40B4-BE49-F238E27FC236}">
                <a16:creationId xmlns:a16="http://schemas.microsoft.com/office/drawing/2014/main" id="{B8F8E03A-E717-45F8-81CB-4E54E89CCCC2}"/>
              </a:ext>
            </a:extLst>
          </p:cNvPr>
          <p:cNvSpPr txBox="1">
            <a:spLocks noChangeArrowheads="1"/>
          </p:cNvSpPr>
          <p:nvPr/>
        </p:nvSpPr>
        <p:spPr bwMode="auto">
          <a:xfrm>
            <a:off x="7812088" y="4581525"/>
            <a:ext cx="557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D3</a:t>
            </a:r>
          </a:p>
        </p:txBody>
      </p:sp>
      <p:sp>
        <p:nvSpPr>
          <p:cNvPr id="239628" name="Freeform 12">
            <a:extLst>
              <a:ext uri="{FF2B5EF4-FFF2-40B4-BE49-F238E27FC236}">
                <a16:creationId xmlns:a16="http://schemas.microsoft.com/office/drawing/2014/main" id="{D8D4BA9F-4267-460E-A197-1D8A74C37766}"/>
              </a:ext>
            </a:extLst>
          </p:cNvPr>
          <p:cNvSpPr>
            <a:spLocks/>
          </p:cNvSpPr>
          <p:nvPr/>
        </p:nvSpPr>
        <p:spPr bwMode="auto">
          <a:xfrm>
            <a:off x="5651500" y="2781300"/>
            <a:ext cx="2160588" cy="2160588"/>
          </a:xfrm>
          <a:custGeom>
            <a:avLst/>
            <a:gdLst>
              <a:gd name="T0" fmla="*/ 0 w 1225"/>
              <a:gd name="T1" fmla="*/ 0 h 1315"/>
              <a:gd name="T2" fmla="*/ 318 w 1225"/>
              <a:gd name="T3" fmla="*/ 998 h 1315"/>
              <a:gd name="T4" fmla="*/ 1225 w 1225"/>
              <a:gd name="T5" fmla="*/ 1315 h 1315"/>
            </a:gdLst>
            <a:ahLst/>
            <a:cxnLst>
              <a:cxn ang="0">
                <a:pos x="T0" y="T1"/>
              </a:cxn>
              <a:cxn ang="0">
                <a:pos x="T2" y="T3"/>
              </a:cxn>
              <a:cxn ang="0">
                <a:pos x="T4" y="T5"/>
              </a:cxn>
            </a:cxnLst>
            <a:rect l="0" t="0" r="r" b="b"/>
            <a:pathLst>
              <a:path w="1225" h="1315">
                <a:moveTo>
                  <a:pt x="0" y="0"/>
                </a:moveTo>
                <a:cubicBezTo>
                  <a:pt x="57" y="389"/>
                  <a:pt x="114" y="779"/>
                  <a:pt x="318" y="998"/>
                </a:cubicBezTo>
                <a:cubicBezTo>
                  <a:pt x="522" y="1217"/>
                  <a:pt x="873" y="1266"/>
                  <a:pt x="1225" y="1315"/>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39620"/>
                                        </p:tgtEl>
                                        <p:attrNameLst>
                                          <p:attrName>style.visibility</p:attrName>
                                        </p:attrNameLst>
                                      </p:cBhvr>
                                      <p:to>
                                        <p:strVal val="visible"/>
                                      </p:to>
                                    </p:set>
                                    <p:animEffect transition="in" filter="blinds(horizontal)">
                                      <p:cBhvr>
                                        <p:cTn id="7" dur="500"/>
                                        <p:tgtEl>
                                          <p:spTgt spid="239620"/>
                                        </p:tgtEl>
                                      </p:cBhvr>
                                    </p:animEffect>
                                  </p:childTnLst>
                                </p:cTn>
                              </p:par>
                              <p:par>
                                <p:cTn id="8" presetID="3" presetClass="entr" presetSubtype="10" fill="hold" nodeType="withEffect">
                                  <p:stCondLst>
                                    <p:cond delay="0"/>
                                  </p:stCondLst>
                                  <p:childTnLst>
                                    <p:set>
                                      <p:cBhvr>
                                        <p:cTn id="9" dur="1" fill="hold">
                                          <p:stCondLst>
                                            <p:cond delay="0"/>
                                          </p:stCondLst>
                                        </p:cTn>
                                        <p:tgtEl>
                                          <p:spTgt spid="239621"/>
                                        </p:tgtEl>
                                        <p:attrNameLst>
                                          <p:attrName>style.visibility</p:attrName>
                                        </p:attrNameLst>
                                      </p:cBhvr>
                                      <p:to>
                                        <p:strVal val="visible"/>
                                      </p:to>
                                    </p:set>
                                    <p:animEffect transition="in" filter="blinds(horizontal)">
                                      <p:cBhvr>
                                        <p:cTn id="10" dur="500"/>
                                        <p:tgtEl>
                                          <p:spTgt spid="239621"/>
                                        </p:tgtEl>
                                      </p:cBhvr>
                                    </p:animEffect>
                                  </p:childTnLst>
                                </p:cTn>
                              </p:par>
                              <p:par>
                                <p:cTn id="11" presetID="3" presetClass="entr" presetSubtype="10" fill="hold" nodeType="withEffect">
                                  <p:stCondLst>
                                    <p:cond delay="0"/>
                                  </p:stCondLst>
                                  <p:childTnLst>
                                    <p:set>
                                      <p:cBhvr>
                                        <p:cTn id="12" dur="1" fill="hold">
                                          <p:stCondLst>
                                            <p:cond delay="0"/>
                                          </p:stCondLst>
                                        </p:cTn>
                                        <p:tgtEl>
                                          <p:spTgt spid="239622"/>
                                        </p:tgtEl>
                                        <p:attrNameLst>
                                          <p:attrName>style.visibility</p:attrName>
                                        </p:attrNameLst>
                                      </p:cBhvr>
                                      <p:to>
                                        <p:strVal val="visible"/>
                                      </p:to>
                                    </p:set>
                                    <p:animEffect transition="in" filter="blinds(horizontal)">
                                      <p:cBhvr>
                                        <p:cTn id="13" dur="500"/>
                                        <p:tgtEl>
                                          <p:spTgt spid="239622"/>
                                        </p:tgtEl>
                                      </p:cBhvr>
                                    </p:animEffect>
                                  </p:childTnLst>
                                </p:cTn>
                              </p:par>
                              <p:par>
                                <p:cTn id="14" presetID="3" presetClass="entr" presetSubtype="10" fill="hold" nodeType="withEffect">
                                  <p:stCondLst>
                                    <p:cond delay="0"/>
                                  </p:stCondLst>
                                  <p:childTnLst>
                                    <p:set>
                                      <p:cBhvr>
                                        <p:cTn id="15" dur="1" fill="hold">
                                          <p:stCondLst>
                                            <p:cond delay="0"/>
                                          </p:stCondLst>
                                        </p:cTn>
                                        <p:tgtEl>
                                          <p:spTgt spid="239623"/>
                                        </p:tgtEl>
                                        <p:attrNameLst>
                                          <p:attrName>style.visibility</p:attrName>
                                        </p:attrNameLst>
                                      </p:cBhvr>
                                      <p:to>
                                        <p:strVal val="visible"/>
                                      </p:to>
                                    </p:set>
                                    <p:animEffect transition="in" filter="blinds(horizontal)">
                                      <p:cBhvr>
                                        <p:cTn id="16" dur="500"/>
                                        <p:tgtEl>
                                          <p:spTgt spid="239623"/>
                                        </p:tgtEl>
                                      </p:cBhvr>
                                    </p:animEffect>
                                  </p:childTnLst>
                                </p:cTn>
                              </p:par>
                              <p:par>
                                <p:cTn id="17" presetID="3" presetClass="entr" presetSubtype="10" fill="hold" nodeType="withEffect">
                                  <p:stCondLst>
                                    <p:cond delay="0"/>
                                  </p:stCondLst>
                                  <p:childTnLst>
                                    <p:set>
                                      <p:cBhvr>
                                        <p:cTn id="18" dur="1" fill="hold">
                                          <p:stCondLst>
                                            <p:cond delay="0"/>
                                          </p:stCondLst>
                                        </p:cTn>
                                        <p:tgtEl>
                                          <p:spTgt spid="239624"/>
                                        </p:tgtEl>
                                        <p:attrNameLst>
                                          <p:attrName>style.visibility</p:attrName>
                                        </p:attrNameLst>
                                      </p:cBhvr>
                                      <p:to>
                                        <p:strVal val="visible"/>
                                      </p:to>
                                    </p:set>
                                    <p:animEffect transition="in" filter="blinds(horizontal)">
                                      <p:cBhvr>
                                        <p:cTn id="19" dur="500"/>
                                        <p:tgtEl>
                                          <p:spTgt spid="239624"/>
                                        </p:tgtEl>
                                      </p:cBhvr>
                                    </p:animEffect>
                                  </p:childTnLst>
                                </p:cTn>
                              </p:par>
                              <p:par>
                                <p:cTn id="20" presetID="3" presetClass="entr" presetSubtype="10" fill="hold" nodeType="withEffect">
                                  <p:stCondLst>
                                    <p:cond delay="0"/>
                                  </p:stCondLst>
                                  <p:childTnLst>
                                    <p:set>
                                      <p:cBhvr>
                                        <p:cTn id="21" dur="1" fill="hold">
                                          <p:stCondLst>
                                            <p:cond delay="0"/>
                                          </p:stCondLst>
                                        </p:cTn>
                                        <p:tgtEl>
                                          <p:spTgt spid="239625"/>
                                        </p:tgtEl>
                                        <p:attrNameLst>
                                          <p:attrName>style.visibility</p:attrName>
                                        </p:attrNameLst>
                                      </p:cBhvr>
                                      <p:to>
                                        <p:strVal val="visible"/>
                                      </p:to>
                                    </p:set>
                                    <p:animEffect transition="in" filter="blinds(horizontal)">
                                      <p:cBhvr>
                                        <p:cTn id="22" dur="500"/>
                                        <p:tgtEl>
                                          <p:spTgt spid="23962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39627"/>
                                        </p:tgtEl>
                                        <p:attrNameLst>
                                          <p:attrName>style.visibility</p:attrName>
                                        </p:attrNameLst>
                                      </p:cBhvr>
                                      <p:to>
                                        <p:strVal val="visible"/>
                                      </p:to>
                                    </p:set>
                                    <p:animEffect transition="in" filter="blinds(horizontal)">
                                      <p:cBhvr>
                                        <p:cTn id="25" dur="500"/>
                                        <p:tgtEl>
                                          <p:spTgt spid="239627"/>
                                        </p:tgtEl>
                                      </p:cBhvr>
                                    </p:animEffect>
                                  </p:childTnLst>
                                </p:cTn>
                              </p:par>
                              <p:par>
                                <p:cTn id="26" presetID="3" presetClass="entr" presetSubtype="10" fill="hold" nodeType="withEffect">
                                  <p:stCondLst>
                                    <p:cond delay="0"/>
                                  </p:stCondLst>
                                  <p:childTnLst>
                                    <p:set>
                                      <p:cBhvr>
                                        <p:cTn id="27" dur="1" fill="hold">
                                          <p:stCondLst>
                                            <p:cond delay="0"/>
                                          </p:stCondLst>
                                        </p:cTn>
                                        <p:tgtEl>
                                          <p:spTgt spid="239628"/>
                                        </p:tgtEl>
                                        <p:attrNameLst>
                                          <p:attrName>style.visibility</p:attrName>
                                        </p:attrNameLst>
                                      </p:cBhvr>
                                      <p:to>
                                        <p:strVal val="visible"/>
                                      </p:to>
                                    </p:set>
                                    <p:animEffect transition="in" filter="blinds(horizontal)">
                                      <p:cBhvr>
                                        <p:cTn id="28" dur="500"/>
                                        <p:tgtEl>
                                          <p:spTgt spid="239628"/>
                                        </p:tgtEl>
                                      </p:cBhvr>
                                    </p:animEffect>
                                  </p:childTnLst>
                                </p:cTn>
                              </p:par>
                            </p:childTnLst>
                          </p:cTn>
                        </p:par>
                        <p:par>
                          <p:cTn id="29" fill="hold" nodeType="afterGroup">
                            <p:stCondLst>
                              <p:cond delay="500"/>
                            </p:stCondLst>
                            <p:childTnLst>
                              <p:par>
                                <p:cTn id="30" presetID="3" presetClass="entr" presetSubtype="10" fill="hold" grpId="0" nodeType="afterEffect">
                                  <p:stCondLst>
                                    <p:cond delay="0"/>
                                  </p:stCondLst>
                                  <p:childTnLst>
                                    <p:set>
                                      <p:cBhvr>
                                        <p:cTn id="31" dur="1" fill="hold">
                                          <p:stCondLst>
                                            <p:cond delay="0"/>
                                          </p:stCondLst>
                                        </p:cTn>
                                        <p:tgtEl>
                                          <p:spTgt spid="239619">
                                            <p:bg/>
                                          </p:spTgt>
                                        </p:tgtEl>
                                        <p:attrNameLst>
                                          <p:attrName>style.visibility</p:attrName>
                                        </p:attrNameLst>
                                      </p:cBhvr>
                                      <p:to>
                                        <p:strVal val="visible"/>
                                      </p:to>
                                    </p:set>
                                    <p:animEffect transition="in" filter="blinds(horizontal)">
                                      <p:cBhvr>
                                        <p:cTn id="32" dur="500"/>
                                        <p:tgtEl>
                                          <p:spTgt spid="239619">
                                            <p:bg/>
                                          </p:spTgt>
                                        </p:tgtEl>
                                      </p:cBhvr>
                                    </p:animEffect>
                                  </p:childTnLst>
                                </p:cTn>
                              </p:par>
                            </p:childTnLst>
                          </p:cTn>
                        </p:par>
                        <p:par>
                          <p:cTn id="33" fill="hold" nodeType="afterGroup">
                            <p:stCondLst>
                              <p:cond delay="1000"/>
                            </p:stCondLst>
                            <p:childTnLst>
                              <p:par>
                                <p:cTn id="34" presetID="3" presetClass="entr" presetSubtype="10" fill="hold" grpId="0" nodeType="afterEffect">
                                  <p:stCondLst>
                                    <p:cond delay="0"/>
                                  </p:stCondLst>
                                  <p:childTnLst>
                                    <p:set>
                                      <p:cBhvr>
                                        <p:cTn id="35" dur="1" fill="hold">
                                          <p:stCondLst>
                                            <p:cond delay="0"/>
                                          </p:stCondLst>
                                        </p:cTn>
                                        <p:tgtEl>
                                          <p:spTgt spid="239619">
                                            <p:txEl>
                                              <p:pRg st="0" end="0"/>
                                            </p:txEl>
                                          </p:spTgt>
                                        </p:tgtEl>
                                        <p:attrNameLst>
                                          <p:attrName>style.visibility</p:attrName>
                                        </p:attrNameLst>
                                      </p:cBhvr>
                                      <p:to>
                                        <p:strVal val="visible"/>
                                      </p:to>
                                    </p:set>
                                    <p:animEffect transition="in" filter="blinds(horizontal)">
                                      <p:cBhvr>
                                        <p:cTn id="36" dur="500"/>
                                        <p:tgtEl>
                                          <p:spTgt spid="239619">
                                            <p:txEl>
                                              <p:pRg st="0" end="0"/>
                                            </p:txEl>
                                          </p:spTgt>
                                        </p:tgtEl>
                                      </p:cBhvr>
                                    </p:animEffect>
                                  </p:childTnLst>
                                </p:cTn>
                              </p:par>
                            </p:childTnLst>
                          </p:cTn>
                        </p:par>
                        <p:par>
                          <p:cTn id="37" fill="hold" nodeType="afterGroup">
                            <p:stCondLst>
                              <p:cond delay="1500"/>
                            </p:stCondLst>
                            <p:childTnLst>
                              <p:par>
                                <p:cTn id="38" presetID="3" presetClass="entr" presetSubtype="10" fill="hold" grpId="0" nodeType="afterEffect">
                                  <p:stCondLst>
                                    <p:cond delay="0"/>
                                  </p:stCondLst>
                                  <p:childTnLst>
                                    <p:set>
                                      <p:cBhvr>
                                        <p:cTn id="39" dur="1" fill="hold">
                                          <p:stCondLst>
                                            <p:cond delay="0"/>
                                          </p:stCondLst>
                                        </p:cTn>
                                        <p:tgtEl>
                                          <p:spTgt spid="239619">
                                            <p:txEl>
                                              <p:pRg st="1" end="1"/>
                                            </p:txEl>
                                          </p:spTgt>
                                        </p:tgtEl>
                                        <p:attrNameLst>
                                          <p:attrName>style.visibility</p:attrName>
                                        </p:attrNameLst>
                                      </p:cBhvr>
                                      <p:to>
                                        <p:strVal val="visible"/>
                                      </p:to>
                                    </p:set>
                                    <p:animEffect transition="in" filter="blinds(horizontal)">
                                      <p:cBhvr>
                                        <p:cTn id="40" dur="500"/>
                                        <p:tgtEl>
                                          <p:spTgt spid="239619">
                                            <p:txEl>
                                              <p:pRg st="1" end="1"/>
                                            </p:txEl>
                                          </p:spTgt>
                                        </p:tgtEl>
                                      </p:cBhvr>
                                    </p:animEffect>
                                  </p:childTnLst>
                                </p:cTn>
                              </p:par>
                            </p:childTnLst>
                          </p:cTn>
                        </p:par>
                        <p:par>
                          <p:cTn id="41" fill="hold" nodeType="afterGroup">
                            <p:stCondLst>
                              <p:cond delay="2000"/>
                            </p:stCondLst>
                            <p:childTnLst>
                              <p:par>
                                <p:cTn id="42" presetID="3" presetClass="entr" presetSubtype="10" fill="hold" grpId="0" nodeType="afterEffect">
                                  <p:stCondLst>
                                    <p:cond delay="0"/>
                                  </p:stCondLst>
                                  <p:childTnLst>
                                    <p:set>
                                      <p:cBhvr>
                                        <p:cTn id="43" dur="1" fill="hold">
                                          <p:stCondLst>
                                            <p:cond delay="0"/>
                                          </p:stCondLst>
                                        </p:cTn>
                                        <p:tgtEl>
                                          <p:spTgt spid="239619">
                                            <p:txEl>
                                              <p:pRg st="2" end="2"/>
                                            </p:txEl>
                                          </p:spTgt>
                                        </p:tgtEl>
                                        <p:attrNameLst>
                                          <p:attrName>style.visibility</p:attrName>
                                        </p:attrNameLst>
                                      </p:cBhvr>
                                      <p:to>
                                        <p:strVal val="visible"/>
                                      </p:to>
                                    </p:set>
                                    <p:animEffect transition="in" filter="blinds(horizontal)">
                                      <p:cBhvr>
                                        <p:cTn id="44" dur="500"/>
                                        <p:tgtEl>
                                          <p:spTgt spid="2396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animBg="1"/>
      <p:bldP spid="2396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灯片编号占位符 4">
            <a:extLst>
              <a:ext uri="{FF2B5EF4-FFF2-40B4-BE49-F238E27FC236}">
                <a16:creationId xmlns:a16="http://schemas.microsoft.com/office/drawing/2014/main" id="{1EAF4A90-48FE-4FA9-B230-BF7DAE2A8B4B}"/>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69BC64FD-C924-47E6-A47F-4450B4D4309F}" type="slidenum">
              <a:rPr lang="en-US" altLang="zh-CN" sz="2000" smtClean="0">
                <a:solidFill>
                  <a:schemeClr val="tx1"/>
                </a:solidFill>
              </a:rPr>
              <a:pPr>
                <a:spcBef>
                  <a:spcPct val="0"/>
                </a:spcBef>
                <a:buClrTx/>
                <a:buSzTx/>
                <a:buFontTx/>
                <a:buNone/>
              </a:pPr>
              <a:t>4</a:t>
            </a:fld>
            <a:endParaRPr lang="en-US" altLang="zh-CN" sz="2000">
              <a:solidFill>
                <a:schemeClr val="tx1"/>
              </a:solidFill>
            </a:endParaRPr>
          </a:p>
        </p:txBody>
      </p:sp>
      <p:sp>
        <p:nvSpPr>
          <p:cNvPr id="207874" name="Rectangle 2">
            <a:extLst>
              <a:ext uri="{FF2B5EF4-FFF2-40B4-BE49-F238E27FC236}">
                <a16:creationId xmlns:a16="http://schemas.microsoft.com/office/drawing/2014/main" id="{E41A79FF-F73E-4781-BAC4-E749499DFA9D}"/>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sz="2800">
                <a:solidFill>
                  <a:srgbClr val="660033"/>
                </a:solidFill>
                <a:latin typeface="宋体" pitchFamily="2" charset="-122"/>
              </a:rPr>
              <a:t>3</a:t>
            </a:r>
            <a:r>
              <a:rPr lang="zh-CN" altLang="en-US" sz="2800">
                <a:solidFill>
                  <a:srgbClr val="660033"/>
                </a:solidFill>
                <a:latin typeface="宋体" pitchFamily="2" charset="-122"/>
              </a:rPr>
              <a:t>、需求函数</a:t>
            </a:r>
            <a:r>
              <a:rPr lang="zh-CN" altLang="en-US"/>
              <a:t> </a:t>
            </a:r>
            <a:r>
              <a:rPr lang="en-US" altLang="zh-CN" sz="2400">
                <a:solidFill>
                  <a:schemeClr val="tx1"/>
                </a:solidFill>
              </a:rPr>
              <a:t>Demand Function</a:t>
            </a:r>
          </a:p>
        </p:txBody>
      </p:sp>
      <p:sp>
        <p:nvSpPr>
          <p:cNvPr id="207876" name="Rectangle 4" descr="信纸">
            <a:extLst>
              <a:ext uri="{FF2B5EF4-FFF2-40B4-BE49-F238E27FC236}">
                <a16:creationId xmlns:a16="http://schemas.microsoft.com/office/drawing/2014/main" id="{02FBD941-AB02-45C9-9452-F3BC884ABF46}"/>
              </a:ext>
            </a:extLst>
          </p:cNvPr>
          <p:cNvSpPr>
            <a:spLocks noChangeArrowheads="1"/>
          </p:cNvSpPr>
          <p:nvPr>
            <p:ph type="body" idx="1"/>
          </p:nvPr>
        </p:nvSpPr>
        <p:spPr>
          <a:xfrm>
            <a:off x="250825" y="4222750"/>
            <a:ext cx="8569325" cy="1511300"/>
          </a:xfrm>
          <a:blipFill dpi="0" rotWithShape="0">
            <a:blip r:embed="rId3"/>
            <a:srcRect/>
            <a:tile tx="0" ty="0" sx="100000" sy="100000" flip="none" algn="tl"/>
          </a:blipFill>
          <a:ln w="38100">
            <a:solidFill>
              <a:srgbClr val="CC6600"/>
            </a:solidFill>
            <a:miter lim="800000"/>
            <a:headEnd/>
            <a:tailEnd/>
          </a:ln>
        </p:spPr>
        <p:txBody>
          <a:bodyPr/>
          <a:lstStyle/>
          <a:p>
            <a:pPr eaLnBrk="1" hangingPunct="1"/>
            <a:r>
              <a:rPr lang="zh-CN" altLang="en-US" sz="3600"/>
              <a:t>需求的数学表达</a:t>
            </a:r>
          </a:p>
        </p:txBody>
      </p:sp>
      <p:sp>
        <p:nvSpPr>
          <p:cNvPr id="207878" name="Rectangle 6" descr="纸莎草纸">
            <a:extLst>
              <a:ext uri="{FF2B5EF4-FFF2-40B4-BE49-F238E27FC236}">
                <a16:creationId xmlns:a16="http://schemas.microsoft.com/office/drawing/2014/main" id="{1724EBF9-3A05-4B49-8342-6B707C648B8D}"/>
              </a:ext>
            </a:extLst>
          </p:cNvPr>
          <p:cNvSpPr>
            <a:spLocks noChangeArrowheads="1"/>
          </p:cNvSpPr>
          <p:nvPr/>
        </p:nvSpPr>
        <p:spPr bwMode="auto">
          <a:xfrm>
            <a:off x="250825" y="1557338"/>
            <a:ext cx="8575675" cy="2276475"/>
          </a:xfrm>
          <a:prstGeom prst="rect">
            <a:avLst/>
          </a:prstGeom>
          <a:blipFill dpi="0" rotWithShape="0">
            <a:blip r:embed="rId4"/>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
                <a:srgbClr val="006600"/>
              </a:buClr>
              <a:buSzTx/>
              <a:buFont typeface="Wingdings" panose="05000000000000000000" pitchFamily="2" charset="2"/>
              <a:buChar char="p"/>
            </a:pPr>
            <a:r>
              <a:rPr kumimoji="1" lang="zh-CN" altLang="en-US" b="1">
                <a:solidFill>
                  <a:schemeClr val="tx1"/>
                </a:solidFill>
              </a:rPr>
              <a:t>需求函数：表示一种商品的需求数量和影响该需求数量的各种因素之间的相互关系的。</a:t>
            </a:r>
          </a:p>
          <a:p>
            <a:pPr eaLnBrk="1" hangingPunct="1">
              <a:lnSpc>
                <a:spcPct val="110000"/>
              </a:lnSpc>
              <a:spcBef>
                <a:spcPct val="0"/>
              </a:spcBef>
              <a:buClr>
                <a:srgbClr val="006600"/>
              </a:buClr>
              <a:buSzTx/>
              <a:buFont typeface="Wingdings" panose="05000000000000000000" pitchFamily="2" charset="2"/>
              <a:buChar char="p"/>
            </a:pPr>
            <a:r>
              <a:rPr kumimoji="1" lang="zh-CN" altLang="en-US" b="1">
                <a:solidFill>
                  <a:schemeClr val="tx1"/>
                </a:solidFill>
              </a:rPr>
              <a:t>影响需求数量的各个因素是自变量，需求数量是因变量。</a:t>
            </a:r>
          </a:p>
        </p:txBody>
      </p:sp>
      <p:graphicFrame>
        <p:nvGraphicFramePr>
          <p:cNvPr id="207879" name="Object 7">
            <a:extLst>
              <a:ext uri="{FF2B5EF4-FFF2-40B4-BE49-F238E27FC236}">
                <a16:creationId xmlns:a16="http://schemas.microsoft.com/office/drawing/2014/main" id="{44435620-3EBC-42BB-A8F1-EBD36D129C2C}"/>
              </a:ext>
            </a:extLst>
          </p:cNvPr>
          <p:cNvGraphicFramePr>
            <a:graphicFrameLocks noChangeAspect="1"/>
          </p:cNvGraphicFramePr>
          <p:nvPr/>
        </p:nvGraphicFramePr>
        <p:xfrm>
          <a:off x="855663" y="4941888"/>
          <a:ext cx="5516562" cy="674687"/>
        </p:xfrm>
        <a:graphic>
          <a:graphicData uri="http://schemas.openxmlformats.org/presentationml/2006/ole">
            <mc:AlternateContent xmlns:mc="http://schemas.openxmlformats.org/markup-compatibility/2006">
              <mc:Choice xmlns:v="urn:schemas-microsoft-com:vml" Requires="v">
                <p:oleObj spid="_x0000_s8199" name="公式" r:id="rId5" imgW="1762089" imgH="123981" progId="Equation.3">
                  <p:embed/>
                </p:oleObj>
              </mc:Choice>
              <mc:Fallback>
                <p:oleObj name="公式" r:id="rId5" imgW="1762089" imgH="123981"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5663" y="4941888"/>
                        <a:ext cx="5516562"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7878"/>
                                        </p:tgtEl>
                                        <p:attrNameLst>
                                          <p:attrName>style.visibility</p:attrName>
                                        </p:attrNameLst>
                                      </p:cBhvr>
                                      <p:to>
                                        <p:strVal val="visible"/>
                                      </p:to>
                                    </p:set>
                                    <p:animEffect transition="in" filter="blinds(horizontal)">
                                      <p:cBhvr>
                                        <p:cTn id="7" dur="500"/>
                                        <p:tgtEl>
                                          <p:spTgt spid="2078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7876"/>
                                        </p:tgtEl>
                                        <p:attrNameLst>
                                          <p:attrName>style.visibility</p:attrName>
                                        </p:attrNameLst>
                                      </p:cBhvr>
                                      <p:to>
                                        <p:strVal val="visible"/>
                                      </p:to>
                                    </p:set>
                                    <p:animEffect transition="in" filter="blinds(horizontal)">
                                      <p:cBhvr>
                                        <p:cTn id="12" dur="500"/>
                                        <p:tgtEl>
                                          <p:spTgt spid="207876"/>
                                        </p:tgtEl>
                                      </p:cBhvr>
                                    </p:animEffect>
                                  </p:childTnLst>
                                </p:cTn>
                              </p:par>
                            </p:childTnLst>
                          </p:cTn>
                        </p:par>
                        <p:par>
                          <p:cTn id="13" fill="hold" nodeType="afterGroup">
                            <p:stCondLst>
                              <p:cond delay="500"/>
                            </p:stCondLst>
                            <p:childTnLst>
                              <p:par>
                                <p:cTn id="14" presetID="2" presetClass="entr" presetSubtype="4" fill="hold" nodeType="afterEffect">
                                  <p:stCondLst>
                                    <p:cond delay="0"/>
                                  </p:stCondLst>
                                  <p:childTnLst>
                                    <p:set>
                                      <p:cBhvr>
                                        <p:cTn id="15" dur="1" fill="hold">
                                          <p:stCondLst>
                                            <p:cond delay="0"/>
                                          </p:stCondLst>
                                        </p:cTn>
                                        <p:tgtEl>
                                          <p:spTgt spid="207879"/>
                                        </p:tgtEl>
                                        <p:attrNameLst>
                                          <p:attrName>style.visibility</p:attrName>
                                        </p:attrNameLst>
                                      </p:cBhvr>
                                      <p:to>
                                        <p:strVal val="visible"/>
                                      </p:to>
                                    </p:set>
                                    <p:anim calcmode="lin" valueType="num">
                                      <p:cBhvr additive="base">
                                        <p:cTn id="16" dur="500" fill="hold"/>
                                        <p:tgtEl>
                                          <p:spTgt spid="207879"/>
                                        </p:tgtEl>
                                        <p:attrNameLst>
                                          <p:attrName>ppt_x</p:attrName>
                                        </p:attrNameLst>
                                      </p:cBhvr>
                                      <p:tavLst>
                                        <p:tav tm="0">
                                          <p:val>
                                            <p:strVal val="#ppt_x"/>
                                          </p:val>
                                        </p:tav>
                                        <p:tav tm="100000">
                                          <p:val>
                                            <p:strVal val="#ppt_x"/>
                                          </p:val>
                                        </p:tav>
                                      </p:tavLst>
                                    </p:anim>
                                    <p:anim calcmode="lin" valueType="num">
                                      <p:cBhvr additive="base">
                                        <p:cTn id="17" dur="500" fill="hold"/>
                                        <p:tgtEl>
                                          <p:spTgt spid="2078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6" grpId="0" animBg="1"/>
      <p:bldP spid="20787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灯片编号占位符 4">
            <a:extLst>
              <a:ext uri="{FF2B5EF4-FFF2-40B4-BE49-F238E27FC236}">
                <a16:creationId xmlns:a16="http://schemas.microsoft.com/office/drawing/2014/main" id="{CE37D159-BE0B-4BA0-B63E-D265DD527E0B}"/>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F9658464-C454-429B-8DF1-F1BB6469D55B}" type="slidenum">
              <a:rPr lang="en-US" altLang="zh-CN" sz="2000" smtClean="0">
                <a:solidFill>
                  <a:schemeClr val="tx1"/>
                </a:solidFill>
              </a:rPr>
              <a:pPr>
                <a:spcBef>
                  <a:spcPct val="0"/>
                </a:spcBef>
                <a:buClrTx/>
                <a:buSzTx/>
                <a:buFontTx/>
                <a:buNone/>
              </a:pPr>
              <a:t>40</a:t>
            </a:fld>
            <a:endParaRPr lang="en-US" altLang="zh-CN" sz="2000">
              <a:solidFill>
                <a:schemeClr val="tx1"/>
              </a:solidFill>
            </a:endParaRPr>
          </a:p>
        </p:txBody>
      </p:sp>
      <p:sp>
        <p:nvSpPr>
          <p:cNvPr id="240642" name="Rectangle 2" descr="蓝色面巾纸">
            <a:extLst>
              <a:ext uri="{FF2B5EF4-FFF2-40B4-BE49-F238E27FC236}">
                <a16:creationId xmlns:a16="http://schemas.microsoft.com/office/drawing/2014/main" id="{36E83026-DC47-4EDA-8DB7-14FCF4BBC5ED}"/>
              </a:ext>
            </a:extLst>
          </p:cNvPr>
          <p:cNvSpPr>
            <a:spLocks noGrp="1" noRot="1" noChangeArrowheads="1"/>
          </p:cNvSpPr>
          <p:nvPr>
            <p:ph type="title"/>
          </p:nvPr>
        </p:nvSpPr>
        <p:spPr>
          <a:xfrm>
            <a:off x="971550" y="692150"/>
            <a:ext cx="7416800" cy="727075"/>
          </a:xfrm>
          <a:blipFill dpi="0" rotWithShape="0">
            <a:blip r:embed="rId2"/>
            <a:srcRect/>
            <a:tile tx="0" ty="0" sx="100000" sy="100000" flip="none" algn="tl"/>
          </a:blipFill>
          <a:ln w="76200">
            <a:solidFill>
              <a:srgbClr val="336600"/>
            </a:solidFill>
            <a:miter lim="800000"/>
            <a:headEnd/>
            <a:tailEnd/>
          </a:ln>
        </p:spPr>
        <p:txBody>
          <a:bodyPr/>
          <a:lstStyle/>
          <a:p>
            <a:pPr eaLnBrk="1" hangingPunct="1">
              <a:defRPr/>
            </a:pPr>
            <a:r>
              <a:rPr lang="en-US" altLang="zh-CN">
                <a:solidFill>
                  <a:srgbClr val="660033"/>
                </a:solidFill>
                <a:effectLst>
                  <a:outerShdw blurRad="38100" dist="38100" dir="2700000" algn="tl">
                    <a:srgbClr val="000000"/>
                  </a:outerShdw>
                </a:effectLst>
                <a:latin typeface="宋体" pitchFamily="2" charset="-122"/>
              </a:rPr>
              <a:t>D</a:t>
            </a:r>
            <a:r>
              <a:rPr lang="zh-CN" altLang="en-US">
                <a:solidFill>
                  <a:srgbClr val="660033"/>
                </a:solidFill>
                <a:effectLst>
                  <a:outerShdw blurRad="38100" dist="38100" dir="2700000" algn="tl">
                    <a:srgbClr val="000000"/>
                  </a:outerShdw>
                </a:effectLst>
                <a:latin typeface="宋体" pitchFamily="2" charset="-122"/>
              </a:rPr>
              <a:t>） </a:t>
            </a:r>
            <a:r>
              <a:rPr lang="en-US" altLang="zh-CN" sz="3200" b="0">
                <a:solidFill>
                  <a:srgbClr val="660033"/>
                </a:solidFill>
                <a:effectLst/>
              </a:rPr>
              <a:t>e</a:t>
            </a:r>
            <a:r>
              <a:rPr lang="en-US" altLang="zh-CN" sz="3200" b="0" baseline="-25000">
                <a:solidFill>
                  <a:srgbClr val="660033"/>
                </a:solidFill>
                <a:effectLst/>
              </a:rPr>
              <a:t>d</a:t>
            </a:r>
            <a:r>
              <a:rPr lang="en-US" altLang="zh-CN" sz="2800">
                <a:solidFill>
                  <a:srgbClr val="660033"/>
                </a:solidFill>
                <a:effectLst>
                  <a:outerShdw blurRad="38100" dist="38100" dir="2700000" algn="tl">
                    <a:srgbClr val="000000"/>
                  </a:outerShdw>
                </a:effectLst>
                <a:latin typeface="宋体" pitchFamily="2" charset="-122"/>
              </a:rPr>
              <a:t> &lt; 1</a:t>
            </a:r>
            <a:r>
              <a:rPr lang="en-US" altLang="zh-CN">
                <a:solidFill>
                  <a:srgbClr val="660033"/>
                </a:solidFill>
                <a:effectLst>
                  <a:outerShdw blurRad="38100" dist="38100" dir="2700000" algn="tl">
                    <a:srgbClr val="000000"/>
                  </a:outerShdw>
                </a:effectLst>
                <a:latin typeface="宋体" pitchFamily="2" charset="-122"/>
              </a:rPr>
              <a:t>  </a:t>
            </a:r>
            <a:r>
              <a:rPr lang="zh-CN" altLang="en-US">
                <a:solidFill>
                  <a:srgbClr val="660033"/>
                </a:solidFill>
                <a:effectLst>
                  <a:outerShdw blurRad="38100" dist="38100" dir="2700000" algn="tl">
                    <a:srgbClr val="000000"/>
                  </a:outerShdw>
                </a:effectLst>
                <a:latin typeface="宋体" pitchFamily="2" charset="-122"/>
              </a:rPr>
              <a:t>缺乏弹性</a:t>
            </a:r>
            <a:r>
              <a:rPr lang="zh-CN" altLang="en-US" sz="3200">
                <a:effectLst>
                  <a:outerShdw blurRad="38100" dist="38100" dir="2700000" algn="tl">
                    <a:srgbClr val="000000"/>
                  </a:outerShdw>
                </a:effectLst>
                <a:latin typeface="宋体" pitchFamily="2" charset="-122"/>
              </a:rPr>
              <a:t>（</a:t>
            </a:r>
            <a:r>
              <a:rPr lang="en-US" altLang="zh-CN" sz="3200">
                <a:effectLst>
                  <a:outerShdw blurRad="38100" dist="38100" dir="2700000" algn="tl">
                    <a:srgbClr val="000000"/>
                  </a:outerShdw>
                </a:effectLst>
                <a:latin typeface="宋体" pitchFamily="2" charset="-122"/>
              </a:rPr>
              <a:t>inelastic〕</a:t>
            </a:r>
          </a:p>
        </p:txBody>
      </p:sp>
      <p:sp>
        <p:nvSpPr>
          <p:cNvPr id="240643" name="Rectangle 3" descr="白色大理石">
            <a:extLst>
              <a:ext uri="{FF2B5EF4-FFF2-40B4-BE49-F238E27FC236}">
                <a16:creationId xmlns:a16="http://schemas.microsoft.com/office/drawing/2014/main" id="{F97D2456-03D9-4CD4-AB93-056B66A6B00F}"/>
              </a:ext>
            </a:extLst>
          </p:cNvPr>
          <p:cNvSpPr>
            <a:spLocks noGrp="1" noRot="1" noChangeArrowheads="1"/>
          </p:cNvSpPr>
          <p:nvPr>
            <p:ph type="body" idx="1"/>
          </p:nvPr>
        </p:nvSpPr>
        <p:spPr>
          <a:xfrm>
            <a:off x="969963" y="1663700"/>
            <a:ext cx="3875087" cy="2773363"/>
          </a:xfrm>
          <a:blipFill dpi="0" rotWithShape="1">
            <a:blip r:embed="rId3"/>
            <a:srcRect/>
            <a:tile tx="0" ty="0" sx="100000" sy="100000" flip="none" algn="tl"/>
          </a:blipFill>
          <a:ln w="57150" cap="flat" cmpd="thickThin" algn="ctr">
            <a:solidFill>
              <a:srgbClr val="660033"/>
            </a:solidFill>
            <a:miter lim="800000"/>
            <a:headEnd/>
            <a:tailEnd/>
          </a:ln>
        </p:spPr>
        <p:txBody>
          <a:bodyPr/>
          <a:lstStyle/>
          <a:p>
            <a:pPr marL="457200" indent="-457200" eaLnBrk="1" hangingPunct="1"/>
            <a:r>
              <a:rPr lang="zh-CN" altLang="en-US" b="1">
                <a:solidFill>
                  <a:srgbClr val="660033"/>
                </a:solidFill>
                <a:latin typeface="华文新魏" panose="02010800040101010101" pitchFamily="2" charset="-122"/>
                <a:ea typeface="华文新魏" panose="02010800040101010101" pitchFamily="2" charset="-122"/>
              </a:rPr>
              <a:t>需求量变动的比率小于价格变动的比率。       </a:t>
            </a:r>
          </a:p>
          <a:p>
            <a:pPr marL="457200" indent="-457200" eaLnBrk="1" hangingPunct="1"/>
            <a:r>
              <a:rPr lang="zh-CN" altLang="en-US" b="1">
                <a:solidFill>
                  <a:srgbClr val="660033"/>
                </a:solidFill>
                <a:latin typeface="华文新魏" panose="02010800040101010101" pitchFamily="2" charset="-122"/>
                <a:ea typeface="华文新魏" panose="02010800040101010101" pitchFamily="2" charset="-122"/>
              </a:rPr>
              <a:t>主要是生活必需品                                 </a:t>
            </a:r>
          </a:p>
        </p:txBody>
      </p:sp>
      <p:sp>
        <p:nvSpPr>
          <p:cNvPr id="240644" name="Line 4">
            <a:extLst>
              <a:ext uri="{FF2B5EF4-FFF2-40B4-BE49-F238E27FC236}">
                <a16:creationId xmlns:a16="http://schemas.microsoft.com/office/drawing/2014/main" id="{F009E44C-E7B1-4224-8998-013600A36F84}"/>
              </a:ext>
            </a:extLst>
          </p:cNvPr>
          <p:cNvSpPr>
            <a:spLocks noChangeShapeType="1"/>
          </p:cNvSpPr>
          <p:nvPr/>
        </p:nvSpPr>
        <p:spPr bwMode="auto">
          <a:xfrm flipV="1">
            <a:off x="5724525" y="1844675"/>
            <a:ext cx="0" cy="2362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45" name="Line 5">
            <a:extLst>
              <a:ext uri="{FF2B5EF4-FFF2-40B4-BE49-F238E27FC236}">
                <a16:creationId xmlns:a16="http://schemas.microsoft.com/office/drawing/2014/main" id="{39D4D3CC-1508-4088-A55F-AE9AD3B2D54A}"/>
              </a:ext>
            </a:extLst>
          </p:cNvPr>
          <p:cNvSpPr>
            <a:spLocks noChangeShapeType="1"/>
          </p:cNvSpPr>
          <p:nvPr/>
        </p:nvSpPr>
        <p:spPr bwMode="auto">
          <a:xfrm>
            <a:off x="5724525" y="4206875"/>
            <a:ext cx="2057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46" name="Line 6">
            <a:extLst>
              <a:ext uri="{FF2B5EF4-FFF2-40B4-BE49-F238E27FC236}">
                <a16:creationId xmlns:a16="http://schemas.microsoft.com/office/drawing/2014/main" id="{378899E3-862B-42BD-A89A-589AFB1B5936}"/>
              </a:ext>
            </a:extLst>
          </p:cNvPr>
          <p:cNvSpPr>
            <a:spLocks noChangeShapeType="1"/>
          </p:cNvSpPr>
          <p:nvPr/>
        </p:nvSpPr>
        <p:spPr bwMode="auto">
          <a:xfrm>
            <a:off x="6334125" y="2073275"/>
            <a:ext cx="685800" cy="1905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47" name="Line 7">
            <a:extLst>
              <a:ext uri="{FF2B5EF4-FFF2-40B4-BE49-F238E27FC236}">
                <a16:creationId xmlns:a16="http://schemas.microsoft.com/office/drawing/2014/main" id="{ACD83E4D-C884-4819-ADDD-5D83ADC7829A}"/>
              </a:ext>
            </a:extLst>
          </p:cNvPr>
          <p:cNvSpPr>
            <a:spLocks noChangeShapeType="1"/>
          </p:cNvSpPr>
          <p:nvPr/>
        </p:nvSpPr>
        <p:spPr bwMode="auto">
          <a:xfrm>
            <a:off x="5724525" y="2454275"/>
            <a:ext cx="7620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48" name="Line 8">
            <a:extLst>
              <a:ext uri="{FF2B5EF4-FFF2-40B4-BE49-F238E27FC236}">
                <a16:creationId xmlns:a16="http://schemas.microsoft.com/office/drawing/2014/main" id="{A8FDC8E3-6FB5-4B43-A47E-3BAC3DA27CB4}"/>
              </a:ext>
            </a:extLst>
          </p:cNvPr>
          <p:cNvSpPr>
            <a:spLocks noChangeShapeType="1"/>
          </p:cNvSpPr>
          <p:nvPr/>
        </p:nvSpPr>
        <p:spPr bwMode="auto">
          <a:xfrm>
            <a:off x="5724525" y="3673475"/>
            <a:ext cx="11430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49" name="Line 9">
            <a:extLst>
              <a:ext uri="{FF2B5EF4-FFF2-40B4-BE49-F238E27FC236}">
                <a16:creationId xmlns:a16="http://schemas.microsoft.com/office/drawing/2014/main" id="{0BB1BE12-19F7-49E0-AC4C-ABF742E21A7D}"/>
              </a:ext>
            </a:extLst>
          </p:cNvPr>
          <p:cNvSpPr>
            <a:spLocks noChangeShapeType="1"/>
          </p:cNvSpPr>
          <p:nvPr/>
        </p:nvSpPr>
        <p:spPr bwMode="auto">
          <a:xfrm>
            <a:off x="6486525" y="2530475"/>
            <a:ext cx="0" cy="1676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50" name="Line 10">
            <a:extLst>
              <a:ext uri="{FF2B5EF4-FFF2-40B4-BE49-F238E27FC236}">
                <a16:creationId xmlns:a16="http://schemas.microsoft.com/office/drawing/2014/main" id="{ACFC42ED-5740-4B84-B4F8-3419C00E1B50}"/>
              </a:ext>
            </a:extLst>
          </p:cNvPr>
          <p:cNvSpPr>
            <a:spLocks noChangeShapeType="1"/>
          </p:cNvSpPr>
          <p:nvPr/>
        </p:nvSpPr>
        <p:spPr bwMode="auto">
          <a:xfrm>
            <a:off x="6943725" y="3673475"/>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51" name="Line 11">
            <a:extLst>
              <a:ext uri="{FF2B5EF4-FFF2-40B4-BE49-F238E27FC236}">
                <a16:creationId xmlns:a16="http://schemas.microsoft.com/office/drawing/2014/main" id="{59551EBE-B224-47A8-B8C0-1DEB2C1727A1}"/>
              </a:ext>
            </a:extLst>
          </p:cNvPr>
          <p:cNvSpPr>
            <a:spLocks noChangeShapeType="1"/>
          </p:cNvSpPr>
          <p:nvPr/>
        </p:nvSpPr>
        <p:spPr bwMode="auto">
          <a:xfrm>
            <a:off x="6867525" y="3749675"/>
            <a:ext cx="0" cy="4572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0652" name="Text Box 12">
            <a:extLst>
              <a:ext uri="{FF2B5EF4-FFF2-40B4-BE49-F238E27FC236}">
                <a16:creationId xmlns:a16="http://schemas.microsoft.com/office/drawing/2014/main" id="{233D056C-D7D5-496B-8B58-8322D587AB26}"/>
              </a:ext>
            </a:extLst>
          </p:cNvPr>
          <p:cNvSpPr txBox="1">
            <a:spLocks noChangeArrowheads="1"/>
          </p:cNvSpPr>
          <p:nvPr/>
        </p:nvSpPr>
        <p:spPr bwMode="auto">
          <a:xfrm>
            <a:off x="7004050" y="3562350"/>
            <a:ext cx="557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D4</a:t>
            </a:r>
          </a:p>
        </p:txBody>
      </p:sp>
      <p:sp>
        <p:nvSpPr>
          <p:cNvPr id="240653" name="Rectangle 13" descr="蓝色面巾纸">
            <a:extLst>
              <a:ext uri="{FF2B5EF4-FFF2-40B4-BE49-F238E27FC236}">
                <a16:creationId xmlns:a16="http://schemas.microsoft.com/office/drawing/2014/main" id="{449F677B-B1C8-4F95-AB52-1BDB72B50F8B}"/>
              </a:ext>
            </a:extLst>
          </p:cNvPr>
          <p:cNvSpPr>
            <a:spLocks noChangeArrowheads="1"/>
          </p:cNvSpPr>
          <p:nvPr/>
        </p:nvSpPr>
        <p:spPr bwMode="auto">
          <a:xfrm>
            <a:off x="827088" y="4879975"/>
            <a:ext cx="7129462" cy="1022350"/>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800">
                <a:solidFill>
                  <a:schemeClr val="tx1"/>
                </a:solidFill>
              </a:rPr>
              <a:t>病人对药品（不包括滋补品）的需求的价格弹性</a:t>
            </a:r>
            <a:r>
              <a:rPr kumimoji="1" lang="en-US" altLang="zh-CN" sz="2800">
                <a:solidFill>
                  <a:schemeClr val="tx1"/>
                </a:solidFill>
              </a:rPr>
              <a:t>&lt;1</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0644"/>
                                        </p:tgtEl>
                                        <p:attrNameLst>
                                          <p:attrName>style.visibility</p:attrName>
                                        </p:attrNameLst>
                                      </p:cBhvr>
                                      <p:to>
                                        <p:strVal val="visible"/>
                                      </p:to>
                                    </p:set>
                                    <p:animEffect transition="in" filter="blinds(horizontal)">
                                      <p:cBhvr>
                                        <p:cTn id="7" dur="500"/>
                                        <p:tgtEl>
                                          <p:spTgt spid="240644"/>
                                        </p:tgtEl>
                                      </p:cBhvr>
                                    </p:animEffect>
                                  </p:childTnLst>
                                </p:cTn>
                              </p:par>
                              <p:par>
                                <p:cTn id="8" presetID="3" presetClass="entr" presetSubtype="10" fill="hold" nodeType="withEffect">
                                  <p:stCondLst>
                                    <p:cond delay="0"/>
                                  </p:stCondLst>
                                  <p:childTnLst>
                                    <p:set>
                                      <p:cBhvr>
                                        <p:cTn id="9" dur="1" fill="hold">
                                          <p:stCondLst>
                                            <p:cond delay="0"/>
                                          </p:stCondLst>
                                        </p:cTn>
                                        <p:tgtEl>
                                          <p:spTgt spid="240645"/>
                                        </p:tgtEl>
                                        <p:attrNameLst>
                                          <p:attrName>style.visibility</p:attrName>
                                        </p:attrNameLst>
                                      </p:cBhvr>
                                      <p:to>
                                        <p:strVal val="visible"/>
                                      </p:to>
                                    </p:set>
                                    <p:animEffect transition="in" filter="blinds(horizontal)">
                                      <p:cBhvr>
                                        <p:cTn id="10" dur="500"/>
                                        <p:tgtEl>
                                          <p:spTgt spid="240645"/>
                                        </p:tgtEl>
                                      </p:cBhvr>
                                    </p:animEffect>
                                  </p:childTnLst>
                                </p:cTn>
                              </p:par>
                              <p:par>
                                <p:cTn id="11" presetID="3" presetClass="entr" presetSubtype="10" fill="hold" nodeType="withEffect">
                                  <p:stCondLst>
                                    <p:cond delay="0"/>
                                  </p:stCondLst>
                                  <p:childTnLst>
                                    <p:set>
                                      <p:cBhvr>
                                        <p:cTn id="12" dur="1" fill="hold">
                                          <p:stCondLst>
                                            <p:cond delay="0"/>
                                          </p:stCondLst>
                                        </p:cTn>
                                        <p:tgtEl>
                                          <p:spTgt spid="240646"/>
                                        </p:tgtEl>
                                        <p:attrNameLst>
                                          <p:attrName>style.visibility</p:attrName>
                                        </p:attrNameLst>
                                      </p:cBhvr>
                                      <p:to>
                                        <p:strVal val="visible"/>
                                      </p:to>
                                    </p:set>
                                    <p:animEffect transition="in" filter="blinds(horizontal)">
                                      <p:cBhvr>
                                        <p:cTn id="13" dur="500"/>
                                        <p:tgtEl>
                                          <p:spTgt spid="240646"/>
                                        </p:tgtEl>
                                      </p:cBhvr>
                                    </p:animEffect>
                                  </p:childTnLst>
                                </p:cTn>
                              </p:par>
                              <p:par>
                                <p:cTn id="14" presetID="3" presetClass="entr" presetSubtype="10" fill="hold" nodeType="withEffect">
                                  <p:stCondLst>
                                    <p:cond delay="0"/>
                                  </p:stCondLst>
                                  <p:childTnLst>
                                    <p:set>
                                      <p:cBhvr>
                                        <p:cTn id="15" dur="1" fill="hold">
                                          <p:stCondLst>
                                            <p:cond delay="0"/>
                                          </p:stCondLst>
                                        </p:cTn>
                                        <p:tgtEl>
                                          <p:spTgt spid="240647"/>
                                        </p:tgtEl>
                                        <p:attrNameLst>
                                          <p:attrName>style.visibility</p:attrName>
                                        </p:attrNameLst>
                                      </p:cBhvr>
                                      <p:to>
                                        <p:strVal val="visible"/>
                                      </p:to>
                                    </p:set>
                                    <p:animEffect transition="in" filter="blinds(horizontal)">
                                      <p:cBhvr>
                                        <p:cTn id="16" dur="500"/>
                                        <p:tgtEl>
                                          <p:spTgt spid="240647"/>
                                        </p:tgtEl>
                                      </p:cBhvr>
                                    </p:animEffect>
                                  </p:childTnLst>
                                </p:cTn>
                              </p:par>
                              <p:par>
                                <p:cTn id="17" presetID="3" presetClass="entr" presetSubtype="10" fill="hold" nodeType="withEffect">
                                  <p:stCondLst>
                                    <p:cond delay="0"/>
                                  </p:stCondLst>
                                  <p:childTnLst>
                                    <p:set>
                                      <p:cBhvr>
                                        <p:cTn id="18" dur="1" fill="hold">
                                          <p:stCondLst>
                                            <p:cond delay="0"/>
                                          </p:stCondLst>
                                        </p:cTn>
                                        <p:tgtEl>
                                          <p:spTgt spid="240648"/>
                                        </p:tgtEl>
                                        <p:attrNameLst>
                                          <p:attrName>style.visibility</p:attrName>
                                        </p:attrNameLst>
                                      </p:cBhvr>
                                      <p:to>
                                        <p:strVal val="visible"/>
                                      </p:to>
                                    </p:set>
                                    <p:animEffect transition="in" filter="blinds(horizontal)">
                                      <p:cBhvr>
                                        <p:cTn id="19" dur="500"/>
                                        <p:tgtEl>
                                          <p:spTgt spid="240648"/>
                                        </p:tgtEl>
                                      </p:cBhvr>
                                    </p:animEffect>
                                  </p:childTnLst>
                                </p:cTn>
                              </p:par>
                              <p:par>
                                <p:cTn id="20" presetID="3" presetClass="entr" presetSubtype="10" fill="hold" nodeType="withEffect">
                                  <p:stCondLst>
                                    <p:cond delay="0"/>
                                  </p:stCondLst>
                                  <p:childTnLst>
                                    <p:set>
                                      <p:cBhvr>
                                        <p:cTn id="21" dur="1" fill="hold">
                                          <p:stCondLst>
                                            <p:cond delay="0"/>
                                          </p:stCondLst>
                                        </p:cTn>
                                        <p:tgtEl>
                                          <p:spTgt spid="240649"/>
                                        </p:tgtEl>
                                        <p:attrNameLst>
                                          <p:attrName>style.visibility</p:attrName>
                                        </p:attrNameLst>
                                      </p:cBhvr>
                                      <p:to>
                                        <p:strVal val="visible"/>
                                      </p:to>
                                    </p:set>
                                    <p:animEffect transition="in" filter="blinds(horizontal)">
                                      <p:cBhvr>
                                        <p:cTn id="22" dur="500"/>
                                        <p:tgtEl>
                                          <p:spTgt spid="240649"/>
                                        </p:tgtEl>
                                      </p:cBhvr>
                                    </p:animEffect>
                                  </p:childTnLst>
                                </p:cTn>
                              </p:par>
                              <p:par>
                                <p:cTn id="23" presetID="3" presetClass="entr" presetSubtype="10" fill="hold" nodeType="withEffect">
                                  <p:stCondLst>
                                    <p:cond delay="0"/>
                                  </p:stCondLst>
                                  <p:childTnLst>
                                    <p:set>
                                      <p:cBhvr>
                                        <p:cTn id="24" dur="1" fill="hold">
                                          <p:stCondLst>
                                            <p:cond delay="0"/>
                                          </p:stCondLst>
                                        </p:cTn>
                                        <p:tgtEl>
                                          <p:spTgt spid="240650"/>
                                        </p:tgtEl>
                                        <p:attrNameLst>
                                          <p:attrName>style.visibility</p:attrName>
                                        </p:attrNameLst>
                                      </p:cBhvr>
                                      <p:to>
                                        <p:strVal val="visible"/>
                                      </p:to>
                                    </p:set>
                                    <p:animEffect transition="in" filter="blinds(horizontal)">
                                      <p:cBhvr>
                                        <p:cTn id="25" dur="500"/>
                                        <p:tgtEl>
                                          <p:spTgt spid="240650"/>
                                        </p:tgtEl>
                                      </p:cBhvr>
                                    </p:animEffect>
                                  </p:childTnLst>
                                </p:cTn>
                              </p:par>
                              <p:par>
                                <p:cTn id="26" presetID="3" presetClass="entr" presetSubtype="10" fill="hold" nodeType="withEffect">
                                  <p:stCondLst>
                                    <p:cond delay="0"/>
                                  </p:stCondLst>
                                  <p:childTnLst>
                                    <p:set>
                                      <p:cBhvr>
                                        <p:cTn id="27" dur="1" fill="hold">
                                          <p:stCondLst>
                                            <p:cond delay="0"/>
                                          </p:stCondLst>
                                        </p:cTn>
                                        <p:tgtEl>
                                          <p:spTgt spid="240651"/>
                                        </p:tgtEl>
                                        <p:attrNameLst>
                                          <p:attrName>style.visibility</p:attrName>
                                        </p:attrNameLst>
                                      </p:cBhvr>
                                      <p:to>
                                        <p:strVal val="visible"/>
                                      </p:to>
                                    </p:set>
                                    <p:animEffect transition="in" filter="blinds(horizontal)">
                                      <p:cBhvr>
                                        <p:cTn id="28" dur="500"/>
                                        <p:tgtEl>
                                          <p:spTgt spid="240651"/>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40652"/>
                                        </p:tgtEl>
                                        <p:attrNameLst>
                                          <p:attrName>style.visibility</p:attrName>
                                        </p:attrNameLst>
                                      </p:cBhvr>
                                      <p:to>
                                        <p:strVal val="visible"/>
                                      </p:to>
                                    </p:set>
                                    <p:animEffect transition="in" filter="blinds(horizontal)">
                                      <p:cBhvr>
                                        <p:cTn id="31" dur="500"/>
                                        <p:tgtEl>
                                          <p:spTgt spid="240652"/>
                                        </p:tgtEl>
                                      </p:cBhvr>
                                    </p:animEffect>
                                  </p:childTnLst>
                                </p:cTn>
                              </p:par>
                            </p:childTnLst>
                          </p:cTn>
                        </p:par>
                        <p:par>
                          <p:cTn id="32" fill="hold" nodeType="afterGroup">
                            <p:stCondLst>
                              <p:cond delay="500"/>
                            </p:stCondLst>
                            <p:childTnLst>
                              <p:par>
                                <p:cTn id="33" presetID="3" presetClass="entr" presetSubtype="10" fill="hold" grpId="0" nodeType="afterEffect">
                                  <p:stCondLst>
                                    <p:cond delay="0"/>
                                  </p:stCondLst>
                                  <p:childTnLst>
                                    <p:set>
                                      <p:cBhvr>
                                        <p:cTn id="34" dur="1" fill="hold">
                                          <p:stCondLst>
                                            <p:cond delay="0"/>
                                          </p:stCondLst>
                                        </p:cTn>
                                        <p:tgtEl>
                                          <p:spTgt spid="240643">
                                            <p:bg/>
                                          </p:spTgt>
                                        </p:tgtEl>
                                        <p:attrNameLst>
                                          <p:attrName>style.visibility</p:attrName>
                                        </p:attrNameLst>
                                      </p:cBhvr>
                                      <p:to>
                                        <p:strVal val="visible"/>
                                      </p:to>
                                    </p:set>
                                    <p:animEffect transition="in" filter="blinds(horizontal)">
                                      <p:cBhvr>
                                        <p:cTn id="35" dur="500"/>
                                        <p:tgtEl>
                                          <p:spTgt spid="240643">
                                            <p:bg/>
                                          </p:spTgt>
                                        </p:tgtEl>
                                      </p:cBhvr>
                                    </p:animEffect>
                                  </p:childTnLst>
                                </p:cTn>
                              </p:par>
                            </p:childTnLst>
                          </p:cTn>
                        </p:par>
                        <p:par>
                          <p:cTn id="36" fill="hold" nodeType="afterGroup">
                            <p:stCondLst>
                              <p:cond delay="1000"/>
                            </p:stCondLst>
                            <p:childTnLst>
                              <p:par>
                                <p:cTn id="37" presetID="3" presetClass="entr" presetSubtype="10" fill="hold" grpId="0" nodeType="afterEffect">
                                  <p:stCondLst>
                                    <p:cond delay="0"/>
                                  </p:stCondLst>
                                  <p:childTnLst>
                                    <p:set>
                                      <p:cBhvr>
                                        <p:cTn id="38" dur="1" fill="hold">
                                          <p:stCondLst>
                                            <p:cond delay="0"/>
                                          </p:stCondLst>
                                        </p:cTn>
                                        <p:tgtEl>
                                          <p:spTgt spid="240643">
                                            <p:txEl>
                                              <p:pRg st="0" end="0"/>
                                            </p:txEl>
                                          </p:spTgt>
                                        </p:tgtEl>
                                        <p:attrNameLst>
                                          <p:attrName>style.visibility</p:attrName>
                                        </p:attrNameLst>
                                      </p:cBhvr>
                                      <p:to>
                                        <p:strVal val="visible"/>
                                      </p:to>
                                    </p:set>
                                    <p:animEffect transition="in" filter="blinds(horizontal)">
                                      <p:cBhvr>
                                        <p:cTn id="39" dur="500"/>
                                        <p:tgtEl>
                                          <p:spTgt spid="240643">
                                            <p:txEl>
                                              <p:pRg st="0" end="0"/>
                                            </p:txEl>
                                          </p:spTgt>
                                        </p:tgtEl>
                                      </p:cBhvr>
                                    </p:animEffect>
                                  </p:childTnLst>
                                </p:cTn>
                              </p:par>
                            </p:childTnLst>
                          </p:cTn>
                        </p:par>
                        <p:par>
                          <p:cTn id="40" fill="hold" nodeType="afterGroup">
                            <p:stCondLst>
                              <p:cond delay="1500"/>
                            </p:stCondLst>
                            <p:childTnLst>
                              <p:par>
                                <p:cTn id="41" presetID="3" presetClass="entr" presetSubtype="10" fill="hold" grpId="0" nodeType="afterEffect">
                                  <p:stCondLst>
                                    <p:cond delay="0"/>
                                  </p:stCondLst>
                                  <p:childTnLst>
                                    <p:set>
                                      <p:cBhvr>
                                        <p:cTn id="42" dur="1" fill="hold">
                                          <p:stCondLst>
                                            <p:cond delay="0"/>
                                          </p:stCondLst>
                                        </p:cTn>
                                        <p:tgtEl>
                                          <p:spTgt spid="240643">
                                            <p:txEl>
                                              <p:pRg st="1" end="1"/>
                                            </p:txEl>
                                          </p:spTgt>
                                        </p:tgtEl>
                                        <p:attrNameLst>
                                          <p:attrName>style.visibility</p:attrName>
                                        </p:attrNameLst>
                                      </p:cBhvr>
                                      <p:to>
                                        <p:strVal val="visible"/>
                                      </p:to>
                                    </p:set>
                                    <p:animEffect transition="in" filter="blinds(horizontal)">
                                      <p:cBhvr>
                                        <p:cTn id="43" dur="500"/>
                                        <p:tgtEl>
                                          <p:spTgt spid="240643">
                                            <p:txEl>
                                              <p:pRg st="1" end="1"/>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240653"/>
                                        </p:tgtEl>
                                        <p:attrNameLst>
                                          <p:attrName>style.visibility</p:attrName>
                                        </p:attrNameLst>
                                      </p:cBhvr>
                                      <p:to>
                                        <p:strVal val="visible"/>
                                      </p:to>
                                    </p:set>
                                    <p:animEffect transition="in" filter="blinds(horizontal)">
                                      <p:cBhvr>
                                        <p:cTn id="48" dur="500"/>
                                        <p:tgtEl>
                                          <p:spTgt spid="240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build="p" animBg="1"/>
      <p:bldP spid="240652" grpId="0"/>
      <p:bldP spid="24065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灯片编号占位符 4">
            <a:extLst>
              <a:ext uri="{FF2B5EF4-FFF2-40B4-BE49-F238E27FC236}">
                <a16:creationId xmlns:a16="http://schemas.microsoft.com/office/drawing/2014/main" id="{7DDF0AA8-0877-4616-B19E-B862ED19331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DAB27672-4058-4E7E-ABBD-1C53978C60F4}" type="slidenum">
              <a:rPr lang="en-US" altLang="zh-CN" sz="2000" smtClean="0">
                <a:solidFill>
                  <a:schemeClr val="tx1"/>
                </a:solidFill>
              </a:rPr>
              <a:pPr>
                <a:spcBef>
                  <a:spcPct val="0"/>
                </a:spcBef>
                <a:buClrTx/>
                <a:buSzTx/>
                <a:buFontTx/>
                <a:buNone/>
              </a:pPr>
              <a:t>41</a:t>
            </a:fld>
            <a:endParaRPr lang="en-US" altLang="zh-CN" sz="2000">
              <a:solidFill>
                <a:schemeClr val="tx1"/>
              </a:solidFill>
            </a:endParaRPr>
          </a:p>
        </p:txBody>
      </p:sp>
      <p:sp>
        <p:nvSpPr>
          <p:cNvPr id="241666" name="Rectangle 2" descr="蓝色面巾纸">
            <a:extLst>
              <a:ext uri="{FF2B5EF4-FFF2-40B4-BE49-F238E27FC236}">
                <a16:creationId xmlns:a16="http://schemas.microsoft.com/office/drawing/2014/main" id="{C6F1FAEF-8D00-499F-BCD8-3250A85BB0FF}"/>
              </a:ext>
            </a:extLst>
          </p:cNvPr>
          <p:cNvSpPr>
            <a:spLocks noGrp="1" noRot="1" noChangeArrowheads="1"/>
          </p:cNvSpPr>
          <p:nvPr>
            <p:ph type="title"/>
          </p:nvPr>
        </p:nvSpPr>
        <p:spPr>
          <a:xfrm>
            <a:off x="900113" y="549275"/>
            <a:ext cx="7920037" cy="719138"/>
          </a:xfrm>
          <a:blipFill dpi="0" rotWithShape="0">
            <a:blip r:embed="rId2"/>
            <a:srcRect/>
            <a:tile tx="0" ty="0" sx="100000" sy="100000" flip="none" algn="tl"/>
          </a:blipFill>
          <a:ln w="76200">
            <a:solidFill>
              <a:srgbClr val="336600"/>
            </a:solidFill>
            <a:miter lim="800000"/>
            <a:headEnd/>
            <a:tailEnd/>
          </a:ln>
        </p:spPr>
        <p:txBody>
          <a:bodyPr/>
          <a:lstStyle/>
          <a:p>
            <a:pPr eaLnBrk="1" hangingPunct="1">
              <a:lnSpc>
                <a:spcPct val="110000"/>
              </a:lnSpc>
              <a:defRPr/>
            </a:pPr>
            <a:r>
              <a:rPr lang="en-US" altLang="zh-CN" sz="2800">
                <a:solidFill>
                  <a:srgbClr val="660033"/>
                </a:solidFill>
                <a:effectLst>
                  <a:outerShdw blurRad="38100" dist="38100" dir="2700000" algn="tl">
                    <a:srgbClr val="000000"/>
                  </a:outerShdw>
                </a:effectLst>
                <a:latin typeface="宋体" pitchFamily="2" charset="-122"/>
              </a:rPr>
              <a:t>E</a:t>
            </a:r>
            <a:r>
              <a:rPr lang="zh-CN" altLang="en-US" sz="2800">
                <a:solidFill>
                  <a:srgbClr val="660033"/>
                </a:solidFill>
                <a:effectLst>
                  <a:outerShdw blurRad="38100" dist="38100" dir="2700000" algn="tl">
                    <a:srgbClr val="000000"/>
                  </a:outerShdw>
                </a:effectLst>
                <a:latin typeface="宋体" pitchFamily="2" charset="-122"/>
              </a:rPr>
              <a:t>） </a:t>
            </a:r>
            <a:r>
              <a:rPr lang="en-US" altLang="zh-CN" sz="3200" b="0">
                <a:solidFill>
                  <a:srgbClr val="660033"/>
                </a:solidFill>
                <a:effectLst/>
              </a:rPr>
              <a:t>e</a:t>
            </a:r>
            <a:r>
              <a:rPr lang="en-US" altLang="zh-CN" sz="3200" b="0" baseline="-25000">
                <a:solidFill>
                  <a:srgbClr val="660033"/>
                </a:solidFill>
                <a:effectLst/>
              </a:rPr>
              <a:t>d</a:t>
            </a:r>
            <a:r>
              <a:rPr lang="en-US" altLang="zh-CN" sz="2400">
                <a:solidFill>
                  <a:srgbClr val="660033"/>
                </a:solidFill>
                <a:effectLst>
                  <a:outerShdw blurRad="38100" dist="38100" dir="2700000" algn="tl">
                    <a:srgbClr val="000000"/>
                  </a:outerShdw>
                </a:effectLst>
                <a:latin typeface="宋体" pitchFamily="2" charset="-122"/>
              </a:rPr>
              <a:t> &gt; 1</a:t>
            </a:r>
            <a:r>
              <a:rPr lang="en-US" altLang="zh-CN" sz="2800">
                <a:solidFill>
                  <a:srgbClr val="660033"/>
                </a:solidFill>
                <a:effectLst>
                  <a:outerShdw blurRad="38100" dist="38100" dir="2700000" algn="tl">
                    <a:srgbClr val="000000"/>
                  </a:outerShdw>
                </a:effectLst>
                <a:latin typeface="宋体" pitchFamily="2" charset="-122"/>
              </a:rPr>
              <a:t>   </a:t>
            </a:r>
            <a:r>
              <a:rPr lang="zh-CN" altLang="en-US" sz="2800">
                <a:solidFill>
                  <a:srgbClr val="660033"/>
                </a:solidFill>
                <a:effectLst>
                  <a:outerShdw blurRad="38100" dist="38100" dir="2700000" algn="tl">
                    <a:srgbClr val="000000"/>
                  </a:outerShdw>
                </a:effectLst>
                <a:latin typeface="宋体" pitchFamily="2" charset="-122"/>
              </a:rPr>
              <a:t>富有弹性</a:t>
            </a:r>
            <a:r>
              <a:rPr lang="zh-CN" altLang="en-US" sz="2400">
                <a:effectLst>
                  <a:outerShdw blurRad="38100" dist="38100" dir="2700000" algn="tl">
                    <a:srgbClr val="000000"/>
                  </a:outerShdw>
                </a:effectLst>
                <a:latin typeface="宋体" pitchFamily="2" charset="-122"/>
              </a:rPr>
              <a:t>（</a:t>
            </a:r>
            <a:r>
              <a:rPr lang="en-US" altLang="zh-CN" sz="2400">
                <a:effectLst>
                  <a:outerShdw blurRad="38100" dist="38100" dir="2700000" algn="tl">
                    <a:srgbClr val="000000"/>
                  </a:outerShdw>
                </a:effectLst>
                <a:latin typeface="宋体" pitchFamily="2" charset="-122"/>
              </a:rPr>
              <a:t>elastic</a:t>
            </a:r>
            <a:r>
              <a:rPr lang="zh-CN" altLang="en-US" sz="2400">
                <a:effectLst>
                  <a:outerShdw blurRad="38100" dist="38100" dir="2700000" algn="tl">
                    <a:srgbClr val="000000"/>
                  </a:outerShdw>
                </a:effectLst>
                <a:latin typeface="宋体" pitchFamily="2" charset="-122"/>
              </a:rPr>
              <a:t>）</a:t>
            </a:r>
          </a:p>
        </p:txBody>
      </p:sp>
      <p:sp>
        <p:nvSpPr>
          <p:cNvPr id="241667" name="Rectangle 3" descr="白色大理石">
            <a:extLst>
              <a:ext uri="{FF2B5EF4-FFF2-40B4-BE49-F238E27FC236}">
                <a16:creationId xmlns:a16="http://schemas.microsoft.com/office/drawing/2014/main" id="{DBA1DF24-ED35-40BC-8B0E-A9B62BD1E3FC}"/>
              </a:ext>
            </a:extLst>
          </p:cNvPr>
          <p:cNvSpPr>
            <a:spLocks noGrp="1" noRot="1" noChangeArrowheads="1"/>
          </p:cNvSpPr>
          <p:nvPr>
            <p:ph type="body" idx="1"/>
          </p:nvPr>
        </p:nvSpPr>
        <p:spPr>
          <a:xfrm>
            <a:off x="539750" y="1917700"/>
            <a:ext cx="3024188" cy="3024188"/>
          </a:xfrm>
          <a:blipFill dpi="0" rotWithShape="1">
            <a:blip r:embed="rId3"/>
            <a:srcRect/>
            <a:tile tx="0" ty="0" sx="100000" sy="100000" flip="none" algn="tl"/>
          </a:blipFill>
          <a:ln w="57150" cap="flat" cmpd="thickThin" algn="ctr">
            <a:solidFill>
              <a:srgbClr val="660033"/>
            </a:solidFill>
            <a:miter lim="800000"/>
            <a:headEnd/>
            <a:tailEnd/>
          </a:ln>
        </p:spPr>
        <p:txBody>
          <a:bodyPr/>
          <a:lstStyle/>
          <a:p>
            <a:pPr marL="457200" indent="-457200" eaLnBrk="1" hangingPunct="1">
              <a:lnSpc>
                <a:spcPct val="90000"/>
              </a:lnSpc>
            </a:pPr>
            <a:r>
              <a:rPr lang="zh-CN" altLang="en-US">
                <a:solidFill>
                  <a:srgbClr val="660033"/>
                </a:solidFill>
                <a:latin typeface="华文新魏" panose="02010800040101010101" pitchFamily="2" charset="-122"/>
                <a:ea typeface="华文新魏" panose="02010800040101010101" pitchFamily="2" charset="-122"/>
              </a:rPr>
              <a:t>需求量变动的比率大于价格变动的比率。</a:t>
            </a:r>
          </a:p>
          <a:p>
            <a:pPr marL="457200" indent="-457200" eaLnBrk="1" hangingPunct="1">
              <a:lnSpc>
                <a:spcPct val="90000"/>
              </a:lnSpc>
            </a:pPr>
            <a:r>
              <a:rPr lang="zh-CN" altLang="en-US">
                <a:solidFill>
                  <a:srgbClr val="660033"/>
                </a:solidFill>
                <a:latin typeface="华文新魏" panose="02010800040101010101" pitchFamily="2" charset="-122"/>
                <a:ea typeface="华文新魏" panose="02010800040101010101" pitchFamily="2" charset="-122"/>
              </a:rPr>
              <a:t>主要是奢侈品。                                  </a:t>
            </a:r>
          </a:p>
        </p:txBody>
      </p:sp>
      <p:sp>
        <p:nvSpPr>
          <p:cNvPr id="241668" name="Line 4">
            <a:extLst>
              <a:ext uri="{FF2B5EF4-FFF2-40B4-BE49-F238E27FC236}">
                <a16:creationId xmlns:a16="http://schemas.microsoft.com/office/drawing/2014/main" id="{9228EAF8-BAFE-47DD-9066-44937412FE1E}"/>
              </a:ext>
            </a:extLst>
          </p:cNvPr>
          <p:cNvSpPr>
            <a:spLocks noChangeShapeType="1"/>
          </p:cNvSpPr>
          <p:nvPr/>
        </p:nvSpPr>
        <p:spPr bwMode="auto">
          <a:xfrm flipV="1">
            <a:off x="4643438" y="2206625"/>
            <a:ext cx="0" cy="2590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1669" name="Line 5">
            <a:extLst>
              <a:ext uri="{FF2B5EF4-FFF2-40B4-BE49-F238E27FC236}">
                <a16:creationId xmlns:a16="http://schemas.microsoft.com/office/drawing/2014/main" id="{E933AED2-CCBB-4BFF-A18C-2DB1A4A17A07}"/>
              </a:ext>
            </a:extLst>
          </p:cNvPr>
          <p:cNvSpPr>
            <a:spLocks noChangeShapeType="1"/>
          </p:cNvSpPr>
          <p:nvPr/>
        </p:nvSpPr>
        <p:spPr bwMode="auto">
          <a:xfrm>
            <a:off x="4643438" y="4797425"/>
            <a:ext cx="32416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1670" name="Line 6">
            <a:extLst>
              <a:ext uri="{FF2B5EF4-FFF2-40B4-BE49-F238E27FC236}">
                <a16:creationId xmlns:a16="http://schemas.microsoft.com/office/drawing/2014/main" id="{DF449B5F-21CD-4FFB-A5A7-2F587E6822E7}"/>
              </a:ext>
            </a:extLst>
          </p:cNvPr>
          <p:cNvSpPr>
            <a:spLocks noChangeShapeType="1"/>
          </p:cNvSpPr>
          <p:nvPr/>
        </p:nvSpPr>
        <p:spPr bwMode="auto">
          <a:xfrm>
            <a:off x="4795838" y="3044825"/>
            <a:ext cx="2743200" cy="762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1671" name="Line 7">
            <a:extLst>
              <a:ext uri="{FF2B5EF4-FFF2-40B4-BE49-F238E27FC236}">
                <a16:creationId xmlns:a16="http://schemas.microsoft.com/office/drawing/2014/main" id="{83154570-641A-45D2-B0EF-E019540C19A3}"/>
              </a:ext>
            </a:extLst>
          </p:cNvPr>
          <p:cNvSpPr>
            <a:spLocks noChangeShapeType="1"/>
          </p:cNvSpPr>
          <p:nvPr/>
        </p:nvSpPr>
        <p:spPr bwMode="auto">
          <a:xfrm>
            <a:off x="4643438" y="3273425"/>
            <a:ext cx="8382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1672" name="Line 8">
            <a:extLst>
              <a:ext uri="{FF2B5EF4-FFF2-40B4-BE49-F238E27FC236}">
                <a16:creationId xmlns:a16="http://schemas.microsoft.com/office/drawing/2014/main" id="{E261E97D-EC27-489B-8600-84C225EEC34B}"/>
              </a:ext>
            </a:extLst>
          </p:cNvPr>
          <p:cNvSpPr>
            <a:spLocks noChangeShapeType="1"/>
          </p:cNvSpPr>
          <p:nvPr/>
        </p:nvSpPr>
        <p:spPr bwMode="auto">
          <a:xfrm>
            <a:off x="4643438" y="3730625"/>
            <a:ext cx="25908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1673" name="Line 9">
            <a:extLst>
              <a:ext uri="{FF2B5EF4-FFF2-40B4-BE49-F238E27FC236}">
                <a16:creationId xmlns:a16="http://schemas.microsoft.com/office/drawing/2014/main" id="{AEA13DC9-C16A-4892-B1A3-DE803B1DDD8C}"/>
              </a:ext>
            </a:extLst>
          </p:cNvPr>
          <p:cNvSpPr>
            <a:spLocks noChangeShapeType="1"/>
          </p:cNvSpPr>
          <p:nvPr/>
        </p:nvSpPr>
        <p:spPr bwMode="auto">
          <a:xfrm>
            <a:off x="5557838" y="3273425"/>
            <a:ext cx="0" cy="15240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1674" name="Line 10">
            <a:extLst>
              <a:ext uri="{FF2B5EF4-FFF2-40B4-BE49-F238E27FC236}">
                <a16:creationId xmlns:a16="http://schemas.microsoft.com/office/drawing/2014/main" id="{12C9485A-EA80-47AC-8C1B-4BA6B07BF8CC}"/>
              </a:ext>
            </a:extLst>
          </p:cNvPr>
          <p:cNvSpPr>
            <a:spLocks noChangeShapeType="1"/>
          </p:cNvSpPr>
          <p:nvPr/>
        </p:nvSpPr>
        <p:spPr bwMode="auto">
          <a:xfrm>
            <a:off x="7310438" y="3730625"/>
            <a:ext cx="0" cy="106680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1675" name="Text Box 11">
            <a:extLst>
              <a:ext uri="{FF2B5EF4-FFF2-40B4-BE49-F238E27FC236}">
                <a16:creationId xmlns:a16="http://schemas.microsoft.com/office/drawing/2014/main" id="{CF599E2D-2F0C-4C67-A3E9-858CE2170278}"/>
              </a:ext>
            </a:extLst>
          </p:cNvPr>
          <p:cNvSpPr txBox="1">
            <a:spLocks noChangeArrowheads="1"/>
          </p:cNvSpPr>
          <p:nvPr/>
        </p:nvSpPr>
        <p:spPr bwMode="auto">
          <a:xfrm>
            <a:off x="7523163" y="3390900"/>
            <a:ext cx="557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D5</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1668"/>
                                        </p:tgtEl>
                                        <p:attrNameLst>
                                          <p:attrName>style.visibility</p:attrName>
                                        </p:attrNameLst>
                                      </p:cBhvr>
                                      <p:to>
                                        <p:strVal val="visible"/>
                                      </p:to>
                                    </p:set>
                                    <p:animEffect transition="in" filter="blinds(horizontal)">
                                      <p:cBhvr>
                                        <p:cTn id="7" dur="500"/>
                                        <p:tgtEl>
                                          <p:spTgt spid="241668"/>
                                        </p:tgtEl>
                                      </p:cBhvr>
                                    </p:animEffect>
                                  </p:childTnLst>
                                </p:cTn>
                              </p:par>
                              <p:par>
                                <p:cTn id="8" presetID="3" presetClass="entr" presetSubtype="10" fill="hold" nodeType="withEffect">
                                  <p:stCondLst>
                                    <p:cond delay="0"/>
                                  </p:stCondLst>
                                  <p:childTnLst>
                                    <p:set>
                                      <p:cBhvr>
                                        <p:cTn id="9" dur="1" fill="hold">
                                          <p:stCondLst>
                                            <p:cond delay="0"/>
                                          </p:stCondLst>
                                        </p:cTn>
                                        <p:tgtEl>
                                          <p:spTgt spid="241669"/>
                                        </p:tgtEl>
                                        <p:attrNameLst>
                                          <p:attrName>style.visibility</p:attrName>
                                        </p:attrNameLst>
                                      </p:cBhvr>
                                      <p:to>
                                        <p:strVal val="visible"/>
                                      </p:to>
                                    </p:set>
                                    <p:animEffect transition="in" filter="blinds(horizontal)">
                                      <p:cBhvr>
                                        <p:cTn id="10" dur="500"/>
                                        <p:tgtEl>
                                          <p:spTgt spid="241669"/>
                                        </p:tgtEl>
                                      </p:cBhvr>
                                    </p:animEffect>
                                  </p:childTnLst>
                                </p:cTn>
                              </p:par>
                              <p:par>
                                <p:cTn id="11" presetID="3" presetClass="entr" presetSubtype="10" fill="hold" nodeType="withEffect">
                                  <p:stCondLst>
                                    <p:cond delay="0"/>
                                  </p:stCondLst>
                                  <p:childTnLst>
                                    <p:set>
                                      <p:cBhvr>
                                        <p:cTn id="12" dur="1" fill="hold">
                                          <p:stCondLst>
                                            <p:cond delay="0"/>
                                          </p:stCondLst>
                                        </p:cTn>
                                        <p:tgtEl>
                                          <p:spTgt spid="241670"/>
                                        </p:tgtEl>
                                        <p:attrNameLst>
                                          <p:attrName>style.visibility</p:attrName>
                                        </p:attrNameLst>
                                      </p:cBhvr>
                                      <p:to>
                                        <p:strVal val="visible"/>
                                      </p:to>
                                    </p:set>
                                    <p:animEffect transition="in" filter="blinds(horizontal)">
                                      <p:cBhvr>
                                        <p:cTn id="13" dur="500"/>
                                        <p:tgtEl>
                                          <p:spTgt spid="241670"/>
                                        </p:tgtEl>
                                      </p:cBhvr>
                                    </p:animEffect>
                                  </p:childTnLst>
                                </p:cTn>
                              </p:par>
                              <p:par>
                                <p:cTn id="14" presetID="3" presetClass="entr" presetSubtype="10" fill="hold" nodeType="withEffect">
                                  <p:stCondLst>
                                    <p:cond delay="0"/>
                                  </p:stCondLst>
                                  <p:childTnLst>
                                    <p:set>
                                      <p:cBhvr>
                                        <p:cTn id="15" dur="1" fill="hold">
                                          <p:stCondLst>
                                            <p:cond delay="0"/>
                                          </p:stCondLst>
                                        </p:cTn>
                                        <p:tgtEl>
                                          <p:spTgt spid="241671"/>
                                        </p:tgtEl>
                                        <p:attrNameLst>
                                          <p:attrName>style.visibility</p:attrName>
                                        </p:attrNameLst>
                                      </p:cBhvr>
                                      <p:to>
                                        <p:strVal val="visible"/>
                                      </p:to>
                                    </p:set>
                                    <p:animEffect transition="in" filter="blinds(horizontal)">
                                      <p:cBhvr>
                                        <p:cTn id="16" dur="500"/>
                                        <p:tgtEl>
                                          <p:spTgt spid="241671"/>
                                        </p:tgtEl>
                                      </p:cBhvr>
                                    </p:animEffect>
                                  </p:childTnLst>
                                </p:cTn>
                              </p:par>
                              <p:par>
                                <p:cTn id="17" presetID="3" presetClass="entr" presetSubtype="10" fill="hold" nodeType="withEffect">
                                  <p:stCondLst>
                                    <p:cond delay="0"/>
                                  </p:stCondLst>
                                  <p:childTnLst>
                                    <p:set>
                                      <p:cBhvr>
                                        <p:cTn id="18" dur="1" fill="hold">
                                          <p:stCondLst>
                                            <p:cond delay="0"/>
                                          </p:stCondLst>
                                        </p:cTn>
                                        <p:tgtEl>
                                          <p:spTgt spid="241672"/>
                                        </p:tgtEl>
                                        <p:attrNameLst>
                                          <p:attrName>style.visibility</p:attrName>
                                        </p:attrNameLst>
                                      </p:cBhvr>
                                      <p:to>
                                        <p:strVal val="visible"/>
                                      </p:to>
                                    </p:set>
                                    <p:animEffect transition="in" filter="blinds(horizontal)">
                                      <p:cBhvr>
                                        <p:cTn id="19" dur="500"/>
                                        <p:tgtEl>
                                          <p:spTgt spid="241672"/>
                                        </p:tgtEl>
                                      </p:cBhvr>
                                    </p:animEffect>
                                  </p:childTnLst>
                                </p:cTn>
                              </p:par>
                              <p:par>
                                <p:cTn id="20" presetID="3" presetClass="entr" presetSubtype="10" fill="hold" nodeType="withEffect">
                                  <p:stCondLst>
                                    <p:cond delay="0"/>
                                  </p:stCondLst>
                                  <p:childTnLst>
                                    <p:set>
                                      <p:cBhvr>
                                        <p:cTn id="21" dur="1" fill="hold">
                                          <p:stCondLst>
                                            <p:cond delay="0"/>
                                          </p:stCondLst>
                                        </p:cTn>
                                        <p:tgtEl>
                                          <p:spTgt spid="241673"/>
                                        </p:tgtEl>
                                        <p:attrNameLst>
                                          <p:attrName>style.visibility</p:attrName>
                                        </p:attrNameLst>
                                      </p:cBhvr>
                                      <p:to>
                                        <p:strVal val="visible"/>
                                      </p:to>
                                    </p:set>
                                    <p:animEffect transition="in" filter="blinds(horizontal)">
                                      <p:cBhvr>
                                        <p:cTn id="22" dur="500"/>
                                        <p:tgtEl>
                                          <p:spTgt spid="241673"/>
                                        </p:tgtEl>
                                      </p:cBhvr>
                                    </p:animEffect>
                                  </p:childTnLst>
                                </p:cTn>
                              </p:par>
                              <p:par>
                                <p:cTn id="23" presetID="3" presetClass="entr" presetSubtype="10" fill="hold" nodeType="withEffect">
                                  <p:stCondLst>
                                    <p:cond delay="0"/>
                                  </p:stCondLst>
                                  <p:childTnLst>
                                    <p:set>
                                      <p:cBhvr>
                                        <p:cTn id="24" dur="1" fill="hold">
                                          <p:stCondLst>
                                            <p:cond delay="0"/>
                                          </p:stCondLst>
                                        </p:cTn>
                                        <p:tgtEl>
                                          <p:spTgt spid="241674"/>
                                        </p:tgtEl>
                                        <p:attrNameLst>
                                          <p:attrName>style.visibility</p:attrName>
                                        </p:attrNameLst>
                                      </p:cBhvr>
                                      <p:to>
                                        <p:strVal val="visible"/>
                                      </p:to>
                                    </p:set>
                                    <p:animEffect transition="in" filter="blinds(horizontal)">
                                      <p:cBhvr>
                                        <p:cTn id="25" dur="500"/>
                                        <p:tgtEl>
                                          <p:spTgt spid="24167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41675"/>
                                        </p:tgtEl>
                                        <p:attrNameLst>
                                          <p:attrName>style.visibility</p:attrName>
                                        </p:attrNameLst>
                                      </p:cBhvr>
                                      <p:to>
                                        <p:strVal val="visible"/>
                                      </p:to>
                                    </p:set>
                                    <p:animEffect transition="in" filter="blinds(horizontal)">
                                      <p:cBhvr>
                                        <p:cTn id="28" dur="500"/>
                                        <p:tgtEl>
                                          <p:spTgt spid="241675"/>
                                        </p:tgtEl>
                                      </p:cBhvr>
                                    </p:animEffect>
                                  </p:childTnLst>
                                </p:cTn>
                              </p:par>
                            </p:childTnLst>
                          </p:cTn>
                        </p:par>
                        <p:par>
                          <p:cTn id="29" fill="hold" nodeType="afterGroup">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241667">
                                            <p:bg/>
                                          </p:spTgt>
                                        </p:tgtEl>
                                        <p:attrNameLst>
                                          <p:attrName>style.visibility</p:attrName>
                                        </p:attrNameLst>
                                      </p:cBhvr>
                                      <p:to>
                                        <p:strVal val="visible"/>
                                      </p:to>
                                    </p:set>
                                    <p:anim calcmode="lin" valueType="num">
                                      <p:cBhvr additive="base">
                                        <p:cTn id="32" dur="500" fill="hold"/>
                                        <p:tgtEl>
                                          <p:spTgt spid="241667">
                                            <p:bg/>
                                          </p:spTgt>
                                        </p:tgtEl>
                                        <p:attrNameLst>
                                          <p:attrName>ppt_x</p:attrName>
                                        </p:attrNameLst>
                                      </p:cBhvr>
                                      <p:tavLst>
                                        <p:tav tm="0">
                                          <p:val>
                                            <p:strVal val="#ppt_x"/>
                                          </p:val>
                                        </p:tav>
                                        <p:tav tm="100000">
                                          <p:val>
                                            <p:strVal val="#ppt_x"/>
                                          </p:val>
                                        </p:tav>
                                      </p:tavLst>
                                    </p:anim>
                                    <p:anim calcmode="lin" valueType="num">
                                      <p:cBhvr additive="base">
                                        <p:cTn id="33" dur="500" fill="hold"/>
                                        <p:tgtEl>
                                          <p:spTgt spid="241667">
                                            <p:bg/>
                                          </p:spTgt>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1000"/>
                            </p:stCondLst>
                            <p:childTnLst>
                              <p:par>
                                <p:cTn id="35" presetID="2" presetClass="entr" presetSubtype="4" fill="hold" grpId="0" nodeType="afterEffect">
                                  <p:stCondLst>
                                    <p:cond delay="0"/>
                                  </p:stCondLst>
                                  <p:childTnLst>
                                    <p:set>
                                      <p:cBhvr>
                                        <p:cTn id="36" dur="1" fill="hold">
                                          <p:stCondLst>
                                            <p:cond delay="0"/>
                                          </p:stCondLst>
                                        </p:cTn>
                                        <p:tgtEl>
                                          <p:spTgt spid="241667">
                                            <p:txEl>
                                              <p:pRg st="0" end="0"/>
                                            </p:txEl>
                                          </p:spTgt>
                                        </p:tgtEl>
                                        <p:attrNameLst>
                                          <p:attrName>style.visibility</p:attrName>
                                        </p:attrNameLst>
                                      </p:cBhvr>
                                      <p:to>
                                        <p:strVal val="visible"/>
                                      </p:to>
                                    </p:set>
                                    <p:anim calcmode="lin" valueType="num">
                                      <p:cBhvr additive="base">
                                        <p:cTn id="37" dur="500" fill="hold"/>
                                        <p:tgtEl>
                                          <p:spTgt spid="24166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1667">
                                            <p:txEl>
                                              <p:pRg st="0" end="0"/>
                                            </p:txEl>
                                          </p:spTgt>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1500"/>
                            </p:stCondLst>
                            <p:childTnLst>
                              <p:par>
                                <p:cTn id="40" presetID="2" presetClass="entr" presetSubtype="4" fill="hold" grpId="0" nodeType="afterEffect">
                                  <p:stCondLst>
                                    <p:cond delay="0"/>
                                  </p:stCondLst>
                                  <p:childTnLst>
                                    <p:set>
                                      <p:cBhvr>
                                        <p:cTn id="41" dur="1" fill="hold">
                                          <p:stCondLst>
                                            <p:cond delay="0"/>
                                          </p:stCondLst>
                                        </p:cTn>
                                        <p:tgtEl>
                                          <p:spTgt spid="241667">
                                            <p:txEl>
                                              <p:pRg st="1" end="1"/>
                                            </p:txEl>
                                          </p:spTgt>
                                        </p:tgtEl>
                                        <p:attrNameLst>
                                          <p:attrName>style.visibility</p:attrName>
                                        </p:attrNameLst>
                                      </p:cBhvr>
                                      <p:to>
                                        <p:strVal val="visible"/>
                                      </p:to>
                                    </p:set>
                                    <p:anim calcmode="lin" valueType="num">
                                      <p:cBhvr additive="base">
                                        <p:cTn id="42" dur="500" fill="hold"/>
                                        <p:tgtEl>
                                          <p:spTgt spid="241667">
                                            <p:txEl>
                                              <p:pRg st="1" end="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4166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7" grpId="0" build="p" animBg="1"/>
      <p:bldP spid="24167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灯片编号占位符 4">
            <a:extLst>
              <a:ext uri="{FF2B5EF4-FFF2-40B4-BE49-F238E27FC236}">
                <a16:creationId xmlns:a16="http://schemas.microsoft.com/office/drawing/2014/main" id="{F3AA1697-B019-414A-BF70-C6D7DD4CCC82}"/>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A9754DE5-11F4-4F53-9F44-2678AFA6DE50}" type="slidenum">
              <a:rPr lang="en-US" altLang="zh-CN" sz="2000" smtClean="0">
                <a:solidFill>
                  <a:schemeClr val="tx1"/>
                </a:solidFill>
              </a:rPr>
              <a:pPr>
                <a:spcBef>
                  <a:spcPct val="0"/>
                </a:spcBef>
                <a:buClrTx/>
                <a:buSzTx/>
                <a:buFontTx/>
                <a:buNone/>
              </a:pPr>
              <a:t>42</a:t>
            </a:fld>
            <a:endParaRPr lang="en-US" altLang="zh-CN" sz="2000">
              <a:solidFill>
                <a:schemeClr val="tx1"/>
              </a:solidFill>
            </a:endParaRPr>
          </a:p>
        </p:txBody>
      </p:sp>
      <p:sp>
        <p:nvSpPr>
          <p:cNvPr id="301058" name="Rectangle 2">
            <a:extLst>
              <a:ext uri="{FF2B5EF4-FFF2-40B4-BE49-F238E27FC236}">
                <a16:creationId xmlns:a16="http://schemas.microsoft.com/office/drawing/2014/main" id="{1AE6A9D9-70CB-4CCF-9AE5-1AC49C4ACF10}"/>
              </a:ext>
            </a:extLst>
          </p:cNvPr>
          <p:cNvSpPr>
            <a:spLocks noGrp="1" noRot="1" noChangeArrowheads="1"/>
          </p:cNvSpPr>
          <p:nvPr>
            <p:ph type="title"/>
          </p:nvPr>
        </p:nvSpPr>
        <p:spPr/>
        <p:txBody>
          <a:bodyPr/>
          <a:lstStyle/>
          <a:p>
            <a:pPr eaLnBrk="1" hangingPunct="1">
              <a:defRPr/>
            </a:pPr>
            <a:r>
              <a:rPr lang="zh-CN" altLang="en-US" sz="3200"/>
              <a:t>计算：</a:t>
            </a:r>
          </a:p>
        </p:txBody>
      </p:sp>
      <p:sp>
        <p:nvSpPr>
          <p:cNvPr id="301059" name="Rectangle 3" descr="信纸">
            <a:extLst>
              <a:ext uri="{FF2B5EF4-FFF2-40B4-BE49-F238E27FC236}">
                <a16:creationId xmlns:a16="http://schemas.microsoft.com/office/drawing/2014/main" id="{B17BCDB1-0875-412A-9797-F52CC66D8728}"/>
              </a:ext>
            </a:extLst>
          </p:cNvPr>
          <p:cNvSpPr>
            <a:spLocks noGrp="1" noRot="1" noChangeArrowheads="1"/>
          </p:cNvSpPr>
          <p:nvPr>
            <p:ph type="body" idx="1"/>
          </p:nvPr>
        </p:nvSpPr>
        <p:spPr>
          <a:xfrm>
            <a:off x="304800" y="1341438"/>
            <a:ext cx="8515350" cy="1150937"/>
          </a:xfrm>
          <a:blipFill dpi="0" rotWithShape="0">
            <a:blip r:embed="rId2"/>
            <a:srcRect/>
            <a:tile tx="0" ty="0" sx="100000" sy="100000" flip="none" algn="tl"/>
          </a:blipFill>
          <a:ln w="38100">
            <a:solidFill>
              <a:srgbClr val="CC6600"/>
            </a:solidFill>
            <a:miter lim="800000"/>
            <a:headEnd/>
            <a:tailEnd/>
          </a:ln>
        </p:spPr>
        <p:txBody>
          <a:bodyPr/>
          <a:lstStyle/>
          <a:p>
            <a:pPr eaLnBrk="1" hangingPunct="1">
              <a:lnSpc>
                <a:spcPct val="90000"/>
              </a:lnSpc>
              <a:buClr>
                <a:srgbClr val="3366FF"/>
              </a:buClr>
              <a:buSzPct val="95000"/>
              <a:buFont typeface="Wingdings" panose="05000000000000000000" pitchFamily="2" charset="2"/>
              <a:buChar char="n"/>
            </a:pPr>
            <a:r>
              <a:rPr lang="en-US" altLang="zh-CN" sz="2400">
                <a:solidFill>
                  <a:schemeClr val="tx1"/>
                </a:solidFill>
              </a:rPr>
              <a:t>1.</a:t>
            </a:r>
            <a:r>
              <a:rPr lang="zh-CN" altLang="en-US" sz="2400">
                <a:solidFill>
                  <a:schemeClr val="tx1"/>
                </a:solidFill>
              </a:rPr>
              <a:t>某种商品价格由</a:t>
            </a:r>
            <a:r>
              <a:rPr lang="en-US" altLang="zh-CN" sz="2400">
                <a:solidFill>
                  <a:schemeClr val="tx1"/>
                </a:solidFill>
              </a:rPr>
              <a:t>8</a:t>
            </a:r>
            <a:r>
              <a:rPr lang="zh-CN" altLang="en-US" sz="2400">
                <a:solidFill>
                  <a:schemeClr val="tx1"/>
                </a:solidFill>
              </a:rPr>
              <a:t>元下降为</a:t>
            </a:r>
            <a:r>
              <a:rPr lang="en-US" altLang="zh-CN" sz="2400">
                <a:solidFill>
                  <a:schemeClr val="tx1"/>
                </a:solidFill>
              </a:rPr>
              <a:t>6</a:t>
            </a:r>
            <a:r>
              <a:rPr lang="zh-CN" altLang="en-US" sz="2400">
                <a:solidFill>
                  <a:schemeClr val="tx1"/>
                </a:solidFill>
              </a:rPr>
              <a:t>元时，需求量由</a:t>
            </a:r>
            <a:r>
              <a:rPr lang="en-US" altLang="zh-CN" sz="2400">
                <a:solidFill>
                  <a:schemeClr val="tx1"/>
                </a:solidFill>
              </a:rPr>
              <a:t>20</a:t>
            </a:r>
            <a:r>
              <a:rPr lang="zh-CN" altLang="en-US" sz="2400">
                <a:solidFill>
                  <a:schemeClr val="tx1"/>
                </a:solidFill>
              </a:rPr>
              <a:t>单位增加为</a:t>
            </a:r>
            <a:r>
              <a:rPr lang="en-US" altLang="zh-CN" sz="2400">
                <a:solidFill>
                  <a:schemeClr val="tx1"/>
                </a:solidFill>
              </a:rPr>
              <a:t>30</a:t>
            </a:r>
            <a:r>
              <a:rPr lang="zh-CN" altLang="en-US" sz="2400">
                <a:solidFill>
                  <a:schemeClr val="tx1"/>
                </a:solidFill>
              </a:rPr>
              <a:t>单位。用中点法计算这种商品的需求弹性，并说明属于哪一种需求弹性。</a:t>
            </a:r>
          </a:p>
        </p:txBody>
      </p:sp>
      <p:sp>
        <p:nvSpPr>
          <p:cNvPr id="301060" name="Rectangle 4" descr="花束">
            <a:extLst>
              <a:ext uri="{FF2B5EF4-FFF2-40B4-BE49-F238E27FC236}">
                <a16:creationId xmlns:a16="http://schemas.microsoft.com/office/drawing/2014/main" id="{A6C5FA98-A2B1-4192-A8FE-8B9BCCC564C9}"/>
              </a:ext>
            </a:extLst>
          </p:cNvPr>
          <p:cNvSpPr>
            <a:spLocks noChangeArrowheads="1"/>
          </p:cNvSpPr>
          <p:nvPr/>
        </p:nvSpPr>
        <p:spPr bwMode="auto">
          <a:xfrm>
            <a:off x="323850" y="2636838"/>
            <a:ext cx="8496300" cy="458787"/>
          </a:xfrm>
          <a:prstGeom prst="rect">
            <a:avLst/>
          </a:prstGeom>
          <a:blipFill dpi="0" rotWithShape="0">
            <a:blip r:embed="rId3"/>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None/>
            </a:pPr>
            <a:r>
              <a:rPr lang="zh-CN" altLang="en-US" sz="2400">
                <a:solidFill>
                  <a:schemeClr val="tx1"/>
                </a:solidFill>
              </a:rPr>
              <a:t>答：（</a:t>
            </a:r>
            <a:r>
              <a:rPr lang="en-US" altLang="zh-CN" sz="2400">
                <a:solidFill>
                  <a:schemeClr val="tx1"/>
                </a:solidFill>
              </a:rPr>
              <a:t>1</a:t>
            </a:r>
            <a:r>
              <a:rPr lang="zh-CN" altLang="en-US" sz="2400">
                <a:solidFill>
                  <a:schemeClr val="tx1"/>
                </a:solidFill>
              </a:rPr>
              <a:t>）已知</a:t>
            </a:r>
            <a:r>
              <a:rPr lang="en-US" altLang="zh-CN" sz="2400">
                <a:solidFill>
                  <a:schemeClr val="tx1"/>
                </a:solidFill>
              </a:rPr>
              <a:t>P1</a:t>
            </a:r>
            <a:r>
              <a:rPr lang="zh-CN" altLang="en-US" sz="2400">
                <a:solidFill>
                  <a:schemeClr val="tx1"/>
                </a:solidFill>
              </a:rPr>
              <a:t>＝</a:t>
            </a:r>
            <a:r>
              <a:rPr lang="en-US" altLang="zh-CN" sz="2400">
                <a:solidFill>
                  <a:schemeClr val="tx1"/>
                </a:solidFill>
              </a:rPr>
              <a:t>8</a:t>
            </a:r>
            <a:r>
              <a:rPr lang="zh-CN" altLang="en-US" sz="2400">
                <a:solidFill>
                  <a:schemeClr val="tx1"/>
                </a:solidFill>
              </a:rPr>
              <a:t>，</a:t>
            </a:r>
            <a:r>
              <a:rPr lang="en-US" altLang="zh-CN" sz="2400">
                <a:solidFill>
                  <a:schemeClr val="tx1"/>
                </a:solidFill>
              </a:rPr>
              <a:t>P2</a:t>
            </a:r>
            <a:r>
              <a:rPr lang="zh-CN" altLang="en-US" sz="2400">
                <a:solidFill>
                  <a:schemeClr val="tx1"/>
                </a:solidFill>
              </a:rPr>
              <a:t>＝</a:t>
            </a:r>
            <a:r>
              <a:rPr lang="en-US" altLang="zh-CN" sz="2400">
                <a:solidFill>
                  <a:schemeClr val="tx1"/>
                </a:solidFill>
              </a:rPr>
              <a:t>6</a:t>
            </a:r>
            <a:r>
              <a:rPr lang="zh-CN" altLang="en-US" sz="2400">
                <a:solidFill>
                  <a:schemeClr val="tx1"/>
                </a:solidFill>
              </a:rPr>
              <a:t>，</a:t>
            </a:r>
            <a:r>
              <a:rPr lang="en-US" altLang="zh-CN" sz="2400">
                <a:solidFill>
                  <a:schemeClr val="tx1"/>
                </a:solidFill>
              </a:rPr>
              <a:t>Q1</a:t>
            </a:r>
            <a:r>
              <a:rPr lang="zh-CN" altLang="en-US" sz="2400">
                <a:solidFill>
                  <a:schemeClr val="tx1"/>
                </a:solidFill>
              </a:rPr>
              <a:t>＝</a:t>
            </a:r>
            <a:r>
              <a:rPr lang="en-US" altLang="zh-CN" sz="2400">
                <a:solidFill>
                  <a:schemeClr val="tx1"/>
                </a:solidFill>
              </a:rPr>
              <a:t>20</a:t>
            </a:r>
            <a:r>
              <a:rPr lang="zh-CN" altLang="en-US" sz="2400">
                <a:solidFill>
                  <a:schemeClr val="tx1"/>
                </a:solidFill>
              </a:rPr>
              <a:t>，</a:t>
            </a:r>
            <a:r>
              <a:rPr lang="en-US" altLang="zh-CN" sz="2400">
                <a:solidFill>
                  <a:schemeClr val="tx1"/>
                </a:solidFill>
              </a:rPr>
              <a:t>Q2</a:t>
            </a:r>
            <a:r>
              <a:rPr lang="zh-CN" altLang="en-US" sz="2400">
                <a:solidFill>
                  <a:schemeClr val="tx1"/>
                </a:solidFill>
              </a:rPr>
              <a:t>＝</a:t>
            </a:r>
            <a:r>
              <a:rPr lang="en-US" altLang="zh-CN" sz="2400">
                <a:solidFill>
                  <a:schemeClr val="tx1"/>
                </a:solidFill>
              </a:rPr>
              <a:t>30</a:t>
            </a:r>
            <a:r>
              <a:rPr lang="zh-CN" altLang="en-US" sz="2400">
                <a:solidFill>
                  <a:schemeClr val="tx1"/>
                </a:solidFill>
              </a:rPr>
              <a:t>。代入：</a:t>
            </a:r>
          </a:p>
        </p:txBody>
      </p:sp>
      <p:sp>
        <p:nvSpPr>
          <p:cNvPr id="301062" name="Rectangle 6">
            <a:extLst>
              <a:ext uri="{FF2B5EF4-FFF2-40B4-BE49-F238E27FC236}">
                <a16:creationId xmlns:a16="http://schemas.microsoft.com/office/drawing/2014/main" id="{CCE4D6B0-F941-41A1-9057-02B6BBAF4766}"/>
              </a:ext>
            </a:extLst>
          </p:cNvPr>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01065" name="Rectangle 9" descr="信纸">
            <a:extLst>
              <a:ext uri="{FF2B5EF4-FFF2-40B4-BE49-F238E27FC236}">
                <a16:creationId xmlns:a16="http://schemas.microsoft.com/office/drawing/2014/main" id="{BA2305F0-C90A-4A7F-A96D-3986ACA5B9DA}"/>
              </a:ext>
            </a:extLst>
          </p:cNvPr>
          <p:cNvSpPr>
            <a:spLocks noChangeArrowheads="1"/>
          </p:cNvSpPr>
          <p:nvPr/>
        </p:nvSpPr>
        <p:spPr bwMode="auto">
          <a:xfrm>
            <a:off x="323850" y="5124450"/>
            <a:ext cx="7343775" cy="860425"/>
          </a:xfrm>
          <a:prstGeom prst="rect">
            <a:avLst/>
          </a:prstGeom>
          <a:blipFill dpi="0" rotWithShape="0">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kumimoji="1" lang="zh-CN" altLang="en-US" sz="2400">
                <a:solidFill>
                  <a:schemeClr val="hlink"/>
                </a:solidFill>
              </a:rPr>
              <a:t>（</a:t>
            </a:r>
            <a:r>
              <a:rPr kumimoji="1" lang="en-US" altLang="zh-CN" sz="2400">
                <a:solidFill>
                  <a:schemeClr val="hlink"/>
                </a:solidFill>
              </a:rPr>
              <a:t>2</a:t>
            </a:r>
            <a:r>
              <a:rPr kumimoji="1" lang="zh-CN" altLang="en-US" sz="2400">
                <a:solidFill>
                  <a:schemeClr val="hlink"/>
                </a:solidFill>
              </a:rPr>
              <a:t>）根据计算结果，需求量变动的比率大于价格变动的比率，故该商品的需求富有弹性。</a:t>
            </a:r>
          </a:p>
        </p:txBody>
      </p:sp>
      <p:pic>
        <p:nvPicPr>
          <p:cNvPr id="301066" name="Picture 10">
            <a:extLst>
              <a:ext uri="{FF2B5EF4-FFF2-40B4-BE49-F238E27FC236}">
                <a16:creationId xmlns:a16="http://schemas.microsoft.com/office/drawing/2014/main" id="{1BAD66E7-EE5B-4A78-AB13-660FF00311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3213100"/>
            <a:ext cx="3829050" cy="1735138"/>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1059">
                                            <p:bg/>
                                          </p:spTgt>
                                        </p:tgtEl>
                                        <p:attrNameLst>
                                          <p:attrName>style.visibility</p:attrName>
                                        </p:attrNameLst>
                                      </p:cBhvr>
                                      <p:to>
                                        <p:strVal val="visible"/>
                                      </p:to>
                                    </p:set>
                                    <p:animEffect transition="in" filter="blinds(horizontal)">
                                      <p:cBhvr>
                                        <p:cTn id="7" dur="500"/>
                                        <p:tgtEl>
                                          <p:spTgt spid="30105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1059">
                                            <p:txEl>
                                              <p:pRg st="0" end="0"/>
                                            </p:txEl>
                                          </p:spTgt>
                                        </p:tgtEl>
                                        <p:attrNameLst>
                                          <p:attrName>style.visibility</p:attrName>
                                        </p:attrNameLst>
                                      </p:cBhvr>
                                      <p:to>
                                        <p:strVal val="visible"/>
                                      </p:to>
                                    </p:set>
                                    <p:animEffect transition="in" filter="blinds(horizontal)">
                                      <p:cBhvr>
                                        <p:cTn id="12" dur="500"/>
                                        <p:tgtEl>
                                          <p:spTgt spid="3010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1060"/>
                                        </p:tgtEl>
                                        <p:attrNameLst>
                                          <p:attrName>style.visibility</p:attrName>
                                        </p:attrNameLst>
                                      </p:cBhvr>
                                      <p:to>
                                        <p:strVal val="visible"/>
                                      </p:to>
                                    </p:set>
                                    <p:animEffect transition="in" filter="blinds(horizontal)">
                                      <p:cBhvr>
                                        <p:cTn id="17" dur="500"/>
                                        <p:tgtEl>
                                          <p:spTgt spid="3010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01066"/>
                                        </p:tgtEl>
                                        <p:attrNameLst>
                                          <p:attrName>style.visibility</p:attrName>
                                        </p:attrNameLst>
                                      </p:cBhvr>
                                      <p:to>
                                        <p:strVal val="visible"/>
                                      </p:to>
                                    </p:set>
                                    <p:animEffect transition="in" filter="blinds(horizontal)">
                                      <p:cBhvr>
                                        <p:cTn id="22" dur="500"/>
                                        <p:tgtEl>
                                          <p:spTgt spid="30106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1065"/>
                                        </p:tgtEl>
                                        <p:attrNameLst>
                                          <p:attrName>style.visibility</p:attrName>
                                        </p:attrNameLst>
                                      </p:cBhvr>
                                      <p:to>
                                        <p:strVal val="visible"/>
                                      </p:to>
                                    </p:set>
                                    <p:animEffect transition="in" filter="blinds(horizontal)">
                                      <p:cBhvr>
                                        <p:cTn id="27" dur="500"/>
                                        <p:tgtEl>
                                          <p:spTgt spid="301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9" grpId="0" build="p" animBg="1"/>
      <p:bldP spid="301060" grpId="0" animBg="1"/>
      <p:bldP spid="30106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灯片编号占位符 4">
            <a:extLst>
              <a:ext uri="{FF2B5EF4-FFF2-40B4-BE49-F238E27FC236}">
                <a16:creationId xmlns:a16="http://schemas.microsoft.com/office/drawing/2014/main" id="{433FF86E-89DC-4260-9B78-A27EB92957CC}"/>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7C326D57-6258-4C24-B806-1FEF73A6057C}" type="slidenum">
              <a:rPr lang="en-US" altLang="zh-CN" sz="2000" smtClean="0">
                <a:solidFill>
                  <a:schemeClr val="tx1"/>
                </a:solidFill>
              </a:rPr>
              <a:pPr>
                <a:spcBef>
                  <a:spcPct val="0"/>
                </a:spcBef>
                <a:buClrTx/>
                <a:buSzTx/>
                <a:buFontTx/>
                <a:buNone/>
              </a:pPr>
              <a:t>43</a:t>
            </a:fld>
            <a:endParaRPr lang="en-US" altLang="zh-CN" sz="2000">
              <a:solidFill>
                <a:schemeClr val="tx1"/>
              </a:solidFill>
            </a:endParaRPr>
          </a:p>
        </p:txBody>
      </p:sp>
      <p:sp>
        <p:nvSpPr>
          <p:cNvPr id="302083" name="Rectangle 3" descr="花束">
            <a:extLst>
              <a:ext uri="{FF2B5EF4-FFF2-40B4-BE49-F238E27FC236}">
                <a16:creationId xmlns:a16="http://schemas.microsoft.com/office/drawing/2014/main" id="{4D3D0560-5AFA-49F1-ACF6-9E682DD0EE5A}"/>
              </a:ext>
            </a:extLst>
          </p:cNvPr>
          <p:cNvSpPr>
            <a:spLocks noGrp="1" noRot="1" noChangeArrowheads="1"/>
          </p:cNvSpPr>
          <p:nvPr>
            <p:ph type="body" idx="1"/>
          </p:nvPr>
        </p:nvSpPr>
        <p:spPr>
          <a:xfrm>
            <a:off x="539750" y="549275"/>
            <a:ext cx="8120063" cy="1008063"/>
          </a:xfrm>
          <a:blipFill dpi="0" rotWithShape="0">
            <a:blip r:embed="rId3"/>
            <a:srcRect/>
            <a:tile tx="0" ty="0" sx="100000" sy="100000" flip="none" algn="tl"/>
          </a:blipFill>
          <a:ln w="38100">
            <a:solidFill>
              <a:srgbClr val="009999"/>
            </a:solidFill>
            <a:miter lim="800000"/>
            <a:headEnd/>
            <a:tailEnd/>
          </a:ln>
        </p:spPr>
        <p:txBody>
          <a:bodyPr/>
          <a:lstStyle/>
          <a:p>
            <a:pPr marL="0" indent="0" eaLnBrk="1" hangingPunct="1">
              <a:buClr>
                <a:schemeClr val="accent2"/>
              </a:buClr>
              <a:buSzPct val="95000"/>
              <a:buFont typeface="Wingdings" panose="05000000000000000000" pitchFamily="2" charset="2"/>
              <a:buChar char="l"/>
            </a:pPr>
            <a:r>
              <a:rPr lang="en-US" altLang="zh-CN" sz="2400">
                <a:solidFill>
                  <a:schemeClr val="tx1"/>
                </a:solidFill>
              </a:rPr>
              <a:t>2.</a:t>
            </a:r>
            <a:r>
              <a:rPr lang="zh-CN" altLang="en-US" sz="2400">
                <a:solidFill>
                  <a:schemeClr val="tx1"/>
                </a:solidFill>
              </a:rPr>
              <a:t>某商品的需求价格弹性系数为</a:t>
            </a:r>
            <a:r>
              <a:rPr lang="en-US" altLang="zh-CN" sz="2400">
                <a:solidFill>
                  <a:schemeClr val="tx1"/>
                </a:solidFill>
              </a:rPr>
              <a:t>0.15</a:t>
            </a:r>
            <a:r>
              <a:rPr lang="zh-CN" altLang="en-US" sz="2400">
                <a:solidFill>
                  <a:schemeClr val="tx1"/>
                </a:solidFill>
              </a:rPr>
              <a:t>，现价格为</a:t>
            </a:r>
            <a:r>
              <a:rPr lang="en-US" altLang="zh-CN" sz="2400">
                <a:solidFill>
                  <a:schemeClr val="tx1"/>
                </a:solidFill>
              </a:rPr>
              <a:t>1.2</a:t>
            </a:r>
            <a:r>
              <a:rPr lang="zh-CN" altLang="en-US" sz="2400">
                <a:solidFill>
                  <a:schemeClr val="tx1"/>
                </a:solidFill>
              </a:rPr>
              <a:t>元，试问该商品的价格上涨多少元才能使其消费量减少</a:t>
            </a:r>
            <a:r>
              <a:rPr lang="en-US" altLang="zh-CN" sz="2400">
                <a:solidFill>
                  <a:schemeClr val="tx1"/>
                </a:solidFill>
              </a:rPr>
              <a:t>10</a:t>
            </a:r>
            <a:r>
              <a:rPr lang="zh-CN" altLang="en-US" sz="2400">
                <a:solidFill>
                  <a:schemeClr val="tx1"/>
                </a:solidFill>
              </a:rPr>
              <a:t>％？</a:t>
            </a:r>
          </a:p>
        </p:txBody>
      </p:sp>
      <p:sp>
        <p:nvSpPr>
          <p:cNvPr id="302084" name="Rectangle 4" descr="信纸">
            <a:extLst>
              <a:ext uri="{FF2B5EF4-FFF2-40B4-BE49-F238E27FC236}">
                <a16:creationId xmlns:a16="http://schemas.microsoft.com/office/drawing/2014/main" id="{71A78990-D57F-4655-9276-DD2ED61B4A48}"/>
              </a:ext>
            </a:extLst>
          </p:cNvPr>
          <p:cNvSpPr>
            <a:spLocks noChangeArrowheads="1"/>
          </p:cNvSpPr>
          <p:nvPr/>
        </p:nvSpPr>
        <p:spPr bwMode="auto">
          <a:xfrm>
            <a:off x="539750" y="1700213"/>
            <a:ext cx="4752975" cy="495300"/>
          </a:xfrm>
          <a:prstGeom prst="rect">
            <a:avLst/>
          </a:prstGeom>
          <a:blipFill dpi="0" rotWithShape="0">
            <a:blip r:embed="rId4"/>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rgbClr val="3366FF"/>
              </a:buClr>
              <a:buSzPct val="95000"/>
              <a:buFont typeface="Wingdings" pitchFamily="2" charset="2"/>
              <a:buChar char="n"/>
              <a:defRPr/>
            </a:pPr>
            <a:r>
              <a:rPr kumimoji="1" lang="zh-CN" altLang="en-US" sz="2400">
                <a:solidFill>
                  <a:schemeClr val="tx1"/>
                </a:solidFill>
                <a:latin typeface="Arial" charset="0"/>
              </a:rPr>
              <a:t>答：已知</a:t>
            </a:r>
            <a:r>
              <a:rPr kumimoji="1" lang="en-US" altLang="zh-CN" sz="2400">
                <a:solidFill>
                  <a:schemeClr val="tx1"/>
                </a:solidFill>
                <a:latin typeface="Arial" charset="0"/>
              </a:rPr>
              <a:t>e</a:t>
            </a:r>
            <a:r>
              <a:rPr kumimoji="1" lang="en-US" altLang="zh-CN" sz="2400" baseline="-25000">
                <a:solidFill>
                  <a:schemeClr val="tx1"/>
                </a:solidFill>
                <a:latin typeface="Arial" charset="0"/>
              </a:rPr>
              <a:t>d</a:t>
            </a:r>
            <a:r>
              <a:rPr kumimoji="1" lang="en-US" altLang="zh-CN" sz="2400">
                <a:solidFill>
                  <a:schemeClr val="tx1"/>
                </a:solidFill>
                <a:latin typeface="Arial" charset="0"/>
              </a:rPr>
              <a:t>=0.15</a:t>
            </a:r>
            <a:r>
              <a:rPr kumimoji="1" lang="zh-CN" altLang="en-US" sz="2400">
                <a:solidFill>
                  <a:schemeClr val="tx1"/>
                </a:solidFill>
                <a:latin typeface="Arial" charset="0"/>
              </a:rPr>
              <a:t>，</a:t>
            </a:r>
            <a:r>
              <a:rPr kumimoji="1" lang="en-US" altLang="zh-CN" sz="2400">
                <a:solidFill>
                  <a:schemeClr val="tx1"/>
                </a:solidFill>
                <a:latin typeface="Arial" charset="0"/>
              </a:rPr>
              <a:t>P</a:t>
            </a:r>
            <a:r>
              <a:rPr kumimoji="1" lang="zh-CN" altLang="en-US" sz="2400">
                <a:solidFill>
                  <a:schemeClr val="tx1"/>
                </a:solidFill>
                <a:latin typeface="Arial" charset="0"/>
              </a:rPr>
              <a:t>＝</a:t>
            </a:r>
            <a:r>
              <a:rPr kumimoji="1" lang="en-US" altLang="zh-CN" sz="2400">
                <a:solidFill>
                  <a:schemeClr val="tx1"/>
                </a:solidFill>
                <a:latin typeface="Arial" charset="0"/>
              </a:rPr>
              <a:t>1.2</a:t>
            </a:r>
            <a:r>
              <a:rPr kumimoji="1" lang="zh-CN" altLang="en-US" sz="2400">
                <a:solidFill>
                  <a:schemeClr val="tx1"/>
                </a:solidFill>
                <a:latin typeface="Arial" charset="0"/>
              </a:rPr>
              <a:t>，</a:t>
            </a:r>
            <a:r>
              <a:rPr kumimoji="1" lang="zh-CN" altLang="en-US" sz="2400">
                <a:solidFill>
                  <a:schemeClr val="tx1"/>
                </a:solidFill>
                <a:effectLst>
                  <a:outerShdw blurRad="38100" dist="38100" dir="2700000" algn="tl">
                    <a:srgbClr val="000000"/>
                  </a:outerShdw>
                </a:effectLst>
                <a:latin typeface="Arial" charset="0"/>
              </a:rPr>
              <a:t> </a:t>
            </a:r>
          </a:p>
        </p:txBody>
      </p:sp>
      <p:pic>
        <p:nvPicPr>
          <p:cNvPr id="302085" name="Picture 5">
            <a:extLst>
              <a:ext uri="{FF2B5EF4-FFF2-40B4-BE49-F238E27FC236}">
                <a16:creationId xmlns:a16="http://schemas.microsoft.com/office/drawing/2014/main" id="{C5638230-4EA2-4C8E-9FBC-7EEF2118D4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5600" y="1773238"/>
            <a:ext cx="180022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086" name="Rectangle 6" descr="信纸">
            <a:extLst>
              <a:ext uri="{FF2B5EF4-FFF2-40B4-BE49-F238E27FC236}">
                <a16:creationId xmlns:a16="http://schemas.microsoft.com/office/drawing/2014/main" id="{E1673BCF-911C-4CEB-8A14-57E9F848CC7B}"/>
              </a:ext>
            </a:extLst>
          </p:cNvPr>
          <p:cNvSpPr>
            <a:spLocks noChangeArrowheads="1"/>
          </p:cNvSpPr>
          <p:nvPr/>
        </p:nvSpPr>
        <p:spPr bwMode="auto">
          <a:xfrm>
            <a:off x="539750" y="2636838"/>
            <a:ext cx="4752975" cy="495300"/>
          </a:xfrm>
          <a:prstGeom prst="rect">
            <a:avLst/>
          </a:prstGeom>
          <a:blipFill dpi="0" rotWithShape="0">
            <a:blip r:embed="rId4"/>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rgbClr val="3366FF"/>
              </a:buClr>
              <a:buSzPct val="95000"/>
              <a:buFont typeface="Wingdings" pitchFamily="2" charset="2"/>
              <a:buChar char="n"/>
              <a:defRPr/>
            </a:pPr>
            <a:r>
              <a:rPr kumimoji="1" lang="zh-CN" altLang="en-US" sz="2400">
                <a:latin typeface="Arial" charset="0"/>
              </a:rPr>
              <a:t>根据计算弹性系数的一般公式：</a:t>
            </a:r>
            <a:r>
              <a:rPr kumimoji="1" lang="zh-CN" altLang="en-US" sz="2400">
                <a:effectLst>
                  <a:outerShdw blurRad="38100" dist="38100" dir="2700000" algn="tl">
                    <a:srgbClr val="000000"/>
                  </a:outerShdw>
                </a:effectLst>
                <a:latin typeface="Arial" charset="0"/>
              </a:rPr>
              <a:t> </a:t>
            </a:r>
          </a:p>
        </p:txBody>
      </p:sp>
      <p:pic>
        <p:nvPicPr>
          <p:cNvPr id="302087" name="Picture 7">
            <a:extLst>
              <a:ext uri="{FF2B5EF4-FFF2-40B4-BE49-F238E27FC236}">
                <a16:creationId xmlns:a16="http://schemas.microsoft.com/office/drawing/2014/main" id="{C7A77814-44DA-4E0B-97F0-9AF7F6B353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5600" y="2349500"/>
            <a:ext cx="194627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088" name="Rectangle 8" descr="信纸">
            <a:extLst>
              <a:ext uri="{FF2B5EF4-FFF2-40B4-BE49-F238E27FC236}">
                <a16:creationId xmlns:a16="http://schemas.microsoft.com/office/drawing/2014/main" id="{7640A2DC-B481-4167-B6C8-796ED4FFB445}"/>
              </a:ext>
            </a:extLst>
          </p:cNvPr>
          <p:cNvSpPr>
            <a:spLocks noChangeArrowheads="1"/>
          </p:cNvSpPr>
          <p:nvPr/>
        </p:nvSpPr>
        <p:spPr bwMode="auto">
          <a:xfrm>
            <a:off x="539750" y="3716338"/>
            <a:ext cx="3571875" cy="495300"/>
          </a:xfrm>
          <a:prstGeom prst="rect">
            <a:avLst/>
          </a:prstGeom>
          <a:blipFill dpi="0" rotWithShape="0">
            <a:blip r:embed="rId4"/>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Clr>
                <a:srgbClr val="3366FF"/>
              </a:buClr>
              <a:buSzPct val="95000"/>
              <a:buFont typeface="Wingdings" pitchFamily="2" charset="2"/>
              <a:buChar char="n"/>
              <a:defRPr/>
            </a:pPr>
            <a:r>
              <a:rPr kumimoji="1" lang="zh-CN" altLang="en-US" sz="2400">
                <a:solidFill>
                  <a:schemeClr val="tx1"/>
                </a:solidFill>
                <a:latin typeface="Arial" charset="0"/>
              </a:rPr>
              <a:t>将已知数据代入上式：</a:t>
            </a:r>
            <a:r>
              <a:rPr kumimoji="1" lang="zh-CN" altLang="en-US" sz="2400">
                <a:solidFill>
                  <a:schemeClr val="tx1"/>
                </a:solidFill>
                <a:effectLst>
                  <a:outerShdw blurRad="38100" dist="38100" dir="2700000" algn="tl">
                    <a:srgbClr val="000000"/>
                  </a:outerShdw>
                </a:effectLst>
                <a:latin typeface="Arial" charset="0"/>
              </a:rPr>
              <a:t> </a:t>
            </a:r>
          </a:p>
        </p:txBody>
      </p:sp>
      <p:graphicFrame>
        <p:nvGraphicFramePr>
          <p:cNvPr id="302089" name="Object 9">
            <a:extLst>
              <a:ext uri="{FF2B5EF4-FFF2-40B4-BE49-F238E27FC236}">
                <a16:creationId xmlns:a16="http://schemas.microsoft.com/office/drawing/2014/main" id="{46DD3E4C-F29E-4536-A326-3C7CA94623D7}"/>
              </a:ext>
            </a:extLst>
          </p:cNvPr>
          <p:cNvGraphicFramePr>
            <a:graphicFrameLocks noChangeAspect="1"/>
          </p:cNvGraphicFramePr>
          <p:nvPr/>
        </p:nvGraphicFramePr>
        <p:xfrm>
          <a:off x="4500563" y="3500438"/>
          <a:ext cx="1655762" cy="1296987"/>
        </p:xfrm>
        <a:graphic>
          <a:graphicData uri="http://schemas.openxmlformats.org/presentationml/2006/ole">
            <mc:AlternateContent xmlns:mc="http://schemas.openxmlformats.org/markup-compatibility/2006">
              <mc:Choice xmlns:v="urn:schemas-microsoft-com:vml" Requires="v">
                <p:oleObj spid="_x0000_s48140" name="公式" r:id="rId7" imgW="762000" imgH="596900" progId="Equation.3">
                  <p:embed/>
                </p:oleObj>
              </mc:Choice>
              <mc:Fallback>
                <p:oleObj name="公式" r:id="rId7" imgW="762000" imgH="5969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00563" y="3500438"/>
                        <a:ext cx="1655762"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2092" name="Rectangle 12">
            <a:extLst>
              <a:ext uri="{FF2B5EF4-FFF2-40B4-BE49-F238E27FC236}">
                <a16:creationId xmlns:a16="http://schemas.microsoft.com/office/drawing/2014/main" id="{2BA40C03-2A4E-47EF-AE33-21BFC5753CA7}"/>
              </a:ext>
            </a:extLst>
          </p:cNvPr>
          <p:cNvSpPr>
            <a:spLocks noChangeArrowheads="1"/>
          </p:cNvSpPr>
          <p:nvPr/>
        </p:nvSpPr>
        <p:spPr bwMode="auto">
          <a:xfrm>
            <a:off x="0" y="3209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02093" name="Rectangle 13" descr="信纸">
            <a:extLst>
              <a:ext uri="{FF2B5EF4-FFF2-40B4-BE49-F238E27FC236}">
                <a16:creationId xmlns:a16="http://schemas.microsoft.com/office/drawing/2014/main" id="{4607B2A9-1DCC-4A2B-9A37-7FD4796837EB}"/>
              </a:ext>
            </a:extLst>
          </p:cNvPr>
          <p:cNvSpPr>
            <a:spLocks noChangeArrowheads="1"/>
          </p:cNvSpPr>
          <p:nvPr/>
        </p:nvSpPr>
        <p:spPr bwMode="auto">
          <a:xfrm>
            <a:off x="539750" y="5013325"/>
            <a:ext cx="8280400" cy="860425"/>
          </a:xfrm>
          <a:prstGeom prst="rect">
            <a:avLst/>
          </a:prstGeom>
          <a:blipFill dpi="0" rotWithShape="0">
            <a:blip r:embed="rId4"/>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kumimoji="1" lang="en-US" altLang="en-US" sz="2400">
                <a:solidFill>
                  <a:schemeClr val="hlink"/>
                </a:solidFill>
              </a:rPr>
              <a:t>△</a:t>
            </a:r>
            <a:r>
              <a:rPr kumimoji="1" lang="en-US" altLang="zh-CN" sz="2400">
                <a:solidFill>
                  <a:schemeClr val="hlink"/>
                </a:solidFill>
              </a:rPr>
              <a:t>P=0.8</a:t>
            </a:r>
            <a:r>
              <a:rPr kumimoji="1" lang="en-US" altLang="zh-CN" sz="2400">
                <a:solidFill>
                  <a:schemeClr val="tx1"/>
                </a:solidFill>
                <a:latin typeface="Times New Roman" panose="02020603050405020304" pitchFamily="18" charset="0"/>
                <a:cs typeface="Times New Roman" panose="02020603050405020304" pitchFamily="18" charset="0"/>
              </a:rPr>
              <a:t>(</a:t>
            </a:r>
            <a:r>
              <a:rPr kumimoji="1" lang="zh-CN" altLang="en-US" sz="2400">
                <a:solidFill>
                  <a:schemeClr val="tx1"/>
                </a:solidFill>
                <a:latin typeface="Times New Roman" panose="02020603050405020304" pitchFamily="18" charset="0"/>
                <a:cs typeface="Times New Roman" panose="02020603050405020304" pitchFamily="18" charset="0"/>
              </a:rPr>
              <a:t>元</a:t>
            </a:r>
            <a:r>
              <a:rPr kumimoji="1" lang="en-US" altLang="zh-CN" sz="2400">
                <a:solidFill>
                  <a:schemeClr val="tx1"/>
                </a:solidFill>
                <a:latin typeface="Times New Roman" panose="02020603050405020304" pitchFamily="18" charset="0"/>
                <a:cs typeface="Times New Roman" panose="02020603050405020304" pitchFamily="18" charset="0"/>
              </a:rPr>
              <a:t>)</a:t>
            </a:r>
          </a:p>
          <a:p>
            <a:pPr>
              <a:spcBef>
                <a:spcPct val="0"/>
              </a:spcBef>
              <a:buClr>
                <a:srgbClr val="3366FF"/>
              </a:buClr>
              <a:buSzPct val="95000"/>
              <a:buFont typeface="Wingdings" panose="05000000000000000000" pitchFamily="2" charset="2"/>
              <a:buChar char="n"/>
            </a:pPr>
            <a:r>
              <a:rPr kumimoji="1" lang="zh-CN" altLang="en-US" sz="2400">
                <a:solidFill>
                  <a:schemeClr val="tx1"/>
                </a:solidFill>
                <a:latin typeface="Times New Roman" panose="02020603050405020304" pitchFamily="18" charset="0"/>
                <a:cs typeface="Times New Roman" panose="02020603050405020304" pitchFamily="18" charset="0"/>
              </a:rPr>
              <a:t>该商品的价格上涨</a:t>
            </a:r>
            <a:r>
              <a:rPr kumimoji="1" lang="en-US" altLang="zh-CN" sz="2400">
                <a:solidFill>
                  <a:schemeClr val="tx1"/>
                </a:solidFill>
                <a:latin typeface="Times New Roman" panose="02020603050405020304" pitchFamily="18" charset="0"/>
                <a:cs typeface="Times New Roman" panose="02020603050405020304" pitchFamily="18" charset="0"/>
              </a:rPr>
              <a:t>0.8</a:t>
            </a:r>
            <a:r>
              <a:rPr kumimoji="1" lang="zh-CN" altLang="en-US" sz="2400">
                <a:solidFill>
                  <a:schemeClr val="tx1"/>
                </a:solidFill>
                <a:latin typeface="Times New Roman" panose="02020603050405020304" pitchFamily="18" charset="0"/>
                <a:cs typeface="Times New Roman" panose="02020603050405020304" pitchFamily="18" charset="0"/>
              </a:rPr>
              <a:t>元才能使其消费量减少</a:t>
            </a:r>
            <a:r>
              <a:rPr kumimoji="1" lang="en-US" altLang="zh-CN" sz="2400">
                <a:solidFill>
                  <a:schemeClr val="tx1"/>
                </a:solidFill>
                <a:latin typeface="Times New Roman" panose="02020603050405020304" pitchFamily="18" charset="0"/>
                <a:cs typeface="Times New Roman" panose="02020603050405020304" pitchFamily="18" charset="0"/>
              </a:rPr>
              <a:t>10</a:t>
            </a:r>
            <a:r>
              <a:rPr kumimoji="1" lang="zh-CN" altLang="en-US" sz="2400">
                <a:solidFill>
                  <a:schemeClr val="tx1"/>
                </a:solidFill>
                <a:latin typeface="Times New Roman" panose="02020603050405020304" pitchFamily="18" charset="0"/>
                <a:cs typeface="Times New Roman" panose="02020603050405020304" pitchFamily="18" charset="0"/>
              </a:rPr>
              <a:t>％。</a:t>
            </a:r>
            <a:r>
              <a:rPr kumimoji="1" lang="zh-CN" altLang="en-US" sz="2400">
                <a:solidFill>
                  <a:schemeClr val="tx1"/>
                </a:solidFill>
              </a:rPr>
              <a:t> </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2083">
                                            <p:bg/>
                                          </p:spTgt>
                                        </p:tgtEl>
                                        <p:attrNameLst>
                                          <p:attrName>style.visibility</p:attrName>
                                        </p:attrNameLst>
                                      </p:cBhvr>
                                      <p:to>
                                        <p:strVal val="visible"/>
                                      </p:to>
                                    </p:set>
                                    <p:animEffect transition="in" filter="blinds(horizontal)">
                                      <p:cBhvr>
                                        <p:cTn id="7" dur="500"/>
                                        <p:tgtEl>
                                          <p:spTgt spid="30208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2083">
                                            <p:txEl>
                                              <p:pRg st="0" end="0"/>
                                            </p:txEl>
                                          </p:spTgt>
                                        </p:tgtEl>
                                        <p:attrNameLst>
                                          <p:attrName>style.visibility</p:attrName>
                                        </p:attrNameLst>
                                      </p:cBhvr>
                                      <p:to>
                                        <p:strVal val="visible"/>
                                      </p:to>
                                    </p:set>
                                    <p:animEffect transition="in" filter="blinds(horizontal)">
                                      <p:cBhvr>
                                        <p:cTn id="12" dur="500"/>
                                        <p:tgtEl>
                                          <p:spTgt spid="3020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2084"/>
                                        </p:tgtEl>
                                        <p:attrNameLst>
                                          <p:attrName>style.visibility</p:attrName>
                                        </p:attrNameLst>
                                      </p:cBhvr>
                                      <p:to>
                                        <p:strVal val="visible"/>
                                      </p:to>
                                    </p:set>
                                    <p:animEffect transition="in" filter="blinds(horizontal)">
                                      <p:cBhvr>
                                        <p:cTn id="17" dur="500"/>
                                        <p:tgtEl>
                                          <p:spTgt spid="30208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02085"/>
                                        </p:tgtEl>
                                        <p:attrNameLst>
                                          <p:attrName>style.visibility</p:attrName>
                                        </p:attrNameLst>
                                      </p:cBhvr>
                                      <p:to>
                                        <p:strVal val="visible"/>
                                      </p:to>
                                    </p:set>
                                    <p:animEffect transition="in" filter="blinds(horizontal)">
                                      <p:cBhvr>
                                        <p:cTn id="22" dur="500"/>
                                        <p:tgtEl>
                                          <p:spTgt spid="30208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2086"/>
                                        </p:tgtEl>
                                        <p:attrNameLst>
                                          <p:attrName>style.visibility</p:attrName>
                                        </p:attrNameLst>
                                      </p:cBhvr>
                                      <p:to>
                                        <p:strVal val="visible"/>
                                      </p:to>
                                    </p:set>
                                    <p:animEffect transition="in" filter="blinds(horizontal)">
                                      <p:cBhvr>
                                        <p:cTn id="27" dur="500"/>
                                        <p:tgtEl>
                                          <p:spTgt spid="30208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02087"/>
                                        </p:tgtEl>
                                        <p:attrNameLst>
                                          <p:attrName>style.visibility</p:attrName>
                                        </p:attrNameLst>
                                      </p:cBhvr>
                                      <p:to>
                                        <p:strVal val="visible"/>
                                      </p:to>
                                    </p:set>
                                    <p:animEffect transition="in" filter="blinds(horizontal)">
                                      <p:cBhvr>
                                        <p:cTn id="32" dur="500"/>
                                        <p:tgtEl>
                                          <p:spTgt spid="30208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02088"/>
                                        </p:tgtEl>
                                        <p:attrNameLst>
                                          <p:attrName>style.visibility</p:attrName>
                                        </p:attrNameLst>
                                      </p:cBhvr>
                                      <p:to>
                                        <p:strVal val="visible"/>
                                      </p:to>
                                    </p:set>
                                    <p:animEffect transition="in" filter="blinds(horizontal)">
                                      <p:cBhvr>
                                        <p:cTn id="37" dur="500"/>
                                        <p:tgtEl>
                                          <p:spTgt spid="30208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02089"/>
                                        </p:tgtEl>
                                        <p:attrNameLst>
                                          <p:attrName>style.visibility</p:attrName>
                                        </p:attrNameLst>
                                      </p:cBhvr>
                                      <p:to>
                                        <p:strVal val="visible"/>
                                      </p:to>
                                    </p:set>
                                    <p:animEffect transition="in" filter="blinds(horizontal)">
                                      <p:cBhvr>
                                        <p:cTn id="42" dur="500"/>
                                        <p:tgtEl>
                                          <p:spTgt spid="30208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02093"/>
                                        </p:tgtEl>
                                        <p:attrNameLst>
                                          <p:attrName>style.visibility</p:attrName>
                                        </p:attrNameLst>
                                      </p:cBhvr>
                                      <p:to>
                                        <p:strVal val="visible"/>
                                      </p:to>
                                    </p:set>
                                    <p:animEffect transition="in" filter="blinds(horizontal)">
                                      <p:cBhvr>
                                        <p:cTn id="47" dur="500"/>
                                        <p:tgtEl>
                                          <p:spTgt spid="302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3" grpId="0" build="p" animBg="1"/>
      <p:bldP spid="302084" grpId="0" animBg="1"/>
      <p:bldP spid="302086" grpId="0" animBg="1"/>
      <p:bldP spid="302088" grpId="0" animBg="1"/>
      <p:bldP spid="30209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灯片编号占位符 4">
            <a:extLst>
              <a:ext uri="{FF2B5EF4-FFF2-40B4-BE49-F238E27FC236}">
                <a16:creationId xmlns:a16="http://schemas.microsoft.com/office/drawing/2014/main" id="{3EF0E6E0-AEA6-45E9-9AC5-3392D919985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EA145684-682A-4666-8D37-79E6FF85D0C0}" type="slidenum">
              <a:rPr lang="en-US" altLang="zh-CN" sz="2000" smtClean="0">
                <a:solidFill>
                  <a:schemeClr val="tx1"/>
                </a:solidFill>
              </a:rPr>
              <a:pPr>
                <a:spcBef>
                  <a:spcPct val="0"/>
                </a:spcBef>
                <a:buClrTx/>
                <a:buSzTx/>
                <a:buFontTx/>
                <a:buNone/>
              </a:pPr>
              <a:t>44</a:t>
            </a:fld>
            <a:endParaRPr lang="en-US" altLang="zh-CN" sz="2000">
              <a:solidFill>
                <a:schemeClr val="tx1"/>
              </a:solidFill>
            </a:endParaRPr>
          </a:p>
        </p:txBody>
      </p:sp>
      <p:sp>
        <p:nvSpPr>
          <p:cNvPr id="276482" name="Rectangle 2">
            <a:extLst>
              <a:ext uri="{FF2B5EF4-FFF2-40B4-BE49-F238E27FC236}">
                <a16:creationId xmlns:a16="http://schemas.microsoft.com/office/drawing/2014/main" id="{A2021045-319E-4D0E-9442-297CBF47F6B0}"/>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a:t>3</a:t>
            </a:r>
            <a:r>
              <a:rPr lang="zh-CN" altLang="en-US"/>
              <a:t>、需求的点弹性</a:t>
            </a:r>
          </a:p>
        </p:txBody>
      </p:sp>
      <p:sp>
        <p:nvSpPr>
          <p:cNvPr id="276483" name="Rectangle 3" descr="蓝色面巾纸">
            <a:extLst>
              <a:ext uri="{FF2B5EF4-FFF2-40B4-BE49-F238E27FC236}">
                <a16:creationId xmlns:a16="http://schemas.microsoft.com/office/drawing/2014/main" id="{6150D602-F5BB-457C-ABDD-B64B91310C01}"/>
              </a:ext>
            </a:extLst>
          </p:cNvPr>
          <p:cNvSpPr>
            <a:spLocks noGrp="1" noRot="1" noChangeArrowheads="1"/>
          </p:cNvSpPr>
          <p:nvPr>
            <p:ph type="body" idx="1"/>
          </p:nvPr>
        </p:nvSpPr>
        <p:spPr>
          <a:xfrm>
            <a:off x="395288" y="2708275"/>
            <a:ext cx="4248150" cy="1441450"/>
          </a:xfrm>
          <a:blipFill dpi="0" rotWithShape="0">
            <a:blip r:embed="rId2"/>
            <a:srcRect/>
            <a:tile tx="0" ty="0" sx="100000" sy="100000" flip="none" algn="tl"/>
          </a:blipFill>
          <a:ln w="76200" cap="flat">
            <a:solidFill>
              <a:srgbClr val="006600"/>
            </a:solidFill>
            <a:miter lim="800000"/>
            <a:headEnd/>
            <a:tailEnd/>
          </a:ln>
        </p:spPr>
        <p:txBody>
          <a:bodyPr/>
          <a:lstStyle/>
          <a:p>
            <a:pPr marL="0" indent="0" eaLnBrk="1" hangingPunct="1">
              <a:lnSpc>
                <a:spcPct val="110000"/>
              </a:lnSpc>
              <a:buClr>
                <a:schemeClr val="accent2"/>
              </a:buClr>
              <a:buSzPct val="95000"/>
              <a:buFont typeface="Wingdings" panose="05000000000000000000" pitchFamily="2" charset="2"/>
              <a:buNone/>
            </a:pPr>
            <a:r>
              <a:rPr lang="zh-CN" altLang="en-US" sz="2800" b="1">
                <a:solidFill>
                  <a:srgbClr val="800000"/>
                </a:solidFill>
              </a:rPr>
              <a:t>（</a:t>
            </a:r>
            <a:r>
              <a:rPr lang="en-US" altLang="zh-CN" sz="2800" b="1">
                <a:solidFill>
                  <a:srgbClr val="800000"/>
                </a:solidFill>
              </a:rPr>
              <a:t>1</a:t>
            </a:r>
            <a:r>
              <a:rPr lang="zh-CN" altLang="en-US" sz="2800" b="1">
                <a:solidFill>
                  <a:srgbClr val="800000"/>
                </a:solidFill>
              </a:rPr>
              <a:t>）定义：</a:t>
            </a:r>
            <a:r>
              <a:rPr lang="zh-CN" altLang="en-US" sz="2400" b="1">
                <a:solidFill>
                  <a:schemeClr val="tx1"/>
                </a:solidFill>
              </a:rPr>
              <a:t>需求曲线上某一点上的需求量变动对于价格变动的反应程度。</a:t>
            </a:r>
          </a:p>
        </p:txBody>
      </p:sp>
      <p:sp>
        <p:nvSpPr>
          <p:cNvPr id="276484" name="Rectangle 4" descr="花束">
            <a:extLst>
              <a:ext uri="{FF2B5EF4-FFF2-40B4-BE49-F238E27FC236}">
                <a16:creationId xmlns:a16="http://schemas.microsoft.com/office/drawing/2014/main" id="{EA45A375-31AB-4E11-B790-C45DC7F12A9E}"/>
              </a:ext>
            </a:extLst>
          </p:cNvPr>
          <p:cNvSpPr>
            <a:spLocks noRot="1" noChangeArrowheads="1"/>
          </p:cNvSpPr>
          <p:nvPr/>
        </p:nvSpPr>
        <p:spPr bwMode="auto">
          <a:xfrm>
            <a:off x="395288" y="1268413"/>
            <a:ext cx="8515350" cy="504825"/>
          </a:xfrm>
          <a:prstGeom prst="rect">
            <a:avLst/>
          </a:prstGeom>
          <a:blipFill dpi="0" rotWithShape="0">
            <a:blip r:embed="rId3"/>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a:solidFill>
                  <a:schemeClr val="tx1"/>
                </a:solidFill>
              </a:rPr>
              <a:t>用弧弹性计算，两点距离越远，弧线越长，精确性越差。</a:t>
            </a:r>
          </a:p>
        </p:txBody>
      </p:sp>
      <p:pic>
        <p:nvPicPr>
          <p:cNvPr id="276485" name="Picture 5" descr="蓝色面巾纸">
            <a:extLst>
              <a:ext uri="{FF2B5EF4-FFF2-40B4-BE49-F238E27FC236}">
                <a16:creationId xmlns:a16="http://schemas.microsoft.com/office/drawing/2014/main" id="{F2C42330-95CF-452B-9E08-FC27D9E3C7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2781300"/>
            <a:ext cx="3960812" cy="2303463"/>
          </a:xfrm>
          <a:prstGeom prst="rect">
            <a:avLst/>
          </a:prstGeom>
          <a:blipFill dpi="0" rotWithShape="0">
            <a:blip r:embed="rId2"/>
            <a:srcRect/>
            <a:tile tx="0" ty="0" sx="100000" sy="100000" flip="none" algn="tl"/>
          </a:blipFill>
          <a:ln w="76200">
            <a:solidFill>
              <a:srgbClr val="006600"/>
            </a:solidFill>
            <a:miter lim="800000"/>
            <a:headEnd/>
            <a:tailEnd/>
          </a:ln>
        </p:spPr>
      </p:pic>
      <p:sp>
        <p:nvSpPr>
          <p:cNvPr id="276486" name="AutoShape 6">
            <a:extLst>
              <a:ext uri="{FF2B5EF4-FFF2-40B4-BE49-F238E27FC236}">
                <a16:creationId xmlns:a16="http://schemas.microsoft.com/office/drawing/2014/main" id="{C1B01AEE-2626-479C-880F-83837C30FEB3}"/>
              </a:ext>
            </a:extLst>
          </p:cNvPr>
          <p:cNvSpPr>
            <a:spLocks noChangeArrowheads="1"/>
          </p:cNvSpPr>
          <p:nvPr/>
        </p:nvSpPr>
        <p:spPr bwMode="auto">
          <a:xfrm>
            <a:off x="5003800" y="5373688"/>
            <a:ext cx="3671888" cy="792162"/>
          </a:xfrm>
          <a:prstGeom prst="wedgeRoundRectCallout">
            <a:avLst>
              <a:gd name="adj1" fmla="val 27301"/>
              <a:gd name="adj2" fmla="val -89681"/>
              <a:gd name="adj3" fmla="val 16667"/>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en-US" altLang="zh-CN" sz="2400">
                <a:effectLst>
                  <a:outerShdw blurRad="38100" dist="38100" dir="2700000" algn="tl">
                    <a:srgbClr val="C0C0C0"/>
                  </a:outerShdw>
                </a:effectLst>
                <a:latin typeface="Arial" charset="0"/>
              </a:rPr>
              <a:t>dQ/dP </a:t>
            </a:r>
            <a:r>
              <a:rPr lang="zh-CN" altLang="en-US" sz="2400">
                <a:effectLst>
                  <a:outerShdw blurRad="38100" dist="38100" dir="2700000" algn="tl">
                    <a:srgbClr val="C0C0C0"/>
                  </a:outerShdw>
                </a:effectLst>
                <a:latin typeface="Arial" charset="0"/>
              </a:rPr>
              <a:t>是需求曲线上任一点切线斜率的倒数。 </a:t>
            </a:r>
          </a:p>
        </p:txBody>
      </p:sp>
      <p:sp>
        <p:nvSpPr>
          <p:cNvPr id="276487" name="Rectangle 7" descr="花束">
            <a:extLst>
              <a:ext uri="{FF2B5EF4-FFF2-40B4-BE49-F238E27FC236}">
                <a16:creationId xmlns:a16="http://schemas.microsoft.com/office/drawing/2014/main" id="{82332EFA-69F8-4BE4-B325-5F1F624672F2}"/>
              </a:ext>
            </a:extLst>
          </p:cNvPr>
          <p:cNvSpPr>
            <a:spLocks noRot="1" noChangeArrowheads="1"/>
          </p:cNvSpPr>
          <p:nvPr/>
        </p:nvSpPr>
        <p:spPr bwMode="auto">
          <a:xfrm>
            <a:off x="395288" y="1916113"/>
            <a:ext cx="8515350" cy="576262"/>
          </a:xfrm>
          <a:prstGeom prst="rect">
            <a:avLst/>
          </a:prstGeom>
          <a:blipFill dpi="0" rotWithShape="0">
            <a:blip r:embed="rId3"/>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a:solidFill>
                  <a:schemeClr val="tx1"/>
                </a:solidFill>
              </a:rPr>
              <a:t>同一条需求曲线上，各点的弹性值通常不同。</a:t>
            </a:r>
          </a:p>
        </p:txBody>
      </p:sp>
      <p:sp>
        <p:nvSpPr>
          <p:cNvPr id="276488" name="AutoShape 8">
            <a:extLst>
              <a:ext uri="{FF2B5EF4-FFF2-40B4-BE49-F238E27FC236}">
                <a16:creationId xmlns:a16="http://schemas.microsoft.com/office/drawing/2014/main" id="{E3CED488-BB16-4138-9418-5BB32CCB2FED}"/>
              </a:ext>
            </a:extLst>
          </p:cNvPr>
          <p:cNvSpPr>
            <a:spLocks noChangeArrowheads="1"/>
          </p:cNvSpPr>
          <p:nvPr/>
        </p:nvSpPr>
        <p:spPr bwMode="auto">
          <a:xfrm>
            <a:off x="395288" y="4437063"/>
            <a:ext cx="4248150" cy="1296987"/>
          </a:xfrm>
          <a:prstGeom prst="wedgeRectCallout">
            <a:avLst>
              <a:gd name="adj1" fmla="val -11657"/>
              <a:gd name="adj2" fmla="val -73745"/>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lnSpc>
                <a:spcPct val="110000"/>
              </a:lnSpc>
              <a:spcBef>
                <a:spcPct val="20000"/>
              </a:spcBef>
              <a:buClr>
                <a:schemeClr val="accent2"/>
              </a:buClr>
              <a:buSzPct val="95000"/>
              <a:buFont typeface="Wingdings" pitchFamily="2" charset="2"/>
              <a:buChar char="l"/>
              <a:defRPr/>
            </a:pPr>
            <a:r>
              <a:rPr lang="zh-CN" altLang="en-US" sz="2800">
                <a:solidFill>
                  <a:schemeClr val="tx1"/>
                </a:solidFill>
                <a:latin typeface="Arial" charset="0"/>
              </a:rPr>
              <a:t>是令△</a:t>
            </a:r>
            <a:r>
              <a:rPr lang="en-US" altLang="zh-CN" sz="2800">
                <a:solidFill>
                  <a:schemeClr val="tx1"/>
                </a:solidFill>
                <a:latin typeface="Arial" charset="0"/>
              </a:rPr>
              <a:t>P</a:t>
            </a:r>
            <a:r>
              <a:rPr lang="zh-CN" altLang="en-US" sz="2800">
                <a:solidFill>
                  <a:schemeClr val="tx1"/>
                </a:solidFill>
                <a:latin typeface="Arial" charset="0"/>
              </a:rPr>
              <a:t>趋近于</a:t>
            </a:r>
            <a:r>
              <a:rPr lang="en-US" altLang="zh-CN" sz="2800">
                <a:solidFill>
                  <a:schemeClr val="tx1"/>
                </a:solidFill>
                <a:latin typeface="Arial" charset="0"/>
              </a:rPr>
              <a:t>0</a:t>
            </a:r>
            <a:r>
              <a:rPr lang="zh-CN" altLang="en-US" sz="2800">
                <a:solidFill>
                  <a:schemeClr val="tx1"/>
                </a:solidFill>
                <a:latin typeface="Arial" charset="0"/>
              </a:rPr>
              <a:t>，曲线上某点及邻近范围的弹性。</a:t>
            </a:r>
            <a:endParaRPr lang="zh-CN" altLang="en-US" sz="2800">
              <a:effectLst>
                <a:outerShdw blurRad="38100" dist="38100" dir="2700000" algn="tl">
                  <a:srgbClr val="C0C0C0"/>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484"/>
                                        </p:tgtEl>
                                        <p:attrNameLst>
                                          <p:attrName>style.visibility</p:attrName>
                                        </p:attrNameLst>
                                      </p:cBhvr>
                                      <p:to>
                                        <p:strVal val="visible"/>
                                      </p:to>
                                    </p:set>
                                    <p:animEffect transition="in" filter="blinds(horizontal)">
                                      <p:cBhvr>
                                        <p:cTn id="7" dur="500"/>
                                        <p:tgtEl>
                                          <p:spTgt spid="2764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76487"/>
                                        </p:tgtEl>
                                        <p:attrNameLst>
                                          <p:attrName>style.visibility</p:attrName>
                                        </p:attrNameLst>
                                      </p:cBhvr>
                                      <p:to>
                                        <p:strVal val="visible"/>
                                      </p:to>
                                    </p:set>
                                    <p:animEffect transition="in" filter="box(in)">
                                      <p:cBhvr>
                                        <p:cTn id="12" dur="500"/>
                                        <p:tgtEl>
                                          <p:spTgt spid="27648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6483">
                                            <p:bg/>
                                          </p:spTgt>
                                        </p:tgtEl>
                                        <p:attrNameLst>
                                          <p:attrName>style.visibility</p:attrName>
                                        </p:attrNameLst>
                                      </p:cBhvr>
                                      <p:to>
                                        <p:strVal val="visible"/>
                                      </p:to>
                                    </p:set>
                                    <p:animEffect transition="in" filter="blinds(horizontal)">
                                      <p:cBhvr>
                                        <p:cTn id="17" dur="500"/>
                                        <p:tgtEl>
                                          <p:spTgt spid="276483">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6483">
                                            <p:txEl>
                                              <p:pRg st="0" end="0"/>
                                            </p:txEl>
                                          </p:spTgt>
                                        </p:tgtEl>
                                        <p:attrNameLst>
                                          <p:attrName>style.visibility</p:attrName>
                                        </p:attrNameLst>
                                      </p:cBhvr>
                                      <p:to>
                                        <p:strVal val="visible"/>
                                      </p:to>
                                    </p:set>
                                    <p:animEffect transition="in" filter="blinds(horizontal)">
                                      <p:cBhvr>
                                        <p:cTn id="22" dur="500"/>
                                        <p:tgtEl>
                                          <p:spTgt spid="27648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76488"/>
                                        </p:tgtEl>
                                        <p:attrNameLst>
                                          <p:attrName>style.visibility</p:attrName>
                                        </p:attrNameLst>
                                      </p:cBhvr>
                                      <p:to>
                                        <p:strVal val="visible"/>
                                      </p:to>
                                    </p:set>
                                    <p:animEffect transition="in" filter="blinds(horizontal)">
                                      <p:cBhvr>
                                        <p:cTn id="27" dur="500"/>
                                        <p:tgtEl>
                                          <p:spTgt spid="27648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276485"/>
                                        </p:tgtEl>
                                        <p:attrNameLst>
                                          <p:attrName>style.visibility</p:attrName>
                                        </p:attrNameLst>
                                      </p:cBhvr>
                                      <p:to>
                                        <p:strVal val="visible"/>
                                      </p:to>
                                    </p:set>
                                    <p:animEffect transition="in" filter="blinds(horizontal)">
                                      <p:cBhvr>
                                        <p:cTn id="32" dur="500"/>
                                        <p:tgtEl>
                                          <p:spTgt spid="27648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76486"/>
                                        </p:tgtEl>
                                        <p:attrNameLst>
                                          <p:attrName>style.visibility</p:attrName>
                                        </p:attrNameLst>
                                      </p:cBhvr>
                                      <p:to>
                                        <p:strVal val="visible"/>
                                      </p:to>
                                    </p:set>
                                    <p:animEffect transition="in" filter="blinds(horizontal)">
                                      <p:cBhvr>
                                        <p:cTn id="37" dur="500"/>
                                        <p:tgtEl>
                                          <p:spTgt spid="276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3" grpId="0" build="p" animBg="1"/>
      <p:bldP spid="276484" grpId="0" animBg="1"/>
      <p:bldP spid="276486" grpId="0" animBg="1"/>
      <p:bldP spid="276487" grpId="0" animBg="1"/>
      <p:bldP spid="27648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灯片编号占位符 2">
            <a:extLst>
              <a:ext uri="{FF2B5EF4-FFF2-40B4-BE49-F238E27FC236}">
                <a16:creationId xmlns:a16="http://schemas.microsoft.com/office/drawing/2014/main" id="{A4F01346-C72B-46E6-BAFC-15B43C1E6DAB}"/>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F578E69D-94EE-488A-9E26-F308325A431E}" type="slidenum">
              <a:rPr lang="en-US" altLang="zh-CN" sz="2000" smtClean="0">
                <a:solidFill>
                  <a:schemeClr val="tx1"/>
                </a:solidFill>
              </a:rPr>
              <a:pPr>
                <a:spcBef>
                  <a:spcPct val="0"/>
                </a:spcBef>
                <a:buClrTx/>
                <a:buSzTx/>
                <a:buFontTx/>
                <a:buNone/>
              </a:pPr>
              <a:t>45</a:t>
            </a:fld>
            <a:endParaRPr lang="en-US" altLang="zh-CN" sz="2000">
              <a:solidFill>
                <a:schemeClr val="tx1"/>
              </a:solidFill>
            </a:endParaRPr>
          </a:p>
        </p:txBody>
      </p:sp>
      <p:pic>
        <p:nvPicPr>
          <p:cNvPr id="277511" name="Picture 7">
            <a:extLst>
              <a:ext uri="{FF2B5EF4-FFF2-40B4-BE49-F238E27FC236}">
                <a16:creationId xmlns:a16="http://schemas.microsoft.com/office/drawing/2014/main" id="{DC9C4812-FBBA-4A6D-8401-73CDA7C535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570038"/>
            <a:ext cx="36734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512" name="Picture 8">
            <a:extLst>
              <a:ext uri="{FF2B5EF4-FFF2-40B4-BE49-F238E27FC236}">
                <a16:creationId xmlns:a16="http://schemas.microsoft.com/office/drawing/2014/main" id="{8C0D5857-D345-4773-9176-8EE624A132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2517775"/>
            <a:ext cx="3960812"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513" name="Picture 9">
            <a:extLst>
              <a:ext uri="{FF2B5EF4-FFF2-40B4-BE49-F238E27FC236}">
                <a16:creationId xmlns:a16="http://schemas.microsoft.com/office/drawing/2014/main" id="{3EC6BC6D-18C3-4D24-BDCB-3259C2C290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3695700"/>
            <a:ext cx="41052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514" name="Picture 10">
            <a:extLst>
              <a:ext uri="{FF2B5EF4-FFF2-40B4-BE49-F238E27FC236}">
                <a16:creationId xmlns:a16="http://schemas.microsoft.com/office/drawing/2014/main" id="{EFB1D36C-1EA2-4C97-A85B-C0B222100F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4724400"/>
            <a:ext cx="4679950"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3" name="Picture 11">
            <a:extLst>
              <a:ext uri="{FF2B5EF4-FFF2-40B4-BE49-F238E27FC236}">
                <a16:creationId xmlns:a16="http://schemas.microsoft.com/office/drawing/2014/main" id="{82105E5D-2A1C-4BFD-B4FB-8287FF1B8A7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6463" y="1698625"/>
            <a:ext cx="4105275" cy="3530600"/>
          </a:xfrm>
          <a:prstGeom prst="rect">
            <a:avLst/>
          </a:prstGeom>
          <a:noFill/>
          <a:ln w="9525">
            <a:solidFill>
              <a:srgbClr val="111111"/>
            </a:solidFill>
            <a:miter lim="800000"/>
            <a:headEnd/>
            <a:tailEnd/>
          </a:ln>
          <a:extLst>
            <a:ext uri="{909E8E84-426E-40DD-AFC4-6F175D3DCCD1}">
              <a14:hiddenFill xmlns:a14="http://schemas.microsoft.com/office/drawing/2010/main">
                <a:solidFill>
                  <a:srgbClr val="FFFFFF"/>
                </a:solidFill>
              </a14:hiddenFill>
            </a:ext>
          </a:extLst>
        </p:spPr>
      </p:pic>
      <p:sp>
        <p:nvSpPr>
          <p:cNvPr id="277516" name="Text Box 12">
            <a:extLst>
              <a:ext uri="{FF2B5EF4-FFF2-40B4-BE49-F238E27FC236}">
                <a16:creationId xmlns:a16="http://schemas.microsoft.com/office/drawing/2014/main" id="{D37FA5D4-E95B-4CFF-9F75-3BBE00B430FA}"/>
              </a:ext>
            </a:extLst>
          </p:cNvPr>
          <p:cNvSpPr txBox="1">
            <a:spLocks noChangeArrowheads="1"/>
          </p:cNvSpPr>
          <p:nvPr/>
        </p:nvSpPr>
        <p:spPr bwMode="auto">
          <a:xfrm>
            <a:off x="539750" y="692150"/>
            <a:ext cx="5111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a:effectLst>
                  <a:outerShdw blurRad="38100" dist="38100" dir="2700000" algn="tl">
                    <a:srgbClr val="C0C0C0"/>
                  </a:outerShdw>
                </a:effectLst>
                <a:latin typeface="Arial" charset="0"/>
              </a:rPr>
              <a:t>（</a:t>
            </a:r>
            <a:r>
              <a:rPr lang="en-US" altLang="zh-CN">
                <a:effectLst>
                  <a:outerShdw blurRad="38100" dist="38100" dir="2700000" algn="tl">
                    <a:srgbClr val="C0C0C0"/>
                  </a:outerShdw>
                </a:effectLst>
                <a:latin typeface="Arial" charset="0"/>
              </a:rPr>
              <a:t>2</a:t>
            </a:r>
            <a:r>
              <a:rPr lang="zh-CN" altLang="en-US">
                <a:effectLst>
                  <a:outerShdw blurRad="38100" dist="38100" dir="2700000" algn="tl">
                    <a:srgbClr val="C0C0C0"/>
                  </a:outerShdw>
                </a:effectLst>
                <a:latin typeface="Arial" charset="0"/>
              </a:rPr>
              <a:t>）需求的点弹性计算</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77511"/>
                                        </p:tgtEl>
                                        <p:attrNameLst>
                                          <p:attrName>style.visibility</p:attrName>
                                        </p:attrNameLst>
                                      </p:cBhvr>
                                      <p:to>
                                        <p:strVal val="visible"/>
                                      </p:to>
                                    </p:set>
                                    <p:animEffect transition="in" filter="blinds(horizontal)">
                                      <p:cBhvr>
                                        <p:cTn id="7" dur="500"/>
                                        <p:tgtEl>
                                          <p:spTgt spid="2775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77512"/>
                                        </p:tgtEl>
                                        <p:attrNameLst>
                                          <p:attrName>style.visibility</p:attrName>
                                        </p:attrNameLst>
                                      </p:cBhvr>
                                      <p:to>
                                        <p:strVal val="visible"/>
                                      </p:to>
                                    </p:set>
                                    <p:animEffect transition="in" filter="blinds(horizontal)">
                                      <p:cBhvr>
                                        <p:cTn id="12" dur="500"/>
                                        <p:tgtEl>
                                          <p:spTgt spid="2775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77513"/>
                                        </p:tgtEl>
                                        <p:attrNameLst>
                                          <p:attrName>style.visibility</p:attrName>
                                        </p:attrNameLst>
                                      </p:cBhvr>
                                      <p:to>
                                        <p:strVal val="visible"/>
                                      </p:to>
                                    </p:set>
                                    <p:animEffect transition="in" filter="blinds(horizontal)">
                                      <p:cBhvr>
                                        <p:cTn id="17" dur="500"/>
                                        <p:tgtEl>
                                          <p:spTgt spid="27751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77514"/>
                                        </p:tgtEl>
                                        <p:attrNameLst>
                                          <p:attrName>style.visibility</p:attrName>
                                        </p:attrNameLst>
                                      </p:cBhvr>
                                      <p:to>
                                        <p:strVal val="visible"/>
                                      </p:to>
                                    </p:set>
                                    <p:animEffect transition="in" filter="blinds(horizontal)">
                                      <p:cBhvr>
                                        <p:cTn id="22" dur="500"/>
                                        <p:tgtEl>
                                          <p:spTgt spid="277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灯片编号占位符 4">
            <a:extLst>
              <a:ext uri="{FF2B5EF4-FFF2-40B4-BE49-F238E27FC236}">
                <a16:creationId xmlns:a16="http://schemas.microsoft.com/office/drawing/2014/main" id="{F3704B60-6589-4CB6-B4DC-823CE1D53726}"/>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14EFE252-E8E1-43BB-854A-5E38C863AACC}" type="slidenum">
              <a:rPr lang="en-US" altLang="zh-CN" sz="2000" smtClean="0">
                <a:solidFill>
                  <a:schemeClr val="tx1"/>
                </a:solidFill>
              </a:rPr>
              <a:pPr>
                <a:spcBef>
                  <a:spcPct val="0"/>
                </a:spcBef>
                <a:buClrTx/>
                <a:buSzTx/>
                <a:buFontTx/>
                <a:buNone/>
              </a:pPr>
              <a:t>46</a:t>
            </a:fld>
            <a:endParaRPr lang="en-US" altLang="zh-CN" sz="2000">
              <a:solidFill>
                <a:schemeClr val="tx1"/>
              </a:solidFill>
            </a:endParaRPr>
          </a:p>
        </p:txBody>
      </p:sp>
      <p:sp>
        <p:nvSpPr>
          <p:cNvPr id="278530" name="Rectangle 2">
            <a:extLst>
              <a:ext uri="{FF2B5EF4-FFF2-40B4-BE49-F238E27FC236}">
                <a16:creationId xmlns:a16="http://schemas.microsoft.com/office/drawing/2014/main" id="{7B9D6CEF-5631-4CD9-9AB8-B04EB7C13D6C}"/>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a:t>
            </a:r>
            <a:r>
              <a:rPr lang="en-US" altLang="zh-CN"/>
              <a:t>3</a:t>
            </a:r>
            <a:r>
              <a:rPr lang="zh-CN" altLang="en-US"/>
              <a:t>）需求点弹性的几何测定：</a:t>
            </a:r>
          </a:p>
        </p:txBody>
      </p:sp>
      <p:sp>
        <p:nvSpPr>
          <p:cNvPr id="278531" name="Rectangle 3" descr="花束">
            <a:extLst>
              <a:ext uri="{FF2B5EF4-FFF2-40B4-BE49-F238E27FC236}">
                <a16:creationId xmlns:a16="http://schemas.microsoft.com/office/drawing/2014/main" id="{D2954398-C6C5-4030-81B5-BD9BC673AB33}"/>
              </a:ext>
            </a:extLst>
          </p:cNvPr>
          <p:cNvSpPr>
            <a:spLocks noGrp="1" noRot="1" noChangeArrowheads="1"/>
          </p:cNvSpPr>
          <p:nvPr>
            <p:ph type="body" idx="1"/>
          </p:nvPr>
        </p:nvSpPr>
        <p:spPr>
          <a:xfrm>
            <a:off x="468313" y="1700213"/>
            <a:ext cx="4051300" cy="2735262"/>
          </a:xfrm>
          <a:blipFill dpi="0" rotWithShape="0">
            <a:blip r:embed="rId2"/>
            <a:srcRect/>
            <a:tile tx="0" ty="0" sx="100000" sy="100000" flip="none" algn="tl"/>
          </a:blipFill>
          <a:ln w="38100">
            <a:solidFill>
              <a:srgbClr val="009999"/>
            </a:solidFill>
            <a:miter lim="800000"/>
            <a:headEnd/>
            <a:tailEnd/>
          </a:ln>
        </p:spPr>
        <p:txBody>
          <a:bodyPr/>
          <a:lstStyle/>
          <a:p>
            <a:pPr eaLnBrk="1" hangingPunct="1">
              <a:lnSpc>
                <a:spcPct val="110000"/>
              </a:lnSpc>
              <a:buClr>
                <a:schemeClr val="accent2"/>
              </a:buClr>
              <a:buSzPct val="95000"/>
              <a:buFont typeface="Wingdings" panose="05000000000000000000" pitchFamily="2" charset="2"/>
              <a:buChar char="l"/>
            </a:pPr>
            <a:r>
              <a:rPr lang="zh-CN" altLang="en-US" sz="2400">
                <a:solidFill>
                  <a:schemeClr val="tx1"/>
                </a:solidFill>
              </a:rPr>
              <a:t>需求曲线上任一点向价格轴和数量轴引垂线求得。</a:t>
            </a:r>
          </a:p>
          <a:p>
            <a:pPr eaLnBrk="1" hangingPunct="1">
              <a:lnSpc>
                <a:spcPct val="110000"/>
              </a:lnSpc>
              <a:buClr>
                <a:schemeClr val="accent2"/>
              </a:buClr>
              <a:buSzPct val="95000"/>
              <a:buFont typeface="Wingdings" panose="05000000000000000000" pitchFamily="2" charset="2"/>
              <a:buChar char="l"/>
            </a:pPr>
            <a:r>
              <a:rPr lang="zh-CN" altLang="en-US" sz="2400">
                <a:solidFill>
                  <a:schemeClr val="tx1"/>
                </a:solidFill>
              </a:rPr>
              <a:t>令</a:t>
            </a:r>
            <a:r>
              <a:rPr lang="en-US" altLang="zh-CN" sz="2400">
                <a:solidFill>
                  <a:schemeClr val="tx1"/>
                </a:solidFill>
              </a:rPr>
              <a:t>C</a:t>
            </a:r>
            <a:r>
              <a:rPr lang="zh-CN" altLang="en-US" sz="2400">
                <a:solidFill>
                  <a:schemeClr val="tx1"/>
                </a:solidFill>
              </a:rPr>
              <a:t>点为需求曲线上的任意一点。根据点弹性的定义，</a:t>
            </a:r>
            <a:r>
              <a:rPr lang="en-US" altLang="zh-CN" sz="2400">
                <a:solidFill>
                  <a:schemeClr val="tx1"/>
                </a:solidFill>
              </a:rPr>
              <a:t>C</a:t>
            </a:r>
            <a:r>
              <a:rPr lang="zh-CN" altLang="en-US" sz="2400">
                <a:solidFill>
                  <a:schemeClr val="tx1"/>
                </a:solidFill>
              </a:rPr>
              <a:t>点的需求的价格弹性为：</a:t>
            </a:r>
          </a:p>
        </p:txBody>
      </p:sp>
      <p:pic>
        <p:nvPicPr>
          <p:cNvPr id="278532" name="Picture 4">
            <a:extLst>
              <a:ext uri="{FF2B5EF4-FFF2-40B4-BE49-F238E27FC236}">
                <a16:creationId xmlns:a16="http://schemas.microsoft.com/office/drawing/2014/main" id="{E2164630-7DB9-471B-B658-948D86A3F9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5300663"/>
            <a:ext cx="5903913"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4" name="Line 6">
            <a:extLst>
              <a:ext uri="{FF2B5EF4-FFF2-40B4-BE49-F238E27FC236}">
                <a16:creationId xmlns:a16="http://schemas.microsoft.com/office/drawing/2014/main" id="{195CA508-E456-4176-95DA-6F3C10E66C2A}"/>
              </a:ext>
            </a:extLst>
          </p:cNvPr>
          <p:cNvSpPr>
            <a:spLocks noChangeShapeType="1"/>
          </p:cNvSpPr>
          <p:nvPr/>
        </p:nvSpPr>
        <p:spPr bwMode="auto">
          <a:xfrm>
            <a:off x="5195888" y="1460500"/>
            <a:ext cx="0" cy="2879725"/>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78535" name="Line 7">
            <a:extLst>
              <a:ext uri="{FF2B5EF4-FFF2-40B4-BE49-F238E27FC236}">
                <a16:creationId xmlns:a16="http://schemas.microsoft.com/office/drawing/2014/main" id="{16A2084B-1A2E-4DC2-8D3B-D7D5A8008721}"/>
              </a:ext>
            </a:extLst>
          </p:cNvPr>
          <p:cNvSpPr>
            <a:spLocks noChangeShapeType="1"/>
          </p:cNvSpPr>
          <p:nvPr/>
        </p:nvSpPr>
        <p:spPr bwMode="auto">
          <a:xfrm>
            <a:off x="5195888" y="4340225"/>
            <a:ext cx="347186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78536" name="Line 8">
            <a:extLst>
              <a:ext uri="{FF2B5EF4-FFF2-40B4-BE49-F238E27FC236}">
                <a16:creationId xmlns:a16="http://schemas.microsoft.com/office/drawing/2014/main" id="{D464FCFA-E113-4BB0-A797-112BF1796B7E}"/>
              </a:ext>
            </a:extLst>
          </p:cNvPr>
          <p:cNvSpPr>
            <a:spLocks noChangeShapeType="1"/>
          </p:cNvSpPr>
          <p:nvPr/>
        </p:nvSpPr>
        <p:spPr bwMode="auto">
          <a:xfrm>
            <a:off x="5195888" y="2420938"/>
            <a:ext cx="2451100" cy="19192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78537" name="Text Box 9">
            <a:extLst>
              <a:ext uri="{FF2B5EF4-FFF2-40B4-BE49-F238E27FC236}">
                <a16:creationId xmlns:a16="http://schemas.microsoft.com/office/drawing/2014/main" id="{45704524-C809-4A9A-93BF-206BE0689A82}"/>
              </a:ext>
            </a:extLst>
          </p:cNvPr>
          <p:cNvSpPr txBox="1">
            <a:spLocks noChangeArrowheads="1"/>
          </p:cNvSpPr>
          <p:nvPr/>
        </p:nvSpPr>
        <p:spPr bwMode="auto">
          <a:xfrm>
            <a:off x="4859338" y="4365625"/>
            <a:ext cx="433387" cy="3587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O	</a:t>
            </a:r>
          </a:p>
          <a:p>
            <a:pPr eaLnBrk="1" hangingPunct="1">
              <a:defRPr/>
            </a:pPr>
            <a:endParaRPr lang="en-US" altLang="zh-CN" sz="2000">
              <a:effectLst>
                <a:outerShdw blurRad="38100" dist="38100" dir="2700000" algn="tl">
                  <a:srgbClr val="C0C0C0"/>
                </a:outerShdw>
              </a:effectLst>
              <a:latin typeface="Arial" charset="0"/>
            </a:endParaRPr>
          </a:p>
        </p:txBody>
      </p:sp>
      <p:sp>
        <p:nvSpPr>
          <p:cNvPr id="278538" name="Text Box 10">
            <a:extLst>
              <a:ext uri="{FF2B5EF4-FFF2-40B4-BE49-F238E27FC236}">
                <a16:creationId xmlns:a16="http://schemas.microsoft.com/office/drawing/2014/main" id="{B71E6326-9BF8-46A0-A239-BDF08FE2E7D4}"/>
              </a:ext>
            </a:extLst>
          </p:cNvPr>
          <p:cNvSpPr txBox="1">
            <a:spLocks noChangeArrowheads="1"/>
          </p:cNvSpPr>
          <p:nvPr/>
        </p:nvSpPr>
        <p:spPr bwMode="auto">
          <a:xfrm>
            <a:off x="4787900" y="1412875"/>
            <a:ext cx="287338" cy="50323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P</a:t>
            </a:r>
            <a:endParaRPr lang="en-US" altLang="zh-CN" sz="2000">
              <a:effectLst>
                <a:outerShdw blurRad="38100" dist="38100" dir="2700000" algn="tl">
                  <a:srgbClr val="C0C0C0"/>
                </a:outerShdw>
              </a:effectLst>
              <a:latin typeface="Arial" charset="0"/>
            </a:endParaRPr>
          </a:p>
        </p:txBody>
      </p:sp>
      <p:sp>
        <p:nvSpPr>
          <p:cNvPr id="278539" name="Text Box 11">
            <a:extLst>
              <a:ext uri="{FF2B5EF4-FFF2-40B4-BE49-F238E27FC236}">
                <a16:creationId xmlns:a16="http://schemas.microsoft.com/office/drawing/2014/main" id="{37DA90D6-339E-4412-B847-FD5D9CD22B9C}"/>
              </a:ext>
            </a:extLst>
          </p:cNvPr>
          <p:cNvSpPr txBox="1">
            <a:spLocks noChangeArrowheads="1"/>
          </p:cNvSpPr>
          <p:nvPr/>
        </p:nvSpPr>
        <p:spPr bwMode="auto">
          <a:xfrm>
            <a:off x="8243888" y="4365625"/>
            <a:ext cx="576262" cy="36036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Q</a:t>
            </a:r>
            <a:endParaRPr lang="en-US" altLang="zh-CN" sz="2000">
              <a:effectLst>
                <a:outerShdw blurRad="38100" dist="38100" dir="2700000" algn="tl">
                  <a:srgbClr val="C0C0C0"/>
                </a:outerShdw>
              </a:effectLst>
              <a:latin typeface="Arial" charset="0"/>
            </a:endParaRPr>
          </a:p>
        </p:txBody>
      </p:sp>
      <p:sp>
        <p:nvSpPr>
          <p:cNvPr id="278540" name="Line 12">
            <a:extLst>
              <a:ext uri="{FF2B5EF4-FFF2-40B4-BE49-F238E27FC236}">
                <a16:creationId xmlns:a16="http://schemas.microsoft.com/office/drawing/2014/main" id="{753CB394-5340-4E38-81C9-9292AD21809A}"/>
              </a:ext>
            </a:extLst>
          </p:cNvPr>
          <p:cNvSpPr>
            <a:spLocks noChangeShapeType="1"/>
          </p:cNvSpPr>
          <p:nvPr/>
        </p:nvSpPr>
        <p:spPr bwMode="auto">
          <a:xfrm>
            <a:off x="5195888" y="3189288"/>
            <a:ext cx="1020762"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78541" name="Line 13">
            <a:extLst>
              <a:ext uri="{FF2B5EF4-FFF2-40B4-BE49-F238E27FC236}">
                <a16:creationId xmlns:a16="http://schemas.microsoft.com/office/drawing/2014/main" id="{6AA2EB9C-17E7-4A6E-A1EE-3F844623253F}"/>
              </a:ext>
            </a:extLst>
          </p:cNvPr>
          <p:cNvSpPr>
            <a:spLocks noChangeShapeType="1"/>
          </p:cNvSpPr>
          <p:nvPr/>
        </p:nvSpPr>
        <p:spPr bwMode="auto">
          <a:xfrm>
            <a:off x="6216650" y="3189288"/>
            <a:ext cx="0" cy="115093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78542" name="Text Box 14">
            <a:extLst>
              <a:ext uri="{FF2B5EF4-FFF2-40B4-BE49-F238E27FC236}">
                <a16:creationId xmlns:a16="http://schemas.microsoft.com/office/drawing/2014/main" id="{C082F31A-058A-44BE-85CE-66FAFBD8AD75}"/>
              </a:ext>
            </a:extLst>
          </p:cNvPr>
          <p:cNvSpPr txBox="1">
            <a:spLocks noChangeArrowheads="1"/>
          </p:cNvSpPr>
          <p:nvPr/>
        </p:nvSpPr>
        <p:spPr bwMode="auto">
          <a:xfrm>
            <a:off x="4787900" y="2903538"/>
            <a:ext cx="287338" cy="3810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F	</a:t>
            </a:r>
          </a:p>
          <a:p>
            <a:pPr eaLnBrk="1" hangingPunct="1">
              <a:defRPr/>
            </a:pPr>
            <a:endParaRPr lang="en-US" altLang="zh-CN" sz="2000">
              <a:effectLst>
                <a:outerShdw blurRad="38100" dist="38100" dir="2700000" algn="tl">
                  <a:srgbClr val="C0C0C0"/>
                </a:outerShdw>
              </a:effectLst>
              <a:latin typeface="Arial" charset="0"/>
            </a:endParaRPr>
          </a:p>
        </p:txBody>
      </p:sp>
      <p:sp>
        <p:nvSpPr>
          <p:cNvPr id="278543" name="Text Box 15">
            <a:extLst>
              <a:ext uri="{FF2B5EF4-FFF2-40B4-BE49-F238E27FC236}">
                <a16:creationId xmlns:a16="http://schemas.microsoft.com/office/drawing/2014/main" id="{2174649D-F8EF-495A-B815-FD5737794C28}"/>
              </a:ext>
            </a:extLst>
          </p:cNvPr>
          <p:cNvSpPr txBox="1">
            <a:spLocks noChangeArrowheads="1"/>
          </p:cNvSpPr>
          <p:nvPr/>
        </p:nvSpPr>
        <p:spPr bwMode="auto">
          <a:xfrm>
            <a:off x="6156325" y="2781300"/>
            <a:ext cx="612775" cy="3587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C</a:t>
            </a:r>
            <a:endParaRPr lang="en-US" altLang="zh-CN" sz="2000">
              <a:effectLst>
                <a:outerShdw blurRad="38100" dist="38100" dir="2700000" algn="tl">
                  <a:srgbClr val="C0C0C0"/>
                </a:outerShdw>
              </a:effectLst>
              <a:latin typeface="Arial" charset="0"/>
            </a:endParaRPr>
          </a:p>
        </p:txBody>
      </p:sp>
      <p:sp>
        <p:nvSpPr>
          <p:cNvPr id="278544" name="Text Box 16">
            <a:extLst>
              <a:ext uri="{FF2B5EF4-FFF2-40B4-BE49-F238E27FC236}">
                <a16:creationId xmlns:a16="http://schemas.microsoft.com/office/drawing/2014/main" id="{B0CF3EF1-B519-43BB-89DD-06157BD139AD}"/>
              </a:ext>
            </a:extLst>
          </p:cNvPr>
          <p:cNvSpPr txBox="1">
            <a:spLocks noChangeArrowheads="1"/>
          </p:cNvSpPr>
          <p:nvPr/>
        </p:nvSpPr>
        <p:spPr bwMode="auto">
          <a:xfrm>
            <a:off x="6011863" y="4365625"/>
            <a:ext cx="612775" cy="3587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G</a:t>
            </a:r>
            <a:endParaRPr lang="en-US" altLang="zh-CN" sz="2000">
              <a:effectLst>
                <a:outerShdw blurRad="38100" dist="38100" dir="2700000" algn="tl">
                  <a:srgbClr val="C0C0C0"/>
                </a:outerShdw>
              </a:effectLst>
              <a:latin typeface="Arial" charset="0"/>
            </a:endParaRPr>
          </a:p>
        </p:txBody>
      </p:sp>
      <p:sp>
        <p:nvSpPr>
          <p:cNvPr id="278545" name="Text Box 17">
            <a:extLst>
              <a:ext uri="{FF2B5EF4-FFF2-40B4-BE49-F238E27FC236}">
                <a16:creationId xmlns:a16="http://schemas.microsoft.com/office/drawing/2014/main" id="{0B1A5C05-E86C-4865-8BE9-61E2483535B3}"/>
              </a:ext>
            </a:extLst>
          </p:cNvPr>
          <p:cNvSpPr txBox="1">
            <a:spLocks noChangeArrowheads="1"/>
          </p:cNvSpPr>
          <p:nvPr/>
        </p:nvSpPr>
        <p:spPr bwMode="auto">
          <a:xfrm>
            <a:off x="6948488" y="3140075"/>
            <a:ext cx="1008062" cy="57626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Q</a:t>
            </a:r>
            <a:r>
              <a:rPr lang="en-US" altLang="zh-CN" sz="2000" baseline="30000">
                <a:latin typeface="Times New Roman" pitchFamily="18" charset="0"/>
              </a:rPr>
              <a:t>d</a:t>
            </a:r>
            <a:r>
              <a:rPr lang="en-US" altLang="zh-CN" sz="2000">
                <a:latin typeface="Times New Roman" pitchFamily="18" charset="0"/>
              </a:rPr>
              <a:t>=f(P)	</a:t>
            </a:r>
            <a:endParaRPr lang="en-US" altLang="zh-CN" sz="2000">
              <a:effectLst>
                <a:outerShdw blurRad="38100" dist="38100" dir="2700000" algn="tl">
                  <a:srgbClr val="C0C0C0"/>
                </a:outerShdw>
              </a:effectLst>
              <a:latin typeface="Arial" charset="0"/>
            </a:endParaRPr>
          </a:p>
        </p:txBody>
      </p:sp>
      <p:sp>
        <p:nvSpPr>
          <p:cNvPr id="278546" name="Text Box 18">
            <a:extLst>
              <a:ext uri="{FF2B5EF4-FFF2-40B4-BE49-F238E27FC236}">
                <a16:creationId xmlns:a16="http://schemas.microsoft.com/office/drawing/2014/main" id="{5D8D348E-99A3-493B-AEC4-855F40AE78FA}"/>
              </a:ext>
            </a:extLst>
          </p:cNvPr>
          <p:cNvSpPr txBox="1">
            <a:spLocks noChangeArrowheads="1"/>
          </p:cNvSpPr>
          <p:nvPr/>
        </p:nvSpPr>
        <p:spPr bwMode="auto">
          <a:xfrm>
            <a:off x="5580063" y="1628775"/>
            <a:ext cx="3095625" cy="50482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eaLnBrk="1" hangingPunct="1">
              <a:defRPr/>
            </a:pPr>
            <a:r>
              <a:rPr lang="zh-CN" altLang="en-US" sz="2000" b="1">
                <a:latin typeface="Times New Roman" pitchFamily="18" charset="0"/>
              </a:rPr>
              <a:t>线性需求曲线的点弹性</a:t>
            </a:r>
            <a:endParaRPr lang="zh-CN" altLang="en-US" sz="2000">
              <a:effectLst>
                <a:outerShdw blurRad="38100" dist="38100" dir="2700000" algn="tl">
                  <a:srgbClr val="C0C0C0"/>
                </a:outerShdw>
              </a:effectLst>
              <a:latin typeface="Arial" charset="0"/>
            </a:endParaRPr>
          </a:p>
        </p:txBody>
      </p:sp>
      <p:sp>
        <p:nvSpPr>
          <p:cNvPr id="278547" name="Text Box 19">
            <a:extLst>
              <a:ext uri="{FF2B5EF4-FFF2-40B4-BE49-F238E27FC236}">
                <a16:creationId xmlns:a16="http://schemas.microsoft.com/office/drawing/2014/main" id="{EF8E18A8-EF76-49CD-AD64-96B5E60CAA33}"/>
              </a:ext>
            </a:extLst>
          </p:cNvPr>
          <p:cNvSpPr txBox="1">
            <a:spLocks noChangeArrowheads="1"/>
          </p:cNvSpPr>
          <p:nvPr/>
        </p:nvSpPr>
        <p:spPr bwMode="auto">
          <a:xfrm>
            <a:off x="4787900" y="2098675"/>
            <a:ext cx="287338" cy="3937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A	</a:t>
            </a:r>
          </a:p>
          <a:p>
            <a:pPr eaLnBrk="1" hangingPunct="1">
              <a:defRPr/>
            </a:pPr>
            <a:endParaRPr lang="en-US" altLang="zh-CN" sz="2000">
              <a:effectLst>
                <a:outerShdw blurRad="38100" dist="38100" dir="2700000" algn="tl">
                  <a:srgbClr val="C0C0C0"/>
                </a:outerShdw>
              </a:effectLst>
              <a:latin typeface="Arial" charset="0"/>
            </a:endParaRPr>
          </a:p>
        </p:txBody>
      </p:sp>
      <p:sp>
        <p:nvSpPr>
          <p:cNvPr id="278548" name="Text Box 20">
            <a:extLst>
              <a:ext uri="{FF2B5EF4-FFF2-40B4-BE49-F238E27FC236}">
                <a16:creationId xmlns:a16="http://schemas.microsoft.com/office/drawing/2014/main" id="{291A1763-9CDD-4A15-B4D6-0011C93B8499}"/>
              </a:ext>
            </a:extLst>
          </p:cNvPr>
          <p:cNvSpPr txBox="1">
            <a:spLocks noChangeArrowheads="1"/>
          </p:cNvSpPr>
          <p:nvPr/>
        </p:nvSpPr>
        <p:spPr bwMode="auto">
          <a:xfrm>
            <a:off x="7451725" y="4365625"/>
            <a:ext cx="576263" cy="3587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B</a:t>
            </a:r>
            <a:endParaRPr lang="en-US" altLang="zh-CN" sz="2000">
              <a:effectLst>
                <a:outerShdw blurRad="38100" dist="38100" dir="2700000" algn="tl">
                  <a:srgbClr val="C0C0C0"/>
                </a:outerShdw>
              </a:effectLst>
              <a:latin typeface="Arial" charset="0"/>
            </a:endParaRPr>
          </a:p>
        </p:txBody>
      </p:sp>
      <p:sp>
        <p:nvSpPr>
          <p:cNvPr id="278549" name="AutoShape 21">
            <a:extLst>
              <a:ext uri="{FF2B5EF4-FFF2-40B4-BE49-F238E27FC236}">
                <a16:creationId xmlns:a16="http://schemas.microsoft.com/office/drawing/2014/main" id="{1364C008-DF07-4A90-A309-30883A2CE3B3}"/>
              </a:ext>
            </a:extLst>
          </p:cNvPr>
          <p:cNvSpPr>
            <a:spLocks/>
          </p:cNvSpPr>
          <p:nvPr/>
        </p:nvSpPr>
        <p:spPr bwMode="auto">
          <a:xfrm>
            <a:off x="5940425" y="3213100"/>
            <a:ext cx="215900" cy="1079500"/>
          </a:xfrm>
          <a:prstGeom prst="leftBrace">
            <a:avLst>
              <a:gd name="adj1" fmla="val 416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51222" name="Rectangle 40">
            <a:extLst>
              <a:ext uri="{FF2B5EF4-FFF2-40B4-BE49-F238E27FC236}">
                <a16:creationId xmlns:a16="http://schemas.microsoft.com/office/drawing/2014/main" id="{F632B258-FB84-446D-808A-D9CDFDD8BFA0}"/>
              </a:ext>
            </a:extLst>
          </p:cNvPr>
          <p:cNvSpPr>
            <a:spLocks noChangeArrowheads="1"/>
          </p:cNvSpPr>
          <p:nvPr/>
        </p:nvSpPr>
        <p:spPr bwMode="auto">
          <a:xfrm>
            <a:off x="5435600" y="3573463"/>
            <a:ext cx="557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a:solidFill>
                  <a:schemeClr val="hlink"/>
                </a:solidFill>
              </a:rPr>
              <a:t>dP</a:t>
            </a:r>
          </a:p>
        </p:txBody>
      </p:sp>
      <p:sp>
        <p:nvSpPr>
          <p:cNvPr id="51223" name="Rectangle 41">
            <a:extLst>
              <a:ext uri="{FF2B5EF4-FFF2-40B4-BE49-F238E27FC236}">
                <a16:creationId xmlns:a16="http://schemas.microsoft.com/office/drawing/2014/main" id="{14F553BB-6E56-41FC-8214-E616112DDC0B}"/>
              </a:ext>
            </a:extLst>
          </p:cNvPr>
          <p:cNvSpPr>
            <a:spLocks noChangeArrowheads="1"/>
          </p:cNvSpPr>
          <p:nvPr/>
        </p:nvSpPr>
        <p:spPr bwMode="auto">
          <a:xfrm>
            <a:off x="6659563" y="4581525"/>
            <a:ext cx="590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400">
                <a:solidFill>
                  <a:schemeClr val="hlink"/>
                </a:solidFill>
              </a:rPr>
              <a:t>dQ</a:t>
            </a:r>
          </a:p>
        </p:txBody>
      </p:sp>
      <p:sp>
        <p:nvSpPr>
          <p:cNvPr id="278587" name="AutoShape 59">
            <a:extLst>
              <a:ext uri="{FF2B5EF4-FFF2-40B4-BE49-F238E27FC236}">
                <a16:creationId xmlns:a16="http://schemas.microsoft.com/office/drawing/2014/main" id="{043417A2-29AC-431E-B110-7B8E2CE9454F}"/>
              </a:ext>
            </a:extLst>
          </p:cNvPr>
          <p:cNvSpPr>
            <a:spLocks/>
          </p:cNvSpPr>
          <p:nvPr/>
        </p:nvSpPr>
        <p:spPr bwMode="auto">
          <a:xfrm rot="16200000">
            <a:off x="6732588" y="3860800"/>
            <a:ext cx="287338" cy="1296987"/>
          </a:xfrm>
          <a:prstGeom prst="leftBrace">
            <a:avLst>
              <a:gd name="adj1" fmla="val 27584"/>
              <a:gd name="adj2" fmla="val 51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8531">
                                            <p:bg/>
                                          </p:spTgt>
                                        </p:tgtEl>
                                        <p:attrNameLst>
                                          <p:attrName>style.visibility</p:attrName>
                                        </p:attrNameLst>
                                      </p:cBhvr>
                                      <p:to>
                                        <p:strVal val="visible"/>
                                      </p:to>
                                    </p:set>
                                    <p:animEffect transition="in" filter="blinds(horizontal)">
                                      <p:cBhvr>
                                        <p:cTn id="7" dur="500"/>
                                        <p:tgtEl>
                                          <p:spTgt spid="27853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8531">
                                            <p:txEl>
                                              <p:pRg st="0" end="0"/>
                                            </p:txEl>
                                          </p:spTgt>
                                        </p:tgtEl>
                                        <p:attrNameLst>
                                          <p:attrName>style.visibility</p:attrName>
                                        </p:attrNameLst>
                                      </p:cBhvr>
                                      <p:to>
                                        <p:strVal val="visible"/>
                                      </p:to>
                                    </p:set>
                                    <p:animEffect transition="in" filter="blinds(horizontal)">
                                      <p:cBhvr>
                                        <p:cTn id="12" dur="500"/>
                                        <p:tgtEl>
                                          <p:spTgt spid="2785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8531">
                                            <p:txEl>
                                              <p:pRg st="1" end="1"/>
                                            </p:txEl>
                                          </p:spTgt>
                                        </p:tgtEl>
                                        <p:attrNameLst>
                                          <p:attrName>style.visibility</p:attrName>
                                        </p:attrNameLst>
                                      </p:cBhvr>
                                      <p:to>
                                        <p:strVal val="visible"/>
                                      </p:to>
                                    </p:set>
                                    <p:animEffect transition="in" filter="blinds(horizontal)">
                                      <p:cBhvr>
                                        <p:cTn id="17" dur="500"/>
                                        <p:tgtEl>
                                          <p:spTgt spid="2785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78532"/>
                                        </p:tgtEl>
                                        <p:attrNameLst>
                                          <p:attrName>style.visibility</p:attrName>
                                        </p:attrNameLst>
                                      </p:cBhvr>
                                      <p:to>
                                        <p:strVal val="visible"/>
                                      </p:to>
                                    </p:set>
                                    <p:animEffect transition="in" filter="blinds(horizontal)">
                                      <p:cBhvr>
                                        <p:cTn id="22" dur="500"/>
                                        <p:tgtEl>
                                          <p:spTgt spid="278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1"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灯片编号占位符 4">
            <a:extLst>
              <a:ext uri="{FF2B5EF4-FFF2-40B4-BE49-F238E27FC236}">
                <a16:creationId xmlns:a16="http://schemas.microsoft.com/office/drawing/2014/main" id="{6B0A8584-CB0F-489B-9F10-F51740B65D9D}"/>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73688B6D-3682-4F73-9934-04D418DB49D5}" type="slidenum">
              <a:rPr lang="en-US" altLang="zh-CN" sz="2000" smtClean="0">
                <a:solidFill>
                  <a:schemeClr val="tx1"/>
                </a:solidFill>
              </a:rPr>
              <a:pPr>
                <a:spcBef>
                  <a:spcPct val="0"/>
                </a:spcBef>
                <a:buClrTx/>
                <a:buSzTx/>
                <a:buFontTx/>
                <a:buNone/>
              </a:pPr>
              <a:t>47</a:t>
            </a:fld>
            <a:endParaRPr lang="en-US" altLang="zh-CN" sz="2000">
              <a:solidFill>
                <a:schemeClr val="tx1"/>
              </a:solidFill>
            </a:endParaRPr>
          </a:p>
        </p:txBody>
      </p:sp>
      <p:sp>
        <p:nvSpPr>
          <p:cNvPr id="279554" name="Rectangle 2">
            <a:extLst>
              <a:ext uri="{FF2B5EF4-FFF2-40B4-BE49-F238E27FC236}">
                <a16:creationId xmlns:a16="http://schemas.microsoft.com/office/drawing/2014/main" id="{053B73E1-0E35-478F-93EF-15A63156545C}"/>
              </a:ext>
            </a:extLst>
          </p:cNvPr>
          <p:cNvSpPr>
            <a:spLocks noGrp="1" noRot="1" noChangeArrowheads="1"/>
          </p:cNvSpPr>
          <p:nvPr>
            <p:ph type="title"/>
          </p:nvPr>
        </p:nvSpPr>
        <p:spPr>
          <a:xfrm>
            <a:off x="468313" y="549275"/>
            <a:ext cx="3959225" cy="576263"/>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结论：</a:t>
            </a:r>
          </a:p>
        </p:txBody>
      </p:sp>
      <p:sp>
        <p:nvSpPr>
          <p:cNvPr id="279555" name="Rectangle 3" descr="纸莎草纸">
            <a:extLst>
              <a:ext uri="{FF2B5EF4-FFF2-40B4-BE49-F238E27FC236}">
                <a16:creationId xmlns:a16="http://schemas.microsoft.com/office/drawing/2014/main" id="{0D629F1C-4857-4F80-90A7-806C14747EE8}"/>
              </a:ext>
            </a:extLst>
          </p:cNvPr>
          <p:cNvSpPr>
            <a:spLocks noGrp="1" noRot="1" noChangeArrowheads="1"/>
          </p:cNvSpPr>
          <p:nvPr>
            <p:ph type="body" idx="1"/>
          </p:nvPr>
        </p:nvSpPr>
        <p:spPr>
          <a:xfrm>
            <a:off x="395288" y="1341438"/>
            <a:ext cx="3960812" cy="2951162"/>
          </a:xfrm>
          <a:blipFill dpi="0" rotWithShape="0">
            <a:blip r:embed="rId2"/>
            <a:srcRect/>
            <a:tile tx="0" ty="0" sx="100000" sy="100000" flip="none" algn="tl"/>
          </a:blipFill>
          <a:ln w="38100" cap="flat">
            <a:solidFill>
              <a:schemeClr val="folHlink"/>
            </a:solidFill>
            <a:miter lim="800000"/>
            <a:headEnd/>
            <a:tailEnd/>
          </a:ln>
        </p:spPr>
        <p:txBody>
          <a:bodyPr/>
          <a:lstStyle/>
          <a:p>
            <a:pPr eaLnBrk="1" hangingPunct="1">
              <a:lnSpc>
                <a:spcPct val="90000"/>
              </a:lnSpc>
              <a:buClr>
                <a:srgbClr val="006600"/>
              </a:buClr>
              <a:buFont typeface="Wingdings" panose="05000000000000000000" pitchFamily="2" charset="2"/>
              <a:buChar char="p"/>
            </a:pPr>
            <a:r>
              <a:rPr lang="zh-CN" altLang="en-US" sz="2400">
                <a:solidFill>
                  <a:srgbClr val="111111"/>
                </a:solidFill>
              </a:rPr>
              <a:t>线性需求曲线上的任何一点的弹性，都可以通过该点出发向价格轴或数量轴引垂线的方法来求得。</a:t>
            </a:r>
          </a:p>
          <a:p>
            <a:pPr eaLnBrk="1" hangingPunct="1">
              <a:lnSpc>
                <a:spcPct val="90000"/>
              </a:lnSpc>
              <a:buClr>
                <a:srgbClr val="006600"/>
              </a:buClr>
              <a:buFont typeface="Wingdings" panose="05000000000000000000" pitchFamily="2" charset="2"/>
              <a:buChar char="p"/>
            </a:pPr>
            <a:r>
              <a:rPr lang="zh-CN" altLang="en-US" sz="2400">
                <a:solidFill>
                  <a:srgbClr val="111111"/>
                </a:solidFill>
              </a:rPr>
              <a:t>用几何方法计算出的</a:t>
            </a:r>
            <a:r>
              <a:rPr lang="en-US" altLang="zh-CN" sz="2400">
                <a:solidFill>
                  <a:srgbClr val="111111"/>
                </a:solidFill>
              </a:rPr>
              <a:t>a</a:t>
            </a:r>
            <a:r>
              <a:rPr lang="zh-CN" altLang="en-US" sz="2400">
                <a:solidFill>
                  <a:srgbClr val="111111"/>
                </a:solidFill>
              </a:rPr>
              <a:t>、</a:t>
            </a:r>
            <a:r>
              <a:rPr lang="en-US" altLang="zh-CN" sz="2400">
                <a:solidFill>
                  <a:srgbClr val="111111"/>
                </a:solidFill>
              </a:rPr>
              <a:t>b</a:t>
            </a:r>
            <a:r>
              <a:rPr lang="zh-CN" altLang="en-US" sz="2400">
                <a:solidFill>
                  <a:srgbClr val="111111"/>
                </a:solidFill>
              </a:rPr>
              <a:t>两点的弹性值与前面直接用点弹性定义公式计算出的弹性值是相同的。</a:t>
            </a:r>
          </a:p>
        </p:txBody>
      </p:sp>
      <p:pic>
        <p:nvPicPr>
          <p:cNvPr id="52229" name="Picture 6">
            <a:extLst>
              <a:ext uri="{FF2B5EF4-FFF2-40B4-BE49-F238E27FC236}">
                <a16:creationId xmlns:a16="http://schemas.microsoft.com/office/drawing/2014/main" id="{2239A6F0-3CD3-4E54-B209-5824973203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692150"/>
            <a:ext cx="4103688" cy="351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9" name="Picture 7">
            <a:extLst>
              <a:ext uri="{FF2B5EF4-FFF2-40B4-BE49-F238E27FC236}">
                <a16:creationId xmlns:a16="http://schemas.microsoft.com/office/drawing/2014/main" id="{BE446066-C5AF-4F01-A7B7-6E4CD0C97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4437063"/>
            <a:ext cx="691356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0" name="Picture 8">
            <a:extLst>
              <a:ext uri="{FF2B5EF4-FFF2-40B4-BE49-F238E27FC236}">
                <a16:creationId xmlns:a16="http://schemas.microsoft.com/office/drawing/2014/main" id="{FB8A8038-04B5-4A46-93B2-E1C31271C0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8175" y="5373688"/>
            <a:ext cx="6767513"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9555">
                                            <p:bg/>
                                          </p:spTgt>
                                        </p:tgtEl>
                                        <p:attrNameLst>
                                          <p:attrName>style.visibility</p:attrName>
                                        </p:attrNameLst>
                                      </p:cBhvr>
                                      <p:to>
                                        <p:strVal val="visible"/>
                                      </p:to>
                                    </p:set>
                                    <p:animEffect transition="in" filter="blinds(horizontal)">
                                      <p:cBhvr>
                                        <p:cTn id="7" dur="500"/>
                                        <p:tgtEl>
                                          <p:spTgt spid="27955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9555">
                                            <p:txEl>
                                              <p:pRg st="0" end="0"/>
                                            </p:txEl>
                                          </p:spTgt>
                                        </p:tgtEl>
                                        <p:attrNameLst>
                                          <p:attrName>style.visibility</p:attrName>
                                        </p:attrNameLst>
                                      </p:cBhvr>
                                      <p:to>
                                        <p:strVal val="visible"/>
                                      </p:to>
                                    </p:set>
                                    <p:animEffect transition="in" filter="blinds(horizontal)">
                                      <p:cBhvr>
                                        <p:cTn id="12" dur="500"/>
                                        <p:tgtEl>
                                          <p:spTgt spid="2795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9555">
                                            <p:txEl>
                                              <p:pRg st="1" end="1"/>
                                            </p:txEl>
                                          </p:spTgt>
                                        </p:tgtEl>
                                        <p:attrNameLst>
                                          <p:attrName>style.visibility</p:attrName>
                                        </p:attrNameLst>
                                      </p:cBhvr>
                                      <p:to>
                                        <p:strVal val="visible"/>
                                      </p:to>
                                    </p:set>
                                    <p:animEffect transition="in" filter="blinds(horizontal)">
                                      <p:cBhvr>
                                        <p:cTn id="17" dur="500"/>
                                        <p:tgtEl>
                                          <p:spTgt spid="27955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79559"/>
                                        </p:tgtEl>
                                        <p:attrNameLst>
                                          <p:attrName>style.visibility</p:attrName>
                                        </p:attrNameLst>
                                      </p:cBhvr>
                                      <p:to>
                                        <p:strVal val="visible"/>
                                      </p:to>
                                    </p:set>
                                    <p:animEffect transition="in" filter="blinds(horizontal)">
                                      <p:cBhvr>
                                        <p:cTn id="22" dur="500"/>
                                        <p:tgtEl>
                                          <p:spTgt spid="2795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79560"/>
                                        </p:tgtEl>
                                        <p:attrNameLst>
                                          <p:attrName>style.visibility</p:attrName>
                                        </p:attrNameLst>
                                      </p:cBhvr>
                                      <p:to>
                                        <p:strVal val="visible"/>
                                      </p:to>
                                    </p:set>
                                    <p:animEffect transition="in" filter="blinds(horizontal)">
                                      <p:cBhvr>
                                        <p:cTn id="27" dur="500"/>
                                        <p:tgtEl>
                                          <p:spTgt spid="279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灯片编号占位符 4">
            <a:extLst>
              <a:ext uri="{FF2B5EF4-FFF2-40B4-BE49-F238E27FC236}">
                <a16:creationId xmlns:a16="http://schemas.microsoft.com/office/drawing/2014/main" id="{35EDD4A8-4285-4C2D-A797-D7F1A00DCAF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AC39F858-F219-4081-857C-6E7831C39B91}" type="slidenum">
              <a:rPr lang="en-US" altLang="zh-CN" sz="2000" smtClean="0">
                <a:solidFill>
                  <a:schemeClr val="tx1"/>
                </a:solidFill>
              </a:rPr>
              <a:pPr>
                <a:spcBef>
                  <a:spcPct val="0"/>
                </a:spcBef>
                <a:buClrTx/>
                <a:buSzTx/>
                <a:buFontTx/>
                <a:buNone/>
              </a:pPr>
              <a:t>48</a:t>
            </a:fld>
            <a:endParaRPr lang="en-US" altLang="zh-CN" sz="2000">
              <a:solidFill>
                <a:schemeClr val="tx1"/>
              </a:solidFill>
            </a:endParaRPr>
          </a:p>
        </p:txBody>
      </p:sp>
      <p:sp>
        <p:nvSpPr>
          <p:cNvPr id="314370" name="Rectangle 2">
            <a:extLst>
              <a:ext uri="{FF2B5EF4-FFF2-40B4-BE49-F238E27FC236}">
                <a16:creationId xmlns:a16="http://schemas.microsoft.com/office/drawing/2014/main" id="{3FC9DB83-FB97-45B1-B17C-1037C4D2E3A6}"/>
              </a:ext>
            </a:extLst>
          </p:cNvPr>
          <p:cNvSpPr>
            <a:spLocks noGrp="1" noRot="1" noChangeArrowheads="1"/>
          </p:cNvSpPr>
          <p:nvPr>
            <p:ph type="title"/>
          </p:nvPr>
        </p:nvSpPr>
        <p:spPr/>
        <p:txBody>
          <a:bodyPr/>
          <a:lstStyle/>
          <a:p>
            <a:pPr eaLnBrk="1" hangingPunct="1">
              <a:defRPr/>
            </a:pPr>
            <a:r>
              <a:rPr lang="zh-CN" altLang="en-US" sz="3200"/>
              <a:t>需求点弹性的五种类型 </a:t>
            </a:r>
          </a:p>
        </p:txBody>
      </p:sp>
      <p:sp>
        <p:nvSpPr>
          <p:cNvPr id="314373" name="Text Box 5">
            <a:extLst>
              <a:ext uri="{FF2B5EF4-FFF2-40B4-BE49-F238E27FC236}">
                <a16:creationId xmlns:a16="http://schemas.microsoft.com/office/drawing/2014/main" id="{DA53E3E7-5F8D-40C3-A3ED-65C21E4AC5D2}"/>
              </a:ext>
            </a:extLst>
          </p:cNvPr>
          <p:cNvSpPr txBox="1">
            <a:spLocks noChangeArrowheads="1"/>
          </p:cNvSpPr>
          <p:nvPr/>
        </p:nvSpPr>
        <p:spPr bwMode="auto">
          <a:xfrm>
            <a:off x="1300163" y="4110038"/>
            <a:ext cx="1085850" cy="36988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000">
                <a:latin typeface="Times New Roman" pitchFamily="18" charset="0"/>
              </a:rPr>
              <a:t>Q=f</a:t>
            </a:r>
            <a:r>
              <a:rPr lang="en-US" altLang="zh-CN" sz="2000">
                <a:latin typeface="宋体" pitchFamily="2" charset="-122"/>
              </a:rPr>
              <a:t>(</a:t>
            </a:r>
            <a:r>
              <a:rPr lang="en-US" altLang="zh-CN" sz="2000">
                <a:latin typeface="Times New Roman" pitchFamily="18" charset="0"/>
              </a:rPr>
              <a:t>P</a:t>
            </a:r>
            <a:r>
              <a:rPr lang="en-US" altLang="zh-CN" sz="2000">
                <a:latin typeface="宋体" pitchFamily="2" charset="-122"/>
              </a:rPr>
              <a:t>)</a:t>
            </a:r>
            <a:r>
              <a:rPr lang="en-US" altLang="zh-CN" sz="2000">
                <a:latin typeface="Times New Roman" pitchFamily="18" charset="0"/>
              </a:rPr>
              <a:t>	</a:t>
            </a:r>
            <a:endParaRPr lang="en-US" altLang="zh-CN" sz="2000">
              <a:effectLst>
                <a:outerShdw blurRad="38100" dist="38100" dir="2700000" algn="tl">
                  <a:srgbClr val="C0C0C0"/>
                </a:outerShdw>
              </a:effectLst>
              <a:latin typeface="Arial" charset="0"/>
            </a:endParaRPr>
          </a:p>
        </p:txBody>
      </p:sp>
      <p:sp>
        <p:nvSpPr>
          <p:cNvPr id="314374" name="Text Box 6">
            <a:extLst>
              <a:ext uri="{FF2B5EF4-FFF2-40B4-BE49-F238E27FC236}">
                <a16:creationId xmlns:a16="http://schemas.microsoft.com/office/drawing/2014/main" id="{586AB3C1-EAB0-4D4A-801D-693846816EC5}"/>
              </a:ext>
            </a:extLst>
          </p:cNvPr>
          <p:cNvSpPr txBox="1">
            <a:spLocks noChangeArrowheads="1"/>
          </p:cNvSpPr>
          <p:nvPr/>
        </p:nvSpPr>
        <p:spPr bwMode="auto">
          <a:xfrm>
            <a:off x="2840038" y="4884738"/>
            <a:ext cx="568325" cy="60483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000">
                <a:latin typeface="Times New Roman" pitchFamily="18" charset="0"/>
              </a:rPr>
              <a:t> 	</a:t>
            </a:r>
          </a:p>
          <a:p>
            <a:pPr eaLnBrk="1" hangingPunct="1">
              <a:defRPr/>
            </a:pPr>
            <a:endParaRPr lang="en-US" altLang="zh-CN" sz="2000">
              <a:effectLst>
                <a:outerShdw blurRad="38100" dist="38100" dir="2700000" algn="tl">
                  <a:srgbClr val="C0C0C0"/>
                </a:outerShdw>
              </a:effectLst>
              <a:latin typeface="Arial" charset="0"/>
            </a:endParaRPr>
          </a:p>
        </p:txBody>
      </p:sp>
      <p:sp>
        <p:nvSpPr>
          <p:cNvPr id="314375" name="Text Box 7">
            <a:extLst>
              <a:ext uri="{FF2B5EF4-FFF2-40B4-BE49-F238E27FC236}">
                <a16:creationId xmlns:a16="http://schemas.microsoft.com/office/drawing/2014/main" id="{B92EC82E-81C9-443E-AC9A-29EAEBB53B36}"/>
              </a:ext>
            </a:extLst>
          </p:cNvPr>
          <p:cNvSpPr txBox="1">
            <a:spLocks noChangeArrowheads="1"/>
          </p:cNvSpPr>
          <p:nvPr/>
        </p:nvSpPr>
        <p:spPr bwMode="auto">
          <a:xfrm>
            <a:off x="941388" y="4902200"/>
            <a:ext cx="358775" cy="36036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O</a:t>
            </a:r>
            <a:endParaRPr lang="en-US" altLang="zh-CN" sz="2000">
              <a:effectLst>
                <a:outerShdw blurRad="38100" dist="38100" dir="2700000" algn="tl">
                  <a:srgbClr val="C0C0C0"/>
                </a:outerShdw>
              </a:effectLst>
              <a:latin typeface="Arial" charset="0"/>
            </a:endParaRPr>
          </a:p>
        </p:txBody>
      </p:sp>
      <p:sp>
        <p:nvSpPr>
          <p:cNvPr id="314376" name="Text Box 8">
            <a:extLst>
              <a:ext uri="{FF2B5EF4-FFF2-40B4-BE49-F238E27FC236}">
                <a16:creationId xmlns:a16="http://schemas.microsoft.com/office/drawing/2014/main" id="{35835015-AEED-460C-9231-FCA190D830F0}"/>
              </a:ext>
            </a:extLst>
          </p:cNvPr>
          <p:cNvSpPr txBox="1">
            <a:spLocks noChangeArrowheads="1"/>
          </p:cNvSpPr>
          <p:nvPr/>
        </p:nvSpPr>
        <p:spPr bwMode="auto">
          <a:xfrm>
            <a:off x="652463" y="1517650"/>
            <a:ext cx="358775" cy="4318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P</a:t>
            </a:r>
            <a:endParaRPr lang="en-US" altLang="zh-CN" sz="2000">
              <a:effectLst>
                <a:outerShdw blurRad="38100" dist="38100" dir="2700000" algn="tl">
                  <a:srgbClr val="C0C0C0"/>
                </a:outerShdw>
              </a:effectLst>
              <a:latin typeface="Arial" charset="0"/>
            </a:endParaRPr>
          </a:p>
        </p:txBody>
      </p:sp>
      <p:sp>
        <p:nvSpPr>
          <p:cNvPr id="314377" name="Text Box 9">
            <a:extLst>
              <a:ext uri="{FF2B5EF4-FFF2-40B4-BE49-F238E27FC236}">
                <a16:creationId xmlns:a16="http://schemas.microsoft.com/office/drawing/2014/main" id="{FF6702BA-8E5D-4BBB-A41C-A6EA7B576385}"/>
              </a:ext>
            </a:extLst>
          </p:cNvPr>
          <p:cNvSpPr txBox="1">
            <a:spLocks noChangeArrowheads="1"/>
          </p:cNvSpPr>
          <p:nvPr/>
        </p:nvSpPr>
        <p:spPr bwMode="auto">
          <a:xfrm>
            <a:off x="4397375" y="4902200"/>
            <a:ext cx="398463" cy="40481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Q</a:t>
            </a:r>
            <a:endParaRPr lang="en-US" altLang="zh-CN" sz="2000">
              <a:effectLst>
                <a:outerShdw blurRad="38100" dist="38100" dir="2700000" algn="tl">
                  <a:srgbClr val="C0C0C0"/>
                </a:outerShdw>
              </a:effectLst>
              <a:latin typeface="Arial" charset="0"/>
            </a:endParaRPr>
          </a:p>
        </p:txBody>
      </p:sp>
      <p:sp>
        <p:nvSpPr>
          <p:cNvPr id="314378" name="Text Box 10">
            <a:extLst>
              <a:ext uri="{FF2B5EF4-FFF2-40B4-BE49-F238E27FC236}">
                <a16:creationId xmlns:a16="http://schemas.microsoft.com/office/drawing/2014/main" id="{9F398C69-DB99-4950-A2BE-B56AD090B890}"/>
              </a:ext>
            </a:extLst>
          </p:cNvPr>
          <p:cNvSpPr txBox="1">
            <a:spLocks noChangeArrowheads="1"/>
          </p:cNvSpPr>
          <p:nvPr/>
        </p:nvSpPr>
        <p:spPr bwMode="auto">
          <a:xfrm>
            <a:off x="1300163" y="2957513"/>
            <a:ext cx="415925" cy="36988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D</a:t>
            </a:r>
            <a:endParaRPr lang="en-US" altLang="zh-CN" sz="2000">
              <a:effectLst>
                <a:outerShdw blurRad="38100" dist="38100" dir="2700000" algn="tl">
                  <a:srgbClr val="C0C0C0"/>
                </a:outerShdw>
              </a:effectLst>
              <a:latin typeface="Arial" charset="0"/>
            </a:endParaRPr>
          </a:p>
        </p:txBody>
      </p:sp>
      <p:sp>
        <p:nvSpPr>
          <p:cNvPr id="314379" name="Text Box 11">
            <a:extLst>
              <a:ext uri="{FF2B5EF4-FFF2-40B4-BE49-F238E27FC236}">
                <a16:creationId xmlns:a16="http://schemas.microsoft.com/office/drawing/2014/main" id="{5B88AB3A-DE81-4260-B4AC-633C2E7E21F6}"/>
              </a:ext>
            </a:extLst>
          </p:cNvPr>
          <p:cNvSpPr txBox="1">
            <a:spLocks noChangeArrowheads="1"/>
          </p:cNvSpPr>
          <p:nvPr/>
        </p:nvSpPr>
        <p:spPr bwMode="auto">
          <a:xfrm>
            <a:off x="1979613" y="3357563"/>
            <a:ext cx="401637" cy="3206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C</a:t>
            </a:r>
            <a:endParaRPr lang="en-US" altLang="zh-CN" sz="2000">
              <a:effectLst>
                <a:outerShdw blurRad="38100" dist="38100" dir="2700000" algn="tl">
                  <a:srgbClr val="C0C0C0"/>
                </a:outerShdw>
              </a:effectLst>
              <a:latin typeface="Arial" charset="0"/>
            </a:endParaRPr>
          </a:p>
        </p:txBody>
      </p:sp>
      <p:sp>
        <p:nvSpPr>
          <p:cNvPr id="314380" name="Text Box 12">
            <a:extLst>
              <a:ext uri="{FF2B5EF4-FFF2-40B4-BE49-F238E27FC236}">
                <a16:creationId xmlns:a16="http://schemas.microsoft.com/office/drawing/2014/main" id="{FB0DD822-CB33-4BB5-BC3C-4C48947F1AF3}"/>
              </a:ext>
            </a:extLst>
          </p:cNvPr>
          <p:cNvSpPr txBox="1">
            <a:spLocks noChangeArrowheads="1"/>
          </p:cNvSpPr>
          <p:nvPr/>
        </p:nvSpPr>
        <p:spPr bwMode="auto">
          <a:xfrm>
            <a:off x="2884488" y="4110038"/>
            <a:ext cx="293687" cy="38417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B</a:t>
            </a:r>
            <a:endParaRPr lang="en-US" altLang="zh-CN" sz="2000">
              <a:effectLst>
                <a:outerShdw blurRad="38100" dist="38100" dir="2700000" algn="tl">
                  <a:srgbClr val="C0C0C0"/>
                </a:outerShdw>
              </a:effectLst>
              <a:latin typeface="Arial" charset="0"/>
            </a:endParaRPr>
          </a:p>
        </p:txBody>
      </p:sp>
      <p:sp>
        <p:nvSpPr>
          <p:cNvPr id="314381" name="Text Box 13">
            <a:extLst>
              <a:ext uri="{FF2B5EF4-FFF2-40B4-BE49-F238E27FC236}">
                <a16:creationId xmlns:a16="http://schemas.microsoft.com/office/drawing/2014/main" id="{AB2ED845-A4E2-46EF-B7CF-8AF6E23DF1C0}"/>
              </a:ext>
            </a:extLst>
          </p:cNvPr>
          <p:cNvSpPr txBox="1">
            <a:spLocks noChangeArrowheads="1"/>
          </p:cNvSpPr>
          <p:nvPr/>
        </p:nvSpPr>
        <p:spPr bwMode="auto">
          <a:xfrm>
            <a:off x="652463" y="2093913"/>
            <a:ext cx="287337" cy="42703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E</a:t>
            </a:r>
            <a:endParaRPr lang="en-US" altLang="zh-CN" sz="2000">
              <a:effectLst>
                <a:outerShdw blurRad="38100" dist="38100" dir="2700000" algn="tl">
                  <a:srgbClr val="C0C0C0"/>
                </a:outerShdw>
              </a:effectLst>
              <a:latin typeface="Arial" charset="0"/>
            </a:endParaRPr>
          </a:p>
        </p:txBody>
      </p:sp>
      <p:sp>
        <p:nvSpPr>
          <p:cNvPr id="314382" name="Text Box 14">
            <a:extLst>
              <a:ext uri="{FF2B5EF4-FFF2-40B4-BE49-F238E27FC236}">
                <a16:creationId xmlns:a16="http://schemas.microsoft.com/office/drawing/2014/main" id="{9B2FBF1B-A37F-4659-A79E-13C2D5258B34}"/>
              </a:ext>
            </a:extLst>
          </p:cNvPr>
          <p:cNvSpPr txBox="1">
            <a:spLocks noChangeArrowheads="1"/>
          </p:cNvSpPr>
          <p:nvPr/>
        </p:nvSpPr>
        <p:spPr bwMode="auto">
          <a:xfrm>
            <a:off x="3821113" y="4902200"/>
            <a:ext cx="396875" cy="3175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A</a:t>
            </a:r>
            <a:endParaRPr lang="en-US" altLang="zh-CN" sz="2000">
              <a:effectLst>
                <a:outerShdw blurRad="38100" dist="38100" dir="2700000" algn="tl">
                  <a:srgbClr val="C0C0C0"/>
                </a:outerShdw>
              </a:effectLst>
              <a:latin typeface="Arial" charset="0"/>
            </a:endParaRPr>
          </a:p>
        </p:txBody>
      </p:sp>
      <p:sp>
        <p:nvSpPr>
          <p:cNvPr id="314383" name="Oval 15">
            <a:extLst>
              <a:ext uri="{FF2B5EF4-FFF2-40B4-BE49-F238E27FC236}">
                <a16:creationId xmlns:a16="http://schemas.microsoft.com/office/drawing/2014/main" id="{D81ACCAE-8827-447E-971A-A46419C99592}"/>
              </a:ext>
            </a:extLst>
          </p:cNvPr>
          <p:cNvSpPr>
            <a:spLocks noChangeArrowheads="1"/>
          </p:cNvSpPr>
          <p:nvPr/>
        </p:nvSpPr>
        <p:spPr bwMode="auto">
          <a:xfrm>
            <a:off x="2419350" y="3532188"/>
            <a:ext cx="63500" cy="71437"/>
          </a:xfrm>
          <a:prstGeom prst="ellipse">
            <a:avLst/>
          </a:prstGeom>
          <a:solidFill>
            <a:srgbClr val="000000"/>
          </a:solidFill>
          <a:ln w="9525">
            <a:solidFill>
              <a:srgbClr val="000000"/>
            </a:solidFill>
            <a:round/>
            <a:headEnd/>
            <a:tailEnd/>
          </a:ln>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84" name="Oval 16">
            <a:extLst>
              <a:ext uri="{FF2B5EF4-FFF2-40B4-BE49-F238E27FC236}">
                <a16:creationId xmlns:a16="http://schemas.microsoft.com/office/drawing/2014/main" id="{CD58DC46-7CD7-47EB-9F23-C6D628602204}"/>
              </a:ext>
            </a:extLst>
          </p:cNvPr>
          <p:cNvSpPr>
            <a:spLocks noChangeArrowheads="1"/>
          </p:cNvSpPr>
          <p:nvPr/>
        </p:nvSpPr>
        <p:spPr bwMode="auto">
          <a:xfrm>
            <a:off x="3175000" y="4164013"/>
            <a:ext cx="63500" cy="71437"/>
          </a:xfrm>
          <a:prstGeom prst="ellipse">
            <a:avLst/>
          </a:prstGeom>
          <a:solidFill>
            <a:srgbClr val="000000"/>
          </a:solidFill>
          <a:ln w="9525">
            <a:solidFill>
              <a:srgbClr val="000000"/>
            </a:solidFill>
            <a:round/>
            <a:headEnd/>
            <a:tailEnd/>
          </a:ln>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85" name="Oval 17">
            <a:extLst>
              <a:ext uri="{FF2B5EF4-FFF2-40B4-BE49-F238E27FC236}">
                <a16:creationId xmlns:a16="http://schemas.microsoft.com/office/drawing/2014/main" id="{B4327670-5E6F-4F65-BE22-5D1BD6264467}"/>
              </a:ext>
            </a:extLst>
          </p:cNvPr>
          <p:cNvSpPr>
            <a:spLocks noChangeArrowheads="1"/>
          </p:cNvSpPr>
          <p:nvPr/>
        </p:nvSpPr>
        <p:spPr bwMode="auto">
          <a:xfrm>
            <a:off x="1643063" y="2900363"/>
            <a:ext cx="63500" cy="71437"/>
          </a:xfrm>
          <a:prstGeom prst="ellipse">
            <a:avLst/>
          </a:prstGeom>
          <a:solidFill>
            <a:srgbClr val="000000"/>
          </a:solidFill>
          <a:ln w="9525">
            <a:solidFill>
              <a:srgbClr val="000000"/>
            </a:solidFill>
            <a:round/>
            <a:headEnd/>
            <a:tailEnd/>
          </a:ln>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86" name="Oval 18">
            <a:extLst>
              <a:ext uri="{FF2B5EF4-FFF2-40B4-BE49-F238E27FC236}">
                <a16:creationId xmlns:a16="http://schemas.microsoft.com/office/drawing/2014/main" id="{7664FCA1-8314-42AF-A0FC-F6DB304C331B}"/>
              </a:ext>
            </a:extLst>
          </p:cNvPr>
          <p:cNvSpPr>
            <a:spLocks noChangeArrowheads="1"/>
          </p:cNvSpPr>
          <p:nvPr/>
        </p:nvSpPr>
        <p:spPr bwMode="auto">
          <a:xfrm>
            <a:off x="971550" y="2325688"/>
            <a:ext cx="63500" cy="73025"/>
          </a:xfrm>
          <a:prstGeom prst="ellipse">
            <a:avLst/>
          </a:prstGeom>
          <a:solidFill>
            <a:srgbClr val="000000"/>
          </a:solidFill>
          <a:ln w="9525">
            <a:solidFill>
              <a:srgbClr val="000000"/>
            </a:solidFill>
            <a:round/>
            <a:headEnd/>
            <a:tailEnd/>
          </a:ln>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87" name="Oval 19">
            <a:extLst>
              <a:ext uri="{FF2B5EF4-FFF2-40B4-BE49-F238E27FC236}">
                <a16:creationId xmlns:a16="http://schemas.microsoft.com/office/drawing/2014/main" id="{8AF4D4D7-7D4B-47A8-8720-E97B29D46A5C}"/>
              </a:ext>
            </a:extLst>
          </p:cNvPr>
          <p:cNvSpPr>
            <a:spLocks noChangeArrowheads="1"/>
          </p:cNvSpPr>
          <p:nvPr/>
        </p:nvSpPr>
        <p:spPr bwMode="auto">
          <a:xfrm>
            <a:off x="3973513" y="4833938"/>
            <a:ext cx="61912" cy="71437"/>
          </a:xfrm>
          <a:prstGeom prst="ellipse">
            <a:avLst/>
          </a:prstGeom>
          <a:solidFill>
            <a:srgbClr val="000000"/>
          </a:solidFill>
          <a:ln w="9525">
            <a:solidFill>
              <a:srgbClr val="000000"/>
            </a:solidFill>
            <a:round/>
            <a:headEnd/>
            <a:tailEnd/>
          </a:ln>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88" name="Text Box 20">
            <a:extLst>
              <a:ext uri="{FF2B5EF4-FFF2-40B4-BE49-F238E27FC236}">
                <a16:creationId xmlns:a16="http://schemas.microsoft.com/office/drawing/2014/main" id="{1EE0D05B-FA87-4480-BF1A-B22439E0C73D}"/>
              </a:ext>
            </a:extLst>
          </p:cNvPr>
          <p:cNvSpPr txBox="1">
            <a:spLocks noChangeArrowheads="1"/>
          </p:cNvSpPr>
          <p:nvPr/>
        </p:nvSpPr>
        <p:spPr bwMode="auto">
          <a:xfrm>
            <a:off x="1444625" y="1662113"/>
            <a:ext cx="850900" cy="3937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000">
                <a:latin typeface="Times New Roman" pitchFamily="18" charset="0"/>
              </a:rPr>
              <a:t>e</a:t>
            </a:r>
            <a:r>
              <a:rPr lang="en-US" altLang="zh-CN" sz="2000" baseline="-25000">
                <a:latin typeface="Times New Roman" pitchFamily="18" charset="0"/>
              </a:rPr>
              <a:t>d</a:t>
            </a:r>
            <a:r>
              <a:rPr lang="en-US" altLang="zh-CN" sz="2000">
                <a:latin typeface="Times New Roman" pitchFamily="18" charset="0"/>
              </a:rPr>
              <a:t>=</a:t>
            </a:r>
            <a:r>
              <a:rPr lang="en-US" altLang="zh-CN" sz="2000">
                <a:latin typeface="宋体" pitchFamily="2" charset="-122"/>
              </a:rPr>
              <a:t>∞</a:t>
            </a:r>
            <a:endParaRPr lang="en-US" altLang="zh-CN" sz="2000">
              <a:effectLst>
                <a:outerShdw blurRad="38100" dist="38100" dir="2700000" algn="tl">
                  <a:srgbClr val="C0C0C0"/>
                </a:outerShdw>
              </a:effectLst>
              <a:latin typeface="Arial" charset="0"/>
            </a:endParaRPr>
          </a:p>
        </p:txBody>
      </p:sp>
      <p:sp>
        <p:nvSpPr>
          <p:cNvPr id="314389" name="Text Box 21">
            <a:extLst>
              <a:ext uri="{FF2B5EF4-FFF2-40B4-BE49-F238E27FC236}">
                <a16:creationId xmlns:a16="http://schemas.microsoft.com/office/drawing/2014/main" id="{BD4B81EE-F0A3-432C-9335-7DAABA7CFF4B}"/>
              </a:ext>
            </a:extLst>
          </p:cNvPr>
          <p:cNvSpPr txBox="1">
            <a:spLocks noChangeArrowheads="1"/>
          </p:cNvSpPr>
          <p:nvPr/>
        </p:nvSpPr>
        <p:spPr bwMode="auto">
          <a:xfrm>
            <a:off x="1831975" y="2157413"/>
            <a:ext cx="1052513" cy="43973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e</a:t>
            </a:r>
            <a:r>
              <a:rPr lang="en-US" altLang="zh-CN" sz="2000" baseline="-25000">
                <a:latin typeface="Times New Roman" pitchFamily="18" charset="0"/>
              </a:rPr>
              <a:t>d</a:t>
            </a:r>
            <a:r>
              <a:rPr lang="en-US" altLang="zh-CN" sz="2000">
                <a:latin typeface="Times New Roman" pitchFamily="18" charset="0"/>
              </a:rPr>
              <a:t>&gt;1</a:t>
            </a:r>
            <a:endParaRPr lang="en-US" altLang="zh-CN" sz="2000">
              <a:effectLst>
                <a:outerShdw blurRad="38100" dist="38100" dir="2700000" algn="tl">
                  <a:srgbClr val="C0C0C0"/>
                </a:outerShdw>
              </a:effectLst>
              <a:latin typeface="Arial" charset="0"/>
            </a:endParaRPr>
          </a:p>
        </p:txBody>
      </p:sp>
      <p:sp>
        <p:nvSpPr>
          <p:cNvPr id="314390" name="Text Box 22">
            <a:extLst>
              <a:ext uri="{FF2B5EF4-FFF2-40B4-BE49-F238E27FC236}">
                <a16:creationId xmlns:a16="http://schemas.microsoft.com/office/drawing/2014/main" id="{BE0EB0A3-200B-4576-A2A2-0FEAC804F3C6}"/>
              </a:ext>
            </a:extLst>
          </p:cNvPr>
          <p:cNvSpPr txBox="1">
            <a:spLocks noChangeArrowheads="1"/>
          </p:cNvSpPr>
          <p:nvPr/>
        </p:nvSpPr>
        <p:spPr bwMode="auto">
          <a:xfrm>
            <a:off x="2843213" y="2852738"/>
            <a:ext cx="1020762" cy="49053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e</a:t>
            </a:r>
            <a:r>
              <a:rPr lang="en-US" altLang="zh-CN" sz="2000" baseline="-25000">
                <a:latin typeface="Times New Roman" pitchFamily="18" charset="0"/>
              </a:rPr>
              <a:t>d</a:t>
            </a:r>
            <a:r>
              <a:rPr lang="en-US" altLang="zh-CN" sz="2000">
                <a:latin typeface="Times New Roman" pitchFamily="18" charset="0"/>
              </a:rPr>
              <a:t>=1</a:t>
            </a:r>
            <a:endParaRPr lang="en-US" altLang="zh-CN" sz="2000">
              <a:effectLst>
                <a:outerShdw blurRad="38100" dist="38100" dir="2700000" algn="tl">
                  <a:srgbClr val="C0C0C0"/>
                </a:outerShdw>
              </a:effectLst>
              <a:latin typeface="Arial" charset="0"/>
            </a:endParaRPr>
          </a:p>
        </p:txBody>
      </p:sp>
      <p:sp>
        <p:nvSpPr>
          <p:cNvPr id="314391" name="Text Box 23">
            <a:extLst>
              <a:ext uri="{FF2B5EF4-FFF2-40B4-BE49-F238E27FC236}">
                <a16:creationId xmlns:a16="http://schemas.microsoft.com/office/drawing/2014/main" id="{A4892C72-8769-445B-8210-F0800BBB654C}"/>
              </a:ext>
            </a:extLst>
          </p:cNvPr>
          <p:cNvSpPr txBox="1">
            <a:spLocks noChangeArrowheads="1"/>
          </p:cNvSpPr>
          <p:nvPr/>
        </p:nvSpPr>
        <p:spPr bwMode="auto">
          <a:xfrm>
            <a:off x="3363913" y="3362325"/>
            <a:ext cx="1033462" cy="38735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e</a:t>
            </a:r>
            <a:r>
              <a:rPr lang="en-US" altLang="zh-CN" sz="2000" baseline="-25000">
                <a:latin typeface="Times New Roman" pitchFamily="18" charset="0"/>
              </a:rPr>
              <a:t>d</a:t>
            </a:r>
            <a:r>
              <a:rPr lang="en-US" altLang="zh-CN" sz="2000">
                <a:latin typeface="Times New Roman" pitchFamily="18" charset="0"/>
              </a:rPr>
              <a:t>&lt;1</a:t>
            </a:r>
            <a:endParaRPr lang="en-US" altLang="zh-CN" sz="2000">
              <a:effectLst>
                <a:outerShdw blurRad="38100" dist="38100" dir="2700000" algn="tl">
                  <a:srgbClr val="C0C0C0"/>
                </a:outerShdw>
              </a:effectLst>
              <a:latin typeface="Arial" charset="0"/>
            </a:endParaRPr>
          </a:p>
        </p:txBody>
      </p:sp>
      <p:sp>
        <p:nvSpPr>
          <p:cNvPr id="314392" name="Text Box 24">
            <a:extLst>
              <a:ext uri="{FF2B5EF4-FFF2-40B4-BE49-F238E27FC236}">
                <a16:creationId xmlns:a16="http://schemas.microsoft.com/office/drawing/2014/main" id="{E901A20A-E0E7-473F-9F97-0116F42CC13D}"/>
              </a:ext>
            </a:extLst>
          </p:cNvPr>
          <p:cNvSpPr txBox="1">
            <a:spLocks noChangeArrowheads="1"/>
          </p:cNvSpPr>
          <p:nvPr/>
        </p:nvSpPr>
        <p:spPr bwMode="auto">
          <a:xfrm>
            <a:off x="4110038" y="4252913"/>
            <a:ext cx="982662" cy="43656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e</a:t>
            </a:r>
            <a:r>
              <a:rPr lang="en-US" altLang="zh-CN" sz="2000" baseline="-25000">
                <a:latin typeface="Times New Roman" pitchFamily="18" charset="0"/>
              </a:rPr>
              <a:t>d</a:t>
            </a:r>
            <a:r>
              <a:rPr lang="en-US" altLang="zh-CN" sz="2000">
                <a:latin typeface="Times New Roman" pitchFamily="18" charset="0"/>
              </a:rPr>
              <a:t>=0</a:t>
            </a:r>
            <a:endParaRPr lang="en-US" altLang="zh-CN" sz="2000">
              <a:effectLst>
                <a:outerShdw blurRad="38100" dist="38100" dir="2700000" algn="tl">
                  <a:srgbClr val="C0C0C0"/>
                </a:outerShdw>
              </a:effectLst>
              <a:latin typeface="Arial" charset="0"/>
            </a:endParaRPr>
          </a:p>
        </p:txBody>
      </p:sp>
      <p:sp>
        <p:nvSpPr>
          <p:cNvPr id="314393" name="Line 25">
            <a:extLst>
              <a:ext uri="{FF2B5EF4-FFF2-40B4-BE49-F238E27FC236}">
                <a16:creationId xmlns:a16="http://schemas.microsoft.com/office/drawing/2014/main" id="{6868F92D-2C58-4AB9-AD39-055C9EC5C8B4}"/>
              </a:ext>
            </a:extLst>
          </p:cNvPr>
          <p:cNvSpPr>
            <a:spLocks noChangeShapeType="1"/>
          </p:cNvSpPr>
          <p:nvPr/>
        </p:nvSpPr>
        <p:spPr bwMode="auto">
          <a:xfrm rot="1784740" flipH="1">
            <a:off x="4119563" y="4481513"/>
            <a:ext cx="252412" cy="501650"/>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94" name="Line 26">
            <a:extLst>
              <a:ext uri="{FF2B5EF4-FFF2-40B4-BE49-F238E27FC236}">
                <a16:creationId xmlns:a16="http://schemas.microsoft.com/office/drawing/2014/main" id="{89413CA8-CA34-4198-B1BC-CDBB22A7105E}"/>
              </a:ext>
            </a:extLst>
          </p:cNvPr>
          <p:cNvSpPr>
            <a:spLocks noChangeShapeType="1"/>
          </p:cNvSpPr>
          <p:nvPr/>
        </p:nvSpPr>
        <p:spPr bwMode="auto">
          <a:xfrm rot="1742409" flipH="1">
            <a:off x="2651125" y="3068638"/>
            <a:ext cx="250825" cy="501650"/>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95" name="Line 27">
            <a:extLst>
              <a:ext uri="{FF2B5EF4-FFF2-40B4-BE49-F238E27FC236}">
                <a16:creationId xmlns:a16="http://schemas.microsoft.com/office/drawing/2014/main" id="{953FEE03-2DC5-4BC2-804E-879EB0479C32}"/>
              </a:ext>
            </a:extLst>
          </p:cNvPr>
          <p:cNvSpPr>
            <a:spLocks noChangeShapeType="1"/>
          </p:cNvSpPr>
          <p:nvPr/>
        </p:nvSpPr>
        <p:spPr bwMode="auto">
          <a:xfrm rot="1742409" flipH="1">
            <a:off x="1139825" y="1863725"/>
            <a:ext cx="250825" cy="501650"/>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96" name="Line 28">
            <a:extLst>
              <a:ext uri="{FF2B5EF4-FFF2-40B4-BE49-F238E27FC236}">
                <a16:creationId xmlns:a16="http://schemas.microsoft.com/office/drawing/2014/main" id="{04E5EEAE-E98F-44A4-919E-EC715BB748F8}"/>
              </a:ext>
            </a:extLst>
          </p:cNvPr>
          <p:cNvSpPr>
            <a:spLocks noChangeShapeType="1"/>
          </p:cNvSpPr>
          <p:nvPr/>
        </p:nvSpPr>
        <p:spPr bwMode="auto">
          <a:xfrm rot="-2074451">
            <a:off x="2263775" y="4000500"/>
            <a:ext cx="504825" cy="0"/>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97" name="Line 29">
            <a:extLst>
              <a:ext uri="{FF2B5EF4-FFF2-40B4-BE49-F238E27FC236}">
                <a16:creationId xmlns:a16="http://schemas.microsoft.com/office/drawing/2014/main" id="{E65FD468-1B7D-47EF-94F9-CD33295679E3}"/>
              </a:ext>
            </a:extLst>
          </p:cNvPr>
          <p:cNvSpPr>
            <a:spLocks noChangeShapeType="1"/>
          </p:cNvSpPr>
          <p:nvPr/>
        </p:nvSpPr>
        <p:spPr bwMode="auto">
          <a:xfrm>
            <a:off x="1012825" y="2374900"/>
            <a:ext cx="3022600" cy="25066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98" name="AutoShape 30">
            <a:extLst>
              <a:ext uri="{FF2B5EF4-FFF2-40B4-BE49-F238E27FC236}">
                <a16:creationId xmlns:a16="http://schemas.microsoft.com/office/drawing/2014/main" id="{93F75A9A-8D64-4CF0-A902-01F760DB2BAC}"/>
              </a:ext>
            </a:extLst>
          </p:cNvPr>
          <p:cNvSpPr>
            <a:spLocks/>
          </p:cNvSpPr>
          <p:nvPr/>
        </p:nvSpPr>
        <p:spPr bwMode="auto">
          <a:xfrm rot="-3300551">
            <a:off x="3249612" y="3121026"/>
            <a:ext cx="288925" cy="1746250"/>
          </a:xfrm>
          <a:prstGeom prst="rightBrace">
            <a:avLst>
              <a:gd name="adj1" fmla="val 50366"/>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399" name="AutoShape 31">
            <a:extLst>
              <a:ext uri="{FF2B5EF4-FFF2-40B4-BE49-F238E27FC236}">
                <a16:creationId xmlns:a16="http://schemas.microsoft.com/office/drawing/2014/main" id="{0EED583E-4372-4B53-B1C0-18A5984E89FD}"/>
              </a:ext>
            </a:extLst>
          </p:cNvPr>
          <p:cNvSpPr>
            <a:spLocks/>
          </p:cNvSpPr>
          <p:nvPr/>
        </p:nvSpPr>
        <p:spPr bwMode="auto">
          <a:xfrm rot="-3300551">
            <a:off x="1738312" y="1906588"/>
            <a:ext cx="288925" cy="1746250"/>
          </a:xfrm>
          <a:prstGeom prst="rightBrace">
            <a:avLst>
              <a:gd name="adj1" fmla="val 50366"/>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00" name="Line 32">
            <a:extLst>
              <a:ext uri="{FF2B5EF4-FFF2-40B4-BE49-F238E27FC236}">
                <a16:creationId xmlns:a16="http://schemas.microsoft.com/office/drawing/2014/main" id="{E6B19B15-D8F1-4F01-8847-7B6D18D4F2DA}"/>
              </a:ext>
            </a:extLst>
          </p:cNvPr>
          <p:cNvSpPr>
            <a:spLocks noChangeShapeType="1"/>
          </p:cNvSpPr>
          <p:nvPr/>
        </p:nvSpPr>
        <p:spPr bwMode="auto">
          <a:xfrm>
            <a:off x="1012825" y="1589088"/>
            <a:ext cx="0" cy="32924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01" name="Line 33">
            <a:extLst>
              <a:ext uri="{FF2B5EF4-FFF2-40B4-BE49-F238E27FC236}">
                <a16:creationId xmlns:a16="http://schemas.microsoft.com/office/drawing/2014/main" id="{388FA344-64FC-4869-94A7-E3CE0498B75B}"/>
              </a:ext>
            </a:extLst>
          </p:cNvPr>
          <p:cNvSpPr>
            <a:spLocks noChangeShapeType="1"/>
          </p:cNvSpPr>
          <p:nvPr/>
        </p:nvSpPr>
        <p:spPr bwMode="auto">
          <a:xfrm>
            <a:off x="1012825" y="4881563"/>
            <a:ext cx="37449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grpSp>
        <p:nvGrpSpPr>
          <p:cNvPr id="314411" name="Group 43">
            <a:extLst>
              <a:ext uri="{FF2B5EF4-FFF2-40B4-BE49-F238E27FC236}">
                <a16:creationId xmlns:a16="http://schemas.microsoft.com/office/drawing/2014/main" id="{1AFC4A87-6A0E-4BD8-82D6-A67D072B838B}"/>
              </a:ext>
            </a:extLst>
          </p:cNvPr>
          <p:cNvGrpSpPr>
            <a:grpSpLocks/>
          </p:cNvGrpSpPr>
          <p:nvPr/>
        </p:nvGrpSpPr>
        <p:grpSpPr bwMode="auto">
          <a:xfrm>
            <a:off x="3924300" y="1268413"/>
            <a:ext cx="2119313" cy="1652587"/>
            <a:chOff x="3289" y="2000"/>
            <a:chExt cx="1975" cy="1960"/>
          </a:xfrm>
        </p:grpSpPr>
        <p:sp>
          <p:nvSpPr>
            <p:cNvPr id="314402" name="Line 34">
              <a:extLst>
                <a:ext uri="{FF2B5EF4-FFF2-40B4-BE49-F238E27FC236}">
                  <a16:creationId xmlns:a16="http://schemas.microsoft.com/office/drawing/2014/main" id="{F4B1B050-2E61-4931-938B-289E73EE86EE}"/>
                </a:ext>
              </a:extLst>
            </p:cNvPr>
            <p:cNvSpPr>
              <a:spLocks noChangeShapeType="1"/>
            </p:cNvSpPr>
            <p:nvPr/>
          </p:nvSpPr>
          <p:spPr bwMode="auto">
            <a:xfrm flipV="1">
              <a:off x="3396" y="2299"/>
              <a:ext cx="0" cy="13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03" name="Line 35">
              <a:extLst>
                <a:ext uri="{FF2B5EF4-FFF2-40B4-BE49-F238E27FC236}">
                  <a16:creationId xmlns:a16="http://schemas.microsoft.com/office/drawing/2014/main" id="{E8C35479-0FE0-4725-86D5-377A75E8D80A}"/>
                </a:ext>
              </a:extLst>
            </p:cNvPr>
            <p:cNvSpPr>
              <a:spLocks noChangeShapeType="1"/>
            </p:cNvSpPr>
            <p:nvPr/>
          </p:nvSpPr>
          <p:spPr bwMode="auto">
            <a:xfrm>
              <a:off x="3396" y="3644"/>
              <a:ext cx="15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04" name="Line 36">
              <a:extLst>
                <a:ext uri="{FF2B5EF4-FFF2-40B4-BE49-F238E27FC236}">
                  <a16:creationId xmlns:a16="http://schemas.microsoft.com/office/drawing/2014/main" id="{52CBF1DA-8D63-4272-BE88-110FFBF8C132}"/>
                </a:ext>
              </a:extLst>
            </p:cNvPr>
            <p:cNvSpPr>
              <a:spLocks noChangeShapeType="1"/>
            </p:cNvSpPr>
            <p:nvPr/>
          </p:nvSpPr>
          <p:spPr bwMode="auto">
            <a:xfrm>
              <a:off x="4163" y="2348"/>
              <a:ext cx="0" cy="129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53304" name="Text Box 37">
              <a:extLst>
                <a:ext uri="{FF2B5EF4-FFF2-40B4-BE49-F238E27FC236}">
                  <a16:creationId xmlns:a16="http://schemas.microsoft.com/office/drawing/2014/main" id="{0BD9566B-D8EA-4FA3-BB61-F53C0CE3CDD3}"/>
                </a:ext>
              </a:extLst>
            </p:cNvPr>
            <p:cNvSpPr txBox="1">
              <a:spLocks noChangeArrowheads="1"/>
            </p:cNvSpPr>
            <p:nvPr/>
          </p:nvSpPr>
          <p:spPr bwMode="auto">
            <a:xfrm>
              <a:off x="3289" y="2000"/>
              <a:ext cx="303" cy="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a:solidFill>
                    <a:schemeClr val="tx1"/>
                  </a:solidFill>
                  <a:latin typeface="Times New Roman" panose="02020603050405020304" pitchFamily="18" charset="0"/>
                </a:rPr>
                <a:t>P</a:t>
              </a:r>
            </a:p>
          </p:txBody>
        </p:sp>
        <p:sp>
          <p:nvSpPr>
            <p:cNvPr id="53305" name="Text Box 38">
              <a:extLst>
                <a:ext uri="{FF2B5EF4-FFF2-40B4-BE49-F238E27FC236}">
                  <a16:creationId xmlns:a16="http://schemas.microsoft.com/office/drawing/2014/main" id="{E4C27201-4AE2-463F-9341-5393CB64A0A1}"/>
                </a:ext>
              </a:extLst>
            </p:cNvPr>
            <p:cNvSpPr txBox="1">
              <a:spLocks noChangeArrowheads="1"/>
            </p:cNvSpPr>
            <p:nvPr/>
          </p:nvSpPr>
          <p:spPr bwMode="auto">
            <a:xfrm>
              <a:off x="4921" y="3489"/>
              <a:ext cx="343" cy="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a:solidFill>
                    <a:schemeClr val="tx1"/>
                  </a:solidFill>
                  <a:latin typeface="Times New Roman" panose="02020603050405020304" pitchFamily="18" charset="0"/>
                </a:rPr>
                <a:t>Q</a:t>
              </a:r>
            </a:p>
          </p:txBody>
        </p:sp>
        <p:sp>
          <p:nvSpPr>
            <p:cNvPr id="53306" name="Text Box 39">
              <a:extLst>
                <a:ext uri="{FF2B5EF4-FFF2-40B4-BE49-F238E27FC236}">
                  <a16:creationId xmlns:a16="http://schemas.microsoft.com/office/drawing/2014/main" id="{B5989DF3-ABA4-4C3F-97D3-7BD0A4F14297}"/>
                </a:ext>
              </a:extLst>
            </p:cNvPr>
            <p:cNvSpPr txBox="1">
              <a:spLocks noChangeArrowheads="1"/>
            </p:cNvSpPr>
            <p:nvPr/>
          </p:nvSpPr>
          <p:spPr bwMode="auto">
            <a:xfrm>
              <a:off x="4060" y="2083"/>
              <a:ext cx="343" cy="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000">
                  <a:solidFill>
                    <a:schemeClr val="tx1"/>
                  </a:solidFill>
                  <a:latin typeface="Times New Roman" panose="02020603050405020304" pitchFamily="18" charset="0"/>
                </a:rPr>
                <a:t>D</a:t>
              </a:r>
            </a:p>
          </p:txBody>
        </p:sp>
        <p:sp>
          <p:nvSpPr>
            <p:cNvPr id="314409" name="Text Box 41">
              <a:extLst>
                <a:ext uri="{FF2B5EF4-FFF2-40B4-BE49-F238E27FC236}">
                  <a16:creationId xmlns:a16="http://schemas.microsoft.com/office/drawing/2014/main" id="{7EE41FCA-E542-4294-BC42-CE1BCECA9A76}"/>
                </a:ext>
              </a:extLst>
            </p:cNvPr>
            <p:cNvSpPr txBox="1">
              <a:spLocks noChangeArrowheads="1"/>
            </p:cNvSpPr>
            <p:nvPr/>
          </p:nvSpPr>
          <p:spPr bwMode="auto">
            <a:xfrm>
              <a:off x="4242" y="2887"/>
              <a:ext cx="679" cy="316"/>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000">
                  <a:latin typeface="Times New Roman" pitchFamily="18" charset="0"/>
                </a:rPr>
                <a:t>e</a:t>
              </a:r>
              <a:r>
                <a:rPr lang="en-US" altLang="zh-CN" sz="2000" baseline="-25000">
                  <a:latin typeface="Times New Roman" pitchFamily="18" charset="0"/>
                </a:rPr>
                <a:t>d</a:t>
              </a:r>
              <a:r>
                <a:rPr lang="en-US" altLang="zh-CN" sz="2000">
                  <a:latin typeface="Times New Roman" pitchFamily="18" charset="0"/>
                </a:rPr>
                <a:t>=0</a:t>
              </a:r>
              <a:endParaRPr lang="en-US" altLang="zh-CN" sz="2000">
                <a:effectLst>
                  <a:outerShdw blurRad="38100" dist="38100" dir="2700000" algn="tl">
                    <a:srgbClr val="C0C0C0"/>
                  </a:outerShdw>
                </a:effectLst>
                <a:latin typeface="Arial" charset="0"/>
              </a:endParaRPr>
            </a:p>
          </p:txBody>
        </p:sp>
      </p:grpSp>
      <p:grpSp>
        <p:nvGrpSpPr>
          <p:cNvPr id="314419" name="Group 51">
            <a:extLst>
              <a:ext uri="{FF2B5EF4-FFF2-40B4-BE49-F238E27FC236}">
                <a16:creationId xmlns:a16="http://schemas.microsoft.com/office/drawing/2014/main" id="{624609D7-C2FE-469A-BAA5-13D362B012AA}"/>
              </a:ext>
            </a:extLst>
          </p:cNvPr>
          <p:cNvGrpSpPr>
            <a:grpSpLocks/>
          </p:cNvGrpSpPr>
          <p:nvPr/>
        </p:nvGrpSpPr>
        <p:grpSpPr bwMode="auto">
          <a:xfrm>
            <a:off x="6227763" y="1125538"/>
            <a:ext cx="2146300" cy="1536700"/>
            <a:chOff x="3243" y="2393"/>
            <a:chExt cx="1822" cy="1540"/>
          </a:xfrm>
        </p:grpSpPr>
        <p:sp>
          <p:nvSpPr>
            <p:cNvPr id="314412" name="Line 44">
              <a:extLst>
                <a:ext uri="{FF2B5EF4-FFF2-40B4-BE49-F238E27FC236}">
                  <a16:creationId xmlns:a16="http://schemas.microsoft.com/office/drawing/2014/main" id="{7C82DD8E-2FE6-45FC-9255-F915E5D7AFF0}"/>
                </a:ext>
              </a:extLst>
            </p:cNvPr>
            <p:cNvSpPr>
              <a:spLocks noChangeShapeType="1"/>
            </p:cNvSpPr>
            <p:nvPr/>
          </p:nvSpPr>
          <p:spPr bwMode="auto">
            <a:xfrm flipV="1">
              <a:off x="3243" y="2393"/>
              <a:ext cx="0" cy="14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13" name="Line 45">
              <a:extLst>
                <a:ext uri="{FF2B5EF4-FFF2-40B4-BE49-F238E27FC236}">
                  <a16:creationId xmlns:a16="http://schemas.microsoft.com/office/drawing/2014/main" id="{B23972DA-BDDF-475A-9BE0-AB456785153A}"/>
                </a:ext>
              </a:extLst>
            </p:cNvPr>
            <p:cNvSpPr>
              <a:spLocks noChangeShapeType="1"/>
            </p:cNvSpPr>
            <p:nvPr/>
          </p:nvSpPr>
          <p:spPr bwMode="auto">
            <a:xfrm>
              <a:off x="3243" y="3833"/>
              <a:ext cx="163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14" name="Line 46">
              <a:extLst>
                <a:ext uri="{FF2B5EF4-FFF2-40B4-BE49-F238E27FC236}">
                  <a16:creationId xmlns:a16="http://schemas.microsoft.com/office/drawing/2014/main" id="{9DB080D1-5009-424D-860D-BAD3E1BEAD32}"/>
                </a:ext>
              </a:extLst>
            </p:cNvPr>
            <p:cNvSpPr>
              <a:spLocks noChangeShapeType="1"/>
            </p:cNvSpPr>
            <p:nvPr/>
          </p:nvSpPr>
          <p:spPr bwMode="auto">
            <a:xfrm>
              <a:off x="3243" y="3114"/>
              <a:ext cx="14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53297" name="Text Box 47">
              <a:extLst>
                <a:ext uri="{FF2B5EF4-FFF2-40B4-BE49-F238E27FC236}">
                  <a16:creationId xmlns:a16="http://schemas.microsoft.com/office/drawing/2014/main" id="{9BE84571-E748-4123-A515-3B561B5290DF}"/>
                </a:ext>
              </a:extLst>
            </p:cNvPr>
            <p:cNvSpPr txBox="1">
              <a:spLocks noChangeArrowheads="1"/>
            </p:cNvSpPr>
            <p:nvPr/>
          </p:nvSpPr>
          <p:spPr bwMode="auto">
            <a:xfrm>
              <a:off x="3287" y="2433"/>
              <a:ext cx="301" cy="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53298" name="Text Box 48">
              <a:extLst>
                <a:ext uri="{FF2B5EF4-FFF2-40B4-BE49-F238E27FC236}">
                  <a16:creationId xmlns:a16="http://schemas.microsoft.com/office/drawing/2014/main" id="{EA5748F2-07A6-4815-BF86-20C7A2AEBF98}"/>
                </a:ext>
              </a:extLst>
            </p:cNvPr>
            <p:cNvSpPr txBox="1">
              <a:spLocks noChangeArrowheads="1"/>
            </p:cNvSpPr>
            <p:nvPr/>
          </p:nvSpPr>
          <p:spPr bwMode="auto">
            <a:xfrm>
              <a:off x="4693" y="3475"/>
              <a:ext cx="343" cy="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53299" name="Text Box 49">
              <a:extLst>
                <a:ext uri="{FF2B5EF4-FFF2-40B4-BE49-F238E27FC236}">
                  <a16:creationId xmlns:a16="http://schemas.microsoft.com/office/drawing/2014/main" id="{B8FE91C1-9068-4926-9458-4618E8CA45AA}"/>
                </a:ext>
              </a:extLst>
            </p:cNvPr>
            <p:cNvSpPr txBox="1">
              <a:spLocks noChangeArrowheads="1"/>
            </p:cNvSpPr>
            <p:nvPr/>
          </p:nvSpPr>
          <p:spPr bwMode="auto">
            <a:xfrm>
              <a:off x="4721" y="2901"/>
              <a:ext cx="344" cy="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a:t>
              </a:r>
            </a:p>
          </p:txBody>
        </p:sp>
        <p:sp>
          <p:nvSpPr>
            <p:cNvPr id="314418" name="Text Box 50">
              <a:extLst>
                <a:ext uri="{FF2B5EF4-FFF2-40B4-BE49-F238E27FC236}">
                  <a16:creationId xmlns:a16="http://schemas.microsoft.com/office/drawing/2014/main" id="{FD9C6A8F-2054-43FB-92D4-AF6A783FE877}"/>
                </a:ext>
              </a:extLst>
            </p:cNvPr>
            <p:cNvSpPr txBox="1">
              <a:spLocks noChangeArrowheads="1"/>
            </p:cNvSpPr>
            <p:nvPr/>
          </p:nvSpPr>
          <p:spPr bwMode="auto">
            <a:xfrm>
              <a:off x="3833" y="3244"/>
              <a:ext cx="861" cy="317"/>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000">
                  <a:latin typeface="Times New Roman" pitchFamily="18" charset="0"/>
                </a:rPr>
                <a:t>e</a:t>
              </a:r>
              <a:r>
                <a:rPr lang="en-US" altLang="zh-CN" sz="2000" baseline="-25000">
                  <a:latin typeface="Times New Roman" pitchFamily="18" charset="0"/>
                </a:rPr>
                <a:t>d</a:t>
              </a:r>
              <a:r>
                <a:rPr lang="en-US" altLang="zh-CN" sz="2000">
                  <a:latin typeface="Times New Roman" pitchFamily="18" charset="0"/>
                </a:rPr>
                <a:t>=</a:t>
              </a:r>
              <a:r>
                <a:rPr lang="en-US" altLang="zh-CN" sz="2000">
                  <a:latin typeface="宋体" pitchFamily="2" charset="-122"/>
                </a:rPr>
                <a:t>∞</a:t>
              </a:r>
              <a:endParaRPr lang="en-US" altLang="zh-CN" sz="2000">
                <a:effectLst>
                  <a:outerShdw blurRad="38100" dist="38100" dir="2700000" algn="tl">
                    <a:srgbClr val="C0C0C0"/>
                  </a:outerShdw>
                </a:effectLst>
                <a:latin typeface="Arial" charset="0"/>
              </a:endParaRPr>
            </a:p>
          </p:txBody>
        </p:sp>
      </p:grpSp>
      <p:grpSp>
        <p:nvGrpSpPr>
          <p:cNvPr id="314429" name="Group 61">
            <a:extLst>
              <a:ext uri="{FF2B5EF4-FFF2-40B4-BE49-F238E27FC236}">
                <a16:creationId xmlns:a16="http://schemas.microsoft.com/office/drawing/2014/main" id="{7EDC68FF-0E48-45FC-B753-770186E39FE2}"/>
              </a:ext>
            </a:extLst>
          </p:cNvPr>
          <p:cNvGrpSpPr>
            <a:grpSpLocks/>
          </p:cNvGrpSpPr>
          <p:nvPr/>
        </p:nvGrpSpPr>
        <p:grpSpPr bwMode="auto">
          <a:xfrm>
            <a:off x="5365750" y="3471863"/>
            <a:ext cx="2854325" cy="2549525"/>
            <a:chOff x="3380" y="2187"/>
            <a:chExt cx="1798" cy="1606"/>
          </a:xfrm>
        </p:grpSpPr>
        <p:sp>
          <p:nvSpPr>
            <p:cNvPr id="314420" name="Line 52">
              <a:extLst>
                <a:ext uri="{FF2B5EF4-FFF2-40B4-BE49-F238E27FC236}">
                  <a16:creationId xmlns:a16="http://schemas.microsoft.com/office/drawing/2014/main" id="{F44D9AC5-FDCA-46A0-8055-DF26560457D5}"/>
                </a:ext>
              </a:extLst>
            </p:cNvPr>
            <p:cNvSpPr>
              <a:spLocks noChangeShapeType="1"/>
            </p:cNvSpPr>
            <p:nvPr/>
          </p:nvSpPr>
          <p:spPr bwMode="auto">
            <a:xfrm flipV="1">
              <a:off x="3402" y="2187"/>
              <a:ext cx="0" cy="15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21" name="Line 53">
              <a:extLst>
                <a:ext uri="{FF2B5EF4-FFF2-40B4-BE49-F238E27FC236}">
                  <a16:creationId xmlns:a16="http://schemas.microsoft.com/office/drawing/2014/main" id="{4235A990-AECD-4744-8B19-E675D0711D63}"/>
                </a:ext>
              </a:extLst>
            </p:cNvPr>
            <p:cNvSpPr>
              <a:spLocks noChangeShapeType="1"/>
            </p:cNvSpPr>
            <p:nvPr/>
          </p:nvSpPr>
          <p:spPr bwMode="auto">
            <a:xfrm>
              <a:off x="3402" y="3771"/>
              <a:ext cx="177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22" name="Line 54">
              <a:extLst>
                <a:ext uri="{FF2B5EF4-FFF2-40B4-BE49-F238E27FC236}">
                  <a16:creationId xmlns:a16="http://schemas.microsoft.com/office/drawing/2014/main" id="{F15F5857-77E5-4DCD-823F-1DB5167FE751}"/>
                </a:ext>
              </a:extLst>
            </p:cNvPr>
            <p:cNvSpPr>
              <a:spLocks noChangeShapeType="1"/>
            </p:cNvSpPr>
            <p:nvPr/>
          </p:nvSpPr>
          <p:spPr bwMode="auto">
            <a:xfrm>
              <a:off x="3402" y="2955"/>
              <a:ext cx="34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23" name="Line 55">
              <a:extLst>
                <a:ext uri="{FF2B5EF4-FFF2-40B4-BE49-F238E27FC236}">
                  <a16:creationId xmlns:a16="http://schemas.microsoft.com/office/drawing/2014/main" id="{FE2F8E41-178D-49BB-AC91-0129D679AD1E}"/>
                </a:ext>
              </a:extLst>
            </p:cNvPr>
            <p:cNvSpPr>
              <a:spLocks noChangeShapeType="1"/>
            </p:cNvSpPr>
            <p:nvPr/>
          </p:nvSpPr>
          <p:spPr bwMode="auto">
            <a:xfrm>
              <a:off x="3380" y="3475"/>
              <a:ext cx="96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24" name="Line 56">
              <a:extLst>
                <a:ext uri="{FF2B5EF4-FFF2-40B4-BE49-F238E27FC236}">
                  <a16:creationId xmlns:a16="http://schemas.microsoft.com/office/drawing/2014/main" id="{F04F6007-A4CB-4D2F-8DFB-1CC2547271E2}"/>
                </a:ext>
              </a:extLst>
            </p:cNvPr>
            <p:cNvSpPr>
              <a:spLocks noChangeShapeType="1"/>
            </p:cNvSpPr>
            <p:nvPr/>
          </p:nvSpPr>
          <p:spPr bwMode="auto">
            <a:xfrm>
              <a:off x="3788" y="2977"/>
              <a:ext cx="9" cy="794"/>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25" name="Line 57">
              <a:extLst>
                <a:ext uri="{FF2B5EF4-FFF2-40B4-BE49-F238E27FC236}">
                  <a16:creationId xmlns:a16="http://schemas.microsoft.com/office/drawing/2014/main" id="{F3F8B762-271F-4665-9E4C-15499790B696}"/>
                </a:ext>
              </a:extLst>
            </p:cNvPr>
            <p:cNvSpPr>
              <a:spLocks noChangeShapeType="1"/>
            </p:cNvSpPr>
            <p:nvPr/>
          </p:nvSpPr>
          <p:spPr bwMode="auto">
            <a:xfrm>
              <a:off x="4332" y="3475"/>
              <a:ext cx="0" cy="318"/>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27" name="Freeform 59">
              <a:extLst>
                <a:ext uri="{FF2B5EF4-FFF2-40B4-BE49-F238E27FC236}">
                  <a16:creationId xmlns:a16="http://schemas.microsoft.com/office/drawing/2014/main" id="{E9DFB249-4467-46BA-A67D-39DD1DC71A83}"/>
                </a:ext>
              </a:extLst>
            </p:cNvPr>
            <p:cNvSpPr>
              <a:spLocks/>
            </p:cNvSpPr>
            <p:nvPr/>
          </p:nvSpPr>
          <p:spPr bwMode="auto">
            <a:xfrm>
              <a:off x="3606" y="2251"/>
              <a:ext cx="1361" cy="1361"/>
            </a:xfrm>
            <a:custGeom>
              <a:avLst/>
              <a:gdLst>
                <a:gd name="T0" fmla="*/ 0 w 1225"/>
                <a:gd name="T1" fmla="*/ 0 h 1315"/>
                <a:gd name="T2" fmla="*/ 318 w 1225"/>
                <a:gd name="T3" fmla="*/ 998 h 1315"/>
                <a:gd name="T4" fmla="*/ 1225 w 1225"/>
                <a:gd name="T5" fmla="*/ 1315 h 1315"/>
              </a:gdLst>
              <a:ahLst/>
              <a:cxnLst>
                <a:cxn ang="0">
                  <a:pos x="T0" y="T1"/>
                </a:cxn>
                <a:cxn ang="0">
                  <a:pos x="T2" y="T3"/>
                </a:cxn>
                <a:cxn ang="0">
                  <a:pos x="T4" y="T5"/>
                </a:cxn>
              </a:cxnLst>
              <a:rect l="0" t="0" r="r" b="b"/>
              <a:pathLst>
                <a:path w="1225" h="1315">
                  <a:moveTo>
                    <a:pt x="0" y="0"/>
                  </a:moveTo>
                  <a:cubicBezTo>
                    <a:pt x="57" y="389"/>
                    <a:pt x="114" y="779"/>
                    <a:pt x="318" y="998"/>
                  </a:cubicBezTo>
                  <a:cubicBezTo>
                    <a:pt x="522" y="1217"/>
                    <a:pt x="873" y="1266"/>
                    <a:pt x="1225" y="1315"/>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28" name="Text Box 60">
              <a:extLst>
                <a:ext uri="{FF2B5EF4-FFF2-40B4-BE49-F238E27FC236}">
                  <a16:creationId xmlns:a16="http://schemas.microsoft.com/office/drawing/2014/main" id="{3B992C8B-F219-4B11-A7B1-7F9F3D2ED06C}"/>
                </a:ext>
              </a:extLst>
            </p:cNvPr>
            <p:cNvSpPr txBox="1">
              <a:spLocks noChangeArrowheads="1"/>
            </p:cNvSpPr>
            <p:nvPr/>
          </p:nvSpPr>
          <p:spPr bwMode="auto">
            <a:xfrm>
              <a:off x="3833" y="2704"/>
              <a:ext cx="104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000">
                  <a:effectLst>
                    <a:outerShdw blurRad="38100" dist="38100" dir="2700000" algn="tl">
                      <a:srgbClr val="C0C0C0"/>
                    </a:outerShdw>
                  </a:effectLst>
                  <a:latin typeface="Arial" charset="0"/>
                </a:rPr>
                <a:t>Q=a/P</a:t>
              </a:r>
            </a:p>
          </p:txBody>
        </p:sp>
      </p:grpSp>
      <p:sp>
        <p:nvSpPr>
          <p:cNvPr id="314430" name="Line 62">
            <a:extLst>
              <a:ext uri="{FF2B5EF4-FFF2-40B4-BE49-F238E27FC236}">
                <a16:creationId xmlns:a16="http://schemas.microsoft.com/office/drawing/2014/main" id="{5D94128B-F045-4A50-BBF8-704E0231955D}"/>
              </a:ext>
            </a:extLst>
          </p:cNvPr>
          <p:cNvSpPr>
            <a:spLocks noChangeShapeType="1"/>
          </p:cNvSpPr>
          <p:nvPr/>
        </p:nvSpPr>
        <p:spPr bwMode="auto">
          <a:xfrm>
            <a:off x="2411413" y="3573463"/>
            <a:ext cx="0" cy="1295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4431" name="Line 63">
            <a:extLst>
              <a:ext uri="{FF2B5EF4-FFF2-40B4-BE49-F238E27FC236}">
                <a16:creationId xmlns:a16="http://schemas.microsoft.com/office/drawing/2014/main" id="{2E56D9FD-6F05-4009-8137-BFA57A8A6FF0}"/>
              </a:ext>
            </a:extLst>
          </p:cNvPr>
          <p:cNvSpPr>
            <a:spLocks noChangeShapeType="1"/>
          </p:cNvSpPr>
          <p:nvPr/>
        </p:nvSpPr>
        <p:spPr bwMode="auto">
          <a:xfrm flipH="1">
            <a:off x="1042988" y="3581400"/>
            <a:ext cx="136842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4388"/>
                                        </p:tgtEl>
                                        <p:attrNameLst>
                                          <p:attrName>style.visibility</p:attrName>
                                        </p:attrNameLst>
                                      </p:cBhvr>
                                      <p:to>
                                        <p:strVal val="visible"/>
                                      </p:to>
                                    </p:set>
                                    <p:animEffect transition="in" filter="box(in)">
                                      <p:cBhvr>
                                        <p:cTn id="7" dur="500"/>
                                        <p:tgtEl>
                                          <p:spTgt spid="3143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14390"/>
                                        </p:tgtEl>
                                        <p:attrNameLst>
                                          <p:attrName>style.visibility</p:attrName>
                                        </p:attrNameLst>
                                      </p:cBhvr>
                                      <p:to>
                                        <p:strVal val="visible"/>
                                      </p:to>
                                    </p:set>
                                    <p:animEffect transition="in" filter="box(in)">
                                      <p:cBhvr>
                                        <p:cTn id="12" dur="500"/>
                                        <p:tgtEl>
                                          <p:spTgt spid="3143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14392"/>
                                        </p:tgtEl>
                                        <p:attrNameLst>
                                          <p:attrName>style.visibility</p:attrName>
                                        </p:attrNameLst>
                                      </p:cBhvr>
                                      <p:to>
                                        <p:strVal val="visible"/>
                                      </p:to>
                                    </p:set>
                                    <p:animEffect transition="in" filter="box(in)">
                                      <p:cBhvr>
                                        <p:cTn id="17" dur="500"/>
                                        <p:tgtEl>
                                          <p:spTgt spid="31439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14391"/>
                                        </p:tgtEl>
                                        <p:attrNameLst>
                                          <p:attrName>style.visibility</p:attrName>
                                        </p:attrNameLst>
                                      </p:cBhvr>
                                      <p:to>
                                        <p:strVal val="visible"/>
                                      </p:to>
                                    </p:set>
                                    <p:animEffect transition="in" filter="diamond(in)">
                                      <p:cBhvr>
                                        <p:cTn id="22" dur="500"/>
                                        <p:tgtEl>
                                          <p:spTgt spid="31439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14389"/>
                                        </p:tgtEl>
                                        <p:attrNameLst>
                                          <p:attrName>style.visibility</p:attrName>
                                        </p:attrNameLst>
                                      </p:cBhvr>
                                      <p:to>
                                        <p:strVal val="visible"/>
                                      </p:to>
                                    </p:set>
                                    <p:animEffect transition="in" filter="checkerboard(across)">
                                      <p:cBhvr>
                                        <p:cTn id="27" dur="500"/>
                                        <p:tgtEl>
                                          <p:spTgt spid="31438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nodeType="clickEffect">
                                  <p:stCondLst>
                                    <p:cond delay="0"/>
                                  </p:stCondLst>
                                  <p:childTnLst>
                                    <p:set>
                                      <p:cBhvr>
                                        <p:cTn id="31" dur="1" fill="hold">
                                          <p:stCondLst>
                                            <p:cond delay="0"/>
                                          </p:stCondLst>
                                        </p:cTn>
                                        <p:tgtEl>
                                          <p:spTgt spid="314411"/>
                                        </p:tgtEl>
                                        <p:attrNameLst>
                                          <p:attrName>style.visibility</p:attrName>
                                        </p:attrNameLst>
                                      </p:cBhvr>
                                      <p:to>
                                        <p:strVal val="visible"/>
                                      </p:to>
                                    </p:set>
                                    <p:animEffect transition="in" filter="checkerboard(across)">
                                      <p:cBhvr>
                                        <p:cTn id="32" dur="500"/>
                                        <p:tgtEl>
                                          <p:spTgt spid="31441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nodeType="clickEffect">
                                  <p:stCondLst>
                                    <p:cond delay="0"/>
                                  </p:stCondLst>
                                  <p:childTnLst>
                                    <p:set>
                                      <p:cBhvr>
                                        <p:cTn id="36" dur="1" fill="hold">
                                          <p:stCondLst>
                                            <p:cond delay="0"/>
                                          </p:stCondLst>
                                        </p:cTn>
                                        <p:tgtEl>
                                          <p:spTgt spid="314419"/>
                                        </p:tgtEl>
                                        <p:attrNameLst>
                                          <p:attrName>style.visibility</p:attrName>
                                        </p:attrNameLst>
                                      </p:cBhvr>
                                      <p:to>
                                        <p:strVal val="visible"/>
                                      </p:to>
                                    </p:set>
                                    <p:animEffect transition="in" filter="checkerboard(across)">
                                      <p:cBhvr>
                                        <p:cTn id="37" dur="500"/>
                                        <p:tgtEl>
                                          <p:spTgt spid="31441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nodeType="clickEffect">
                                  <p:stCondLst>
                                    <p:cond delay="0"/>
                                  </p:stCondLst>
                                  <p:childTnLst>
                                    <p:set>
                                      <p:cBhvr>
                                        <p:cTn id="41" dur="1" fill="hold">
                                          <p:stCondLst>
                                            <p:cond delay="0"/>
                                          </p:stCondLst>
                                        </p:cTn>
                                        <p:tgtEl>
                                          <p:spTgt spid="314429"/>
                                        </p:tgtEl>
                                        <p:attrNameLst>
                                          <p:attrName>style.visibility</p:attrName>
                                        </p:attrNameLst>
                                      </p:cBhvr>
                                      <p:to>
                                        <p:strVal val="visible"/>
                                      </p:to>
                                    </p:set>
                                    <p:animEffect transition="in" filter="checkerboard(across)">
                                      <p:cBhvr>
                                        <p:cTn id="42" dur="500"/>
                                        <p:tgtEl>
                                          <p:spTgt spid="3144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88" grpId="0" animBg="1"/>
      <p:bldP spid="314389" grpId="0" animBg="1"/>
      <p:bldP spid="314390" grpId="0" animBg="1"/>
      <p:bldP spid="314391" grpId="0" animBg="1"/>
      <p:bldP spid="314392"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灯片编号占位符 5">
            <a:extLst>
              <a:ext uri="{FF2B5EF4-FFF2-40B4-BE49-F238E27FC236}">
                <a16:creationId xmlns:a16="http://schemas.microsoft.com/office/drawing/2014/main" id="{B815A323-3E7C-4C0E-8F38-311A4D7C044B}"/>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4D385A4D-ACDE-47BD-955D-B3A6D9D758C9}" type="slidenum">
              <a:rPr lang="en-US" altLang="zh-CN" sz="2000" smtClean="0">
                <a:solidFill>
                  <a:schemeClr val="tx1"/>
                </a:solidFill>
              </a:rPr>
              <a:pPr>
                <a:spcBef>
                  <a:spcPct val="0"/>
                </a:spcBef>
                <a:buClrTx/>
                <a:buSzTx/>
                <a:buFontTx/>
                <a:buNone/>
              </a:pPr>
              <a:t>49</a:t>
            </a:fld>
            <a:endParaRPr lang="en-US" altLang="zh-CN" sz="2000">
              <a:solidFill>
                <a:schemeClr val="tx1"/>
              </a:solidFill>
            </a:endParaRPr>
          </a:p>
        </p:txBody>
      </p:sp>
      <p:sp>
        <p:nvSpPr>
          <p:cNvPr id="313346" name="Line 2">
            <a:extLst>
              <a:ext uri="{FF2B5EF4-FFF2-40B4-BE49-F238E27FC236}">
                <a16:creationId xmlns:a16="http://schemas.microsoft.com/office/drawing/2014/main" id="{FA57C1E7-FA94-441D-A29F-4E7D1413BD10}"/>
              </a:ext>
            </a:extLst>
          </p:cNvPr>
          <p:cNvSpPr>
            <a:spLocks noChangeShapeType="1"/>
          </p:cNvSpPr>
          <p:nvPr/>
        </p:nvSpPr>
        <p:spPr bwMode="auto">
          <a:xfrm>
            <a:off x="3203575" y="2235200"/>
            <a:ext cx="0" cy="36576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3347" name="Text Box 3">
            <a:extLst>
              <a:ext uri="{FF2B5EF4-FFF2-40B4-BE49-F238E27FC236}">
                <a16:creationId xmlns:a16="http://schemas.microsoft.com/office/drawing/2014/main" id="{125AAF79-2178-45D3-B498-01B835A90DC2}"/>
              </a:ext>
            </a:extLst>
          </p:cNvPr>
          <p:cNvSpPr txBox="1">
            <a:spLocks noChangeArrowheads="1"/>
          </p:cNvSpPr>
          <p:nvPr/>
        </p:nvSpPr>
        <p:spPr bwMode="auto">
          <a:xfrm>
            <a:off x="2822575" y="2159000"/>
            <a:ext cx="304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lang="en-US" altLang="zh-CN" sz="2000">
                <a:solidFill>
                  <a:schemeClr val="tx1"/>
                </a:solidFill>
                <a:latin typeface="Times New Roman" panose="02020603050405020304" pitchFamily="18" charset="0"/>
              </a:rPr>
              <a:t>P</a:t>
            </a:r>
          </a:p>
        </p:txBody>
      </p:sp>
      <p:sp>
        <p:nvSpPr>
          <p:cNvPr id="313348" name="Line 4">
            <a:extLst>
              <a:ext uri="{FF2B5EF4-FFF2-40B4-BE49-F238E27FC236}">
                <a16:creationId xmlns:a16="http://schemas.microsoft.com/office/drawing/2014/main" id="{05ABBE30-6BA6-486B-860A-CDBF4FEDB91D}"/>
              </a:ext>
            </a:extLst>
          </p:cNvPr>
          <p:cNvSpPr>
            <a:spLocks noChangeShapeType="1"/>
          </p:cNvSpPr>
          <p:nvPr/>
        </p:nvSpPr>
        <p:spPr bwMode="auto">
          <a:xfrm>
            <a:off x="3203575" y="5892800"/>
            <a:ext cx="3886200" cy="0"/>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3349" name="Text Box 5">
            <a:extLst>
              <a:ext uri="{FF2B5EF4-FFF2-40B4-BE49-F238E27FC236}">
                <a16:creationId xmlns:a16="http://schemas.microsoft.com/office/drawing/2014/main" id="{B148DE17-B75A-40D5-B4E3-9CC0BC882408}"/>
              </a:ext>
            </a:extLst>
          </p:cNvPr>
          <p:cNvSpPr txBox="1">
            <a:spLocks noChangeArrowheads="1"/>
          </p:cNvSpPr>
          <p:nvPr/>
        </p:nvSpPr>
        <p:spPr bwMode="auto">
          <a:xfrm>
            <a:off x="6804025" y="5516563"/>
            <a:ext cx="45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lang="en-US" altLang="zh-CN" sz="2000">
                <a:solidFill>
                  <a:schemeClr val="tx1"/>
                </a:solidFill>
                <a:latin typeface="Times New Roman" panose="02020603050405020304" pitchFamily="18" charset="0"/>
              </a:rPr>
              <a:t>Q</a:t>
            </a:r>
          </a:p>
        </p:txBody>
      </p:sp>
      <p:sp>
        <p:nvSpPr>
          <p:cNvPr id="313350" name="Text Box 6">
            <a:extLst>
              <a:ext uri="{FF2B5EF4-FFF2-40B4-BE49-F238E27FC236}">
                <a16:creationId xmlns:a16="http://schemas.microsoft.com/office/drawing/2014/main" id="{B335D444-A0AD-48BC-8118-8D24DB5E5010}"/>
              </a:ext>
            </a:extLst>
          </p:cNvPr>
          <p:cNvSpPr txBox="1">
            <a:spLocks noChangeArrowheads="1"/>
          </p:cNvSpPr>
          <p:nvPr/>
        </p:nvSpPr>
        <p:spPr bwMode="auto">
          <a:xfrm>
            <a:off x="2843213" y="5589588"/>
            <a:ext cx="38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lang="en-US" altLang="zh-CN" sz="2000">
                <a:solidFill>
                  <a:schemeClr val="tx1"/>
                </a:solidFill>
                <a:latin typeface="Times New Roman" panose="02020603050405020304" pitchFamily="18" charset="0"/>
              </a:rPr>
              <a:t>O</a:t>
            </a:r>
          </a:p>
        </p:txBody>
      </p:sp>
      <p:sp>
        <p:nvSpPr>
          <p:cNvPr id="313351" name="Line 7">
            <a:extLst>
              <a:ext uri="{FF2B5EF4-FFF2-40B4-BE49-F238E27FC236}">
                <a16:creationId xmlns:a16="http://schemas.microsoft.com/office/drawing/2014/main" id="{0E6C3B9D-D154-4844-A26D-965DC97FF774}"/>
              </a:ext>
            </a:extLst>
          </p:cNvPr>
          <p:cNvSpPr>
            <a:spLocks noChangeShapeType="1"/>
          </p:cNvSpPr>
          <p:nvPr/>
        </p:nvSpPr>
        <p:spPr bwMode="auto">
          <a:xfrm>
            <a:off x="3203575" y="2997200"/>
            <a:ext cx="2895600" cy="2895600"/>
          </a:xfrm>
          <a:prstGeom prst="line">
            <a:avLst/>
          </a:prstGeom>
          <a:noFill/>
          <a:ln w="28575">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3352" name="Text Box 8">
            <a:extLst>
              <a:ext uri="{FF2B5EF4-FFF2-40B4-BE49-F238E27FC236}">
                <a16:creationId xmlns:a16="http://schemas.microsoft.com/office/drawing/2014/main" id="{1B7ACB24-8354-4755-974E-F9B863C1A4E0}"/>
              </a:ext>
            </a:extLst>
          </p:cNvPr>
          <p:cNvSpPr txBox="1">
            <a:spLocks noChangeArrowheads="1"/>
          </p:cNvSpPr>
          <p:nvPr/>
        </p:nvSpPr>
        <p:spPr bwMode="auto">
          <a:xfrm>
            <a:off x="3051175" y="287496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50000"/>
              </a:spcBef>
              <a:buClrTx/>
              <a:buSzTx/>
              <a:buFontTx/>
              <a:buNone/>
            </a:pPr>
            <a:r>
              <a:rPr lang="en-US" altLang="zh-CN" sz="1200">
                <a:solidFill>
                  <a:schemeClr val="tx2"/>
                </a:solidFill>
                <a:latin typeface="Times New Roman" panose="02020603050405020304" pitchFamily="18" charset="0"/>
              </a:rPr>
              <a:t>●</a:t>
            </a:r>
          </a:p>
        </p:txBody>
      </p:sp>
      <p:sp>
        <p:nvSpPr>
          <p:cNvPr id="313353" name="Text Box 9">
            <a:extLst>
              <a:ext uri="{FF2B5EF4-FFF2-40B4-BE49-F238E27FC236}">
                <a16:creationId xmlns:a16="http://schemas.microsoft.com/office/drawing/2014/main" id="{9A79F1D6-3AC7-4C9D-B3EB-F623A2047B67}"/>
              </a:ext>
            </a:extLst>
          </p:cNvPr>
          <p:cNvSpPr txBox="1">
            <a:spLocks noChangeArrowheads="1"/>
          </p:cNvSpPr>
          <p:nvPr/>
        </p:nvSpPr>
        <p:spPr bwMode="auto">
          <a:xfrm>
            <a:off x="4422775" y="424656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50000"/>
              </a:spcBef>
              <a:buClrTx/>
              <a:buSzTx/>
              <a:buFontTx/>
              <a:buNone/>
            </a:pPr>
            <a:r>
              <a:rPr lang="en-US" altLang="zh-CN" sz="1200">
                <a:solidFill>
                  <a:schemeClr val="tx2"/>
                </a:solidFill>
                <a:latin typeface="Times New Roman" panose="02020603050405020304" pitchFamily="18" charset="0"/>
              </a:rPr>
              <a:t>●</a:t>
            </a:r>
          </a:p>
        </p:txBody>
      </p:sp>
      <p:sp>
        <p:nvSpPr>
          <p:cNvPr id="313354" name="Text Box 10">
            <a:extLst>
              <a:ext uri="{FF2B5EF4-FFF2-40B4-BE49-F238E27FC236}">
                <a16:creationId xmlns:a16="http://schemas.microsoft.com/office/drawing/2014/main" id="{51F324B8-E6ED-45A1-8C36-1F813ED07916}"/>
              </a:ext>
            </a:extLst>
          </p:cNvPr>
          <p:cNvSpPr txBox="1">
            <a:spLocks noChangeArrowheads="1"/>
          </p:cNvSpPr>
          <p:nvPr/>
        </p:nvSpPr>
        <p:spPr bwMode="auto">
          <a:xfrm>
            <a:off x="5946775" y="577056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50000"/>
              </a:spcBef>
              <a:buClrTx/>
              <a:buSzTx/>
              <a:buFontTx/>
              <a:buNone/>
            </a:pPr>
            <a:r>
              <a:rPr lang="en-US" altLang="zh-CN" sz="1200">
                <a:solidFill>
                  <a:schemeClr val="tx2"/>
                </a:solidFill>
                <a:latin typeface="Times New Roman" panose="02020603050405020304" pitchFamily="18" charset="0"/>
              </a:rPr>
              <a:t>●</a:t>
            </a:r>
          </a:p>
        </p:txBody>
      </p:sp>
      <p:sp>
        <p:nvSpPr>
          <p:cNvPr id="313355" name="Text Box 11">
            <a:extLst>
              <a:ext uri="{FF2B5EF4-FFF2-40B4-BE49-F238E27FC236}">
                <a16:creationId xmlns:a16="http://schemas.microsoft.com/office/drawing/2014/main" id="{147EC221-4959-4BDE-9F81-3300DDD0CD4D}"/>
              </a:ext>
            </a:extLst>
          </p:cNvPr>
          <p:cNvSpPr txBox="1">
            <a:spLocks noChangeArrowheads="1"/>
          </p:cNvSpPr>
          <p:nvPr/>
        </p:nvSpPr>
        <p:spPr bwMode="auto">
          <a:xfrm>
            <a:off x="6156325" y="5518150"/>
            <a:ext cx="45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50000"/>
              </a:spcBef>
              <a:buClrTx/>
              <a:buSzTx/>
              <a:buFontTx/>
              <a:buNone/>
            </a:pPr>
            <a:r>
              <a:rPr lang="en-US" altLang="zh-CN" sz="2000" b="1">
                <a:solidFill>
                  <a:srgbClr val="336600"/>
                </a:solidFill>
                <a:latin typeface="Times New Roman" panose="02020603050405020304" pitchFamily="18" charset="0"/>
              </a:rPr>
              <a:t>A</a:t>
            </a:r>
          </a:p>
        </p:txBody>
      </p:sp>
      <p:sp>
        <p:nvSpPr>
          <p:cNvPr id="313356" name="Text Box 12">
            <a:extLst>
              <a:ext uri="{FF2B5EF4-FFF2-40B4-BE49-F238E27FC236}">
                <a16:creationId xmlns:a16="http://schemas.microsoft.com/office/drawing/2014/main" id="{B74D5D0C-1BCF-4A04-B88A-7954654DF34D}"/>
              </a:ext>
            </a:extLst>
          </p:cNvPr>
          <p:cNvSpPr txBox="1">
            <a:spLocks noChangeArrowheads="1"/>
          </p:cNvSpPr>
          <p:nvPr/>
        </p:nvSpPr>
        <p:spPr bwMode="auto">
          <a:xfrm>
            <a:off x="4651375" y="4140200"/>
            <a:ext cx="45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50000"/>
              </a:spcBef>
              <a:buClrTx/>
              <a:buSzTx/>
              <a:buFontTx/>
              <a:buNone/>
            </a:pPr>
            <a:r>
              <a:rPr lang="en-US" altLang="zh-CN" sz="2000">
                <a:solidFill>
                  <a:schemeClr val="tx1"/>
                </a:solidFill>
                <a:latin typeface="Times New Roman" panose="02020603050405020304" pitchFamily="18" charset="0"/>
              </a:rPr>
              <a:t>B</a:t>
            </a:r>
          </a:p>
        </p:txBody>
      </p:sp>
      <p:sp>
        <p:nvSpPr>
          <p:cNvPr id="313357" name="Text Box 13">
            <a:extLst>
              <a:ext uri="{FF2B5EF4-FFF2-40B4-BE49-F238E27FC236}">
                <a16:creationId xmlns:a16="http://schemas.microsoft.com/office/drawing/2014/main" id="{0F8203E7-77FE-490D-AF25-9AF887E5C5AC}"/>
              </a:ext>
            </a:extLst>
          </p:cNvPr>
          <p:cNvSpPr txBox="1">
            <a:spLocks noChangeArrowheads="1"/>
          </p:cNvSpPr>
          <p:nvPr/>
        </p:nvSpPr>
        <p:spPr bwMode="auto">
          <a:xfrm>
            <a:off x="3203575" y="2636838"/>
            <a:ext cx="457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50000"/>
              </a:spcBef>
              <a:buClrTx/>
              <a:buSzTx/>
              <a:buFontTx/>
              <a:buNone/>
            </a:pPr>
            <a:r>
              <a:rPr lang="en-US" altLang="zh-CN" sz="2000">
                <a:solidFill>
                  <a:srgbClr val="CC0000"/>
                </a:solidFill>
                <a:latin typeface="Times New Roman" panose="02020603050405020304" pitchFamily="18" charset="0"/>
              </a:rPr>
              <a:t>C</a:t>
            </a:r>
          </a:p>
        </p:txBody>
      </p:sp>
      <p:sp>
        <p:nvSpPr>
          <p:cNvPr id="313358" name="Line 14">
            <a:extLst>
              <a:ext uri="{FF2B5EF4-FFF2-40B4-BE49-F238E27FC236}">
                <a16:creationId xmlns:a16="http://schemas.microsoft.com/office/drawing/2014/main" id="{FC5876E3-58E5-4C31-BE9D-3300CE50EC5B}"/>
              </a:ext>
            </a:extLst>
          </p:cNvPr>
          <p:cNvSpPr>
            <a:spLocks noChangeShapeType="1"/>
          </p:cNvSpPr>
          <p:nvPr/>
        </p:nvSpPr>
        <p:spPr bwMode="auto">
          <a:xfrm>
            <a:off x="3203575" y="4368800"/>
            <a:ext cx="13716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3359" name="Line 15">
            <a:extLst>
              <a:ext uri="{FF2B5EF4-FFF2-40B4-BE49-F238E27FC236}">
                <a16:creationId xmlns:a16="http://schemas.microsoft.com/office/drawing/2014/main" id="{8508252E-EE5E-47C8-A3E4-5BF9D16E4273}"/>
              </a:ext>
            </a:extLst>
          </p:cNvPr>
          <p:cNvSpPr>
            <a:spLocks noChangeShapeType="1"/>
          </p:cNvSpPr>
          <p:nvPr/>
        </p:nvSpPr>
        <p:spPr bwMode="auto">
          <a:xfrm>
            <a:off x="4575175" y="4368800"/>
            <a:ext cx="0" cy="152400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13360" name="AutoShape 16" descr="纸莎草纸">
            <a:extLst>
              <a:ext uri="{FF2B5EF4-FFF2-40B4-BE49-F238E27FC236}">
                <a16:creationId xmlns:a16="http://schemas.microsoft.com/office/drawing/2014/main" id="{CF16FAF9-9DF5-486E-8329-77D8B0B413A9}"/>
              </a:ext>
            </a:extLst>
          </p:cNvPr>
          <p:cNvSpPr>
            <a:spLocks noChangeArrowheads="1"/>
          </p:cNvSpPr>
          <p:nvPr/>
        </p:nvSpPr>
        <p:spPr bwMode="auto">
          <a:xfrm>
            <a:off x="4716463" y="1989138"/>
            <a:ext cx="3743325" cy="2087562"/>
          </a:xfrm>
          <a:prstGeom prst="wedgeRoundRectCallout">
            <a:avLst>
              <a:gd name="adj1" fmla="val -69889"/>
              <a:gd name="adj2" fmla="val 33574"/>
              <a:gd name="adj3" fmla="val 16667"/>
            </a:avLst>
          </a:prstGeom>
          <a:blipFill dpi="0" rotWithShape="0">
            <a:blip r:embed="rId2"/>
            <a:srcRect/>
            <a:tile tx="0" ty="0" sx="100000" sy="100000" flip="none" algn="tl"/>
          </a:blipFill>
          <a:ln w="38100"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lnSpc>
                <a:spcPct val="120000"/>
              </a:lnSpc>
              <a:buClr>
                <a:srgbClr val="006600"/>
              </a:buClr>
              <a:buSzPct val="95000"/>
              <a:buFont typeface="Wingdings" pitchFamily="2" charset="2"/>
              <a:buChar char="p"/>
              <a:defRPr/>
            </a:pPr>
            <a:r>
              <a:rPr lang="en-US" altLang="zh-CN" sz="2000">
                <a:solidFill>
                  <a:srgbClr val="336600"/>
                </a:solidFill>
                <a:effectLst>
                  <a:outerShdw blurRad="38100" dist="38100" dir="2700000" algn="tl">
                    <a:srgbClr val="000000"/>
                  </a:outerShdw>
                </a:effectLst>
                <a:latin typeface="Arial" charset="0"/>
              </a:rPr>
              <a:t>A</a:t>
            </a:r>
            <a:r>
              <a:rPr lang="zh-CN" altLang="en-US" sz="2000">
                <a:solidFill>
                  <a:srgbClr val="336600"/>
                </a:solidFill>
                <a:effectLst>
                  <a:outerShdw blurRad="38100" dist="38100" dir="2700000" algn="tl">
                    <a:srgbClr val="000000"/>
                  </a:outerShdw>
                </a:effectLst>
                <a:latin typeface="Arial" charset="0"/>
              </a:rPr>
              <a:t>点的弹性接近于零，</a:t>
            </a:r>
          </a:p>
          <a:p>
            <a:pPr eaLnBrk="1" hangingPunct="1">
              <a:lnSpc>
                <a:spcPct val="120000"/>
              </a:lnSpc>
              <a:buClr>
                <a:srgbClr val="006600"/>
              </a:buClr>
              <a:buSzPct val="95000"/>
              <a:buFont typeface="Wingdings" pitchFamily="2" charset="2"/>
              <a:buChar char="p"/>
              <a:defRPr/>
            </a:pPr>
            <a:r>
              <a:rPr lang="en-US" altLang="zh-CN" sz="2000">
                <a:solidFill>
                  <a:schemeClr val="tx1"/>
                </a:solidFill>
                <a:effectLst>
                  <a:outerShdw blurRad="38100" dist="38100" dir="2700000" algn="tl">
                    <a:srgbClr val="000000"/>
                  </a:outerShdw>
                </a:effectLst>
                <a:latin typeface="Arial" charset="0"/>
              </a:rPr>
              <a:t>B</a:t>
            </a:r>
            <a:r>
              <a:rPr lang="zh-CN" altLang="en-US" sz="2000">
                <a:solidFill>
                  <a:schemeClr val="tx1"/>
                </a:solidFill>
                <a:effectLst>
                  <a:outerShdw blurRad="38100" dist="38100" dir="2700000" algn="tl">
                    <a:srgbClr val="000000"/>
                  </a:outerShdw>
                </a:effectLst>
                <a:latin typeface="Arial" charset="0"/>
              </a:rPr>
              <a:t>点的弹性接近于</a:t>
            </a:r>
            <a:r>
              <a:rPr lang="en-US" altLang="zh-CN" sz="2000">
                <a:solidFill>
                  <a:schemeClr val="tx1"/>
                </a:solidFill>
                <a:effectLst>
                  <a:outerShdw blurRad="38100" dist="38100" dir="2700000" algn="tl">
                    <a:srgbClr val="000000"/>
                  </a:outerShdw>
                </a:effectLst>
                <a:latin typeface="Arial" charset="0"/>
              </a:rPr>
              <a:t>1</a:t>
            </a:r>
            <a:r>
              <a:rPr lang="zh-CN" altLang="en-US" sz="2000">
                <a:solidFill>
                  <a:schemeClr val="tx1"/>
                </a:solidFill>
                <a:effectLst>
                  <a:outerShdw blurRad="38100" dist="38100" dir="2700000" algn="tl">
                    <a:srgbClr val="000000"/>
                  </a:outerShdw>
                </a:effectLst>
                <a:latin typeface="Arial" charset="0"/>
              </a:rPr>
              <a:t>，</a:t>
            </a:r>
          </a:p>
          <a:p>
            <a:pPr eaLnBrk="1" hangingPunct="1">
              <a:lnSpc>
                <a:spcPct val="120000"/>
              </a:lnSpc>
              <a:buClr>
                <a:srgbClr val="006600"/>
              </a:buClr>
              <a:buSzPct val="95000"/>
              <a:buFont typeface="Wingdings" pitchFamily="2" charset="2"/>
              <a:buChar char="p"/>
              <a:defRPr/>
            </a:pPr>
            <a:r>
              <a:rPr lang="en-US" altLang="zh-CN" sz="2000">
                <a:solidFill>
                  <a:srgbClr val="CC0000"/>
                </a:solidFill>
                <a:effectLst>
                  <a:outerShdw blurRad="38100" dist="38100" dir="2700000" algn="tl">
                    <a:srgbClr val="000000"/>
                  </a:outerShdw>
                </a:effectLst>
                <a:latin typeface="Arial" charset="0"/>
              </a:rPr>
              <a:t>C</a:t>
            </a:r>
            <a:r>
              <a:rPr lang="zh-CN" altLang="en-US" sz="2000">
                <a:solidFill>
                  <a:srgbClr val="CC0000"/>
                </a:solidFill>
                <a:effectLst>
                  <a:outerShdw blurRad="38100" dist="38100" dir="2700000" algn="tl">
                    <a:srgbClr val="000000"/>
                  </a:outerShdw>
                </a:effectLst>
                <a:latin typeface="Arial" charset="0"/>
              </a:rPr>
              <a:t>点的弹性接近于无穷大，</a:t>
            </a:r>
          </a:p>
          <a:p>
            <a:pPr eaLnBrk="1" hangingPunct="1">
              <a:lnSpc>
                <a:spcPct val="120000"/>
              </a:lnSpc>
              <a:buClr>
                <a:srgbClr val="006600"/>
              </a:buClr>
              <a:buSzPct val="95000"/>
              <a:buFont typeface="Wingdings" pitchFamily="2" charset="2"/>
              <a:buChar char="p"/>
              <a:defRPr/>
            </a:pPr>
            <a:r>
              <a:rPr lang="zh-CN" altLang="en-US" sz="2000">
                <a:solidFill>
                  <a:schemeClr val="tx1"/>
                </a:solidFill>
                <a:effectLst>
                  <a:outerShdw blurRad="38100" dist="38100" dir="2700000" algn="tl">
                    <a:srgbClr val="000000"/>
                  </a:outerShdw>
                </a:effectLst>
                <a:latin typeface="Arial" charset="0"/>
              </a:rPr>
              <a:t>而线的斜率不变。</a:t>
            </a:r>
          </a:p>
        </p:txBody>
      </p:sp>
      <p:sp>
        <p:nvSpPr>
          <p:cNvPr id="54290" name="Rectangle 17" descr="花束">
            <a:extLst>
              <a:ext uri="{FF2B5EF4-FFF2-40B4-BE49-F238E27FC236}">
                <a16:creationId xmlns:a16="http://schemas.microsoft.com/office/drawing/2014/main" id="{DCA6372C-6EC3-42E0-9F69-8C3209437253}"/>
              </a:ext>
            </a:extLst>
          </p:cNvPr>
          <p:cNvSpPr>
            <a:spLocks noChangeArrowheads="1"/>
          </p:cNvSpPr>
          <p:nvPr/>
        </p:nvSpPr>
        <p:spPr bwMode="auto">
          <a:xfrm>
            <a:off x="468313" y="692150"/>
            <a:ext cx="7775575" cy="860425"/>
          </a:xfrm>
          <a:prstGeom prst="rect">
            <a:avLst/>
          </a:prstGeom>
          <a:blipFill dpi="0" rotWithShape="0">
            <a:blip r:embed="rId3"/>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Char char="l"/>
            </a:pPr>
            <a:r>
              <a:rPr kumimoji="1" lang="zh-CN" altLang="en-US" sz="2400">
                <a:solidFill>
                  <a:schemeClr val="tx1"/>
                </a:solidFill>
              </a:rPr>
              <a:t>需求曲线的斜率和需求的价格弹性是两个紧密联系却又不相同的概念</a:t>
            </a:r>
          </a:p>
        </p:txBody>
      </p:sp>
      <p:pic>
        <p:nvPicPr>
          <p:cNvPr id="54291" name="Picture 19">
            <a:extLst>
              <a:ext uri="{FF2B5EF4-FFF2-40B4-BE49-F238E27FC236}">
                <a16:creationId xmlns:a16="http://schemas.microsoft.com/office/drawing/2014/main" id="{BAE67228-2BB4-4FB6-9B00-C2BA481036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3068638"/>
            <a:ext cx="2087562"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13346"/>
                                        </p:tgtEl>
                                        <p:attrNameLst>
                                          <p:attrName>style.visibility</p:attrName>
                                        </p:attrNameLst>
                                      </p:cBhvr>
                                      <p:to>
                                        <p:strVal val="visible"/>
                                      </p:to>
                                    </p:set>
                                    <p:animEffect transition="in" filter="box(in)">
                                      <p:cBhvr>
                                        <p:cTn id="7" dur="500"/>
                                        <p:tgtEl>
                                          <p:spTgt spid="31334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13347"/>
                                        </p:tgtEl>
                                        <p:attrNameLst>
                                          <p:attrName>style.visibility</p:attrName>
                                        </p:attrNameLst>
                                      </p:cBhvr>
                                      <p:to>
                                        <p:strVal val="visible"/>
                                      </p:to>
                                    </p:set>
                                    <p:animEffect transition="in" filter="box(in)">
                                      <p:cBhvr>
                                        <p:cTn id="10" dur="500"/>
                                        <p:tgtEl>
                                          <p:spTgt spid="313347"/>
                                        </p:tgtEl>
                                      </p:cBhvr>
                                    </p:animEffect>
                                  </p:childTnLst>
                                </p:cTn>
                              </p:par>
                              <p:par>
                                <p:cTn id="11" presetID="4" presetClass="entr" presetSubtype="16" fill="hold" nodeType="withEffect">
                                  <p:stCondLst>
                                    <p:cond delay="0"/>
                                  </p:stCondLst>
                                  <p:childTnLst>
                                    <p:set>
                                      <p:cBhvr>
                                        <p:cTn id="12" dur="1" fill="hold">
                                          <p:stCondLst>
                                            <p:cond delay="0"/>
                                          </p:stCondLst>
                                        </p:cTn>
                                        <p:tgtEl>
                                          <p:spTgt spid="313348"/>
                                        </p:tgtEl>
                                        <p:attrNameLst>
                                          <p:attrName>style.visibility</p:attrName>
                                        </p:attrNameLst>
                                      </p:cBhvr>
                                      <p:to>
                                        <p:strVal val="visible"/>
                                      </p:to>
                                    </p:set>
                                    <p:animEffect transition="in" filter="box(in)">
                                      <p:cBhvr>
                                        <p:cTn id="13" dur="500"/>
                                        <p:tgtEl>
                                          <p:spTgt spid="313348"/>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313349"/>
                                        </p:tgtEl>
                                        <p:attrNameLst>
                                          <p:attrName>style.visibility</p:attrName>
                                        </p:attrNameLst>
                                      </p:cBhvr>
                                      <p:to>
                                        <p:strVal val="visible"/>
                                      </p:to>
                                    </p:set>
                                    <p:animEffect transition="in" filter="box(in)">
                                      <p:cBhvr>
                                        <p:cTn id="16" dur="500"/>
                                        <p:tgtEl>
                                          <p:spTgt spid="313349"/>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313350"/>
                                        </p:tgtEl>
                                        <p:attrNameLst>
                                          <p:attrName>style.visibility</p:attrName>
                                        </p:attrNameLst>
                                      </p:cBhvr>
                                      <p:to>
                                        <p:strVal val="visible"/>
                                      </p:to>
                                    </p:set>
                                    <p:animEffect transition="in" filter="box(in)">
                                      <p:cBhvr>
                                        <p:cTn id="19" dur="500"/>
                                        <p:tgtEl>
                                          <p:spTgt spid="313350"/>
                                        </p:tgtEl>
                                      </p:cBhvr>
                                    </p:animEffect>
                                  </p:childTnLst>
                                </p:cTn>
                              </p:par>
                              <p:par>
                                <p:cTn id="20" presetID="4" presetClass="entr" presetSubtype="16" fill="hold" nodeType="withEffect">
                                  <p:stCondLst>
                                    <p:cond delay="0"/>
                                  </p:stCondLst>
                                  <p:childTnLst>
                                    <p:set>
                                      <p:cBhvr>
                                        <p:cTn id="21" dur="1" fill="hold">
                                          <p:stCondLst>
                                            <p:cond delay="0"/>
                                          </p:stCondLst>
                                        </p:cTn>
                                        <p:tgtEl>
                                          <p:spTgt spid="313351"/>
                                        </p:tgtEl>
                                        <p:attrNameLst>
                                          <p:attrName>style.visibility</p:attrName>
                                        </p:attrNameLst>
                                      </p:cBhvr>
                                      <p:to>
                                        <p:strVal val="visible"/>
                                      </p:to>
                                    </p:set>
                                    <p:animEffect transition="in" filter="box(in)">
                                      <p:cBhvr>
                                        <p:cTn id="22" dur="500"/>
                                        <p:tgtEl>
                                          <p:spTgt spid="313351"/>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313352"/>
                                        </p:tgtEl>
                                        <p:attrNameLst>
                                          <p:attrName>style.visibility</p:attrName>
                                        </p:attrNameLst>
                                      </p:cBhvr>
                                      <p:to>
                                        <p:strVal val="visible"/>
                                      </p:to>
                                    </p:set>
                                    <p:animEffect transition="in" filter="box(in)">
                                      <p:cBhvr>
                                        <p:cTn id="25" dur="500"/>
                                        <p:tgtEl>
                                          <p:spTgt spid="313352"/>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13353"/>
                                        </p:tgtEl>
                                        <p:attrNameLst>
                                          <p:attrName>style.visibility</p:attrName>
                                        </p:attrNameLst>
                                      </p:cBhvr>
                                      <p:to>
                                        <p:strVal val="visible"/>
                                      </p:to>
                                    </p:set>
                                    <p:animEffect transition="in" filter="box(in)">
                                      <p:cBhvr>
                                        <p:cTn id="28" dur="500"/>
                                        <p:tgtEl>
                                          <p:spTgt spid="313353"/>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313354"/>
                                        </p:tgtEl>
                                        <p:attrNameLst>
                                          <p:attrName>style.visibility</p:attrName>
                                        </p:attrNameLst>
                                      </p:cBhvr>
                                      <p:to>
                                        <p:strVal val="visible"/>
                                      </p:to>
                                    </p:set>
                                    <p:animEffect transition="in" filter="box(in)">
                                      <p:cBhvr>
                                        <p:cTn id="31" dur="500"/>
                                        <p:tgtEl>
                                          <p:spTgt spid="313354"/>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313355"/>
                                        </p:tgtEl>
                                        <p:attrNameLst>
                                          <p:attrName>style.visibility</p:attrName>
                                        </p:attrNameLst>
                                      </p:cBhvr>
                                      <p:to>
                                        <p:strVal val="visible"/>
                                      </p:to>
                                    </p:set>
                                    <p:animEffect transition="in" filter="box(in)">
                                      <p:cBhvr>
                                        <p:cTn id="34" dur="500"/>
                                        <p:tgtEl>
                                          <p:spTgt spid="313355"/>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313356"/>
                                        </p:tgtEl>
                                        <p:attrNameLst>
                                          <p:attrName>style.visibility</p:attrName>
                                        </p:attrNameLst>
                                      </p:cBhvr>
                                      <p:to>
                                        <p:strVal val="visible"/>
                                      </p:to>
                                    </p:set>
                                    <p:animEffect transition="in" filter="box(in)">
                                      <p:cBhvr>
                                        <p:cTn id="37" dur="500"/>
                                        <p:tgtEl>
                                          <p:spTgt spid="313356"/>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313357"/>
                                        </p:tgtEl>
                                        <p:attrNameLst>
                                          <p:attrName>style.visibility</p:attrName>
                                        </p:attrNameLst>
                                      </p:cBhvr>
                                      <p:to>
                                        <p:strVal val="visible"/>
                                      </p:to>
                                    </p:set>
                                    <p:animEffect transition="in" filter="box(in)">
                                      <p:cBhvr>
                                        <p:cTn id="40" dur="500"/>
                                        <p:tgtEl>
                                          <p:spTgt spid="313357"/>
                                        </p:tgtEl>
                                      </p:cBhvr>
                                    </p:animEffect>
                                  </p:childTnLst>
                                </p:cTn>
                              </p:par>
                              <p:par>
                                <p:cTn id="41" presetID="4" presetClass="entr" presetSubtype="16" fill="hold" nodeType="withEffect">
                                  <p:stCondLst>
                                    <p:cond delay="0"/>
                                  </p:stCondLst>
                                  <p:childTnLst>
                                    <p:set>
                                      <p:cBhvr>
                                        <p:cTn id="42" dur="1" fill="hold">
                                          <p:stCondLst>
                                            <p:cond delay="0"/>
                                          </p:stCondLst>
                                        </p:cTn>
                                        <p:tgtEl>
                                          <p:spTgt spid="313358"/>
                                        </p:tgtEl>
                                        <p:attrNameLst>
                                          <p:attrName>style.visibility</p:attrName>
                                        </p:attrNameLst>
                                      </p:cBhvr>
                                      <p:to>
                                        <p:strVal val="visible"/>
                                      </p:to>
                                    </p:set>
                                    <p:animEffect transition="in" filter="box(in)">
                                      <p:cBhvr>
                                        <p:cTn id="43" dur="500"/>
                                        <p:tgtEl>
                                          <p:spTgt spid="313358"/>
                                        </p:tgtEl>
                                      </p:cBhvr>
                                    </p:animEffect>
                                  </p:childTnLst>
                                </p:cTn>
                              </p:par>
                              <p:par>
                                <p:cTn id="44" presetID="4" presetClass="entr" presetSubtype="16" fill="hold" nodeType="withEffect">
                                  <p:stCondLst>
                                    <p:cond delay="0"/>
                                  </p:stCondLst>
                                  <p:childTnLst>
                                    <p:set>
                                      <p:cBhvr>
                                        <p:cTn id="45" dur="1" fill="hold">
                                          <p:stCondLst>
                                            <p:cond delay="0"/>
                                          </p:stCondLst>
                                        </p:cTn>
                                        <p:tgtEl>
                                          <p:spTgt spid="313359"/>
                                        </p:tgtEl>
                                        <p:attrNameLst>
                                          <p:attrName>style.visibility</p:attrName>
                                        </p:attrNameLst>
                                      </p:cBhvr>
                                      <p:to>
                                        <p:strVal val="visible"/>
                                      </p:to>
                                    </p:set>
                                    <p:animEffect transition="in" filter="box(in)">
                                      <p:cBhvr>
                                        <p:cTn id="46" dur="500"/>
                                        <p:tgtEl>
                                          <p:spTgt spid="313359"/>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313360"/>
                                        </p:tgtEl>
                                        <p:attrNameLst>
                                          <p:attrName>style.visibility</p:attrName>
                                        </p:attrNameLst>
                                      </p:cBhvr>
                                      <p:to>
                                        <p:strVal val="visible"/>
                                      </p:to>
                                    </p:set>
                                    <p:animEffect transition="in" filter="checkerboard(across)">
                                      <p:cBhvr>
                                        <p:cTn id="51" dur="500"/>
                                        <p:tgtEl>
                                          <p:spTgt spid="313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p:bldP spid="313349" grpId="0"/>
      <p:bldP spid="313350" grpId="0"/>
      <p:bldP spid="313352" grpId="0"/>
      <p:bldP spid="313353" grpId="0"/>
      <p:bldP spid="313354" grpId="0"/>
      <p:bldP spid="313355" grpId="0"/>
      <p:bldP spid="313356" grpId="0"/>
      <p:bldP spid="313357" grpId="0"/>
      <p:bldP spid="31336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灯片编号占位符 4">
            <a:extLst>
              <a:ext uri="{FF2B5EF4-FFF2-40B4-BE49-F238E27FC236}">
                <a16:creationId xmlns:a16="http://schemas.microsoft.com/office/drawing/2014/main" id="{D6A9F048-21B2-4BAF-ADBE-62CE3FA91F6E}"/>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49DF1E57-D42D-4109-B62C-654C7852FFD4}" type="slidenum">
              <a:rPr lang="en-US" altLang="zh-CN" sz="2000" smtClean="0">
                <a:solidFill>
                  <a:schemeClr val="tx1"/>
                </a:solidFill>
              </a:rPr>
              <a:pPr>
                <a:spcBef>
                  <a:spcPct val="0"/>
                </a:spcBef>
                <a:buClrTx/>
                <a:buSzTx/>
                <a:buFontTx/>
                <a:buNone/>
              </a:pPr>
              <a:t>5</a:t>
            </a:fld>
            <a:endParaRPr lang="en-US" altLang="zh-CN" sz="2000">
              <a:solidFill>
                <a:schemeClr val="tx1"/>
              </a:solidFill>
            </a:endParaRPr>
          </a:p>
        </p:txBody>
      </p:sp>
      <p:sp>
        <p:nvSpPr>
          <p:cNvPr id="319490" name="Rectangle 2">
            <a:extLst>
              <a:ext uri="{FF2B5EF4-FFF2-40B4-BE49-F238E27FC236}">
                <a16:creationId xmlns:a16="http://schemas.microsoft.com/office/drawing/2014/main" id="{0FE7C963-70A3-4CD5-AFB2-BB54A6B31872}"/>
              </a:ext>
            </a:extLst>
          </p:cNvPr>
          <p:cNvSpPr>
            <a:spLocks noGrp="1" noRot="1" noChangeArrowheads="1"/>
          </p:cNvSpPr>
          <p:nvPr>
            <p:ph type="title"/>
          </p:nvPr>
        </p:nvSpPr>
        <p:spPr/>
        <p:txBody>
          <a:bodyPr/>
          <a:lstStyle/>
          <a:p>
            <a:pPr eaLnBrk="1" hangingPunct="1">
              <a:defRPr/>
            </a:pPr>
            <a:r>
              <a:rPr lang="zh-CN" altLang="en-US" sz="3200"/>
              <a:t>二、需求定理</a:t>
            </a:r>
          </a:p>
        </p:txBody>
      </p:sp>
      <p:sp>
        <p:nvSpPr>
          <p:cNvPr id="319491" name="Rectangle 3">
            <a:extLst>
              <a:ext uri="{FF2B5EF4-FFF2-40B4-BE49-F238E27FC236}">
                <a16:creationId xmlns:a16="http://schemas.microsoft.com/office/drawing/2014/main" id="{75DAF49B-BE5C-490B-90E8-1EDB2D29A50B}"/>
              </a:ext>
            </a:extLst>
          </p:cNvPr>
          <p:cNvSpPr>
            <a:spLocks noGrp="1" noRot="1" noChangeArrowheads="1"/>
          </p:cNvSpPr>
          <p:nvPr>
            <p:ph type="body" idx="1"/>
          </p:nvPr>
        </p:nvSpPr>
        <p:spPr>
          <a:xfrm>
            <a:off x="304800" y="1125538"/>
            <a:ext cx="2466975" cy="503237"/>
          </a:xfrm>
        </p:spPr>
        <p:txBody>
          <a:bodyPr/>
          <a:lstStyle/>
          <a:p>
            <a:pPr eaLnBrk="1" hangingPunct="1">
              <a:lnSpc>
                <a:spcPct val="90000"/>
              </a:lnSpc>
              <a:buFont typeface="Wingdings" panose="05000000000000000000" pitchFamily="2" charset="2"/>
              <a:buNone/>
              <a:defRPr/>
            </a:pPr>
            <a:r>
              <a:rPr lang="en-US" altLang="zh-CN" sz="2800" b="1">
                <a:solidFill>
                  <a:srgbClr val="660033"/>
                </a:solidFill>
                <a:effectLst>
                  <a:outerShdw blurRad="38100" dist="38100" dir="2700000" algn="tl">
                    <a:srgbClr val="C0C0C0"/>
                  </a:outerShdw>
                </a:effectLst>
                <a:latin typeface="宋体" pitchFamily="2" charset="-122"/>
              </a:rPr>
              <a:t>1</a:t>
            </a:r>
            <a:r>
              <a:rPr lang="zh-CN" altLang="en-US" sz="2800" b="1">
                <a:solidFill>
                  <a:srgbClr val="660033"/>
                </a:solidFill>
                <a:effectLst>
                  <a:outerShdw blurRad="38100" dist="38100" dir="2700000" algn="tl">
                    <a:srgbClr val="C0C0C0"/>
                  </a:outerShdw>
                </a:effectLst>
                <a:latin typeface="宋体" pitchFamily="2" charset="-122"/>
              </a:rPr>
              <a:t>、需求曲线</a:t>
            </a:r>
          </a:p>
        </p:txBody>
      </p:sp>
      <p:sp>
        <p:nvSpPr>
          <p:cNvPr id="319492" name="Rectangle 4" descr="信纸">
            <a:extLst>
              <a:ext uri="{FF2B5EF4-FFF2-40B4-BE49-F238E27FC236}">
                <a16:creationId xmlns:a16="http://schemas.microsoft.com/office/drawing/2014/main" id="{845A62A6-524F-4FC3-A7A8-7E89F609F56F}"/>
              </a:ext>
            </a:extLst>
          </p:cNvPr>
          <p:cNvSpPr>
            <a:spLocks noChangeArrowheads="1"/>
          </p:cNvSpPr>
          <p:nvPr/>
        </p:nvSpPr>
        <p:spPr bwMode="auto">
          <a:xfrm>
            <a:off x="323850" y="1958975"/>
            <a:ext cx="8569325" cy="2693988"/>
          </a:xfrm>
          <a:prstGeom prst="rect">
            <a:avLst/>
          </a:prstGeom>
          <a:blipFill dpi="0" rotWithShape="0">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667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chemeClr val="accent2"/>
              </a:buClr>
              <a:buSzPct val="95000"/>
              <a:buFont typeface="Wingdings" panose="05000000000000000000" pitchFamily="2" charset="2"/>
              <a:buNone/>
            </a:pPr>
            <a:r>
              <a:rPr kumimoji="1" lang="zh-CN" altLang="en-US" sz="2800" b="1">
                <a:solidFill>
                  <a:schemeClr val="hlink"/>
                </a:solidFill>
              </a:rPr>
              <a:t>假定其他因素保持不变，仅仅分析价格对该商品需求量的影响，需求函数就可以用下式表示：</a:t>
            </a:r>
          </a:p>
          <a:p>
            <a:pPr eaLnBrk="1" hangingPunct="1">
              <a:lnSpc>
                <a:spcPct val="120000"/>
              </a:lnSpc>
              <a:spcBef>
                <a:spcPct val="0"/>
              </a:spcBef>
              <a:buClr>
                <a:srgbClr val="3366FF"/>
              </a:buClr>
              <a:buSzPct val="95000"/>
              <a:buFont typeface="Wingdings" panose="05000000000000000000" pitchFamily="2" charset="2"/>
              <a:buNone/>
            </a:pPr>
            <a:endParaRPr kumimoji="1" lang="zh-CN" altLang="en-US" sz="2800" b="1">
              <a:solidFill>
                <a:schemeClr val="hlink"/>
              </a:solidFill>
            </a:endParaRPr>
          </a:p>
          <a:p>
            <a:pPr eaLnBrk="1" hangingPunct="1">
              <a:lnSpc>
                <a:spcPct val="120000"/>
              </a:lnSpc>
              <a:spcBef>
                <a:spcPct val="0"/>
              </a:spcBef>
              <a:buClr>
                <a:srgbClr val="3366FF"/>
              </a:buClr>
              <a:buSzPct val="95000"/>
              <a:buFont typeface="Wingdings" panose="05000000000000000000" pitchFamily="2" charset="2"/>
              <a:buNone/>
            </a:pPr>
            <a:endParaRPr kumimoji="1" lang="zh-CN" altLang="en-US" sz="2800" b="1">
              <a:solidFill>
                <a:schemeClr val="hlink"/>
              </a:solidFill>
            </a:endParaRPr>
          </a:p>
          <a:p>
            <a:pPr eaLnBrk="1" hangingPunct="1">
              <a:lnSpc>
                <a:spcPct val="120000"/>
              </a:lnSpc>
              <a:spcBef>
                <a:spcPct val="0"/>
              </a:spcBef>
              <a:buClr>
                <a:srgbClr val="3366FF"/>
              </a:buClr>
              <a:buSzPct val="95000"/>
              <a:buFont typeface="Wingdings" panose="05000000000000000000" pitchFamily="2" charset="2"/>
              <a:buNone/>
            </a:pPr>
            <a:r>
              <a:rPr kumimoji="1" lang="en-US" altLang="zh-CN" sz="2800" b="1">
                <a:solidFill>
                  <a:schemeClr val="hlink"/>
                </a:solidFill>
              </a:rPr>
              <a:t>P</a:t>
            </a:r>
            <a:r>
              <a:rPr kumimoji="1" lang="zh-CN" altLang="en-US" sz="2800" b="1">
                <a:solidFill>
                  <a:schemeClr val="hlink"/>
                </a:solidFill>
              </a:rPr>
              <a:t>为商品的价格；</a:t>
            </a:r>
            <a:r>
              <a:rPr kumimoji="1" lang="en-US" altLang="zh-CN" sz="2800" b="1">
                <a:solidFill>
                  <a:schemeClr val="hlink"/>
                </a:solidFill>
              </a:rPr>
              <a:t>Qd</a:t>
            </a:r>
            <a:r>
              <a:rPr kumimoji="1" lang="zh-CN" altLang="en-US" sz="2800" b="1">
                <a:solidFill>
                  <a:schemeClr val="hlink"/>
                </a:solidFill>
              </a:rPr>
              <a:t>为商品的需求量。</a:t>
            </a:r>
          </a:p>
        </p:txBody>
      </p:sp>
      <p:sp>
        <p:nvSpPr>
          <p:cNvPr id="319494" name="Rectangle 6">
            <a:extLst>
              <a:ext uri="{FF2B5EF4-FFF2-40B4-BE49-F238E27FC236}">
                <a16:creationId xmlns:a16="http://schemas.microsoft.com/office/drawing/2014/main" id="{7F0466C1-1661-4997-BC6A-341702B84198}"/>
              </a:ext>
            </a:extLst>
          </p:cNvPr>
          <p:cNvSpPr>
            <a:spLocks noChangeArrowheads="1"/>
          </p:cNvSpPr>
          <p:nvPr/>
        </p:nvSpPr>
        <p:spPr bwMode="auto">
          <a:xfrm>
            <a:off x="395288" y="4797425"/>
            <a:ext cx="8353425" cy="1155700"/>
          </a:xfrm>
          <a:prstGeom prst="rect">
            <a:avLst/>
          </a:prstGeom>
          <a:blipFill dpi="0" rotWithShape="1">
            <a:blip r:embed="rId4"/>
            <a:srcRect/>
            <a:tile tx="0" ty="0" sx="100000" sy="100000" flip="none" algn="tl"/>
          </a:blip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ClrTx/>
              <a:buSzTx/>
              <a:buFontTx/>
              <a:buNone/>
            </a:pPr>
            <a:r>
              <a:rPr lang="en-US" altLang="zh-CN" sz="2800" b="1">
                <a:solidFill>
                  <a:schemeClr val="tx1"/>
                </a:solidFill>
                <a:latin typeface="宋体" panose="02010600030101010101" pitchFamily="2" charset="-122"/>
              </a:rPr>
              <a:t>[</a:t>
            </a:r>
            <a:r>
              <a:rPr lang="zh-CN" altLang="en-US" sz="2800" b="1">
                <a:solidFill>
                  <a:schemeClr val="tx1"/>
                </a:solidFill>
                <a:latin typeface="宋体" panose="02010600030101010101" pitchFamily="2" charset="-122"/>
              </a:rPr>
              <a:t>例</a:t>
            </a:r>
            <a:r>
              <a:rPr lang="en-US" altLang="zh-CN" sz="2800" b="1">
                <a:solidFill>
                  <a:schemeClr val="tx1"/>
                </a:solidFill>
                <a:latin typeface="宋体" panose="02010600030101010101" pitchFamily="2" charset="-122"/>
              </a:rPr>
              <a:t>2-1]</a:t>
            </a:r>
            <a:r>
              <a:rPr lang="zh-CN" altLang="en-US" sz="2800" b="1">
                <a:solidFill>
                  <a:schemeClr val="tx1"/>
                </a:solidFill>
                <a:latin typeface="宋体" panose="02010600030101010101" pitchFamily="2" charset="-122"/>
              </a:rPr>
              <a:t>某商品市场在一定时期内对于某种商品的需求量如表</a:t>
            </a:r>
            <a:r>
              <a:rPr lang="en-US" altLang="zh-CN" sz="2800" b="1">
                <a:solidFill>
                  <a:schemeClr val="tx1"/>
                </a:solidFill>
                <a:latin typeface="宋体" panose="02010600030101010101" pitchFamily="2" charset="-122"/>
              </a:rPr>
              <a:t>2-1</a:t>
            </a:r>
            <a:r>
              <a:rPr lang="zh-CN" altLang="en-US" sz="2800" b="1">
                <a:solidFill>
                  <a:schemeClr val="tx1"/>
                </a:solidFill>
                <a:latin typeface="宋体" panose="02010600030101010101" pitchFamily="2" charset="-122"/>
              </a:rPr>
              <a:t>所示，绘制该商品的需求量曲线。</a:t>
            </a:r>
          </a:p>
        </p:txBody>
      </p:sp>
      <p:graphicFrame>
        <p:nvGraphicFramePr>
          <p:cNvPr id="319495" name="Object 7">
            <a:extLst>
              <a:ext uri="{FF2B5EF4-FFF2-40B4-BE49-F238E27FC236}">
                <a16:creationId xmlns:a16="http://schemas.microsoft.com/office/drawing/2014/main" id="{1A221B41-14D4-42EF-AF56-307C1C0C4AF2}"/>
              </a:ext>
            </a:extLst>
          </p:cNvPr>
          <p:cNvGraphicFramePr>
            <a:graphicFrameLocks noChangeAspect="1"/>
          </p:cNvGraphicFramePr>
          <p:nvPr/>
        </p:nvGraphicFramePr>
        <p:xfrm>
          <a:off x="1403350" y="3175000"/>
          <a:ext cx="2592388" cy="830263"/>
        </p:xfrm>
        <a:graphic>
          <a:graphicData uri="http://schemas.openxmlformats.org/presentationml/2006/ole">
            <mc:AlternateContent xmlns:mc="http://schemas.openxmlformats.org/markup-compatibility/2006">
              <mc:Choice xmlns:v="urn:schemas-microsoft-com:vml" Requires="v">
                <p:oleObj spid="_x0000_s9224" name="公式" r:id="rId5" imgW="609600" imgH="123981" progId="Equation.3">
                  <p:embed/>
                </p:oleObj>
              </mc:Choice>
              <mc:Fallback>
                <p:oleObj name="公式" r:id="rId5" imgW="609600" imgH="123981"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3175000"/>
                        <a:ext cx="25923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9492"/>
                                        </p:tgtEl>
                                        <p:attrNameLst>
                                          <p:attrName>style.visibility</p:attrName>
                                        </p:attrNameLst>
                                      </p:cBhvr>
                                      <p:to>
                                        <p:strVal val="visible"/>
                                      </p:to>
                                    </p:set>
                                    <p:animEffect transition="in" filter="blinds(horizontal)">
                                      <p:cBhvr>
                                        <p:cTn id="7" dur="500"/>
                                        <p:tgtEl>
                                          <p:spTgt spid="319492"/>
                                        </p:tgtEl>
                                      </p:cBhvr>
                                    </p:animEffect>
                                  </p:childTnLst>
                                </p:cTn>
                              </p:par>
                            </p:childTnLst>
                          </p:cTn>
                        </p:par>
                        <p:par>
                          <p:cTn id="8" fill="hold" nodeType="afterGroup">
                            <p:stCondLst>
                              <p:cond delay="500"/>
                            </p:stCondLst>
                            <p:childTnLst>
                              <p:par>
                                <p:cTn id="9" presetID="2" presetClass="entr" presetSubtype="1" fill="hold" nodeType="afterEffect">
                                  <p:stCondLst>
                                    <p:cond delay="0"/>
                                  </p:stCondLst>
                                  <p:childTnLst>
                                    <p:set>
                                      <p:cBhvr>
                                        <p:cTn id="10" dur="1" fill="hold">
                                          <p:stCondLst>
                                            <p:cond delay="0"/>
                                          </p:stCondLst>
                                        </p:cTn>
                                        <p:tgtEl>
                                          <p:spTgt spid="319495"/>
                                        </p:tgtEl>
                                        <p:attrNameLst>
                                          <p:attrName>style.visibility</p:attrName>
                                        </p:attrNameLst>
                                      </p:cBhvr>
                                      <p:to>
                                        <p:strVal val="visible"/>
                                      </p:to>
                                    </p:set>
                                    <p:anim calcmode="lin" valueType="num">
                                      <p:cBhvr additive="base">
                                        <p:cTn id="11" dur="500" fill="hold"/>
                                        <p:tgtEl>
                                          <p:spTgt spid="319495"/>
                                        </p:tgtEl>
                                        <p:attrNameLst>
                                          <p:attrName>ppt_x</p:attrName>
                                        </p:attrNameLst>
                                      </p:cBhvr>
                                      <p:tavLst>
                                        <p:tav tm="0">
                                          <p:val>
                                            <p:strVal val="#ppt_x"/>
                                          </p:val>
                                        </p:tav>
                                        <p:tav tm="100000">
                                          <p:val>
                                            <p:strVal val="#ppt_x"/>
                                          </p:val>
                                        </p:tav>
                                      </p:tavLst>
                                    </p:anim>
                                    <p:anim calcmode="lin" valueType="num">
                                      <p:cBhvr additive="base">
                                        <p:cTn id="12" dur="500" fill="hold"/>
                                        <p:tgtEl>
                                          <p:spTgt spid="319495"/>
                                        </p:tgtEl>
                                        <p:attrNameLst>
                                          <p:attrName>ppt_y</p:attrName>
                                        </p:attrNameLst>
                                      </p:cBhvr>
                                      <p:tavLst>
                                        <p:tav tm="0">
                                          <p:val>
                                            <p:strVal val="0-#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19494"/>
                                        </p:tgtEl>
                                        <p:attrNameLst>
                                          <p:attrName>style.visibility</p:attrName>
                                        </p:attrNameLst>
                                      </p:cBhvr>
                                      <p:to>
                                        <p:strVal val="visible"/>
                                      </p:to>
                                    </p:set>
                                    <p:animEffect transition="in" filter="wipe(up)">
                                      <p:cBhvr>
                                        <p:cTn id="17" dur="500"/>
                                        <p:tgtEl>
                                          <p:spTgt spid="319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2" grpId="0" animBg="1"/>
      <p:bldP spid="319494"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灯片编号占位符 5">
            <a:extLst>
              <a:ext uri="{FF2B5EF4-FFF2-40B4-BE49-F238E27FC236}">
                <a16:creationId xmlns:a16="http://schemas.microsoft.com/office/drawing/2014/main" id="{FF97B287-A2FB-4B13-95EC-E84EA44E7285}"/>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AE2FB875-4682-4CFA-A71E-0F78A0388755}" type="slidenum">
              <a:rPr lang="en-US" altLang="zh-CN" sz="2000" smtClean="0">
                <a:solidFill>
                  <a:schemeClr val="tx1"/>
                </a:solidFill>
              </a:rPr>
              <a:pPr>
                <a:spcBef>
                  <a:spcPct val="0"/>
                </a:spcBef>
                <a:buClrTx/>
                <a:buSzTx/>
                <a:buFontTx/>
                <a:buNone/>
              </a:pPr>
              <a:t>50</a:t>
            </a:fld>
            <a:endParaRPr lang="en-US" altLang="zh-CN" sz="2000">
              <a:solidFill>
                <a:schemeClr val="tx1"/>
              </a:solidFill>
            </a:endParaRPr>
          </a:p>
        </p:txBody>
      </p:sp>
      <p:sp>
        <p:nvSpPr>
          <p:cNvPr id="242690" name="Rectangle 2">
            <a:extLst>
              <a:ext uri="{FF2B5EF4-FFF2-40B4-BE49-F238E27FC236}">
                <a16:creationId xmlns:a16="http://schemas.microsoft.com/office/drawing/2014/main" id="{EEC59FC8-74B3-473E-B208-4C3785E1A5C5}"/>
              </a:ext>
            </a:extLst>
          </p:cNvPr>
          <p:cNvSpPr>
            <a:spLocks noGrp="1" noRot="1" noChangeArrowheads="1"/>
          </p:cNvSpPr>
          <p:nvPr>
            <p:ph type="title"/>
          </p:nvPr>
        </p:nvSpPr>
        <p:spPr>
          <a:xfrm>
            <a:off x="323850" y="620713"/>
            <a:ext cx="7294563" cy="7270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a:t>4</a:t>
            </a:r>
            <a:r>
              <a:rPr lang="zh-CN" altLang="en-US"/>
              <a:t>、影响需求弹性的因素</a:t>
            </a:r>
          </a:p>
        </p:txBody>
      </p:sp>
      <p:pic>
        <p:nvPicPr>
          <p:cNvPr id="242692" name="Picture 4">
            <a:extLst>
              <a:ext uri="{FF2B5EF4-FFF2-40B4-BE49-F238E27FC236}">
                <a16:creationId xmlns:a16="http://schemas.microsoft.com/office/drawing/2014/main" id="{557F9C34-3E3B-448A-BDE8-283510919CD2}"/>
              </a:ext>
            </a:extLst>
          </p:cNvPr>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427538" y="1700213"/>
            <a:ext cx="4392612" cy="4394200"/>
          </a:xfrm>
          <a:noFill/>
          <a:ln>
            <a:solidFill>
              <a:schemeClr val="tx1"/>
            </a:solidFill>
            <a:miter lim="800000"/>
            <a:headEnd/>
            <a:tailEnd/>
          </a:ln>
        </p:spPr>
      </p:pic>
      <p:sp>
        <p:nvSpPr>
          <p:cNvPr id="242693" name="Rectangle 5" descr="蓝色面巾纸">
            <a:extLst>
              <a:ext uri="{FF2B5EF4-FFF2-40B4-BE49-F238E27FC236}">
                <a16:creationId xmlns:a16="http://schemas.microsoft.com/office/drawing/2014/main" id="{FFD9EC07-45B6-408A-836F-3B894641CCDF}"/>
              </a:ext>
            </a:extLst>
          </p:cNvPr>
          <p:cNvSpPr>
            <a:spLocks noChangeArrowheads="1"/>
          </p:cNvSpPr>
          <p:nvPr/>
        </p:nvSpPr>
        <p:spPr bwMode="auto">
          <a:xfrm>
            <a:off x="468313" y="1557338"/>
            <a:ext cx="3743325" cy="1993900"/>
          </a:xfrm>
          <a:prstGeom prst="rect">
            <a:avLst/>
          </a:prstGeom>
          <a:blipFill dpi="0" rotWithShape="0">
            <a:blip r:embed="rId3"/>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None/>
            </a:pPr>
            <a:r>
              <a:rPr lang="zh-CN" altLang="en-US" sz="2400">
                <a:solidFill>
                  <a:schemeClr val="tx1"/>
                </a:solidFill>
              </a:rPr>
              <a:t>（</a:t>
            </a:r>
            <a:r>
              <a:rPr lang="en-US" altLang="zh-CN" sz="2400">
                <a:solidFill>
                  <a:schemeClr val="tx1"/>
                </a:solidFill>
              </a:rPr>
              <a:t>1</a:t>
            </a:r>
            <a:r>
              <a:rPr lang="zh-CN" altLang="en-US" sz="2400">
                <a:solidFill>
                  <a:schemeClr val="tx1"/>
                </a:solidFill>
              </a:rPr>
              <a:t>）商品的可替代性</a:t>
            </a:r>
          </a:p>
          <a:p>
            <a:pPr eaLnBrk="1" hangingPunct="1">
              <a:spcBef>
                <a:spcPct val="0"/>
              </a:spcBef>
              <a:buClr>
                <a:schemeClr val="accent2"/>
              </a:buClr>
              <a:buSzPct val="95000"/>
              <a:buFont typeface="Wingdings" panose="05000000000000000000" pitchFamily="2" charset="2"/>
              <a:buChar char="u"/>
            </a:pPr>
            <a:r>
              <a:rPr lang="zh-CN" altLang="en-US" sz="2400">
                <a:solidFill>
                  <a:schemeClr val="tx1"/>
                </a:solidFill>
              </a:rPr>
              <a:t>可替代程度大 </a:t>
            </a:r>
            <a:r>
              <a:rPr lang="en-US" altLang="zh-CN" sz="2400">
                <a:solidFill>
                  <a:schemeClr val="tx1"/>
                </a:solidFill>
              </a:rPr>
              <a:t>e</a:t>
            </a:r>
            <a:r>
              <a:rPr lang="en-US" altLang="zh-CN" sz="2400" baseline="-25000">
                <a:solidFill>
                  <a:schemeClr val="tx1"/>
                </a:solidFill>
              </a:rPr>
              <a:t>d</a:t>
            </a:r>
            <a:r>
              <a:rPr lang="zh-CN" altLang="en-US" sz="2400">
                <a:solidFill>
                  <a:schemeClr val="tx1"/>
                </a:solidFill>
              </a:rPr>
              <a:t>大   </a:t>
            </a:r>
          </a:p>
          <a:p>
            <a:pPr lvl="1" eaLnBrk="1" hangingPunct="1">
              <a:spcBef>
                <a:spcPct val="0"/>
              </a:spcBef>
              <a:buSzPct val="95000"/>
              <a:buFont typeface="Wingdings" panose="05000000000000000000" pitchFamily="2" charset="2"/>
              <a:buChar char="u"/>
            </a:pPr>
            <a:r>
              <a:rPr lang="zh-CN" altLang="en-US" sz="2400">
                <a:solidFill>
                  <a:schemeClr val="tx1"/>
                </a:solidFill>
              </a:rPr>
              <a:t>飞机 </a:t>
            </a:r>
          </a:p>
          <a:p>
            <a:pPr eaLnBrk="1" hangingPunct="1">
              <a:spcBef>
                <a:spcPct val="0"/>
              </a:spcBef>
              <a:buClr>
                <a:schemeClr val="accent2"/>
              </a:buClr>
              <a:buSzPct val="95000"/>
              <a:buFont typeface="Wingdings" panose="05000000000000000000" pitchFamily="2" charset="2"/>
              <a:buChar char="u"/>
            </a:pPr>
            <a:r>
              <a:rPr lang="zh-CN" altLang="en-US" sz="2400">
                <a:solidFill>
                  <a:schemeClr val="tx1"/>
                </a:solidFill>
              </a:rPr>
              <a:t>可替代程度小 </a:t>
            </a:r>
            <a:r>
              <a:rPr lang="en-US" altLang="zh-CN" sz="2400">
                <a:solidFill>
                  <a:schemeClr val="tx1"/>
                </a:solidFill>
              </a:rPr>
              <a:t>e</a:t>
            </a:r>
            <a:r>
              <a:rPr lang="en-US" altLang="zh-CN" sz="2400" baseline="-25000">
                <a:solidFill>
                  <a:schemeClr val="tx1"/>
                </a:solidFill>
              </a:rPr>
              <a:t>d</a:t>
            </a:r>
            <a:r>
              <a:rPr lang="zh-CN" altLang="en-US" sz="2400">
                <a:solidFill>
                  <a:schemeClr val="tx1"/>
                </a:solidFill>
              </a:rPr>
              <a:t>小   </a:t>
            </a:r>
          </a:p>
          <a:p>
            <a:pPr lvl="1" eaLnBrk="1" hangingPunct="1">
              <a:spcBef>
                <a:spcPct val="0"/>
              </a:spcBef>
              <a:buSzPct val="95000"/>
              <a:buFont typeface="Wingdings" panose="05000000000000000000" pitchFamily="2" charset="2"/>
              <a:buChar char="u"/>
            </a:pPr>
            <a:r>
              <a:rPr lang="zh-CN" altLang="en-US" sz="2400">
                <a:solidFill>
                  <a:schemeClr val="tx1"/>
                </a:solidFill>
              </a:rPr>
              <a:t>食盐</a:t>
            </a:r>
          </a:p>
        </p:txBody>
      </p:sp>
      <p:sp>
        <p:nvSpPr>
          <p:cNvPr id="242695" name="Rectangle 7" descr="蓝色面巾纸">
            <a:extLst>
              <a:ext uri="{FF2B5EF4-FFF2-40B4-BE49-F238E27FC236}">
                <a16:creationId xmlns:a16="http://schemas.microsoft.com/office/drawing/2014/main" id="{2B16BEB4-F09A-40F6-B1B7-BD31C6822232}"/>
              </a:ext>
            </a:extLst>
          </p:cNvPr>
          <p:cNvSpPr>
            <a:spLocks noRot="1" noChangeArrowheads="1"/>
          </p:cNvSpPr>
          <p:nvPr/>
        </p:nvSpPr>
        <p:spPr bwMode="auto">
          <a:xfrm>
            <a:off x="468313" y="3789363"/>
            <a:ext cx="3743325" cy="1800225"/>
          </a:xfrm>
          <a:prstGeom prst="rect">
            <a:avLst/>
          </a:prstGeom>
          <a:blipFill dpi="0" rotWithShape="1">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1027113" indent="-455613">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Clr>
                <a:schemeClr val="accent2"/>
              </a:buClr>
              <a:buSzPct val="95000"/>
              <a:buFont typeface="Wingdings" panose="05000000000000000000" pitchFamily="2" charset="2"/>
              <a:buNone/>
            </a:pPr>
            <a:r>
              <a:rPr lang="zh-CN" altLang="en-US" sz="2400">
                <a:solidFill>
                  <a:schemeClr val="tx1"/>
                </a:solidFill>
                <a:latin typeface="宋体" panose="02010600030101010101" pitchFamily="2" charset="-122"/>
              </a:rPr>
              <a:t>（</a:t>
            </a:r>
            <a:r>
              <a:rPr lang="en-US" altLang="zh-CN" sz="2400">
                <a:solidFill>
                  <a:schemeClr val="tx1"/>
                </a:solidFill>
                <a:latin typeface="宋体" panose="02010600030101010101" pitchFamily="2" charset="-122"/>
              </a:rPr>
              <a:t>2</a:t>
            </a:r>
            <a:r>
              <a:rPr lang="zh-CN" altLang="en-US" sz="2400">
                <a:solidFill>
                  <a:schemeClr val="tx1"/>
                </a:solidFill>
                <a:latin typeface="宋体" panose="02010600030101010101" pitchFamily="2" charset="-122"/>
              </a:rPr>
              <a:t>）商品用途的广泛性</a:t>
            </a:r>
          </a:p>
          <a:p>
            <a:pPr eaLnBrk="1" hangingPunct="1">
              <a:lnSpc>
                <a:spcPct val="80000"/>
              </a:lnSpc>
              <a:buClr>
                <a:schemeClr val="accent2"/>
              </a:buClr>
              <a:buSzPct val="95000"/>
              <a:buFont typeface="Wingdings" panose="05000000000000000000" pitchFamily="2" charset="2"/>
              <a:buChar char="u"/>
            </a:pPr>
            <a:r>
              <a:rPr lang="zh-CN" altLang="en-US" sz="2400">
                <a:solidFill>
                  <a:schemeClr val="tx1"/>
                </a:solidFill>
                <a:latin typeface="宋体" panose="02010600030101010101" pitchFamily="2" charset="-122"/>
              </a:rPr>
              <a:t>用途广泛</a:t>
            </a:r>
          </a:p>
          <a:p>
            <a:pPr lvl="1" eaLnBrk="1" hangingPunct="1">
              <a:lnSpc>
                <a:spcPct val="80000"/>
              </a:lnSpc>
              <a:buSzPct val="95000"/>
              <a:buFont typeface="Wingdings" panose="05000000000000000000" pitchFamily="2" charset="2"/>
              <a:buChar char="u"/>
            </a:pPr>
            <a:r>
              <a:rPr lang="en-US" altLang="zh-CN" sz="2000">
                <a:solidFill>
                  <a:schemeClr val="tx1"/>
                </a:solidFill>
                <a:latin typeface="宋体" panose="02010600030101010101" pitchFamily="2" charset="-122"/>
              </a:rPr>
              <a:t>e</a:t>
            </a:r>
            <a:r>
              <a:rPr lang="en-US" altLang="zh-CN" sz="2000" baseline="-25000">
                <a:solidFill>
                  <a:schemeClr val="tx1"/>
                </a:solidFill>
                <a:latin typeface="宋体" panose="02010600030101010101" pitchFamily="2" charset="-122"/>
              </a:rPr>
              <a:t>d</a:t>
            </a:r>
            <a:r>
              <a:rPr lang="zh-CN" altLang="en-US" sz="2000">
                <a:solidFill>
                  <a:schemeClr val="tx1"/>
                </a:solidFill>
                <a:latin typeface="宋体" panose="02010600030101010101" pitchFamily="2" charset="-122"/>
              </a:rPr>
              <a:t>大 </a:t>
            </a:r>
          </a:p>
          <a:p>
            <a:pPr eaLnBrk="1" hangingPunct="1">
              <a:lnSpc>
                <a:spcPct val="80000"/>
              </a:lnSpc>
              <a:buClr>
                <a:schemeClr val="accent2"/>
              </a:buClr>
              <a:buSzPct val="95000"/>
              <a:buFont typeface="Wingdings" panose="05000000000000000000" pitchFamily="2" charset="2"/>
              <a:buChar char="u"/>
            </a:pPr>
            <a:r>
              <a:rPr lang="zh-CN" altLang="en-US" sz="2400">
                <a:solidFill>
                  <a:schemeClr val="tx1"/>
                </a:solidFill>
                <a:latin typeface="宋体" panose="02010600030101010101" pitchFamily="2" charset="-122"/>
              </a:rPr>
              <a:t>用途小</a:t>
            </a:r>
          </a:p>
          <a:p>
            <a:pPr lvl="1" eaLnBrk="1" hangingPunct="1">
              <a:lnSpc>
                <a:spcPct val="80000"/>
              </a:lnSpc>
              <a:buSzPct val="95000"/>
              <a:buFont typeface="Wingdings" panose="05000000000000000000" pitchFamily="2" charset="2"/>
              <a:buChar char="u"/>
            </a:pPr>
            <a:r>
              <a:rPr lang="en-US" altLang="zh-CN" sz="2000">
                <a:solidFill>
                  <a:schemeClr val="tx1"/>
                </a:solidFill>
                <a:latin typeface="宋体" panose="02010600030101010101" pitchFamily="2" charset="-122"/>
              </a:rPr>
              <a:t>e</a:t>
            </a:r>
            <a:r>
              <a:rPr lang="en-US" altLang="zh-CN" sz="2000" baseline="-25000">
                <a:solidFill>
                  <a:schemeClr val="tx1"/>
                </a:solidFill>
                <a:latin typeface="宋体" panose="02010600030101010101" pitchFamily="2" charset="-122"/>
              </a:rPr>
              <a:t>d</a:t>
            </a:r>
            <a:r>
              <a:rPr lang="en-US" altLang="zh-CN" sz="2000">
                <a:solidFill>
                  <a:schemeClr val="tx1"/>
                </a:solidFill>
                <a:latin typeface="宋体" panose="02010600030101010101" pitchFamily="2" charset="-122"/>
              </a:rPr>
              <a:t> </a:t>
            </a:r>
            <a:r>
              <a:rPr lang="zh-CN" altLang="en-US" sz="2000">
                <a:solidFill>
                  <a:schemeClr val="tx1"/>
                </a:solidFill>
                <a:latin typeface="宋体" panose="02010600030101010101" pitchFamily="2" charset="-122"/>
              </a:rPr>
              <a:t>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2692"/>
                                        </p:tgtEl>
                                        <p:attrNameLst>
                                          <p:attrName>style.visibility</p:attrName>
                                        </p:attrNameLst>
                                      </p:cBhvr>
                                      <p:to>
                                        <p:strVal val="visible"/>
                                      </p:to>
                                    </p:set>
                                    <p:animEffect transition="in" filter="blinds(horizontal)">
                                      <p:cBhvr>
                                        <p:cTn id="7" dur="500"/>
                                        <p:tgtEl>
                                          <p:spTgt spid="2426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2693"/>
                                        </p:tgtEl>
                                        <p:attrNameLst>
                                          <p:attrName>style.visibility</p:attrName>
                                        </p:attrNameLst>
                                      </p:cBhvr>
                                      <p:to>
                                        <p:strVal val="visible"/>
                                      </p:to>
                                    </p:set>
                                    <p:animEffect transition="in" filter="blinds(horizontal)">
                                      <p:cBhvr>
                                        <p:cTn id="12" dur="500"/>
                                        <p:tgtEl>
                                          <p:spTgt spid="24269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2695">
                                            <p:bg/>
                                          </p:spTgt>
                                        </p:tgtEl>
                                        <p:attrNameLst>
                                          <p:attrName>style.visibility</p:attrName>
                                        </p:attrNameLst>
                                      </p:cBhvr>
                                      <p:to>
                                        <p:strVal val="visible"/>
                                      </p:to>
                                    </p:set>
                                    <p:animEffect transition="in" filter="blinds(horizontal)">
                                      <p:cBhvr>
                                        <p:cTn id="17" dur="500"/>
                                        <p:tgtEl>
                                          <p:spTgt spid="242695">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2695">
                                            <p:txEl>
                                              <p:pRg st="0" end="0"/>
                                            </p:txEl>
                                          </p:spTgt>
                                        </p:tgtEl>
                                        <p:attrNameLst>
                                          <p:attrName>style.visibility</p:attrName>
                                        </p:attrNameLst>
                                      </p:cBhvr>
                                      <p:to>
                                        <p:strVal val="visible"/>
                                      </p:to>
                                    </p:set>
                                    <p:animEffect transition="in" filter="blinds(horizontal)">
                                      <p:cBhvr>
                                        <p:cTn id="22" dur="500"/>
                                        <p:tgtEl>
                                          <p:spTgt spid="242695">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2695">
                                            <p:txEl>
                                              <p:pRg st="1" end="1"/>
                                            </p:txEl>
                                          </p:spTgt>
                                        </p:tgtEl>
                                        <p:attrNameLst>
                                          <p:attrName>style.visibility</p:attrName>
                                        </p:attrNameLst>
                                      </p:cBhvr>
                                      <p:to>
                                        <p:strVal val="visible"/>
                                      </p:to>
                                    </p:set>
                                    <p:animEffect transition="in" filter="blinds(horizontal)">
                                      <p:cBhvr>
                                        <p:cTn id="27" dur="500"/>
                                        <p:tgtEl>
                                          <p:spTgt spid="242695">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42695">
                                            <p:txEl>
                                              <p:pRg st="2" end="2"/>
                                            </p:txEl>
                                          </p:spTgt>
                                        </p:tgtEl>
                                        <p:attrNameLst>
                                          <p:attrName>style.visibility</p:attrName>
                                        </p:attrNameLst>
                                      </p:cBhvr>
                                      <p:to>
                                        <p:strVal val="visible"/>
                                      </p:to>
                                    </p:set>
                                    <p:animEffect transition="in" filter="blinds(horizontal)">
                                      <p:cBhvr>
                                        <p:cTn id="32" dur="500"/>
                                        <p:tgtEl>
                                          <p:spTgt spid="242695">
                                            <p:txEl>
                                              <p:pRg st="2" end="2"/>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42695">
                                            <p:txEl>
                                              <p:pRg st="3" end="3"/>
                                            </p:txEl>
                                          </p:spTgt>
                                        </p:tgtEl>
                                        <p:attrNameLst>
                                          <p:attrName>style.visibility</p:attrName>
                                        </p:attrNameLst>
                                      </p:cBhvr>
                                      <p:to>
                                        <p:strVal val="visible"/>
                                      </p:to>
                                    </p:set>
                                    <p:animEffect transition="in" filter="blinds(horizontal)">
                                      <p:cBhvr>
                                        <p:cTn id="37" dur="500"/>
                                        <p:tgtEl>
                                          <p:spTgt spid="242695">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42695">
                                            <p:txEl>
                                              <p:pRg st="4" end="4"/>
                                            </p:txEl>
                                          </p:spTgt>
                                        </p:tgtEl>
                                        <p:attrNameLst>
                                          <p:attrName>style.visibility</p:attrName>
                                        </p:attrNameLst>
                                      </p:cBhvr>
                                      <p:to>
                                        <p:strVal val="visible"/>
                                      </p:to>
                                    </p:set>
                                    <p:animEffect transition="in" filter="blinds(horizontal)">
                                      <p:cBhvr>
                                        <p:cTn id="42" dur="500"/>
                                        <p:tgtEl>
                                          <p:spTgt spid="2426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3" grpId="0" animBg="1"/>
      <p:bldP spid="242695"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灯片编号占位符 4">
            <a:extLst>
              <a:ext uri="{FF2B5EF4-FFF2-40B4-BE49-F238E27FC236}">
                <a16:creationId xmlns:a16="http://schemas.microsoft.com/office/drawing/2014/main" id="{708EE50F-B17C-4DB3-98DA-B15FEAB96A41}"/>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FF3F6DF2-6B57-4F96-A4D1-81D88E9CB055}" type="slidenum">
              <a:rPr lang="en-US" altLang="zh-CN" sz="2000" smtClean="0">
                <a:solidFill>
                  <a:schemeClr val="tx1"/>
                </a:solidFill>
              </a:rPr>
              <a:pPr>
                <a:spcBef>
                  <a:spcPct val="0"/>
                </a:spcBef>
                <a:buClrTx/>
                <a:buSzTx/>
                <a:buFontTx/>
                <a:buNone/>
              </a:pPr>
              <a:t>51</a:t>
            </a:fld>
            <a:endParaRPr lang="en-US" altLang="zh-CN" sz="2000">
              <a:solidFill>
                <a:schemeClr val="tx1"/>
              </a:solidFill>
            </a:endParaRPr>
          </a:p>
        </p:txBody>
      </p:sp>
      <p:sp>
        <p:nvSpPr>
          <p:cNvPr id="243715" name="Rectangle 3" descr="花束">
            <a:extLst>
              <a:ext uri="{FF2B5EF4-FFF2-40B4-BE49-F238E27FC236}">
                <a16:creationId xmlns:a16="http://schemas.microsoft.com/office/drawing/2014/main" id="{1380A973-9387-4C99-86F3-CA3E65C0D4BC}"/>
              </a:ext>
            </a:extLst>
          </p:cNvPr>
          <p:cNvSpPr>
            <a:spLocks noChangeArrowheads="1"/>
          </p:cNvSpPr>
          <p:nvPr/>
        </p:nvSpPr>
        <p:spPr bwMode="auto">
          <a:xfrm>
            <a:off x="6877050" y="2341563"/>
            <a:ext cx="1871663" cy="2101850"/>
          </a:xfrm>
          <a:prstGeom prst="rect">
            <a:avLst/>
          </a:prstGeom>
          <a:blipFill dpi="0" rotWithShape="0">
            <a:blip r:embed="rId2"/>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lnSpc>
                <a:spcPct val="90000"/>
              </a:lnSpc>
              <a:spcBef>
                <a:spcPct val="0"/>
              </a:spcBef>
              <a:buClr>
                <a:schemeClr val="accent2"/>
              </a:buClr>
              <a:buSzPct val="95000"/>
              <a:buFont typeface="Wingdings" panose="05000000000000000000" pitchFamily="2" charset="2"/>
              <a:buChar char="l"/>
            </a:pPr>
            <a:r>
              <a:rPr kumimoji="1" lang="zh-CN" altLang="en-US" sz="2400">
                <a:solidFill>
                  <a:schemeClr val="tx1"/>
                </a:solidFill>
              </a:rPr>
              <a:t>需求弹性最小的是？</a:t>
            </a:r>
          </a:p>
          <a:p>
            <a:pPr>
              <a:lnSpc>
                <a:spcPct val="90000"/>
              </a:lnSpc>
              <a:spcBef>
                <a:spcPct val="0"/>
              </a:spcBef>
              <a:buClr>
                <a:schemeClr val="accent2"/>
              </a:buClr>
              <a:buSzPct val="95000"/>
              <a:buFont typeface="Wingdings" panose="05000000000000000000" pitchFamily="2" charset="2"/>
              <a:buChar char="l"/>
            </a:pPr>
            <a:r>
              <a:rPr kumimoji="1" lang="en-US" altLang="zh-CN" sz="2400">
                <a:solidFill>
                  <a:schemeClr val="tx1"/>
                </a:solidFill>
              </a:rPr>
              <a:t>A.</a:t>
            </a:r>
            <a:r>
              <a:rPr kumimoji="1" lang="zh-CN" altLang="en-US" sz="2400">
                <a:solidFill>
                  <a:schemeClr val="tx1"/>
                </a:solidFill>
              </a:rPr>
              <a:t>小汽车</a:t>
            </a:r>
          </a:p>
          <a:p>
            <a:pPr>
              <a:lnSpc>
                <a:spcPct val="90000"/>
              </a:lnSpc>
              <a:spcBef>
                <a:spcPct val="0"/>
              </a:spcBef>
              <a:buClr>
                <a:schemeClr val="accent2"/>
              </a:buClr>
              <a:buSzPct val="95000"/>
              <a:buFont typeface="Wingdings" panose="05000000000000000000" pitchFamily="2" charset="2"/>
              <a:buChar char="l"/>
            </a:pPr>
            <a:r>
              <a:rPr kumimoji="1" lang="zh-CN" altLang="en-US" sz="2400">
                <a:solidFill>
                  <a:schemeClr val="tx1"/>
                </a:solidFill>
              </a:rPr>
              <a:t>Ｂ</a:t>
            </a:r>
            <a:r>
              <a:rPr kumimoji="1" lang="en-US" altLang="zh-CN" sz="2400">
                <a:solidFill>
                  <a:schemeClr val="tx1"/>
                </a:solidFill>
              </a:rPr>
              <a:t>.</a:t>
            </a:r>
            <a:r>
              <a:rPr kumimoji="1" lang="zh-CN" altLang="en-US" sz="2400">
                <a:solidFill>
                  <a:schemeClr val="tx1"/>
                </a:solidFill>
              </a:rPr>
              <a:t>药酒</a:t>
            </a:r>
          </a:p>
          <a:p>
            <a:pPr>
              <a:lnSpc>
                <a:spcPct val="90000"/>
              </a:lnSpc>
              <a:spcBef>
                <a:spcPct val="0"/>
              </a:spcBef>
              <a:buClr>
                <a:schemeClr val="accent2"/>
              </a:buClr>
              <a:buSzPct val="95000"/>
              <a:buFont typeface="Wingdings" panose="05000000000000000000" pitchFamily="2" charset="2"/>
              <a:buChar char="l"/>
            </a:pPr>
            <a:r>
              <a:rPr kumimoji="1" lang="zh-CN" altLang="en-US" sz="2400">
                <a:solidFill>
                  <a:schemeClr val="tx1"/>
                </a:solidFill>
              </a:rPr>
              <a:t>Ｃ</a:t>
            </a:r>
            <a:r>
              <a:rPr kumimoji="1" lang="en-US" altLang="zh-CN" sz="2400">
                <a:solidFill>
                  <a:schemeClr val="tx1"/>
                </a:solidFill>
              </a:rPr>
              <a:t>.</a:t>
            </a:r>
            <a:r>
              <a:rPr kumimoji="1" lang="zh-CN" altLang="en-US" sz="2400">
                <a:solidFill>
                  <a:schemeClr val="tx1"/>
                </a:solidFill>
              </a:rPr>
              <a:t>食盐</a:t>
            </a:r>
          </a:p>
          <a:p>
            <a:pPr>
              <a:lnSpc>
                <a:spcPct val="90000"/>
              </a:lnSpc>
              <a:spcBef>
                <a:spcPct val="0"/>
              </a:spcBef>
              <a:buClr>
                <a:schemeClr val="accent2"/>
              </a:buClr>
              <a:buSzPct val="95000"/>
              <a:buFont typeface="Wingdings" panose="05000000000000000000" pitchFamily="2" charset="2"/>
              <a:buChar char="l"/>
            </a:pPr>
            <a:r>
              <a:rPr kumimoji="1" lang="zh-CN" altLang="en-US" sz="2400">
                <a:solidFill>
                  <a:schemeClr val="tx1"/>
                </a:solidFill>
              </a:rPr>
              <a:t>Ｄ</a:t>
            </a:r>
            <a:r>
              <a:rPr kumimoji="1" lang="en-US" altLang="zh-CN" sz="2400">
                <a:solidFill>
                  <a:schemeClr val="tx1"/>
                </a:solidFill>
              </a:rPr>
              <a:t>.</a:t>
            </a:r>
            <a:r>
              <a:rPr kumimoji="1" lang="zh-CN" altLang="en-US" sz="2400">
                <a:solidFill>
                  <a:schemeClr val="tx1"/>
                </a:solidFill>
              </a:rPr>
              <a:t>化妆品</a:t>
            </a:r>
          </a:p>
        </p:txBody>
      </p:sp>
      <p:sp>
        <p:nvSpPr>
          <p:cNvPr id="243716" name="Rectangle 4" descr="蓝色面巾纸">
            <a:extLst>
              <a:ext uri="{FF2B5EF4-FFF2-40B4-BE49-F238E27FC236}">
                <a16:creationId xmlns:a16="http://schemas.microsoft.com/office/drawing/2014/main" id="{108C3937-44EF-4746-A3A5-49EDB8037B28}"/>
              </a:ext>
            </a:extLst>
          </p:cNvPr>
          <p:cNvSpPr>
            <a:spLocks noRot="1" noChangeArrowheads="1"/>
          </p:cNvSpPr>
          <p:nvPr/>
        </p:nvSpPr>
        <p:spPr bwMode="auto">
          <a:xfrm>
            <a:off x="539750" y="4581525"/>
            <a:ext cx="5903913" cy="2016125"/>
          </a:xfrm>
          <a:prstGeom prst="rect">
            <a:avLst/>
          </a:prstGeom>
          <a:blipFill dpi="0" rotWithShape="1">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1027113" indent="-455613">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Clr>
                <a:schemeClr val="accent2"/>
              </a:buClr>
              <a:buSzPct val="95000"/>
              <a:buFont typeface="Wingdings" panose="05000000000000000000" pitchFamily="2" charset="2"/>
              <a:buNone/>
            </a:pPr>
            <a:r>
              <a:rPr lang="zh-CN" altLang="en-US" sz="2400" b="1">
                <a:solidFill>
                  <a:schemeClr val="tx1"/>
                </a:solidFill>
                <a:latin typeface="宋体" panose="02010600030101010101" pitchFamily="2" charset="-122"/>
              </a:rPr>
              <a:t>（</a:t>
            </a:r>
            <a:r>
              <a:rPr lang="en-US" altLang="zh-CN" sz="2400" b="1">
                <a:solidFill>
                  <a:schemeClr val="tx1"/>
                </a:solidFill>
                <a:latin typeface="宋体" panose="02010600030101010101" pitchFamily="2" charset="-122"/>
              </a:rPr>
              <a:t>5</a:t>
            </a:r>
            <a:r>
              <a:rPr lang="zh-CN" altLang="en-US" sz="2400" b="1">
                <a:solidFill>
                  <a:schemeClr val="tx1"/>
                </a:solidFill>
                <a:latin typeface="宋体" panose="02010600030101010101" pitchFamily="2" charset="-122"/>
              </a:rPr>
              <a:t>）使用时间的长短</a:t>
            </a:r>
          </a:p>
          <a:p>
            <a:pPr eaLnBrk="1" hangingPunct="1">
              <a:lnSpc>
                <a:spcPct val="80000"/>
              </a:lnSpc>
              <a:buClr>
                <a:schemeClr val="accent2"/>
              </a:buClr>
              <a:buSzPct val="95000"/>
              <a:buFont typeface="Wingdings" panose="05000000000000000000" pitchFamily="2" charset="2"/>
              <a:buChar char="u"/>
            </a:pPr>
            <a:r>
              <a:rPr lang="zh-CN" altLang="en-US" sz="2400">
                <a:solidFill>
                  <a:schemeClr val="tx1"/>
                </a:solidFill>
                <a:latin typeface="宋体" panose="02010600030101010101" pitchFamily="2" charset="-122"/>
              </a:rPr>
              <a:t>时间长 </a:t>
            </a:r>
            <a:r>
              <a:rPr lang="en-US" altLang="zh-CN" sz="2400">
                <a:solidFill>
                  <a:schemeClr val="tx1"/>
                </a:solidFill>
                <a:latin typeface="宋体" panose="02010600030101010101" pitchFamily="2" charset="-122"/>
              </a:rPr>
              <a:t>e</a:t>
            </a:r>
            <a:r>
              <a:rPr lang="en-US" altLang="zh-CN" sz="2400" baseline="-25000">
                <a:solidFill>
                  <a:schemeClr val="tx1"/>
                </a:solidFill>
                <a:latin typeface="宋体" panose="02010600030101010101" pitchFamily="2" charset="-122"/>
              </a:rPr>
              <a:t>d</a:t>
            </a:r>
            <a:r>
              <a:rPr lang="zh-CN" altLang="en-US" sz="2400">
                <a:solidFill>
                  <a:schemeClr val="tx1"/>
                </a:solidFill>
                <a:latin typeface="宋体" panose="02010600030101010101" pitchFamily="2" charset="-122"/>
              </a:rPr>
              <a:t>大</a:t>
            </a:r>
          </a:p>
          <a:p>
            <a:pPr lvl="1" eaLnBrk="1" hangingPunct="1">
              <a:lnSpc>
                <a:spcPct val="80000"/>
              </a:lnSpc>
              <a:buSzPct val="95000"/>
              <a:buFont typeface="Wingdings" panose="05000000000000000000" pitchFamily="2" charset="2"/>
              <a:buChar char="u"/>
            </a:pPr>
            <a:r>
              <a:rPr lang="zh-CN" altLang="en-US" sz="2400">
                <a:solidFill>
                  <a:schemeClr val="tx1"/>
                </a:solidFill>
                <a:latin typeface="宋体" panose="02010600030101010101" pitchFamily="2" charset="-122"/>
              </a:rPr>
              <a:t>耐用品</a:t>
            </a:r>
            <a:r>
              <a:rPr lang="en-US" altLang="zh-CN" sz="2400">
                <a:solidFill>
                  <a:schemeClr val="tx1"/>
                </a:solidFill>
                <a:latin typeface="宋体" panose="02010600030101010101" pitchFamily="2" charset="-122"/>
              </a:rPr>
              <a:t>——</a:t>
            </a:r>
            <a:r>
              <a:rPr lang="zh-CN" altLang="en-US" sz="2400">
                <a:solidFill>
                  <a:schemeClr val="tx1"/>
                </a:solidFill>
                <a:latin typeface="宋体" panose="02010600030101010101" pitchFamily="2" charset="-122"/>
              </a:rPr>
              <a:t>冰箱</a:t>
            </a:r>
          </a:p>
          <a:p>
            <a:pPr eaLnBrk="1" hangingPunct="1">
              <a:lnSpc>
                <a:spcPct val="80000"/>
              </a:lnSpc>
              <a:buClr>
                <a:schemeClr val="accent2"/>
              </a:buClr>
              <a:buSzPct val="95000"/>
              <a:buFont typeface="Wingdings" panose="05000000000000000000" pitchFamily="2" charset="2"/>
              <a:buChar char="u"/>
            </a:pPr>
            <a:r>
              <a:rPr lang="zh-CN" altLang="en-US" sz="2400">
                <a:solidFill>
                  <a:schemeClr val="tx1"/>
                </a:solidFill>
                <a:latin typeface="宋体" panose="02010600030101010101" pitchFamily="2" charset="-122"/>
              </a:rPr>
              <a:t>时间短 </a:t>
            </a:r>
            <a:r>
              <a:rPr lang="en-US" altLang="zh-CN" sz="2400">
                <a:solidFill>
                  <a:schemeClr val="tx1"/>
                </a:solidFill>
                <a:latin typeface="宋体" panose="02010600030101010101" pitchFamily="2" charset="-122"/>
              </a:rPr>
              <a:t>e</a:t>
            </a:r>
            <a:r>
              <a:rPr lang="en-US" altLang="zh-CN" sz="2400" baseline="-25000">
                <a:solidFill>
                  <a:schemeClr val="tx1"/>
                </a:solidFill>
                <a:latin typeface="宋体" panose="02010600030101010101" pitchFamily="2" charset="-122"/>
              </a:rPr>
              <a:t>d</a:t>
            </a:r>
            <a:r>
              <a:rPr lang="zh-CN" altLang="en-US" sz="2400">
                <a:solidFill>
                  <a:schemeClr val="tx1"/>
                </a:solidFill>
                <a:latin typeface="宋体" panose="02010600030101010101" pitchFamily="2" charset="-122"/>
              </a:rPr>
              <a:t>小</a:t>
            </a:r>
          </a:p>
          <a:p>
            <a:pPr lvl="1" eaLnBrk="1" hangingPunct="1">
              <a:lnSpc>
                <a:spcPct val="80000"/>
              </a:lnSpc>
              <a:buSzPct val="95000"/>
              <a:buFont typeface="Wingdings" panose="05000000000000000000" pitchFamily="2" charset="2"/>
              <a:buChar char="u"/>
            </a:pPr>
            <a:r>
              <a:rPr lang="zh-CN" altLang="en-US" sz="2400">
                <a:solidFill>
                  <a:schemeClr val="tx1"/>
                </a:solidFill>
                <a:latin typeface="宋体" panose="02010600030101010101" pitchFamily="2" charset="-122"/>
              </a:rPr>
              <a:t>非耐用品</a:t>
            </a:r>
            <a:r>
              <a:rPr lang="en-US" altLang="zh-CN" sz="2400">
                <a:solidFill>
                  <a:schemeClr val="tx1"/>
                </a:solidFill>
                <a:latin typeface="宋体" panose="02010600030101010101" pitchFamily="2" charset="-122"/>
              </a:rPr>
              <a:t>——</a:t>
            </a:r>
            <a:r>
              <a:rPr lang="zh-CN" altLang="en-US" sz="2400">
                <a:solidFill>
                  <a:schemeClr val="tx1"/>
                </a:solidFill>
                <a:latin typeface="宋体" panose="02010600030101010101" pitchFamily="2" charset="-122"/>
              </a:rPr>
              <a:t>报纸</a:t>
            </a:r>
          </a:p>
        </p:txBody>
      </p:sp>
      <p:sp>
        <p:nvSpPr>
          <p:cNvPr id="243717" name="Rectangle 5" descr="蓝色面巾纸">
            <a:extLst>
              <a:ext uri="{FF2B5EF4-FFF2-40B4-BE49-F238E27FC236}">
                <a16:creationId xmlns:a16="http://schemas.microsoft.com/office/drawing/2014/main" id="{F93F25CE-1619-450C-A442-B30C3DF2B028}"/>
              </a:ext>
            </a:extLst>
          </p:cNvPr>
          <p:cNvSpPr>
            <a:spLocks noRot="1" noChangeArrowheads="1"/>
          </p:cNvSpPr>
          <p:nvPr/>
        </p:nvSpPr>
        <p:spPr bwMode="auto">
          <a:xfrm>
            <a:off x="539750" y="2492375"/>
            <a:ext cx="5903913" cy="1943100"/>
          </a:xfrm>
          <a:prstGeom prst="rect">
            <a:avLst/>
          </a:prstGeom>
          <a:blipFill dpi="0" rotWithShape="1">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1027113" indent="-455613">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Clr>
                <a:schemeClr val="accent2"/>
              </a:buClr>
              <a:buSzPct val="95000"/>
              <a:buFont typeface="Wingdings" panose="05000000000000000000" pitchFamily="2" charset="2"/>
              <a:buNone/>
            </a:pPr>
            <a:r>
              <a:rPr lang="zh-CN" altLang="en-US" sz="2400" b="1">
                <a:solidFill>
                  <a:schemeClr val="tx1"/>
                </a:solidFill>
                <a:latin typeface="宋体" panose="02010600030101010101" pitchFamily="2" charset="-122"/>
              </a:rPr>
              <a:t>（</a:t>
            </a:r>
            <a:r>
              <a:rPr lang="en-US" altLang="zh-CN" sz="2400" b="1">
                <a:solidFill>
                  <a:schemeClr val="tx1"/>
                </a:solidFill>
                <a:latin typeface="宋体" panose="02010600030101010101" pitchFamily="2" charset="-122"/>
              </a:rPr>
              <a:t>4</a:t>
            </a:r>
            <a:r>
              <a:rPr lang="zh-CN" altLang="en-US" sz="2400" b="1">
                <a:solidFill>
                  <a:schemeClr val="tx1"/>
                </a:solidFill>
                <a:latin typeface="宋体" panose="02010600030101010101" pitchFamily="2" charset="-122"/>
              </a:rPr>
              <a:t>）商品的消费支出在消费者预算总支出中所占的比重</a:t>
            </a:r>
          </a:p>
          <a:p>
            <a:pPr eaLnBrk="1" hangingPunct="1">
              <a:lnSpc>
                <a:spcPct val="80000"/>
              </a:lnSpc>
              <a:buClr>
                <a:schemeClr val="accent2"/>
              </a:buClr>
              <a:buSzPct val="95000"/>
              <a:buFont typeface="Wingdings" panose="05000000000000000000" pitchFamily="2" charset="2"/>
              <a:buChar char="u"/>
            </a:pPr>
            <a:r>
              <a:rPr lang="zh-CN" altLang="en-US" sz="2000">
                <a:solidFill>
                  <a:schemeClr val="tx1"/>
                </a:solidFill>
                <a:latin typeface="宋体" panose="02010600030101010101" pitchFamily="2" charset="-122"/>
              </a:rPr>
              <a:t>所占的比重大 </a:t>
            </a:r>
            <a:r>
              <a:rPr lang="en-US" altLang="zh-CN" sz="2000">
                <a:solidFill>
                  <a:schemeClr val="tx1"/>
                </a:solidFill>
                <a:latin typeface="宋体" panose="02010600030101010101" pitchFamily="2" charset="-122"/>
              </a:rPr>
              <a:t>e</a:t>
            </a:r>
            <a:r>
              <a:rPr lang="en-US" altLang="zh-CN" sz="2000" baseline="-25000">
                <a:solidFill>
                  <a:schemeClr val="tx1"/>
                </a:solidFill>
                <a:latin typeface="宋体" panose="02010600030101010101" pitchFamily="2" charset="-122"/>
              </a:rPr>
              <a:t>d</a:t>
            </a:r>
            <a:r>
              <a:rPr lang="zh-CN" altLang="en-US" sz="2000">
                <a:solidFill>
                  <a:schemeClr val="tx1"/>
                </a:solidFill>
                <a:latin typeface="宋体" panose="02010600030101010101" pitchFamily="2" charset="-122"/>
              </a:rPr>
              <a:t>大</a:t>
            </a:r>
          </a:p>
          <a:p>
            <a:pPr lvl="1" eaLnBrk="1" hangingPunct="1">
              <a:lnSpc>
                <a:spcPct val="80000"/>
              </a:lnSpc>
              <a:buSzPct val="95000"/>
              <a:buFont typeface="Wingdings" panose="05000000000000000000" pitchFamily="2" charset="2"/>
              <a:buChar char="u"/>
            </a:pPr>
            <a:r>
              <a:rPr lang="zh-CN" altLang="en-US" sz="1800">
                <a:solidFill>
                  <a:schemeClr val="tx1"/>
                </a:solidFill>
                <a:latin typeface="宋体" panose="02010600030101010101" pitchFamily="2" charset="-122"/>
              </a:rPr>
              <a:t>汽车</a:t>
            </a:r>
          </a:p>
          <a:p>
            <a:pPr eaLnBrk="1" hangingPunct="1">
              <a:lnSpc>
                <a:spcPct val="80000"/>
              </a:lnSpc>
              <a:buClr>
                <a:schemeClr val="accent2"/>
              </a:buClr>
              <a:buSzPct val="95000"/>
              <a:buFont typeface="Wingdings" panose="05000000000000000000" pitchFamily="2" charset="2"/>
              <a:buChar char="u"/>
            </a:pPr>
            <a:r>
              <a:rPr lang="zh-CN" altLang="en-US" sz="2000">
                <a:solidFill>
                  <a:schemeClr val="tx1"/>
                </a:solidFill>
                <a:latin typeface="宋体" panose="02010600030101010101" pitchFamily="2" charset="-122"/>
              </a:rPr>
              <a:t>所占的比重小 </a:t>
            </a:r>
            <a:r>
              <a:rPr lang="en-US" altLang="zh-CN" sz="2000">
                <a:solidFill>
                  <a:schemeClr val="tx1"/>
                </a:solidFill>
                <a:latin typeface="宋体" panose="02010600030101010101" pitchFamily="2" charset="-122"/>
              </a:rPr>
              <a:t>e</a:t>
            </a:r>
            <a:r>
              <a:rPr lang="en-US" altLang="zh-CN" sz="2000" baseline="-25000">
                <a:solidFill>
                  <a:schemeClr val="tx1"/>
                </a:solidFill>
                <a:latin typeface="宋体" panose="02010600030101010101" pitchFamily="2" charset="-122"/>
              </a:rPr>
              <a:t>d</a:t>
            </a:r>
            <a:r>
              <a:rPr lang="zh-CN" altLang="en-US" sz="2000">
                <a:solidFill>
                  <a:schemeClr val="tx1"/>
                </a:solidFill>
                <a:latin typeface="宋体" panose="02010600030101010101" pitchFamily="2" charset="-122"/>
              </a:rPr>
              <a:t>小</a:t>
            </a:r>
          </a:p>
          <a:p>
            <a:pPr lvl="1" eaLnBrk="1" hangingPunct="1">
              <a:lnSpc>
                <a:spcPct val="80000"/>
              </a:lnSpc>
              <a:buSzPct val="95000"/>
              <a:buFont typeface="Wingdings" panose="05000000000000000000" pitchFamily="2" charset="2"/>
              <a:buChar char="u"/>
            </a:pPr>
            <a:r>
              <a:rPr lang="zh-CN" altLang="en-US" sz="1800">
                <a:solidFill>
                  <a:schemeClr val="tx1"/>
                </a:solidFill>
                <a:latin typeface="宋体" panose="02010600030101010101" pitchFamily="2" charset="-122"/>
              </a:rPr>
              <a:t>香烟</a:t>
            </a:r>
          </a:p>
        </p:txBody>
      </p:sp>
      <p:sp>
        <p:nvSpPr>
          <p:cNvPr id="243720" name="Rectangle 8" descr="蓝色面巾纸">
            <a:extLst>
              <a:ext uri="{FF2B5EF4-FFF2-40B4-BE49-F238E27FC236}">
                <a16:creationId xmlns:a16="http://schemas.microsoft.com/office/drawing/2014/main" id="{D12AC3B2-324B-49A6-8DD3-B04663E8D517}"/>
              </a:ext>
            </a:extLst>
          </p:cNvPr>
          <p:cNvSpPr>
            <a:spLocks noGrp="1" noRot="1" noChangeArrowheads="1"/>
          </p:cNvSpPr>
          <p:nvPr>
            <p:ph type="body" idx="1"/>
          </p:nvPr>
        </p:nvSpPr>
        <p:spPr>
          <a:xfrm>
            <a:off x="539750" y="549275"/>
            <a:ext cx="5903913" cy="1800225"/>
          </a:xfrm>
          <a:blipFill dpi="0" rotWithShape="1">
            <a:blip r:embed="rId3"/>
            <a:srcRect/>
            <a:tile tx="0" ty="0" sx="100000" sy="100000" flip="none" algn="tl"/>
          </a:blipFill>
          <a:ln w="76200" cap="flat" algn="ctr">
            <a:solidFill>
              <a:srgbClr val="006600"/>
            </a:solidFill>
            <a:miter lim="800000"/>
            <a:headEnd/>
            <a:tailEnd/>
          </a:ln>
        </p:spPr>
        <p:txBody>
          <a:bodyPr/>
          <a:lstStyle/>
          <a:p>
            <a:pPr marL="0" indent="0" eaLnBrk="1" hangingPunct="1">
              <a:lnSpc>
                <a:spcPct val="80000"/>
              </a:lnSpc>
              <a:buFont typeface="Wingdings" panose="05000000000000000000" pitchFamily="2" charset="2"/>
              <a:buNone/>
            </a:pPr>
            <a:r>
              <a:rPr lang="zh-CN" altLang="en-US" sz="2400" b="1"/>
              <a:t>（</a:t>
            </a:r>
            <a:r>
              <a:rPr lang="en-US" altLang="zh-CN" sz="2400" b="1"/>
              <a:t>3</a:t>
            </a:r>
            <a:r>
              <a:rPr lang="zh-CN" altLang="en-US" sz="2400" b="1"/>
              <a:t>）商品对消费者生活的重要程度</a:t>
            </a:r>
          </a:p>
          <a:p>
            <a:pPr marL="0" indent="0" eaLnBrk="1" hangingPunct="1">
              <a:lnSpc>
                <a:spcPct val="80000"/>
              </a:lnSpc>
            </a:pPr>
            <a:r>
              <a:rPr lang="zh-CN" altLang="en-US" sz="2400"/>
              <a:t>需求程度大 </a:t>
            </a:r>
            <a:r>
              <a:rPr lang="en-US" altLang="zh-CN" sz="2400"/>
              <a:t>e</a:t>
            </a:r>
            <a:r>
              <a:rPr lang="en-US" altLang="zh-CN" sz="2400" baseline="-25000"/>
              <a:t>d</a:t>
            </a:r>
            <a:r>
              <a:rPr lang="zh-CN" altLang="en-US" sz="2400"/>
              <a:t>小</a:t>
            </a:r>
          </a:p>
          <a:p>
            <a:pPr marL="263525" lvl="1" indent="0" eaLnBrk="1" hangingPunct="1">
              <a:lnSpc>
                <a:spcPct val="80000"/>
              </a:lnSpc>
            </a:pPr>
            <a:r>
              <a:rPr lang="zh-CN" altLang="en-US" sz="2000"/>
              <a:t>必需品</a:t>
            </a:r>
            <a:r>
              <a:rPr lang="en-US" altLang="zh-CN" sz="2000"/>
              <a:t>——</a:t>
            </a:r>
            <a:r>
              <a:rPr lang="zh-CN" altLang="en-US" sz="2000"/>
              <a:t>粮食</a:t>
            </a:r>
          </a:p>
          <a:p>
            <a:pPr marL="0" indent="0" eaLnBrk="1" hangingPunct="1">
              <a:lnSpc>
                <a:spcPct val="80000"/>
              </a:lnSpc>
            </a:pPr>
            <a:r>
              <a:rPr lang="zh-CN" altLang="en-US" sz="2400"/>
              <a:t>需求程度小 </a:t>
            </a:r>
            <a:r>
              <a:rPr lang="en-US" altLang="zh-CN" sz="2400"/>
              <a:t>e</a:t>
            </a:r>
            <a:r>
              <a:rPr lang="en-US" altLang="zh-CN" sz="2400" baseline="-25000"/>
              <a:t>d</a:t>
            </a:r>
            <a:r>
              <a:rPr lang="zh-CN" altLang="en-US" sz="2400"/>
              <a:t>大</a:t>
            </a:r>
          </a:p>
          <a:p>
            <a:pPr marL="263525" lvl="1" indent="0" eaLnBrk="1" hangingPunct="1">
              <a:lnSpc>
                <a:spcPct val="80000"/>
              </a:lnSpc>
            </a:pPr>
            <a:r>
              <a:rPr lang="zh-CN" altLang="en-US" sz="2000"/>
              <a:t>奢侈品</a:t>
            </a:r>
            <a:r>
              <a:rPr lang="en-US" altLang="zh-CN" sz="2000"/>
              <a:t>——</a:t>
            </a:r>
            <a:r>
              <a:rPr lang="zh-CN" altLang="en-US" sz="2000"/>
              <a:t>旅游</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3720">
                                            <p:bg/>
                                          </p:spTgt>
                                        </p:tgtEl>
                                        <p:attrNameLst>
                                          <p:attrName>style.visibility</p:attrName>
                                        </p:attrNameLst>
                                      </p:cBhvr>
                                      <p:to>
                                        <p:strVal val="visible"/>
                                      </p:to>
                                    </p:set>
                                    <p:animEffect transition="in" filter="blinds(horizontal)">
                                      <p:cBhvr>
                                        <p:cTn id="7" dur="500"/>
                                        <p:tgtEl>
                                          <p:spTgt spid="243720">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3720">
                                            <p:txEl>
                                              <p:pRg st="0" end="0"/>
                                            </p:txEl>
                                          </p:spTgt>
                                        </p:tgtEl>
                                        <p:attrNameLst>
                                          <p:attrName>style.visibility</p:attrName>
                                        </p:attrNameLst>
                                      </p:cBhvr>
                                      <p:to>
                                        <p:strVal val="visible"/>
                                      </p:to>
                                    </p:set>
                                    <p:animEffect transition="in" filter="blinds(horizontal)">
                                      <p:cBhvr>
                                        <p:cTn id="12" dur="500"/>
                                        <p:tgtEl>
                                          <p:spTgt spid="24372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3720">
                                            <p:txEl>
                                              <p:pRg st="1" end="1"/>
                                            </p:txEl>
                                          </p:spTgt>
                                        </p:tgtEl>
                                        <p:attrNameLst>
                                          <p:attrName>style.visibility</p:attrName>
                                        </p:attrNameLst>
                                      </p:cBhvr>
                                      <p:to>
                                        <p:strVal val="visible"/>
                                      </p:to>
                                    </p:set>
                                    <p:animEffect transition="in" filter="blinds(horizontal)">
                                      <p:cBhvr>
                                        <p:cTn id="17" dur="500"/>
                                        <p:tgtEl>
                                          <p:spTgt spid="243720">
                                            <p:txEl>
                                              <p:pRg st="1" end="1"/>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243720">
                                            <p:txEl>
                                              <p:pRg st="2" end="2"/>
                                            </p:txEl>
                                          </p:spTgt>
                                        </p:tgtEl>
                                        <p:attrNameLst>
                                          <p:attrName>style.visibility</p:attrName>
                                        </p:attrNameLst>
                                      </p:cBhvr>
                                      <p:to>
                                        <p:strVal val="visible"/>
                                      </p:to>
                                    </p:set>
                                    <p:animEffect transition="in" filter="blinds(horizontal)">
                                      <p:cBhvr>
                                        <p:cTn id="20" dur="500"/>
                                        <p:tgtEl>
                                          <p:spTgt spid="243720">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43720">
                                            <p:txEl>
                                              <p:pRg st="3" end="3"/>
                                            </p:txEl>
                                          </p:spTgt>
                                        </p:tgtEl>
                                        <p:attrNameLst>
                                          <p:attrName>style.visibility</p:attrName>
                                        </p:attrNameLst>
                                      </p:cBhvr>
                                      <p:to>
                                        <p:strVal val="visible"/>
                                      </p:to>
                                    </p:set>
                                    <p:animEffect transition="in" filter="blinds(horizontal)">
                                      <p:cBhvr>
                                        <p:cTn id="25" dur="500"/>
                                        <p:tgtEl>
                                          <p:spTgt spid="243720">
                                            <p:txEl>
                                              <p:pRg st="3" end="3"/>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43720">
                                            <p:txEl>
                                              <p:pRg st="4" end="4"/>
                                            </p:txEl>
                                          </p:spTgt>
                                        </p:tgtEl>
                                        <p:attrNameLst>
                                          <p:attrName>style.visibility</p:attrName>
                                        </p:attrNameLst>
                                      </p:cBhvr>
                                      <p:to>
                                        <p:strVal val="visible"/>
                                      </p:to>
                                    </p:set>
                                    <p:animEffect transition="in" filter="blinds(horizontal)">
                                      <p:cBhvr>
                                        <p:cTn id="28" dur="500"/>
                                        <p:tgtEl>
                                          <p:spTgt spid="243720">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243717"/>
                                        </p:tgtEl>
                                        <p:attrNameLst>
                                          <p:attrName>style.visibility</p:attrName>
                                        </p:attrNameLst>
                                      </p:cBhvr>
                                      <p:to>
                                        <p:strVal val="visible"/>
                                      </p:to>
                                    </p:set>
                                    <p:animEffect transition="in" filter="checkerboard(across)">
                                      <p:cBhvr>
                                        <p:cTn id="33" dur="500"/>
                                        <p:tgtEl>
                                          <p:spTgt spid="24371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243716"/>
                                        </p:tgtEl>
                                        <p:attrNameLst>
                                          <p:attrName>style.visibility</p:attrName>
                                        </p:attrNameLst>
                                      </p:cBhvr>
                                      <p:to>
                                        <p:strVal val="visible"/>
                                      </p:to>
                                    </p:set>
                                    <p:animEffect transition="in" filter="box(in)">
                                      <p:cBhvr>
                                        <p:cTn id="38" dur="500"/>
                                        <p:tgtEl>
                                          <p:spTgt spid="24371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243715"/>
                                        </p:tgtEl>
                                        <p:attrNameLst>
                                          <p:attrName>style.visibility</p:attrName>
                                        </p:attrNameLst>
                                      </p:cBhvr>
                                      <p:to>
                                        <p:strVal val="visible"/>
                                      </p:to>
                                    </p:set>
                                    <p:animEffect transition="in" filter="blinds(horizontal)">
                                      <p:cBhvr>
                                        <p:cTn id="43" dur="500"/>
                                        <p:tgtEl>
                                          <p:spTgt spid="243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animBg="1"/>
      <p:bldP spid="243716" grpId="0" animBg="1"/>
      <p:bldP spid="243717" grpId="0" animBg="1"/>
      <p:bldP spid="243720"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灯片编号占位符 5">
            <a:extLst>
              <a:ext uri="{FF2B5EF4-FFF2-40B4-BE49-F238E27FC236}">
                <a16:creationId xmlns:a16="http://schemas.microsoft.com/office/drawing/2014/main" id="{9DA5E7BA-D341-4E48-B4D4-474755256C13}"/>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608C4AB-A31F-4F6A-B2E3-17626043314F}" type="slidenum">
              <a:rPr lang="en-US" altLang="zh-CN" sz="2000" smtClean="0">
                <a:solidFill>
                  <a:schemeClr val="tx1"/>
                </a:solidFill>
              </a:rPr>
              <a:pPr>
                <a:spcBef>
                  <a:spcPct val="0"/>
                </a:spcBef>
                <a:buClrTx/>
                <a:buSzTx/>
                <a:buFontTx/>
                <a:buNone/>
              </a:pPr>
              <a:t>52</a:t>
            </a:fld>
            <a:endParaRPr lang="en-US" altLang="zh-CN" sz="2000">
              <a:solidFill>
                <a:schemeClr val="tx1"/>
              </a:solidFill>
            </a:endParaRPr>
          </a:p>
        </p:txBody>
      </p:sp>
      <p:sp>
        <p:nvSpPr>
          <p:cNvPr id="244738" name="Rectangle 2">
            <a:extLst>
              <a:ext uri="{FF2B5EF4-FFF2-40B4-BE49-F238E27FC236}">
                <a16:creationId xmlns:a16="http://schemas.microsoft.com/office/drawing/2014/main" id="{80DF422C-6F1B-4ABE-BEC5-EB6DB73AACB2}"/>
              </a:ext>
            </a:extLst>
          </p:cNvPr>
          <p:cNvSpPr>
            <a:spLocks noGrp="1" noRot="1" noChangeArrowheads="1"/>
          </p:cNvSpPr>
          <p:nvPr>
            <p:ph type="title"/>
          </p:nvPr>
        </p:nvSpPr>
        <p:spPr>
          <a:xfrm>
            <a:off x="539750" y="620713"/>
            <a:ext cx="6624638" cy="798512"/>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sz="3200"/>
              <a:t>5</a:t>
            </a:r>
            <a:r>
              <a:rPr lang="zh-CN" altLang="en-US" sz="3200"/>
              <a:t>、需求弹性与厂商的销售收入</a:t>
            </a:r>
            <a:r>
              <a:rPr lang="zh-CN" altLang="en-US"/>
              <a:t> </a:t>
            </a:r>
          </a:p>
        </p:txBody>
      </p:sp>
      <p:sp>
        <p:nvSpPr>
          <p:cNvPr id="244739" name="Rectangle 3">
            <a:extLst>
              <a:ext uri="{FF2B5EF4-FFF2-40B4-BE49-F238E27FC236}">
                <a16:creationId xmlns:a16="http://schemas.microsoft.com/office/drawing/2014/main" id="{6DE0BC1C-D8E0-48FE-BA26-BF85C0C08B1E}"/>
              </a:ext>
            </a:extLst>
          </p:cNvPr>
          <p:cNvSpPr>
            <a:spLocks noChangeArrowheads="1"/>
          </p:cNvSpPr>
          <p:nvPr/>
        </p:nvSpPr>
        <p:spPr bwMode="auto">
          <a:xfrm>
            <a:off x="755650" y="2420938"/>
            <a:ext cx="7631113" cy="528637"/>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None/>
            </a:pPr>
            <a:r>
              <a:rPr lang="zh-CN" altLang="en-US" sz="2800" b="1"/>
              <a:t>收益</a:t>
            </a:r>
            <a:r>
              <a:rPr lang="en-US" altLang="zh-CN" sz="2800" b="1"/>
              <a:t>TR = P * Q </a:t>
            </a:r>
            <a:r>
              <a:rPr lang="zh-CN" altLang="en-US" sz="2800" b="1"/>
              <a:t>＝价格</a:t>
            </a:r>
            <a:r>
              <a:rPr lang="en-US" altLang="zh-CN" sz="2800" b="1"/>
              <a:t>×</a:t>
            </a:r>
            <a:r>
              <a:rPr lang="zh-CN" altLang="en-US" sz="2800" b="1"/>
              <a:t>销售量</a:t>
            </a:r>
          </a:p>
        </p:txBody>
      </p:sp>
      <p:pic>
        <p:nvPicPr>
          <p:cNvPr id="57349" name="Picture 4" descr="ANI_068">
            <a:extLst>
              <a:ext uri="{FF2B5EF4-FFF2-40B4-BE49-F238E27FC236}">
                <a16:creationId xmlns:a16="http://schemas.microsoft.com/office/drawing/2014/main" id="{7BCB5EF4-7E16-47B2-84B9-0ADDF6726C34}"/>
              </a:ext>
            </a:extLst>
          </p:cNvPr>
          <p:cNvPicPr>
            <a:picLocks noChangeAspect="1" noChangeArrowheads="1" noCrop="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7451725" y="333375"/>
            <a:ext cx="781050" cy="1108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4742" name="Rectangle 6" descr="蓝色面巾纸">
            <a:extLst>
              <a:ext uri="{FF2B5EF4-FFF2-40B4-BE49-F238E27FC236}">
                <a16:creationId xmlns:a16="http://schemas.microsoft.com/office/drawing/2014/main" id="{3869896D-B02D-4AC1-BEF2-155F052AF09D}"/>
              </a:ext>
            </a:extLst>
          </p:cNvPr>
          <p:cNvSpPr>
            <a:spLocks noChangeArrowheads="1"/>
          </p:cNvSpPr>
          <p:nvPr/>
        </p:nvSpPr>
        <p:spPr bwMode="auto">
          <a:xfrm>
            <a:off x="755650" y="3068638"/>
            <a:ext cx="7632700" cy="1263650"/>
          </a:xfrm>
          <a:prstGeom prst="rect">
            <a:avLst/>
          </a:prstGeom>
          <a:blipFill dpi="0" rotWithShape="0">
            <a:blip r:embed="rId4"/>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Wingdings" panose="05000000000000000000" pitchFamily="2" charset="2"/>
              <a:buChar char="n"/>
            </a:pPr>
            <a:r>
              <a:rPr kumimoji="1" lang="zh-CN" altLang="en-US" sz="2400">
                <a:solidFill>
                  <a:schemeClr val="tx1"/>
                </a:solidFill>
              </a:rPr>
              <a:t>价格从</a:t>
            </a:r>
            <a:r>
              <a:rPr kumimoji="1" lang="en-US" altLang="zh-CN" sz="2400">
                <a:solidFill>
                  <a:schemeClr val="tx1"/>
                </a:solidFill>
              </a:rPr>
              <a:t>3</a:t>
            </a:r>
            <a:r>
              <a:rPr kumimoji="1" lang="zh-CN" altLang="en-US" sz="2400">
                <a:solidFill>
                  <a:schemeClr val="tx1"/>
                </a:solidFill>
              </a:rPr>
              <a:t>元降到２元，需求量从８个单位增加到</a:t>
            </a:r>
            <a:r>
              <a:rPr kumimoji="1" lang="en-US" altLang="zh-CN" sz="2400">
                <a:solidFill>
                  <a:schemeClr val="tx1"/>
                </a:solidFill>
              </a:rPr>
              <a:t>10</a:t>
            </a:r>
            <a:r>
              <a:rPr kumimoji="1" lang="zh-CN" altLang="en-US" sz="2400">
                <a:solidFill>
                  <a:schemeClr val="tx1"/>
                </a:solidFill>
              </a:rPr>
              <a:t>个单位，这时卖者的总收益怎样？</a:t>
            </a:r>
          </a:p>
          <a:p>
            <a:pPr eaLnBrk="1" hangingPunct="1">
              <a:spcBef>
                <a:spcPct val="0"/>
              </a:spcBef>
              <a:buClrTx/>
              <a:buSzTx/>
              <a:buFont typeface="Wingdings" panose="05000000000000000000" pitchFamily="2" charset="2"/>
              <a:buChar char="n"/>
            </a:pPr>
            <a:r>
              <a:rPr kumimoji="1" lang="zh-CN" altLang="en-US" sz="2400">
                <a:solidFill>
                  <a:schemeClr val="tx1"/>
                </a:solidFill>
              </a:rPr>
              <a:t>减少</a:t>
            </a:r>
          </a:p>
        </p:txBody>
      </p:sp>
      <p:sp>
        <p:nvSpPr>
          <p:cNvPr id="244743" name="Rectangle 7" descr="信纸">
            <a:extLst>
              <a:ext uri="{FF2B5EF4-FFF2-40B4-BE49-F238E27FC236}">
                <a16:creationId xmlns:a16="http://schemas.microsoft.com/office/drawing/2014/main" id="{178E2516-D59E-4D06-8FD3-752006DC6F44}"/>
              </a:ext>
            </a:extLst>
          </p:cNvPr>
          <p:cNvSpPr>
            <a:spLocks noChangeArrowheads="1"/>
          </p:cNvSpPr>
          <p:nvPr/>
        </p:nvSpPr>
        <p:spPr bwMode="auto">
          <a:xfrm>
            <a:off x="755650" y="1773238"/>
            <a:ext cx="4271963" cy="495300"/>
          </a:xfrm>
          <a:prstGeom prst="rect">
            <a:avLst/>
          </a:prstGeom>
          <a:blipFill dpi="0" rotWithShape="0">
            <a:blip r:embed="rId5"/>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Clr>
                <a:srgbClr val="3366FF"/>
              </a:buClr>
              <a:buSzPct val="95000"/>
              <a:buFont typeface="Wingdings" pitchFamily="2" charset="2"/>
              <a:buNone/>
              <a:defRPr/>
            </a:pPr>
            <a:r>
              <a:rPr kumimoji="1" lang="zh-CN" altLang="en-US" sz="2400">
                <a:solidFill>
                  <a:schemeClr val="tx1"/>
                </a:solidFill>
                <a:latin typeface="Arial" charset="0"/>
              </a:rPr>
              <a:t>（</a:t>
            </a:r>
            <a:r>
              <a:rPr kumimoji="1" lang="en-US" altLang="zh-CN" sz="2400">
                <a:solidFill>
                  <a:schemeClr val="tx1"/>
                </a:solidFill>
                <a:latin typeface="Arial" charset="0"/>
              </a:rPr>
              <a:t>1</a:t>
            </a:r>
            <a:r>
              <a:rPr kumimoji="1" lang="zh-CN" altLang="en-US" sz="2400">
                <a:solidFill>
                  <a:schemeClr val="tx1"/>
                </a:solidFill>
                <a:latin typeface="Arial" charset="0"/>
              </a:rPr>
              <a:t>）总收益</a:t>
            </a:r>
            <a:r>
              <a:rPr kumimoji="1" lang="en-US" altLang="zh-CN" sz="2400">
                <a:solidFill>
                  <a:schemeClr val="tx1"/>
                </a:solidFill>
                <a:latin typeface="Arial" charset="0"/>
              </a:rPr>
              <a:t>(Total revenue</a:t>
            </a:r>
            <a:r>
              <a:rPr kumimoji="1" lang="zh-CN" altLang="en-US" sz="2400">
                <a:solidFill>
                  <a:schemeClr val="tx1"/>
                </a:solidFill>
                <a:latin typeface="Arial" charset="0"/>
              </a:rPr>
              <a:t>）</a:t>
            </a:r>
            <a:r>
              <a:rPr kumimoji="1" lang="zh-CN" altLang="en-US" sz="2400">
                <a:solidFill>
                  <a:schemeClr val="tx1"/>
                </a:solidFill>
                <a:effectLst>
                  <a:outerShdw blurRad="38100" dist="38100" dir="2700000" algn="tl">
                    <a:srgbClr val="000000"/>
                  </a:outerShdw>
                </a:effectLst>
                <a:latin typeface="Arial" charset="0"/>
              </a:rPr>
              <a:t> </a:t>
            </a:r>
          </a:p>
        </p:txBody>
      </p:sp>
      <p:graphicFrame>
        <p:nvGraphicFramePr>
          <p:cNvPr id="244744" name="Object 8">
            <a:extLst>
              <a:ext uri="{FF2B5EF4-FFF2-40B4-BE49-F238E27FC236}">
                <a16:creationId xmlns:a16="http://schemas.microsoft.com/office/drawing/2014/main" id="{A8257BDB-1779-42E2-83AA-7E23EAC7E816}"/>
              </a:ext>
            </a:extLst>
          </p:cNvPr>
          <p:cNvGraphicFramePr>
            <a:graphicFrameLocks noChangeAspect="1"/>
          </p:cNvGraphicFramePr>
          <p:nvPr/>
        </p:nvGraphicFramePr>
        <p:xfrm>
          <a:off x="611188" y="4868863"/>
          <a:ext cx="7948612" cy="1028700"/>
        </p:xfrm>
        <a:graphic>
          <a:graphicData uri="http://schemas.openxmlformats.org/presentationml/2006/ole">
            <mc:AlternateContent xmlns:mc="http://schemas.openxmlformats.org/markup-compatibility/2006">
              <mc:Choice xmlns:v="urn:schemas-microsoft-com:vml" Requires="v">
                <p:oleObj spid="_x0000_s57353" name="公式" r:id="rId6" imgW="3238500" imgH="419100" progId="Equation.3">
                  <p:embed/>
                </p:oleObj>
              </mc:Choice>
              <mc:Fallback>
                <p:oleObj name="公式" r:id="rId6" imgW="3238500" imgH="419100"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4868863"/>
                        <a:ext cx="7948612"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4743"/>
                                        </p:tgtEl>
                                        <p:attrNameLst>
                                          <p:attrName>style.visibility</p:attrName>
                                        </p:attrNameLst>
                                      </p:cBhvr>
                                      <p:to>
                                        <p:strVal val="visible"/>
                                      </p:to>
                                    </p:set>
                                    <p:animEffect transition="in" filter="blinds(horizontal)">
                                      <p:cBhvr>
                                        <p:cTn id="7" dur="500"/>
                                        <p:tgtEl>
                                          <p:spTgt spid="2447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4739"/>
                                        </p:tgtEl>
                                        <p:attrNameLst>
                                          <p:attrName>style.visibility</p:attrName>
                                        </p:attrNameLst>
                                      </p:cBhvr>
                                      <p:to>
                                        <p:strVal val="visible"/>
                                      </p:to>
                                    </p:set>
                                    <p:animEffect transition="in" filter="box(in)">
                                      <p:cBhvr>
                                        <p:cTn id="12" dur="500"/>
                                        <p:tgtEl>
                                          <p:spTgt spid="2447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4742">
                                            <p:bg/>
                                          </p:spTgt>
                                        </p:tgtEl>
                                        <p:attrNameLst>
                                          <p:attrName>style.visibility</p:attrName>
                                        </p:attrNameLst>
                                      </p:cBhvr>
                                      <p:to>
                                        <p:strVal val="visible"/>
                                      </p:to>
                                    </p:set>
                                    <p:animEffect transition="in" filter="blinds(horizontal)">
                                      <p:cBhvr>
                                        <p:cTn id="17" dur="500"/>
                                        <p:tgtEl>
                                          <p:spTgt spid="244742">
                                            <p:bg/>
                                          </p:spTgt>
                                        </p:tgtEl>
                                      </p:cBhvr>
                                    </p:animEffect>
                                  </p:childTnLst>
                                </p:cTn>
                              </p:par>
                            </p:childTnLst>
                          </p:cTn>
                        </p:par>
                        <p:par>
                          <p:cTn id="18" fill="hold" nodeType="afterGroup">
                            <p:stCondLst>
                              <p:cond delay="500"/>
                            </p:stCondLst>
                            <p:childTnLst>
                              <p:par>
                                <p:cTn id="19" presetID="3" presetClass="entr" presetSubtype="10" fill="hold" nodeType="afterEffect">
                                  <p:stCondLst>
                                    <p:cond delay="0"/>
                                  </p:stCondLst>
                                  <p:childTnLst>
                                    <p:set>
                                      <p:cBhvr>
                                        <p:cTn id="20" dur="1" fill="hold">
                                          <p:stCondLst>
                                            <p:cond delay="0"/>
                                          </p:stCondLst>
                                        </p:cTn>
                                        <p:tgtEl>
                                          <p:spTgt spid="244742">
                                            <p:txEl>
                                              <p:pRg st="0" end="0"/>
                                            </p:txEl>
                                          </p:spTgt>
                                        </p:tgtEl>
                                        <p:attrNameLst>
                                          <p:attrName>style.visibility</p:attrName>
                                        </p:attrNameLst>
                                      </p:cBhvr>
                                      <p:to>
                                        <p:strVal val="visible"/>
                                      </p:to>
                                    </p:set>
                                    <p:animEffect transition="in" filter="blinds(horizontal)">
                                      <p:cBhvr>
                                        <p:cTn id="21" dur="500"/>
                                        <p:tgtEl>
                                          <p:spTgt spid="244742">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244742">
                                            <p:txEl>
                                              <p:pRg st="1" end="1"/>
                                            </p:txEl>
                                          </p:spTgt>
                                        </p:tgtEl>
                                        <p:attrNameLst>
                                          <p:attrName>style.visibility</p:attrName>
                                        </p:attrNameLst>
                                      </p:cBhvr>
                                      <p:to>
                                        <p:strVal val="visible"/>
                                      </p:to>
                                    </p:set>
                                    <p:animEffect transition="in" filter="blinds(horizontal)">
                                      <p:cBhvr>
                                        <p:cTn id="26" dur="500"/>
                                        <p:tgtEl>
                                          <p:spTgt spid="244742">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nodeType="clickEffect">
                                  <p:stCondLst>
                                    <p:cond delay="0"/>
                                  </p:stCondLst>
                                  <p:childTnLst>
                                    <p:set>
                                      <p:cBhvr>
                                        <p:cTn id="30" dur="1" fill="hold">
                                          <p:stCondLst>
                                            <p:cond delay="0"/>
                                          </p:stCondLst>
                                        </p:cTn>
                                        <p:tgtEl>
                                          <p:spTgt spid="244744"/>
                                        </p:tgtEl>
                                        <p:attrNameLst>
                                          <p:attrName>style.visibility</p:attrName>
                                        </p:attrNameLst>
                                      </p:cBhvr>
                                      <p:to>
                                        <p:strVal val="visible"/>
                                      </p:to>
                                    </p:set>
                                    <p:animEffect transition="in" filter="box(in)">
                                      <p:cBhvr>
                                        <p:cTn id="31" dur="500"/>
                                        <p:tgtEl>
                                          <p:spTgt spid="2447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39" grpId="0" animBg="1"/>
      <p:bldP spid="244742" grpId="0" build="allAtOnce" animBg="1"/>
      <p:bldP spid="24474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灯片编号占位符 4">
            <a:extLst>
              <a:ext uri="{FF2B5EF4-FFF2-40B4-BE49-F238E27FC236}">
                <a16:creationId xmlns:a16="http://schemas.microsoft.com/office/drawing/2014/main" id="{664E8C0D-0413-4C81-9940-9B91149CCDCF}"/>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8F86DCEA-5D28-4E42-9D86-066E03C1ED49}" type="slidenum">
              <a:rPr lang="en-US" altLang="zh-CN" sz="2000" smtClean="0">
                <a:solidFill>
                  <a:schemeClr val="tx1"/>
                </a:solidFill>
              </a:rPr>
              <a:pPr>
                <a:spcBef>
                  <a:spcPct val="0"/>
                </a:spcBef>
                <a:buClrTx/>
                <a:buSzTx/>
                <a:buFontTx/>
                <a:buNone/>
              </a:pPr>
              <a:t>53</a:t>
            </a:fld>
            <a:endParaRPr lang="en-US" altLang="zh-CN" sz="2000">
              <a:solidFill>
                <a:schemeClr val="tx1"/>
              </a:solidFill>
            </a:endParaRPr>
          </a:p>
        </p:txBody>
      </p:sp>
      <p:sp>
        <p:nvSpPr>
          <p:cNvPr id="245762" name="Rectangle 2">
            <a:extLst>
              <a:ext uri="{FF2B5EF4-FFF2-40B4-BE49-F238E27FC236}">
                <a16:creationId xmlns:a16="http://schemas.microsoft.com/office/drawing/2014/main" id="{5A178EC8-E13B-4A98-A7EC-A984FE83C15F}"/>
              </a:ext>
            </a:extLst>
          </p:cNvPr>
          <p:cNvSpPr>
            <a:spLocks noGrp="1" noRot="1" noChangeArrowheads="1"/>
          </p:cNvSpPr>
          <p:nvPr>
            <p:ph type="title"/>
          </p:nvPr>
        </p:nvSpPr>
        <p:spPr/>
        <p:txBody>
          <a:bodyPr/>
          <a:lstStyle/>
          <a:p>
            <a:pPr eaLnBrk="1" hangingPunct="1">
              <a:defRPr/>
            </a:pPr>
            <a:r>
              <a:rPr lang="en-US" altLang="zh-CN"/>
              <a:t> </a:t>
            </a:r>
          </a:p>
        </p:txBody>
      </p:sp>
      <p:sp>
        <p:nvSpPr>
          <p:cNvPr id="58372" name="Rectangle 3">
            <a:extLst>
              <a:ext uri="{FF2B5EF4-FFF2-40B4-BE49-F238E27FC236}">
                <a16:creationId xmlns:a16="http://schemas.microsoft.com/office/drawing/2014/main" id="{8FBB535E-2CD0-4FFB-9D08-BFDDBBBD01DA}"/>
              </a:ext>
            </a:extLst>
          </p:cNvPr>
          <p:cNvSpPr>
            <a:spLocks noGrp="1" noRot="1" noChangeArrowheads="1"/>
          </p:cNvSpPr>
          <p:nvPr>
            <p:ph type="body" idx="1"/>
          </p:nvPr>
        </p:nvSpPr>
        <p:spPr/>
        <p:txBody>
          <a:bodyPr/>
          <a:lstStyle/>
          <a:p>
            <a:pPr marL="457200" indent="-457200" eaLnBrk="1" hangingPunct="1">
              <a:buFont typeface="Wingdings" panose="05000000000000000000" pitchFamily="2" charset="2"/>
              <a:buNone/>
            </a:pPr>
            <a:r>
              <a:rPr lang="en-US" altLang="zh-CN"/>
              <a:t> </a:t>
            </a:r>
          </a:p>
        </p:txBody>
      </p:sp>
      <p:sp>
        <p:nvSpPr>
          <p:cNvPr id="58373" name="Rectangle 4">
            <a:extLst>
              <a:ext uri="{FF2B5EF4-FFF2-40B4-BE49-F238E27FC236}">
                <a16:creationId xmlns:a16="http://schemas.microsoft.com/office/drawing/2014/main" id="{AB50A49E-5B03-4645-90DE-4769E36AE416}"/>
              </a:ext>
            </a:extLst>
          </p:cNvPr>
          <p:cNvSpPr>
            <a:spLocks noChangeArrowheads="1"/>
          </p:cNvSpPr>
          <p:nvPr/>
        </p:nvSpPr>
        <p:spPr bwMode="auto">
          <a:xfrm>
            <a:off x="539750" y="549275"/>
            <a:ext cx="6048375" cy="65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a:solidFill>
                  <a:srgbClr val="660033"/>
                </a:solidFill>
                <a:latin typeface="宋体" panose="02010600030101010101" pitchFamily="2" charset="-122"/>
              </a:rPr>
              <a:t>（</a:t>
            </a:r>
            <a:r>
              <a:rPr kumimoji="1" lang="en-US" altLang="zh-CN">
                <a:solidFill>
                  <a:srgbClr val="660033"/>
                </a:solidFill>
                <a:latin typeface="宋体" panose="02010600030101010101" pitchFamily="2" charset="-122"/>
              </a:rPr>
              <a:t>2</a:t>
            </a:r>
            <a:r>
              <a:rPr kumimoji="1" lang="zh-CN" altLang="en-US">
                <a:solidFill>
                  <a:srgbClr val="660033"/>
                </a:solidFill>
                <a:latin typeface="宋体" panose="02010600030101010101" pitchFamily="2" charset="-122"/>
              </a:rPr>
              <a:t>）需求富有弹性的商品</a:t>
            </a:r>
            <a:r>
              <a:rPr kumimoji="1" lang="zh-CN" altLang="en-US" sz="3600">
                <a:solidFill>
                  <a:srgbClr val="660033"/>
                </a:solidFill>
                <a:latin typeface="宋体" panose="02010600030101010101" pitchFamily="2" charset="-122"/>
              </a:rPr>
              <a:t> </a:t>
            </a:r>
            <a:r>
              <a:rPr kumimoji="1" lang="en-US" altLang="zh-CN">
                <a:solidFill>
                  <a:srgbClr val="660033"/>
                </a:solidFill>
                <a:latin typeface="宋体" panose="02010600030101010101" pitchFamily="2" charset="-122"/>
              </a:rPr>
              <a:t>e</a:t>
            </a:r>
            <a:r>
              <a:rPr kumimoji="1" lang="en-US" altLang="zh-CN" baseline="-25000">
                <a:solidFill>
                  <a:srgbClr val="660033"/>
                </a:solidFill>
                <a:latin typeface="宋体" panose="02010600030101010101" pitchFamily="2" charset="-122"/>
              </a:rPr>
              <a:t>d</a:t>
            </a:r>
            <a:r>
              <a:rPr kumimoji="1" lang="en-US" altLang="zh-CN">
                <a:solidFill>
                  <a:srgbClr val="660033"/>
                </a:solidFill>
                <a:latin typeface="宋体" panose="02010600030101010101" pitchFamily="2" charset="-122"/>
              </a:rPr>
              <a:t>&gt;1</a:t>
            </a:r>
          </a:p>
        </p:txBody>
      </p:sp>
      <p:sp>
        <p:nvSpPr>
          <p:cNvPr id="245765" name="Rectangle 5">
            <a:extLst>
              <a:ext uri="{FF2B5EF4-FFF2-40B4-BE49-F238E27FC236}">
                <a16:creationId xmlns:a16="http://schemas.microsoft.com/office/drawing/2014/main" id="{90273FF9-9685-471D-B490-65CDFB654E2A}"/>
              </a:ext>
            </a:extLst>
          </p:cNvPr>
          <p:cNvSpPr>
            <a:spLocks noChangeArrowheads="1"/>
          </p:cNvSpPr>
          <p:nvPr/>
        </p:nvSpPr>
        <p:spPr bwMode="auto">
          <a:xfrm>
            <a:off x="539750" y="1268413"/>
            <a:ext cx="6480175" cy="503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Tx/>
              <a:buSzTx/>
              <a:buFontTx/>
              <a:buNone/>
            </a:pPr>
            <a:r>
              <a:rPr kumimoji="1" lang="en-US" altLang="zh-CN" sz="2400">
                <a:latin typeface="宋体" panose="02010600030101010101" pitchFamily="2" charset="-122"/>
              </a:rPr>
              <a:t>【</a:t>
            </a:r>
            <a:r>
              <a:rPr kumimoji="1" lang="zh-CN" altLang="en-US" sz="2400">
                <a:latin typeface="宋体" panose="02010600030101010101" pitchFamily="2" charset="-122"/>
              </a:rPr>
              <a:t>需求量变动的比率大于价格变动的比率</a:t>
            </a:r>
            <a:r>
              <a:rPr kumimoji="1" lang="en-US" altLang="zh-CN" sz="2400">
                <a:latin typeface="宋体" panose="02010600030101010101" pitchFamily="2" charset="-122"/>
              </a:rPr>
              <a:t>】</a:t>
            </a:r>
            <a:r>
              <a:rPr kumimoji="1" lang="en-US" altLang="zh-CN" sz="2400" b="1">
                <a:solidFill>
                  <a:schemeClr val="tx1"/>
                </a:solidFill>
                <a:latin typeface="宋体" panose="02010600030101010101" pitchFamily="2" charset="-122"/>
              </a:rPr>
              <a:t>  </a:t>
            </a:r>
            <a:endParaRPr kumimoji="1" lang="en-US" altLang="zh-CN" sz="2400">
              <a:solidFill>
                <a:schemeClr val="tx1"/>
              </a:solidFill>
              <a:latin typeface="宋体" panose="02010600030101010101" pitchFamily="2" charset="-122"/>
            </a:endParaRPr>
          </a:p>
        </p:txBody>
      </p:sp>
      <p:sp>
        <p:nvSpPr>
          <p:cNvPr id="245766" name="Rectangle 6">
            <a:extLst>
              <a:ext uri="{FF2B5EF4-FFF2-40B4-BE49-F238E27FC236}">
                <a16:creationId xmlns:a16="http://schemas.microsoft.com/office/drawing/2014/main" id="{8BC57194-6DAD-4825-AFCB-63732F00DE40}"/>
              </a:ext>
            </a:extLst>
          </p:cNvPr>
          <p:cNvSpPr>
            <a:spLocks noChangeArrowheads="1"/>
          </p:cNvSpPr>
          <p:nvPr/>
        </p:nvSpPr>
        <p:spPr bwMode="auto">
          <a:xfrm>
            <a:off x="468313" y="2741613"/>
            <a:ext cx="7272337" cy="831850"/>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rPr>
              <a:t>例：电视机</a:t>
            </a:r>
            <a:r>
              <a:rPr kumimoji="1" lang="en-US" altLang="zh-CN" sz="2400" b="1">
                <a:solidFill>
                  <a:schemeClr val="tx1"/>
                </a:solidFill>
              </a:rPr>
              <a:t>e</a:t>
            </a:r>
            <a:r>
              <a:rPr kumimoji="1" lang="en-US" altLang="zh-CN" sz="2400" b="1" baseline="-25000">
                <a:solidFill>
                  <a:schemeClr val="tx1"/>
                </a:solidFill>
              </a:rPr>
              <a:t>d</a:t>
            </a:r>
            <a:r>
              <a:rPr kumimoji="1" lang="en-US" altLang="zh-CN" sz="2400" b="1">
                <a:solidFill>
                  <a:schemeClr val="tx1"/>
                </a:solidFill>
              </a:rPr>
              <a:t>=2</a:t>
            </a:r>
            <a:r>
              <a:rPr kumimoji="1" lang="zh-CN" altLang="en-US" sz="2400" b="1">
                <a:solidFill>
                  <a:schemeClr val="tx1"/>
                </a:solidFill>
              </a:rPr>
              <a:t>，</a:t>
            </a:r>
            <a:r>
              <a:rPr kumimoji="1" lang="en-US" altLang="zh-CN" sz="2400" b="1">
                <a:solidFill>
                  <a:schemeClr val="tx1"/>
                </a:solidFill>
              </a:rPr>
              <a:t>P1=500</a:t>
            </a:r>
            <a:r>
              <a:rPr kumimoji="1" lang="zh-CN" altLang="en-US" sz="2400" b="1">
                <a:solidFill>
                  <a:schemeClr val="tx1"/>
                </a:solidFill>
              </a:rPr>
              <a:t>元</a:t>
            </a:r>
            <a:r>
              <a:rPr kumimoji="1" lang="en-US" altLang="zh-CN" sz="2400" b="1">
                <a:solidFill>
                  <a:schemeClr val="tx1"/>
                </a:solidFill>
              </a:rPr>
              <a:t>/</a:t>
            </a:r>
            <a:r>
              <a:rPr kumimoji="1" lang="zh-CN" altLang="en-US" sz="2400" b="1">
                <a:solidFill>
                  <a:schemeClr val="tx1"/>
                </a:solidFill>
              </a:rPr>
              <a:t>台，</a:t>
            </a:r>
            <a:r>
              <a:rPr kumimoji="1" lang="en-US" altLang="zh-CN" sz="2400" b="1">
                <a:solidFill>
                  <a:schemeClr val="tx1"/>
                </a:solidFill>
              </a:rPr>
              <a:t>Q1=100</a:t>
            </a:r>
            <a:r>
              <a:rPr kumimoji="1" lang="zh-CN" altLang="en-US" sz="2400" b="1">
                <a:solidFill>
                  <a:schemeClr val="tx1"/>
                </a:solidFill>
              </a:rPr>
              <a:t>台 ，  </a:t>
            </a:r>
          </a:p>
          <a:p>
            <a:pPr eaLnBrk="1" hangingPunct="1">
              <a:spcBef>
                <a:spcPct val="0"/>
              </a:spcBef>
              <a:buClrTx/>
              <a:buSzTx/>
              <a:buFontTx/>
              <a:buNone/>
            </a:pPr>
            <a:r>
              <a:rPr kumimoji="1" lang="zh-CN" altLang="en-US" sz="2400" b="1">
                <a:solidFill>
                  <a:schemeClr val="tx1"/>
                </a:solidFill>
              </a:rPr>
              <a:t>        如价格下调</a:t>
            </a:r>
            <a:r>
              <a:rPr kumimoji="1" lang="en-US" altLang="zh-CN" sz="2400" b="1">
                <a:solidFill>
                  <a:schemeClr val="tx1"/>
                </a:solidFill>
              </a:rPr>
              <a:t>10%</a:t>
            </a:r>
            <a:r>
              <a:rPr kumimoji="1" lang="zh-CN" altLang="en-US" sz="2400" b="1">
                <a:solidFill>
                  <a:schemeClr val="tx1"/>
                </a:solidFill>
              </a:rPr>
              <a:t>？试分析以下收益状况。           </a:t>
            </a:r>
          </a:p>
        </p:txBody>
      </p:sp>
      <p:sp>
        <p:nvSpPr>
          <p:cNvPr id="245767" name="Rectangle 7">
            <a:extLst>
              <a:ext uri="{FF2B5EF4-FFF2-40B4-BE49-F238E27FC236}">
                <a16:creationId xmlns:a16="http://schemas.microsoft.com/office/drawing/2014/main" id="{32FBB07D-5DF2-42A1-A829-622F063CD583}"/>
              </a:ext>
            </a:extLst>
          </p:cNvPr>
          <p:cNvSpPr>
            <a:spLocks noChangeArrowheads="1"/>
          </p:cNvSpPr>
          <p:nvPr/>
        </p:nvSpPr>
        <p:spPr bwMode="auto">
          <a:xfrm>
            <a:off x="468313" y="3762375"/>
            <a:ext cx="7272337" cy="1106488"/>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Tx/>
              <a:buSzTx/>
              <a:buFontTx/>
              <a:buNone/>
            </a:pPr>
            <a:r>
              <a:rPr kumimoji="1" lang="zh-CN" altLang="en-US" sz="2000" b="1">
                <a:solidFill>
                  <a:schemeClr val="tx1"/>
                </a:solidFill>
              </a:rPr>
              <a:t>如价格下调</a:t>
            </a:r>
            <a:r>
              <a:rPr kumimoji="1" lang="en-US" altLang="zh-CN" sz="2000" b="1">
                <a:solidFill>
                  <a:schemeClr val="tx1"/>
                </a:solidFill>
              </a:rPr>
              <a:t>10%</a:t>
            </a:r>
            <a:r>
              <a:rPr kumimoji="1" lang="zh-CN" altLang="en-US" sz="2000" b="1">
                <a:solidFill>
                  <a:schemeClr val="tx1"/>
                </a:solidFill>
              </a:rPr>
              <a:t>，则数量增加</a:t>
            </a:r>
            <a:r>
              <a:rPr kumimoji="1" lang="en-US" altLang="zh-CN" sz="2000" b="1">
                <a:solidFill>
                  <a:schemeClr val="tx1"/>
                </a:solidFill>
              </a:rPr>
              <a:t>20%</a:t>
            </a:r>
            <a:r>
              <a:rPr kumimoji="1" lang="zh-CN" altLang="en-US" sz="2000" b="1">
                <a:solidFill>
                  <a:schemeClr val="tx1"/>
                </a:solidFill>
              </a:rPr>
              <a:t>，</a:t>
            </a:r>
          </a:p>
          <a:p>
            <a:pPr eaLnBrk="1" hangingPunct="1">
              <a:lnSpc>
                <a:spcPct val="110000"/>
              </a:lnSpc>
              <a:spcBef>
                <a:spcPct val="0"/>
              </a:spcBef>
              <a:buClrTx/>
              <a:buSzTx/>
              <a:buFontTx/>
              <a:buNone/>
            </a:pPr>
            <a:r>
              <a:rPr kumimoji="1" lang="zh-CN" altLang="en-US" sz="2000" b="1">
                <a:solidFill>
                  <a:schemeClr val="tx1"/>
                </a:solidFill>
              </a:rPr>
              <a:t>            </a:t>
            </a:r>
            <a:r>
              <a:rPr kumimoji="1" lang="en-US" altLang="zh-CN" sz="2000" b="1">
                <a:solidFill>
                  <a:schemeClr val="tx1"/>
                </a:solidFill>
              </a:rPr>
              <a:t>P2=500 –500*10%=450</a:t>
            </a:r>
            <a:r>
              <a:rPr kumimoji="1" lang="zh-CN" altLang="en-US" sz="2000" b="1">
                <a:solidFill>
                  <a:schemeClr val="tx1"/>
                </a:solidFill>
              </a:rPr>
              <a:t>元</a:t>
            </a:r>
            <a:r>
              <a:rPr kumimoji="1" lang="en-US" altLang="zh-CN" sz="2000" b="1">
                <a:solidFill>
                  <a:schemeClr val="tx1"/>
                </a:solidFill>
              </a:rPr>
              <a:t>/</a:t>
            </a:r>
            <a:r>
              <a:rPr kumimoji="1" lang="zh-CN" altLang="en-US" sz="2000" b="1">
                <a:solidFill>
                  <a:schemeClr val="tx1"/>
                </a:solidFill>
              </a:rPr>
              <a:t>台，</a:t>
            </a:r>
          </a:p>
          <a:p>
            <a:pPr eaLnBrk="1" hangingPunct="1">
              <a:lnSpc>
                <a:spcPct val="110000"/>
              </a:lnSpc>
              <a:spcBef>
                <a:spcPct val="0"/>
              </a:spcBef>
              <a:buClrTx/>
              <a:buSzTx/>
              <a:buFontTx/>
              <a:buNone/>
            </a:pPr>
            <a:r>
              <a:rPr kumimoji="1" lang="zh-CN" altLang="en-US" sz="2000" b="1">
                <a:solidFill>
                  <a:schemeClr val="tx1"/>
                </a:solidFill>
              </a:rPr>
              <a:t>            </a:t>
            </a:r>
            <a:r>
              <a:rPr kumimoji="1" lang="en-US" altLang="zh-CN" sz="2000" b="1">
                <a:solidFill>
                  <a:schemeClr val="tx1"/>
                </a:solidFill>
              </a:rPr>
              <a:t>Q2=100+100*20%=120</a:t>
            </a:r>
            <a:r>
              <a:rPr kumimoji="1" lang="zh-CN" altLang="en-US" sz="2000" b="1">
                <a:solidFill>
                  <a:schemeClr val="tx1"/>
                </a:solidFill>
              </a:rPr>
              <a:t>台</a:t>
            </a:r>
          </a:p>
        </p:txBody>
      </p:sp>
      <p:sp>
        <p:nvSpPr>
          <p:cNvPr id="245768" name="Rectangle 8">
            <a:extLst>
              <a:ext uri="{FF2B5EF4-FFF2-40B4-BE49-F238E27FC236}">
                <a16:creationId xmlns:a16="http://schemas.microsoft.com/office/drawing/2014/main" id="{C5504332-8C23-43F8-B53E-3B7AE3526839}"/>
              </a:ext>
            </a:extLst>
          </p:cNvPr>
          <p:cNvSpPr>
            <a:spLocks noChangeArrowheads="1"/>
          </p:cNvSpPr>
          <p:nvPr/>
        </p:nvSpPr>
        <p:spPr bwMode="auto">
          <a:xfrm>
            <a:off x="468313" y="5011738"/>
            <a:ext cx="7272337" cy="1441450"/>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0"/>
              </a:spcBef>
              <a:buClrTx/>
              <a:buSzTx/>
              <a:buFontTx/>
              <a:buNone/>
            </a:pPr>
            <a:r>
              <a:rPr kumimoji="1" lang="en-US" altLang="zh-CN" sz="2000" b="1">
                <a:solidFill>
                  <a:schemeClr val="tx1"/>
                </a:solidFill>
              </a:rPr>
              <a:t>           TR2=P2×Q2=450×120=54000</a:t>
            </a:r>
            <a:r>
              <a:rPr kumimoji="1" lang="zh-CN" altLang="en-US" sz="2000" b="1">
                <a:solidFill>
                  <a:schemeClr val="tx1"/>
                </a:solidFill>
              </a:rPr>
              <a:t>元</a:t>
            </a:r>
          </a:p>
          <a:p>
            <a:pPr eaLnBrk="1" hangingPunct="1">
              <a:lnSpc>
                <a:spcPct val="110000"/>
              </a:lnSpc>
              <a:spcBef>
                <a:spcPct val="0"/>
              </a:spcBef>
              <a:buClrTx/>
              <a:buSzTx/>
              <a:buFontTx/>
              <a:buNone/>
            </a:pPr>
            <a:r>
              <a:rPr kumimoji="1" lang="zh-CN" altLang="en-US" sz="2000" b="1">
                <a:solidFill>
                  <a:schemeClr val="tx1"/>
                </a:solidFill>
              </a:rPr>
              <a:t>           </a:t>
            </a:r>
            <a:r>
              <a:rPr kumimoji="1" lang="en-US" altLang="zh-CN" sz="2000" b="1">
                <a:solidFill>
                  <a:schemeClr val="tx1"/>
                </a:solidFill>
              </a:rPr>
              <a:t>TR1=50000</a:t>
            </a:r>
          </a:p>
          <a:p>
            <a:pPr eaLnBrk="1" hangingPunct="1">
              <a:lnSpc>
                <a:spcPct val="110000"/>
              </a:lnSpc>
              <a:spcBef>
                <a:spcPct val="0"/>
              </a:spcBef>
              <a:buClrTx/>
              <a:buSzTx/>
              <a:buFontTx/>
              <a:buNone/>
            </a:pPr>
            <a:r>
              <a:rPr kumimoji="1" lang="en-US" altLang="zh-CN" sz="2000" b="1">
                <a:solidFill>
                  <a:schemeClr val="tx1"/>
                </a:solidFill>
              </a:rPr>
              <a:t>           TR2 –TR1=54000 –50000=4000</a:t>
            </a:r>
            <a:r>
              <a:rPr kumimoji="1" lang="zh-CN" altLang="en-US" sz="2000" b="1">
                <a:solidFill>
                  <a:schemeClr val="tx1"/>
                </a:solidFill>
              </a:rPr>
              <a:t>元</a:t>
            </a:r>
          </a:p>
          <a:p>
            <a:pPr eaLnBrk="1" hangingPunct="1">
              <a:lnSpc>
                <a:spcPct val="110000"/>
              </a:lnSpc>
              <a:spcBef>
                <a:spcPct val="0"/>
              </a:spcBef>
              <a:buClrTx/>
              <a:buSzTx/>
              <a:buFontTx/>
              <a:buNone/>
            </a:pPr>
            <a:r>
              <a:rPr kumimoji="1" lang="zh-CN" altLang="en-US" sz="2000">
                <a:solidFill>
                  <a:schemeClr val="tx1"/>
                </a:solidFill>
              </a:rPr>
              <a:t>   </a:t>
            </a:r>
            <a:r>
              <a:rPr kumimoji="1" lang="en-US" altLang="zh-CN" sz="2000">
                <a:solidFill>
                  <a:srgbClr val="FF0000"/>
                </a:solidFill>
              </a:rPr>
              <a:t>TR2 &gt;TR1</a:t>
            </a:r>
            <a:r>
              <a:rPr kumimoji="1" lang="zh-CN" altLang="en-US" sz="2000">
                <a:solidFill>
                  <a:srgbClr val="FF0000"/>
                </a:solidFill>
              </a:rPr>
              <a:t>，表明价格下跌，总收益增加。</a:t>
            </a:r>
          </a:p>
        </p:txBody>
      </p:sp>
      <p:sp>
        <p:nvSpPr>
          <p:cNvPr id="245770" name="Text Box 10" descr="信纸">
            <a:extLst>
              <a:ext uri="{FF2B5EF4-FFF2-40B4-BE49-F238E27FC236}">
                <a16:creationId xmlns:a16="http://schemas.microsoft.com/office/drawing/2014/main" id="{F5ECD627-95C9-48F7-A94F-A8BFC0090088}"/>
              </a:ext>
            </a:extLst>
          </p:cNvPr>
          <p:cNvSpPr txBox="1">
            <a:spLocks noChangeArrowheads="1"/>
          </p:cNvSpPr>
          <p:nvPr/>
        </p:nvSpPr>
        <p:spPr bwMode="auto">
          <a:xfrm>
            <a:off x="468313" y="1752600"/>
            <a:ext cx="7200900" cy="955675"/>
          </a:xfrm>
          <a:prstGeom prst="rect">
            <a:avLst/>
          </a:prstGeom>
          <a:blipFill dpi="0" rotWithShape="1">
            <a:blip r:embed="rId2"/>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800">
                <a:effectLst>
                  <a:outerShdw blurRad="38100" dist="38100" dir="2700000" algn="tl">
                    <a:srgbClr val="000000"/>
                  </a:outerShdw>
                </a:effectLst>
                <a:latin typeface="Arial" charset="0"/>
              </a:rPr>
              <a:t>降低价格会增加厂商收入，相反，提高价格会减少厂商的收入。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65"/>
                                        </p:tgtEl>
                                        <p:attrNameLst>
                                          <p:attrName>style.visibility</p:attrName>
                                        </p:attrNameLst>
                                      </p:cBhvr>
                                      <p:to>
                                        <p:strVal val="visible"/>
                                      </p:to>
                                    </p:set>
                                    <p:animEffect transition="in" filter="blinds(horizontal)">
                                      <p:cBhvr>
                                        <p:cTn id="7" dur="500"/>
                                        <p:tgtEl>
                                          <p:spTgt spid="2457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5770"/>
                                        </p:tgtEl>
                                        <p:attrNameLst>
                                          <p:attrName>style.visibility</p:attrName>
                                        </p:attrNameLst>
                                      </p:cBhvr>
                                      <p:to>
                                        <p:strVal val="visible"/>
                                      </p:to>
                                    </p:set>
                                    <p:animEffect transition="in" filter="wipe(left)">
                                      <p:cBhvr>
                                        <p:cTn id="12" dur="500"/>
                                        <p:tgtEl>
                                          <p:spTgt spid="24577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5766"/>
                                        </p:tgtEl>
                                        <p:attrNameLst>
                                          <p:attrName>style.visibility</p:attrName>
                                        </p:attrNameLst>
                                      </p:cBhvr>
                                      <p:to>
                                        <p:strVal val="visible"/>
                                      </p:to>
                                    </p:set>
                                    <p:animEffect transition="in" filter="blinds(horizontal)">
                                      <p:cBhvr>
                                        <p:cTn id="17" dur="500"/>
                                        <p:tgtEl>
                                          <p:spTgt spid="24576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5767"/>
                                        </p:tgtEl>
                                        <p:attrNameLst>
                                          <p:attrName>style.visibility</p:attrName>
                                        </p:attrNameLst>
                                      </p:cBhvr>
                                      <p:to>
                                        <p:strVal val="visible"/>
                                      </p:to>
                                    </p:set>
                                    <p:animEffect transition="in" filter="blinds(horizontal)">
                                      <p:cBhvr>
                                        <p:cTn id="22" dur="500"/>
                                        <p:tgtEl>
                                          <p:spTgt spid="24576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5768"/>
                                        </p:tgtEl>
                                        <p:attrNameLst>
                                          <p:attrName>style.visibility</p:attrName>
                                        </p:attrNameLst>
                                      </p:cBhvr>
                                      <p:to>
                                        <p:strVal val="visible"/>
                                      </p:to>
                                    </p:set>
                                    <p:animEffect transition="in" filter="blinds(horizontal)">
                                      <p:cBhvr>
                                        <p:cTn id="27" dur="500"/>
                                        <p:tgtEl>
                                          <p:spTgt spid="245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5" grpId="0" autoUpdateAnimBg="0"/>
      <p:bldP spid="245766" grpId="0" animBg="1" autoUpdateAnimBg="0"/>
      <p:bldP spid="245767" grpId="0" animBg="1" autoUpdateAnimBg="0"/>
      <p:bldP spid="245768" grpId="0" animBg="1" autoUpdateAnimBg="0"/>
      <p:bldP spid="24577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灯片编号占位符 4">
            <a:extLst>
              <a:ext uri="{FF2B5EF4-FFF2-40B4-BE49-F238E27FC236}">
                <a16:creationId xmlns:a16="http://schemas.microsoft.com/office/drawing/2014/main" id="{3A88BCB0-00A6-44D8-A3EE-A4D5C825F6F9}"/>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8DB06E38-3B6F-4CD2-A9BB-384AD5482F08}" type="slidenum">
              <a:rPr lang="en-US" altLang="zh-CN" sz="2000" smtClean="0">
                <a:solidFill>
                  <a:schemeClr val="tx1"/>
                </a:solidFill>
              </a:rPr>
              <a:pPr>
                <a:spcBef>
                  <a:spcPct val="0"/>
                </a:spcBef>
                <a:buClrTx/>
                <a:buSzTx/>
                <a:buFontTx/>
                <a:buNone/>
              </a:pPr>
              <a:t>54</a:t>
            </a:fld>
            <a:endParaRPr lang="en-US" altLang="zh-CN" sz="2000">
              <a:solidFill>
                <a:schemeClr val="tx1"/>
              </a:solidFill>
            </a:endParaRPr>
          </a:p>
        </p:txBody>
      </p:sp>
      <p:sp>
        <p:nvSpPr>
          <p:cNvPr id="246786" name="Rectangle 2">
            <a:extLst>
              <a:ext uri="{FF2B5EF4-FFF2-40B4-BE49-F238E27FC236}">
                <a16:creationId xmlns:a16="http://schemas.microsoft.com/office/drawing/2014/main" id="{E0E05BF1-0FDC-4FB2-958D-097718A3CBBC}"/>
              </a:ext>
            </a:extLst>
          </p:cNvPr>
          <p:cNvSpPr>
            <a:spLocks noGrp="1" noRot="1" noChangeArrowheads="1"/>
          </p:cNvSpPr>
          <p:nvPr>
            <p:ph type="title"/>
          </p:nvPr>
        </p:nvSpPr>
        <p:spPr/>
        <p:txBody>
          <a:bodyPr/>
          <a:lstStyle/>
          <a:p>
            <a:pPr eaLnBrk="1" hangingPunct="1">
              <a:defRPr/>
            </a:pPr>
            <a:r>
              <a:rPr lang="en-US" altLang="zh-CN"/>
              <a:t> </a:t>
            </a:r>
          </a:p>
        </p:txBody>
      </p:sp>
      <p:sp>
        <p:nvSpPr>
          <p:cNvPr id="246787" name="Rectangle 3">
            <a:extLst>
              <a:ext uri="{FF2B5EF4-FFF2-40B4-BE49-F238E27FC236}">
                <a16:creationId xmlns:a16="http://schemas.microsoft.com/office/drawing/2014/main" id="{5FA382D0-4D44-49FE-8A3B-5ACD224891D5}"/>
              </a:ext>
            </a:extLst>
          </p:cNvPr>
          <p:cNvSpPr>
            <a:spLocks noGrp="1" noRot="1" noChangeArrowheads="1"/>
          </p:cNvSpPr>
          <p:nvPr>
            <p:ph type="body" idx="1"/>
          </p:nvPr>
        </p:nvSpPr>
        <p:spPr>
          <a:xfrm>
            <a:off x="755650" y="1916113"/>
            <a:ext cx="6884988" cy="1433512"/>
          </a:xfrm>
          <a:ln>
            <a:solidFill>
              <a:srgbClr val="CC0000"/>
            </a:solidFill>
            <a:miter lim="800000"/>
            <a:headEnd/>
            <a:tailEnd/>
          </a:ln>
        </p:spPr>
        <p:txBody>
          <a:bodyPr/>
          <a:lstStyle/>
          <a:p>
            <a:pPr marL="457200" indent="-457200" eaLnBrk="1" hangingPunct="1">
              <a:lnSpc>
                <a:spcPct val="90000"/>
              </a:lnSpc>
              <a:buFont typeface="Wingdings" panose="05000000000000000000" pitchFamily="2" charset="2"/>
              <a:buNone/>
            </a:pPr>
            <a:r>
              <a:rPr lang="zh-CN" altLang="en-US" sz="2800" b="1"/>
              <a:t>如价格上调</a:t>
            </a:r>
            <a:r>
              <a:rPr lang="en-US" altLang="zh-CN" sz="2800" b="1"/>
              <a:t>10%</a:t>
            </a:r>
            <a:r>
              <a:rPr lang="zh-CN" altLang="en-US" sz="2800" b="1"/>
              <a:t>，数量则减少</a:t>
            </a:r>
            <a:r>
              <a:rPr lang="en-US" altLang="zh-CN" sz="2800" b="1"/>
              <a:t>20%</a:t>
            </a:r>
            <a:r>
              <a:rPr lang="zh-CN" altLang="en-US" sz="2800" b="1"/>
              <a:t>。</a:t>
            </a:r>
          </a:p>
          <a:p>
            <a:pPr marL="457200" indent="-457200" eaLnBrk="1" hangingPunct="1">
              <a:lnSpc>
                <a:spcPct val="90000"/>
              </a:lnSpc>
              <a:buSzPct val="80000"/>
              <a:buFont typeface="Wingdings" panose="05000000000000000000" pitchFamily="2" charset="2"/>
              <a:buChar char="l"/>
            </a:pPr>
            <a:r>
              <a:rPr lang="en-US" altLang="zh-CN" sz="2800" b="1"/>
              <a:t>P3=500 +500×10%=550</a:t>
            </a:r>
            <a:r>
              <a:rPr lang="zh-CN" altLang="en-US" sz="2800" b="1"/>
              <a:t>元</a:t>
            </a:r>
            <a:r>
              <a:rPr lang="en-US" altLang="zh-CN" sz="2800" b="1"/>
              <a:t>/</a:t>
            </a:r>
            <a:r>
              <a:rPr lang="zh-CN" altLang="en-US" sz="2800" b="1"/>
              <a:t>台，</a:t>
            </a:r>
          </a:p>
          <a:p>
            <a:pPr marL="457200" indent="-457200" eaLnBrk="1" hangingPunct="1">
              <a:lnSpc>
                <a:spcPct val="90000"/>
              </a:lnSpc>
              <a:buSzPct val="80000"/>
              <a:buFont typeface="Wingdings" panose="05000000000000000000" pitchFamily="2" charset="2"/>
              <a:buChar char="l"/>
            </a:pPr>
            <a:r>
              <a:rPr lang="en-US" altLang="zh-CN" sz="2800" b="1"/>
              <a:t>Q3=100 -100×20%=80</a:t>
            </a:r>
            <a:r>
              <a:rPr lang="zh-CN" altLang="en-US" sz="2800" b="1"/>
              <a:t>台           </a:t>
            </a:r>
            <a:endParaRPr lang="zh-CN" altLang="en-US" sz="2800"/>
          </a:p>
        </p:txBody>
      </p:sp>
      <p:sp>
        <p:nvSpPr>
          <p:cNvPr id="246788" name="Rectangle 4">
            <a:extLst>
              <a:ext uri="{FF2B5EF4-FFF2-40B4-BE49-F238E27FC236}">
                <a16:creationId xmlns:a16="http://schemas.microsoft.com/office/drawing/2014/main" id="{798171C8-8EDC-47A1-AA1F-31FE9F5D0E31}"/>
              </a:ext>
            </a:extLst>
          </p:cNvPr>
          <p:cNvSpPr>
            <a:spLocks noChangeArrowheads="1"/>
          </p:cNvSpPr>
          <p:nvPr/>
        </p:nvSpPr>
        <p:spPr bwMode="auto">
          <a:xfrm>
            <a:off x="755650" y="549275"/>
            <a:ext cx="5616575" cy="588963"/>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None/>
            </a:pPr>
            <a:r>
              <a:rPr lang="zh-CN" altLang="en-US" b="1"/>
              <a:t>如果价格上调</a:t>
            </a:r>
            <a:r>
              <a:rPr lang="en-US" altLang="zh-CN" b="1"/>
              <a:t>10%</a:t>
            </a:r>
            <a:r>
              <a:rPr lang="zh-CN" altLang="en-US" b="1"/>
              <a:t>？</a:t>
            </a:r>
          </a:p>
        </p:txBody>
      </p:sp>
      <p:sp>
        <p:nvSpPr>
          <p:cNvPr id="246789" name="Rectangle 5">
            <a:extLst>
              <a:ext uri="{FF2B5EF4-FFF2-40B4-BE49-F238E27FC236}">
                <a16:creationId xmlns:a16="http://schemas.microsoft.com/office/drawing/2014/main" id="{ACF1660A-D0CA-41C1-AB83-D1B298255B91}"/>
              </a:ext>
            </a:extLst>
          </p:cNvPr>
          <p:cNvSpPr>
            <a:spLocks noChangeArrowheads="1"/>
          </p:cNvSpPr>
          <p:nvPr/>
        </p:nvSpPr>
        <p:spPr bwMode="auto">
          <a:xfrm>
            <a:off x="755650" y="4699000"/>
            <a:ext cx="6911975" cy="528638"/>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800">
                <a:solidFill>
                  <a:srgbClr val="FF0000"/>
                </a:solidFill>
              </a:rPr>
              <a:t>TR3&lt;TR1</a:t>
            </a:r>
            <a:r>
              <a:rPr lang="zh-CN" altLang="en-US" sz="2800">
                <a:solidFill>
                  <a:srgbClr val="FF0000"/>
                </a:solidFill>
              </a:rPr>
              <a:t>，表明价格上调，总收益减少。</a:t>
            </a:r>
          </a:p>
        </p:txBody>
      </p:sp>
      <p:sp>
        <p:nvSpPr>
          <p:cNvPr id="246790" name="Rectangle 6">
            <a:extLst>
              <a:ext uri="{FF2B5EF4-FFF2-40B4-BE49-F238E27FC236}">
                <a16:creationId xmlns:a16="http://schemas.microsoft.com/office/drawing/2014/main" id="{77AFDBB3-0787-4EBB-9E2A-E197DC87197D}"/>
              </a:ext>
            </a:extLst>
          </p:cNvPr>
          <p:cNvSpPr>
            <a:spLocks noChangeArrowheads="1"/>
          </p:cNvSpPr>
          <p:nvPr/>
        </p:nvSpPr>
        <p:spPr bwMode="auto">
          <a:xfrm>
            <a:off x="755650" y="3500438"/>
            <a:ext cx="6911975" cy="955675"/>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Wingdings" panose="05000000000000000000" pitchFamily="2" charset="2"/>
              <a:buChar char="u"/>
            </a:pPr>
            <a:r>
              <a:rPr lang="en-US" altLang="zh-CN" sz="2800" b="1"/>
              <a:t>TR3=P3×Q3=550×80=44000</a:t>
            </a:r>
            <a:r>
              <a:rPr lang="zh-CN" altLang="en-US" sz="2800" b="1"/>
              <a:t>元</a:t>
            </a:r>
          </a:p>
          <a:p>
            <a:pPr eaLnBrk="1" hangingPunct="1">
              <a:spcBef>
                <a:spcPct val="0"/>
              </a:spcBef>
              <a:buClrTx/>
              <a:buSzTx/>
              <a:buFont typeface="Wingdings" panose="05000000000000000000" pitchFamily="2" charset="2"/>
              <a:buChar char="u"/>
            </a:pPr>
            <a:r>
              <a:rPr lang="en-US" altLang="zh-CN" sz="2800" b="1"/>
              <a:t>TR3 –TR1=44000 –50000= -6000</a:t>
            </a:r>
            <a:r>
              <a:rPr lang="zh-CN" altLang="en-US" sz="2800" b="1"/>
              <a:t>元</a:t>
            </a:r>
          </a:p>
        </p:txBody>
      </p:sp>
      <p:sp>
        <p:nvSpPr>
          <p:cNvPr id="246791" name="Rectangle 7" descr="蓝色面巾纸">
            <a:extLst>
              <a:ext uri="{FF2B5EF4-FFF2-40B4-BE49-F238E27FC236}">
                <a16:creationId xmlns:a16="http://schemas.microsoft.com/office/drawing/2014/main" id="{D39AAE2A-5733-46C9-B8D2-6AA01A1BCA49}"/>
              </a:ext>
            </a:extLst>
          </p:cNvPr>
          <p:cNvSpPr>
            <a:spLocks noChangeArrowheads="1"/>
          </p:cNvSpPr>
          <p:nvPr/>
        </p:nvSpPr>
        <p:spPr bwMode="auto">
          <a:xfrm>
            <a:off x="755650" y="5386388"/>
            <a:ext cx="7056438" cy="89852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400">
                <a:solidFill>
                  <a:schemeClr val="tx1"/>
                </a:solidFill>
              </a:rPr>
              <a:t>需求是富有弹性的商品，假定其他条件不变，卖者要想获得更多的收益，应该适当降低价格</a:t>
            </a:r>
          </a:p>
        </p:txBody>
      </p:sp>
      <p:sp>
        <p:nvSpPr>
          <p:cNvPr id="246792" name="Rectangle 8">
            <a:extLst>
              <a:ext uri="{FF2B5EF4-FFF2-40B4-BE49-F238E27FC236}">
                <a16:creationId xmlns:a16="http://schemas.microsoft.com/office/drawing/2014/main" id="{7817CA96-00BA-4941-9558-628306E109A9}"/>
              </a:ext>
            </a:extLst>
          </p:cNvPr>
          <p:cNvSpPr>
            <a:spLocks noChangeArrowheads="1"/>
          </p:cNvSpPr>
          <p:nvPr/>
        </p:nvSpPr>
        <p:spPr bwMode="auto">
          <a:xfrm>
            <a:off x="755650" y="1268413"/>
            <a:ext cx="7559675" cy="466725"/>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rPr>
              <a:t>已知：电视机</a:t>
            </a:r>
            <a:r>
              <a:rPr kumimoji="1" lang="en-US" altLang="zh-CN" sz="2400" b="1">
                <a:solidFill>
                  <a:schemeClr val="tx1"/>
                </a:solidFill>
              </a:rPr>
              <a:t>e</a:t>
            </a:r>
            <a:r>
              <a:rPr kumimoji="1" lang="en-US" altLang="zh-CN" sz="2400" b="1" baseline="-25000">
                <a:solidFill>
                  <a:schemeClr val="tx1"/>
                </a:solidFill>
              </a:rPr>
              <a:t>d</a:t>
            </a:r>
            <a:r>
              <a:rPr kumimoji="1" lang="en-US" altLang="zh-CN" sz="2400" b="1">
                <a:solidFill>
                  <a:schemeClr val="tx1"/>
                </a:solidFill>
              </a:rPr>
              <a:t>=2</a:t>
            </a:r>
            <a:r>
              <a:rPr kumimoji="1" lang="zh-CN" altLang="en-US" sz="2400" b="1">
                <a:solidFill>
                  <a:schemeClr val="tx1"/>
                </a:solidFill>
              </a:rPr>
              <a:t>，</a:t>
            </a:r>
            <a:r>
              <a:rPr kumimoji="1" lang="en-US" altLang="zh-CN" sz="2400" b="1">
                <a:solidFill>
                  <a:schemeClr val="tx1"/>
                </a:solidFill>
              </a:rPr>
              <a:t>P1=500</a:t>
            </a:r>
            <a:r>
              <a:rPr kumimoji="1" lang="zh-CN" altLang="en-US" sz="2400" b="1">
                <a:solidFill>
                  <a:schemeClr val="tx1"/>
                </a:solidFill>
              </a:rPr>
              <a:t>元</a:t>
            </a:r>
            <a:r>
              <a:rPr kumimoji="1" lang="en-US" altLang="zh-CN" sz="2400" b="1">
                <a:solidFill>
                  <a:schemeClr val="tx1"/>
                </a:solidFill>
              </a:rPr>
              <a:t>/</a:t>
            </a:r>
            <a:r>
              <a:rPr kumimoji="1" lang="zh-CN" altLang="en-US" sz="2400" b="1">
                <a:solidFill>
                  <a:schemeClr val="tx1"/>
                </a:solidFill>
              </a:rPr>
              <a:t>台，</a:t>
            </a:r>
            <a:r>
              <a:rPr kumimoji="1" lang="en-US" altLang="zh-CN" sz="2400" b="1">
                <a:solidFill>
                  <a:schemeClr val="tx1"/>
                </a:solidFill>
              </a:rPr>
              <a:t>Q1=100</a:t>
            </a:r>
            <a:r>
              <a:rPr kumimoji="1" lang="zh-CN" altLang="en-US" sz="2400" b="1">
                <a:solidFill>
                  <a:schemeClr val="tx1"/>
                </a:solidFill>
              </a:rPr>
              <a:t>台 。</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6788"/>
                                        </p:tgtEl>
                                        <p:attrNameLst>
                                          <p:attrName>style.visibility</p:attrName>
                                        </p:attrNameLst>
                                      </p:cBhvr>
                                      <p:to>
                                        <p:strVal val="visible"/>
                                      </p:to>
                                    </p:set>
                                    <p:animEffect transition="in" filter="blinds(horizontal)">
                                      <p:cBhvr>
                                        <p:cTn id="7" dur="500"/>
                                        <p:tgtEl>
                                          <p:spTgt spid="2467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6792"/>
                                        </p:tgtEl>
                                        <p:attrNameLst>
                                          <p:attrName>style.visibility</p:attrName>
                                        </p:attrNameLst>
                                      </p:cBhvr>
                                      <p:to>
                                        <p:strVal val="visible"/>
                                      </p:to>
                                    </p:set>
                                    <p:animEffect transition="in" filter="blinds(horizontal)">
                                      <p:cBhvr>
                                        <p:cTn id="12" dur="500"/>
                                        <p:tgtEl>
                                          <p:spTgt spid="2467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6787">
                                            <p:bg/>
                                          </p:spTgt>
                                        </p:tgtEl>
                                        <p:attrNameLst>
                                          <p:attrName>style.visibility</p:attrName>
                                        </p:attrNameLst>
                                      </p:cBhvr>
                                      <p:to>
                                        <p:strVal val="visible"/>
                                      </p:to>
                                    </p:set>
                                    <p:anim calcmode="lin" valueType="num">
                                      <p:cBhvr additive="base">
                                        <p:cTn id="17" dur="500" fill="hold"/>
                                        <p:tgtEl>
                                          <p:spTgt spid="24678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246787">
                                            <p:bg/>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46787">
                                            <p:txEl>
                                              <p:pRg st="0" end="0"/>
                                            </p:txEl>
                                          </p:spTgt>
                                        </p:tgtEl>
                                        <p:attrNameLst>
                                          <p:attrName>style.visibility</p:attrName>
                                        </p:attrNameLst>
                                      </p:cBhvr>
                                      <p:to>
                                        <p:strVal val="visible"/>
                                      </p:to>
                                    </p:set>
                                    <p:anim calcmode="lin" valueType="num">
                                      <p:cBhvr additive="base">
                                        <p:cTn id="23" dur="500" fill="hold"/>
                                        <p:tgtEl>
                                          <p:spTgt spid="24678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467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46787">
                                            <p:txEl>
                                              <p:pRg st="1" end="1"/>
                                            </p:txEl>
                                          </p:spTgt>
                                        </p:tgtEl>
                                        <p:attrNameLst>
                                          <p:attrName>style.visibility</p:attrName>
                                        </p:attrNameLst>
                                      </p:cBhvr>
                                      <p:to>
                                        <p:strVal val="visible"/>
                                      </p:to>
                                    </p:set>
                                    <p:anim calcmode="lin" valueType="num">
                                      <p:cBhvr additive="base">
                                        <p:cTn id="29" dur="500" fill="hold"/>
                                        <p:tgtEl>
                                          <p:spTgt spid="246787">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67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46787">
                                            <p:txEl>
                                              <p:pRg st="2" end="2"/>
                                            </p:txEl>
                                          </p:spTgt>
                                        </p:tgtEl>
                                        <p:attrNameLst>
                                          <p:attrName>style.visibility</p:attrName>
                                        </p:attrNameLst>
                                      </p:cBhvr>
                                      <p:to>
                                        <p:strVal val="visible"/>
                                      </p:to>
                                    </p:set>
                                    <p:anim calcmode="lin" valueType="num">
                                      <p:cBhvr additive="base">
                                        <p:cTn id="35" dur="500" fill="hold"/>
                                        <p:tgtEl>
                                          <p:spTgt spid="246787">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467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246790"/>
                                        </p:tgtEl>
                                        <p:attrNameLst>
                                          <p:attrName>style.visibility</p:attrName>
                                        </p:attrNameLst>
                                      </p:cBhvr>
                                      <p:to>
                                        <p:strVal val="visible"/>
                                      </p:to>
                                    </p:set>
                                    <p:animEffect transition="in" filter="blinds(horizontal)">
                                      <p:cBhvr>
                                        <p:cTn id="41" dur="500"/>
                                        <p:tgtEl>
                                          <p:spTgt spid="246790"/>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246789"/>
                                        </p:tgtEl>
                                        <p:attrNameLst>
                                          <p:attrName>style.visibility</p:attrName>
                                        </p:attrNameLst>
                                      </p:cBhvr>
                                      <p:to>
                                        <p:strVal val="visible"/>
                                      </p:to>
                                    </p:set>
                                    <p:animEffect transition="in" filter="blinds(horizontal)">
                                      <p:cBhvr>
                                        <p:cTn id="46" dur="500"/>
                                        <p:tgtEl>
                                          <p:spTgt spid="246789"/>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246791"/>
                                        </p:tgtEl>
                                        <p:attrNameLst>
                                          <p:attrName>style.visibility</p:attrName>
                                        </p:attrNameLst>
                                      </p:cBhvr>
                                      <p:to>
                                        <p:strVal val="visible"/>
                                      </p:to>
                                    </p:set>
                                    <p:animEffect transition="in" filter="blinds(horizontal)">
                                      <p:cBhvr>
                                        <p:cTn id="51" dur="500"/>
                                        <p:tgtEl>
                                          <p:spTgt spid="2467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build="p" animBg="1"/>
      <p:bldP spid="246788" grpId="0" animBg="1"/>
      <p:bldP spid="246789" grpId="0" animBg="1"/>
      <p:bldP spid="246790" grpId="0" animBg="1"/>
      <p:bldP spid="246791" grpId="0" animBg="1"/>
      <p:bldP spid="24679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灯片编号占位符 4">
            <a:extLst>
              <a:ext uri="{FF2B5EF4-FFF2-40B4-BE49-F238E27FC236}">
                <a16:creationId xmlns:a16="http://schemas.microsoft.com/office/drawing/2014/main" id="{FAE1F4D3-69B9-4848-B37B-ABD375FC3E05}"/>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D3A8B2AF-0AFC-49F3-9C16-DC65B664C565}" type="slidenum">
              <a:rPr lang="en-US" altLang="zh-CN" sz="2000" smtClean="0">
                <a:solidFill>
                  <a:schemeClr val="tx1"/>
                </a:solidFill>
              </a:rPr>
              <a:pPr>
                <a:spcBef>
                  <a:spcPct val="0"/>
                </a:spcBef>
                <a:buClrTx/>
                <a:buSzTx/>
                <a:buFontTx/>
                <a:buNone/>
              </a:pPr>
              <a:t>55</a:t>
            </a:fld>
            <a:endParaRPr lang="en-US" altLang="zh-CN" sz="2000">
              <a:solidFill>
                <a:schemeClr val="tx1"/>
              </a:solidFill>
            </a:endParaRPr>
          </a:p>
        </p:txBody>
      </p:sp>
      <p:sp>
        <p:nvSpPr>
          <p:cNvPr id="247810" name="Rectangle 2">
            <a:extLst>
              <a:ext uri="{FF2B5EF4-FFF2-40B4-BE49-F238E27FC236}">
                <a16:creationId xmlns:a16="http://schemas.microsoft.com/office/drawing/2014/main" id="{C1DC46B4-6571-4F6E-B902-D6510DBCB22A}"/>
              </a:ext>
            </a:extLst>
          </p:cNvPr>
          <p:cNvSpPr>
            <a:spLocks noGrp="1" noRot="1" noChangeArrowheads="1"/>
          </p:cNvSpPr>
          <p:nvPr>
            <p:ph type="title"/>
          </p:nvPr>
        </p:nvSpPr>
        <p:spPr/>
        <p:txBody>
          <a:bodyPr/>
          <a:lstStyle/>
          <a:p>
            <a:pPr eaLnBrk="1" hangingPunct="1">
              <a:defRPr/>
            </a:pPr>
            <a:r>
              <a:rPr lang="en-US" altLang="zh-CN"/>
              <a:t> </a:t>
            </a:r>
          </a:p>
        </p:txBody>
      </p:sp>
      <p:sp>
        <p:nvSpPr>
          <p:cNvPr id="60420" name="Rectangle 3">
            <a:extLst>
              <a:ext uri="{FF2B5EF4-FFF2-40B4-BE49-F238E27FC236}">
                <a16:creationId xmlns:a16="http://schemas.microsoft.com/office/drawing/2014/main" id="{1DEADF72-5241-4990-B470-7BF321C6000B}"/>
              </a:ext>
            </a:extLst>
          </p:cNvPr>
          <p:cNvSpPr>
            <a:spLocks noGrp="1" noRot="1" noChangeArrowheads="1"/>
          </p:cNvSpPr>
          <p:nvPr>
            <p:ph type="body" idx="1"/>
          </p:nvPr>
        </p:nvSpPr>
        <p:spPr/>
        <p:txBody>
          <a:bodyPr/>
          <a:lstStyle/>
          <a:p>
            <a:pPr marL="457200" indent="-457200" eaLnBrk="1" hangingPunct="1">
              <a:buFont typeface="Wingdings" panose="05000000000000000000" pitchFamily="2" charset="2"/>
              <a:buNone/>
            </a:pPr>
            <a:r>
              <a:rPr lang="en-US" altLang="zh-CN"/>
              <a:t> </a:t>
            </a:r>
          </a:p>
        </p:txBody>
      </p:sp>
      <p:sp>
        <p:nvSpPr>
          <p:cNvPr id="60421" name="Rectangle 4">
            <a:extLst>
              <a:ext uri="{FF2B5EF4-FFF2-40B4-BE49-F238E27FC236}">
                <a16:creationId xmlns:a16="http://schemas.microsoft.com/office/drawing/2014/main" id="{90836A66-AED5-476F-9BA4-E74246056422}"/>
              </a:ext>
            </a:extLst>
          </p:cNvPr>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4400">
                <a:solidFill>
                  <a:schemeClr val="tx2"/>
                </a:solidFill>
                <a:latin typeface="Times New Roman" panose="02020603050405020304" pitchFamily="18" charset="0"/>
              </a:rPr>
              <a:t> </a:t>
            </a:r>
          </a:p>
        </p:txBody>
      </p:sp>
      <p:sp>
        <p:nvSpPr>
          <p:cNvPr id="60422" name="Rectangle 5" descr="蓝色面巾纸">
            <a:extLst>
              <a:ext uri="{FF2B5EF4-FFF2-40B4-BE49-F238E27FC236}">
                <a16:creationId xmlns:a16="http://schemas.microsoft.com/office/drawing/2014/main" id="{95C1651A-C930-4A33-B58B-201FE165A19F}"/>
              </a:ext>
            </a:extLst>
          </p:cNvPr>
          <p:cNvSpPr>
            <a:spLocks noChangeArrowheads="1"/>
          </p:cNvSpPr>
          <p:nvPr/>
        </p:nvSpPr>
        <p:spPr bwMode="auto">
          <a:xfrm>
            <a:off x="685800" y="609600"/>
            <a:ext cx="7989888" cy="1019175"/>
          </a:xfrm>
          <a:prstGeom prst="rect">
            <a:avLst/>
          </a:prstGeom>
          <a:blipFill dpi="0" rotWithShape="0">
            <a:blip r:embed="rId3"/>
            <a:srcRect/>
            <a:tile tx="0" ty="0" sx="100000" sy="100000" flip="none" algn="tl"/>
          </a:blipFill>
          <a:ln w="76200">
            <a:solidFill>
              <a:srgbClr val="336600"/>
            </a:solidFill>
            <a:miter lim="800000"/>
            <a:headEnd/>
            <a:tailEnd/>
          </a:ln>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a:solidFill>
                  <a:srgbClr val="FF0000"/>
                </a:solidFill>
                <a:latin typeface="Times New Roman" panose="02020603050405020304" pitchFamily="18" charset="0"/>
              </a:rPr>
              <a:t>“</a:t>
            </a:r>
            <a:r>
              <a:rPr kumimoji="1" lang="zh-CN" altLang="en-US">
                <a:solidFill>
                  <a:srgbClr val="FF0000"/>
                </a:solidFill>
                <a:latin typeface="Times New Roman" panose="02020603050405020304" pitchFamily="18" charset="0"/>
              </a:rPr>
              <a:t>薄利多销”：</a:t>
            </a:r>
            <a:r>
              <a:rPr kumimoji="1" lang="zh-CN" altLang="en-US" sz="2400">
                <a:solidFill>
                  <a:schemeClr val="tx1"/>
                </a:solidFill>
              </a:rPr>
              <a:t>对需求富有弹性的商品，</a:t>
            </a:r>
            <a:r>
              <a:rPr kumimoji="1" lang="en-US" altLang="zh-CN" sz="2400">
                <a:solidFill>
                  <a:schemeClr val="tx1"/>
                </a:solidFill>
              </a:rPr>
              <a:t>e</a:t>
            </a:r>
            <a:r>
              <a:rPr kumimoji="1" lang="en-US" altLang="zh-CN" sz="2400" baseline="-25000">
                <a:solidFill>
                  <a:schemeClr val="tx1"/>
                </a:solidFill>
              </a:rPr>
              <a:t>d</a:t>
            </a:r>
            <a:r>
              <a:rPr kumimoji="1" lang="en-US" altLang="zh-CN" sz="2400">
                <a:solidFill>
                  <a:schemeClr val="tx1"/>
                </a:solidFill>
              </a:rPr>
              <a:t> &gt; 1</a:t>
            </a:r>
          </a:p>
        </p:txBody>
      </p:sp>
      <p:sp>
        <p:nvSpPr>
          <p:cNvPr id="247814" name="Rectangle 6">
            <a:extLst>
              <a:ext uri="{FF2B5EF4-FFF2-40B4-BE49-F238E27FC236}">
                <a16:creationId xmlns:a16="http://schemas.microsoft.com/office/drawing/2014/main" id="{D1D35B20-0E6E-4D7E-9AA7-F05C7FCAF2A6}"/>
              </a:ext>
            </a:extLst>
          </p:cNvPr>
          <p:cNvSpPr>
            <a:spLocks noChangeArrowheads="1"/>
          </p:cNvSpPr>
          <p:nvPr/>
        </p:nvSpPr>
        <p:spPr bwMode="auto">
          <a:xfrm>
            <a:off x="2124075" y="2060575"/>
            <a:ext cx="6551613" cy="1511300"/>
          </a:xfrm>
          <a:prstGeom prst="rect">
            <a:avLst/>
          </a:prstGeom>
          <a:noFill/>
          <a:ln w="9525">
            <a:solidFill>
              <a:srgbClr val="660033"/>
            </a:solidFill>
            <a:miter lim="800000"/>
            <a:headEnd/>
            <a:tailEnd/>
          </a:ln>
          <a:extLst>
            <a:ext uri="{909E8E84-426E-40DD-AFC4-6F175D3DCCD1}">
              <a14:hiddenFill xmlns:a14="http://schemas.microsoft.com/office/drawing/2010/main">
                <a:solidFill>
                  <a:schemeClr val="accent1"/>
                </a:solidFill>
              </a14:hiddenFill>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Tx/>
              <a:buSzTx/>
              <a:buFont typeface="Wingdings" panose="05000000000000000000" pitchFamily="2" charset="2"/>
              <a:buChar char="u"/>
            </a:pPr>
            <a:r>
              <a:rPr kumimoji="1" lang="zh-CN" altLang="en-US" sz="2400">
                <a:solidFill>
                  <a:schemeClr val="tx1"/>
                </a:solidFill>
                <a:latin typeface="黑体" panose="02010609060101010101" pitchFamily="49" charset="-122"/>
                <a:ea typeface="黑体" panose="02010609060101010101" pitchFamily="49" charset="-122"/>
              </a:rPr>
              <a:t>需求量变动的比率大于价格变动的比率。</a:t>
            </a:r>
          </a:p>
          <a:p>
            <a:pPr lvl="1" eaLnBrk="1" hangingPunct="1">
              <a:lnSpc>
                <a:spcPct val="120000"/>
              </a:lnSpc>
              <a:spcBef>
                <a:spcPct val="0"/>
              </a:spcBef>
              <a:buClrTx/>
              <a:buSzTx/>
              <a:buFont typeface="Wingdings" panose="05000000000000000000" pitchFamily="2" charset="2"/>
              <a:buChar char="u"/>
            </a:pPr>
            <a:r>
              <a:rPr kumimoji="1" lang="zh-CN" altLang="en-US" sz="2400">
                <a:solidFill>
                  <a:schemeClr val="tx1"/>
                </a:solidFill>
                <a:latin typeface="黑体" panose="02010609060101010101" pitchFamily="49" charset="-122"/>
                <a:ea typeface="黑体" panose="02010609060101010101" pitchFamily="49" charset="-122"/>
              </a:rPr>
              <a:t>价格下调</a:t>
            </a:r>
            <a:r>
              <a:rPr kumimoji="1" lang="en-US" altLang="zh-CN" sz="2400">
                <a:solidFill>
                  <a:schemeClr val="tx1"/>
                </a:solidFill>
                <a:latin typeface="黑体" panose="02010609060101010101" pitchFamily="49" charset="-122"/>
                <a:ea typeface="黑体" panose="02010609060101010101" pitchFamily="49" charset="-122"/>
              </a:rPr>
              <a:t>,</a:t>
            </a:r>
            <a:r>
              <a:rPr kumimoji="1" lang="zh-CN" altLang="en-US" sz="2400">
                <a:solidFill>
                  <a:schemeClr val="tx1"/>
                </a:solidFill>
                <a:latin typeface="黑体" panose="02010609060101010101" pitchFamily="49" charset="-122"/>
                <a:ea typeface="黑体" panose="02010609060101010101" pitchFamily="49" charset="-122"/>
              </a:rPr>
              <a:t>总收益增加</a:t>
            </a:r>
            <a:r>
              <a:rPr kumimoji="1" lang="en-US" altLang="zh-CN" sz="2400">
                <a:solidFill>
                  <a:schemeClr val="tx1"/>
                </a:solidFill>
                <a:latin typeface="黑体" panose="02010609060101010101" pitchFamily="49" charset="-122"/>
                <a:ea typeface="黑体" panose="02010609060101010101" pitchFamily="49" charset="-122"/>
              </a:rPr>
              <a:t>,</a:t>
            </a:r>
            <a:r>
              <a:rPr kumimoji="1" lang="zh-CN" altLang="en-US" sz="2400">
                <a:solidFill>
                  <a:schemeClr val="tx1"/>
                </a:solidFill>
                <a:latin typeface="黑体" panose="02010609060101010101" pitchFamily="49" charset="-122"/>
                <a:ea typeface="黑体" panose="02010609060101010101" pitchFamily="49" charset="-122"/>
              </a:rPr>
              <a:t>对生产者有利</a:t>
            </a:r>
            <a:r>
              <a:rPr kumimoji="1" lang="en-US" altLang="zh-CN" sz="2400">
                <a:solidFill>
                  <a:schemeClr val="tx1"/>
                </a:solidFill>
                <a:latin typeface="黑体" panose="02010609060101010101" pitchFamily="49" charset="-122"/>
                <a:ea typeface="黑体" panose="02010609060101010101" pitchFamily="49" charset="-122"/>
              </a:rPr>
              <a:t>; </a:t>
            </a:r>
          </a:p>
          <a:p>
            <a:pPr lvl="1" eaLnBrk="1" hangingPunct="1">
              <a:lnSpc>
                <a:spcPct val="120000"/>
              </a:lnSpc>
              <a:spcBef>
                <a:spcPct val="0"/>
              </a:spcBef>
              <a:buClrTx/>
              <a:buSzTx/>
              <a:buFont typeface="Wingdings" panose="05000000000000000000" pitchFamily="2" charset="2"/>
              <a:buChar char="u"/>
            </a:pPr>
            <a:r>
              <a:rPr kumimoji="1" lang="zh-CN" altLang="en-US" sz="2400">
                <a:solidFill>
                  <a:schemeClr val="tx1"/>
                </a:solidFill>
                <a:latin typeface="黑体" panose="02010609060101010101" pitchFamily="49" charset="-122"/>
                <a:ea typeface="黑体" panose="02010609060101010101" pitchFamily="49" charset="-122"/>
              </a:rPr>
              <a:t>价格上调</a:t>
            </a:r>
            <a:r>
              <a:rPr kumimoji="1" lang="en-US" altLang="zh-CN" sz="2400">
                <a:solidFill>
                  <a:schemeClr val="tx1"/>
                </a:solidFill>
                <a:latin typeface="黑体" panose="02010609060101010101" pitchFamily="49" charset="-122"/>
                <a:ea typeface="黑体" panose="02010609060101010101" pitchFamily="49" charset="-122"/>
              </a:rPr>
              <a:t>,</a:t>
            </a:r>
            <a:r>
              <a:rPr kumimoji="1" lang="zh-CN" altLang="en-US" sz="2400">
                <a:solidFill>
                  <a:schemeClr val="tx1"/>
                </a:solidFill>
                <a:latin typeface="黑体" panose="02010609060101010101" pitchFamily="49" charset="-122"/>
                <a:ea typeface="黑体" panose="02010609060101010101" pitchFamily="49" charset="-122"/>
              </a:rPr>
              <a:t>总收益减少</a:t>
            </a:r>
            <a:r>
              <a:rPr kumimoji="1" lang="en-US" altLang="zh-CN" sz="2400">
                <a:solidFill>
                  <a:schemeClr val="tx1"/>
                </a:solidFill>
                <a:latin typeface="黑体" panose="02010609060101010101" pitchFamily="49" charset="-122"/>
                <a:ea typeface="黑体" panose="02010609060101010101" pitchFamily="49" charset="-122"/>
              </a:rPr>
              <a:t>,</a:t>
            </a:r>
            <a:r>
              <a:rPr kumimoji="1" lang="zh-CN" altLang="en-US" sz="2400">
                <a:solidFill>
                  <a:schemeClr val="tx1"/>
                </a:solidFill>
                <a:latin typeface="黑体" panose="02010609060101010101" pitchFamily="49" charset="-122"/>
                <a:ea typeface="黑体" panose="02010609060101010101" pitchFamily="49" charset="-122"/>
              </a:rPr>
              <a:t>对生产者不利。</a:t>
            </a:r>
            <a:endParaRPr kumimoji="1" lang="zh-CN" altLang="en-US" sz="2400">
              <a:solidFill>
                <a:srgbClr val="FF0000"/>
              </a:solidFill>
              <a:latin typeface="黑体" panose="02010609060101010101" pitchFamily="49" charset="-122"/>
              <a:ea typeface="黑体" panose="02010609060101010101" pitchFamily="49" charset="-122"/>
            </a:endParaRPr>
          </a:p>
        </p:txBody>
      </p:sp>
      <p:sp>
        <p:nvSpPr>
          <p:cNvPr id="247815" name="Line 7">
            <a:extLst>
              <a:ext uri="{FF2B5EF4-FFF2-40B4-BE49-F238E27FC236}">
                <a16:creationId xmlns:a16="http://schemas.microsoft.com/office/drawing/2014/main" id="{6158C902-6AA6-4E9D-8D78-FD121405D22F}"/>
              </a:ext>
            </a:extLst>
          </p:cNvPr>
          <p:cNvSpPr>
            <a:spLocks noChangeShapeType="1"/>
          </p:cNvSpPr>
          <p:nvPr/>
        </p:nvSpPr>
        <p:spPr bwMode="auto">
          <a:xfrm flipV="1">
            <a:off x="990600" y="2971800"/>
            <a:ext cx="0" cy="2590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16" name="Line 8">
            <a:extLst>
              <a:ext uri="{FF2B5EF4-FFF2-40B4-BE49-F238E27FC236}">
                <a16:creationId xmlns:a16="http://schemas.microsoft.com/office/drawing/2014/main" id="{F292B5B7-2FF4-4901-9C6B-A865CC6CA86E}"/>
              </a:ext>
            </a:extLst>
          </p:cNvPr>
          <p:cNvSpPr>
            <a:spLocks noChangeShapeType="1"/>
          </p:cNvSpPr>
          <p:nvPr/>
        </p:nvSpPr>
        <p:spPr bwMode="auto">
          <a:xfrm>
            <a:off x="990600" y="5562600"/>
            <a:ext cx="3200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17" name="Line 9">
            <a:extLst>
              <a:ext uri="{FF2B5EF4-FFF2-40B4-BE49-F238E27FC236}">
                <a16:creationId xmlns:a16="http://schemas.microsoft.com/office/drawing/2014/main" id="{98AC235D-F6ED-4CBC-A7CE-411FBB4C48F3}"/>
              </a:ext>
            </a:extLst>
          </p:cNvPr>
          <p:cNvSpPr>
            <a:spLocks noChangeShapeType="1"/>
          </p:cNvSpPr>
          <p:nvPr/>
        </p:nvSpPr>
        <p:spPr bwMode="auto">
          <a:xfrm>
            <a:off x="1143000" y="3810000"/>
            <a:ext cx="2781300" cy="8429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18" name="Line 10">
            <a:extLst>
              <a:ext uri="{FF2B5EF4-FFF2-40B4-BE49-F238E27FC236}">
                <a16:creationId xmlns:a16="http://schemas.microsoft.com/office/drawing/2014/main" id="{7FE21103-078D-4E0C-80E8-2A218AAA152E}"/>
              </a:ext>
            </a:extLst>
          </p:cNvPr>
          <p:cNvSpPr>
            <a:spLocks noChangeShapeType="1"/>
          </p:cNvSpPr>
          <p:nvPr/>
        </p:nvSpPr>
        <p:spPr bwMode="auto">
          <a:xfrm>
            <a:off x="990600" y="4038600"/>
            <a:ext cx="8382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19" name="Line 11">
            <a:extLst>
              <a:ext uri="{FF2B5EF4-FFF2-40B4-BE49-F238E27FC236}">
                <a16:creationId xmlns:a16="http://schemas.microsoft.com/office/drawing/2014/main" id="{4DAAF1EF-94B9-48B3-85E6-E7F90FD910B0}"/>
              </a:ext>
            </a:extLst>
          </p:cNvPr>
          <p:cNvSpPr>
            <a:spLocks noChangeShapeType="1"/>
          </p:cNvSpPr>
          <p:nvPr/>
        </p:nvSpPr>
        <p:spPr bwMode="auto">
          <a:xfrm>
            <a:off x="971550" y="4581525"/>
            <a:ext cx="25908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20" name="Line 12">
            <a:extLst>
              <a:ext uri="{FF2B5EF4-FFF2-40B4-BE49-F238E27FC236}">
                <a16:creationId xmlns:a16="http://schemas.microsoft.com/office/drawing/2014/main" id="{2F537A8A-4654-4088-B2C8-13750856BFFF}"/>
              </a:ext>
            </a:extLst>
          </p:cNvPr>
          <p:cNvSpPr>
            <a:spLocks noChangeShapeType="1"/>
          </p:cNvSpPr>
          <p:nvPr/>
        </p:nvSpPr>
        <p:spPr bwMode="auto">
          <a:xfrm>
            <a:off x="1835150" y="4005263"/>
            <a:ext cx="0" cy="15240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21" name="Rectangle 13">
            <a:extLst>
              <a:ext uri="{FF2B5EF4-FFF2-40B4-BE49-F238E27FC236}">
                <a16:creationId xmlns:a16="http://schemas.microsoft.com/office/drawing/2014/main" id="{25101589-7C70-4C20-A965-F0010D73F8FE}"/>
              </a:ext>
            </a:extLst>
          </p:cNvPr>
          <p:cNvSpPr>
            <a:spLocks noChangeArrowheads="1"/>
          </p:cNvSpPr>
          <p:nvPr/>
        </p:nvSpPr>
        <p:spPr bwMode="auto">
          <a:xfrm>
            <a:off x="990600" y="4038600"/>
            <a:ext cx="838200" cy="1447800"/>
          </a:xfrm>
          <a:prstGeom prst="rect">
            <a:avLst/>
          </a:prstGeom>
          <a:solidFill>
            <a:srgbClr val="FF33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22" name="Rectangle 14">
            <a:extLst>
              <a:ext uri="{FF2B5EF4-FFF2-40B4-BE49-F238E27FC236}">
                <a16:creationId xmlns:a16="http://schemas.microsoft.com/office/drawing/2014/main" id="{C986DDF1-AED5-4107-BB5A-61CB4E46CA88}"/>
              </a:ext>
            </a:extLst>
          </p:cNvPr>
          <p:cNvSpPr>
            <a:spLocks noChangeArrowheads="1"/>
          </p:cNvSpPr>
          <p:nvPr/>
        </p:nvSpPr>
        <p:spPr bwMode="auto">
          <a:xfrm>
            <a:off x="971550" y="4581525"/>
            <a:ext cx="2736850" cy="94456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47823" name="Rectangle 15" descr="蓝色面巾纸">
            <a:extLst>
              <a:ext uri="{FF2B5EF4-FFF2-40B4-BE49-F238E27FC236}">
                <a16:creationId xmlns:a16="http://schemas.microsoft.com/office/drawing/2014/main" id="{05AECC63-E7D0-437D-8AA8-FEA4F74AD5A6}"/>
              </a:ext>
            </a:extLst>
          </p:cNvPr>
          <p:cNvSpPr>
            <a:spLocks noChangeArrowheads="1"/>
          </p:cNvSpPr>
          <p:nvPr/>
        </p:nvSpPr>
        <p:spPr bwMode="auto">
          <a:xfrm>
            <a:off x="4427538" y="4724400"/>
            <a:ext cx="4248150" cy="89852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400">
                <a:solidFill>
                  <a:schemeClr val="tx1"/>
                </a:solidFill>
              </a:rPr>
              <a:t>需求的价格弹性大于</a:t>
            </a:r>
            <a:r>
              <a:rPr kumimoji="1" lang="en-US" altLang="zh-CN" sz="2400">
                <a:solidFill>
                  <a:schemeClr val="tx1"/>
                </a:solidFill>
              </a:rPr>
              <a:t>1</a:t>
            </a:r>
            <a:r>
              <a:rPr kumimoji="1" lang="zh-CN" altLang="en-US" sz="2400">
                <a:solidFill>
                  <a:schemeClr val="tx1"/>
                </a:solidFill>
              </a:rPr>
              <a:t>，卖者适当降低价格能增加总收益。</a:t>
            </a:r>
          </a:p>
        </p:txBody>
      </p:sp>
      <p:sp>
        <p:nvSpPr>
          <p:cNvPr id="247824" name="Rectangle 16">
            <a:extLst>
              <a:ext uri="{FF2B5EF4-FFF2-40B4-BE49-F238E27FC236}">
                <a16:creationId xmlns:a16="http://schemas.microsoft.com/office/drawing/2014/main" id="{9A560385-23E8-4B66-A715-DB6181B49D8C}"/>
              </a:ext>
            </a:extLst>
          </p:cNvPr>
          <p:cNvSpPr>
            <a:spLocks noChangeArrowheads="1"/>
          </p:cNvSpPr>
          <p:nvPr/>
        </p:nvSpPr>
        <p:spPr bwMode="auto">
          <a:xfrm>
            <a:off x="971550" y="4581525"/>
            <a:ext cx="863600" cy="935038"/>
          </a:xfrm>
          <a:prstGeom prst="rect">
            <a:avLst/>
          </a:prstGeom>
          <a:solidFill>
            <a:srgbClr val="FF99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7814"/>
                                        </p:tgtEl>
                                        <p:attrNameLst>
                                          <p:attrName>style.visibility</p:attrName>
                                        </p:attrNameLst>
                                      </p:cBhvr>
                                      <p:to>
                                        <p:strVal val="visible"/>
                                      </p:to>
                                    </p:set>
                                    <p:animEffect transition="in" filter="blinds(horizontal)">
                                      <p:cBhvr>
                                        <p:cTn id="7" dur="500"/>
                                        <p:tgtEl>
                                          <p:spTgt spid="2478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7816"/>
                                        </p:tgtEl>
                                        <p:attrNameLst>
                                          <p:attrName>style.visibility</p:attrName>
                                        </p:attrNameLst>
                                      </p:cBhvr>
                                      <p:to>
                                        <p:strVal val="visible"/>
                                      </p:to>
                                    </p:set>
                                    <p:animEffect transition="in" filter="blinds(horizontal)">
                                      <p:cBhvr>
                                        <p:cTn id="12" dur="500"/>
                                        <p:tgtEl>
                                          <p:spTgt spid="2478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47815"/>
                                        </p:tgtEl>
                                        <p:attrNameLst>
                                          <p:attrName>style.visibility</p:attrName>
                                        </p:attrNameLst>
                                      </p:cBhvr>
                                      <p:to>
                                        <p:strVal val="visible"/>
                                      </p:to>
                                    </p:set>
                                    <p:animEffect transition="in" filter="blinds(horizontal)">
                                      <p:cBhvr>
                                        <p:cTn id="17" dur="500"/>
                                        <p:tgtEl>
                                          <p:spTgt spid="24781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47817"/>
                                        </p:tgtEl>
                                        <p:attrNameLst>
                                          <p:attrName>style.visibility</p:attrName>
                                        </p:attrNameLst>
                                      </p:cBhvr>
                                      <p:to>
                                        <p:strVal val="visible"/>
                                      </p:to>
                                    </p:set>
                                    <p:animEffect transition="in" filter="blinds(horizontal)">
                                      <p:cBhvr>
                                        <p:cTn id="22" dur="500"/>
                                        <p:tgtEl>
                                          <p:spTgt spid="24781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47821"/>
                                        </p:tgtEl>
                                        <p:attrNameLst>
                                          <p:attrName>style.visibility</p:attrName>
                                        </p:attrNameLst>
                                      </p:cBhvr>
                                      <p:to>
                                        <p:strVal val="visible"/>
                                      </p:to>
                                    </p:set>
                                    <p:anim calcmode="lin" valueType="num">
                                      <p:cBhvr additive="base">
                                        <p:cTn id="27" dur="500" fill="hold"/>
                                        <p:tgtEl>
                                          <p:spTgt spid="247821"/>
                                        </p:tgtEl>
                                        <p:attrNameLst>
                                          <p:attrName>ppt_x</p:attrName>
                                        </p:attrNameLst>
                                      </p:cBhvr>
                                      <p:tavLst>
                                        <p:tav tm="0">
                                          <p:val>
                                            <p:strVal val="0-#ppt_w/2"/>
                                          </p:val>
                                        </p:tav>
                                        <p:tav tm="100000">
                                          <p:val>
                                            <p:strVal val="#ppt_x"/>
                                          </p:val>
                                        </p:tav>
                                      </p:tavLst>
                                    </p:anim>
                                    <p:anim calcmode="lin" valueType="num">
                                      <p:cBhvr additive="base">
                                        <p:cTn id="28" dur="500" fill="hold"/>
                                        <p:tgtEl>
                                          <p:spTgt spid="24782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2" name="WHOOSH.WAV"/>
                                        </p:tgtEl>
                                      </p:cMediaNode>
                                    </p:audio>
                                  </p:sub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47822"/>
                                        </p:tgtEl>
                                        <p:attrNameLst>
                                          <p:attrName>style.visibility</p:attrName>
                                        </p:attrNameLst>
                                      </p:cBhvr>
                                      <p:to>
                                        <p:strVal val="visible"/>
                                      </p:to>
                                    </p:set>
                                    <p:anim calcmode="lin" valueType="num">
                                      <p:cBhvr additive="base">
                                        <p:cTn id="33" dur="500" fill="hold"/>
                                        <p:tgtEl>
                                          <p:spTgt spid="247822"/>
                                        </p:tgtEl>
                                        <p:attrNameLst>
                                          <p:attrName>ppt_x</p:attrName>
                                        </p:attrNameLst>
                                      </p:cBhvr>
                                      <p:tavLst>
                                        <p:tav tm="0">
                                          <p:val>
                                            <p:strVal val="0-#ppt_w/2"/>
                                          </p:val>
                                        </p:tav>
                                        <p:tav tm="100000">
                                          <p:val>
                                            <p:strVal val="#ppt_x"/>
                                          </p:val>
                                        </p:tav>
                                      </p:tavLst>
                                    </p:anim>
                                    <p:anim calcmode="lin" valueType="num">
                                      <p:cBhvr additive="base">
                                        <p:cTn id="34" dur="500" fill="hold"/>
                                        <p:tgtEl>
                                          <p:spTgt spid="24782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2" name="WHOOSH.WAV"/>
                                        </p:tgtEl>
                                      </p:cMediaNode>
                                    </p:audio>
                                  </p:sub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247824"/>
                                        </p:tgtEl>
                                        <p:attrNameLst>
                                          <p:attrName>style.visibility</p:attrName>
                                        </p:attrNameLst>
                                      </p:cBhvr>
                                      <p:to>
                                        <p:strVal val="visible"/>
                                      </p:to>
                                    </p:set>
                                    <p:animEffect transition="in" filter="blinds(horizontal)">
                                      <p:cBhvr>
                                        <p:cTn id="39" dur="500"/>
                                        <p:tgtEl>
                                          <p:spTgt spid="247824"/>
                                        </p:tgtEl>
                                      </p:cBhvr>
                                    </p:animEffect>
                                  </p:childTnLst>
                                </p:cTn>
                              </p:par>
                              <p:par>
                                <p:cTn id="40" presetID="3" presetClass="entr" presetSubtype="10" fill="hold" nodeType="withEffect">
                                  <p:stCondLst>
                                    <p:cond delay="0"/>
                                  </p:stCondLst>
                                  <p:childTnLst>
                                    <p:set>
                                      <p:cBhvr>
                                        <p:cTn id="41" dur="1" fill="hold">
                                          <p:stCondLst>
                                            <p:cond delay="0"/>
                                          </p:stCondLst>
                                        </p:cTn>
                                        <p:tgtEl>
                                          <p:spTgt spid="247818"/>
                                        </p:tgtEl>
                                        <p:attrNameLst>
                                          <p:attrName>style.visibility</p:attrName>
                                        </p:attrNameLst>
                                      </p:cBhvr>
                                      <p:to>
                                        <p:strVal val="visible"/>
                                      </p:to>
                                    </p:set>
                                    <p:animEffect transition="in" filter="blinds(horizontal)">
                                      <p:cBhvr>
                                        <p:cTn id="42" dur="500"/>
                                        <p:tgtEl>
                                          <p:spTgt spid="247818"/>
                                        </p:tgtEl>
                                      </p:cBhvr>
                                    </p:animEffect>
                                  </p:childTnLst>
                                </p:cTn>
                              </p:par>
                              <p:par>
                                <p:cTn id="43" presetID="3" presetClass="entr" presetSubtype="10" fill="hold" nodeType="withEffect">
                                  <p:stCondLst>
                                    <p:cond delay="0"/>
                                  </p:stCondLst>
                                  <p:childTnLst>
                                    <p:set>
                                      <p:cBhvr>
                                        <p:cTn id="44" dur="1" fill="hold">
                                          <p:stCondLst>
                                            <p:cond delay="0"/>
                                          </p:stCondLst>
                                        </p:cTn>
                                        <p:tgtEl>
                                          <p:spTgt spid="247819"/>
                                        </p:tgtEl>
                                        <p:attrNameLst>
                                          <p:attrName>style.visibility</p:attrName>
                                        </p:attrNameLst>
                                      </p:cBhvr>
                                      <p:to>
                                        <p:strVal val="visible"/>
                                      </p:to>
                                    </p:set>
                                    <p:animEffect transition="in" filter="blinds(horizontal)">
                                      <p:cBhvr>
                                        <p:cTn id="45" dur="500"/>
                                        <p:tgtEl>
                                          <p:spTgt spid="247819"/>
                                        </p:tgtEl>
                                      </p:cBhvr>
                                    </p:animEffect>
                                  </p:childTnLst>
                                </p:cTn>
                              </p:par>
                              <p:par>
                                <p:cTn id="46" presetID="3" presetClass="entr" presetSubtype="10" fill="hold" nodeType="withEffect">
                                  <p:stCondLst>
                                    <p:cond delay="0"/>
                                  </p:stCondLst>
                                  <p:childTnLst>
                                    <p:set>
                                      <p:cBhvr>
                                        <p:cTn id="47" dur="1" fill="hold">
                                          <p:stCondLst>
                                            <p:cond delay="0"/>
                                          </p:stCondLst>
                                        </p:cTn>
                                        <p:tgtEl>
                                          <p:spTgt spid="247820"/>
                                        </p:tgtEl>
                                        <p:attrNameLst>
                                          <p:attrName>style.visibility</p:attrName>
                                        </p:attrNameLst>
                                      </p:cBhvr>
                                      <p:to>
                                        <p:strVal val="visible"/>
                                      </p:to>
                                    </p:set>
                                    <p:animEffect transition="in" filter="blinds(horizontal)">
                                      <p:cBhvr>
                                        <p:cTn id="48" dur="500"/>
                                        <p:tgtEl>
                                          <p:spTgt spid="247820"/>
                                        </p:tgtEl>
                                      </p:cBhvr>
                                    </p:animEffect>
                                  </p:childTnLst>
                                </p:cTn>
                              </p:par>
                              <p:par>
                                <p:cTn id="49" presetID="3" presetClass="entr" presetSubtype="10" fill="hold" grpId="1" nodeType="withEffect">
                                  <p:stCondLst>
                                    <p:cond delay="0"/>
                                  </p:stCondLst>
                                  <p:childTnLst>
                                    <p:set>
                                      <p:cBhvr>
                                        <p:cTn id="50" dur="1" fill="hold">
                                          <p:stCondLst>
                                            <p:cond delay="0"/>
                                          </p:stCondLst>
                                        </p:cTn>
                                        <p:tgtEl>
                                          <p:spTgt spid="247821"/>
                                        </p:tgtEl>
                                        <p:attrNameLst>
                                          <p:attrName>style.visibility</p:attrName>
                                        </p:attrNameLst>
                                      </p:cBhvr>
                                      <p:to>
                                        <p:strVal val="visible"/>
                                      </p:to>
                                    </p:set>
                                    <p:animEffect transition="in" filter="blinds(horizontal)">
                                      <p:cBhvr>
                                        <p:cTn id="51" dur="500"/>
                                        <p:tgtEl>
                                          <p:spTgt spid="247821"/>
                                        </p:tgtEl>
                                      </p:cBhvr>
                                    </p:animEffect>
                                  </p:childTnLst>
                                </p:cTn>
                              </p:par>
                              <p:par>
                                <p:cTn id="52" presetID="3" presetClass="entr" presetSubtype="10" fill="hold" grpId="1" nodeType="withEffect">
                                  <p:stCondLst>
                                    <p:cond delay="0"/>
                                  </p:stCondLst>
                                  <p:childTnLst>
                                    <p:set>
                                      <p:cBhvr>
                                        <p:cTn id="53" dur="1" fill="hold">
                                          <p:stCondLst>
                                            <p:cond delay="0"/>
                                          </p:stCondLst>
                                        </p:cTn>
                                        <p:tgtEl>
                                          <p:spTgt spid="247822"/>
                                        </p:tgtEl>
                                        <p:attrNameLst>
                                          <p:attrName>style.visibility</p:attrName>
                                        </p:attrNameLst>
                                      </p:cBhvr>
                                      <p:to>
                                        <p:strVal val="visible"/>
                                      </p:to>
                                    </p:set>
                                    <p:animEffect transition="in" filter="blinds(horizontal)">
                                      <p:cBhvr>
                                        <p:cTn id="54" dur="500"/>
                                        <p:tgtEl>
                                          <p:spTgt spid="24782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247823"/>
                                        </p:tgtEl>
                                        <p:attrNameLst>
                                          <p:attrName>style.visibility</p:attrName>
                                        </p:attrNameLst>
                                      </p:cBhvr>
                                      <p:to>
                                        <p:strVal val="visible"/>
                                      </p:to>
                                    </p:set>
                                    <p:animEffect transition="in" filter="blinds(horizontal)">
                                      <p:cBhvr>
                                        <p:cTn id="59" dur="500"/>
                                        <p:tgtEl>
                                          <p:spTgt spid="2478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4" grpId="0" animBg="1"/>
      <p:bldP spid="247821" grpId="0" animBg="1"/>
      <p:bldP spid="247821" grpId="1" animBg="1"/>
      <p:bldP spid="247822" grpId="0" animBg="1"/>
      <p:bldP spid="247822" grpId="1" animBg="1"/>
      <p:bldP spid="247823" grpId="0" animBg="1"/>
      <p:bldP spid="24782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灯片编号占位符 4">
            <a:extLst>
              <a:ext uri="{FF2B5EF4-FFF2-40B4-BE49-F238E27FC236}">
                <a16:creationId xmlns:a16="http://schemas.microsoft.com/office/drawing/2014/main" id="{8F80A64D-D6BD-4143-926C-7150C02133D5}"/>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435E170-6D0A-4F6C-A765-9301BD07B0F5}" type="slidenum">
              <a:rPr lang="en-US" altLang="zh-CN" sz="2000" smtClean="0">
                <a:solidFill>
                  <a:schemeClr val="tx1"/>
                </a:solidFill>
              </a:rPr>
              <a:pPr>
                <a:spcBef>
                  <a:spcPct val="0"/>
                </a:spcBef>
                <a:buClrTx/>
                <a:buSzTx/>
                <a:buFontTx/>
                <a:buNone/>
              </a:pPr>
              <a:t>56</a:t>
            </a:fld>
            <a:endParaRPr lang="en-US" altLang="zh-CN" sz="2000">
              <a:solidFill>
                <a:schemeClr val="tx1"/>
              </a:solidFill>
            </a:endParaRPr>
          </a:p>
        </p:txBody>
      </p:sp>
      <p:sp>
        <p:nvSpPr>
          <p:cNvPr id="248834" name="Rectangle 2">
            <a:extLst>
              <a:ext uri="{FF2B5EF4-FFF2-40B4-BE49-F238E27FC236}">
                <a16:creationId xmlns:a16="http://schemas.microsoft.com/office/drawing/2014/main" id="{46A508F6-596B-4C14-A540-E90B7239774A}"/>
              </a:ext>
            </a:extLst>
          </p:cNvPr>
          <p:cNvSpPr>
            <a:spLocks noGrp="1" noRot="1" noChangeArrowheads="1"/>
          </p:cNvSpPr>
          <p:nvPr>
            <p:ph type="title"/>
          </p:nvPr>
        </p:nvSpPr>
        <p:spPr>
          <a:xfrm>
            <a:off x="796925" y="549275"/>
            <a:ext cx="6043613" cy="576263"/>
          </a:xfrm>
        </p:spPr>
        <p:txBody>
          <a:bodyPr/>
          <a:lstStyle/>
          <a:p>
            <a:pPr eaLnBrk="1" hangingPunct="1">
              <a:defRPr/>
            </a:pPr>
            <a:r>
              <a:rPr lang="zh-CN" altLang="en-US"/>
              <a:t>练习：</a:t>
            </a:r>
          </a:p>
        </p:txBody>
      </p:sp>
      <p:sp>
        <p:nvSpPr>
          <p:cNvPr id="248835" name="Rectangle 3" descr="蓝色面巾纸">
            <a:extLst>
              <a:ext uri="{FF2B5EF4-FFF2-40B4-BE49-F238E27FC236}">
                <a16:creationId xmlns:a16="http://schemas.microsoft.com/office/drawing/2014/main" id="{F6E66CE7-00F7-4730-BF12-CAE60D32E950}"/>
              </a:ext>
            </a:extLst>
          </p:cNvPr>
          <p:cNvSpPr>
            <a:spLocks noGrp="1" noRot="1" noChangeArrowheads="1"/>
          </p:cNvSpPr>
          <p:nvPr>
            <p:ph type="body" idx="1"/>
          </p:nvPr>
        </p:nvSpPr>
        <p:spPr>
          <a:xfrm>
            <a:off x="755650" y="1412875"/>
            <a:ext cx="7561263" cy="901700"/>
          </a:xfrm>
          <a:blipFill dpi="0" rotWithShape="0">
            <a:blip r:embed="rId2"/>
            <a:srcRect/>
            <a:tile tx="0" ty="0" sx="100000" sy="100000" flip="none" algn="tl"/>
          </a:blipFill>
          <a:ln w="76200">
            <a:solidFill>
              <a:srgbClr val="336600"/>
            </a:solidFill>
            <a:miter lim="800000"/>
            <a:headEnd/>
            <a:tailEnd/>
          </a:ln>
        </p:spPr>
        <p:txBody>
          <a:bodyPr/>
          <a:lstStyle/>
          <a:p>
            <a:pPr marL="609600" indent="-609600" eaLnBrk="1" hangingPunct="1">
              <a:lnSpc>
                <a:spcPct val="90000"/>
              </a:lnSpc>
              <a:buFont typeface="Wingdings" panose="05000000000000000000" pitchFamily="2" charset="2"/>
              <a:buNone/>
            </a:pPr>
            <a:r>
              <a:rPr lang="zh-CN" altLang="en-US" sz="2400"/>
              <a:t>已知某种商品的需求是富有弹性的，假定其他条件不变，卖者要想获得更多的收益，应该：</a:t>
            </a:r>
          </a:p>
        </p:txBody>
      </p:sp>
      <p:sp>
        <p:nvSpPr>
          <p:cNvPr id="248836" name="Rectangle 4" descr="蓝色面巾纸">
            <a:extLst>
              <a:ext uri="{FF2B5EF4-FFF2-40B4-BE49-F238E27FC236}">
                <a16:creationId xmlns:a16="http://schemas.microsoft.com/office/drawing/2014/main" id="{A8AFAF30-18D8-45C7-9FD7-AB0DB8BB007B}"/>
              </a:ext>
            </a:extLst>
          </p:cNvPr>
          <p:cNvSpPr>
            <a:spLocks noChangeArrowheads="1"/>
          </p:cNvSpPr>
          <p:nvPr/>
        </p:nvSpPr>
        <p:spPr bwMode="auto">
          <a:xfrm>
            <a:off x="4859338" y="2492375"/>
            <a:ext cx="3457575" cy="108267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179388" indent="3175">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lvl="1" eaLnBrk="1" hangingPunct="1">
              <a:spcBef>
                <a:spcPct val="0"/>
              </a:spcBef>
              <a:buClrTx/>
              <a:buSzTx/>
              <a:buFontTx/>
              <a:buNone/>
            </a:pPr>
            <a:r>
              <a:rPr lang="en-US" altLang="zh-CN" sz="2000">
                <a:solidFill>
                  <a:srgbClr val="CC0000"/>
                </a:solidFill>
              </a:rPr>
              <a:t>A</a:t>
            </a:r>
            <a:r>
              <a:rPr lang="zh-CN" altLang="en-US" sz="2000">
                <a:solidFill>
                  <a:srgbClr val="CC0000"/>
                </a:solidFill>
              </a:rPr>
              <a:t>、适当降低价格</a:t>
            </a:r>
          </a:p>
          <a:p>
            <a:pPr lvl="1" eaLnBrk="1" hangingPunct="1">
              <a:spcBef>
                <a:spcPct val="0"/>
              </a:spcBef>
              <a:buClrTx/>
              <a:buSzTx/>
              <a:buFontTx/>
              <a:buNone/>
            </a:pPr>
            <a:r>
              <a:rPr lang="en-US" altLang="zh-CN" sz="2000">
                <a:solidFill>
                  <a:srgbClr val="CC0000"/>
                </a:solidFill>
              </a:rPr>
              <a:t>B</a:t>
            </a:r>
            <a:r>
              <a:rPr lang="zh-CN" altLang="en-US" sz="2000">
                <a:solidFill>
                  <a:srgbClr val="CC0000"/>
                </a:solidFill>
              </a:rPr>
              <a:t>、适当提高价格</a:t>
            </a:r>
          </a:p>
          <a:p>
            <a:pPr lvl="1" eaLnBrk="1" hangingPunct="1">
              <a:spcBef>
                <a:spcPct val="0"/>
              </a:spcBef>
              <a:buClrTx/>
              <a:buSzTx/>
              <a:buFontTx/>
              <a:buNone/>
            </a:pPr>
            <a:r>
              <a:rPr lang="en-US" altLang="zh-CN" sz="2000">
                <a:solidFill>
                  <a:srgbClr val="CC0000"/>
                </a:solidFill>
              </a:rPr>
              <a:t>C</a:t>
            </a:r>
            <a:r>
              <a:rPr lang="zh-CN" altLang="en-US" sz="2000">
                <a:solidFill>
                  <a:srgbClr val="CC0000"/>
                </a:solidFill>
              </a:rPr>
              <a:t>、保持价格不变</a:t>
            </a:r>
          </a:p>
        </p:txBody>
      </p:sp>
      <p:sp>
        <p:nvSpPr>
          <p:cNvPr id="248837" name="Rectangle 5" descr="蓝色面巾纸">
            <a:extLst>
              <a:ext uri="{FF2B5EF4-FFF2-40B4-BE49-F238E27FC236}">
                <a16:creationId xmlns:a16="http://schemas.microsoft.com/office/drawing/2014/main" id="{4222563F-E976-4093-9E1C-E4170803AE04}"/>
              </a:ext>
            </a:extLst>
          </p:cNvPr>
          <p:cNvSpPr>
            <a:spLocks noChangeArrowheads="1"/>
          </p:cNvSpPr>
          <p:nvPr/>
        </p:nvSpPr>
        <p:spPr bwMode="auto">
          <a:xfrm>
            <a:off x="684213" y="3789363"/>
            <a:ext cx="5545137" cy="1993900"/>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400">
                <a:solidFill>
                  <a:schemeClr val="tx1"/>
                </a:solidFill>
              </a:rPr>
              <a:t>通过薄利多销的方法降价来增加总收益的商品是：</a:t>
            </a:r>
          </a:p>
          <a:p>
            <a:pPr lvl="1">
              <a:spcBef>
                <a:spcPct val="0"/>
              </a:spcBef>
              <a:buClrTx/>
              <a:buSzTx/>
              <a:buFontTx/>
              <a:buChar char="•"/>
            </a:pPr>
            <a:r>
              <a:rPr kumimoji="1" lang="zh-CN" altLang="en-US" sz="2400">
                <a:solidFill>
                  <a:srgbClr val="CC0000"/>
                </a:solidFill>
              </a:rPr>
              <a:t>化妆品</a:t>
            </a:r>
          </a:p>
          <a:p>
            <a:pPr lvl="1">
              <a:spcBef>
                <a:spcPct val="0"/>
              </a:spcBef>
              <a:buClrTx/>
              <a:buSzTx/>
              <a:buFontTx/>
              <a:buChar char="•"/>
            </a:pPr>
            <a:r>
              <a:rPr kumimoji="1" lang="zh-CN" altLang="en-US" sz="2400">
                <a:solidFill>
                  <a:srgbClr val="CC0000"/>
                </a:solidFill>
              </a:rPr>
              <a:t>面粉</a:t>
            </a:r>
          </a:p>
          <a:p>
            <a:pPr lvl="1">
              <a:spcBef>
                <a:spcPct val="0"/>
              </a:spcBef>
              <a:buClrTx/>
              <a:buSzTx/>
              <a:buFontTx/>
              <a:buChar char="•"/>
            </a:pPr>
            <a:r>
              <a:rPr kumimoji="1" lang="zh-CN" altLang="en-US" sz="2400">
                <a:solidFill>
                  <a:srgbClr val="CC0000"/>
                </a:solidFill>
              </a:rPr>
              <a:t>药品</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8835">
                                            <p:bg/>
                                          </p:spTgt>
                                        </p:tgtEl>
                                        <p:attrNameLst>
                                          <p:attrName>style.visibility</p:attrName>
                                        </p:attrNameLst>
                                      </p:cBhvr>
                                      <p:to>
                                        <p:strVal val="visible"/>
                                      </p:to>
                                    </p:set>
                                    <p:animEffect transition="in" filter="blinds(horizontal)">
                                      <p:cBhvr>
                                        <p:cTn id="7" dur="500"/>
                                        <p:tgtEl>
                                          <p:spTgt spid="24883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8835">
                                            <p:txEl>
                                              <p:pRg st="0" end="0"/>
                                            </p:txEl>
                                          </p:spTgt>
                                        </p:tgtEl>
                                        <p:attrNameLst>
                                          <p:attrName>style.visibility</p:attrName>
                                        </p:attrNameLst>
                                      </p:cBhvr>
                                      <p:to>
                                        <p:strVal val="visible"/>
                                      </p:to>
                                    </p:set>
                                    <p:animEffect transition="in" filter="blinds(horizontal)">
                                      <p:cBhvr>
                                        <p:cTn id="12" dur="500"/>
                                        <p:tgtEl>
                                          <p:spTgt spid="2488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8836"/>
                                        </p:tgtEl>
                                        <p:attrNameLst>
                                          <p:attrName>style.visibility</p:attrName>
                                        </p:attrNameLst>
                                      </p:cBhvr>
                                      <p:to>
                                        <p:strVal val="visible"/>
                                      </p:to>
                                    </p:set>
                                    <p:animEffect transition="in" filter="blinds(horizontal)">
                                      <p:cBhvr>
                                        <p:cTn id="17" dur="500"/>
                                        <p:tgtEl>
                                          <p:spTgt spid="24883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8837"/>
                                        </p:tgtEl>
                                        <p:attrNameLst>
                                          <p:attrName>style.visibility</p:attrName>
                                        </p:attrNameLst>
                                      </p:cBhvr>
                                      <p:to>
                                        <p:strVal val="visible"/>
                                      </p:to>
                                    </p:set>
                                    <p:animEffect transition="in" filter="blinds(horizontal)">
                                      <p:cBhvr>
                                        <p:cTn id="22" dur="500"/>
                                        <p:tgtEl>
                                          <p:spTgt spid="248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build="p" animBg="1"/>
      <p:bldP spid="248836" grpId="0" animBg="1"/>
      <p:bldP spid="24883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灯片编号占位符 4">
            <a:extLst>
              <a:ext uri="{FF2B5EF4-FFF2-40B4-BE49-F238E27FC236}">
                <a16:creationId xmlns:a16="http://schemas.microsoft.com/office/drawing/2014/main" id="{23696930-7644-44EA-975F-129FCF87DCF9}"/>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68EEEAF-616F-4B00-B48A-6F099B3419E5}" type="slidenum">
              <a:rPr lang="en-US" altLang="zh-CN" sz="2000" smtClean="0">
                <a:solidFill>
                  <a:schemeClr val="tx1"/>
                </a:solidFill>
              </a:rPr>
              <a:pPr>
                <a:spcBef>
                  <a:spcPct val="0"/>
                </a:spcBef>
                <a:buClrTx/>
                <a:buSzTx/>
                <a:buFontTx/>
                <a:buNone/>
              </a:pPr>
              <a:t>57</a:t>
            </a:fld>
            <a:endParaRPr lang="en-US" altLang="zh-CN" sz="2000">
              <a:solidFill>
                <a:schemeClr val="tx1"/>
              </a:solidFill>
            </a:endParaRPr>
          </a:p>
        </p:txBody>
      </p:sp>
      <p:sp>
        <p:nvSpPr>
          <p:cNvPr id="62467" name="Rectangle 2">
            <a:extLst>
              <a:ext uri="{FF2B5EF4-FFF2-40B4-BE49-F238E27FC236}">
                <a16:creationId xmlns:a16="http://schemas.microsoft.com/office/drawing/2014/main" id="{114AFC6D-9E3E-4256-98A4-E9EC55CFFDC8}"/>
              </a:ext>
            </a:extLst>
          </p:cNvPr>
          <p:cNvSpPr>
            <a:spLocks noChangeArrowheads="1"/>
          </p:cNvSpPr>
          <p:nvPr/>
        </p:nvSpPr>
        <p:spPr bwMode="auto">
          <a:xfrm>
            <a:off x="685800" y="333375"/>
            <a:ext cx="7772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a:solidFill>
                  <a:srgbClr val="660033"/>
                </a:solidFill>
                <a:latin typeface="宋体" panose="02010600030101010101" pitchFamily="2" charset="-122"/>
              </a:rPr>
              <a:t>（</a:t>
            </a:r>
            <a:r>
              <a:rPr kumimoji="1" lang="en-US" altLang="zh-CN">
                <a:solidFill>
                  <a:srgbClr val="660033"/>
                </a:solidFill>
                <a:latin typeface="宋体" panose="02010600030101010101" pitchFamily="2" charset="-122"/>
              </a:rPr>
              <a:t>3</a:t>
            </a:r>
            <a:r>
              <a:rPr kumimoji="1" lang="zh-CN" altLang="en-US">
                <a:solidFill>
                  <a:srgbClr val="660033"/>
                </a:solidFill>
                <a:latin typeface="宋体" panose="02010600030101010101" pitchFamily="2" charset="-122"/>
              </a:rPr>
              <a:t>）</a:t>
            </a:r>
            <a:r>
              <a:rPr kumimoji="1" lang="zh-CN" altLang="en-US" sz="3600">
                <a:solidFill>
                  <a:srgbClr val="660033"/>
                </a:solidFill>
                <a:latin typeface="华文新魏" panose="02010800040101010101" pitchFamily="2" charset="-122"/>
                <a:ea typeface="华文新魏" panose="02010800040101010101" pitchFamily="2" charset="-122"/>
              </a:rPr>
              <a:t>需求缺乏弹性    </a:t>
            </a:r>
            <a:r>
              <a:rPr kumimoji="1" lang="en-US" altLang="zh-CN" sz="3600">
                <a:solidFill>
                  <a:srgbClr val="660033"/>
                </a:solidFill>
                <a:latin typeface="华文新魏" panose="02010800040101010101" pitchFamily="2" charset="-122"/>
                <a:ea typeface="华文新魏" panose="02010800040101010101" pitchFamily="2" charset="-122"/>
              </a:rPr>
              <a:t>e</a:t>
            </a:r>
            <a:r>
              <a:rPr kumimoji="1" lang="en-US" altLang="zh-CN" sz="3600" baseline="-25000">
                <a:solidFill>
                  <a:srgbClr val="660033"/>
                </a:solidFill>
                <a:latin typeface="华文新魏" panose="02010800040101010101" pitchFamily="2" charset="-122"/>
                <a:ea typeface="华文新魏" panose="02010800040101010101" pitchFamily="2" charset="-122"/>
              </a:rPr>
              <a:t>d</a:t>
            </a:r>
            <a:r>
              <a:rPr kumimoji="1" lang="en-US" altLang="zh-CN" sz="3600">
                <a:solidFill>
                  <a:srgbClr val="660033"/>
                </a:solidFill>
                <a:latin typeface="华文新魏" panose="02010800040101010101" pitchFamily="2" charset="-122"/>
                <a:ea typeface="华文新魏" panose="02010800040101010101" pitchFamily="2" charset="-122"/>
              </a:rPr>
              <a:t> &lt; 1</a:t>
            </a:r>
          </a:p>
        </p:txBody>
      </p:sp>
      <p:sp>
        <p:nvSpPr>
          <p:cNvPr id="249859" name="Rectangle 3">
            <a:extLst>
              <a:ext uri="{FF2B5EF4-FFF2-40B4-BE49-F238E27FC236}">
                <a16:creationId xmlns:a16="http://schemas.microsoft.com/office/drawing/2014/main" id="{FE37A884-89D3-43B1-A142-A58AF5D8666D}"/>
              </a:ext>
            </a:extLst>
          </p:cNvPr>
          <p:cNvSpPr>
            <a:spLocks noChangeArrowheads="1"/>
          </p:cNvSpPr>
          <p:nvPr/>
        </p:nvSpPr>
        <p:spPr bwMode="auto">
          <a:xfrm>
            <a:off x="611188" y="1163638"/>
            <a:ext cx="7848600" cy="681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Tx/>
              <a:buSzTx/>
              <a:buFontTx/>
              <a:buNone/>
            </a:pPr>
            <a:r>
              <a:rPr kumimoji="1" lang="en-US" altLang="zh-CN" sz="2400">
                <a:latin typeface="Times New Roman" panose="02020603050405020304" pitchFamily="18" charset="0"/>
              </a:rPr>
              <a:t>【</a:t>
            </a:r>
            <a:r>
              <a:rPr kumimoji="1" lang="zh-CN" altLang="en-US" sz="2400">
                <a:latin typeface="Times New Roman" panose="02020603050405020304" pitchFamily="18" charset="0"/>
              </a:rPr>
              <a:t>需求量变动的比率小于价格变动的比率</a:t>
            </a:r>
            <a:r>
              <a:rPr kumimoji="1" lang="en-US" altLang="zh-CN" sz="2400">
                <a:latin typeface="Times New Roman" panose="02020603050405020304" pitchFamily="18" charset="0"/>
              </a:rPr>
              <a:t>】</a:t>
            </a:r>
          </a:p>
        </p:txBody>
      </p:sp>
      <p:sp>
        <p:nvSpPr>
          <p:cNvPr id="249860" name="Rectangle 4">
            <a:extLst>
              <a:ext uri="{FF2B5EF4-FFF2-40B4-BE49-F238E27FC236}">
                <a16:creationId xmlns:a16="http://schemas.microsoft.com/office/drawing/2014/main" id="{1C71345F-A2EE-46CD-98B2-F737587154B9}"/>
              </a:ext>
            </a:extLst>
          </p:cNvPr>
          <p:cNvSpPr>
            <a:spLocks noChangeArrowheads="1"/>
          </p:cNvSpPr>
          <p:nvPr/>
        </p:nvSpPr>
        <p:spPr bwMode="auto">
          <a:xfrm>
            <a:off x="684213" y="2874963"/>
            <a:ext cx="6624637" cy="831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rPr>
              <a:t>例：面粉</a:t>
            </a:r>
            <a:r>
              <a:rPr kumimoji="1" lang="en-US" altLang="zh-CN" sz="2400" b="1">
                <a:solidFill>
                  <a:schemeClr val="tx1"/>
                </a:solidFill>
              </a:rPr>
              <a:t>e</a:t>
            </a:r>
            <a:r>
              <a:rPr kumimoji="1" lang="en-US" altLang="zh-CN" sz="2400" b="1" baseline="-25000">
                <a:solidFill>
                  <a:schemeClr val="tx1"/>
                </a:solidFill>
              </a:rPr>
              <a:t>d</a:t>
            </a:r>
            <a:r>
              <a:rPr kumimoji="1" lang="en-US" altLang="zh-CN" sz="2400" b="1">
                <a:solidFill>
                  <a:schemeClr val="tx1"/>
                </a:solidFill>
              </a:rPr>
              <a:t>=0.5</a:t>
            </a:r>
            <a:r>
              <a:rPr kumimoji="1" lang="zh-CN" altLang="en-US" sz="2400" b="1">
                <a:solidFill>
                  <a:schemeClr val="tx1"/>
                </a:solidFill>
              </a:rPr>
              <a:t>，</a:t>
            </a:r>
            <a:r>
              <a:rPr kumimoji="1" lang="en-US" altLang="zh-CN" sz="2400" b="1">
                <a:solidFill>
                  <a:schemeClr val="tx1"/>
                </a:solidFill>
              </a:rPr>
              <a:t>P1=2</a:t>
            </a:r>
            <a:r>
              <a:rPr kumimoji="1" lang="zh-CN" altLang="en-US" sz="2400" b="1">
                <a:solidFill>
                  <a:schemeClr val="tx1"/>
                </a:solidFill>
              </a:rPr>
              <a:t>元</a:t>
            </a:r>
            <a:r>
              <a:rPr kumimoji="1" lang="en-US" altLang="zh-CN" sz="2400" b="1">
                <a:solidFill>
                  <a:schemeClr val="tx1"/>
                </a:solidFill>
              </a:rPr>
              <a:t>/</a:t>
            </a:r>
            <a:r>
              <a:rPr kumimoji="1" lang="zh-CN" altLang="en-US" sz="2400" b="1">
                <a:solidFill>
                  <a:schemeClr val="tx1"/>
                </a:solidFill>
              </a:rPr>
              <a:t>斤，</a:t>
            </a:r>
            <a:r>
              <a:rPr kumimoji="1" lang="en-US" altLang="zh-CN" sz="2400" b="1">
                <a:solidFill>
                  <a:schemeClr val="tx1"/>
                </a:solidFill>
              </a:rPr>
              <a:t>Q1=100</a:t>
            </a:r>
            <a:r>
              <a:rPr kumimoji="1" lang="zh-CN" altLang="en-US" sz="2400" b="1">
                <a:solidFill>
                  <a:schemeClr val="tx1"/>
                </a:solidFill>
              </a:rPr>
              <a:t>斤 。</a:t>
            </a:r>
          </a:p>
          <a:p>
            <a:pPr lvl="1" eaLnBrk="1" hangingPunct="1">
              <a:spcBef>
                <a:spcPct val="0"/>
              </a:spcBef>
              <a:buClrTx/>
              <a:buSzTx/>
              <a:buFontTx/>
              <a:buNone/>
            </a:pPr>
            <a:r>
              <a:rPr kumimoji="1" lang="zh-CN" altLang="en-US" sz="2400" b="1">
                <a:solidFill>
                  <a:schemeClr val="tx1"/>
                </a:solidFill>
              </a:rPr>
              <a:t>  如价格下调</a:t>
            </a:r>
            <a:r>
              <a:rPr kumimoji="1" lang="en-US" altLang="zh-CN" sz="2400" b="1">
                <a:solidFill>
                  <a:schemeClr val="tx1"/>
                </a:solidFill>
              </a:rPr>
              <a:t>10%</a:t>
            </a:r>
            <a:r>
              <a:rPr kumimoji="1" lang="zh-CN" altLang="en-US" sz="2400" b="1">
                <a:solidFill>
                  <a:schemeClr val="tx1"/>
                </a:solidFill>
              </a:rPr>
              <a:t>，</a:t>
            </a:r>
            <a:r>
              <a:rPr kumimoji="1" lang="zh-CN" altLang="en-US" sz="2400">
                <a:solidFill>
                  <a:srgbClr val="FF0000"/>
                </a:solidFill>
              </a:rPr>
              <a:t>总收益怎样？</a:t>
            </a:r>
          </a:p>
        </p:txBody>
      </p:sp>
      <p:sp>
        <p:nvSpPr>
          <p:cNvPr id="249861" name="Rectangle 5">
            <a:extLst>
              <a:ext uri="{FF2B5EF4-FFF2-40B4-BE49-F238E27FC236}">
                <a16:creationId xmlns:a16="http://schemas.microsoft.com/office/drawing/2014/main" id="{0FB1E86C-5C1C-4DF6-B850-83A8F2194C49}"/>
              </a:ext>
            </a:extLst>
          </p:cNvPr>
          <p:cNvSpPr>
            <a:spLocks noChangeArrowheads="1"/>
          </p:cNvSpPr>
          <p:nvPr/>
        </p:nvSpPr>
        <p:spPr bwMode="auto">
          <a:xfrm>
            <a:off x="684213" y="3765550"/>
            <a:ext cx="6480175" cy="11969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Blip>
                <a:blip r:embed="rId2"/>
              </a:buBlip>
            </a:pPr>
            <a:r>
              <a:rPr kumimoji="1" lang="zh-CN" altLang="en-US" sz="2400">
                <a:solidFill>
                  <a:schemeClr val="tx1"/>
                </a:solidFill>
              </a:rPr>
              <a:t>如价格下调</a:t>
            </a:r>
            <a:r>
              <a:rPr kumimoji="1" lang="en-US" altLang="zh-CN" sz="2400">
                <a:solidFill>
                  <a:schemeClr val="tx1"/>
                </a:solidFill>
              </a:rPr>
              <a:t>10%</a:t>
            </a:r>
            <a:r>
              <a:rPr kumimoji="1" lang="zh-CN" altLang="en-US" sz="2400">
                <a:solidFill>
                  <a:schemeClr val="tx1"/>
                </a:solidFill>
              </a:rPr>
              <a:t>，数量则增加</a:t>
            </a:r>
            <a:r>
              <a:rPr kumimoji="1" lang="en-US" altLang="zh-CN" sz="2400">
                <a:solidFill>
                  <a:schemeClr val="tx1"/>
                </a:solidFill>
              </a:rPr>
              <a:t>5%</a:t>
            </a:r>
            <a:r>
              <a:rPr kumimoji="1" lang="zh-CN" altLang="en-US" sz="2400">
                <a:solidFill>
                  <a:schemeClr val="tx1"/>
                </a:solidFill>
              </a:rPr>
              <a:t>，</a:t>
            </a:r>
          </a:p>
          <a:p>
            <a:pPr lvl="1" eaLnBrk="1" hangingPunct="1">
              <a:spcBef>
                <a:spcPct val="0"/>
              </a:spcBef>
              <a:buClrTx/>
              <a:buSzTx/>
              <a:buFontTx/>
              <a:buBlip>
                <a:blip r:embed="rId2"/>
              </a:buBlip>
            </a:pPr>
            <a:r>
              <a:rPr kumimoji="1" lang="en-US" altLang="zh-CN" sz="2400">
                <a:solidFill>
                  <a:schemeClr val="tx1"/>
                </a:solidFill>
              </a:rPr>
              <a:t>P2= 2 –2×10%=1.8</a:t>
            </a:r>
            <a:r>
              <a:rPr kumimoji="1" lang="zh-CN" altLang="en-US" sz="2400">
                <a:solidFill>
                  <a:schemeClr val="tx1"/>
                </a:solidFill>
              </a:rPr>
              <a:t>元</a:t>
            </a:r>
            <a:r>
              <a:rPr kumimoji="1" lang="en-US" altLang="zh-CN" sz="2400">
                <a:solidFill>
                  <a:schemeClr val="tx1"/>
                </a:solidFill>
              </a:rPr>
              <a:t>/</a:t>
            </a:r>
            <a:r>
              <a:rPr kumimoji="1" lang="zh-CN" altLang="en-US" sz="2400">
                <a:solidFill>
                  <a:schemeClr val="tx1"/>
                </a:solidFill>
              </a:rPr>
              <a:t>斤，</a:t>
            </a:r>
          </a:p>
          <a:p>
            <a:pPr lvl="1" eaLnBrk="1" hangingPunct="1">
              <a:spcBef>
                <a:spcPct val="0"/>
              </a:spcBef>
              <a:buClrTx/>
              <a:buSzTx/>
              <a:buFontTx/>
              <a:buBlip>
                <a:blip r:embed="rId2"/>
              </a:buBlip>
            </a:pPr>
            <a:r>
              <a:rPr kumimoji="1" lang="en-US" altLang="zh-CN" sz="2400">
                <a:solidFill>
                  <a:schemeClr val="tx1"/>
                </a:solidFill>
              </a:rPr>
              <a:t>Q2=100+100×5%=105</a:t>
            </a:r>
            <a:r>
              <a:rPr kumimoji="1" lang="zh-CN" altLang="en-US" sz="2400">
                <a:solidFill>
                  <a:schemeClr val="tx1"/>
                </a:solidFill>
              </a:rPr>
              <a:t>斤</a:t>
            </a:r>
            <a:endParaRPr kumimoji="1" lang="zh-CN" altLang="en-US" sz="2400">
              <a:solidFill>
                <a:srgbClr val="FF0000"/>
              </a:solidFill>
            </a:endParaRPr>
          </a:p>
        </p:txBody>
      </p:sp>
      <p:sp>
        <p:nvSpPr>
          <p:cNvPr id="249862" name="Rectangle 6">
            <a:extLst>
              <a:ext uri="{FF2B5EF4-FFF2-40B4-BE49-F238E27FC236}">
                <a16:creationId xmlns:a16="http://schemas.microsoft.com/office/drawing/2014/main" id="{8FB74F35-C3FD-4525-906B-3FA07B8F0955}"/>
              </a:ext>
            </a:extLst>
          </p:cNvPr>
          <p:cNvSpPr>
            <a:spLocks noChangeArrowheads="1"/>
          </p:cNvSpPr>
          <p:nvPr/>
        </p:nvSpPr>
        <p:spPr bwMode="auto">
          <a:xfrm>
            <a:off x="684213" y="5035550"/>
            <a:ext cx="7127875" cy="15621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Wingdings" panose="05000000000000000000" pitchFamily="2" charset="2"/>
              <a:buChar char="l"/>
            </a:pPr>
            <a:r>
              <a:rPr kumimoji="1" lang="en-US" altLang="zh-CN" sz="2400">
                <a:solidFill>
                  <a:schemeClr val="tx1"/>
                </a:solidFill>
              </a:rPr>
              <a:t>TR1=P1×Q1=2×100=200</a:t>
            </a:r>
            <a:r>
              <a:rPr kumimoji="1" lang="zh-CN" altLang="en-US" sz="2400">
                <a:solidFill>
                  <a:schemeClr val="tx1"/>
                </a:solidFill>
              </a:rPr>
              <a:t>元</a:t>
            </a:r>
          </a:p>
          <a:p>
            <a:pPr eaLnBrk="1" hangingPunct="1">
              <a:spcBef>
                <a:spcPct val="0"/>
              </a:spcBef>
              <a:buClrTx/>
              <a:buSzTx/>
              <a:buFont typeface="Wingdings" panose="05000000000000000000" pitchFamily="2" charset="2"/>
              <a:buChar char="l"/>
            </a:pPr>
            <a:r>
              <a:rPr kumimoji="1" lang="en-US" altLang="zh-CN" sz="2400">
                <a:solidFill>
                  <a:schemeClr val="tx1"/>
                </a:solidFill>
              </a:rPr>
              <a:t>TR2=P2×Q2=1.8×105=189</a:t>
            </a:r>
            <a:r>
              <a:rPr kumimoji="1" lang="zh-CN" altLang="en-US" sz="2400">
                <a:solidFill>
                  <a:schemeClr val="tx1"/>
                </a:solidFill>
              </a:rPr>
              <a:t>元</a:t>
            </a:r>
          </a:p>
          <a:p>
            <a:pPr lvl="1" eaLnBrk="1" hangingPunct="1">
              <a:spcBef>
                <a:spcPct val="0"/>
              </a:spcBef>
              <a:buClrTx/>
              <a:buSzTx/>
              <a:buFont typeface="Wingdings" panose="05000000000000000000" pitchFamily="2" charset="2"/>
              <a:buChar char="l"/>
            </a:pPr>
            <a:r>
              <a:rPr kumimoji="1" lang="en-US" altLang="zh-CN" sz="2400">
                <a:solidFill>
                  <a:schemeClr val="hlink"/>
                </a:solidFill>
              </a:rPr>
              <a:t>TR2 –TR1=189–200= -11</a:t>
            </a:r>
            <a:r>
              <a:rPr kumimoji="1" lang="zh-CN" altLang="en-US" sz="2400">
                <a:solidFill>
                  <a:schemeClr val="hlink"/>
                </a:solidFill>
              </a:rPr>
              <a:t>元</a:t>
            </a:r>
          </a:p>
          <a:p>
            <a:pPr lvl="1" eaLnBrk="1" hangingPunct="1">
              <a:spcBef>
                <a:spcPct val="0"/>
              </a:spcBef>
              <a:buClrTx/>
              <a:buSzTx/>
              <a:buFont typeface="Wingdings" panose="05000000000000000000" pitchFamily="2" charset="2"/>
              <a:buChar char="l"/>
            </a:pPr>
            <a:r>
              <a:rPr kumimoji="1" lang="en-US" altLang="zh-CN" sz="2400">
                <a:solidFill>
                  <a:schemeClr val="hlink"/>
                </a:solidFill>
              </a:rPr>
              <a:t>TR2 &lt;TR1</a:t>
            </a:r>
            <a:r>
              <a:rPr kumimoji="1" lang="zh-CN" altLang="en-US" sz="2400">
                <a:solidFill>
                  <a:schemeClr val="hlink"/>
                </a:solidFill>
              </a:rPr>
              <a:t>，表明价格下跌，总收益减少。</a:t>
            </a:r>
          </a:p>
        </p:txBody>
      </p:sp>
      <p:sp>
        <p:nvSpPr>
          <p:cNvPr id="249863" name="Text Box 7" descr="信纸">
            <a:extLst>
              <a:ext uri="{FF2B5EF4-FFF2-40B4-BE49-F238E27FC236}">
                <a16:creationId xmlns:a16="http://schemas.microsoft.com/office/drawing/2014/main" id="{F290C839-19B1-4F28-8752-51615BDD0406}"/>
              </a:ext>
            </a:extLst>
          </p:cNvPr>
          <p:cNvSpPr txBox="1">
            <a:spLocks noChangeArrowheads="1"/>
          </p:cNvSpPr>
          <p:nvPr/>
        </p:nvSpPr>
        <p:spPr bwMode="auto">
          <a:xfrm>
            <a:off x="539750" y="1700213"/>
            <a:ext cx="7200900" cy="955675"/>
          </a:xfrm>
          <a:prstGeom prst="rect">
            <a:avLst/>
          </a:prstGeom>
          <a:blipFill dpi="0" rotWithShape="1">
            <a:blip r:embed="rId3"/>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800">
                <a:effectLst>
                  <a:outerShdw blurRad="38100" dist="38100" dir="2700000" algn="tl">
                    <a:srgbClr val="000000"/>
                  </a:outerShdw>
                </a:effectLst>
                <a:latin typeface="Arial" charset="0"/>
              </a:rPr>
              <a:t>降低价格会减少厂商收入，相反，提高价格会增加厂商的收入。</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9859"/>
                                        </p:tgtEl>
                                        <p:attrNameLst>
                                          <p:attrName>style.visibility</p:attrName>
                                        </p:attrNameLst>
                                      </p:cBhvr>
                                      <p:to>
                                        <p:strVal val="visible"/>
                                      </p:to>
                                    </p:set>
                                    <p:animEffect transition="in" filter="blinds(horizontal)">
                                      <p:cBhvr>
                                        <p:cTn id="7" dur="500"/>
                                        <p:tgtEl>
                                          <p:spTgt spid="2498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9863"/>
                                        </p:tgtEl>
                                        <p:attrNameLst>
                                          <p:attrName>style.visibility</p:attrName>
                                        </p:attrNameLst>
                                      </p:cBhvr>
                                      <p:to>
                                        <p:strVal val="visible"/>
                                      </p:to>
                                    </p:set>
                                    <p:animEffect transition="in" filter="wipe(left)">
                                      <p:cBhvr>
                                        <p:cTn id="12" dur="500"/>
                                        <p:tgtEl>
                                          <p:spTgt spid="2498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9860"/>
                                        </p:tgtEl>
                                        <p:attrNameLst>
                                          <p:attrName>style.visibility</p:attrName>
                                        </p:attrNameLst>
                                      </p:cBhvr>
                                      <p:to>
                                        <p:strVal val="visible"/>
                                      </p:to>
                                    </p:set>
                                    <p:animEffect transition="in" filter="blinds(horizontal)">
                                      <p:cBhvr>
                                        <p:cTn id="17" dur="500"/>
                                        <p:tgtEl>
                                          <p:spTgt spid="2498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9861"/>
                                        </p:tgtEl>
                                        <p:attrNameLst>
                                          <p:attrName>style.visibility</p:attrName>
                                        </p:attrNameLst>
                                      </p:cBhvr>
                                      <p:to>
                                        <p:strVal val="visible"/>
                                      </p:to>
                                    </p:set>
                                    <p:animEffect transition="in" filter="blinds(horizontal)">
                                      <p:cBhvr>
                                        <p:cTn id="22" dur="500"/>
                                        <p:tgtEl>
                                          <p:spTgt spid="2498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9862"/>
                                        </p:tgtEl>
                                        <p:attrNameLst>
                                          <p:attrName>style.visibility</p:attrName>
                                        </p:attrNameLst>
                                      </p:cBhvr>
                                      <p:to>
                                        <p:strVal val="visible"/>
                                      </p:to>
                                    </p:set>
                                    <p:animEffect transition="in" filter="blinds(horizontal)">
                                      <p:cBhvr>
                                        <p:cTn id="27" dur="500"/>
                                        <p:tgtEl>
                                          <p:spTgt spid="2498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p:bldP spid="249860" grpId="0" animBg="1"/>
      <p:bldP spid="249861" grpId="0" animBg="1"/>
      <p:bldP spid="249862" grpId="0" animBg="1"/>
      <p:bldP spid="249863"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灯片编号占位符 4">
            <a:extLst>
              <a:ext uri="{FF2B5EF4-FFF2-40B4-BE49-F238E27FC236}">
                <a16:creationId xmlns:a16="http://schemas.microsoft.com/office/drawing/2014/main" id="{9D0431B8-89CA-4270-9169-B5A29EE417A3}"/>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04BC3C17-F2D2-48EF-AA20-3FF85B36DD3A}" type="slidenum">
              <a:rPr lang="en-US" altLang="zh-CN" sz="2000" smtClean="0">
                <a:solidFill>
                  <a:schemeClr val="tx1"/>
                </a:solidFill>
              </a:rPr>
              <a:pPr>
                <a:spcBef>
                  <a:spcPct val="0"/>
                </a:spcBef>
                <a:buClrTx/>
                <a:buSzTx/>
                <a:buFontTx/>
                <a:buNone/>
              </a:pPr>
              <a:t>58</a:t>
            </a:fld>
            <a:endParaRPr lang="en-US" altLang="zh-CN" sz="2000">
              <a:solidFill>
                <a:schemeClr val="tx1"/>
              </a:solidFill>
            </a:endParaRPr>
          </a:p>
        </p:txBody>
      </p:sp>
      <p:sp>
        <p:nvSpPr>
          <p:cNvPr id="250882" name="Rectangle 2">
            <a:extLst>
              <a:ext uri="{FF2B5EF4-FFF2-40B4-BE49-F238E27FC236}">
                <a16:creationId xmlns:a16="http://schemas.microsoft.com/office/drawing/2014/main" id="{05C6C11A-4029-4C61-8090-1A3239754CBE}"/>
              </a:ext>
            </a:extLst>
          </p:cNvPr>
          <p:cNvSpPr>
            <a:spLocks noGrp="1" noRot="1" noChangeArrowheads="1"/>
          </p:cNvSpPr>
          <p:nvPr>
            <p:ph type="title"/>
          </p:nvPr>
        </p:nvSpPr>
        <p:spPr>
          <a:xfrm>
            <a:off x="684213" y="620713"/>
            <a:ext cx="7294562" cy="727075"/>
          </a:xfrm>
          <a:ln>
            <a:solidFill>
              <a:schemeClr val="tx1"/>
            </a:solidFill>
            <a:miter lim="800000"/>
            <a:headEnd/>
            <a:tailEnd/>
          </a:ln>
        </p:spPr>
        <p:txBody>
          <a:bodyPr/>
          <a:lstStyle/>
          <a:p>
            <a:pPr eaLnBrk="1" hangingPunct="1">
              <a:defRPr/>
            </a:pPr>
            <a:r>
              <a:rPr lang="zh-CN" altLang="en-US" sz="2800" b="0"/>
              <a:t>如价格上调</a:t>
            </a:r>
            <a:r>
              <a:rPr lang="en-US" altLang="zh-CN" sz="2800" b="0"/>
              <a:t>10%</a:t>
            </a:r>
            <a:r>
              <a:rPr lang="zh-CN" altLang="en-US" sz="2800" b="0"/>
              <a:t>，则总收益？</a:t>
            </a:r>
          </a:p>
        </p:txBody>
      </p:sp>
      <p:sp>
        <p:nvSpPr>
          <p:cNvPr id="250883" name="Rectangle 3">
            <a:extLst>
              <a:ext uri="{FF2B5EF4-FFF2-40B4-BE49-F238E27FC236}">
                <a16:creationId xmlns:a16="http://schemas.microsoft.com/office/drawing/2014/main" id="{34ED4A03-6F70-4A2F-806F-255613930755}"/>
              </a:ext>
            </a:extLst>
          </p:cNvPr>
          <p:cNvSpPr>
            <a:spLocks noGrp="1" noRot="1" noChangeArrowheads="1"/>
          </p:cNvSpPr>
          <p:nvPr>
            <p:ph type="body" idx="1"/>
          </p:nvPr>
        </p:nvSpPr>
        <p:spPr>
          <a:xfrm>
            <a:off x="682625" y="2492375"/>
            <a:ext cx="7521575" cy="1541463"/>
          </a:xfrm>
          <a:ln>
            <a:solidFill>
              <a:schemeClr val="tx1"/>
            </a:solidFill>
            <a:miter lim="800000"/>
            <a:headEnd/>
            <a:tailEnd/>
          </a:ln>
        </p:spPr>
        <p:txBody>
          <a:bodyPr/>
          <a:lstStyle/>
          <a:p>
            <a:pPr marL="457200" indent="-457200" eaLnBrk="1" hangingPunct="1">
              <a:lnSpc>
                <a:spcPct val="90000"/>
              </a:lnSpc>
            </a:pPr>
            <a:r>
              <a:rPr lang="zh-CN" altLang="en-US" sz="2800"/>
              <a:t>如价格上调</a:t>
            </a:r>
            <a:r>
              <a:rPr lang="en-US" altLang="zh-CN" sz="2800"/>
              <a:t>10%</a:t>
            </a:r>
            <a:r>
              <a:rPr lang="zh-CN" altLang="en-US" sz="2800"/>
              <a:t>，数量则减少</a:t>
            </a:r>
            <a:r>
              <a:rPr lang="en-US" altLang="zh-CN" sz="2800"/>
              <a:t>5%</a:t>
            </a:r>
            <a:r>
              <a:rPr lang="zh-CN" altLang="en-US" sz="2800"/>
              <a:t>，</a:t>
            </a:r>
          </a:p>
          <a:p>
            <a:pPr marL="457200" indent="-457200" eaLnBrk="1" hangingPunct="1">
              <a:lnSpc>
                <a:spcPct val="90000"/>
              </a:lnSpc>
            </a:pPr>
            <a:r>
              <a:rPr lang="en-US" altLang="zh-CN" sz="2800"/>
              <a:t>P3=2 +2*10%=2.2</a:t>
            </a:r>
            <a:r>
              <a:rPr lang="zh-CN" altLang="en-US" sz="2800"/>
              <a:t>元</a:t>
            </a:r>
            <a:r>
              <a:rPr lang="en-US" altLang="zh-CN" sz="2800"/>
              <a:t>/</a:t>
            </a:r>
            <a:r>
              <a:rPr lang="zh-CN" altLang="en-US" sz="2800"/>
              <a:t>斤，</a:t>
            </a:r>
          </a:p>
          <a:p>
            <a:pPr marL="457200" indent="-457200" eaLnBrk="1" hangingPunct="1">
              <a:lnSpc>
                <a:spcPct val="90000"/>
              </a:lnSpc>
            </a:pPr>
            <a:r>
              <a:rPr lang="en-US" altLang="zh-CN" sz="2800"/>
              <a:t>Q3=100 -100*5%=95</a:t>
            </a:r>
            <a:r>
              <a:rPr lang="zh-CN" altLang="en-US" sz="2800"/>
              <a:t>斤       </a:t>
            </a:r>
          </a:p>
        </p:txBody>
      </p:sp>
      <p:sp>
        <p:nvSpPr>
          <p:cNvPr id="250884" name="Rectangle 4">
            <a:extLst>
              <a:ext uri="{FF2B5EF4-FFF2-40B4-BE49-F238E27FC236}">
                <a16:creationId xmlns:a16="http://schemas.microsoft.com/office/drawing/2014/main" id="{26AA46E3-9282-4DA8-9F9C-E73D792B5441}"/>
              </a:ext>
            </a:extLst>
          </p:cNvPr>
          <p:cNvSpPr>
            <a:spLocks noChangeArrowheads="1"/>
          </p:cNvSpPr>
          <p:nvPr/>
        </p:nvSpPr>
        <p:spPr bwMode="auto">
          <a:xfrm>
            <a:off x="684213" y="4437063"/>
            <a:ext cx="7559675" cy="13827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sz="2800"/>
              <a:t>TR3=P3×Q3=2.2×95=209</a:t>
            </a:r>
            <a:r>
              <a:rPr lang="zh-CN" altLang="en-US" sz="2800"/>
              <a:t>元</a:t>
            </a:r>
          </a:p>
          <a:p>
            <a:pPr eaLnBrk="1" hangingPunct="1">
              <a:spcBef>
                <a:spcPct val="0"/>
              </a:spcBef>
              <a:buClrTx/>
              <a:buSzTx/>
              <a:buFontTx/>
              <a:buNone/>
            </a:pPr>
            <a:r>
              <a:rPr lang="en-US" altLang="zh-CN" sz="2800"/>
              <a:t>TR3 –TR1=209 –200= 9</a:t>
            </a:r>
            <a:r>
              <a:rPr lang="zh-CN" altLang="en-US" sz="2800"/>
              <a:t>元</a:t>
            </a:r>
          </a:p>
          <a:p>
            <a:pPr eaLnBrk="1" hangingPunct="1">
              <a:spcBef>
                <a:spcPct val="0"/>
              </a:spcBef>
              <a:buClrTx/>
              <a:buSzTx/>
              <a:buFontTx/>
              <a:buNone/>
            </a:pPr>
            <a:r>
              <a:rPr lang="en-US" altLang="zh-CN" sz="2800">
                <a:solidFill>
                  <a:srgbClr val="FF0000"/>
                </a:solidFill>
              </a:rPr>
              <a:t>TR3&gt;TR1</a:t>
            </a:r>
            <a:r>
              <a:rPr lang="zh-CN" altLang="en-US" sz="2800">
                <a:solidFill>
                  <a:srgbClr val="FF0000"/>
                </a:solidFill>
              </a:rPr>
              <a:t>，表明面粉价格上调，总收益增加。</a:t>
            </a:r>
          </a:p>
        </p:txBody>
      </p:sp>
      <p:sp>
        <p:nvSpPr>
          <p:cNvPr id="250885" name="Rectangle 5">
            <a:extLst>
              <a:ext uri="{FF2B5EF4-FFF2-40B4-BE49-F238E27FC236}">
                <a16:creationId xmlns:a16="http://schemas.microsoft.com/office/drawing/2014/main" id="{6ECE957C-0D2A-4BB3-BE18-A4948EE3DD59}"/>
              </a:ext>
            </a:extLst>
          </p:cNvPr>
          <p:cNvSpPr>
            <a:spLocks noChangeArrowheads="1"/>
          </p:cNvSpPr>
          <p:nvPr/>
        </p:nvSpPr>
        <p:spPr bwMode="auto">
          <a:xfrm>
            <a:off x="684213" y="1628775"/>
            <a:ext cx="7559675"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b="1">
                <a:solidFill>
                  <a:schemeClr val="tx1"/>
                </a:solidFill>
              </a:rPr>
              <a:t>已知：面粉</a:t>
            </a:r>
            <a:r>
              <a:rPr kumimoji="1" lang="en-US" altLang="zh-CN" sz="2400" b="1">
                <a:solidFill>
                  <a:schemeClr val="tx1"/>
                </a:solidFill>
              </a:rPr>
              <a:t>e</a:t>
            </a:r>
            <a:r>
              <a:rPr kumimoji="1" lang="en-US" altLang="zh-CN" sz="2400" b="1" baseline="-25000">
                <a:solidFill>
                  <a:schemeClr val="tx1"/>
                </a:solidFill>
              </a:rPr>
              <a:t>d</a:t>
            </a:r>
            <a:r>
              <a:rPr kumimoji="1" lang="en-US" altLang="zh-CN" sz="2400" b="1">
                <a:solidFill>
                  <a:schemeClr val="tx1"/>
                </a:solidFill>
              </a:rPr>
              <a:t>=0.5</a:t>
            </a:r>
            <a:r>
              <a:rPr kumimoji="1" lang="zh-CN" altLang="en-US" sz="2400" b="1">
                <a:solidFill>
                  <a:schemeClr val="tx1"/>
                </a:solidFill>
              </a:rPr>
              <a:t>，</a:t>
            </a:r>
            <a:r>
              <a:rPr kumimoji="1" lang="en-US" altLang="zh-CN" sz="2400" b="1">
                <a:solidFill>
                  <a:schemeClr val="tx1"/>
                </a:solidFill>
              </a:rPr>
              <a:t>P1=2</a:t>
            </a:r>
            <a:r>
              <a:rPr kumimoji="1" lang="zh-CN" altLang="en-US" sz="2400" b="1">
                <a:solidFill>
                  <a:schemeClr val="tx1"/>
                </a:solidFill>
              </a:rPr>
              <a:t>元</a:t>
            </a:r>
            <a:r>
              <a:rPr kumimoji="1" lang="en-US" altLang="zh-CN" sz="2400" b="1">
                <a:solidFill>
                  <a:schemeClr val="tx1"/>
                </a:solidFill>
              </a:rPr>
              <a:t>/</a:t>
            </a:r>
            <a:r>
              <a:rPr kumimoji="1" lang="zh-CN" altLang="en-US" sz="2400" b="1">
                <a:solidFill>
                  <a:schemeClr val="tx1"/>
                </a:solidFill>
              </a:rPr>
              <a:t>斤，</a:t>
            </a:r>
            <a:r>
              <a:rPr kumimoji="1" lang="en-US" altLang="zh-CN" sz="2400" b="1">
                <a:solidFill>
                  <a:schemeClr val="tx1"/>
                </a:solidFill>
              </a:rPr>
              <a:t>Q1=100</a:t>
            </a:r>
            <a:r>
              <a:rPr kumimoji="1" lang="zh-CN" altLang="en-US" sz="2400" b="1">
                <a:solidFill>
                  <a:schemeClr val="tx1"/>
                </a:solidFill>
              </a:rPr>
              <a:t>斤 。</a:t>
            </a:r>
            <a:endParaRPr kumimoji="1" lang="zh-CN" altLang="en-US" sz="2400">
              <a:solidFill>
                <a:srgbClr val="FF0000"/>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0882"/>
                                        </p:tgtEl>
                                        <p:attrNameLst>
                                          <p:attrName>style.visibility</p:attrName>
                                        </p:attrNameLst>
                                      </p:cBhvr>
                                      <p:to>
                                        <p:strVal val="visible"/>
                                      </p:to>
                                    </p:set>
                                    <p:animEffect transition="in" filter="box(in)">
                                      <p:cBhvr>
                                        <p:cTn id="7" dur="500"/>
                                        <p:tgtEl>
                                          <p:spTgt spid="250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0885"/>
                                        </p:tgtEl>
                                        <p:attrNameLst>
                                          <p:attrName>style.visibility</p:attrName>
                                        </p:attrNameLst>
                                      </p:cBhvr>
                                      <p:to>
                                        <p:strVal val="visible"/>
                                      </p:to>
                                    </p:set>
                                    <p:animEffect transition="in" filter="blinds(horizontal)">
                                      <p:cBhvr>
                                        <p:cTn id="12" dur="500"/>
                                        <p:tgtEl>
                                          <p:spTgt spid="25088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50883">
                                            <p:bg/>
                                          </p:spTgt>
                                        </p:tgtEl>
                                        <p:attrNameLst>
                                          <p:attrName>style.visibility</p:attrName>
                                        </p:attrNameLst>
                                      </p:cBhvr>
                                      <p:to>
                                        <p:strVal val="visible"/>
                                      </p:to>
                                    </p:set>
                                    <p:animEffect transition="in" filter="blinds(horizontal)">
                                      <p:cBhvr>
                                        <p:cTn id="17" dur="500"/>
                                        <p:tgtEl>
                                          <p:spTgt spid="250883">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50883">
                                            <p:txEl>
                                              <p:pRg st="0" end="0"/>
                                            </p:txEl>
                                          </p:spTgt>
                                        </p:tgtEl>
                                        <p:attrNameLst>
                                          <p:attrName>style.visibility</p:attrName>
                                        </p:attrNameLst>
                                      </p:cBhvr>
                                      <p:to>
                                        <p:strVal val="visible"/>
                                      </p:to>
                                    </p:set>
                                    <p:animEffect transition="in" filter="blinds(horizontal)">
                                      <p:cBhvr>
                                        <p:cTn id="22" dur="500"/>
                                        <p:tgtEl>
                                          <p:spTgt spid="25088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0883">
                                            <p:txEl>
                                              <p:pRg st="1" end="1"/>
                                            </p:txEl>
                                          </p:spTgt>
                                        </p:tgtEl>
                                        <p:attrNameLst>
                                          <p:attrName>style.visibility</p:attrName>
                                        </p:attrNameLst>
                                      </p:cBhvr>
                                      <p:to>
                                        <p:strVal val="visible"/>
                                      </p:to>
                                    </p:set>
                                    <p:animEffect transition="in" filter="blinds(horizontal)">
                                      <p:cBhvr>
                                        <p:cTn id="27" dur="500"/>
                                        <p:tgtEl>
                                          <p:spTgt spid="250883">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50883">
                                            <p:txEl>
                                              <p:pRg st="2" end="2"/>
                                            </p:txEl>
                                          </p:spTgt>
                                        </p:tgtEl>
                                        <p:attrNameLst>
                                          <p:attrName>style.visibility</p:attrName>
                                        </p:attrNameLst>
                                      </p:cBhvr>
                                      <p:to>
                                        <p:strVal val="visible"/>
                                      </p:to>
                                    </p:set>
                                    <p:animEffect transition="in" filter="blinds(horizontal)">
                                      <p:cBhvr>
                                        <p:cTn id="32" dur="500"/>
                                        <p:tgtEl>
                                          <p:spTgt spid="250883">
                                            <p:txEl>
                                              <p:pRg st="2" end="2"/>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50884"/>
                                        </p:tgtEl>
                                        <p:attrNameLst>
                                          <p:attrName>style.visibility</p:attrName>
                                        </p:attrNameLst>
                                      </p:cBhvr>
                                      <p:to>
                                        <p:strVal val="visible"/>
                                      </p:to>
                                    </p:set>
                                    <p:animEffect transition="in" filter="box(in)">
                                      <p:cBhvr>
                                        <p:cTn id="37" dur="500"/>
                                        <p:tgtEl>
                                          <p:spTgt spid="2508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2" grpId="0" animBg="1"/>
      <p:bldP spid="250883" grpId="0" build="p" animBg="1"/>
      <p:bldP spid="250884" grpId="0" animBg="1"/>
      <p:bldP spid="25088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AD7A0D-D72B-4B6C-AC99-7A50390E8194}"/>
              </a:ext>
            </a:extLst>
          </p:cNvPr>
          <p:cNvSpPr>
            <a:spLocks noGrp="1"/>
          </p:cNvSpPr>
          <p:nvPr>
            <p:ph type="title"/>
          </p:nvPr>
        </p:nvSpPr>
        <p:spPr>
          <a:xfrm>
            <a:off x="539750" y="549275"/>
            <a:ext cx="7777163" cy="576263"/>
          </a:xfrm>
        </p:spPr>
        <p:txBody>
          <a:bodyPr/>
          <a:lstStyle/>
          <a:p>
            <a:pPr>
              <a:defRPr/>
            </a:pPr>
            <a:r>
              <a:rPr lang="zh-CN" altLang="en-US" dirty="0">
                <a:solidFill>
                  <a:schemeClr val="accent4">
                    <a:lumMod val="75000"/>
                  </a:schemeClr>
                </a:solidFill>
              </a:rPr>
              <a:t>叶圣陶</a:t>
            </a:r>
            <a:r>
              <a:rPr lang="en-US" altLang="zh-CN" dirty="0">
                <a:solidFill>
                  <a:schemeClr val="accent4">
                    <a:lumMod val="75000"/>
                  </a:schemeClr>
                </a:solidFill>
              </a:rPr>
              <a:t>《</a:t>
            </a:r>
            <a:r>
              <a:rPr lang="zh-CN" altLang="en-US" dirty="0">
                <a:solidFill>
                  <a:schemeClr val="accent4">
                    <a:lumMod val="75000"/>
                  </a:schemeClr>
                </a:solidFill>
              </a:rPr>
              <a:t>多收了三五斗</a:t>
            </a:r>
            <a:r>
              <a:rPr lang="en-US" altLang="zh-CN" dirty="0">
                <a:solidFill>
                  <a:schemeClr val="accent4">
                    <a:lumMod val="75000"/>
                  </a:schemeClr>
                </a:solidFill>
              </a:rPr>
              <a:t>》</a:t>
            </a:r>
            <a:endParaRPr lang="zh-CN" altLang="en-US" dirty="0">
              <a:solidFill>
                <a:schemeClr val="accent4">
                  <a:lumMod val="75000"/>
                </a:schemeClr>
              </a:solidFill>
            </a:endParaRPr>
          </a:p>
        </p:txBody>
      </p:sp>
      <p:sp>
        <p:nvSpPr>
          <p:cNvPr id="64515" name="内容占位符 2">
            <a:extLst>
              <a:ext uri="{FF2B5EF4-FFF2-40B4-BE49-F238E27FC236}">
                <a16:creationId xmlns:a16="http://schemas.microsoft.com/office/drawing/2014/main" id="{441266FC-B73A-4136-B069-AE6861AF9D45}"/>
              </a:ext>
            </a:extLst>
          </p:cNvPr>
          <p:cNvSpPr>
            <a:spLocks noGrp="1" noChangeArrowheads="1"/>
          </p:cNvSpPr>
          <p:nvPr>
            <p:ph idx="1"/>
          </p:nvPr>
        </p:nvSpPr>
        <p:spPr/>
        <p:txBody>
          <a:bodyPr/>
          <a:lstStyle/>
          <a:p>
            <a:pPr marL="0" indent="358775" algn="just">
              <a:buFont typeface="Wingdings" panose="05000000000000000000" pitchFamily="2" charset="2"/>
              <a:buNone/>
            </a:pPr>
            <a:r>
              <a:rPr lang="zh-CN" altLang="en-US" sz="2000"/>
              <a:t>那些戴旧毡帽的大清早摇船出来，到了埠头，气也不透一口，便来到柜台前面占卜他们的命运。“糙米五块，谷三块，”米行里的先生有气没力地回答他们。</a:t>
            </a:r>
          </a:p>
          <a:p>
            <a:pPr marL="0" indent="358775" algn="just">
              <a:buFont typeface="Wingdings" panose="05000000000000000000" pitchFamily="2" charset="2"/>
              <a:buNone/>
            </a:pPr>
            <a:r>
              <a:rPr lang="zh-CN" altLang="en-US" sz="2000"/>
              <a:t>“什么！”旧毡帽朋友几乎不相信自己的耳朵。美满的希望突然一沉，一会儿大家都呆了。</a:t>
            </a:r>
          </a:p>
          <a:p>
            <a:pPr marL="0" indent="358775" algn="just">
              <a:buFont typeface="Wingdings" panose="05000000000000000000" pitchFamily="2" charset="2"/>
              <a:buNone/>
            </a:pPr>
            <a:r>
              <a:rPr lang="zh-CN" altLang="en-US" sz="2000"/>
              <a:t>“在六月里，你们不是卖十三块么？”</a:t>
            </a:r>
          </a:p>
          <a:p>
            <a:pPr marL="0" indent="358775" algn="just">
              <a:buFont typeface="Wingdings" panose="05000000000000000000" pitchFamily="2" charset="2"/>
              <a:buNone/>
            </a:pPr>
            <a:r>
              <a:rPr lang="zh-CN" altLang="en-US" sz="2000"/>
              <a:t>“十五块也卖过，不要说十三块。”</a:t>
            </a:r>
          </a:p>
          <a:p>
            <a:pPr marL="0" indent="358775" algn="just">
              <a:buFont typeface="Wingdings" panose="05000000000000000000" pitchFamily="2" charset="2"/>
              <a:buNone/>
            </a:pPr>
            <a:r>
              <a:rPr lang="zh-CN" altLang="en-US" sz="2000"/>
              <a:t>“哪里有跌得这样厉害的！”</a:t>
            </a:r>
          </a:p>
          <a:p>
            <a:pPr marL="0" indent="358775" algn="just">
              <a:buFont typeface="Wingdings" panose="05000000000000000000" pitchFamily="2" charset="2"/>
              <a:buNone/>
            </a:pPr>
            <a:r>
              <a:rPr lang="zh-CN" altLang="en-US" sz="2000"/>
              <a:t>“现在是什么时候，你们不知道么？各处的米像潮水一般涌来，过几天还要跌呢！”</a:t>
            </a:r>
          </a:p>
          <a:p>
            <a:pPr marL="0" indent="358775" algn="just">
              <a:buFont typeface="Wingdings" panose="05000000000000000000" pitchFamily="2" charset="2"/>
              <a:buNone/>
            </a:pPr>
            <a:r>
              <a:rPr lang="zh-CN" altLang="en-US" sz="2000"/>
              <a:t>刚才出力摇船犹如赛龙船似的一股劲儿，在每个人的身体里松懈下来了。天照应，雨水调匀，小虫子也不来作梗，一亩田多收这么三五斗，谁都以为该得透一透气了。</a:t>
            </a:r>
          </a:p>
          <a:p>
            <a:pPr marL="0" indent="358775" algn="just">
              <a:buFont typeface="Wingdings" panose="05000000000000000000" pitchFamily="2" charset="2"/>
              <a:buNone/>
            </a:pPr>
            <a:r>
              <a:rPr lang="zh-CN" altLang="en-US" sz="2000"/>
              <a:t>哪里知道临到最后的占卜，却得到比往年更坏的课兆！</a:t>
            </a:r>
          </a:p>
        </p:txBody>
      </p:sp>
      <p:sp>
        <p:nvSpPr>
          <p:cNvPr id="64516" name="灯片编号占位符 3">
            <a:extLst>
              <a:ext uri="{FF2B5EF4-FFF2-40B4-BE49-F238E27FC236}">
                <a16:creationId xmlns:a16="http://schemas.microsoft.com/office/drawing/2014/main" id="{12AF95EA-7A8A-48F9-8D14-E05B73593F8B}"/>
              </a:ext>
            </a:extLst>
          </p:cNvPr>
          <p:cNvSpPr>
            <a:spLocks noGrp="1"/>
          </p:cNvSpPr>
          <p:nvPr>
            <p:ph type="sldNum" sz="quarter" idx="11"/>
          </p:nvPr>
        </p:nvSpPr>
        <p:spPr>
          <a:noFill/>
        </p:spPr>
        <p:txBody>
          <a:bodyPr/>
          <a:lstStyle>
            <a:lvl1pPr>
              <a:defRPr sz="3200">
                <a:solidFill>
                  <a:schemeClr val="hlink"/>
                </a:solidFill>
                <a:latin typeface="Arial" panose="020B0604020202020204" pitchFamily="34" charset="0"/>
                <a:ea typeface="宋体" panose="02010600030101010101" pitchFamily="2" charset="-122"/>
              </a:defRPr>
            </a:lvl1pPr>
            <a:lvl2pPr marL="742950" indent="-285750">
              <a:defRPr sz="3200">
                <a:solidFill>
                  <a:schemeClr val="hlink"/>
                </a:solidFill>
                <a:latin typeface="Arial" panose="020B0604020202020204" pitchFamily="34" charset="0"/>
                <a:ea typeface="宋体" panose="02010600030101010101" pitchFamily="2" charset="-122"/>
              </a:defRPr>
            </a:lvl2pPr>
            <a:lvl3pPr marL="1143000" indent="-228600">
              <a:defRPr sz="3200">
                <a:solidFill>
                  <a:schemeClr val="hlink"/>
                </a:solidFill>
                <a:latin typeface="Arial" panose="020B0604020202020204" pitchFamily="34" charset="0"/>
                <a:ea typeface="宋体" panose="02010600030101010101" pitchFamily="2" charset="-122"/>
              </a:defRPr>
            </a:lvl3pPr>
            <a:lvl4pPr marL="1600200" indent="-228600">
              <a:defRPr sz="3200">
                <a:solidFill>
                  <a:schemeClr val="hlink"/>
                </a:solidFill>
                <a:latin typeface="Arial" panose="020B0604020202020204" pitchFamily="34" charset="0"/>
                <a:ea typeface="宋体" panose="02010600030101010101" pitchFamily="2" charset="-122"/>
              </a:defRPr>
            </a:lvl4pPr>
            <a:lvl5pPr marL="2057400" indent="-228600">
              <a:defRPr sz="3200">
                <a:solidFill>
                  <a:schemeClr val="hlink"/>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9pPr>
          </a:lstStyle>
          <a:p>
            <a:fld id="{B08673B7-6A4B-4621-87DA-05CAA5374733}" type="slidenum">
              <a:rPr lang="en-US" altLang="zh-CN" sz="2000" smtClean="0">
                <a:solidFill>
                  <a:schemeClr val="tx1"/>
                </a:solidFill>
              </a:rPr>
              <a:pPr/>
              <a:t>59</a:t>
            </a:fld>
            <a:endParaRPr lang="en-US" altLang="zh-CN" sz="2000">
              <a:solidFill>
                <a:schemeClr val="tx1"/>
              </a:solidFill>
            </a:endParaRPr>
          </a:p>
        </p:txBody>
      </p:sp>
    </p:spTree>
  </p:cSld>
  <p:clrMapOvr>
    <a:masterClrMapping/>
  </p:clrMapOvr>
  <p:transition spd="med">
    <p:blinds/>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灯片编号占位符 4">
            <a:extLst>
              <a:ext uri="{FF2B5EF4-FFF2-40B4-BE49-F238E27FC236}">
                <a16:creationId xmlns:a16="http://schemas.microsoft.com/office/drawing/2014/main" id="{907B356B-09AD-4B4D-8CB8-F40D05ECB948}"/>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7C7FD90B-70E5-446D-8F1E-35380C86A8F2}" type="slidenum">
              <a:rPr lang="en-US" altLang="zh-CN" sz="2000" smtClean="0">
                <a:solidFill>
                  <a:schemeClr val="tx1"/>
                </a:solidFill>
              </a:rPr>
              <a:pPr>
                <a:spcBef>
                  <a:spcPct val="0"/>
                </a:spcBef>
                <a:buClrTx/>
                <a:buSzTx/>
                <a:buFontTx/>
                <a:buNone/>
              </a:pPr>
              <a:t>6</a:t>
            </a:fld>
            <a:endParaRPr lang="en-US" altLang="zh-CN" sz="2000">
              <a:solidFill>
                <a:schemeClr val="tx1"/>
              </a:solidFill>
            </a:endParaRPr>
          </a:p>
        </p:txBody>
      </p:sp>
      <p:sp>
        <p:nvSpPr>
          <p:cNvPr id="318470" name="Rectangle 6">
            <a:extLst>
              <a:ext uri="{FF2B5EF4-FFF2-40B4-BE49-F238E27FC236}">
                <a16:creationId xmlns:a16="http://schemas.microsoft.com/office/drawing/2014/main" id="{1D8806D8-60FA-4B9F-98B8-00E3A4AC8025}"/>
              </a:ext>
            </a:extLst>
          </p:cNvPr>
          <p:cNvSpPr>
            <a:spLocks noGrp="1" noRot="1" noChangeArrowheads="1"/>
          </p:cNvSpPr>
          <p:nvPr>
            <p:ph type="title"/>
          </p:nvPr>
        </p:nvSpPr>
        <p:spPr/>
        <p:txBody>
          <a:bodyPr/>
          <a:lstStyle/>
          <a:p>
            <a:pPr eaLnBrk="1" hangingPunct="1">
              <a:defRPr/>
            </a:pPr>
            <a:endParaRPr lang="zh-CN" altLang="zh-CN"/>
          </a:p>
        </p:txBody>
      </p:sp>
      <p:sp>
        <p:nvSpPr>
          <p:cNvPr id="10244" name="Rectangle 8">
            <a:extLst>
              <a:ext uri="{FF2B5EF4-FFF2-40B4-BE49-F238E27FC236}">
                <a16:creationId xmlns:a16="http://schemas.microsoft.com/office/drawing/2014/main" id="{6BED0D3D-22F6-408D-9DF4-84EBF8269D2B}"/>
              </a:ext>
            </a:extLst>
          </p:cNvPr>
          <p:cNvSpPr>
            <a:spLocks noChangeArrowheads="1"/>
          </p:cNvSpPr>
          <p:nvPr/>
        </p:nvSpPr>
        <p:spPr bwMode="auto">
          <a:xfrm>
            <a:off x="2484438" y="793750"/>
            <a:ext cx="4176712" cy="544513"/>
          </a:xfrm>
          <a:prstGeom prst="rect">
            <a:avLst/>
          </a:prstGeom>
          <a:blipFill dpi="0" rotWithShape="1">
            <a:blip r:embed="rId2"/>
            <a:srcRect/>
            <a:tile tx="0" ty="0" sx="100000" sy="100000" flip="none" algn="tl"/>
          </a:blipFill>
          <a:ln w="254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800">
                <a:solidFill>
                  <a:schemeClr val="tx1"/>
                </a:solidFill>
                <a:latin typeface="Times New Roman" panose="02020603050405020304" pitchFamily="18" charset="0"/>
              </a:rPr>
              <a:t>表</a:t>
            </a:r>
            <a:r>
              <a:rPr lang="en-US" altLang="zh-CN" sz="2800">
                <a:solidFill>
                  <a:schemeClr val="tx1"/>
                </a:solidFill>
                <a:latin typeface="Times New Roman" panose="02020603050405020304" pitchFamily="18" charset="0"/>
              </a:rPr>
              <a:t>2-1</a:t>
            </a:r>
            <a:r>
              <a:rPr lang="en-US" altLang="zh-CN" sz="2800">
                <a:solidFill>
                  <a:schemeClr val="tx1"/>
                </a:solidFill>
              </a:rPr>
              <a:t>  </a:t>
            </a:r>
            <a:r>
              <a:rPr lang="zh-CN" altLang="en-US" sz="2800">
                <a:solidFill>
                  <a:schemeClr val="tx1"/>
                </a:solidFill>
                <a:latin typeface="Times New Roman" panose="02020603050405020304" pitchFamily="18" charset="0"/>
              </a:rPr>
              <a:t>某商品的需求量</a:t>
            </a:r>
            <a:endParaRPr lang="zh-CN" altLang="en-US" sz="2800">
              <a:solidFill>
                <a:schemeClr val="tx1"/>
              </a:solidFill>
            </a:endParaRPr>
          </a:p>
        </p:txBody>
      </p:sp>
      <p:graphicFrame>
        <p:nvGraphicFramePr>
          <p:cNvPr id="318516" name="Group 52">
            <a:extLst>
              <a:ext uri="{FF2B5EF4-FFF2-40B4-BE49-F238E27FC236}">
                <a16:creationId xmlns:a16="http://schemas.microsoft.com/office/drawing/2014/main" id="{43031C0A-1A22-4117-8811-C517AF9AF4D4}"/>
              </a:ext>
            </a:extLst>
          </p:cNvPr>
          <p:cNvGraphicFramePr>
            <a:graphicFrameLocks noGrp="1"/>
          </p:cNvGraphicFramePr>
          <p:nvPr/>
        </p:nvGraphicFramePr>
        <p:xfrm>
          <a:off x="323850" y="1628775"/>
          <a:ext cx="8351838" cy="1728788"/>
        </p:xfrm>
        <a:graphic>
          <a:graphicData uri="http://schemas.openxmlformats.org/drawingml/2006/table">
            <a:tbl>
              <a:tblPr/>
              <a:tblGrid>
                <a:gridCol w="2397125">
                  <a:extLst>
                    <a:ext uri="{9D8B030D-6E8A-4147-A177-3AD203B41FA5}">
                      <a16:colId xmlns:a16="http://schemas.microsoft.com/office/drawing/2014/main" val="20000"/>
                    </a:ext>
                  </a:extLst>
                </a:gridCol>
                <a:gridCol w="850900">
                  <a:extLst>
                    <a:ext uri="{9D8B030D-6E8A-4147-A177-3AD203B41FA5}">
                      <a16:colId xmlns:a16="http://schemas.microsoft.com/office/drawing/2014/main" val="20001"/>
                    </a:ext>
                  </a:extLst>
                </a:gridCol>
                <a:gridCol w="850900">
                  <a:extLst>
                    <a:ext uri="{9D8B030D-6E8A-4147-A177-3AD203B41FA5}">
                      <a16:colId xmlns:a16="http://schemas.microsoft.com/office/drawing/2014/main" val="20002"/>
                    </a:ext>
                  </a:extLst>
                </a:gridCol>
                <a:gridCol w="850900">
                  <a:extLst>
                    <a:ext uri="{9D8B030D-6E8A-4147-A177-3AD203B41FA5}">
                      <a16:colId xmlns:a16="http://schemas.microsoft.com/office/drawing/2014/main" val="20003"/>
                    </a:ext>
                  </a:extLst>
                </a:gridCol>
                <a:gridCol w="850900">
                  <a:extLst>
                    <a:ext uri="{9D8B030D-6E8A-4147-A177-3AD203B41FA5}">
                      <a16:colId xmlns:a16="http://schemas.microsoft.com/office/drawing/2014/main" val="20004"/>
                    </a:ext>
                  </a:extLst>
                </a:gridCol>
                <a:gridCol w="849313">
                  <a:extLst>
                    <a:ext uri="{9D8B030D-6E8A-4147-A177-3AD203B41FA5}">
                      <a16:colId xmlns:a16="http://schemas.microsoft.com/office/drawing/2014/main" val="20005"/>
                    </a:ext>
                  </a:extLst>
                </a:gridCol>
                <a:gridCol w="850900">
                  <a:extLst>
                    <a:ext uri="{9D8B030D-6E8A-4147-A177-3AD203B41FA5}">
                      <a16:colId xmlns:a16="http://schemas.microsoft.com/office/drawing/2014/main" val="20006"/>
                    </a:ext>
                  </a:extLst>
                </a:gridCol>
                <a:gridCol w="850900">
                  <a:extLst>
                    <a:ext uri="{9D8B030D-6E8A-4147-A177-3AD203B41FA5}">
                      <a16:colId xmlns:a16="http://schemas.microsoft.com/office/drawing/2014/main" val="20007"/>
                    </a:ext>
                  </a:extLst>
                </a:gridCol>
              </a:tblGrid>
              <a:tr h="57626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zh-CN" altLang="en-US"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价格</a:t>
                      </a: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a:t>
                      </a:r>
                      <a:r>
                        <a:rPr kumimoji="0" lang="zh-CN" altLang="en-US"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数量组合</a:t>
                      </a:r>
                      <a:endParaRPr kumimoji="0" lang="zh-CN" altLang="en-US"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A</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B</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C</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D</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E</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F</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G</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0"/>
                  </a:ext>
                </a:extLst>
              </a:tr>
              <a:tr h="57626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zh-CN" altLang="en-US"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价格（元）</a:t>
                      </a:r>
                      <a:endParaRPr kumimoji="0" lang="zh-CN" altLang="en-US"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1</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2</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3</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4</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5</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6</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7</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1"/>
                  </a:ext>
                </a:extLst>
              </a:tr>
              <a:tr h="57626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zh-CN" altLang="en-US"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需求量（单位数）</a:t>
                      </a:r>
                      <a:endParaRPr kumimoji="0" lang="zh-CN" altLang="en-US"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700</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600</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500</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400</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300</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200</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altLang="zh-CN" sz="24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100</a:t>
                      </a:r>
                      <a:endParaRPr kumimoji="0" lang="en-US" altLang="zh-CN" sz="2400" b="1" i="0" u="none" strike="noStrike" cap="none" normalizeH="0" baseline="0">
                        <a:ln>
                          <a:noFill/>
                        </a:ln>
                        <a:solidFill>
                          <a:srgbClr val="000066"/>
                        </a:solidFill>
                        <a:effectLst/>
                        <a:latin typeface="Arial"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2"/>
                  </a:ext>
                </a:extLst>
              </a:tr>
            </a:tbl>
          </a:graphicData>
        </a:graphic>
      </p:graphicFrame>
      <p:pic>
        <p:nvPicPr>
          <p:cNvPr id="318511" name="Picture 47">
            <a:extLst>
              <a:ext uri="{FF2B5EF4-FFF2-40B4-BE49-F238E27FC236}">
                <a16:creationId xmlns:a16="http://schemas.microsoft.com/office/drawing/2014/main" id="{6D189790-8CBB-47C0-8E72-E7CA1EE459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3429000"/>
            <a:ext cx="7920037"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18511"/>
                                        </p:tgtEl>
                                        <p:attrNameLst>
                                          <p:attrName>style.visibility</p:attrName>
                                        </p:attrNameLst>
                                      </p:cBhvr>
                                      <p:to>
                                        <p:strVal val="visible"/>
                                      </p:to>
                                    </p:set>
                                    <p:animEffect transition="in" filter="wipe(up)">
                                      <p:cBhvr>
                                        <p:cTn id="7" dur="500"/>
                                        <p:tgtEl>
                                          <p:spTgt spid="318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灯片编号占位符 4">
            <a:extLst>
              <a:ext uri="{FF2B5EF4-FFF2-40B4-BE49-F238E27FC236}">
                <a16:creationId xmlns:a16="http://schemas.microsoft.com/office/drawing/2014/main" id="{476DE1D7-597A-4179-BBA4-EF7D1814B18C}"/>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E8DD9B59-5909-4196-83E2-2C3C8DC9DA26}" type="slidenum">
              <a:rPr lang="en-US" altLang="zh-CN" sz="2000" smtClean="0">
                <a:solidFill>
                  <a:schemeClr val="tx1"/>
                </a:solidFill>
              </a:rPr>
              <a:pPr>
                <a:spcBef>
                  <a:spcPct val="0"/>
                </a:spcBef>
                <a:buClrTx/>
                <a:buSzTx/>
                <a:buFontTx/>
                <a:buNone/>
              </a:pPr>
              <a:t>60</a:t>
            </a:fld>
            <a:endParaRPr lang="en-US" altLang="zh-CN" sz="2000">
              <a:solidFill>
                <a:schemeClr val="tx1"/>
              </a:solidFill>
            </a:endParaRPr>
          </a:p>
        </p:txBody>
      </p:sp>
      <p:sp>
        <p:nvSpPr>
          <p:cNvPr id="65539" name="Rectangle 2">
            <a:extLst>
              <a:ext uri="{FF2B5EF4-FFF2-40B4-BE49-F238E27FC236}">
                <a16:creationId xmlns:a16="http://schemas.microsoft.com/office/drawing/2014/main" id="{2601FB89-D02E-4377-973C-17EDED00A7D0}"/>
              </a:ext>
            </a:extLst>
          </p:cNvPr>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4400">
                <a:solidFill>
                  <a:schemeClr val="tx2"/>
                </a:solidFill>
                <a:latin typeface="Times New Roman" panose="02020603050405020304" pitchFamily="18" charset="0"/>
              </a:rPr>
              <a:t> </a:t>
            </a:r>
          </a:p>
        </p:txBody>
      </p:sp>
      <p:sp>
        <p:nvSpPr>
          <p:cNvPr id="65540" name="Rectangle 3" descr="蓝色面巾纸">
            <a:extLst>
              <a:ext uri="{FF2B5EF4-FFF2-40B4-BE49-F238E27FC236}">
                <a16:creationId xmlns:a16="http://schemas.microsoft.com/office/drawing/2014/main" id="{50C6803E-718F-46B7-A06F-C75035700293}"/>
              </a:ext>
            </a:extLst>
          </p:cNvPr>
          <p:cNvSpPr>
            <a:spLocks noChangeArrowheads="1"/>
          </p:cNvSpPr>
          <p:nvPr/>
        </p:nvSpPr>
        <p:spPr bwMode="auto">
          <a:xfrm>
            <a:off x="685800" y="609600"/>
            <a:ext cx="8134350" cy="731838"/>
          </a:xfrm>
          <a:prstGeom prst="rect">
            <a:avLst/>
          </a:prstGeom>
          <a:blipFill dpi="0" rotWithShape="0">
            <a:blip r:embed="rId2"/>
            <a:srcRect/>
            <a:tile tx="0" ty="0" sx="100000" sy="100000" flip="none" algn="tl"/>
          </a:blipFill>
          <a:ln w="76200">
            <a:solidFill>
              <a:srgbClr val="336600"/>
            </a:solidFill>
            <a:miter lim="800000"/>
            <a:headEnd/>
            <a:tailEnd/>
          </a:ln>
        </p:spPr>
        <p:txBody>
          <a:bodyPr anchor="ct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800">
                <a:solidFill>
                  <a:srgbClr val="FF0000"/>
                </a:solidFill>
                <a:latin typeface="Times New Roman" panose="02020603050405020304" pitchFamily="18" charset="0"/>
              </a:rPr>
              <a:t>“</a:t>
            </a:r>
            <a:r>
              <a:rPr kumimoji="1" lang="zh-CN" altLang="en-US" sz="2800">
                <a:solidFill>
                  <a:srgbClr val="FF0000"/>
                </a:solidFill>
                <a:latin typeface="Times New Roman" panose="02020603050405020304" pitchFamily="18" charset="0"/>
              </a:rPr>
              <a:t>谷贱伤农”</a:t>
            </a:r>
            <a:r>
              <a:rPr kumimoji="1" lang="zh-CN" altLang="en-US">
                <a:solidFill>
                  <a:srgbClr val="FF0000"/>
                </a:solidFill>
                <a:latin typeface="Times New Roman" panose="02020603050405020304" pitchFamily="18" charset="0"/>
              </a:rPr>
              <a:t>：</a:t>
            </a:r>
            <a:r>
              <a:rPr kumimoji="1" lang="zh-CN" altLang="en-US" sz="2800">
                <a:solidFill>
                  <a:schemeClr val="tx1"/>
                </a:solidFill>
              </a:rPr>
              <a:t>需求缺乏弹性的商品，</a:t>
            </a:r>
            <a:r>
              <a:rPr kumimoji="1" lang="en-US" altLang="zh-CN" sz="2800">
                <a:solidFill>
                  <a:schemeClr val="tx1"/>
                </a:solidFill>
              </a:rPr>
              <a:t>e</a:t>
            </a:r>
            <a:r>
              <a:rPr kumimoji="1" lang="en-US" altLang="zh-CN" sz="2800" baseline="-25000">
                <a:solidFill>
                  <a:schemeClr val="tx1"/>
                </a:solidFill>
              </a:rPr>
              <a:t>d</a:t>
            </a:r>
            <a:r>
              <a:rPr kumimoji="1" lang="en-US" altLang="zh-CN" sz="2800">
                <a:solidFill>
                  <a:schemeClr val="tx1"/>
                </a:solidFill>
              </a:rPr>
              <a:t>&lt; 1</a:t>
            </a:r>
          </a:p>
        </p:txBody>
      </p:sp>
      <p:sp>
        <p:nvSpPr>
          <p:cNvPr id="251908" name="Rectangle 4" descr="信纸">
            <a:extLst>
              <a:ext uri="{FF2B5EF4-FFF2-40B4-BE49-F238E27FC236}">
                <a16:creationId xmlns:a16="http://schemas.microsoft.com/office/drawing/2014/main" id="{BEB04CD5-EE9F-4289-A38D-2B71B88511DC}"/>
              </a:ext>
            </a:extLst>
          </p:cNvPr>
          <p:cNvSpPr>
            <a:spLocks noChangeArrowheads="1"/>
          </p:cNvSpPr>
          <p:nvPr/>
        </p:nvSpPr>
        <p:spPr bwMode="auto">
          <a:xfrm>
            <a:off x="971550" y="1628775"/>
            <a:ext cx="7850188" cy="1296988"/>
          </a:xfrm>
          <a:prstGeom prst="rect">
            <a:avLst/>
          </a:prstGeom>
          <a:blipFill dpi="0" rotWithShape="0">
            <a:blip r:embed="rId3"/>
            <a:srcRect/>
            <a:tile tx="0" ty="0" sx="100000" sy="100000" flip="none" algn="tl"/>
          </a:blipFill>
          <a:ln w="38100">
            <a:solidFill>
              <a:srgbClr val="CC6600"/>
            </a:solidFill>
            <a:miter lim="800000"/>
            <a:headEnd/>
            <a:tailEnd/>
          </a:ln>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rgbClr val="3366FF"/>
              </a:buClr>
              <a:buSzPct val="95000"/>
              <a:buFont typeface="Wingdings" panose="05000000000000000000" pitchFamily="2" charset="2"/>
              <a:buChar char="n"/>
            </a:pPr>
            <a:r>
              <a:rPr kumimoji="1" lang="zh-CN" altLang="en-US" sz="2400">
                <a:solidFill>
                  <a:schemeClr val="tx1"/>
                </a:solidFill>
                <a:latin typeface="宋体" panose="02010600030101010101" pitchFamily="2" charset="-122"/>
              </a:rPr>
              <a:t>需求量变动的比率小于价格变动的比率。</a:t>
            </a:r>
          </a:p>
          <a:p>
            <a:pPr lvl="1" eaLnBrk="1" hangingPunct="1">
              <a:spcBef>
                <a:spcPct val="0"/>
              </a:spcBef>
              <a:buClr>
                <a:srgbClr val="3366FF"/>
              </a:buClr>
              <a:buSzPct val="95000"/>
              <a:buFont typeface="Wingdings" panose="05000000000000000000" pitchFamily="2" charset="2"/>
              <a:buChar char="n"/>
            </a:pPr>
            <a:r>
              <a:rPr kumimoji="1" lang="zh-CN" altLang="en-US" sz="2400">
                <a:solidFill>
                  <a:schemeClr val="tx1"/>
                </a:solidFill>
                <a:latin typeface="宋体" panose="02010600030101010101" pitchFamily="2" charset="-122"/>
              </a:rPr>
              <a:t>价格上调</a:t>
            </a:r>
            <a:r>
              <a:rPr kumimoji="1" lang="en-US" altLang="zh-CN" sz="2400">
                <a:solidFill>
                  <a:schemeClr val="tx1"/>
                </a:solidFill>
                <a:latin typeface="宋体" panose="02010600030101010101" pitchFamily="2" charset="-122"/>
              </a:rPr>
              <a:t>,</a:t>
            </a:r>
            <a:r>
              <a:rPr kumimoji="1" lang="zh-CN" altLang="en-US" sz="2400">
                <a:solidFill>
                  <a:schemeClr val="tx1"/>
                </a:solidFill>
                <a:latin typeface="宋体" panose="02010600030101010101" pitchFamily="2" charset="-122"/>
              </a:rPr>
              <a:t>总收益增加</a:t>
            </a:r>
            <a:r>
              <a:rPr kumimoji="1" lang="en-US" altLang="zh-CN" sz="2400">
                <a:solidFill>
                  <a:schemeClr val="tx1"/>
                </a:solidFill>
                <a:latin typeface="宋体" panose="02010600030101010101" pitchFamily="2" charset="-122"/>
              </a:rPr>
              <a:t>,</a:t>
            </a:r>
            <a:r>
              <a:rPr kumimoji="1" lang="zh-CN" altLang="en-US" sz="2400">
                <a:solidFill>
                  <a:schemeClr val="tx1"/>
                </a:solidFill>
                <a:latin typeface="宋体" panose="02010600030101010101" pitchFamily="2" charset="-122"/>
              </a:rPr>
              <a:t>对生产者有利</a:t>
            </a:r>
            <a:r>
              <a:rPr kumimoji="1" lang="en-US" altLang="zh-CN" sz="2400">
                <a:solidFill>
                  <a:schemeClr val="tx1"/>
                </a:solidFill>
                <a:latin typeface="宋体" panose="02010600030101010101" pitchFamily="2" charset="-122"/>
              </a:rPr>
              <a:t>;</a:t>
            </a:r>
          </a:p>
          <a:p>
            <a:pPr lvl="1" eaLnBrk="1" hangingPunct="1">
              <a:spcBef>
                <a:spcPct val="0"/>
              </a:spcBef>
              <a:buClr>
                <a:srgbClr val="3366FF"/>
              </a:buClr>
              <a:buSzPct val="95000"/>
              <a:buFont typeface="Wingdings" panose="05000000000000000000" pitchFamily="2" charset="2"/>
              <a:buChar char="n"/>
            </a:pPr>
            <a:r>
              <a:rPr kumimoji="1" lang="zh-CN" altLang="en-US" sz="2400">
                <a:solidFill>
                  <a:schemeClr val="tx1"/>
                </a:solidFill>
                <a:latin typeface="宋体" panose="02010600030101010101" pitchFamily="2" charset="-122"/>
              </a:rPr>
              <a:t>价格下调</a:t>
            </a:r>
            <a:r>
              <a:rPr kumimoji="1" lang="en-US" altLang="zh-CN" sz="2400">
                <a:solidFill>
                  <a:schemeClr val="tx1"/>
                </a:solidFill>
                <a:latin typeface="宋体" panose="02010600030101010101" pitchFamily="2" charset="-122"/>
              </a:rPr>
              <a:t>,</a:t>
            </a:r>
            <a:r>
              <a:rPr kumimoji="1" lang="zh-CN" altLang="en-US" sz="2400">
                <a:solidFill>
                  <a:schemeClr val="tx1"/>
                </a:solidFill>
                <a:latin typeface="宋体" panose="02010600030101010101" pitchFamily="2" charset="-122"/>
              </a:rPr>
              <a:t>总收益减少</a:t>
            </a:r>
            <a:r>
              <a:rPr kumimoji="1" lang="en-US" altLang="zh-CN" sz="2400">
                <a:solidFill>
                  <a:schemeClr val="tx1"/>
                </a:solidFill>
                <a:latin typeface="宋体" panose="02010600030101010101" pitchFamily="2" charset="-122"/>
              </a:rPr>
              <a:t>,</a:t>
            </a:r>
            <a:r>
              <a:rPr kumimoji="1" lang="zh-CN" altLang="en-US" sz="2400">
                <a:solidFill>
                  <a:schemeClr val="tx1"/>
                </a:solidFill>
                <a:latin typeface="宋体" panose="02010600030101010101" pitchFamily="2" charset="-122"/>
              </a:rPr>
              <a:t>对生产者不利。</a:t>
            </a:r>
          </a:p>
        </p:txBody>
      </p:sp>
      <p:sp>
        <p:nvSpPr>
          <p:cNvPr id="251909" name="Line 5">
            <a:extLst>
              <a:ext uri="{FF2B5EF4-FFF2-40B4-BE49-F238E27FC236}">
                <a16:creationId xmlns:a16="http://schemas.microsoft.com/office/drawing/2014/main" id="{E97C407C-79E4-4C54-937E-E55A8682E400}"/>
              </a:ext>
            </a:extLst>
          </p:cNvPr>
          <p:cNvSpPr>
            <a:spLocks noChangeShapeType="1"/>
          </p:cNvSpPr>
          <p:nvPr/>
        </p:nvSpPr>
        <p:spPr bwMode="auto">
          <a:xfrm flipV="1">
            <a:off x="1619250" y="3284538"/>
            <a:ext cx="0" cy="2362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51910" name="Line 6">
            <a:extLst>
              <a:ext uri="{FF2B5EF4-FFF2-40B4-BE49-F238E27FC236}">
                <a16:creationId xmlns:a16="http://schemas.microsoft.com/office/drawing/2014/main" id="{8A248FD3-3EDF-46A0-89D9-CA2FDA536137}"/>
              </a:ext>
            </a:extLst>
          </p:cNvPr>
          <p:cNvSpPr>
            <a:spLocks noChangeShapeType="1"/>
          </p:cNvSpPr>
          <p:nvPr/>
        </p:nvSpPr>
        <p:spPr bwMode="auto">
          <a:xfrm>
            <a:off x="1619250" y="5661025"/>
            <a:ext cx="1819275" cy="19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51911" name="Line 7">
            <a:extLst>
              <a:ext uri="{FF2B5EF4-FFF2-40B4-BE49-F238E27FC236}">
                <a16:creationId xmlns:a16="http://schemas.microsoft.com/office/drawing/2014/main" id="{1F105718-16C6-43BF-A7B5-21712F70C3C2}"/>
              </a:ext>
            </a:extLst>
          </p:cNvPr>
          <p:cNvSpPr>
            <a:spLocks noChangeShapeType="1"/>
          </p:cNvSpPr>
          <p:nvPr/>
        </p:nvSpPr>
        <p:spPr bwMode="auto">
          <a:xfrm>
            <a:off x="2209800" y="3581400"/>
            <a:ext cx="685800" cy="1905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51912" name="Line 8">
            <a:extLst>
              <a:ext uri="{FF2B5EF4-FFF2-40B4-BE49-F238E27FC236}">
                <a16:creationId xmlns:a16="http://schemas.microsoft.com/office/drawing/2014/main" id="{C356530A-0A12-49EC-B2BE-567FAF2D23C8}"/>
              </a:ext>
            </a:extLst>
          </p:cNvPr>
          <p:cNvSpPr>
            <a:spLocks noChangeShapeType="1"/>
          </p:cNvSpPr>
          <p:nvPr/>
        </p:nvSpPr>
        <p:spPr bwMode="auto">
          <a:xfrm>
            <a:off x="4206875" y="496570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51913" name="Rectangle 9">
            <a:extLst>
              <a:ext uri="{FF2B5EF4-FFF2-40B4-BE49-F238E27FC236}">
                <a16:creationId xmlns:a16="http://schemas.microsoft.com/office/drawing/2014/main" id="{4A83E0A1-30C0-439A-9C49-3150251CB1E4}"/>
              </a:ext>
            </a:extLst>
          </p:cNvPr>
          <p:cNvSpPr>
            <a:spLocks noChangeArrowheads="1"/>
          </p:cNvSpPr>
          <p:nvPr/>
        </p:nvSpPr>
        <p:spPr bwMode="auto">
          <a:xfrm>
            <a:off x="1619250" y="3933825"/>
            <a:ext cx="739775" cy="170973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51914" name="Rectangle 10">
            <a:extLst>
              <a:ext uri="{FF2B5EF4-FFF2-40B4-BE49-F238E27FC236}">
                <a16:creationId xmlns:a16="http://schemas.microsoft.com/office/drawing/2014/main" id="{1877AE5A-71E1-49D5-8CF8-2F34657F9496}"/>
              </a:ext>
            </a:extLst>
          </p:cNvPr>
          <p:cNvSpPr>
            <a:spLocks noChangeArrowheads="1"/>
          </p:cNvSpPr>
          <p:nvPr/>
        </p:nvSpPr>
        <p:spPr bwMode="auto">
          <a:xfrm>
            <a:off x="1619250" y="5084763"/>
            <a:ext cx="1152525" cy="547687"/>
          </a:xfrm>
          <a:prstGeom prst="rect">
            <a:avLst/>
          </a:prstGeom>
          <a:solidFill>
            <a:srgbClr val="FF3399"/>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51915" name="Rectangle 11" descr="信纸">
            <a:extLst>
              <a:ext uri="{FF2B5EF4-FFF2-40B4-BE49-F238E27FC236}">
                <a16:creationId xmlns:a16="http://schemas.microsoft.com/office/drawing/2014/main" id="{14F437F6-A2C9-436C-892F-31C6425067A6}"/>
              </a:ext>
            </a:extLst>
          </p:cNvPr>
          <p:cNvSpPr>
            <a:spLocks noChangeArrowheads="1"/>
          </p:cNvSpPr>
          <p:nvPr/>
        </p:nvSpPr>
        <p:spPr bwMode="auto">
          <a:xfrm>
            <a:off x="3779838" y="4076700"/>
            <a:ext cx="5035550" cy="2320925"/>
          </a:xfrm>
          <a:prstGeom prst="rect">
            <a:avLst/>
          </a:prstGeom>
          <a:blipFill dpi="0" rotWithShape="0">
            <a:blip r:embed="rId3"/>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457200" indent="-457200">
              <a:spcBef>
                <a:spcPct val="20000"/>
              </a:spcBef>
              <a:buClr>
                <a:schemeClr val="hlink"/>
              </a:buClr>
              <a:buSzPct val="70000"/>
              <a:buFont typeface="Wingdings" panose="05000000000000000000" pitchFamily="2" charset="2"/>
              <a:buChar char="v"/>
              <a:tabLst>
                <a:tab pos="4572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4572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4572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4572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457200" algn="l"/>
              </a:tabLst>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zh-CN" altLang="en-US" sz="2400">
                <a:solidFill>
                  <a:schemeClr val="tx1"/>
                </a:solidFill>
              </a:rPr>
              <a:t>征收消费税，会提高商品价格</a:t>
            </a:r>
          </a:p>
          <a:p>
            <a:pPr eaLnBrk="1" hangingPunct="1">
              <a:spcBef>
                <a:spcPct val="0"/>
              </a:spcBef>
              <a:buClr>
                <a:srgbClr val="3366FF"/>
              </a:buClr>
              <a:buSzPct val="95000"/>
              <a:buFont typeface="Wingdings" panose="05000000000000000000" pitchFamily="2" charset="2"/>
              <a:buChar char="n"/>
            </a:pPr>
            <a:r>
              <a:rPr kumimoji="1" lang="zh-CN" altLang="en-US" sz="2400">
                <a:solidFill>
                  <a:schemeClr val="tx1"/>
                </a:solidFill>
              </a:rPr>
              <a:t>需求越缺乏弹性，消费者负担的比重就越大，而对生产者有利；</a:t>
            </a:r>
          </a:p>
          <a:p>
            <a:pPr eaLnBrk="1" hangingPunct="1">
              <a:spcBef>
                <a:spcPct val="0"/>
              </a:spcBef>
              <a:buClr>
                <a:srgbClr val="3366FF"/>
              </a:buClr>
              <a:buSzPct val="95000"/>
              <a:buFont typeface="Wingdings" panose="05000000000000000000" pitchFamily="2" charset="2"/>
              <a:buChar char="n"/>
            </a:pPr>
            <a:r>
              <a:rPr kumimoji="1" lang="zh-CN" altLang="en-US" sz="2400">
                <a:solidFill>
                  <a:schemeClr val="tx1"/>
                </a:solidFill>
              </a:rPr>
              <a:t>需求越富有弹性，消费者负担的比重就越小，而生产者负担的比重就越大。</a:t>
            </a:r>
          </a:p>
        </p:txBody>
      </p:sp>
      <p:sp>
        <p:nvSpPr>
          <p:cNvPr id="251916" name="Rectangle 12" descr="蓝色面巾纸">
            <a:extLst>
              <a:ext uri="{FF2B5EF4-FFF2-40B4-BE49-F238E27FC236}">
                <a16:creationId xmlns:a16="http://schemas.microsoft.com/office/drawing/2014/main" id="{7F7BC619-1394-40D8-8AC8-3ECB47DA3217}"/>
              </a:ext>
            </a:extLst>
          </p:cNvPr>
          <p:cNvSpPr>
            <a:spLocks noChangeArrowheads="1"/>
          </p:cNvSpPr>
          <p:nvPr/>
        </p:nvSpPr>
        <p:spPr bwMode="auto">
          <a:xfrm>
            <a:off x="2987675" y="3068638"/>
            <a:ext cx="5832475" cy="89852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400">
                <a:solidFill>
                  <a:schemeClr val="tx1"/>
                </a:solidFill>
              </a:rPr>
              <a:t>价格变动的百分比大于需求量变动的百分比时，提高价格会增加总收益。</a:t>
            </a:r>
          </a:p>
        </p:txBody>
      </p:sp>
      <p:sp>
        <p:nvSpPr>
          <p:cNvPr id="251917" name="Rectangle 13">
            <a:extLst>
              <a:ext uri="{FF2B5EF4-FFF2-40B4-BE49-F238E27FC236}">
                <a16:creationId xmlns:a16="http://schemas.microsoft.com/office/drawing/2014/main" id="{0B1C686D-3AED-42B5-A5A9-0B3EF6DBB555}"/>
              </a:ext>
            </a:extLst>
          </p:cNvPr>
          <p:cNvSpPr>
            <a:spLocks noChangeArrowheads="1"/>
          </p:cNvSpPr>
          <p:nvPr/>
        </p:nvSpPr>
        <p:spPr bwMode="auto">
          <a:xfrm>
            <a:off x="1619250" y="5084763"/>
            <a:ext cx="720725" cy="576262"/>
          </a:xfrm>
          <a:prstGeom prst="rect">
            <a:avLst/>
          </a:prstGeom>
          <a:solidFill>
            <a:srgbClr val="FFFF66"/>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1909"/>
                                        </p:tgtEl>
                                        <p:attrNameLst>
                                          <p:attrName>style.visibility</p:attrName>
                                        </p:attrNameLst>
                                      </p:cBhvr>
                                      <p:to>
                                        <p:strVal val="visible"/>
                                      </p:to>
                                    </p:set>
                                    <p:animEffect transition="in" filter="blinds(horizontal)">
                                      <p:cBhvr>
                                        <p:cTn id="7" dur="500"/>
                                        <p:tgtEl>
                                          <p:spTgt spid="251909"/>
                                        </p:tgtEl>
                                      </p:cBhvr>
                                    </p:animEffect>
                                  </p:childTnLst>
                                </p:cTn>
                              </p:par>
                              <p:par>
                                <p:cTn id="8" presetID="3" presetClass="entr" presetSubtype="10" fill="hold" nodeType="withEffect">
                                  <p:stCondLst>
                                    <p:cond delay="0"/>
                                  </p:stCondLst>
                                  <p:childTnLst>
                                    <p:set>
                                      <p:cBhvr>
                                        <p:cTn id="9" dur="1" fill="hold">
                                          <p:stCondLst>
                                            <p:cond delay="0"/>
                                          </p:stCondLst>
                                        </p:cTn>
                                        <p:tgtEl>
                                          <p:spTgt spid="251910"/>
                                        </p:tgtEl>
                                        <p:attrNameLst>
                                          <p:attrName>style.visibility</p:attrName>
                                        </p:attrNameLst>
                                      </p:cBhvr>
                                      <p:to>
                                        <p:strVal val="visible"/>
                                      </p:to>
                                    </p:set>
                                    <p:animEffect transition="in" filter="blinds(horizontal)">
                                      <p:cBhvr>
                                        <p:cTn id="10" dur="500"/>
                                        <p:tgtEl>
                                          <p:spTgt spid="251910"/>
                                        </p:tgtEl>
                                      </p:cBhvr>
                                    </p:animEffect>
                                  </p:childTnLst>
                                </p:cTn>
                              </p:par>
                              <p:par>
                                <p:cTn id="11" presetID="3" presetClass="entr" presetSubtype="10" fill="hold" nodeType="withEffect">
                                  <p:stCondLst>
                                    <p:cond delay="0"/>
                                  </p:stCondLst>
                                  <p:childTnLst>
                                    <p:set>
                                      <p:cBhvr>
                                        <p:cTn id="12" dur="1" fill="hold">
                                          <p:stCondLst>
                                            <p:cond delay="0"/>
                                          </p:stCondLst>
                                        </p:cTn>
                                        <p:tgtEl>
                                          <p:spTgt spid="251911"/>
                                        </p:tgtEl>
                                        <p:attrNameLst>
                                          <p:attrName>style.visibility</p:attrName>
                                        </p:attrNameLst>
                                      </p:cBhvr>
                                      <p:to>
                                        <p:strVal val="visible"/>
                                      </p:to>
                                    </p:set>
                                    <p:animEffect transition="in" filter="blinds(horizontal)">
                                      <p:cBhvr>
                                        <p:cTn id="13" dur="500"/>
                                        <p:tgtEl>
                                          <p:spTgt spid="25191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51913"/>
                                        </p:tgtEl>
                                        <p:attrNameLst>
                                          <p:attrName>style.visibility</p:attrName>
                                        </p:attrNameLst>
                                      </p:cBhvr>
                                      <p:to>
                                        <p:strVal val="visible"/>
                                      </p:to>
                                    </p:set>
                                    <p:animEffect transition="in" filter="blinds(horizontal)">
                                      <p:cBhvr>
                                        <p:cTn id="18" dur="500"/>
                                        <p:tgtEl>
                                          <p:spTgt spid="25191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51914"/>
                                        </p:tgtEl>
                                        <p:attrNameLst>
                                          <p:attrName>style.visibility</p:attrName>
                                        </p:attrNameLst>
                                      </p:cBhvr>
                                      <p:to>
                                        <p:strVal val="visible"/>
                                      </p:to>
                                    </p:set>
                                    <p:animEffect transition="in" filter="blinds(horizontal)">
                                      <p:cBhvr>
                                        <p:cTn id="23" dur="500"/>
                                        <p:tgtEl>
                                          <p:spTgt spid="25191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251917"/>
                                        </p:tgtEl>
                                        <p:attrNameLst>
                                          <p:attrName>style.visibility</p:attrName>
                                        </p:attrNameLst>
                                      </p:cBhvr>
                                      <p:to>
                                        <p:strVal val="visible"/>
                                      </p:to>
                                    </p:set>
                                    <p:animEffect transition="in" filter="blinds(horizontal)">
                                      <p:cBhvr>
                                        <p:cTn id="28" dur="500"/>
                                        <p:tgtEl>
                                          <p:spTgt spid="251917"/>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251908"/>
                                        </p:tgtEl>
                                        <p:attrNameLst>
                                          <p:attrName>style.visibility</p:attrName>
                                        </p:attrNameLst>
                                      </p:cBhvr>
                                      <p:to>
                                        <p:strVal val="visible"/>
                                      </p:to>
                                    </p:set>
                                    <p:animEffect transition="in" filter="blinds(horizontal)">
                                      <p:cBhvr>
                                        <p:cTn id="33" dur="500"/>
                                        <p:tgtEl>
                                          <p:spTgt spid="25190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251916"/>
                                        </p:tgtEl>
                                        <p:attrNameLst>
                                          <p:attrName>style.visibility</p:attrName>
                                        </p:attrNameLst>
                                      </p:cBhvr>
                                      <p:to>
                                        <p:strVal val="visible"/>
                                      </p:to>
                                    </p:set>
                                    <p:animEffect transition="in" filter="blinds(horizontal)">
                                      <p:cBhvr>
                                        <p:cTn id="38" dur="500"/>
                                        <p:tgtEl>
                                          <p:spTgt spid="25191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251915"/>
                                        </p:tgtEl>
                                        <p:attrNameLst>
                                          <p:attrName>style.visibility</p:attrName>
                                        </p:attrNameLst>
                                      </p:cBhvr>
                                      <p:to>
                                        <p:strVal val="visible"/>
                                      </p:to>
                                    </p:set>
                                    <p:animEffect transition="in" filter="blinds(horizontal)">
                                      <p:cBhvr>
                                        <p:cTn id="43" dur="500"/>
                                        <p:tgtEl>
                                          <p:spTgt spid="2519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8" grpId="0" animBg="1"/>
      <p:bldP spid="251913" grpId="0" animBg="1"/>
      <p:bldP spid="251914" grpId="0" animBg="1"/>
      <p:bldP spid="251915" grpId="0" animBg="1"/>
      <p:bldP spid="251916" grpId="0" animBg="1"/>
      <p:bldP spid="25191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灯片编号占位符 4">
            <a:extLst>
              <a:ext uri="{FF2B5EF4-FFF2-40B4-BE49-F238E27FC236}">
                <a16:creationId xmlns:a16="http://schemas.microsoft.com/office/drawing/2014/main" id="{E3DFE9CE-F6A0-4B87-B988-FC628ED86498}"/>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573F643A-44BB-49F2-AE0F-71914471B0BA}" type="slidenum">
              <a:rPr lang="en-US" altLang="zh-CN" sz="2000" smtClean="0">
                <a:solidFill>
                  <a:schemeClr val="tx1"/>
                </a:solidFill>
              </a:rPr>
              <a:pPr>
                <a:spcBef>
                  <a:spcPct val="0"/>
                </a:spcBef>
                <a:buClrTx/>
                <a:buSzTx/>
                <a:buFontTx/>
                <a:buNone/>
              </a:pPr>
              <a:t>61</a:t>
            </a:fld>
            <a:endParaRPr lang="en-US" altLang="zh-CN" sz="2000">
              <a:solidFill>
                <a:schemeClr val="tx1"/>
              </a:solidFill>
            </a:endParaRPr>
          </a:p>
        </p:txBody>
      </p:sp>
      <p:sp>
        <p:nvSpPr>
          <p:cNvPr id="303106" name="Rectangle 2">
            <a:extLst>
              <a:ext uri="{FF2B5EF4-FFF2-40B4-BE49-F238E27FC236}">
                <a16:creationId xmlns:a16="http://schemas.microsoft.com/office/drawing/2014/main" id="{9714AB61-14E8-4033-8514-F17A0AB42FAA}"/>
              </a:ext>
            </a:extLst>
          </p:cNvPr>
          <p:cNvSpPr>
            <a:spLocks noGrp="1" noRot="1" noChangeArrowheads="1"/>
          </p:cNvSpPr>
          <p:nvPr>
            <p:ph type="title"/>
          </p:nvPr>
        </p:nvSpPr>
        <p:spPr/>
        <p:txBody>
          <a:bodyPr/>
          <a:lstStyle/>
          <a:p>
            <a:pPr eaLnBrk="1" hangingPunct="1">
              <a:defRPr/>
            </a:pPr>
            <a:r>
              <a:rPr lang="zh-CN" altLang="en-US" sz="3200"/>
              <a:t>例：</a:t>
            </a:r>
          </a:p>
        </p:txBody>
      </p:sp>
      <p:sp>
        <p:nvSpPr>
          <p:cNvPr id="303107" name="Rectangle 3" descr="信纸">
            <a:extLst>
              <a:ext uri="{FF2B5EF4-FFF2-40B4-BE49-F238E27FC236}">
                <a16:creationId xmlns:a16="http://schemas.microsoft.com/office/drawing/2014/main" id="{8E8FAEC2-A763-418C-ADD0-A479CCD6ADD6}"/>
              </a:ext>
            </a:extLst>
          </p:cNvPr>
          <p:cNvSpPr>
            <a:spLocks noGrp="1" noRot="1" noChangeArrowheads="1"/>
          </p:cNvSpPr>
          <p:nvPr>
            <p:ph type="body" idx="1"/>
          </p:nvPr>
        </p:nvSpPr>
        <p:spPr>
          <a:xfrm>
            <a:off x="304800" y="1341438"/>
            <a:ext cx="8515350" cy="863600"/>
          </a:xfrm>
          <a:blipFill dpi="0" rotWithShape="0">
            <a:blip r:embed="rId2"/>
            <a:srcRect/>
            <a:tile tx="0" ty="0" sx="100000" sy="100000" flip="none" algn="tl"/>
          </a:blipFill>
          <a:ln w="38100">
            <a:solidFill>
              <a:srgbClr val="CC6600"/>
            </a:solidFill>
            <a:miter lim="800000"/>
            <a:headEnd/>
            <a:tailEnd/>
          </a:ln>
        </p:spPr>
        <p:txBody>
          <a:bodyPr/>
          <a:lstStyle/>
          <a:p>
            <a:pPr marL="0" indent="0" eaLnBrk="1" hangingPunct="1">
              <a:buClr>
                <a:srgbClr val="3366FF"/>
              </a:buClr>
              <a:buSzPct val="95000"/>
              <a:buFont typeface="Wingdings" panose="05000000000000000000" pitchFamily="2" charset="2"/>
              <a:buNone/>
            </a:pPr>
            <a:r>
              <a:rPr lang="zh-CN" altLang="en-US" sz="2400">
                <a:solidFill>
                  <a:schemeClr val="tx1"/>
                </a:solidFill>
              </a:rPr>
              <a:t>为什么化妆品可以薄利多销而药品却不行？是不是所有的药品都不能薄利多销？为什么？</a:t>
            </a:r>
          </a:p>
        </p:txBody>
      </p:sp>
      <p:sp>
        <p:nvSpPr>
          <p:cNvPr id="303108" name="Rectangle 4" descr="信纸">
            <a:extLst>
              <a:ext uri="{FF2B5EF4-FFF2-40B4-BE49-F238E27FC236}">
                <a16:creationId xmlns:a16="http://schemas.microsoft.com/office/drawing/2014/main" id="{2A6F53AA-EB4F-4BCE-AFF2-D2C56593E83D}"/>
              </a:ext>
            </a:extLst>
          </p:cNvPr>
          <p:cNvSpPr>
            <a:spLocks noRot="1" noChangeArrowheads="1"/>
          </p:cNvSpPr>
          <p:nvPr/>
        </p:nvSpPr>
        <p:spPr bwMode="auto">
          <a:xfrm>
            <a:off x="323850" y="2349500"/>
            <a:ext cx="8515350" cy="2735263"/>
          </a:xfrm>
          <a:prstGeom prst="rect">
            <a:avLst/>
          </a:prstGeom>
          <a:blipFill dpi="0" rotWithShape="0">
            <a:blip r:embed="rId2"/>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None/>
            </a:pPr>
            <a:r>
              <a:rPr lang="zh-CN" altLang="en-US" sz="2400">
                <a:solidFill>
                  <a:schemeClr val="tx1"/>
                </a:solidFill>
              </a:rPr>
              <a:t>答：</a:t>
            </a:r>
          </a:p>
          <a:p>
            <a:pPr eaLnBrk="1" hangingPunct="1">
              <a:lnSpc>
                <a:spcPct val="90000"/>
              </a:lnSpc>
              <a:buClr>
                <a:srgbClr val="3366FF"/>
              </a:buClr>
              <a:buSzPct val="95000"/>
              <a:buFont typeface="Wingdings" panose="05000000000000000000" pitchFamily="2" charset="2"/>
              <a:buChar char="n"/>
            </a:pPr>
            <a:r>
              <a:rPr lang="zh-CN" altLang="en-US" sz="2400">
                <a:solidFill>
                  <a:schemeClr val="tx1"/>
                </a:solidFill>
              </a:rPr>
              <a:t>（</a:t>
            </a:r>
            <a:r>
              <a:rPr lang="en-US" altLang="zh-CN" sz="2400">
                <a:solidFill>
                  <a:schemeClr val="tx1"/>
                </a:solidFill>
              </a:rPr>
              <a:t>1</a:t>
            </a:r>
            <a:r>
              <a:rPr lang="zh-CN" altLang="en-US" sz="2400">
                <a:solidFill>
                  <a:schemeClr val="tx1"/>
                </a:solidFill>
              </a:rPr>
              <a:t>）化妆品之所以能薄利多销，是因为它是需求富有弹性的商品，小幅度的降价可使需求量有较大幅度的增加，从而使总收益增加，而药品是需求缺乏弹性的商品，降价只能使总收益减少。</a:t>
            </a:r>
          </a:p>
          <a:p>
            <a:pPr eaLnBrk="1" hangingPunct="1">
              <a:lnSpc>
                <a:spcPct val="90000"/>
              </a:lnSpc>
              <a:buClr>
                <a:srgbClr val="3366FF"/>
              </a:buClr>
              <a:buSzPct val="95000"/>
              <a:buFont typeface="Wingdings" panose="05000000000000000000" pitchFamily="2" charset="2"/>
              <a:buChar char="n"/>
            </a:pPr>
            <a:r>
              <a:rPr lang="zh-CN" altLang="en-US" sz="2400">
                <a:solidFill>
                  <a:schemeClr val="tx1"/>
                </a:solidFill>
              </a:rPr>
              <a:t>（</a:t>
            </a:r>
            <a:r>
              <a:rPr lang="en-US" altLang="zh-CN" sz="2400">
                <a:solidFill>
                  <a:schemeClr val="tx1"/>
                </a:solidFill>
              </a:rPr>
              <a:t>2</a:t>
            </a:r>
            <a:r>
              <a:rPr lang="zh-CN" altLang="en-US" sz="2400">
                <a:solidFill>
                  <a:schemeClr val="tx1"/>
                </a:solidFill>
              </a:rPr>
              <a:t>）并不是所有的药品都不能薄利多销。</a:t>
            </a:r>
          </a:p>
          <a:p>
            <a:pPr eaLnBrk="1" hangingPunct="1">
              <a:lnSpc>
                <a:spcPct val="90000"/>
              </a:lnSpc>
              <a:buClr>
                <a:srgbClr val="3366FF"/>
              </a:buClr>
              <a:buSzPct val="95000"/>
              <a:buFont typeface="Wingdings" panose="05000000000000000000" pitchFamily="2" charset="2"/>
              <a:buChar char="n"/>
            </a:pPr>
            <a:r>
              <a:rPr lang="zh-CN" altLang="en-US" sz="2400">
                <a:solidFill>
                  <a:schemeClr val="tx1"/>
                </a:solidFill>
              </a:rPr>
              <a:t>例如一些滋补药品，其需求是富有弹性的，可以薄利多销。</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3107">
                                            <p:bg/>
                                          </p:spTgt>
                                        </p:tgtEl>
                                        <p:attrNameLst>
                                          <p:attrName>style.visibility</p:attrName>
                                        </p:attrNameLst>
                                      </p:cBhvr>
                                      <p:to>
                                        <p:strVal val="visible"/>
                                      </p:to>
                                    </p:set>
                                    <p:animEffect transition="in" filter="blinds(horizontal)">
                                      <p:cBhvr>
                                        <p:cTn id="7" dur="500"/>
                                        <p:tgtEl>
                                          <p:spTgt spid="30310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3107">
                                            <p:txEl>
                                              <p:pRg st="0" end="0"/>
                                            </p:txEl>
                                          </p:spTgt>
                                        </p:tgtEl>
                                        <p:attrNameLst>
                                          <p:attrName>style.visibility</p:attrName>
                                        </p:attrNameLst>
                                      </p:cBhvr>
                                      <p:to>
                                        <p:strVal val="visible"/>
                                      </p:to>
                                    </p:set>
                                    <p:animEffect transition="in" filter="blinds(horizontal)">
                                      <p:cBhvr>
                                        <p:cTn id="12" dur="500"/>
                                        <p:tgtEl>
                                          <p:spTgt spid="3031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3108"/>
                                        </p:tgtEl>
                                        <p:attrNameLst>
                                          <p:attrName>style.visibility</p:attrName>
                                        </p:attrNameLst>
                                      </p:cBhvr>
                                      <p:to>
                                        <p:strVal val="visible"/>
                                      </p:to>
                                    </p:set>
                                    <p:animEffect transition="in" filter="blinds(horizontal)">
                                      <p:cBhvr>
                                        <p:cTn id="17" dur="500"/>
                                        <p:tgtEl>
                                          <p:spTgt spid="303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7" grpId="0" build="p" animBg="1"/>
      <p:bldP spid="303108"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灯片编号占位符 4">
            <a:extLst>
              <a:ext uri="{FF2B5EF4-FFF2-40B4-BE49-F238E27FC236}">
                <a16:creationId xmlns:a16="http://schemas.microsoft.com/office/drawing/2014/main" id="{84D1F965-F3C1-4DED-9C08-863437B66971}"/>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A46C3986-C86C-4EA6-BF57-3413CCD6B368}" type="slidenum">
              <a:rPr lang="en-US" altLang="zh-CN" sz="2000" smtClean="0">
                <a:solidFill>
                  <a:schemeClr val="tx1"/>
                </a:solidFill>
              </a:rPr>
              <a:pPr>
                <a:spcBef>
                  <a:spcPct val="0"/>
                </a:spcBef>
                <a:buClrTx/>
                <a:buSzTx/>
                <a:buFontTx/>
                <a:buNone/>
              </a:pPr>
              <a:t>62</a:t>
            </a:fld>
            <a:endParaRPr lang="en-US" altLang="zh-CN" sz="2000">
              <a:solidFill>
                <a:schemeClr val="tx1"/>
              </a:solidFill>
            </a:endParaRPr>
          </a:p>
        </p:txBody>
      </p:sp>
      <p:sp>
        <p:nvSpPr>
          <p:cNvPr id="287746" name="Rectangle 2">
            <a:extLst>
              <a:ext uri="{FF2B5EF4-FFF2-40B4-BE49-F238E27FC236}">
                <a16:creationId xmlns:a16="http://schemas.microsoft.com/office/drawing/2014/main" id="{D246B576-0C93-4728-9FC2-4574254C9F92}"/>
              </a:ext>
            </a:extLst>
          </p:cNvPr>
          <p:cNvSpPr>
            <a:spLocks noGrp="1" noRot="1" noChangeArrowheads="1"/>
          </p:cNvSpPr>
          <p:nvPr>
            <p:ph type="title"/>
          </p:nvPr>
        </p:nvSpPr>
        <p:spPr>
          <a:xfrm>
            <a:off x="539750" y="403225"/>
            <a:ext cx="6769100" cy="649288"/>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sz="2800"/>
              <a:t>三、供给弹性</a:t>
            </a:r>
            <a:r>
              <a:rPr lang="zh-CN" altLang="en-US"/>
              <a:t> </a:t>
            </a:r>
            <a:r>
              <a:rPr lang="zh-CN" altLang="en-US" sz="2400">
                <a:solidFill>
                  <a:schemeClr val="tx1"/>
                </a:solidFill>
              </a:rPr>
              <a:t>  </a:t>
            </a:r>
            <a:r>
              <a:rPr lang="en-US" altLang="zh-CN" sz="2400">
                <a:solidFill>
                  <a:schemeClr val="tx1"/>
                </a:solidFill>
              </a:rPr>
              <a:t>Price Elasticity of Supply</a:t>
            </a:r>
          </a:p>
        </p:txBody>
      </p:sp>
      <p:sp>
        <p:nvSpPr>
          <p:cNvPr id="287747" name="Rectangle 3">
            <a:extLst>
              <a:ext uri="{FF2B5EF4-FFF2-40B4-BE49-F238E27FC236}">
                <a16:creationId xmlns:a16="http://schemas.microsoft.com/office/drawing/2014/main" id="{71BD767F-3B5D-4190-B90A-F58FFDC89CD4}"/>
              </a:ext>
            </a:extLst>
          </p:cNvPr>
          <p:cNvSpPr>
            <a:spLocks noGrp="1" noRot="1" noChangeArrowheads="1"/>
          </p:cNvSpPr>
          <p:nvPr>
            <p:ph type="body" idx="1"/>
          </p:nvPr>
        </p:nvSpPr>
        <p:spPr>
          <a:xfrm>
            <a:off x="682625" y="2708275"/>
            <a:ext cx="3660775" cy="2232025"/>
          </a:xfrm>
          <a:ln>
            <a:solidFill>
              <a:schemeClr val="tx1"/>
            </a:solidFill>
            <a:miter lim="800000"/>
            <a:headEnd/>
            <a:tailEnd/>
          </a:ln>
        </p:spPr>
        <p:txBody>
          <a:bodyPr/>
          <a:lstStyle/>
          <a:p>
            <a:pPr eaLnBrk="1" hangingPunct="1">
              <a:lnSpc>
                <a:spcPct val="90000"/>
              </a:lnSpc>
            </a:pPr>
            <a:r>
              <a:rPr lang="zh-CN" altLang="en-US" sz="2400"/>
              <a:t>以价格为自变量，以供给量为因变量的弹性关系。</a:t>
            </a:r>
          </a:p>
          <a:p>
            <a:pPr eaLnBrk="1" hangingPunct="1">
              <a:lnSpc>
                <a:spcPct val="90000"/>
              </a:lnSpc>
            </a:pPr>
            <a:r>
              <a:rPr kumimoji="1" lang="zh-CN" altLang="en-US" sz="2400">
                <a:solidFill>
                  <a:schemeClr val="tx1"/>
                </a:solidFill>
              </a:rPr>
              <a:t>用供给量变动百分比除以价格变动百分比来计算。</a:t>
            </a:r>
          </a:p>
        </p:txBody>
      </p:sp>
      <p:graphicFrame>
        <p:nvGraphicFramePr>
          <p:cNvPr id="287748" name="Object 4" descr="蓝色面巾纸">
            <a:extLst>
              <a:ext uri="{FF2B5EF4-FFF2-40B4-BE49-F238E27FC236}">
                <a16:creationId xmlns:a16="http://schemas.microsoft.com/office/drawing/2014/main" id="{2F8F2D74-4E1C-4FD6-B29E-C591F3B1898E}"/>
              </a:ext>
            </a:extLst>
          </p:cNvPr>
          <p:cNvGraphicFramePr>
            <a:graphicFrameLocks noChangeAspect="1"/>
          </p:cNvGraphicFramePr>
          <p:nvPr/>
        </p:nvGraphicFramePr>
        <p:xfrm>
          <a:off x="917575" y="5202238"/>
          <a:ext cx="3203575" cy="747712"/>
        </p:xfrm>
        <a:graphic>
          <a:graphicData uri="http://schemas.openxmlformats.org/presentationml/2006/ole">
            <mc:AlternateContent xmlns:mc="http://schemas.openxmlformats.org/markup-compatibility/2006">
              <mc:Choice xmlns:v="urn:schemas-microsoft-com:vml" Requires="v">
                <p:oleObj spid="_x0000_s67599" name="公式" r:id="rId3" imgW="1739900" imgH="406400" progId="Equation.3">
                  <p:embed/>
                </p:oleObj>
              </mc:Choice>
              <mc:Fallback>
                <p:oleObj name="公式" r:id="rId3" imgW="1739900" imgH="406400" progId="Equation.3">
                  <p:embed/>
                  <p:pic>
                    <p:nvPicPr>
                      <p:cNvPr id="0" name="Object 4" descr="蓝色面巾纸"/>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575" y="5202238"/>
                        <a:ext cx="3203575" cy="747712"/>
                      </a:xfrm>
                      <a:prstGeom prst="rect">
                        <a:avLst/>
                      </a:prstGeom>
                      <a:blipFill dpi="0" rotWithShape="0">
                        <a:blip r:embed="rId5"/>
                        <a:srcRect/>
                        <a:tile tx="0" ty="0" sx="100000" sy="100000" flip="none" algn="tl"/>
                      </a:blipFill>
                      <a:ln w="76200">
                        <a:solidFill>
                          <a:srgbClr val="006600"/>
                        </a:solidFill>
                        <a:miter lim="800000"/>
                        <a:headEnd/>
                        <a:tailEnd/>
                      </a:ln>
                    </p:spPr>
                  </p:pic>
                </p:oleObj>
              </mc:Fallback>
            </mc:AlternateContent>
          </a:graphicData>
        </a:graphic>
      </p:graphicFrame>
      <p:sp>
        <p:nvSpPr>
          <p:cNvPr id="287749" name="Line 5">
            <a:extLst>
              <a:ext uri="{FF2B5EF4-FFF2-40B4-BE49-F238E27FC236}">
                <a16:creationId xmlns:a16="http://schemas.microsoft.com/office/drawing/2014/main" id="{1D2EEC8B-1CE1-4098-A9BF-06E38C8C32CF}"/>
              </a:ext>
            </a:extLst>
          </p:cNvPr>
          <p:cNvSpPr>
            <a:spLocks noChangeShapeType="1"/>
          </p:cNvSpPr>
          <p:nvPr/>
        </p:nvSpPr>
        <p:spPr bwMode="auto">
          <a:xfrm>
            <a:off x="5146675" y="6251575"/>
            <a:ext cx="2952750" cy="79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87750" name="Line 6">
            <a:extLst>
              <a:ext uri="{FF2B5EF4-FFF2-40B4-BE49-F238E27FC236}">
                <a16:creationId xmlns:a16="http://schemas.microsoft.com/office/drawing/2014/main" id="{72140F62-80D2-4A69-A5C6-4F597CEC2333}"/>
              </a:ext>
            </a:extLst>
          </p:cNvPr>
          <p:cNvSpPr>
            <a:spLocks noChangeShapeType="1"/>
          </p:cNvSpPr>
          <p:nvPr/>
        </p:nvSpPr>
        <p:spPr bwMode="auto">
          <a:xfrm flipV="1">
            <a:off x="5146675" y="2517775"/>
            <a:ext cx="0" cy="3733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87751" name="Line 7">
            <a:extLst>
              <a:ext uri="{FF2B5EF4-FFF2-40B4-BE49-F238E27FC236}">
                <a16:creationId xmlns:a16="http://schemas.microsoft.com/office/drawing/2014/main" id="{9A610319-3B6A-4EAF-8D3B-81B5BD84A97F}"/>
              </a:ext>
            </a:extLst>
          </p:cNvPr>
          <p:cNvSpPr>
            <a:spLocks noChangeShapeType="1"/>
          </p:cNvSpPr>
          <p:nvPr/>
        </p:nvSpPr>
        <p:spPr bwMode="auto">
          <a:xfrm flipV="1">
            <a:off x="5146675" y="2441575"/>
            <a:ext cx="1981200" cy="3810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87752" name="Text Box 8">
            <a:extLst>
              <a:ext uri="{FF2B5EF4-FFF2-40B4-BE49-F238E27FC236}">
                <a16:creationId xmlns:a16="http://schemas.microsoft.com/office/drawing/2014/main" id="{F6BE187F-CB49-417B-9004-5358987B3D13}"/>
              </a:ext>
            </a:extLst>
          </p:cNvPr>
          <p:cNvSpPr txBox="1">
            <a:spLocks noChangeArrowheads="1"/>
          </p:cNvSpPr>
          <p:nvPr/>
        </p:nvSpPr>
        <p:spPr bwMode="auto">
          <a:xfrm>
            <a:off x="6518275" y="3051175"/>
            <a:ext cx="685800" cy="117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5000"/>
              </a:lnSpc>
              <a:spcBef>
                <a:spcPct val="20000"/>
              </a:spcBef>
              <a:buFontTx/>
              <a:buChar char="•"/>
              <a:defRPr/>
            </a:pPr>
            <a:r>
              <a:rPr kumimoji="1" lang="en-US" altLang="zh-CN" sz="2800">
                <a:solidFill>
                  <a:schemeClr val="tx1"/>
                </a:solidFill>
                <a:effectLst>
                  <a:outerShdw blurRad="38100" dist="38100" dir="2700000" algn="tl">
                    <a:srgbClr val="C0C0C0"/>
                  </a:outerShdw>
                </a:effectLst>
                <a:latin typeface="Times New Roman" pitchFamily="18" charset="0"/>
              </a:rPr>
              <a:t>A</a:t>
            </a:r>
          </a:p>
          <a:p>
            <a:pPr eaLnBrk="1" hangingPunct="1">
              <a:spcBef>
                <a:spcPct val="50000"/>
              </a:spcBef>
              <a:defRPr/>
            </a:pPr>
            <a:endParaRPr kumimoji="1" lang="en-US" altLang="zh-CN" sz="2400">
              <a:solidFill>
                <a:schemeClr val="tx1"/>
              </a:solidFill>
              <a:latin typeface="Times New Roman" pitchFamily="18" charset="0"/>
            </a:endParaRPr>
          </a:p>
        </p:txBody>
      </p:sp>
      <p:sp>
        <p:nvSpPr>
          <p:cNvPr id="287753" name="Line 9">
            <a:extLst>
              <a:ext uri="{FF2B5EF4-FFF2-40B4-BE49-F238E27FC236}">
                <a16:creationId xmlns:a16="http://schemas.microsoft.com/office/drawing/2014/main" id="{FFE9C7A7-0851-4419-956C-EB8448323209}"/>
              </a:ext>
            </a:extLst>
          </p:cNvPr>
          <p:cNvSpPr>
            <a:spLocks noChangeShapeType="1"/>
          </p:cNvSpPr>
          <p:nvPr/>
        </p:nvSpPr>
        <p:spPr bwMode="auto">
          <a:xfrm>
            <a:off x="6670675" y="3355975"/>
            <a:ext cx="0" cy="2895600"/>
          </a:xfrm>
          <a:prstGeom prst="line">
            <a:avLst/>
          </a:prstGeom>
          <a:noFill/>
          <a:ln w="9525">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87754" name="Line 10">
            <a:extLst>
              <a:ext uri="{FF2B5EF4-FFF2-40B4-BE49-F238E27FC236}">
                <a16:creationId xmlns:a16="http://schemas.microsoft.com/office/drawing/2014/main" id="{94BA3A92-844B-4B6D-A27E-A7C371D2B418}"/>
              </a:ext>
            </a:extLst>
          </p:cNvPr>
          <p:cNvSpPr>
            <a:spLocks noChangeShapeType="1"/>
          </p:cNvSpPr>
          <p:nvPr/>
        </p:nvSpPr>
        <p:spPr bwMode="auto">
          <a:xfrm flipH="1">
            <a:off x="5146675" y="3368675"/>
            <a:ext cx="1524000" cy="0"/>
          </a:xfrm>
          <a:prstGeom prst="line">
            <a:avLst/>
          </a:prstGeom>
          <a:noFill/>
          <a:ln w="9525">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87755" name="Text Box 11">
            <a:extLst>
              <a:ext uri="{FF2B5EF4-FFF2-40B4-BE49-F238E27FC236}">
                <a16:creationId xmlns:a16="http://schemas.microsoft.com/office/drawing/2014/main" id="{D120BCD4-C159-4B9D-A042-36694B56EDF6}"/>
              </a:ext>
            </a:extLst>
          </p:cNvPr>
          <p:cNvSpPr txBox="1">
            <a:spLocks noChangeArrowheads="1"/>
          </p:cNvSpPr>
          <p:nvPr/>
        </p:nvSpPr>
        <p:spPr bwMode="auto">
          <a:xfrm>
            <a:off x="5219700" y="2225675"/>
            <a:ext cx="287338" cy="117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5000"/>
              </a:lnSpc>
              <a:spcBef>
                <a:spcPct val="20000"/>
              </a:spcBef>
              <a:defRPr/>
            </a:pPr>
            <a:r>
              <a:rPr kumimoji="1" lang="en-US" altLang="zh-CN" sz="2800">
                <a:solidFill>
                  <a:schemeClr val="tx1"/>
                </a:solidFill>
                <a:effectLst>
                  <a:outerShdw blurRad="38100" dist="38100" dir="2700000" algn="tl">
                    <a:srgbClr val="C0C0C0"/>
                  </a:outerShdw>
                </a:effectLst>
                <a:latin typeface="Times New Roman" pitchFamily="18" charset="0"/>
              </a:rPr>
              <a:t>P</a:t>
            </a:r>
          </a:p>
          <a:p>
            <a:pPr eaLnBrk="1" hangingPunct="1">
              <a:spcBef>
                <a:spcPct val="50000"/>
              </a:spcBef>
              <a:defRPr/>
            </a:pPr>
            <a:endParaRPr kumimoji="1" lang="en-US" altLang="zh-CN" sz="2400">
              <a:solidFill>
                <a:schemeClr val="tx1"/>
              </a:solidFill>
              <a:latin typeface="Times New Roman" pitchFamily="18" charset="0"/>
            </a:endParaRPr>
          </a:p>
        </p:txBody>
      </p:sp>
      <p:sp>
        <p:nvSpPr>
          <p:cNvPr id="287756" name="Text Box 12">
            <a:extLst>
              <a:ext uri="{FF2B5EF4-FFF2-40B4-BE49-F238E27FC236}">
                <a16:creationId xmlns:a16="http://schemas.microsoft.com/office/drawing/2014/main" id="{B3779FA8-9384-4B39-9A60-EC2CD0C220F2}"/>
              </a:ext>
            </a:extLst>
          </p:cNvPr>
          <p:cNvSpPr txBox="1">
            <a:spLocks noChangeArrowheads="1"/>
          </p:cNvSpPr>
          <p:nvPr/>
        </p:nvSpPr>
        <p:spPr bwMode="auto">
          <a:xfrm>
            <a:off x="7596188" y="5683250"/>
            <a:ext cx="649287"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5000"/>
              </a:lnSpc>
              <a:spcBef>
                <a:spcPct val="20000"/>
              </a:spcBef>
              <a:defRPr/>
            </a:pPr>
            <a:r>
              <a:rPr kumimoji="1" lang="en-US" altLang="zh-CN" sz="2800">
                <a:solidFill>
                  <a:schemeClr val="tx1"/>
                </a:solidFill>
                <a:effectLst>
                  <a:outerShdw blurRad="38100" dist="38100" dir="2700000" algn="tl">
                    <a:srgbClr val="C0C0C0"/>
                  </a:outerShdw>
                </a:effectLst>
                <a:latin typeface="Times New Roman" pitchFamily="18" charset="0"/>
              </a:rPr>
              <a:t>Q</a:t>
            </a:r>
            <a:endParaRPr kumimoji="1" lang="en-US" altLang="zh-CN" sz="2400">
              <a:solidFill>
                <a:schemeClr val="tx1"/>
              </a:solidFill>
              <a:latin typeface="Times New Roman" pitchFamily="18" charset="0"/>
            </a:endParaRPr>
          </a:p>
        </p:txBody>
      </p:sp>
      <p:sp>
        <p:nvSpPr>
          <p:cNvPr id="287757" name="Text Box 13">
            <a:extLst>
              <a:ext uri="{FF2B5EF4-FFF2-40B4-BE49-F238E27FC236}">
                <a16:creationId xmlns:a16="http://schemas.microsoft.com/office/drawing/2014/main" id="{6B03C930-9EB1-44E8-86B0-A8A4E5AC94E3}"/>
              </a:ext>
            </a:extLst>
          </p:cNvPr>
          <p:cNvSpPr txBox="1">
            <a:spLocks noChangeArrowheads="1"/>
          </p:cNvSpPr>
          <p:nvPr/>
        </p:nvSpPr>
        <p:spPr bwMode="auto">
          <a:xfrm>
            <a:off x="755650" y="981075"/>
            <a:ext cx="72009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400" b="1">
                <a:effectLst>
                  <a:outerShdw blurRad="38100" dist="38100" dir="2700000" algn="tl">
                    <a:srgbClr val="C0C0C0"/>
                  </a:outerShdw>
                </a:effectLst>
                <a:latin typeface="Arial" charset="0"/>
              </a:rPr>
              <a:t>1</a:t>
            </a:r>
            <a:r>
              <a:rPr lang="zh-CN" altLang="en-US" sz="2400" b="1">
                <a:effectLst>
                  <a:outerShdw blurRad="38100" dist="38100" dir="2700000" algn="tl">
                    <a:srgbClr val="C0C0C0"/>
                  </a:outerShdw>
                </a:effectLst>
                <a:latin typeface="Arial" charset="0"/>
              </a:rPr>
              <a:t>、定义：</a:t>
            </a:r>
          </a:p>
          <a:p>
            <a:pPr eaLnBrk="1" hangingPunct="1">
              <a:spcBef>
                <a:spcPct val="50000"/>
              </a:spcBef>
              <a:defRPr/>
            </a:pPr>
            <a:r>
              <a:rPr lang="zh-CN" altLang="en-US" sz="2400" b="1">
                <a:effectLst>
                  <a:outerShdw blurRad="38100" dist="38100" dir="2700000" algn="tl">
                    <a:srgbClr val="C0C0C0"/>
                  </a:outerShdw>
                </a:effectLst>
                <a:latin typeface="Arial" charset="0"/>
              </a:rPr>
              <a:t>        表示在一定时期内，当一种商品的价格变化百分之一时，所引起的该商品的供给量变化的百分比。</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7747">
                                            <p:bg/>
                                          </p:spTgt>
                                        </p:tgtEl>
                                        <p:attrNameLst>
                                          <p:attrName>style.visibility</p:attrName>
                                        </p:attrNameLst>
                                      </p:cBhvr>
                                      <p:to>
                                        <p:strVal val="visible"/>
                                      </p:to>
                                    </p:set>
                                    <p:animEffect transition="in" filter="blinds(horizontal)">
                                      <p:cBhvr>
                                        <p:cTn id="7" dur="500"/>
                                        <p:tgtEl>
                                          <p:spTgt spid="287747">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87747">
                                            <p:txEl>
                                              <p:pRg st="0" end="0"/>
                                            </p:txEl>
                                          </p:spTgt>
                                        </p:tgtEl>
                                        <p:attrNameLst>
                                          <p:attrName>style.visibility</p:attrName>
                                        </p:attrNameLst>
                                      </p:cBhvr>
                                      <p:to>
                                        <p:strVal val="visible"/>
                                      </p:to>
                                    </p:set>
                                    <p:animEffect transition="in" filter="blinds(horizontal)">
                                      <p:cBhvr>
                                        <p:cTn id="11" dur="500"/>
                                        <p:tgtEl>
                                          <p:spTgt spid="287747">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87747">
                                            <p:txEl>
                                              <p:pRg st="1" end="1"/>
                                            </p:txEl>
                                          </p:spTgt>
                                        </p:tgtEl>
                                        <p:attrNameLst>
                                          <p:attrName>style.visibility</p:attrName>
                                        </p:attrNameLst>
                                      </p:cBhvr>
                                      <p:to>
                                        <p:strVal val="visible"/>
                                      </p:to>
                                    </p:set>
                                    <p:animEffect transition="in" filter="blinds(horizontal)">
                                      <p:cBhvr>
                                        <p:cTn id="15" dur="500"/>
                                        <p:tgtEl>
                                          <p:spTgt spid="287747">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nodeType="clickEffect">
                                  <p:stCondLst>
                                    <p:cond delay="0"/>
                                  </p:stCondLst>
                                  <p:childTnLst>
                                    <p:set>
                                      <p:cBhvr>
                                        <p:cTn id="19" dur="1" fill="hold">
                                          <p:stCondLst>
                                            <p:cond delay="0"/>
                                          </p:stCondLst>
                                        </p:cTn>
                                        <p:tgtEl>
                                          <p:spTgt spid="287748"/>
                                        </p:tgtEl>
                                        <p:attrNameLst>
                                          <p:attrName>style.visibility</p:attrName>
                                        </p:attrNameLst>
                                      </p:cBhvr>
                                      <p:to>
                                        <p:strVal val="visible"/>
                                      </p:to>
                                    </p:set>
                                    <p:animEffect transition="in" filter="diamond(in)">
                                      <p:cBhvr>
                                        <p:cTn id="20" dur="2000"/>
                                        <p:tgtEl>
                                          <p:spTgt spid="28774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287749"/>
                                        </p:tgtEl>
                                        <p:attrNameLst>
                                          <p:attrName>style.visibility</p:attrName>
                                        </p:attrNameLst>
                                      </p:cBhvr>
                                      <p:to>
                                        <p:strVal val="visible"/>
                                      </p:to>
                                    </p:set>
                                    <p:animEffect transition="in" filter="blinds(horizontal)">
                                      <p:cBhvr>
                                        <p:cTn id="25" dur="500"/>
                                        <p:tgtEl>
                                          <p:spTgt spid="287749"/>
                                        </p:tgtEl>
                                      </p:cBhvr>
                                    </p:animEffect>
                                  </p:childTnLst>
                                </p:cTn>
                              </p:par>
                              <p:par>
                                <p:cTn id="26" presetID="3" presetClass="entr" presetSubtype="10" fill="hold" nodeType="withEffect">
                                  <p:stCondLst>
                                    <p:cond delay="0"/>
                                  </p:stCondLst>
                                  <p:childTnLst>
                                    <p:set>
                                      <p:cBhvr>
                                        <p:cTn id="27" dur="1" fill="hold">
                                          <p:stCondLst>
                                            <p:cond delay="0"/>
                                          </p:stCondLst>
                                        </p:cTn>
                                        <p:tgtEl>
                                          <p:spTgt spid="287750"/>
                                        </p:tgtEl>
                                        <p:attrNameLst>
                                          <p:attrName>style.visibility</p:attrName>
                                        </p:attrNameLst>
                                      </p:cBhvr>
                                      <p:to>
                                        <p:strVal val="visible"/>
                                      </p:to>
                                    </p:set>
                                    <p:animEffect transition="in" filter="blinds(horizontal)">
                                      <p:cBhvr>
                                        <p:cTn id="28" dur="500"/>
                                        <p:tgtEl>
                                          <p:spTgt spid="287750"/>
                                        </p:tgtEl>
                                      </p:cBhvr>
                                    </p:animEffect>
                                  </p:childTnLst>
                                </p:cTn>
                              </p:par>
                              <p:par>
                                <p:cTn id="29" presetID="3" presetClass="entr" presetSubtype="10" fill="hold" nodeType="withEffect">
                                  <p:stCondLst>
                                    <p:cond delay="0"/>
                                  </p:stCondLst>
                                  <p:childTnLst>
                                    <p:set>
                                      <p:cBhvr>
                                        <p:cTn id="30" dur="1" fill="hold">
                                          <p:stCondLst>
                                            <p:cond delay="0"/>
                                          </p:stCondLst>
                                        </p:cTn>
                                        <p:tgtEl>
                                          <p:spTgt spid="287751"/>
                                        </p:tgtEl>
                                        <p:attrNameLst>
                                          <p:attrName>style.visibility</p:attrName>
                                        </p:attrNameLst>
                                      </p:cBhvr>
                                      <p:to>
                                        <p:strVal val="visible"/>
                                      </p:to>
                                    </p:set>
                                    <p:animEffect transition="in" filter="blinds(horizontal)">
                                      <p:cBhvr>
                                        <p:cTn id="31" dur="500"/>
                                        <p:tgtEl>
                                          <p:spTgt spid="28775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87752"/>
                                        </p:tgtEl>
                                        <p:attrNameLst>
                                          <p:attrName>style.visibility</p:attrName>
                                        </p:attrNameLst>
                                      </p:cBhvr>
                                      <p:to>
                                        <p:strVal val="visible"/>
                                      </p:to>
                                    </p:set>
                                    <p:animEffect transition="in" filter="blinds(horizontal)">
                                      <p:cBhvr>
                                        <p:cTn id="34" dur="500"/>
                                        <p:tgtEl>
                                          <p:spTgt spid="287752"/>
                                        </p:tgtEl>
                                      </p:cBhvr>
                                    </p:animEffect>
                                  </p:childTnLst>
                                </p:cTn>
                              </p:par>
                              <p:par>
                                <p:cTn id="35" presetID="3" presetClass="entr" presetSubtype="10" fill="hold" nodeType="withEffect">
                                  <p:stCondLst>
                                    <p:cond delay="0"/>
                                  </p:stCondLst>
                                  <p:childTnLst>
                                    <p:set>
                                      <p:cBhvr>
                                        <p:cTn id="36" dur="1" fill="hold">
                                          <p:stCondLst>
                                            <p:cond delay="0"/>
                                          </p:stCondLst>
                                        </p:cTn>
                                        <p:tgtEl>
                                          <p:spTgt spid="287753"/>
                                        </p:tgtEl>
                                        <p:attrNameLst>
                                          <p:attrName>style.visibility</p:attrName>
                                        </p:attrNameLst>
                                      </p:cBhvr>
                                      <p:to>
                                        <p:strVal val="visible"/>
                                      </p:to>
                                    </p:set>
                                    <p:animEffect transition="in" filter="blinds(horizontal)">
                                      <p:cBhvr>
                                        <p:cTn id="37" dur="500"/>
                                        <p:tgtEl>
                                          <p:spTgt spid="287753"/>
                                        </p:tgtEl>
                                      </p:cBhvr>
                                    </p:animEffect>
                                  </p:childTnLst>
                                </p:cTn>
                              </p:par>
                              <p:par>
                                <p:cTn id="38" presetID="3" presetClass="entr" presetSubtype="10" fill="hold" nodeType="withEffect">
                                  <p:stCondLst>
                                    <p:cond delay="0"/>
                                  </p:stCondLst>
                                  <p:childTnLst>
                                    <p:set>
                                      <p:cBhvr>
                                        <p:cTn id="39" dur="1" fill="hold">
                                          <p:stCondLst>
                                            <p:cond delay="0"/>
                                          </p:stCondLst>
                                        </p:cTn>
                                        <p:tgtEl>
                                          <p:spTgt spid="287754"/>
                                        </p:tgtEl>
                                        <p:attrNameLst>
                                          <p:attrName>style.visibility</p:attrName>
                                        </p:attrNameLst>
                                      </p:cBhvr>
                                      <p:to>
                                        <p:strVal val="visible"/>
                                      </p:to>
                                    </p:set>
                                    <p:animEffect transition="in" filter="blinds(horizontal)">
                                      <p:cBhvr>
                                        <p:cTn id="40" dur="500"/>
                                        <p:tgtEl>
                                          <p:spTgt spid="28775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87755"/>
                                        </p:tgtEl>
                                        <p:attrNameLst>
                                          <p:attrName>style.visibility</p:attrName>
                                        </p:attrNameLst>
                                      </p:cBhvr>
                                      <p:to>
                                        <p:strVal val="visible"/>
                                      </p:to>
                                    </p:set>
                                    <p:animEffect transition="in" filter="blinds(horizontal)">
                                      <p:cBhvr>
                                        <p:cTn id="43" dur="500"/>
                                        <p:tgtEl>
                                          <p:spTgt spid="287755"/>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87756"/>
                                        </p:tgtEl>
                                        <p:attrNameLst>
                                          <p:attrName>style.visibility</p:attrName>
                                        </p:attrNameLst>
                                      </p:cBhvr>
                                      <p:to>
                                        <p:strVal val="visible"/>
                                      </p:to>
                                    </p:set>
                                    <p:animEffect transition="in" filter="blinds(horizontal)">
                                      <p:cBhvr>
                                        <p:cTn id="46" dur="500"/>
                                        <p:tgtEl>
                                          <p:spTgt spid="287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build="p" animBg="1"/>
      <p:bldP spid="287752" grpId="0"/>
      <p:bldP spid="287755" grpId="0"/>
      <p:bldP spid="28775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灯片编号占位符 2">
            <a:extLst>
              <a:ext uri="{FF2B5EF4-FFF2-40B4-BE49-F238E27FC236}">
                <a16:creationId xmlns:a16="http://schemas.microsoft.com/office/drawing/2014/main" id="{C3661248-D75D-4090-881D-D3077A5EA58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1C445CDC-B47C-4A00-8083-DF8121ACBAD9}" type="slidenum">
              <a:rPr lang="en-US" altLang="zh-CN" sz="2000" smtClean="0">
                <a:solidFill>
                  <a:schemeClr val="tx1"/>
                </a:solidFill>
              </a:rPr>
              <a:pPr>
                <a:spcBef>
                  <a:spcPct val="0"/>
                </a:spcBef>
                <a:buClrTx/>
                <a:buSzTx/>
                <a:buFontTx/>
                <a:buNone/>
              </a:pPr>
              <a:t>63</a:t>
            </a:fld>
            <a:endParaRPr lang="en-US" altLang="zh-CN" sz="2000">
              <a:solidFill>
                <a:schemeClr val="tx1"/>
              </a:solidFill>
            </a:endParaRPr>
          </a:p>
        </p:txBody>
      </p:sp>
      <p:sp>
        <p:nvSpPr>
          <p:cNvPr id="292866" name="Rectangle 2">
            <a:extLst>
              <a:ext uri="{FF2B5EF4-FFF2-40B4-BE49-F238E27FC236}">
                <a16:creationId xmlns:a16="http://schemas.microsoft.com/office/drawing/2014/main" id="{3D20FE69-5F14-471E-A412-FD023A41F31E}"/>
              </a:ext>
            </a:extLst>
          </p:cNvPr>
          <p:cNvSpPr>
            <a:spLocks noGrp="1" noRot="1" noChangeArrowheads="1"/>
          </p:cNvSpPr>
          <p:nvPr>
            <p:ph type="title" idx="4294967295"/>
          </p:nvPr>
        </p:nvSpPr>
        <p:spPr>
          <a:xfrm>
            <a:off x="611188" y="620713"/>
            <a:ext cx="7993062" cy="576262"/>
          </a:xfrm>
        </p:spPr>
        <p:txBody>
          <a:bodyPr/>
          <a:lstStyle/>
          <a:p>
            <a:pPr eaLnBrk="1" hangingPunct="1">
              <a:defRPr/>
            </a:pPr>
            <a:r>
              <a:rPr lang="en-US" altLang="zh-CN" sz="3200"/>
              <a:t>2</a:t>
            </a:r>
            <a:r>
              <a:rPr lang="zh-CN" altLang="en-US" sz="3200"/>
              <a:t>、供给的弧弹性 </a:t>
            </a:r>
          </a:p>
        </p:txBody>
      </p:sp>
      <p:pic>
        <p:nvPicPr>
          <p:cNvPr id="292869" name="Picture 5">
            <a:extLst>
              <a:ext uri="{FF2B5EF4-FFF2-40B4-BE49-F238E27FC236}">
                <a16:creationId xmlns:a16="http://schemas.microsoft.com/office/drawing/2014/main" id="{BC70B7FA-8B8E-42F8-906F-34C4FFD95F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2276475"/>
            <a:ext cx="4824413"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2872" name="Rectangle 8" descr="花束">
            <a:extLst>
              <a:ext uri="{FF2B5EF4-FFF2-40B4-BE49-F238E27FC236}">
                <a16:creationId xmlns:a16="http://schemas.microsoft.com/office/drawing/2014/main" id="{00DAC951-E7F0-43A4-9FEC-D14CFE5216B8}"/>
              </a:ext>
            </a:extLst>
          </p:cNvPr>
          <p:cNvSpPr>
            <a:spLocks noChangeArrowheads="1"/>
          </p:cNvSpPr>
          <p:nvPr/>
        </p:nvSpPr>
        <p:spPr bwMode="auto">
          <a:xfrm>
            <a:off x="5651500" y="2908300"/>
            <a:ext cx="3198813" cy="2320925"/>
          </a:xfrm>
          <a:prstGeom prst="rect">
            <a:avLst/>
          </a:prstGeom>
          <a:blipFill dpi="0" rotWithShape="0">
            <a:blip r:embed="rId3"/>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chemeClr val="accent2"/>
              </a:buClr>
              <a:buSzPct val="95000"/>
              <a:buFont typeface="Wingdings" pitchFamily="2" charset="2"/>
              <a:buChar char="l"/>
              <a:defRPr/>
            </a:pPr>
            <a:r>
              <a:rPr kumimoji="1" lang="zh-CN" altLang="en-US" sz="2400">
                <a:latin typeface="Arial" charset="0"/>
              </a:rPr>
              <a:t>通常情况下，商品供给量和商品价格成同向变动</a:t>
            </a:r>
          </a:p>
          <a:p>
            <a:pPr>
              <a:buClr>
                <a:schemeClr val="accent2"/>
              </a:buClr>
              <a:buSzPct val="95000"/>
              <a:buFont typeface="Wingdings" pitchFamily="2" charset="2"/>
              <a:buChar char="l"/>
              <a:defRPr/>
            </a:pPr>
            <a:r>
              <a:rPr kumimoji="1" lang="zh-CN" altLang="en-US" sz="2400">
                <a:latin typeface="Arial" charset="0"/>
              </a:rPr>
              <a:t>供给的变动量和价格的变动量的符号是相同的。</a:t>
            </a:r>
            <a:r>
              <a:rPr kumimoji="1" lang="zh-CN" altLang="en-US" sz="2400">
                <a:effectLst>
                  <a:outerShdw blurRad="38100" dist="38100" dir="2700000" algn="tl">
                    <a:srgbClr val="000000"/>
                  </a:outerShdw>
                </a:effectLst>
                <a:latin typeface="Arial" charset="0"/>
              </a:rPr>
              <a:t> </a:t>
            </a:r>
          </a:p>
        </p:txBody>
      </p:sp>
      <p:pic>
        <p:nvPicPr>
          <p:cNvPr id="292873" name="Picture 9">
            <a:extLst>
              <a:ext uri="{FF2B5EF4-FFF2-40B4-BE49-F238E27FC236}">
                <a16:creationId xmlns:a16="http://schemas.microsoft.com/office/drawing/2014/main" id="{2DF417CE-BC83-406D-AE28-FF007E89A6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4365625"/>
            <a:ext cx="4465638"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2874" name="Text Box 10" descr="信纸">
            <a:extLst>
              <a:ext uri="{FF2B5EF4-FFF2-40B4-BE49-F238E27FC236}">
                <a16:creationId xmlns:a16="http://schemas.microsoft.com/office/drawing/2014/main" id="{B2A0E725-E9BB-46CE-B9C9-B065F1AA3899}"/>
              </a:ext>
            </a:extLst>
          </p:cNvPr>
          <p:cNvSpPr txBox="1">
            <a:spLocks noChangeArrowheads="1"/>
          </p:cNvSpPr>
          <p:nvPr/>
        </p:nvSpPr>
        <p:spPr bwMode="auto">
          <a:xfrm>
            <a:off x="539750" y="1576388"/>
            <a:ext cx="7704138" cy="557212"/>
          </a:xfrm>
          <a:prstGeom prst="rect">
            <a:avLst/>
          </a:prstGeom>
          <a:blipFill dpi="0" rotWithShape="1">
            <a:blip r:embed="rId5"/>
            <a:srcRect/>
            <a:tile tx="0" ty="0" sx="100000" sy="100000" flip="none" algn="tl"/>
          </a:blipFill>
          <a:ln w="381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800" b="1">
                <a:effectLst>
                  <a:outerShdw blurRad="38100" dist="38100" dir="2700000" algn="tl">
                    <a:srgbClr val="000000"/>
                  </a:outerShdw>
                </a:effectLst>
                <a:latin typeface="Arial" charset="0"/>
              </a:rPr>
              <a:t>定义：表示某商品供给曲线上两点之间的弹性</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92869"/>
                                        </p:tgtEl>
                                        <p:attrNameLst>
                                          <p:attrName>style.visibility</p:attrName>
                                        </p:attrNameLst>
                                      </p:cBhvr>
                                      <p:to>
                                        <p:strVal val="visible"/>
                                      </p:to>
                                    </p:set>
                                    <p:animEffect transition="in" filter="blinds(horizontal)">
                                      <p:cBhvr>
                                        <p:cTn id="7" dur="500"/>
                                        <p:tgtEl>
                                          <p:spTgt spid="2928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2872"/>
                                        </p:tgtEl>
                                        <p:attrNameLst>
                                          <p:attrName>style.visibility</p:attrName>
                                        </p:attrNameLst>
                                      </p:cBhvr>
                                      <p:to>
                                        <p:strVal val="visible"/>
                                      </p:to>
                                    </p:set>
                                    <p:animEffect transition="in" filter="blinds(horizontal)">
                                      <p:cBhvr>
                                        <p:cTn id="12" dur="500"/>
                                        <p:tgtEl>
                                          <p:spTgt spid="2928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92873"/>
                                        </p:tgtEl>
                                        <p:attrNameLst>
                                          <p:attrName>style.visibility</p:attrName>
                                        </p:attrNameLst>
                                      </p:cBhvr>
                                      <p:to>
                                        <p:strVal val="visible"/>
                                      </p:to>
                                    </p:set>
                                    <p:animEffect transition="in" filter="blinds(horizontal)">
                                      <p:cBhvr>
                                        <p:cTn id="17" dur="500"/>
                                        <p:tgtEl>
                                          <p:spTgt spid="292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7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灯片编号占位符 2">
            <a:extLst>
              <a:ext uri="{FF2B5EF4-FFF2-40B4-BE49-F238E27FC236}">
                <a16:creationId xmlns:a16="http://schemas.microsoft.com/office/drawing/2014/main" id="{556D4766-4F51-4D50-83A1-5CD348CE3A8D}"/>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B68281D4-669B-48F6-A7D2-03F547B2820C}" type="slidenum">
              <a:rPr lang="en-US" altLang="zh-CN" sz="2000" smtClean="0">
                <a:solidFill>
                  <a:schemeClr val="tx1"/>
                </a:solidFill>
              </a:rPr>
              <a:pPr>
                <a:spcBef>
                  <a:spcPct val="0"/>
                </a:spcBef>
                <a:buClrTx/>
                <a:buSzTx/>
                <a:buFontTx/>
                <a:buNone/>
              </a:pPr>
              <a:t>64</a:t>
            </a:fld>
            <a:endParaRPr lang="en-US" altLang="zh-CN" sz="2000">
              <a:solidFill>
                <a:schemeClr val="tx1"/>
              </a:solidFill>
            </a:endParaRPr>
          </a:p>
        </p:txBody>
      </p:sp>
      <p:sp>
        <p:nvSpPr>
          <p:cNvPr id="343042" name="Rectangle 2">
            <a:extLst>
              <a:ext uri="{FF2B5EF4-FFF2-40B4-BE49-F238E27FC236}">
                <a16:creationId xmlns:a16="http://schemas.microsoft.com/office/drawing/2014/main" id="{73750943-B968-4051-A772-A48F48649F6C}"/>
              </a:ext>
            </a:extLst>
          </p:cNvPr>
          <p:cNvSpPr>
            <a:spLocks noGrp="1" noRot="1" noChangeArrowheads="1"/>
          </p:cNvSpPr>
          <p:nvPr>
            <p:ph type="title" idx="4294967295"/>
          </p:nvPr>
        </p:nvSpPr>
        <p:spPr>
          <a:xfrm>
            <a:off x="755650" y="765175"/>
            <a:ext cx="7993063" cy="576263"/>
          </a:xfrm>
        </p:spPr>
        <p:txBody>
          <a:bodyPr/>
          <a:lstStyle/>
          <a:p>
            <a:pPr eaLnBrk="1" hangingPunct="1">
              <a:defRPr/>
            </a:pPr>
            <a:r>
              <a:rPr lang="en-US" altLang="zh-CN" sz="3200"/>
              <a:t>3</a:t>
            </a:r>
            <a:r>
              <a:rPr lang="zh-CN" altLang="en-US" sz="3200"/>
              <a:t>、供给的点弹性 </a:t>
            </a:r>
          </a:p>
        </p:txBody>
      </p:sp>
      <p:pic>
        <p:nvPicPr>
          <p:cNvPr id="343044" name="Picture 4">
            <a:extLst>
              <a:ext uri="{FF2B5EF4-FFF2-40B4-BE49-F238E27FC236}">
                <a16:creationId xmlns:a16="http://schemas.microsoft.com/office/drawing/2014/main" id="{D4CFDD5A-7858-4746-8F58-169C4BED70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3386138"/>
            <a:ext cx="4895850" cy="184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3047" name="Text Box 7" descr="信纸">
            <a:extLst>
              <a:ext uri="{FF2B5EF4-FFF2-40B4-BE49-F238E27FC236}">
                <a16:creationId xmlns:a16="http://schemas.microsoft.com/office/drawing/2014/main" id="{A76C5C17-CB07-4503-95DE-2D5E13DD5A89}"/>
              </a:ext>
            </a:extLst>
          </p:cNvPr>
          <p:cNvSpPr txBox="1">
            <a:spLocks noChangeArrowheads="1"/>
          </p:cNvSpPr>
          <p:nvPr/>
        </p:nvSpPr>
        <p:spPr bwMode="auto">
          <a:xfrm>
            <a:off x="684213" y="1773238"/>
            <a:ext cx="7704137" cy="1198562"/>
          </a:xfrm>
          <a:prstGeom prst="rect">
            <a:avLst/>
          </a:prstGeom>
          <a:blipFill dpi="0" rotWithShape="1">
            <a:blip r:embed="rId3"/>
            <a:srcRect/>
            <a:tile tx="0" ty="0" sx="100000" sy="100000" flip="none" algn="tl"/>
          </a:blipFill>
          <a:ln w="381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800" b="1">
                <a:effectLst>
                  <a:outerShdw blurRad="38100" dist="38100" dir="2700000" algn="tl">
                    <a:srgbClr val="000000"/>
                  </a:outerShdw>
                </a:effectLst>
                <a:latin typeface="Arial" charset="0"/>
              </a:rPr>
              <a:t>（</a:t>
            </a:r>
            <a:r>
              <a:rPr lang="en-US" altLang="zh-CN" sz="2800" b="1">
                <a:effectLst>
                  <a:outerShdw blurRad="38100" dist="38100" dir="2700000" algn="tl">
                    <a:srgbClr val="000000"/>
                  </a:outerShdw>
                </a:effectLst>
                <a:latin typeface="Arial" charset="0"/>
              </a:rPr>
              <a:t>1</a:t>
            </a:r>
            <a:r>
              <a:rPr lang="zh-CN" altLang="en-US" sz="2800" b="1">
                <a:effectLst>
                  <a:outerShdw blurRad="38100" dist="38100" dir="2700000" algn="tl">
                    <a:srgbClr val="000000"/>
                  </a:outerShdw>
                </a:effectLst>
                <a:latin typeface="Arial" charset="0"/>
              </a:rPr>
              <a:t>）定义</a:t>
            </a:r>
          </a:p>
          <a:p>
            <a:pPr eaLnBrk="1" hangingPunct="1">
              <a:spcBef>
                <a:spcPct val="50000"/>
              </a:spcBef>
              <a:defRPr/>
            </a:pPr>
            <a:r>
              <a:rPr lang="zh-CN" altLang="en-US" sz="2800" b="1">
                <a:effectLst>
                  <a:outerShdw blurRad="38100" dist="38100" dir="2700000" algn="tl">
                    <a:srgbClr val="000000"/>
                  </a:outerShdw>
                </a:effectLst>
                <a:latin typeface="Arial" charset="0"/>
              </a:rPr>
              <a:t>        表示某商品供给曲线上某一点的弹性</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3044"/>
                                        </p:tgtEl>
                                        <p:attrNameLst>
                                          <p:attrName>style.visibility</p:attrName>
                                        </p:attrNameLst>
                                      </p:cBhvr>
                                      <p:to>
                                        <p:strVal val="visible"/>
                                      </p:to>
                                    </p:set>
                                    <p:animEffect transition="in" filter="blinds(horizontal)">
                                      <p:cBhvr>
                                        <p:cTn id="7" dur="500"/>
                                        <p:tgtEl>
                                          <p:spTgt spid="343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灯片编号占位符 4">
            <a:extLst>
              <a:ext uri="{FF2B5EF4-FFF2-40B4-BE49-F238E27FC236}">
                <a16:creationId xmlns:a16="http://schemas.microsoft.com/office/drawing/2014/main" id="{47B2695F-F240-407D-BB59-3209175C0C83}"/>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034343B2-A9E7-4A09-B111-EB2BAF7CEB6E}" type="slidenum">
              <a:rPr lang="en-US" altLang="zh-CN" sz="2000" smtClean="0">
                <a:solidFill>
                  <a:schemeClr val="tx1"/>
                </a:solidFill>
              </a:rPr>
              <a:pPr>
                <a:spcBef>
                  <a:spcPct val="0"/>
                </a:spcBef>
                <a:buClrTx/>
                <a:buSzTx/>
                <a:buFontTx/>
                <a:buNone/>
              </a:pPr>
              <a:t>65</a:t>
            </a:fld>
            <a:endParaRPr lang="en-US" altLang="zh-CN" sz="2000">
              <a:solidFill>
                <a:schemeClr val="tx1"/>
              </a:solidFill>
            </a:endParaRPr>
          </a:p>
        </p:txBody>
      </p:sp>
      <p:sp>
        <p:nvSpPr>
          <p:cNvPr id="293890" name="Rectangle 2">
            <a:extLst>
              <a:ext uri="{FF2B5EF4-FFF2-40B4-BE49-F238E27FC236}">
                <a16:creationId xmlns:a16="http://schemas.microsoft.com/office/drawing/2014/main" id="{29342E22-8B54-4D75-A69B-B01A5FC2FCA9}"/>
              </a:ext>
            </a:extLst>
          </p:cNvPr>
          <p:cNvSpPr>
            <a:spLocks noGrp="1" noRot="1" noChangeArrowheads="1"/>
          </p:cNvSpPr>
          <p:nvPr>
            <p:ph type="title"/>
          </p:nvPr>
        </p:nvSpPr>
        <p:spPr>
          <a:xfrm>
            <a:off x="468313" y="620713"/>
            <a:ext cx="3240087" cy="1439862"/>
          </a:xfrm>
        </p:spPr>
        <p:txBody>
          <a:bodyPr/>
          <a:lstStyle/>
          <a:p>
            <a:pPr eaLnBrk="1" hangingPunct="1">
              <a:defRPr/>
            </a:pPr>
            <a:r>
              <a:rPr lang="zh-CN" altLang="en-US" sz="3200"/>
              <a:t>（</a:t>
            </a:r>
            <a:r>
              <a:rPr lang="en-US" altLang="zh-CN" sz="3200"/>
              <a:t>2</a:t>
            </a:r>
            <a:r>
              <a:rPr lang="zh-CN" altLang="en-US" sz="3200"/>
              <a:t>）供给点弹性的几何求法</a:t>
            </a:r>
          </a:p>
        </p:txBody>
      </p:sp>
      <p:pic>
        <p:nvPicPr>
          <p:cNvPr id="293908" name="Picture 20">
            <a:extLst>
              <a:ext uri="{FF2B5EF4-FFF2-40B4-BE49-F238E27FC236}">
                <a16:creationId xmlns:a16="http://schemas.microsoft.com/office/drawing/2014/main" id="{9CF0FF22-D847-4153-91B9-028EC0BC65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357563"/>
            <a:ext cx="633730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3929" name="Group 41">
            <a:extLst>
              <a:ext uri="{FF2B5EF4-FFF2-40B4-BE49-F238E27FC236}">
                <a16:creationId xmlns:a16="http://schemas.microsoft.com/office/drawing/2014/main" id="{38569729-4263-4AA8-9085-4322B51FDC41}"/>
              </a:ext>
            </a:extLst>
          </p:cNvPr>
          <p:cNvGrpSpPr>
            <a:grpSpLocks/>
          </p:cNvGrpSpPr>
          <p:nvPr/>
        </p:nvGrpSpPr>
        <p:grpSpPr bwMode="auto">
          <a:xfrm>
            <a:off x="4211638" y="404813"/>
            <a:ext cx="4257675" cy="3090862"/>
            <a:chOff x="1202" y="1434"/>
            <a:chExt cx="2682" cy="1947"/>
          </a:xfrm>
        </p:grpSpPr>
        <p:grpSp>
          <p:nvGrpSpPr>
            <p:cNvPr id="70663" name="Group 24">
              <a:extLst>
                <a:ext uri="{FF2B5EF4-FFF2-40B4-BE49-F238E27FC236}">
                  <a16:creationId xmlns:a16="http://schemas.microsoft.com/office/drawing/2014/main" id="{76C1A51D-CA08-494A-8370-962C6C31B358}"/>
                </a:ext>
              </a:extLst>
            </p:cNvPr>
            <p:cNvGrpSpPr>
              <a:grpSpLocks/>
            </p:cNvGrpSpPr>
            <p:nvPr/>
          </p:nvGrpSpPr>
          <p:grpSpPr bwMode="auto">
            <a:xfrm>
              <a:off x="1202" y="1434"/>
              <a:ext cx="2682" cy="1947"/>
              <a:chOff x="1066" y="1298"/>
              <a:chExt cx="2682" cy="1947"/>
            </a:xfrm>
          </p:grpSpPr>
          <p:sp>
            <p:nvSpPr>
              <p:cNvPr id="293913" name="Rectangle 25">
                <a:extLst>
                  <a:ext uri="{FF2B5EF4-FFF2-40B4-BE49-F238E27FC236}">
                    <a16:creationId xmlns:a16="http://schemas.microsoft.com/office/drawing/2014/main" id="{74DB1481-801D-4BAE-8DE7-B107339A2DF2}"/>
                  </a:ext>
                </a:extLst>
              </p:cNvPr>
              <p:cNvSpPr>
                <a:spLocks noChangeArrowheads="1"/>
              </p:cNvSpPr>
              <p:nvPr/>
            </p:nvSpPr>
            <p:spPr bwMode="auto">
              <a:xfrm>
                <a:off x="1066" y="1616"/>
                <a:ext cx="862" cy="359"/>
              </a:xfrm>
              <a:prstGeom prst="rect">
                <a:avLst/>
              </a:prstGeom>
              <a:solidFill>
                <a:srgbClr val="FFFFFF"/>
              </a:solidFill>
              <a:ln w="9525">
                <a:solidFill>
                  <a:srgbClr val="FFFFFF"/>
                </a:solidFill>
                <a:miter lim="800000"/>
                <a:headEnd/>
                <a:tailEnd/>
              </a:ln>
            </p:spPr>
            <p:txBody>
              <a:bodyPr/>
              <a:lstStyle/>
              <a:p>
                <a:pPr eaLnBrk="1" hangingPunct="1">
                  <a:defRPr/>
                </a:pPr>
                <a:r>
                  <a:rPr lang="zh-CN" altLang="en-US" sz="2400" b="1">
                    <a:latin typeface="Times New Roman" pitchFamily="18" charset="0"/>
                  </a:rPr>
                  <a:t>点弹性</a:t>
                </a:r>
                <a:endParaRPr lang="zh-CN" altLang="en-US" sz="2400">
                  <a:effectLst>
                    <a:outerShdw blurRad="38100" dist="38100" dir="2700000" algn="tl">
                      <a:srgbClr val="C0C0C0"/>
                    </a:outerShdw>
                  </a:effectLst>
                  <a:latin typeface="Arial" charset="0"/>
                </a:endParaRPr>
              </a:p>
            </p:txBody>
          </p:sp>
          <p:sp>
            <p:nvSpPr>
              <p:cNvPr id="293914" name="Text Box 26">
                <a:extLst>
                  <a:ext uri="{FF2B5EF4-FFF2-40B4-BE49-F238E27FC236}">
                    <a16:creationId xmlns:a16="http://schemas.microsoft.com/office/drawing/2014/main" id="{4CE8AA94-79B1-4521-A044-45BF6D2DAB44}"/>
                  </a:ext>
                </a:extLst>
              </p:cNvPr>
              <p:cNvSpPr txBox="1">
                <a:spLocks noChangeArrowheads="1"/>
              </p:cNvSpPr>
              <p:nvPr/>
            </p:nvSpPr>
            <p:spPr bwMode="auto">
              <a:xfrm>
                <a:off x="3515" y="2341"/>
                <a:ext cx="233" cy="31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400">
                    <a:latin typeface="Times New Roman" pitchFamily="18" charset="0"/>
                  </a:rPr>
                  <a:t>Q</a:t>
                </a:r>
                <a:endParaRPr lang="en-US" altLang="zh-CN" sz="2400">
                  <a:effectLst>
                    <a:outerShdw blurRad="38100" dist="38100" dir="2700000" algn="tl">
                      <a:srgbClr val="C0C0C0"/>
                    </a:outerShdw>
                  </a:effectLst>
                  <a:latin typeface="Arial" charset="0"/>
                </a:endParaRPr>
              </a:p>
            </p:txBody>
          </p:sp>
          <p:sp>
            <p:nvSpPr>
              <p:cNvPr id="293915" name="Text Box 27">
                <a:extLst>
                  <a:ext uri="{FF2B5EF4-FFF2-40B4-BE49-F238E27FC236}">
                    <a16:creationId xmlns:a16="http://schemas.microsoft.com/office/drawing/2014/main" id="{2B63F655-73BB-48F8-A114-C11069D04732}"/>
                  </a:ext>
                </a:extLst>
              </p:cNvPr>
              <p:cNvSpPr txBox="1">
                <a:spLocks noChangeArrowheads="1"/>
              </p:cNvSpPr>
              <p:nvPr/>
            </p:nvSpPr>
            <p:spPr bwMode="auto">
              <a:xfrm>
                <a:off x="2200" y="1298"/>
                <a:ext cx="227" cy="27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400">
                    <a:latin typeface="Times New Roman" pitchFamily="18" charset="0"/>
                  </a:rPr>
                  <a:t>P</a:t>
                </a:r>
                <a:endParaRPr lang="en-US" altLang="zh-CN" sz="2400">
                  <a:effectLst>
                    <a:outerShdw blurRad="38100" dist="38100" dir="2700000" algn="tl">
                      <a:srgbClr val="C0C0C0"/>
                    </a:outerShdw>
                  </a:effectLst>
                  <a:latin typeface="Arial" charset="0"/>
                </a:endParaRPr>
              </a:p>
            </p:txBody>
          </p:sp>
          <p:sp>
            <p:nvSpPr>
              <p:cNvPr id="293916" name="Text Box 28">
                <a:extLst>
                  <a:ext uri="{FF2B5EF4-FFF2-40B4-BE49-F238E27FC236}">
                    <a16:creationId xmlns:a16="http://schemas.microsoft.com/office/drawing/2014/main" id="{126F58CA-3409-4167-B214-4C370DF809A9}"/>
                  </a:ext>
                </a:extLst>
              </p:cNvPr>
              <p:cNvSpPr txBox="1">
                <a:spLocks noChangeArrowheads="1"/>
              </p:cNvSpPr>
              <p:nvPr/>
            </p:nvSpPr>
            <p:spPr bwMode="auto">
              <a:xfrm>
                <a:off x="3061" y="2478"/>
                <a:ext cx="212" cy="325"/>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400">
                    <a:latin typeface="Times New Roman" pitchFamily="18" charset="0"/>
                  </a:rPr>
                  <a:t>B</a:t>
                </a:r>
                <a:endParaRPr lang="en-US" altLang="zh-CN" sz="2400">
                  <a:effectLst>
                    <a:outerShdw blurRad="38100" dist="38100" dir="2700000" algn="tl">
                      <a:srgbClr val="C0C0C0"/>
                    </a:outerShdw>
                  </a:effectLst>
                  <a:latin typeface="Arial" charset="0"/>
                </a:endParaRPr>
              </a:p>
            </p:txBody>
          </p:sp>
          <p:sp>
            <p:nvSpPr>
              <p:cNvPr id="293917" name="Line 29">
                <a:extLst>
                  <a:ext uri="{FF2B5EF4-FFF2-40B4-BE49-F238E27FC236}">
                    <a16:creationId xmlns:a16="http://schemas.microsoft.com/office/drawing/2014/main" id="{CB867DC5-66E9-484E-98FC-1A49C47581D7}"/>
                  </a:ext>
                </a:extLst>
              </p:cNvPr>
              <p:cNvSpPr>
                <a:spLocks noChangeShapeType="1"/>
              </p:cNvSpPr>
              <p:nvPr/>
            </p:nvSpPr>
            <p:spPr bwMode="auto">
              <a:xfrm>
                <a:off x="2109" y="1389"/>
                <a:ext cx="0" cy="1315"/>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93918" name="Text Box 30">
                <a:extLst>
                  <a:ext uri="{FF2B5EF4-FFF2-40B4-BE49-F238E27FC236}">
                    <a16:creationId xmlns:a16="http://schemas.microsoft.com/office/drawing/2014/main" id="{C5105AC7-6C64-4CAA-A8F7-0C5AC6B70819}"/>
                  </a:ext>
                </a:extLst>
              </p:cNvPr>
              <p:cNvSpPr txBox="1">
                <a:spLocks noChangeArrowheads="1"/>
              </p:cNvSpPr>
              <p:nvPr/>
            </p:nvSpPr>
            <p:spPr bwMode="auto">
              <a:xfrm>
                <a:off x="2809" y="1536"/>
                <a:ext cx="414" cy="31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eaLnBrk="1" hangingPunct="1">
                  <a:defRPr/>
                </a:pPr>
                <a:r>
                  <a:rPr lang="en-US" altLang="zh-CN" sz="2400">
                    <a:latin typeface="Times New Roman" pitchFamily="18" charset="0"/>
                  </a:rPr>
                  <a:t>A	</a:t>
                </a:r>
              </a:p>
              <a:p>
                <a:pPr eaLnBrk="1" hangingPunct="1">
                  <a:defRPr/>
                </a:pPr>
                <a:endParaRPr lang="en-US" altLang="zh-CN" sz="2400">
                  <a:effectLst>
                    <a:outerShdw blurRad="38100" dist="38100" dir="2700000" algn="tl">
                      <a:srgbClr val="C0C0C0"/>
                    </a:outerShdw>
                  </a:effectLst>
                  <a:latin typeface="Arial" charset="0"/>
                </a:endParaRPr>
              </a:p>
            </p:txBody>
          </p:sp>
          <p:sp>
            <p:nvSpPr>
              <p:cNvPr id="293919" name="Text Box 31">
                <a:extLst>
                  <a:ext uri="{FF2B5EF4-FFF2-40B4-BE49-F238E27FC236}">
                    <a16:creationId xmlns:a16="http://schemas.microsoft.com/office/drawing/2014/main" id="{575D3CF2-8E6C-4B99-AA43-5C5D0E8E9E03}"/>
                  </a:ext>
                </a:extLst>
              </p:cNvPr>
              <p:cNvSpPr txBox="1">
                <a:spLocks noChangeArrowheads="1"/>
              </p:cNvSpPr>
              <p:nvPr/>
            </p:nvSpPr>
            <p:spPr bwMode="auto">
              <a:xfrm>
                <a:off x="1320" y="2437"/>
                <a:ext cx="335" cy="35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defRPr/>
                </a:pPr>
                <a:r>
                  <a:rPr lang="en-US" altLang="zh-CN" sz="2400">
                    <a:latin typeface="Times New Roman" pitchFamily="18" charset="0"/>
                  </a:rPr>
                  <a:t>C</a:t>
                </a:r>
                <a:endParaRPr lang="en-US" altLang="zh-CN" sz="2400">
                  <a:effectLst>
                    <a:outerShdw blurRad="38100" dist="38100" dir="2700000" algn="tl">
                      <a:srgbClr val="C0C0C0"/>
                    </a:outerShdw>
                  </a:effectLst>
                  <a:latin typeface="Arial" charset="0"/>
                </a:endParaRPr>
              </a:p>
            </p:txBody>
          </p:sp>
          <p:sp>
            <p:nvSpPr>
              <p:cNvPr id="293920" name="Line 32">
                <a:extLst>
                  <a:ext uri="{FF2B5EF4-FFF2-40B4-BE49-F238E27FC236}">
                    <a16:creationId xmlns:a16="http://schemas.microsoft.com/office/drawing/2014/main" id="{90F382A7-BB64-4974-9125-00158A33A58A}"/>
                  </a:ext>
                </a:extLst>
              </p:cNvPr>
              <p:cNvSpPr>
                <a:spLocks noChangeShapeType="1"/>
              </p:cNvSpPr>
              <p:nvPr/>
            </p:nvSpPr>
            <p:spPr bwMode="auto">
              <a:xfrm flipV="1">
                <a:off x="1474" y="2296"/>
                <a:ext cx="674" cy="454"/>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93921" name="Line 33">
                <a:extLst>
                  <a:ext uri="{FF2B5EF4-FFF2-40B4-BE49-F238E27FC236}">
                    <a16:creationId xmlns:a16="http://schemas.microsoft.com/office/drawing/2014/main" id="{D6848F0D-7890-4C6F-BE6D-F45DEA54984C}"/>
                  </a:ext>
                </a:extLst>
              </p:cNvPr>
              <p:cNvSpPr>
                <a:spLocks noChangeShapeType="1"/>
              </p:cNvSpPr>
              <p:nvPr/>
            </p:nvSpPr>
            <p:spPr bwMode="auto">
              <a:xfrm flipV="1">
                <a:off x="2125" y="1570"/>
                <a:ext cx="1118" cy="73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93922" name="Line 34">
                <a:extLst>
                  <a:ext uri="{FF2B5EF4-FFF2-40B4-BE49-F238E27FC236}">
                    <a16:creationId xmlns:a16="http://schemas.microsoft.com/office/drawing/2014/main" id="{A6EBFBE2-6DC3-4C1E-8F13-6C1109425FA8}"/>
                  </a:ext>
                </a:extLst>
              </p:cNvPr>
              <p:cNvSpPr>
                <a:spLocks noChangeShapeType="1"/>
              </p:cNvSpPr>
              <p:nvPr/>
            </p:nvSpPr>
            <p:spPr bwMode="auto">
              <a:xfrm>
                <a:off x="1247" y="2704"/>
                <a:ext cx="240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93923" name="Text Box 35">
                <a:extLst>
                  <a:ext uri="{FF2B5EF4-FFF2-40B4-BE49-F238E27FC236}">
                    <a16:creationId xmlns:a16="http://schemas.microsoft.com/office/drawing/2014/main" id="{8BCC54CA-3B54-433D-95CF-60C31CCCF262}"/>
                  </a:ext>
                </a:extLst>
              </p:cNvPr>
              <p:cNvSpPr txBox="1">
                <a:spLocks noChangeArrowheads="1"/>
              </p:cNvSpPr>
              <p:nvPr/>
            </p:nvSpPr>
            <p:spPr bwMode="auto">
              <a:xfrm>
                <a:off x="1882" y="2478"/>
                <a:ext cx="264"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zh-CN" sz="2400">
                    <a:latin typeface="Times New Roman" pitchFamily="18" charset="0"/>
                  </a:rPr>
                  <a:t>O</a:t>
                </a:r>
                <a:endParaRPr lang="en-US" altLang="zh-CN" sz="2400">
                  <a:effectLst>
                    <a:outerShdw blurRad="38100" dist="38100" dir="2700000" algn="tl">
                      <a:srgbClr val="C0C0C0"/>
                    </a:outerShdw>
                  </a:effectLst>
                  <a:latin typeface="Arial" charset="0"/>
                </a:endParaRPr>
              </a:p>
            </p:txBody>
          </p:sp>
          <p:sp>
            <p:nvSpPr>
              <p:cNvPr id="293924" name="Text Box 36">
                <a:extLst>
                  <a:ext uri="{FF2B5EF4-FFF2-40B4-BE49-F238E27FC236}">
                    <a16:creationId xmlns:a16="http://schemas.microsoft.com/office/drawing/2014/main" id="{BE4A4660-F306-45FE-8D11-A9C31F6EE8E8}"/>
                  </a:ext>
                </a:extLst>
              </p:cNvPr>
              <p:cNvSpPr txBox="1">
                <a:spLocks noChangeArrowheads="1"/>
              </p:cNvSpPr>
              <p:nvPr/>
            </p:nvSpPr>
            <p:spPr bwMode="auto">
              <a:xfrm>
                <a:off x="3107" y="2115"/>
                <a:ext cx="425"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zh-CN" sz="2400">
                    <a:latin typeface="Times New Roman" pitchFamily="18" charset="0"/>
                  </a:rPr>
                  <a:t>dP</a:t>
                </a:r>
                <a:endParaRPr lang="en-US" altLang="zh-CN" sz="2400">
                  <a:effectLst>
                    <a:outerShdw blurRad="38100" dist="38100" dir="2700000" algn="tl">
                      <a:srgbClr val="C0C0C0"/>
                    </a:outerShdw>
                  </a:effectLst>
                  <a:latin typeface="Arial" charset="0"/>
                </a:endParaRPr>
              </a:p>
            </p:txBody>
          </p:sp>
          <p:sp>
            <p:nvSpPr>
              <p:cNvPr id="293925" name="Text Box 37">
                <a:extLst>
                  <a:ext uri="{FF2B5EF4-FFF2-40B4-BE49-F238E27FC236}">
                    <a16:creationId xmlns:a16="http://schemas.microsoft.com/office/drawing/2014/main" id="{832A5B73-9E3F-4DD8-8E26-AC93D5344192}"/>
                  </a:ext>
                </a:extLst>
              </p:cNvPr>
              <p:cNvSpPr txBox="1">
                <a:spLocks noChangeArrowheads="1"/>
              </p:cNvSpPr>
              <p:nvPr/>
            </p:nvSpPr>
            <p:spPr bwMode="auto">
              <a:xfrm>
                <a:off x="2018" y="2886"/>
                <a:ext cx="383"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zh-CN" sz="2400">
                    <a:latin typeface="Times New Roman" pitchFamily="18" charset="0"/>
                  </a:rPr>
                  <a:t>dQ</a:t>
                </a:r>
                <a:endParaRPr lang="en-US" altLang="zh-CN" sz="2400">
                  <a:effectLst>
                    <a:outerShdw blurRad="38100" dist="38100" dir="2700000" algn="tl">
                      <a:srgbClr val="C0C0C0"/>
                    </a:outerShdw>
                  </a:effectLst>
                  <a:latin typeface="Arial" charset="0"/>
                </a:endParaRPr>
              </a:p>
            </p:txBody>
          </p:sp>
        </p:grpSp>
        <p:sp>
          <p:nvSpPr>
            <p:cNvPr id="293926" name="Line 38">
              <a:extLst>
                <a:ext uri="{FF2B5EF4-FFF2-40B4-BE49-F238E27FC236}">
                  <a16:creationId xmlns:a16="http://schemas.microsoft.com/office/drawing/2014/main" id="{6C77C16F-A3AF-40B3-A453-E56A88CD1362}"/>
                </a:ext>
              </a:extLst>
            </p:cNvPr>
            <p:cNvSpPr>
              <a:spLocks noChangeShapeType="1"/>
            </p:cNvSpPr>
            <p:nvPr/>
          </p:nvSpPr>
          <p:spPr bwMode="auto">
            <a:xfrm>
              <a:off x="3016" y="1933"/>
              <a:ext cx="0" cy="907"/>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93927" name="AutoShape 39">
              <a:extLst>
                <a:ext uri="{FF2B5EF4-FFF2-40B4-BE49-F238E27FC236}">
                  <a16:creationId xmlns:a16="http://schemas.microsoft.com/office/drawing/2014/main" id="{4CF026C8-76EB-4EF4-A7BE-DC8DC75C0C3E}"/>
                </a:ext>
              </a:extLst>
            </p:cNvPr>
            <p:cNvSpPr>
              <a:spLocks/>
            </p:cNvSpPr>
            <p:nvPr/>
          </p:nvSpPr>
          <p:spPr bwMode="auto">
            <a:xfrm rot="10800000">
              <a:off x="3061" y="1933"/>
              <a:ext cx="182" cy="907"/>
            </a:xfrm>
            <a:prstGeom prst="leftBrace">
              <a:avLst>
                <a:gd name="adj1" fmla="val 41529"/>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93928" name="AutoShape 40">
              <a:extLst>
                <a:ext uri="{FF2B5EF4-FFF2-40B4-BE49-F238E27FC236}">
                  <a16:creationId xmlns:a16="http://schemas.microsoft.com/office/drawing/2014/main" id="{57A704D0-6A5C-49BA-9B16-7F3AB2CF733C}"/>
                </a:ext>
              </a:extLst>
            </p:cNvPr>
            <p:cNvSpPr>
              <a:spLocks/>
            </p:cNvSpPr>
            <p:nvPr/>
          </p:nvSpPr>
          <p:spPr bwMode="auto">
            <a:xfrm rot="16200000">
              <a:off x="2268" y="2319"/>
              <a:ext cx="181" cy="1315"/>
            </a:xfrm>
            <a:prstGeom prst="leftBrace">
              <a:avLst>
                <a:gd name="adj1" fmla="val 44398"/>
                <a:gd name="adj2" fmla="val 51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grpSp>
      <p:sp>
        <p:nvSpPr>
          <p:cNvPr id="293930" name="Rectangle 42" descr="纸莎草纸">
            <a:extLst>
              <a:ext uri="{FF2B5EF4-FFF2-40B4-BE49-F238E27FC236}">
                <a16:creationId xmlns:a16="http://schemas.microsoft.com/office/drawing/2014/main" id="{8A90E285-C5C6-43E5-800B-6D0FF4F04775}"/>
              </a:ext>
            </a:extLst>
          </p:cNvPr>
          <p:cNvSpPr>
            <a:spLocks noChangeArrowheads="1"/>
          </p:cNvSpPr>
          <p:nvPr/>
        </p:nvSpPr>
        <p:spPr bwMode="auto">
          <a:xfrm>
            <a:off x="539750" y="4508500"/>
            <a:ext cx="8064500" cy="1955800"/>
          </a:xfrm>
          <a:prstGeom prst="rect">
            <a:avLst/>
          </a:prstGeom>
          <a:blipFill dpi="0" rotWithShape="0">
            <a:blip r:embed="rId3"/>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Clr>
                <a:srgbClr val="006600"/>
              </a:buClr>
              <a:buFont typeface="Wingdings" pitchFamily="2" charset="2"/>
              <a:buNone/>
              <a:defRPr/>
            </a:pPr>
            <a:r>
              <a:rPr kumimoji="1" lang="zh-CN" altLang="en-US" sz="2400">
                <a:solidFill>
                  <a:srgbClr val="111111"/>
                </a:solidFill>
                <a:latin typeface="Arial" charset="0"/>
              </a:rPr>
              <a:t>规律：</a:t>
            </a:r>
          </a:p>
          <a:p>
            <a:pPr>
              <a:buClr>
                <a:srgbClr val="006600"/>
              </a:buClr>
              <a:buFont typeface="Wingdings" pitchFamily="2" charset="2"/>
              <a:buChar char="p"/>
              <a:defRPr/>
            </a:pPr>
            <a:r>
              <a:rPr kumimoji="1" lang="zh-CN" altLang="en-US" sz="2400">
                <a:solidFill>
                  <a:srgbClr val="111111"/>
                </a:solidFill>
                <a:latin typeface="Arial" charset="0"/>
              </a:rPr>
              <a:t>若线性供给曲线的延长线与坐标横轴的交点位于坐标原点的左边，则所有点的弹性都</a:t>
            </a:r>
            <a:r>
              <a:rPr kumimoji="1" lang="en-US" altLang="zh-CN" sz="2400">
                <a:solidFill>
                  <a:srgbClr val="111111"/>
                </a:solidFill>
                <a:latin typeface="Arial" charset="0"/>
              </a:rPr>
              <a:t>&gt;1</a:t>
            </a:r>
            <a:r>
              <a:rPr kumimoji="1" lang="zh-CN" altLang="en-US" sz="2400">
                <a:solidFill>
                  <a:srgbClr val="111111"/>
                </a:solidFill>
                <a:latin typeface="Arial" charset="0"/>
              </a:rPr>
              <a:t>。</a:t>
            </a:r>
          </a:p>
          <a:p>
            <a:pPr>
              <a:buClr>
                <a:srgbClr val="006600"/>
              </a:buClr>
              <a:buFont typeface="Wingdings" pitchFamily="2" charset="2"/>
              <a:buChar char="p"/>
              <a:defRPr/>
            </a:pPr>
            <a:r>
              <a:rPr kumimoji="1" lang="zh-CN" altLang="en-US" sz="2400">
                <a:solidFill>
                  <a:srgbClr val="111111"/>
                </a:solidFill>
                <a:latin typeface="Arial" charset="0"/>
              </a:rPr>
              <a:t>若交点位于坐标原点的右边，点弹性都</a:t>
            </a:r>
            <a:r>
              <a:rPr kumimoji="1" lang="en-US" altLang="zh-CN" sz="2400">
                <a:solidFill>
                  <a:srgbClr val="111111"/>
                </a:solidFill>
                <a:latin typeface="Arial" charset="0"/>
              </a:rPr>
              <a:t>&lt;1</a:t>
            </a:r>
            <a:r>
              <a:rPr kumimoji="1" lang="zh-CN" altLang="en-US" sz="2400">
                <a:solidFill>
                  <a:srgbClr val="111111"/>
                </a:solidFill>
                <a:latin typeface="Arial" charset="0"/>
              </a:rPr>
              <a:t>。</a:t>
            </a:r>
          </a:p>
          <a:p>
            <a:pPr>
              <a:buClr>
                <a:srgbClr val="006600"/>
              </a:buClr>
              <a:buFont typeface="Wingdings" pitchFamily="2" charset="2"/>
              <a:buChar char="p"/>
              <a:defRPr/>
            </a:pPr>
            <a:r>
              <a:rPr kumimoji="1" lang="zh-CN" altLang="en-US" sz="2400">
                <a:solidFill>
                  <a:srgbClr val="111111"/>
                </a:solidFill>
                <a:latin typeface="Arial" charset="0"/>
              </a:rPr>
              <a:t>若交点恰好就是坐标原点，则点弹性都＝</a:t>
            </a:r>
            <a:r>
              <a:rPr kumimoji="1" lang="en-US" altLang="zh-CN" sz="2400">
                <a:solidFill>
                  <a:srgbClr val="111111"/>
                </a:solidFill>
                <a:latin typeface="Arial" charset="0"/>
              </a:rPr>
              <a:t>1</a:t>
            </a:r>
            <a:r>
              <a:rPr kumimoji="1" lang="zh-CN" altLang="en-US" sz="2400">
                <a:solidFill>
                  <a:srgbClr val="111111"/>
                </a:solidFill>
                <a:latin typeface="Arial" charset="0"/>
              </a:rPr>
              <a:t>。</a:t>
            </a:r>
            <a:r>
              <a:rPr kumimoji="1" lang="zh-CN" altLang="en-US" sz="2400">
                <a:solidFill>
                  <a:srgbClr val="111111"/>
                </a:solidFill>
                <a:effectLst>
                  <a:outerShdw blurRad="38100" dist="38100" dir="2700000" algn="tl">
                    <a:srgbClr val="000000"/>
                  </a:outerShdw>
                </a:effectLst>
                <a:latin typeface="Arial" charset="0"/>
              </a:rPr>
              <a:t> </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93929"/>
                                        </p:tgtEl>
                                        <p:attrNameLst>
                                          <p:attrName>style.visibility</p:attrName>
                                        </p:attrNameLst>
                                      </p:cBhvr>
                                      <p:to>
                                        <p:strVal val="visible"/>
                                      </p:to>
                                    </p:set>
                                    <p:animEffect transition="in" filter="blinds(horizontal)">
                                      <p:cBhvr>
                                        <p:cTn id="7" dur="500"/>
                                        <p:tgtEl>
                                          <p:spTgt spid="2939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93908"/>
                                        </p:tgtEl>
                                        <p:attrNameLst>
                                          <p:attrName>style.visibility</p:attrName>
                                        </p:attrNameLst>
                                      </p:cBhvr>
                                      <p:to>
                                        <p:strVal val="visible"/>
                                      </p:to>
                                    </p:set>
                                    <p:animEffect transition="in" filter="blinds(horizontal)">
                                      <p:cBhvr>
                                        <p:cTn id="12" dur="500"/>
                                        <p:tgtEl>
                                          <p:spTgt spid="29390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3930"/>
                                        </p:tgtEl>
                                        <p:attrNameLst>
                                          <p:attrName>style.visibility</p:attrName>
                                        </p:attrNameLst>
                                      </p:cBhvr>
                                      <p:to>
                                        <p:strVal val="visible"/>
                                      </p:to>
                                    </p:set>
                                    <p:animEffect transition="in" filter="blinds(horizontal)">
                                      <p:cBhvr>
                                        <p:cTn id="17" dur="500"/>
                                        <p:tgtEl>
                                          <p:spTgt spid="293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93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灯片编号占位符 5">
            <a:extLst>
              <a:ext uri="{FF2B5EF4-FFF2-40B4-BE49-F238E27FC236}">
                <a16:creationId xmlns:a16="http://schemas.microsoft.com/office/drawing/2014/main" id="{04EF00C8-7422-4335-AAFE-41E3B1B1EB5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1DC2E1C1-9417-49D9-B8AF-E1DE7A0D9091}" type="slidenum">
              <a:rPr lang="en-US" altLang="zh-CN" sz="2000" smtClean="0">
                <a:solidFill>
                  <a:schemeClr val="tx1"/>
                </a:solidFill>
              </a:rPr>
              <a:pPr>
                <a:spcBef>
                  <a:spcPct val="0"/>
                </a:spcBef>
                <a:buClrTx/>
                <a:buSzTx/>
                <a:buFontTx/>
                <a:buNone/>
              </a:pPr>
              <a:t>66</a:t>
            </a:fld>
            <a:endParaRPr lang="en-US" altLang="zh-CN" sz="2000">
              <a:solidFill>
                <a:schemeClr val="tx1"/>
              </a:solidFill>
            </a:endParaRPr>
          </a:p>
        </p:txBody>
      </p:sp>
      <p:graphicFrame>
        <p:nvGraphicFramePr>
          <p:cNvPr id="288770" name="Object 2">
            <a:extLst>
              <a:ext uri="{FF2B5EF4-FFF2-40B4-BE49-F238E27FC236}">
                <a16:creationId xmlns:a16="http://schemas.microsoft.com/office/drawing/2014/main" id="{4427E23B-C14B-4542-BEE5-F3A5C59494EB}"/>
              </a:ext>
            </a:extLst>
          </p:cNvPr>
          <p:cNvGraphicFramePr>
            <a:graphicFrameLocks noChangeAspect="1"/>
          </p:cNvGraphicFramePr>
          <p:nvPr>
            <p:ph sz="half" idx="1"/>
          </p:nvPr>
        </p:nvGraphicFramePr>
        <p:xfrm>
          <a:off x="755650" y="2997200"/>
          <a:ext cx="2841625" cy="3214688"/>
        </p:xfrm>
        <a:graphic>
          <a:graphicData uri="http://schemas.openxmlformats.org/presentationml/2006/ole">
            <mc:AlternateContent xmlns:mc="http://schemas.openxmlformats.org/markup-compatibility/2006">
              <mc:Choice xmlns:v="urn:schemas-microsoft-com:vml" Requires="v">
                <p:oleObj spid="_x0000_s71688" name="位图图像" r:id="rId3" imgW="2849524" imgH="2872989" progId="Paint.Picture">
                  <p:embed/>
                </p:oleObj>
              </mc:Choice>
              <mc:Fallback>
                <p:oleObj name="位图图像" r:id="rId3" imgW="2849524" imgH="2872989"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2997200"/>
                        <a:ext cx="2841625" cy="3214688"/>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8771" name="AutoShape 3">
            <a:extLst>
              <a:ext uri="{FF2B5EF4-FFF2-40B4-BE49-F238E27FC236}">
                <a16:creationId xmlns:a16="http://schemas.microsoft.com/office/drawing/2014/main" id="{1AC8CA57-7837-4F9C-9D98-61B04AA69FFD}"/>
              </a:ext>
            </a:extLst>
          </p:cNvPr>
          <p:cNvSpPr>
            <a:spLocks noChangeArrowheads="1"/>
          </p:cNvSpPr>
          <p:nvPr/>
        </p:nvSpPr>
        <p:spPr bwMode="auto">
          <a:xfrm>
            <a:off x="539750" y="1916113"/>
            <a:ext cx="4103688" cy="576262"/>
          </a:xfrm>
          <a:prstGeom prst="wedgeRectCallout">
            <a:avLst>
              <a:gd name="adj1" fmla="val -21681"/>
              <a:gd name="adj2" fmla="val 17754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zh-CN" altLang="en-US" b="1">
                <a:effectLst>
                  <a:outerShdw blurRad="38100" dist="38100" dir="2700000" algn="tl">
                    <a:srgbClr val="000000"/>
                  </a:outerShdw>
                </a:effectLst>
                <a:latin typeface="Arial" charset="0"/>
              </a:rPr>
              <a:t>过原点。 </a:t>
            </a:r>
            <a:r>
              <a:rPr lang="en-US" altLang="zh-CN" b="1">
                <a:effectLst>
                  <a:outerShdw blurRad="38100" dist="38100" dir="2700000" algn="tl">
                    <a:srgbClr val="000000"/>
                  </a:outerShdw>
                </a:effectLst>
                <a:latin typeface="Arial" charset="0"/>
              </a:rPr>
              <a:t>e</a:t>
            </a:r>
            <a:r>
              <a:rPr lang="en-US" altLang="zh-CN" b="1" baseline="-25000">
                <a:effectLst>
                  <a:outerShdw blurRad="38100" dist="38100" dir="2700000" algn="tl">
                    <a:srgbClr val="000000"/>
                  </a:outerShdw>
                </a:effectLst>
                <a:latin typeface="Arial" charset="0"/>
              </a:rPr>
              <a:t>s</a:t>
            </a:r>
            <a:r>
              <a:rPr lang="en-US" altLang="zh-CN" b="1">
                <a:effectLst>
                  <a:outerShdw blurRad="38100" dist="38100" dir="2700000" algn="tl">
                    <a:srgbClr val="000000"/>
                  </a:outerShdw>
                </a:effectLst>
                <a:latin typeface="Arial" charset="0"/>
              </a:rPr>
              <a:t>=1</a:t>
            </a:r>
          </a:p>
        </p:txBody>
      </p:sp>
      <p:graphicFrame>
        <p:nvGraphicFramePr>
          <p:cNvPr id="288772" name="Object 4">
            <a:extLst>
              <a:ext uri="{FF2B5EF4-FFF2-40B4-BE49-F238E27FC236}">
                <a16:creationId xmlns:a16="http://schemas.microsoft.com/office/drawing/2014/main" id="{CC778D99-27A0-4C51-96F2-8749B5EEF234}"/>
              </a:ext>
            </a:extLst>
          </p:cNvPr>
          <p:cNvGraphicFramePr>
            <a:graphicFrameLocks noChangeAspect="1"/>
          </p:cNvGraphicFramePr>
          <p:nvPr>
            <p:ph sz="half" idx="2"/>
          </p:nvPr>
        </p:nvGraphicFramePr>
        <p:xfrm>
          <a:off x="4803775" y="1582738"/>
          <a:ext cx="3059113" cy="3294062"/>
        </p:xfrm>
        <a:graphic>
          <a:graphicData uri="http://schemas.openxmlformats.org/presentationml/2006/ole">
            <mc:AlternateContent xmlns:mc="http://schemas.openxmlformats.org/markup-compatibility/2006">
              <mc:Choice xmlns:v="urn:schemas-microsoft-com:vml" Requires="v">
                <p:oleObj spid="_x0000_s71689" name="位图图像" r:id="rId5" imgW="2419706" imgH="2592055" progId="Paint.Picture">
                  <p:embed/>
                </p:oleObj>
              </mc:Choice>
              <mc:Fallback>
                <p:oleObj name="位图图像" r:id="rId5" imgW="2419706" imgH="2592055" progId="Paint.Picture">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3775" y="1582738"/>
                        <a:ext cx="3059113" cy="3294062"/>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8773" name="AutoShape 5" descr="信纸">
            <a:extLst>
              <a:ext uri="{FF2B5EF4-FFF2-40B4-BE49-F238E27FC236}">
                <a16:creationId xmlns:a16="http://schemas.microsoft.com/office/drawing/2014/main" id="{342A1175-C299-48C2-9019-610AECD1DC0B}"/>
              </a:ext>
            </a:extLst>
          </p:cNvPr>
          <p:cNvSpPr>
            <a:spLocks noChangeArrowheads="1"/>
          </p:cNvSpPr>
          <p:nvPr/>
        </p:nvSpPr>
        <p:spPr bwMode="auto">
          <a:xfrm>
            <a:off x="3779838" y="5084763"/>
            <a:ext cx="4895850" cy="1152525"/>
          </a:xfrm>
          <a:prstGeom prst="wedgeEllipseCallout">
            <a:avLst>
              <a:gd name="adj1" fmla="val -940"/>
              <a:gd name="adj2" fmla="val -70111"/>
            </a:avLst>
          </a:prstGeom>
          <a:blipFill dpi="0" rotWithShape="0">
            <a:blip r:embed="rId7"/>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buClr>
                <a:srgbClr val="3366FF"/>
              </a:buClr>
              <a:buSzPct val="95000"/>
              <a:buFont typeface="Wingdings" pitchFamily="2" charset="2"/>
              <a:buChar char="n"/>
              <a:defRPr/>
            </a:pPr>
            <a:r>
              <a:rPr lang="zh-CN" altLang="en-US" sz="2400" b="1">
                <a:solidFill>
                  <a:schemeClr val="tx1"/>
                </a:solidFill>
                <a:effectLst>
                  <a:outerShdw blurRad="38100" dist="38100" dir="2700000" algn="tl">
                    <a:srgbClr val="000000"/>
                  </a:outerShdw>
                </a:effectLst>
                <a:latin typeface="Arial" charset="0"/>
              </a:rPr>
              <a:t>与</a:t>
            </a:r>
            <a:r>
              <a:rPr lang="en-US" altLang="zh-CN" sz="2400" b="1">
                <a:solidFill>
                  <a:schemeClr val="tx1"/>
                </a:solidFill>
                <a:effectLst>
                  <a:outerShdw blurRad="38100" dist="38100" dir="2700000" algn="tl">
                    <a:srgbClr val="000000"/>
                  </a:outerShdw>
                </a:effectLst>
                <a:latin typeface="Arial" charset="0"/>
              </a:rPr>
              <a:t>Q</a:t>
            </a:r>
            <a:r>
              <a:rPr lang="zh-CN" altLang="en-US" sz="2400" b="1">
                <a:solidFill>
                  <a:schemeClr val="tx1"/>
                </a:solidFill>
                <a:effectLst>
                  <a:outerShdw blurRad="38100" dist="38100" dir="2700000" algn="tl">
                    <a:srgbClr val="000000"/>
                  </a:outerShdw>
                </a:effectLst>
                <a:latin typeface="Arial" charset="0"/>
              </a:rPr>
              <a:t>平行 </a:t>
            </a:r>
            <a:r>
              <a:rPr lang="en-US" altLang="zh-CN" sz="2400" b="1">
                <a:solidFill>
                  <a:schemeClr val="tx1"/>
                </a:solidFill>
                <a:effectLst>
                  <a:outerShdw blurRad="38100" dist="38100" dir="2700000" algn="tl">
                    <a:srgbClr val="000000"/>
                  </a:outerShdw>
                </a:effectLst>
                <a:latin typeface="Arial" charset="0"/>
              </a:rPr>
              <a:t>e</a:t>
            </a:r>
            <a:r>
              <a:rPr lang="en-US" altLang="zh-CN" sz="2400" b="1" baseline="-25000">
                <a:solidFill>
                  <a:schemeClr val="tx1"/>
                </a:solidFill>
                <a:effectLst>
                  <a:outerShdw blurRad="38100" dist="38100" dir="2700000" algn="tl">
                    <a:srgbClr val="000000"/>
                  </a:outerShdw>
                </a:effectLst>
                <a:latin typeface="Arial" charset="0"/>
              </a:rPr>
              <a:t>s</a:t>
            </a:r>
            <a:r>
              <a:rPr lang="en-US" altLang="zh-CN" sz="2400" b="1">
                <a:solidFill>
                  <a:schemeClr val="tx1"/>
                </a:solidFill>
                <a:effectLst>
                  <a:outerShdw blurRad="38100" dist="38100" dir="2700000" algn="tl">
                    <a:srgbClr val="000000"/>
                  </a:outerShdw>
                </a:effectLst>
                <a:latin typeface="Arial" charset="0"/>
              </a:rPr>
              <a:t>=∞</a:t>
            </a:r>
          </a:p>
          <a:p>
            <a:pPr eaLnBrk="1" hangingPunct="1">
              <a:buClr>
                <a:srgbClr val="3366FF"/>
              </a:buClr>
              <a:buSzPct val="95000"/>
              <a:buFont typeface="Wingdings" pitchFamily="2" charset="2"/>
              <a:buChar char="n"/>
              <a:defRPr/>
            </a:pPr>
            <a:r>
              <a:rPr lang="zh-CN" altLang="en-US" sz="2400" b="1">
                <a:solidFill>
                  <a:schemeClr val="tx1"/>
                </a:solidFill>
                <a:effectLst>
                  <a:outerShdw blurRad="38100" dist="38100" dir="2700000" algn="tl">
                    <a:srgbClr val="000000"/>
                  </a:outerShdw>
                </a:effectLst>
                <a:latin typeface="Arial" charset="0"/>
              </a:rPr>
              <a:t>与</a:t>
            </a:r>
            <a:r>
              <a:rPr lang="en-US" altLang="zh-CN" sz="2400" b="1">
                <a:solidFill>
                  <a:schemeClr val="tx1"/>
                </a:solidFill>
                <a:effectLst>
                  <a:outerShdw blurRad="38100" dist="38100" dir="2700000" algn="tl">
                    <a:srgbClr val="000000"/>
                  </a:outerShdw>
                </a:effectLst>
                <a:latin typeface="Arial" charset="0"/>
              </a:rPr>
              <a:t>P</a:t>
            </a:r>
            <a:r>
              <a:rPr lang="zh-CN" altLang="en-US" sz="2400" b="1">
                <a:solidFill>
                  <a:schemeClr val="tx1"/>
                </a:solidFill>
                <a:effectLst>
                  <a:outerShdw blurRad="38100" dist="38100" dir="2700000" algn="tl">
                    <a:srgbClr val="000000"/>
                  </a:outerShdw>
                </a:effectLst>
                <a:latin typeface="Arial" charset="0"/>
              </a:rPr>
              <a:t>轴平行 </a:t>
            </a:r>
            <a:r>
              <a:rPr lang="en-US" altLang="zh-CN" sz="2400" b="1">
                <a:solidFill>
                  <a:schemeClr val="tx1"/>
                </a:solidFill>
                <a:effectLst>
                  <a:outerShdw blurRad="38100" dist="38100" dir="2700000" algn="tl">
                    <a:srgbClr val="000000"/>
                  </a:outerShdw>
                </a:effectLst>
                <a:latin typeface="Arial" charset="0"/>
              </a:rPr>
              <a:t>e</a:t>
            </a:r>
            <a:r>
              <a:rPr lang="en-US" altLang="zh-CN" sz="2400" b="1" baseline="-25000">
                <a:solidFill>
                  <a:schemeClr val="tx1"/>
                </a:solidFill>
                <a:effectLst>
                  <a:outerShdw blurRad="38100" dist="38100" dir="2700000" algn="tl">
                    <a:srgbClr val="000000"/>
                  </a:outerShdw>
                </a:effectLst>
                <a:latin typeface="Arial" charset="0"/>
              </a:rPr>
              <a:t>s</a:t>
            </a:r>
            <a:r>
              <a:rPr lang="en-US" altLang="zh-CN" sz="2400" b="1">
                <a:solidFill>
                  <a:schemeClr val="tx1"/>
                </a:solidFill>
                <a:effectLst>
                  <a:outerShdw blurRad="38100" dist="38100" dir="2700000" algn="tl">
                    <a:srgbClr val="000000"/>
                  </a:outerShdw>
                </a:effectLst>
                <a:latin typeface="Arial" charset="0"/>
              </a:rPr>
              <a:t>=0</a:t>
            </a:r>
          </a:p>
        </p:txBody>
      </p:sp>
      <p:sp>
        <p:nvSpPr>
          <p:cNvPr id="288774" name="Rectangle 6" descr="信纸">
            <a:extLst>
              <a:ext uri="{FF2B5EF4-FFF2-40B4-BE49-F238E27FC236}">
                <a16:creationId xmlns:a16="http://schemas.microsoft.com/office/drawing/2014/main" id="{C46DF3C9-8C3A-4AF8-8BF8-E78446EE5753}"/>
              </a:ext>
            </a:extLst>
          </p:cNvPr>
          <p:cNvSpPr>
            <a:spLocks noChangeArrowheads="1"/>
          </p:cNvSpPr>
          <p:nvPr/>
        </p:nvSpPr>
        <p:spPr bwMode="auto">
          <a:xfrm>
            <a:off x="539750" y="620713"/>
            <a:ext cx="4105275" cy="617537"/>
          </a:xfrm>
          <a:prstGeom prst="rect">
            <a:avLst/>
          </a:prstGeom>
          <a:blipFill dpi="0" rotWithShape="0">
            <a:blip r:embed="rId7"/>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Clr>
                <a:srgbClr val="3366FF"/>
              </a:buClr>
              <a:buSzPct val="95000"/>
              <a:buFont typeface="Wingdings" pitchFamily="2" charset="2"/>
              <a:buNone/>
              <a:defRPr/>
            </a:pPr>
            <a:r>
              <a:rPr kumimoji="1" lang="zh-CN" altLang="en-US">
                <a:solidFill>
                  <a:schemeClr val="tx1"/>
                </a:solidFill>
                <a:latin typeface="Arial" charset="0"/>
              </a:rPr>
              <a:t>（</a:t>
            </a:r>
            <a:r>
              <a:rPr kumimoji="1" lang="en-US" altLang="zh-CN">
                <a:solidFill>
                  <a:schemeClr val="tx1"/>
                </a:solidFill>
                <a:latin typeface="Arial" charset="0"/>
              </a:rPr>
              <a:t>3</a:t>
            </a:r>
            <a:r>
              <a:rPr kumimoji="1" lang="zh-CN" altLang="en-US">
                <a:solidFill>
                  <a:schemeClr val="tx1"/>
                </a:solidFill>
                <a:latin typeface="Arial" charset="0"/>
              </a:rPr>
              <a:t>）供给弹性的类型</a:t>
            </a:r>
            <a:endParaRPr kumimoji="1" lang="zh-CN" altLang="en-US">
              <a:solidFill>
                <a:schemeClr val="tx1"/>
              </a:solidFill>
              <a:effectLst>
                <a:outerShdw blurRad="38100" dist="38100" dir="2700000" algn="tl">
                  <a:srgbClr val="000000"/>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8771"/>
                                        </p:tgtEl>
                                        <p:attrNameLst>
                                          <p:attrName>style.visibility</p:attrName>
                                        </p:attrNameLst>
                                      </p:cBhvr>
                                      <p:to>
                                        <p:strVal val="visible"/>
                                      </p:to>
                                    </p:set>
                                    <p:animEffect transition="in" filter="blinds(horizontal)">
                                      <p:cBhvr>
                                        <p:cTn id="7" dur="500"/>
                                        <p:tgtEl>
                                          <p:spTgt spid="2887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88770"/>
                                        </p:tgtEl>
                                        <p:attrNameLst>
                                          <p:attrName>style.visibility</p:attrName>
                                        </p:attrNameLst>
                                      </p:cBhvr>
                                      <p:to>
                                        <p:strVal val="visible"/>
                                      </p:to>
                                    </p:set>
                                    <p:animEffect transition="in" filter="blinds(horizontal)">
                                      <p:cBhvr>
                                        <p:cTn id="12" dur="500"/>
                                        <p:tgtEl>
                                          <p:spTgt spid="28877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88772"/>
                                        </p:tgtEl>
                                        <p:attrNameLst>
                                          <p:attrName>style.visibility</p:attrName>
                                        </p:attrNameLst>
                                      </p:cBhvr>
                                      <p:to>
                                        <p:strVal val="visible"/>
                                      </p:to>
                                    </p:set>
                                    <p:animEffect transition="in" filter="blinds(horizontal)">
                                      <p:cBhvr>
                                        <p:cTn id="17" dur="500"/>
                                        <p:tgtEl>
                                          <p:spTgt spid="2887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88773"/>
                                        </p:tgtEl>
                                        <p:attrNameLst>
                                          <p:attrName>style.visibility</p:attrName>
                                        </p:attrNameLst>
                                      </p:cBhvr>
                                      <p:to>
                                        <p:strVal val="visible"/>
                                      </p:to>
                                    </p:set>
                                    <p:animEffect transition="in" filter="blinds(horizontal)">
                                      <p:cBhvr>
                                        <p:cTn id="22" dur="500"/>
                                        <p:tgtEl>
                                          <p:spTgt spid="288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1" grpId="0" animBg="1"/>
      <p:bldP spid="28877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灯片编号占位符 5">
            <a:extLst>
              <a:ext uri="{FF2B5EF4-FFF2-40B4-BE49-F238E27FC236}">
                <a16:creationId xmlns:a16="http://schemas.microsoft.com/office/drawing/2014/main" id="{D4E3FE15-9D40-4DCB-86E2-E0044D57B9B9}"/>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FD2E0D5-05E0-41B9-854E-E2B096A520BB}" type="slidenum">
              <a:rPr lang="en-US" altLang="zh-CN" sz="2000" smtClean="0">
                <a:solidFill>
                  <a:schemeClr val="tx1"/>
                </a:solidFill>
              </a:rPr>
              <a:pPr>
                <a:spcBef>
                  <a:spcPct val="0"/>
                </a:spcBef>
                <a:buClrTx/>
                <a:buSzTx/>
                <a:buFontTx/>
                <a:buNone/>
              </a:pPr>
              <a:t>67</a:t>
            </a:fld>
            <a:endParaRPr lang="en-US" altLang="zh-CN" sz="2000">
              <a:solidFill>
                <a:schemeClr val="tx1"/>
              </a:solidFill>
            </a:endParaRPr>
          </a:p>
        </p:txBody>
      </p:sp>
      <p:graphicFrame>
        <p:nvGraphicFramePr>
          <p:cNvPr id="289794" name="Object 2">
            <a:extLst>
              <a:ext uri="{FF2B5EF4-FFF2-40B4-BE49-F238E27FC236}">
                <a16:creationId xmlns:a16="http://schemas.microsoft.com/office/drawing/2014/main" id="{C0D44C37-6084-4EC9-B113-C931C339A1B5}"/>
              </a:ext>
            </a:extLst>
          </p:cNvPr>
          <p:cNvGraphicFramePr>
            <a:graphicFrameLocks noChangeAspect="1"/>
          </p:cNvGraphicFramePr>
          <p:nvPr>
            <p:ph sz="half" idx="1"/>
          </p:nvPr>
        </p:nvGraphicFramePr>
        <p:xfrm>
          <a:off x="5219700" y="1412875"/>
          <a:ext cx="3673475" cy="3341688"/>
        </p:xfrm>
        <a:graphic>
          <a:graphicData uri="http://schemas.openxmlformats.org/presentationml/2006/ole">
            <mc:AlternateContent xmlns:mc="http://schemas.openxmlformats.org/markup-compatibility/2006">
              <mc:Choice xmlns:v="urn:schemas-microsoft-com:vml" Requires="v">
                <p:oleObj spid="_x0000_s72711" name="位图图像" r:id="rId3" imgW="4077053" imgH="2979048" progId="Paint.Picture">
                  <p:embed/>
                </p:oleObj>
              </mc:Choice>
              <mc:Fallback>
                <p:oleObj name="位图图像" r:id="rId3" imgW="4077053" imgH="2979048"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1412875"/>
                        <a:ext cx="3673475" cy="3341688"/>
                      </a:xfrm>
                      <a:prstGeom prst="rect">
                        <a:avLst/>
                      </a:prstGeom>
                      <a:noFill/>
                      <a:ln w="38100" cmpd="dbl">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9796" name="Object 4">
            <a:extLst>
              <a:ext uri="{FF2B5EF4-FFF2-40B4-BE49-F238E27FC236}">
                <a16:creationId xmlns:a16="http://schemas.microsoft.com/office/drawing/2014/main" id="{87B2E314-FDA4-457E-8877-AFA821E06735}"/>
              </a:ext>
            </a:extLst>
          </p:cNvPr>
          <p:cNvGraphicFramePr>
            <a:graphicFrameLocks noChangeAspect="1"/>
          </p:cNvGraphicFramePr>
          <p:nvPr>
            <p:ph sz="half" idx="2"/>
          </p:nvPr>
        </p:nvGraphicFramePr>
        <p:xfrm>
          <a:off x="539750" y="1268413"/>
          <a:ext cx="3155950" cy="3881437"/>
        </p:xfrm>
        <a:graphic>
          <a:graphicData uri="http://schemas.openxmlformats.org/presentationml/2006/ole">
            <mc:AlternateContent xmlns:mc="http://schemas.openxmlformats.org/markup-compatibility/2006">
              <mc:Choice xmlns:v="urn:schemas-microsoft-com:vml" Requires="v">
                <p:oleObj spid="_x0000_s72712" name="位图图像" r:id="rId5" imgW="2720576" imgH="2690093" progId="Paint.Picture">
                  <p:embed/>
                </p:oleObj>
              </mc:Choice>
              <mc:Fallback>
                <p:oleObj name="位图图像" r:id="rId5" imgW="2720576" imgH="2690093" progId="Paint.Picture">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1268413"/>
                        <a:ext cx="3155950" cy="38814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9797" name="AutoShape 5">
            <a:extLst>
              <a:ext uri="{FF2B5EF4-FFF2-40B4-BE49-F238E27FC236}">
                <a16:creationId xmlns:a16="http://schemas.microsoft.com/office/drawing/2014/main" id="{5C172B33-9735-430A-B2AF-F5B07D0C5886}"/>
              </a:ext>
            </a:extLst>
          </p:cNvPr>
          <p:cNvSpPr>
            <a:spLocks noChangeArrowheads="1"/>
          </p:cNvSpPr>
          <p:nvPr/>
        </p:nvSpPr>
        <p:spPr bwMode="auto">
          <a:xfrm>
            <a:off x="684213" y="5661025"/>
            <a:ext cx="4248150" cy="503238"/>
          </a:xfrm>
          <a:prstGeom prst="wedgeRoundRectCallout">
            <a:avLst>
              <a:gd name="adj1" fmla="val -22046"/>
              <a:gd name="adj2" fmla="val -136435"/>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zh-CN" altLang="en-US" sz="2400" b="1">
                <a:effectLst>
                  <a:outerShdw blurRad="38100" dist="38100" dir="2700000" algn="tl">
                    <a:srgbClr val="000000"/>
                  </a:outerShdw>
                </a:effectLst>
                <a:latin typeface="Arial" charset="0"/>
              </a:rPr>
              <a:t>缺乏弹性与</a:t>
            </a:r>
            <a:r>
              <a:rPr lang="en-US" altLang="zh-CN" sz="2400" b="1">
                <a:effectLst>
                  <a:outerShdw blurRad="38100" dist="38100" dir="2700000" algn="tl">
                    <a:srgbClr val="000000"/>
                  </a:outerShdw>
                </a:effectLst>
                <a:latin typeface="Arial" charset="0"/>
              </a:rPr>
              <a:t>Q</a:t>
            </a:r>
            <a:r>
              <a:rPr lang="zh-CN" altLang="en-US" sz="2400" b="1">
                <a:effectLst>
                  <a:outerShdw blurRad="38100" dist="38100" dir="2700000" algn="tl">
                    <a:srgbClr val="000000"/>
                  </a:outerShdw>
                </a:effectLst>
                <a:latin typeface="Arial" charset="0"/>
              </a:rPr>
              <a:t>轴相交 </a:t>
            </a:r>
            <a:r>
              <a:rPr lang="en-US" altLang="zh-CN" sz="2400" b="1">
                <a:effectLst>
                  <a:outerShdw blurRad="38100" dist="38100" dir="2700000" algn="tl">
                    <a:srgbClr val="000000"/>
                  </a:outerShdw>
                </a:effectLst>
                <a:latin typeface="Arial" charset="0"/>
              </a:rPr>
              <a:t>e</a:t>
            </a:r>
            <a:r>
              <a:rPr lang="en-US" altLang="zh-CN" sz="2400" b="1" baseline="-25000">
                <a:effectLst>
                  <a:outerShdw blurRad="38100" dist="38100" dir="2700000" algn="tl">
                    <a:srgbClr val="000000"/>
                  </a:outerShdw>
                </a:effectLst>
                <a:latin typeface="Arial" charset="0"/>
              </a:rPr>
              <a:t>s</a:t>
            </a:r>
            <a:r>
              <a:rPr lang="zh-CN" altLang="en-US" sz="2400" b="1">
                <a:effectLst>
                  <a:outerShdw blurRad="38100" dist="38100" dir="2700000" algn="tl">
                    <a:srgbClr val="000000"/>
                  </a:outerShdw>
                </a:effectLst>
                <a:latin typeface="Arial" charset="0"/>
              </a:rPr>
              <a:t>＜</a:t>
            </a:r>
            <a:r>
              <a:rPr lang="en-US" altLang="zh-CN" sz="2400" b="1">
                <a:effectLst>
                  <a:outerShdw blurRad="38100" dist="38100" dir="2700000" algn="tl">
                    <a:srgbClr val="000000"/>
                  </a:outerShdw>
                </a:effectLst>
                <a:latin typeface="Arial" charset="0"/>
              </a:rPr>
              <a:t>1</a:t>
            </a:r>
            <a:endParaRPr lang="en-US" altLang="zh-CN" sz="2400">
              <a:solidFill>
                <a:schemeClr val="tx1"/>
              </a:solidFill>
              <a:latin typeface="Arial" charset="0"/>
            </a:endParaRPr>
          </a:p>
        </p:txBody>
      </p:sp>
      <p:sp>
        <p:nvSpPr>
          <p:cNvPr id="289798" name="AutoShape 6">
            <a:extLst>
              <a:ext uri="{FF2B5EF4-FFF2-40B4-BE49-F238E27FC236}">
                <a16:creationId xmlns:a16="http://schemas.microsoft.com/office/drawing/2014/main" id="{4577096C-0CF9-422B-B905-EBFF256DB652}"/>
              </a:ext>
            </a:extLst>
          </p:cNvPr>
          <p:cNvSpPr>
            <a:spLocks noChangeArrowheads="1"/>
          </p:cNvSpPr>
          <p:nvPr/>
        </p:nvSpPr>
        <p:spPr bwMode="auto">
          <a:xfrm>
            <a:off x="3132138" y="333375"/>
            <a:ext cx="4105275" cy="792163"/>
          </a:xfrm>
          <a:prstGeom prst="wedgeRectCallout">
            <a:avLst>
              <a:gd name="adj1" fmla="val 25407"/>
              <a:gd name="adj2" fmla="val 73046"/>
            </a:avLst>
          </a:prstGeom>
          <a:solidFill>
            <a:schemeClr val="accent1"/>
          </a:solidFill>
          <a:ln w="38100" cmpd="dbl">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zh-CN" altLang="en-US" sz="2400" b="1">
                <a:effectLst>
                  <a:outerShdw blurRad="38100" dist="38100" dir="2700000" algn="tl">
                    <a:srgbClr val="000000"/>
                  </a:outerShdw>
                </a:effectLst>
                <a:latin typeface="Arial" charset="0"/>
              </a:rPr>
              <a:t>富有弹性与</a:t>
            </a:r>
            <a:r>
              <a:rPr lang="en-US" altLang="zh-CN" sz="2400" b="1">
                <a:effectLst>
                  <a:outerShdw blurRad="38100" dist="38100" dir="2700000" algn="tl">
                    <a:srgbClr val="000000"/>
                  </a:outerShdw>
                </a:effectLst>
                <a:latin typeface="Arial" charset="0"/>
              </a:rPr>
              <a:t>P</a:t>
            </a:r>
            <a:r>
              <a:rPr lang="zh-CN" altLang="en-US" sz="2400" b="1">
                <a:effectLst>
                  <a:outerShdw blurRad="38100" dist="38100" dir="2700000" algn="tl">
                    <a:srgbClr val="000000"/>
                  </a:outerShdw>
                </a:effectLst>
                <a:latin typeface="Arial" charset="0"/>
              </a:rPr>
              <a:t>轴相交</a:t>
            </a:r>
            <a:r>
              <a:rPr lang="en-US" altLang="zh-CN" b="1">
                <a:solidFill>
                  <a:srgbClr val="800000"/>
                </a:solidFill>
                <a:effectLst>
                  <a:outerShdw blurRad="38100" dist="38100" dir="2700000" algn="tl">
                    <a:srgbClr val="000000"/>
                  </a:outerShdw>
                </a:effectLst>
                <a:latin typeface="Arial" charset="0"/>
              </a:rPr>
              <a:t>e</a:t>
            </a:r>
            <a:r>
              <a:rPr lang="en-US" altLang="zh-CN" b="1" baseline="-25000">
                <a:solidFill>
                  <a:srgbClr val="800000"/>
                </a:solidFill>
                <a:effectLst>
                  <a:outerShdw blurRad="38100" dist="38100" dir="2700000" algn="tl">
                    <a:srgbClr val="000000"/>
                  </a:outerShdw>
                </a:effectLst>
                <a:latin typeface="Arial" charset="0"/>
              </a:rPr>
              <a:t>s</a:t>
            </a:r>
            <a:r>
              <a:rPr lang="en-US" altLang="zh-CN">
                <a:solidFill>
                  <a:srgbClr val="800000"/>
                </a:solidFill>
                <a:effectLst>
                  <a:outerShdw blurRad="38100" dist="38100" dir="2700000" algn="tl">
                    <a:srgbClr val="000000"/>
                  </a:outerShdw>
                </a:effectLst>
                <a:latin typeface="Arial" charset="0"/>
              </a:rPr>
              <a:t> </a:t>
            </a:r>
            <a:r>
              <a:rPr lang="zh-CN" altLang="en-US" sz="2400" b="1">
                <a:solidFill>
                  <a:srgbClr val="800000"/>
                </a:solidFill>
                <a:effectLst>
                  <a:outerShdw blurRad="38100" dist="38100" dir="2700000" algn="tl">
                    <a:srgbClr val="000000"/>
                  </a:outerShdw>
                </a:effectLst>
                <a:latin typeface="Arial" charset="0"/>
              </a:rPr>
              <a:t>＞</a:t>
            </a:r>
            <a:r>
              <a:rPr lang="en-US" altLang="zh-CN" sz="2400" b="1">
                <a:effectLst>
                  <a:outerShdw blurRad="38100" dist="38100" dir="2700000" algn="tl">
                    <a:srgbClr val="000000"/>
                  </a:outerShdw>
                </a:effectLst>
                <a:latin typeface="Arial" charset="0"/>
              </a:rPr>
              <a:t>1</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89794"/>
                                        </p:tgtEl>
                                        <p:attrNameLst>
                                          <p:attrName>style.visibility</p:attrName>
                                        </p:attrNameLst>
                                      </p:cBhvr>
                                      <p:to>
                                        <p:strVal val="visible"/>
                                      </p:to>
                                    </p:set>
                                    <p:animEffect transition="in" filter="blinds(horizontal)">
                                      <p:cBhvr>
                                        <p:cTn id="7" dur="500"/>
                                        <p:tgtEl>
                                          <p:spTgt spid="2897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9798"/>
                                        </p:tgtEl>
                                        <p:attrNameLst>
                                          <p:attrName>style.visibility</p:attrName>
                                        </p:attrNameLst>
                                      </p:cBhvr>
                                      <p:to>
                                        <p:strVal val="visible"/>
                                      </p:to>
                                    </p:set>
                                    <p:animEffect transition="in" filter="blinds(horizontal)">
                                      <p:cBhvr>
                                        <p:cTn id="12" dur="500"/>
                                        <p:tgtEl>
                                          <p:spTgt spid="2897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89796"/>
                                        </p:tgtEl>
                                        <p:attrNameLst>
                                          <p:attrName>style.visibility</p:attrName>
                                        </p:attrNameLst>
                                      </p:cBhvr>
                                      <p:to>
                                        <p:strVal val="visible"/>
                                      </p:to>
                                    </p:set>
                                    <p:animEffect transition="in" filter="blinds(horizontal)">
                                      <p:cBhvr>
                                        <p:cTn id="17" dur="500"/>
                                        <p:tgtEl>
                                          <p:spTgt spid="28979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89797"/>
                                        </p:tgtEl>
                                        <p:attrNameLst>
                                          <p:attrName>style.visibility</p:attrName>
                                        </p:attrNameLst>
                                      </p:cBhvr>
                                      <p:to>
                                        <p:strVal val="visible"/>
                                      </p:to>
                                    </p:set>
                                    <p:animEffect transition="in" filter="blinds(horizontal)">
                                      <p:cBhvr>
                                        <p:cTn id="22" dur="500"/>
                                        <p:tgtEl>
                                          <p:spTgt spid="289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7" grpId="0" animBg="1"/>
      <p:bldP spid="289798"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灯片编号占位符 4">
            <a:extLst>
              <a:ext uri="{FF2B5EF4-FFF2-40B4-BE49-F238E27FC236}">
                <a16:creationId xmlns:a16="http://schemas.microsoft.com/office/drawing/2014/main" id="{D7F029A2-68F2-4A2C-B685-8B8E6B6B6DE0}"/>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81BB7EFC-C0A2-4414-951A-0F4B8FE8924B}" type="slidenum">
              <a:rPr lang="en-US" altLang="zh-CN" sz="2000" smtClean="0">
                <a:solidFill>
                  <a:schemeClr val="tx1"/>
                </a:solidFill>
              </a:rPr>
              <a:pPr>
                <a:spcBef>
                  <a:spcPct val="0"/>
                </a:spcBef>
                <a:buClrTx/>
                <a:buSzTx/>
                <a:buFontTx/>
                <a:buNone/>
              </a:pPr>
              <a:t>68</a:t>
            </a:fld>
            <a:endParaRPr lang="en-US" altLang="zh-CN" sz="2000">
              <a:solidFill>
                <a:schemeClr val="tx1"/>
              </a:solidFill>
            </a:endParaRPr>
          </a:p>
        </p:txBody>
      </p:sp>
      <p:sp>
        <p:nvSpPr>
          <p:cNvPr id="294914" name="Rectangle 2">
            <a:extLst>
              <a:ext uri="{FF2B5EF4-FFF2-40B4-BE49-F238E27FC236}">
                <a16:creationId xmlns:a16="http://schemas.microsoft.com/office/drawing/2014/main" id="{C826EDA3-6876-41B7-9FA9-E7148C6473B2}"/>
              </a:ext>
            </a:extLst>
          </p:cNvPr>
          <p:cNvSpPr>
            <a:spLocks noGrp="1" noRot="1" noChangeArrowheads="1"/>
          </p:cNvSpPr>
          <p:nvPr>
            <p:ph type="title"/>
          </p:nvPr>
        </p:nvSpPr>
        <p:spPr/>
        <p:txBody>
          <a:bodyPr/>
          <a:lstStyle/>
          <a:p>
            <a:pPr eaLnBrk="1" hangingPunct="1">
              <a:defRPr/>
            </a:pPr>
            <a:r>
              <a:rPr lang="en-US" altLang="zh-CN" sz="3200"/>
              <a:t>4</a:t>
            </a:r>
            <a:r>
              <a:rPr lang="zh-CN" altLang="en-US" sz="3200"/>
              <a:t>、影响供给弹性的因素</a:t>
            </a:r>
          </a:p>
        </p:txBody>
      </p:sp>
      <p:sp>
        <p:nvSpPr>
          <p:cNvPr id="294915" name="Rectangle 3" descr="花束">
            <a:extLst>
              <a:ext uri="{FF2B5EF4-FFF2-40B4-BE49-F238E27FC236}">
                <a16:creationId xmlns:a16="http://schemas.microsoft.com/office/drawing/2014/main" id="{1547C968-417C-4A0D-867C-CBE6BBF199B7}"/>
              </a:ext>
            </a:extLst>
          </p:cNvPr>
          <p:cNvSpPr>
            <a:spLocks noGrp="1" noRot="1" noChangeArrowheads="1"/>
          </p:cNvSpPr>
          <p:nvPr>
            <p:ph type="body" idx="1"/>
          </p:nvPr>
        </p:nvSpPr>
        <p:spPr>
          <a:xfrm>
            <a:off x="304800" y="1341438"/>
            <a:ext cx="8515350" cy="1655762"/>
          </a:xfrm>
          <a:blipFill dpi="0" rotWithShape="0">
            <a:blip r:embed="rId2"/>
            <a:srcRect/>
            <a:tile tx="0" ty="0" sx="100000" sy="100000" flip="none" algn="tl"/>
          </a:blipFill>
          <a:ln w="38100">
            <a:solidFill>
              <a:srgbClr val="009999"/>
            </a:solidFill>
            <a:miter lim="800000"/>
            <a:headEnd/>
            <a:tailEnd/>
          </a:ln>
        </p:spPr>
        <p:txBody>
          <a:bodyPr/>
          <a:lstStyle/>
          <a:p>
            <a:pPr marL="0" indent="0" eaLnBrk="1" hangingPunct="1">
              <a:buClr>
                <a:schemeClr val="accent2"/>
              </a:buClr>
              <a:buSzPct val="95000"/>
              <a:buFont typeface="Wingdings" panose="05000000000000000000" pitchFamily="2" charset="2"/>
              <a:buChar char="l"/>
            </a:pPr>
            <a:r>
              <a:rPr lang="en-US" altLang="zh-CN" sz="2400">
                <a:solidFill>
                  <a:schemeClr val="tx1"/>
                </a:solidFill>
              </a:rPr>
              <a:t> </a:t>
            </a:r>
            <a:r>
              <a:rPr lang="zh-CN" altLang="en-US" sz="2400" b="1">
                <a:solidFill>
                  <a:srgbClr val="CC0000"/>
                </a:solidFill>
              </a:rPr>
              <a:t>时间因素</a:t>
            </a:r>
            <a:r>
              <a:rPr lang="zh-CN" altLang="en-US" sz="2400">
                <a:solidFill>
                  <a:schemeClr val="tx1"/>
                </a:solidFill>
              </a:rPr>
              <a:t>是一个很重要的因素。价格变化时，厂商对产量的调整需要一定的时间。短时内，都存在不同程度的困难，供给弹性较小。长期内，生产规模的扩大与缩小，甚至转行也是可以实现的，供给的价格弹性较大。</a:t>
            </a:r>
          </a:p>
        </p:txBody>
      </p:sp>
      <p:sp>
        <p:nvSpPr>
          <p:cNvPr id="294916" name="Rectangle 4" descr="花束">
            <a:extLst>
              <a:ext uri="{FF2B5EF4-FFF2-40B4-BE49-F238E27FC236}">
                <a16:creationId xmlns:a16="http://schemas.microsoft.com/office/drawing/2014/main" id="{66B8EE44-F903-4376-AD96-FEB3D326E709}"/>
              </a:ext>
            </a:extLst>
          </p:cNvPr>
          <p:cNvSpPr>
            <a:spLocks noRot="1" noChangeArrowheads="1"/>
          </p:cNvSpPr>
          <p:nvPr/>
        </p:nvSpPr>
        <p:spPr bwMode="auto">
          <a:xfrm>
            <a:off x="323850" y="3284538"/>
            <a:ext cx="8515350" cy="1584325"/>
          </a:xfrm>
          <a:prstGeom prst="rect">
            <a:avLst/>
          </a:prstGeom>
          <a:blipFill dpi="0" rotWithShape="0">
            <a:blip r:embed="rId2"/>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solidFill>
                  <a:srgbClr val="CC0000"/>
                </a:solidFill>
              </a:rPr>
              <a:t>生产成本</a:t>
            </a:r>
            <a:r>
              <a:rPr lang="zh-CN" altLang="en-US" sz="2400">
                <a:solidFill>
                  <a:schemeClr val="tx1"/>
                </a:solidFill>
              </a:rPr>
              <a:t>，如果产量增加只引起边际成本的轻微提高，则意味着厂商的供给曲线比较平坦，供给的价格弹性较大。如果产量增加引起边际成本较大的提高，则意味着厂商的供给曲线比较陡峭，供给弹性较小。</a:t>
            </a:r>
          </a:p>
        </p:txBody>
      </p:sp>
      <p:sp>
        <p:nvSpPr>
          <p:cNvPr id="294917" name="Rectangle 5" descr="花束">
            <a:extLst>
              <a:ext uri="{FF2B5EF4-FFF2-40B4-BE49-F238E27FC236}">
                <a16:creationId xmlns:a16="http://schemas.microsoft.com/office/drawing/2014/main" id="{B3C80B5E-6982-48D3-B47D-7E54B02A45E6}"/>
              </a:ext>
            </a:extLst>
          </p:cNvPr>
          <p:cNvSpPr>
            <a:spLocks noRot="1" noChangeArrowheads="1"/>
          </p:cNvSpPr>
          <p:nvPr/>
        </p:nvSpPr>
        <p:spPr bwMode="auto">
          <a:xfrm>
            <a:off x="323850" y="5157788"/>
            <a:ext cx="8515350" cy="1008062"/>
          </a:xfrm>
          <a:prstGeom prst="rect">
            <a:avLst/>
          </a:prstGeom>
          <a:blipFill dpi="0" rotWithShape="0">
            <a:blip r:embed="rId2"/>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solidFill>
                  <a:srgbClr val="CC0000"/>
                </a:solidFill>
              </a:rPr>
              <a:t>生产周期</a:t>
            </a:r>
            <a:r>
              <a:rPr lang="zh-CN" altLang="en-US" sz="2400">
                <a:solidFill>
                  <a:schemeClr val="tx1"/>
                </a:solidFill>
              </a:rPr>
              <a:t>，一定时期内，生产周期较短的产品，可以根据价格变化及时调整产量，供给弹性较大。相反，较小。</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4915">
                                            <p:bg/>
                                          </p:spTgt>
                                        </p:tgtEl>
                                        <p:attrNameLst>
                                          <p:attrName>style.visibility</p:attrName>
                                        </p:attrNameLst>
                                      </p:cBhvr>
                                      <p:to>
                                        <p:strVal val="visible"/>
                                      </p:to>
                                    </p:set>
                                    <p:animEffect transition="in" filter="blinds(horizontal)">
                                      <p:cBhvr>
                                        <p:cTn id="7" dur="500"/>
                                        <p:tgtEl>
                                          <p:spTgt spid="29491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4915">
                                            <p:txEl>
                                              <p:pRg st="0" end="0"/>
                                            </p:txEl>
                                          </p:spTgt>
                                        </p:tgtEl>
                                        <p:attrNameLst>
                                          <p:attrName>style.visibility</p:attrName>
                                        </p:attrNameLst>
                                      </p:cBhvr>
                                      <p:to>
                                        <p:strVal val="visible"/>
                                      </p:to>
                                    </p:set>
                                    <p:animEffect transition="in" filter="blinds(horizontal)">
                                      <p:cBhvr>
                                        <p:cTn id="12" dur="500"/>
                                        <p:tgtEl>
                                          <p:spTgt spid="2949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4916"/>
                                        </p:tgtEl>
                                        <p:attrNameLst>
                                          <p:attrName>style.visibility</p:attrName>
                                        </p:attrNameLst>
                                      </p:cBhvr>
                                      <p:to>
                                        <p:strVal val="visible"/>
                                      </p:to>
                                    </p:set>
                                    <p:animEffect transition="in" filter="blinds(horizontal)">
                                      <p:cBhvr>
                                        <p:cTn id="17" dur="500"/>
                                        <p:tgtEl>
                                          <p:spTgt spid="29491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4917"/>
                                        </p:tgtEl>
                                        <p:attrNameLst>
                                          <p:attrName>style.visibility</p:attrName>
                                        </p:attrNameLst>
                                      </p:cBhvr>
                                      <p:to>
                                        <p:strVal val="visible"/>
                                      </p:to>
                                    </p:set>
                                    <p:animEffect transition="in" filter="blinds(horizontal)">
                                      <p:cBhvr>
                                        <p:cTn id="22" dur="500"/>
                                        <p:tgtEl>
                                          <p:spTgt spid="2949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animBg="1"/>
      <p:bldP spid="294916" grpId="0" animBg="1"/>
      <p:bldP spid="294917"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灯片编号占位符 5">
            <a:extLst>
              <a:ext uri="{FF2B5EF4-FFF2-40B4-BE49-F238E27FC236}">
                <a16:creationId xmlns:a16="http://schemas.microsoft.com/office/drawing/2014/main" id="{8BCBBCAD-620B-4B85-80D5-B75197092853}"/>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020F5CE0-946B-4BC5-A3F6-DB9108D20F24}" type="slidenum">
              <a:rPr lang="en-US" altLang="zh-CN" sz="2000" smtClean="0">
                <a:solidFill>
                  <a:schemeClr val="tx1"/>
                </a:solidFill>
              </a:rPr>
              <a:pPr>
                <a:spcBef>
                  <a:spcPct val="0"/>
                </a:spcBef>
                <a:buClrTx/>
                <a:buSzTx/>
                <a:buFontTx/>
                <a:buNone/>
              </a:pPr>
              <a:t>69</a:t>
            </a:fld>
            <a:endParaRPr lang="en-US" altLang="zh-CN" sz="2000">
              <a:solidFill>
                <a:schemeClr val="tx1"/>
              </a:solidFill>
            </a:endParaRPr>
          </a:p>
        </p:txBody>
      </p:sp>
      <p:sp>
        <p:nvSpPr>
          <p:cNvPr id="259074" name="Rectangle 2">
            <a:extLst>
              <a:ext uri="{FF2B5EF4-FFF2-40B4-BE49-F238E27FC236}">
                <a16:creationId xmlns:a16="http://schemas.microsoft.com/office/drawing/2014/main" id="{F382BF5A-BD53-451D-B936-CBD2DD886BDD}"/>
              </a:ext>
            </a:extLst>
          </p:cNvPr>
          <p:cNvSpPr>
            <a:spLocks noGrp="1" noRot="1" noChangeArrowheads="1"/>
          </p:cNvSpPr>
          <p:nvPr>
            <p:ph type="title"/>
          </p:nvPr>
        </p:nvSpPr>
        <p:spPr>
          <a:xfrm>
            <a:off x="468313" y="404813"/>
            <a:ext cx="8208962" cy="792162"/>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sz="2800"/>
              <a:t>四、需求的交叉弹性 </a:t>
            </a:r>
            <a:r>
              <a:rPr lang="zh-CN" altLang="en-US" sz="2400">
                <a:solidFill>
                  <a:schemeClr val="tx1"/>
                </a:solidFill>
              </a:rPr>
              <a:t>  </a:t>
            </a:r>
            <a:r>
              <a:rPr lang="en-US" altLang="zh-CN" sz="2400">
                <a:solidFill>
                  <a:schemeClr val="tx1"/>
                </a:solidFill>
              </a:rPr>
              <a:t>Cross-Elasticity of Demand</a:t>
            </a:r>
          </a:p>
        </p:txBody>
      </p:sp>
      <p:sp>
        <p:nvSpPr>
          <p:cNvPr id="259075" name="Rectangle 3" descr="蓝色面巾纸">
            <a:extLst>
              <a:ext uri="{FF2B5EF4-FFF2-40B4-BE49-F238E27FC236}">
                <a16:creationId xmlns:a16="http://schemas.microsoft.com/office/drawing/2014/main" id="{CF476005-B97A-4438-A165-3CD955C19D08}"/>
              </a:ext>
            </a:extLst>
          </p:cNvPr>
          <p:cNvSpPr>
            <a:spLocks noGrp="1" noRot="1" noChangeArrowheads="1"/>
          </p:cNvSpPr>
          <p:nvPr>
            <p:ph type="body" sz="half" idx="1"/>
          </p:nvPr>
        </p:nvSpPr>
        <p:spPr>
          <a:xfrm>
            <a:off x="395288" y="1412875"/>
            <a:ext cx="8399462" cy="890588"/>
          </a:xfrm>
          <a:blipFill dpi="0" rotWithShape="0">
            <a:blip r:embed="rId2"/>
            <a:srcRect/>
            <a:tile tx="0" ty="0" sx="100000" sy="100000" flip="none" algn="tl"/>
          </a:blipFill>
          <a:ln w="76200" cap="flat">
            <a:solidFill>
              <a:srgbClr val="006600"/>
            </a:solidFill>
            <a:miter lim="800000"/>
            <a:headEnd/>
            <a:tailEnd/>
          </a:ln>
        </p:spPr>
        <p:txBody>
          <a:bodyPr/>
          <a:lstStyle/>
          <a:p>
            <a:pPr eaLnBrk="1" hangingPunct="1">
              <a:lnSpc>
                <a:spcPct val="90000"/>
              </a:lnSpc>
              <a:buClr>
                <a:schemeClr val="accent2"/>
              </a:buClr>
              <a:buSzPct val="95000"/>
              <a:buFont typeface="Wingdings" panose="05000000000000000000" pitchFamily="2" charset="2"/>
              <a:buChar char="u"/>
            </a:pPr>
            <a:r>
              <a:rPr lang="zh-CN" altLang="en-US" sz="2400" b="1">
                <a:solidFill>
                  <a:schemeClr val="tx1"/>
                </a:solidFill>
              </a:rPr>
              <a:t>定义 ：在一定时期内，当一种商品价格变动</a:t>
            </a:r>
            <a:r>
              <a:rPr lang="en-US" altLang="zh-CN" sz="2400" b="1">
                <a:solidFill>
                  <a:schemeClr val="tx1"/>
                </a:solidFill>
              </a:rPr>
              <a:t>1</a:t>
            </a:r>
            <a:r>
              <a:rPr lang="zh-CN" altLang="en-US" sz="2400" b="1">
                <a:solidFill>
                  <a:schemeClr val="tx1"/>
                </a:solidFill>
              </a:rPr>
              <a:t>％时，所引起的另一种商品需求量变动的百分比。</a:t>
            </a:r>
          </a:p>
        </p:txBody>
      </p:sp>
      <p:pic>
        <p:nvPicPr>
          <p:cNvPr id="259088" name="Picture 16">
            <a:extLst>
              <a:ext uri="{FF2B5EF4-FFF2-40B4-BE49-F238E27FC236}">
                <a16:creationId xmlns:a16="http://schemas.microsoft.com/office/drawing/2014/main" id="{91990658-6479-4CC0-8432-3812C8DB32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492375"/>
            <a:ext cx="777716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9091" name="Picture 19">
            <a:extLst>
              <a:ext uri="{FF2B5EF4-FFF2-40B4-BE49-F238E27FC236}">
                <a16:creationId xmlns:a16="http://schemas.microsoft.com/office/drawing/2014/main" id="{810EA199-6C55-45F9-8E35-725A487E6D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4797425"/>
            <a:ext cx="4824413"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9090" name="Picture 18">
            <a:extLst>
              <a:ext uri="{FF2B5EF4-FFF2-40B4-BE49-F238E27FC236}">
                <a16:creationId xmlns:a16="http://schemas.microsoft.com/office/drawing/2014/main" id="{6E76A012-7FFA-4D7A-B854-9044FB1501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3141663"/>
            <a:ext cx="6696075"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9089" name="Picture 17">
            <a:extLst>
              <a:ext uri="{FF2B5EF4-FFF2-40B4-BE49-F238E27FC236}">
                <a16:creationId xmlns:a16="http://schemas.microsoft.com/office/drawing/2014/main" id="{5C0CC045-98F6-4CB1-AB65-4E65B9A886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3141663"/>
            <a:ext cx="1873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9075">
                                            <p:bg/>
                                          </p:spTgt>
                                        </p:tgtEl>
                                        <p:attrNameLst>
                                          <p:attrName>style.visibility</p:attrName>
                                        </p:attrNameLst>
                                      </p:cBhvr>
                                      <p:to>
                                        <p:strVal val="visible"/>
                                      </p:to>
                                    </p:set>
                                    <p:animEffect transition="in" filter="blinds(horizontal)">
                                      <p:cBhvr>
                                        <p:cTn id="7" dur="500"/>
                                        <p:tgtEl>
                                          <p:spTgt spid="259075">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59075">
                                            <p:txEl>
                                              <p:pRg st="0" end="0"/>
                                            </p:txEl>
                                          </p:spTgt>
                                        </p:tgtEl>
                                        <p:attrNameLst>
                                          <p:attrName>style.visibility</p:attrName>
                                        </p:attrNameLst>
                                      </p:cBhvr>
                                      <p:to>
                                        <p:strVal val="visible"/>
                                      </p:to>
                                    </p:set>
                                    <p:animEffect transition="in" filter="blinds(horizontal)">
                                      <p:cBhvr>
                                        <p:cTn id="11" dur="500"/>
                                        <p:tgtEl>
                                          <p:spTgt spid="259075">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259088"/>
                                        </p:tgtEl>
                                        <p:attrNameLst>
                                          <p:attrName>style.visibility</p:attrName>
                                        </p:attrNameLst>
                                      </p:cBhvr>
                                      <p:to>
                                        <p:strVal val="visible"/>
                                      </p:to>
                                    </p:set>
                                    <p:animEffect transition="in" filter="blinds(horizontal)">
                                      <p:cBhvr>
                                        <p:cTn id="16" dur="500"/>
                                        <p:tgtEl>
                                          <p:spTgt spid="25908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259089"/>
                                        </p:tgtEl>
                                        <p:attrNameLst>
                                          <p:attrName>style.visibility</p:attrName>
                                        </p:attrNameLst>
                                      </p:cBhvr>
                                      <p:to>
                                        <p:strVal val="visible"/>
                                      </p:to>
                                    </p:set>
                                    <p:animEffect transition="in" filter="blinds(horizontal)">
                                      <p:cBhvr>
                                        <p:cTn id="21" dur="500"/>
                                        <p:tgtEl>
                                          <p:spTgt spid="25908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259090"/>
                                        </p:tgtEl>
                                        <p:attrNameLst>
                                          <p:attrName>style.visibility</p:attrName>
                                        </p:attrNameLst>
                                      </p:cBhvr>
                                      <p:to>
                                        <p:strVal val="visible"/>
                                      </p:to>
                                    </p:set>
                                    <p:animEffect transition="in" filter="blinds(horizontal)">
                                      <p:cBhvr>
                                        <p:cTn id="26" dur="500"/>
                                        <p:tgtEl>
                                          <p:spTgt spid="25909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259091"/>
                                        </p:tgtEl>
                                        <p:attrNameLst>
                                          <p:attrName>style.visibility</p:attrName>
                                        </p:attrNameLst>
                                      </p:cBhvr>
                                      <p:to>
                                        <p:strVal val="visible"/>
                                      </p:to>
                                    </p:set>
                                    <p:animEffect transition="in" filter="blinds(horizontal)">
                                      <p:cBhvr>
                                        <p:cTn id="31" dur="500"/>
                                        <p:tgtEl>
                                          <p:spTgt spid="2590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4">
            <a:extLst>
              <a:ext uri="{FF2B5EF4-FFF2-40B4-BE49-F238E27FC236}">
                <a16:creationId xmlns:a16="http://schemas.microsoft.com/office/drawing/2014/main" id="{67E87E09-D525-47E7-A325-2318EDAB55C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39B83DC6-7E04-4817-A3F9-315F3AAA342E}" type="slidenum">
              <a:rPr lang="en-US" altLang="zh-CN" sz="2000" smtClean="0">
                <a:solidFill>
                  <a:schemeClr val="tx1"/>
                </a:solidFill>
              </a:rPr>
              <a:pPr>
                <a:spcBef>
                  <a:spcPct val="0"/>
                </a:spcBef>
                <a:buClrTx/>
                <a:buSzTx/>
                <a:buFontTx/>
                <a:buNone/>
              </a:pPr>
              <a:t>7</a:t>
            </a:fld>
            <a:endParaRPr lang="en-US" altLang="zh-CN" sz="2000">
              <a:solidFill>
                <a:schemeClr val="tx1"/>
              </a:solidFill>
            </a:endParaRPr>
          </a:p>
        </p:txBody>
      </p:sp>
      <p:sp>
        <p:nvSpPr>
          <p:cNvPr id="209922" name="Rectangle 2">
            <a:extLst>
              <a:ext uri="{FF2B5EF4-FFF2-40B4-BE49-F238E27FC236}">
                <a16:creationId xmlns:a16="http://schemas.microsoft.com/office/drawing/2014/main" id="{102D6E1E-E11C-4371-894A-B7AE7BF4A6B6}"/>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更进一步简化分析</a:t>
            </a:r>
          </a:p>
        </p:txBody>
      </p:sp>
      <p:sp>
        <p:nvSpPr>
          <p:cNvPr id="11268" name="Rectangle 3" descr="纸莎草纸">
            <a:extLst>
              <a:ext uri="{FF2B5EF4-FFF2-40B4-BE49-F238E27FC236}">
                <a16:creationId xmlns:a16="http://schemas.microsoft.com/office/drawing/2014/main" id="{10E2AFE8-1D6B-49C7-A55B-1A63EDBBB183}"/>
              </a:ext>
            </a:extLst>
          </p:cNvPr>
          <p:cNvSpPr>
            <a:spLocks noGrp="1" noRot="1" noChangeArrowheads="1"/>
          </p:cNvSpPr>
          <p:nvPr>
            <p:ph type="body" idx="1"/>
          </p:nvPr>
        </p:nvSpPr>
        <p:spPr>
          <a:xfrm>
            <a:off x="539750" y="1484313"/>
            <a:ext cx="3762375" cy="3816350"/>
          </a:xfrm>
          <a:blipFill dpi="0" rotWithShape="0">
            <a:blip r:embed="rId3"/>
            <a:srcRect/>
            <a:tile tx="0" ty="0" sx="100000" sy="100000" flip="none" algn="tl"/>
          </a:blipFill>
          <a:ln w="38100" cap="flat">
            <a:solidFill>
              <a:schemeClr val="folHlink"/>
            </a:solidFill>
            <a:miter lim="800000"/>
            <a:headEnd/>
            <a:tailEnd/>
          </a:ln>
        </p:spPr>
        <p:txBody>
          <a:bodyPr/>
          <a:lstStyle/>
          <a:p>
            <a:pPr eaLnBrk="1" hangingPunct="1">
              <a:lnSpc>
                <a:spcPct val="130000"/>
              </a:lnSpc>
            </a:pPr>
            <a:r>
              <a:rPr lang="zh-CN" altLang="en-US" sz="2400" b="1"/>
              <a:t>在不影响结论的前提下，大多使用线性需求函数，其形式为：</a:t>
            </a:r>
          </a:p>
          <a:p>
            <a:pPr eaLnBrk="1" hangingPunct="1">
              <a:lnSpc>
                <a:spcPct val="130000"/>
              </a:lnSpc>
              <a:buFont typeface="Wingdings" panose="05000000000000000000" pitchFamily="2" charset="2"/>
              <a:buNone/>
            </a:pPr>
            <a:endParaRPr lang="zh-CN" altLang="en-US" sz="2400" b="1"/>
          </a:p>
          <a:p>
            <a:pPr eaLnBrk="1" hangingPunct="1">
              <a:lnSpc>
                <a:spcPct val="130000"/>
              </a:lnSpc>
              <a:buClr>
                <a:srgbClr val="006600"/>
              </a:buClr>
              <a:buFont typeface="Wingdings" panose="05000000000000000000" pitchFamily="2" charset="2"/>
              <a:buChar char="p"/>
            </a:pPr>
            <a:r>
              <a:rPr lang="zh-CN" altLang="en-US" sz="2400" b="1"/>
              <a:t>其中</a:t>
            </a:r>
            <a:r>
              <a:rPr lang="en-US" altLang="zh-CN" sz="2400" b="1"/>
              <a:t>α</a:t>
            </a:r>
            <a:r>
              <a:rPr lang="zh-CN" altLang="en-US" sz="2400" b="1"/>
              <a:t>、</a:t>
            </a:r>
            <a:r>
              <a:rPr lang="en-US" altLang="zh-CN" sz="2400" b="1"/>
              <a:t>β</a:t>
            </a:r>
            <a:r>
              <a:rPr lang="zh-CN" altLang="en-US" sz="2400" b="1"/>
              <a:t>为常数，</a:t>
            </a:r>
            <a:r>
              <a:rPr lang="en-US" altLang="zh-CN" sz="2400" b="1"/>
              <a:t>α</a:t>
            </a:r>
            <a:r>
              <a:rPr lang="zh-CN" altLang="en-US" sz="2400" b="1"/>
              <a:t>为截距，</a:t>
            </a:r>
            <a:r>
              <a:rPr lang="en-US" altLang="zh-CN" sz="2400" b="1"/>
              <a:t>β</a:t>
            </a:r>
            <a:r>
              <a:rPr lang="zh-CN" altLang="en-US" sz="2400" b="1"/>
              <a:t>为斜率倒数。</a:t>
            </a:r>
          </a:p>
        </p:txBody>
      </p:sp>
      <p:grpSp>
        <p:nvGrpSpPr>
          <p:cNvPr id="209925" name="Group 5">
            <a:extLst>
              <a:ext uri="{FF2B5EF4-FFF2-40B4-BE49-F238E27FC236}">
                <a16:creationId xmlns:a16="http://schemas.microsoft.com/office/drawing/2014/main" id="{C5E207A5-630B-4162-9C4C-2F9C6E32FAD7}"/>
              </a:ext>
            </a:extLst>
          </p:cNvPr>
          <p:cNvGrpSpPr>
            <a:grpSpLocks/>
          </p:cNvGrpSpPr>
          <p:nvPr/>
        </p:nvGrpSpPr>
        <p:grpSpPr bwMode="auto">
          <a:xfrm>
            <a:off x="4391025" y="2181225"/>
            <a:ext cx="4114800" cy="2743200"/>
            <a:chOff x="768" y="912"/>
            <a:chExt cx="2592" cy="1728"/>
          </a:xfrm>
        </p:grpSpPr>
        <p:sp>
          <p:nvSpPr>
            <p:cNvPr id="209926" name="Line 6">
              <a:extLst>
                <a:ext uri="{FF2B5EF4-FFF2-40B4-BE49-F238E27FC236}">
                  <a16:creationId xmlns:a16="http://schemas.microsoft.com/office/drawing/2014/main" id="{AE9C055B-D282-4AFB-BC7F-94BAE030139F}"/>
                </a:ext>
              </a:extLst>
            </p:cNvPr>
            <p:cNvSpPr>
              <a:spLocks noChangeShapeType="1"/>
            </p:cNvSpPr>
            <p:nvPr/>
          </p:nvSpPr>
          <p:spPr bwMode="auto">
            <a:xfrm flipH="1" flipV="1">
              <a:off x="1008" y="912"/>
              <a:ext cx="0" cy="1487"/>
            </a:xfrm>
            <a:prstGeom prst="line">
              <a:avLst/>
            </a:prstGeom>
            <a:noFill/>
            <a:ln w="38100">
              <a:solidFill>
                <a:srgbClr val="333399"/>
              </a:solidFill>
              <a:miter lim="800000"/>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8000" tIns="46800" rIns="198000" bIns="46800"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09927" name="Line 7">
              <a:extLst>
                <a:ext uri="{FF2B5EF4-FFF2-40B4-BE49-F238E27FC236}">
                  <a16:creationId xmlns:a16="http://schemas.microsoft.com/office/drawing/2014/main" id="{EC46B20B-9A8D-4480-AD45-4E914158BC71}"/>
                </a:ext>
              </a:extLst>
            </p:cNvPr>
            <p:cNvSpPr>
              <a:spLocks noChangeShapeType="1"/>
            </p:cNvSpPr>
            <p:nvPr/>
          </p:nvSpPr>
          <p:spPr bwMode="auto">
            <a:xfrm>
              <a:off x="1008" y="2400"/>
              <a:ext cx="2256" cy="0"/>
            </a:xfrm>
            <a:prstGeom prst="line">
              <a:avLst/>
            </a:prstGeom>
            <a:noFill/>
            <a:ln w="38100">
              <a:solidFill>
                <a:srgbClr val="333399"/>
              </a:solidFill>
              <a:miter lim="800000"/>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8000" tIns="46800" rIns="198000" bIns="46800"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209928" name="Rectangle 8" descr="5%">
              <a:extLst>
                <a:ext uri="{FF2B5EF4-FFF2-40B4-BE49-F238E27FC236}">
                  <a16:creationId xmlns:a16="http://schemas.microsoft.com/office/drawing/2014/main" id="{C1CDF9D3-21F0-48C6-AF6C-966281D5CF8C}"/>
                </a:ext>
              </a:extLst>
            </p:cNvPr>
            <p:cNvSpPr>
              <a:spLocks noChangeArrowheads="1"/>
            </p:cNvSpPr>
            <p:nvPr/>
          </p:nvSpPr>
          <p:spPr bwMode="auto">
            <a:xfrm>
              <a:off x="768" y="912"/>
              <a:ext cx="240" cy="192"/>
            </a:xfrm>
            <a:prstGeom prst="rect">
              <a:avLst/>
            </a:prstGeom>
            <a:noFill/>
            <a:ln>
              <a:noFill/>
            </a:ln>
            <a:effectLst/>
            <a:extLst>
              <a:ext uri="{909E8E84-426E-40DD-AFC4-6F175D3DCCD1}">
                <a14:hiddenFill xmlns:a14="http://schemas.microsoft.com/office/drawing/2010/main">
                  <a:pattFill prst="pct5">
                    <a:fgClr>
                      <a:srgbClr val="FFCC66"/>
                    </a:fgClr>
                    <a:bgClr>
                      <a:srgbClr val="FFFFFF"/>
                    </a:bgClr>
                  </a:pattFill>
                </a14:hiddenFill>
              </a:ext>
              <a:ext uri="{91240B29-F687-4F45-9708-019B960494DF}">
                <a14:hiddenLine xmlns:a14="http://schemas.microsoft.com/office/drawing/2010/main" w="3175">
                  <a:solidFill>
                    <a:srgbClr val="333399"/>
                  </a:solidFill>
                  <a:miter lim="800000"/>
                  <a:headEnd/>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8000" tIns="46800" rIns="198000" bIns="46800" anchor="ctr"/>
            <a:lstStyle/>
            <a:p>
              <a:pPr algn="ctr" eaLnBrk="1" hangingPunct="1">
                <a:defRPr/>
              </a:pPr>
              <a:r>
                <a:rPr kumimoji="1" lang="en-US" altLang="zh-CN" sz="2000" b="1">
                  <a:solidFill>
                    <a:schemeClr val="tx1"/>
                  </a:solidFill>
                  <a:effectLst>
                    <a:outerShdw blurRad="38100" dist="38100" dir="2700000" algn="tl">
                      <a:srgbClr val="C0C0C0"/>
                    </a:outerShdw>
                  </a:effectLst>
                  <a:latin typeface="Times New Roman" pitchFamily="18" charset="0"/>
                </a:rPr>
                <a:t>P</a:t>
              </a:r>
            </a:p>
          </p:txBody>
        </p:sp>
        <p:sp>
          <p:nvSpPr>
            <p:cNvPr id="209929" name="Rectangle 9" descr="5%">
              <a:extLst>
                <a:ext uri="{FF2B5EF4-FFF2-40B4-BE49-F238E27FC236}">
                  <a16:creationId xmlns:a16="http://schemas.microsoft.com/office/drawing/2014/main" id="{B5B10120-2B3A-4EC4-B606-E0A69C336C29}"/>
                </a:ext>
              </a:extLst>
            </p:cNvPr>
            <p:cNvSpPr>
              <a:spLocks noChangeArrowheads="1"/>
            </p:cNvSpPr>
            <p:nvPr/>
          </p:nvSpPr>
          <p:spPr bwMode="auto">
            <a:xfrm>
              <a:off x="816" y="2400"/>
              <a:ext cx="240" cy="192"/>
            </a:xfrm>
            <a:prstGeom prst="rect">
              <a:avLst/>
            </a:prstGeom>
            <a:noFill/>
            <a:ln>
              <a:noFill/>
            </a:ln>
            <a:effectLst/>
            <a:extLst>
              <a:ext uri="{909E8E84-426E-40DD-AFC4-6F175D3DCCD1}">
                <a14:hiddenFill xmlns:a14="http://schemas.microsoft.com/office/drawing/2010/main">
                  <a:pattFill prst="pct5">
                    <a:fgClr>
                      <a:srgbClr val="FFCC66"/>
                    </a:fgClr>
                    <a:bgClr>
                      <a:srgbClr val="FFFFFF"/>
                    </a:bgClr>
                  </a:pattFill>
                </a14:hiddenFill>
              </a:ext>
              <a:ext uri="{91240B29-F687-4F45-9708-019B960494DF}">
                <a14:hiddenLine xmlns:a14="http://schemas.microsoft.com/office/drawing/2010/main" w="3175">
                  <a:solidFill>
                    <a:srgbClr val="333399"/>
                  </a:solidFill>
                  <a:miter lim="800000"/>
                  <a:headEnd/>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8000" tIns="46800" rIns="198000" bIns="46800" anchor="ctr"/>
            <a:lstStyle/>
            <a:p>
              <a:pPr algn="ctr" eaLnBrk="1" hangingPunct="1">
                <a:defRPr/>
              </a:pPr>
              <a:r>
                <a:rPr kumimoji="1" lang="en-US" altLang="zh-CN" sz="2000" b="1">
                  <a:solidFill>
                    <a:schemeClr val="tx1"/>
                  </a:solidFill>
                  <a:effectLst>
                    <a:outerShdw blurRad="38100" dist="38100" dir="2700000" algn="tl">
                      <a:srgbClr val="C0C0C0"/>
                    </a:outerShdw>
                  </a:effectLst>
                  <a:latin typeface="Times New Roman" pitchFamily="18" charset="0"/>
                </a:rPr>
                <a:t>O</a:t>
              </a:r>
            </a:p>
          </p:txBody>
        </p:sp>
        <p:sp>
          <p:nvSpPr>
            <p:cNvPr id="209930" name="Rectangle 10" descr="5%">
              <a:extLst>
                <a:ext uri="{FF2B5EF4-FFF2-40B4-BE49-F238E27FC236}">
                  <a16:creationId xmlns:a16="http://schemas.microsoft.com/office/drawing/2014/main" id="{78818147-EC9C-40CE-A7B1-399C52FDD388}"/>
                </a:ext>
              </a:extLst>
            </p:cNvPr>
            <p:cNvSpPr>
              <a:spLocks noChangeArrowheads="1"/>
            </p:cNvSpPr>
            <p:nvPr/>
          </p:nvSpPr>
          <p:spPr bwMode="auto">
            <a:xfrm>
              <a:off x="3120" y="2448"/>
              <a:ext cx="240" cy="192"/>
            </a:xfrm>
            <a:prstGeom prst="rect">
              <a:avLst/>
            </a:prstGeom>
            <a:noFill/>
            <a:ln>
              <a:noFill/>
            </a:ln>
            <a:effectLst/>
            <a:extLst>
              <a:ext uri="{909E8E84-426E-40DD-AFC4-6F175D3DCCD1}">
                <a14:hiddenFill xmlns:a14="http://schemas.microsoft.com/office/drawing/2010/main">
                  <a:pattFill prst="pct5">
                    <a:fgClr>
                      <a:srgbClr val="FFCC66"/>
                    </a:fgClr>
                    <a:bgClr>
                      <a:srgbClr val="FFFFFF"/>
                    </a:bgClr>
                  </a:pattFill>
                </a14:hiddenFill>
              </a:ext>
              <a:ext uri="{91240B29-F687-4F45-9708-019B960494DF}">
                <a14:hiddenLine xmlns:a14="http://schemas.microsoft.com/office/drawing/2010/main" w="3175">
                  <a:solidFill>
                    <a:srgbClr val="333399"/>
                  </a:solidFill>
                  <a:miter lim="800000"/>
                  <a:headEnd/>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8000" tIns="46800" rIns="198000" bIns="46800" anchor="ctr"/>
            <a:lstStyle/>
            <a:p>
              <a:pPr algn="ctr" eaLnBrk="1" hangingPunct="1">
                <a:defRPr/>
              </a:pPr>
              <a:r>
                <a:rPr kumimoji="1" lang="en-US" altLang="zh-CN" sz="2000" b="1">
                  <a:solidFill>
                    <a:schemeClr val="tx1"/>
                  </a:solidFill>
                  <a:effectLst>
                    <a:outerShdw blurRad="38100" dist="38100" dir="2700000" algn="tl">
                      <a:srgbClr val="C0C0C0"/>
                    </a:outerShdw>
                  </a:effectLst>
                  <a:latin typeface="Times New Roman" pitchFamily="18" charset="0"/>
                </a:rPr>
                <a:t>Q</a:t>
              </a:r>
            </a:p>
          </p:txBody>
        </p:sp>
      </p:grpSp>
      <p:grpSp>
        <p:nvGrpSpPr>
          <p:cNvPr id="209957" name="Group 37">
            <a:extLst>
              <a:ext uri="{FF2B5EF4-FFF2-40B4-BE49-F238E27FC236}">
                <a16:creationId xmlns:a16="http://schemas.microsoft.com/office/drawing/2014/main" id="{04C28655-FA06-43A5-9FDF-A12C0CBE1955}"/>
              </a:ext>
            </a:extLst>
          </p:cNvPr>
          <p:cNvGrpSpPr>
            <a:grpSpLocks/>
          </p:cNvGrpSpPr>
          <p:nvPr/>
        </p:nvGrpSpPr>
        <p:grpSpPr bwMode="auto">
          <a:xfrm>
            <a:off x="4787900" y="2636838"/>
            <a:ext cx="2919413" cy="1771650"/>
            <a:chOff x="1056" y="1248"/>
            <a:chExt cx="1839" cy="1116"/>
          </a:xfrm>
        </p:grpSpPr>
        <p:sp>
          <p:nvSpPr>
            <p:cNvPr id="209958" name="Rectangle 38" descr="5%">
              <a:extLst>
                <a:ext uri="{FF2B5EF4-FFF2-40B4-BE49-F238E27FC236}">
                  <a16:creationId xmlns:a16="http://schemas.microsoft.com/office/drawing/2014/main" id="{240DCCD9-25D7-40AB-BE95-B108F687F3AC}"/>
                </a:ext>
              </a:extLst>
            </p:cNvPr>
            <p:cNvSpPr>
              <a:spLocks noChangeArrowheads="1"/>
            </p:cNvSpPr>
            <p:nvPr/>
          </p:nvSpPr>
          <p:spPr bwMode="auto">
            <a:xfrm>
              <a:off x="2400" y="2226"/>
              <a:ext cx="495" cy="138"/>
            </a:xfrm>
            <a:prstGeom prst="rect">
              <a:avLst/>
            </a:prstGeom>
            <a:noFill/>
            <a:ln>
              <a:noFill/>
            </a:ln>
            <a:effectLst/>
            <a:extLst>
              <a:ext uri="{909E8E84-426E-40DD-AFC4-6F175D3DCCD1}">
                <a14:hiddenFill xmlns:a14="http://schemas.microsoft.com/office/drawing/2010/main">
                  <a:pattFill prst="pct5">
                    <a:fgClr>
                      <a:srgbClr val="FFCC66"/>
                    </a:fgClr>
                    <a:bgClr>
                      <a:srgbClr val="FFFFFF"/>
                    </a:bgClr>
                  </a:pattFill>
                </a14:hiddenFill>
              </a:ext>
              <a:ext uri="{91240B29-F687-4F45-9708-019B960494DF}">
                <a14:hiddenLine xmlns:a14="http://schemas.microsoft.com/office/drawing/2010/main" w="38100" cmpd="dbl">
                  <a:solidFill>
                    <a:srgbClr val="3399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8000" tIns="46800" rIns="198000" bIns="46800" anchor="ctr"/>
            <a:lstStyle/>
            <a:p>
              <a:pPr algn="ctr" eaLnBrk="1" hangingPunct="1">
                <a:defRPr/>
              </a:pPr>
              <a:r>
                <a:rPr kumimoji="1" lang="en-US" altLang="zh-CN" sz="1800" b="1">
                  <a:solidFill>
                    <a:srgbClr val="008000"/>
                  </a:solidFill>
                  <a:effectLst>
                    <a:outerShdw blurRad="38100" dist="38100" dir="2700000" algn="tl">
                      <a:srgbClr val="C0C0C0"/>
                    </a:outerShdw>
                  </a:effectLst>
                  <a:latin typeface="Times New Roman" pitchFamily="18" charset="0"/>
                </a:rPr>
                <a:t>Q</a:t>
              </a:r>
              <a:r>
                <a:rPr kumimoji="1" lang="en-US" altLang="zh-CN" sz="1800" b="1" baseline="-25000">
                  <a:solidFill>
                    <a:srgbClr val="008000"/>
                  </a:solidFill>
                  <a:effectLst>
                    <a:outerShdw blurRad="38100" dist="38100" dir="2700000" algn="tl">
                      <a:srgbClr val="C0C0C0"/>
                    </a:outerShdw>
                  </a:effectLst>
                  <a:latin typeface="Times New Roman" pitchFamily="18" charset="0"/>
                </a:rPr>
                <a:t>d</a:t>
              </a:r>
              <a:endParaRPr kumimoji="1" lang="en-US" altLang="zh-CN" sz="1800" b="1">
                <a:solidFill>
                  <a:srgbClr val="008000"/>
                </a:solidFill>
                <a:effectLst>
                  <a:outerShdw blurRad="38100" dist="38100" dir="2700000" algn="tl">
                    <a:srgbClr val="C0C0C0"/>
                  </a:outerShdw>
                </a:effectLst>
                <a:latin typeface="Times New Roman" pitchFamily="18" charset="0"/>
              </a:endParaRPr>
            </a:p>
          </p:txBody>
        </p:sp>
        <p:sp>
          <p:nvSpPr>
            <p:cNvPr id="209959" name="Line 39">
              <a:extLst>
                <a:ext uri="{FF2B5EF4-FFF2-40B4-BE49-F238E27FC236}">
                  <a16:creationId xmlns:a16="http://schemas.microsoft.com/office/drawing/2014/main" id="{A9D31BA6-5E89-4B3F-9FEB-9F15FB68DDE1}"/>
                </a:ext>
              </a:extLst>
            </p:cNvPr>
            <p:cNvSpPr>
              <a:spLocks noChangeShapeType="1"/>
            </p:cNvSpPr>
            <p:nvPr/>
          </p:nvSpPr>
          <p:spPr bwMode="auto">
            <a:xfrm>
              <a:off x="1056" y="1248"/>
              <a:ext cx="1440" cy="1056"/>
            </a:xfrm>
            <a:prstGeom prst="line">
              <a:avLst/>
            </a:prstGeom>
            <a:noFill/>
            <a:ln w="381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grpSp>
      <p:pic>
        <p:nvPicPr>
          <p:cNvPr id="209960" name="Picture 40" descr="266">
            <a:extLst>
              <a:ext uri="{FF2B5EF4-FFF2-40B4-BE49-F238E27FC236}">
                <a16:creationId xmlns:a16="http://schemas.microsoft.com/office/drawing/2014/main" id="{F189DB84-0C7A-45C5-8514-0507F8CE7C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7100" y="3551238"/>
            <a:ext cx="134938"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61" name="Picture 41" descr="266">
            <a:extLst>
              <a:ext uri="{FF2B5EF4-FFF2-40B4-BE49-F238E27FC236}">
                <a16:creationId xmlns:a16="http://schemas.microsoft.com/office/drawing/2014/main" id="{6CF87B86-1EB8-4837-BCB8-03C25B9BE2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2900" y="4025900"/>
            <a:ext cx="134938"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62" name="Picture 42" descr="266">
            <a:extLst>
              <a:ext uri="{FF2B5EF4-FFF2-40B4-BE49-F238E27FC236}">
                <a16:creationId xmlns:a16="http://schemas.microsoft.com/office/drawing/2014/main" id="{60B599DA-D084-4DED-A451-F4D2FD2C71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8763" y="3017838"/>
            <a:ext cx="134937"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274" name="Object 44">
            <a:extLst>
              <a:ext uri="{FF2B5EF4-FFF2-40B4-BE49-F238E27FC236}">
                <a16:creationId xmlns:a16="http://schemas.microsoft.com/office/drawing/2014/main" id="{AC060169-101A-4BE8-A58A-8AB828D4D162}"/>
              </a:ext>
            </a:extLst>
          </p:cNvPr>
          <p:cNvGraphicFramePr>
            <a:graphicFrameLocks noChangeAspect="1"/>
          </p:cNvGraphicFramePr>
          <p:nvPr/>
        </p:nvGraphicFramePr>
        <p:xfrm>
          <a:off x="971550" y="3068638"/>
          <a:ext cx="2376488" cy="588962"/>
        </p:xfrm>
        <a:graphic>
          <a:graphicData uri="http://schemas.openxmlformats.org/presentationml/2006/ole">
            <mc:AlternateContent xmlns:mc="http://schemas.openxmlformats.org/markup-compatibility/2006">
              <mc:Choice xmlns:v="urn:schemas-microsoft-com:vml" Requires="v">
                <p:oleObj spid="_x0000_s11282" name="公式" r:id="rId5" imgW="819318" imgH="123981" progId="Equation.3">
                  <p:embed/>
                </p:oleObj>
              </mc:Choice>
              <mc:Fallback>
                <p:oleObj name="公式" r:id="rId5" imgW="819318" imgH="123981" progId="Equation.3">
                  <p:embed/>
                  <p:pic>
                    <p:nvPicPr>
                      <p:cNvPr id="0" name="Object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550" y="3068638"/>
                        <a:ext cx="2376488"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nodeType="clickEffect">
                                  <p:stCondLst>
                                    <p:cond delay="0"/>
                                  </p:stCondLst>
                                  <p:childTnLst>
                                    <p:set>
                                      <p:cBhvr>
                                        <p:cTn id="6" dur="1" fill="hold">
                                          <p:stCondLst>
                                            <p:cond delay="0"/>
                                          </p:stCondLst>
                                        </p:cTn>
                                        <p:tgtEl>
                                          <p:spTgt spid="209925"/>
                                        </p:tgtEl>
                                        <p:attrNameLst>
                                          <p:attrName>style.visibility</p:attrName>
                                        </p:attrNameLst>
                                      </p:cBhvr>
                                      <p:to>
                                        <p:strVal val="visible"/>
                                      </p:to>
                                    </p:set>
                                    <p:animEffect transition="in" filter="strips(upRight)">
                                      <p:cBhvr>
                                        <p:cTn id="7" dur="500"/>
                                        <p:tgtEl>
                                          <p:spTgt spid="209925"/>
                                        </p:tgtEl>
                                      </p:cBhvr>
                                    </p:animEffect>
                                  </p:childTnLst>
                                </p:cTn>
                              </p:par>
                            </p:childTnLst>
                          </p:cTn>
                        </p:par>
                        <p:par>
                          <p:cTn id="8" fill="hold" nodeType="afterGroup">
                            <p:stCondLst>
                              <p:cond delay="500"/>
                            </p:stCondLst>
                            <p:childTnLst>
                              <p:par>
                                <p:cTn id="9" presetID="9" presetClass="entr" presetSubtype="0" fill="hold" nodeType="afterEffect">
                                  <p:stCondLst>
                                    <p:cond delay="1000"/>
                                  </p:stCondLst>
                                  <p:childTnLst>
                                    <p:set>
                                      <p:cBhvr>
                                        <p:cTn id="10" dur="1" fill="hold">
                                          <p:stCondLst>
                                            <p:cond delay="0"/>
                                          </p:stCondLst>
                                        </p:cTn>
                                        <p:tgtEl>
                                          <p:spTgt spid="209960"/>
                                        </p:tgtEl>
                                        <p:attrNameLst>
                                          <p:attrName>style.visibility</p:attrName>
                                        </p:attrNameLst>
                                      </p:cBhvr>
                                      <p:to>
                                        <p:strVal val="visible"/>
                                      </p:to>
                                    </p:set>
                                    <p:animEffect transition="in" filter="dissolve">
                                      <p:cBhvr>
                                        <p:cTn id="11" dur="500"/>
                                        <p:tgtEl>
                                          <p:spTgt spid="20996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nodeType="clickEffect">
                                  <p:stCondLst>
                                    <p:cond delay="0"/>
                                  </p:stCondLst>
                                  <p:childTnLst>
                                    <p:set>
                                      <p:cBhvr>
                                        <p:cTn id="15" dur="1" fill="hold">
                                          <p:stCondLst>
                                            <p:cond delay="0"/>
                                          </p:stCondLst>
                                        </p:cTn>
                                        <p:tgtEl>
                                          <p:spTgt spid="209961"/>
                                        </p:tgtEl>
                                        <p:attrNameLst>
                                          <p:attrName>style.visibility</p:attrName>
                                        </p:attrNameLst>
                                      </p:cBhvr>
                                      <p:to>
                                        <p:strVal val="visible"/>
                                      </p:to>
                                    </p:set>
                                    <p:animEffect transition="in" filter="dissolve">
                                      <p:cBhvr>
                                        <p:cTn id="16" dur="500"/>
                                        <p:tgtEl>
                                          <p:spTgt spid="20996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9" presetClass="entr" presetSubtype="0" fill="hold" nodeType="clickEffect">
                                  <p:stCondLst>
                                    <p:cond delay="0"/>
                                  </p:stCondLst>
                                  <p:childTnLst>
                                    <p:set>
                                      <p:cBhvr>
                                        <p:cTn id="20" dur="1" fill="hold">
                                          <p:stCondLst>
                                            <p:cond delay="0"/>
                                          </p:stCondLst>
                                        </p:cTn>
                                        <p:tgtEl>
                                          <p:spTgt spid="209962"/>
                                        </p:tgtEl>
                                        <p:attrNameLst>
                                          <p:attrName>style.visibility</p:attrName>
                                        </p:attrNameLst>
                                      </p:cBhvr>
                                      <p:to>
                                        <p:strVal val="visible"/>
                                      </p:to>
                                    </p:set>
                                    <p:animEffect transition="in" filter="dissolve">
                                      <p:cBhvr>
                                        <p:cTn id="21" dur="500"/>
                                        <p:tgtEl>
                                          <p:spTgt spid="20996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nodeType="clickEffect">
                                  <p:stCondLst>
                                    <p:cond delay="0"/>
                                  </p:stCondLst>
                                  <p:childTnLst>
                                    <p:set>
                                      <p:cBhvr>
                                        <p:cTn id="25" dur="1" fill="hold">
                                          <p:stCondLst>
                                            <p:cond delay="0"/>
                                          </p:stCondLst>
                                        </p:cTn>
                                        <p:tgtEl>
                                          <p:spTgt spid="209957"/>
                                        </p:tgtEl>
                                        <p:attrNameLst>
                                          <p:attrName>style.visibility</p:attrName>
                                        </p:attrNameLst>
                                      </p:cBhvr>
                                      <p:to>
                                        <p:strVal val="visible"/>
                                      </p:to>
                                    </p:set>
                                    <p:animEffect transition="in" filter="wipe(up)">
                                      <p:cBhvr>
                                        <p:cTn id="26" dur="500"/>
                                        <p:tgtEl>
                                          <p:spTgt spid="2099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灯片编号占位符 4">
            <a:extLst>
              <a:ext uri="{FF2B5EF4-FFF2-40B4-BE49-F238E27FC236}">
                <a16:creationId xmlns:a16="http://schemas.microsoft.com/office/drawing/2014/main" id="{130A7F4C-329C-4FAB-8240-D70F48E9F591}"/>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9073C5E6-B37B-4F6D-B950-54D61DB30811}" type="slidenum">
              <a:rPr lang="en-US" altLang="zh-CN" sz="2000" smtClean="0">
                <a:solidFill>
                  <a:schemeClr val="tx1"/>
                </a:solidFill>
              </a:rPr>
              <a:pPr>
                <a:spcBef>
                  <a:spcPct val="0"/>
                </a:spcBef>
                <a:buClrTx/>
                <a:buSzTx/>
                <a:buFontTx/>
                <a:buNone/>
              </a:pPr>
              <a:t>70</a:t>
            </a:fld>
            <a:endParaRPr lang="en-US" altLang="zh-CN" sz="2000">
              <a:solidFill>
                <a:schemeClr val="tx1"/>
              </a:solidFill>
            </a:endParaRPr>
          </a:p>
        </p:txBody>
      </p:sp>
      <p:sp>
        <p:nvSpPr>
          <p:cNvPr id="295938" name="Rectangle 2">
            <a:extLst>
              <a:ext uri="{FF2B5EF4-FFF2-40B4-BE49-F238E27FC236}">
                <a16:creationId xmlns:a16="http://schemas.microsoft.com/office/drawing/2014/main" id="{6DD46D34-72D4-44E4-ADBB-25B3413F6838}"/>
              </a:ext>
            </a:extLst>
          </p:cNvPr>
          <p:cNvSpPr>
            <a:spLocks noGrp="1" noRot="1" noChangeArrowheads="1"/>
          </p:cNvSpPr>
          <p:nvPr>
            <p:ph type="title"/>
          </p:nvPr>
        </p:nvSpPr>
        <p:spPr/>
        <p:txBody>
          <a:bodyPr/>
          <a:lstStyle/>
          <a:p>
            <a:pPr eaLnBrk="1" hangingPunct="1">
              <a:defRPr/>
            </a:pPr>
            <a:r>
              <a:rPr lang="zh-CN" altLang="en-US" sz="3200"/>
              <a:t>互补、替代</a:t>
            </a:r>
          </a:p>
        </p:txBody>
      </p:sp>
      <p:sp>
        <p:nvSpPr>
          <p:cNvPr id="295940" name="AutoShape 4" descr="蓝色面巾纸">
            <a:extLst>
              <a:ext uri="{FF2B5EF4-FFF2-40B4-BE49-F238E27FC236}">
                <a16:creationId xmlns:a16="http://schemas.microsoft.com/office/drawing/2014/main" id="{7ED7840F-5D3A-4B36-90AC-62939D1F406E}"/>
              </a:ext>
            </a:extLst>
          </p:cNvPr>
          <p:cNvSpPr>
            <a:spLocks noChangeArrowheads="1"/>
          </p:cNvSpPr>
          <p:nvPr/>
        </p:nvSpPr>
        <p:spPr bwMode="auto">
          <a:xfrm>
            <a:off x="395288" y="4941888"/>
            <a:ext cx="5976937" cy="1008062"/>
          </a:xfrm>
          <a:prstGeom prst="wedgeRectCallout">
            <a:avLst>
              <a:gd name="adj1" fmla="val 53639"/>
              <a:gd name="adj2" fmla="val 3856"/>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Char char="u"/>
            </a:pPr>
            <a:r>
              <a:rPr lang="zh-CN" altLang="en-US" sz="2400" b="1">
                <a:solidFill>
                  <a:schemeClr val="tx1"/>
                </a:solidFill>
                <a:ea typeface="仿宋_GB2312" panose="02010609030101010101" pitchFamily="49" charset="-122"/>
              </a:rPr>
              <a:t>互补商品之间价格与需求成反向变动；</a:t>
            </a:r>
          </a:p>
          <a:p>
            <a:pPr eaLnBrk="1" hangingPunct="1">
              <a:spcBef>
                <a:spcPct val="0"/>
              </a:spcBef>
              <a:buClr>
                <a:schemeClr val="accent2"/>
              </a:buClr>
              <a:buSzPct val="95000"/>
              <a:buFont typeface="Wingdings" panose="05000000000000000000" pitchFamily="2" charset="2"/>
              <a:buChar char="u"/>
            </a:pPr>
            <a:r>
              <a:rPr lang="zh-CN" altLang="en-US" sz="2400" b="1">
                <a:solidFill>
                  <a:schemeClr val="tx1"/>
                </a:solidFill>
                <a:ea typeface="仿宋_GB2312" panose="02010609030101010101" pitchFamily="49" charset="-122"/>
              </a:rPr>
              <a:t>替代商品之间价格与需求成正向变动。</a:t>
            </a:r>
          </a:p>
        </p:txBody>
      </p:sp>
      <p:sp>
        <p:nvSpPr>
          <p:cNvPr id="295941" name="Rectangle 5" descr="信纸">
            <a:extLst>
              <a:ext uri="{FF2B5EF4-FFF2-40B4-BE49-F238E27FC236}">
                <a16:creationId xmlns:a16="http://schemas.microsoft.com/office/drawing/2014/main" id="{6C699B81-7D70-4239-89DC-AB4AF684255F}"/>
              </a:ext>
            </a:extLst>
          </p:cNvPr>
          <p:cNvSpPr>
            <a:spLocks noRot="1" noChangeArrowheads="1"/>
          </p:cNvSpPr>
          <p:nvPr/>
        </p:nvSpPr>
        <p:spPr bwMode="auto">
          <a:xfrm>
            <a:off x="395288" y="1628775"/>
            <a:ext cx="8424862" cy="863600"/>
          </a:xfrm>
          <a:prstGeom prst="rect">
            <a:avLst/>
          </a:prstGeom>
          <a:blipFill dpi="0" rotWithShape="0">
            <a:blip r:embed="rId3"/>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None/>
            </a:pPr>
            <a:r>
              <a:rPr lang="zh-CN" altLang="en-US" sz="2400" b="1">
                <a:solidFill>
                  <a:schemeClr val="tx1"/>
                </a:solidFill>
              </a:rPr>
              <a:t>互补商品</a:t>
            </a:r>
            <a:r>
              <a:rPr lang="en-US" altLang="zh-CN" sz="2400" b="1">
                <a:solidFill>
                  <a:schemeClr val="tx1"/>
                </a:solidFill>
              </a:rPr>
              <a:t>Complements</a:t>
            </a:r>
            <a:r>
              <a:rPr lang="en-US" altLang="zh-CN" sz="2400">
                <a:solidFill>
                  <a:schemeClr val="tx1"/>
                </a:solidFill>
              </a:rPr>
              <a:t> </a:t>
            </a:r>
            <a:r>
              <a:rPr lang="en-US" altLang="zh-CN" sz="2400" b="1">
                <a:solidFill>
                  <a:schemeClr val="tx1"/>
                </a:solidFill>
              </a:rPr>
              <a:t>:</a:t>
            </a:r>
            <a:r>
              <a:rPr lang="zh-CN" altLang="en-US" sz="2400" b="1">
                <a:solidFill>
                  <a:schemeClr val="tx1"/>
                </a:solidFill>
              </a:rPr>
              <a:t>两种商品共同满足一种欲望。</a:t>
            </a:r>
          </a:p>
          <a:p>
            <a:pPr lvl="1" eaLnBrk="1" hangingPunct="1">
              <a:lnSpc>
                <a:spcPct val="90000"/>
              </a:lnSpc>
              <a:buClr>
                <a:srgbClr val="3366FF"/>
              </a:buClr>
              <a:buSzPct val="95000"/>
              <a:buFont typeface="Wingdings" panose="05000000000000000000" pitchFamily="2" charset="2"/>
              <a:buChar char="n"/>
            </a:pPr>
            <a:r>
              <a:rPr lang="zh-CN" altLang="en-US" sz="2400" b="1">
                <a:solidFill>
                  <a:schemeClr val="tx1"/>
                </a:solidFill>
              </a:rPr>
              <a:t>汽车与汽油，一种的 </a:t>
            </a:r>
            <a:r>
              <a:rPr lang="en-US" altLang="zh-CN" sz="2400" b="1">
                <a:solidFill>
                  <a:schemeClr val="tx1"/>
                </a:solidFill>
              </a:rPr>
              <a:t>P</a:t>
            </a:r>
            <a:r>
              <a:rPr lang="zh-CN" altLang="en-US" sz="2400" b="1">
                <a:solidFill>
                  <a:schemeClr val="tx1"/>
                </a:solidFill>
              </a:rPr>
              <a:t>与另一种的</a:t>
            </a:r>
            <a:r>
              <a:rPr lang="en-US" altLang="zh-CN" sz="2400" b="1">
                <a:solidFill>
                  <a:schemeClr val="tx1"/>
                </a:solidFill>
              </a:rPr>
              <a:t>Q</a:t>
            </a:r>
            <a:r>
              <a:rPr lang="zh-CN" altLang="en-US" sz="2400" b="1">
                <a:solidFill>
                  <a:schemeClr val="tx1"/>
                </a:solidFill>
              </a:rPr>
              <a:t>呈反方向变动。</a:t>
            </a:r>
          </a:p>
        </p:txBody>
      </p:sp>
      <p:sp>
        <p:nvSpPr>
          <p:cNvPr id="295942" name="Rectangle 6" descr="信纸">
            <a:extLst>
              <a:ext uri="{FF2B5EF4-FFF2-40B4-BE49-F238E27FC236}">
                <a16:creationId xmlns:a16="http://schemas.microsoft.com/office/drawing/2014/main" id="{FD3B942D-3BC9-4437-AFBF-67C78D4081EF}"/>
              </a:ext>
            </a:extLst>
          </p:cNvPr>
          <p:cNvSpPr>
            <a:spLocks noChangeArrowheads="1"/>
          </p:cNvSpPr>
          <p:nvPr/>
        </p:nvSpPr>
        <p:spPr bwMode="auto">
          <a:xfrm>
            <a:off x="395288" y="2924175"/>
            <a:ext cx="5976937" cy="1590675"/>
          </a:xfrm>
          <a:prstGeom prst="rect">
            <a:avLst/>
          </a:prstGeom>
          <a:blipFill dpi="0" rotWithShape="0">
            <a:blip r:embed="rId3"/>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rgbClr val="3366FF"/>
              </a:buClr>
              <a:buSzPct val="95000"/>
              <a:buFont typeface="Wingdings" panose="05000000000000000000" pitchFamily="2" charset="2"/>
              <a:buChar char="n"/>
            </a:pPr>
            <a:r>
              <a:rPr lang="zh-CN" altLang="en-US" sz="2400" b="1">
                <a:solidFill>
                  <a:schemeClr val="tx1"/>
                </a:solidFill>
              </a:rPr>
              <a:t>替代商品</a:t>
            </a:r>
            <a:r>
              <a:rPr lang="en-US" altLang="zh-CN" sz="2400" b="1">
                <a:solidFill>
                  <a:schemeClr val="tx1"/>
                </a:solidFill>
              </a:rPr>
              <a:t>Substitutes</a:t>
            </a:r>
            <a:r>
              <a:rPr lang="en-US" altLang="zh-CN" sz="2400">
                <a:solidFill>
                  <a:schemeClr val="tx1"/>
                </a:solidFill>
              </a:rPr>
              <a:t> </a:t>
            </a:r>
            <a:r>
              <a:rPr lang="zh-CN" altLang="en-US" sz="2400" b="1">
                <a:solidFill>
                  <a:schemeClr val="tx1"/>
                </a:solidFill>
              </a:rPr>
              <a:t>：两种商品可以互相代替满足同一种欲望。</a:t>
            </a:r>
          </a:p>
          <a:p>
            <a:pPr lvl="1" eaLnBrk="1" hangingPunct="1">
              <a:spcBef>
                <a:spcPct val="0"/>
              </a:spcBef>
              <a:buClr>
                <a:srgbClr val="3366FF"/>
              </a:buClr>
              <a:buSzPct val="95000"/>
              <a:buFont typeface="Wingdings" panose="05000000000000000000" pitchFamily="2" charset="2"/>
              <a:buChar char="n"/>
            </a:pPr>
            <a:r>
              <a:rPr lang="zh-CN" altLang="en-US" sz="2400" b="1">
                <a:solidFill>
                  <a:schemeClr val="tx1"/>
                </a:solidFill>
              </a:rPr>
              <a:t>牛肉与羊肉 ，一种的</a:t>
            </a:r>
            <a:r>
              <a:rPr lang="en-US" altLang="zh-CN" sz="2400" b="1">
                <a:solidFill>
                  <a:schemeClr val="tx1"/>
                </a:solidFill>
              </a:rPr>
              <a:t>P </a:t>
            </a:r>
            <a:r>
              <a:rPr lang="zh-CN" altLang="en-US" sz="2400" b="1">
                <a:solidFill>
                  <a:schemeClr val="tx1"/>
                </a:solidFill>
              </a:rPr>
              <a:t>与另一种的</a:t>
            </a:r>
            <a:r>
              <a:rPr lang="en-US" altLang="zh-CN" sz="2400" b="1">
                <a:solidFill>
                  <a:schemeClr val="tx1"/>
                </a:solidFill>
              </a:rPr>
              <a:t>Q </a:t>
            </a:r>
            <a:r>
              <a:rPr lang="zh-CN" altLang="en-US" sz="2400" b="1">
                <a:solidFill>
                  <a:schemeClr val="tx1"/>
                </a:solidFill>
              </a:rPr>
              <a:t>呈同方向变动。</a:t>
            </a:r>
          </a:p>
        </p:txBody>
      </p:sp>
      <p:sp>
        <p:nvSpPr>
          <p:cNvPr id="295943" name="Rectangle 7" descr="蓝色面巾纸">
            <a:extLst>
              <a:ext uri="{FF2B5EF4-FFF2-40B4-BE49-F238E27FC236}">
                <a16:creationId xmlns:a16="http://schemas.microsoft.com/office/drawing/2014/main" id="{0B5AA61C-5987-4333-8563-1206FB8314F9}"/>
              </a:ext>
            </a:extLst>
          </p:cNvPr>
          <p:cNvSpPr>
            <a:spLocks noChangeArrowheads="1"/>
          </p:cNvSpPr>
          <p:nvPr/>
        </p:nvSpPr>
        <p:spPr bwMode="auto">
          <a:xfrm>
            <a:off x="6659563" y="3789363"/>
            <a:ext cx="1909762" cy="1993900"/>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400">
                <a:solidFill>
                  <a:schemeClr val="tx1"/>
                </a:solidFill>
              </a:rPr>
              <a:t>当咖啡的价格急剧上升时，对茶叶的需求量将怎样？</a:t>
            </a:r>
            <a:r>
              <a:rPr kumimoji="1" lang="zh-CN" altLang="en-US" sz="2400">
                <a:solidFill>
                  <a:srgbClr val="336600"/>
                </a:solidFill>
              </a:rPr>
              <a:t>增加</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5941"/>
                                        </p:tgtEl>
                                        <p:attrNameLst>
                                          <p:attrName>style.visibility</p:attrName>
                                        </p:attrNameLst>
                                      </p:cBhvr>
                                      <p:to>
                                        <p:strVal val="visible"/>
                                      </p:to>
                                    </p:set>
                                    <p:animEffect transition="in" filter="blinds(horizontal)">
                                      <p:cBhvr>
                                        <p:cTn id="7" dur="500"/>
                                        <p:tgtEl>
                                          <p:spTgt spid="2959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5942"/>
                                        </p:tgtEl>
                                        <p:attrNameLst>
                                          <p:attrName>style.visibility</p:attrName>
                                        </p:attrNameLst>
                                      </p:cBhvr>
                                      <p:to>
                                        <p:strVal val="visible"/>
                                      </p:to>
                                    </p:set>
                                    <p:animEffect transition="in" filter="blinds(horizontal)">
                                      <p:cBhvr>
                                        <p:cTn id="12" dur="500"/>
                                        <p:tgtEl>
                                          <p:spTgt spid="29594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5943"/>
                                        </p:tgtEl>
                                        <p:attrNameLst>
                                          <p:attrName>style.visibility</p:attrName>
                                        </p:attrNameLst>
                                      </p:cBhvr>
                                      <p:to>
                                        <p:strVal val="visible"/>
                                      </p:to>
                                    </p:set>
                                    <p:animEffect transition="in" filter="blinds(horizontal)">
                                      <p:cBhvr>
                                        <p:cTn id="17" dur="500"/>
                                        <p:tgtEl>
                                          <p:spTgt spid="29594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95940"/>
                                        </p:tgtEl>
                                        <p:attrNameLst>
                                          <p:attrName>style.visibility</p:attrName>
                                        </p:attrNameLst>
                                      </p:cBhvr>
                                      <p:to>
                                        <p:strVal val="visible"/>
                                      </p:to>
                                    </p:set>
                                    <p:animEffect transition="in" filter="box(in)">
                                      <p:cBhvr>
                                        <p:cTn id="22" dur="500"/>
                                        <p:tgtEl>
                                          <p:spTgt spid="2959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0" grpId="0" animBg="1"/>
      <p:bldP spid="295941" grpId="0" animBg="1"/>
      <p:bldP spid="295942" grpId="0" animBg="1"/>
      <p:bldP spid="29594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灯片编号占位符 4">
            <a:extLst>
              <a:ext uri="{FF2B5EF4-FFF2-40B4-BE49-F238E27FC236}">
                <a16:creationId xmlns:a16="http://schemas.microsoft.com/office/drawing/2014/main" id="{33B8A334-3222-478C-83EF-ADEC42CA6EDE}"/>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B42D4DBE-C79E-490C-B501-2171F4A5238F}" type="slidenum">
              <a:rPr lang="en-US" altLang="zh-CN" sz="2000" smtClean="0">
                <a:solidFill>
                  <a:schemeClr val="tx1"/>
                </a:solidFill>
              </a:rPr>
              <a:pPr>
                <a:spcBef>
                  <a:spcPct val="0"/>
                </a:spcBef>
                <a:buClrTx/>
                <a:buSzTx/>
                <a:buFontTx/>
                <a:buNone/>
              </a:pPr>
              <a:t>71</a:t>
            </a:fld>
            <a:endParaRPr lang="en-US" altLang="zh-CN" sz="2000">
              <a:solidFill>
                <a:schemeClr val="tx1"/>
              </a:solidFill>
            </a:endParaRPr>
          </a:p>
        </p:txBody>
      </p:sp>
      <p:sp>
        <p:nvSpPr>
          <p:cNvPr id="260098" name="Rectangle 2">
            <a:extLst>
              <a:ext uri="{FF2B5EF4-FFF2-40B4-BE49-F238E27FC236}">
                <a16:creationId xmlns:a16="http://schemas.microsoft.com/office/drawing/2014/main" id="{2F5064BA-6992-4EB0-A75F-0839AAE3EEBB}"/>
              </a:ext>
            </a:extLst>
          </p:cNvPr>
          <p:cNvSpPr>
            <a:spLocks noGrp="1" noRot="1" noChangeArrowheads="1"/>
          </p:cNvSpPr>
          <p:nvPr>
            <p:ph type="title"/>
          </p:nvPr>
        </p:nvSpPr>
        <p:spPr>
          <a:xfrm>
            <a:off x="250825" y="476250"/>
            <a:ext cx="5113338" cy="7270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sz="3200"/>
              <a:t>交叉弹性与</a:t>
            </a:r>
            <a:r>
              <a:rPr lang="zh-CN" altLang="en-US"/>
              <a:t>互补、替代</a:t>
            </a:r>
          </a:p>
        </p:txBody>
      </p:sp>
      <p:sp>
        <p:nvSpPr>
          <p:cNvPr id="260099" name="Rectangle 3" descr="信纸">
            <a:extLst>
              <a:ext uri="{FF2B5EF4-FFF2-40B4-BE49-F238E27FC236}">
                <a16:creationId xmlns:a16="http://schemas.microsoft.com/office/drawing/2014/main" id="{BD7C3864-2920-447C-931E-74FA1F657E79}"/>
              </a:ext>
            </a:extLst>
          </p:cNvPr>
          <p:cNvSpPr>
            <a:spLocks noChangeArrowheads="1"/>
          </p:cNvSpPr>
          <p:nvPr>
            <p:ph type="body" idx="1"/>
          </p:nvPr>
        </p:nvSpPr>
        <p:spPr>
          <a:xfrm>
            <a:off x="323850" y="1341438"/>
            <a:ext cx="6173788" cy="1560512"/>
          </a:xfrm>
          <a:blipFill dpi="0" rotWithShape="0">
            <a:blip r:embed="rId2"/>
            <a:srcRect/>
            <a:tile tx="0" ty="0" sx="100000" sy="100000" flip="none" algn="tl"/>
          </a:blipFill>
          <a:ln w="38100">
            <a:solidFill>
              <a:srgbClr val="CC6600"/>
            </a:solidFill>
            <a:miter lim="800000"/>
            <a:headEnd/>
            <a:tailEnd/>
          </a:ln>
        </p:spPr>
        <p:txBody>
          <a:bodyPr/>
          <a:lstStyle/>
          <a:p>
            <a:pPr eaLnBrk="1" hangingPunct="1">
              <a:lnSpc>
                <a:spcPct val="90000"/>
              </a:lnSpc>
              <a:buClr>
                <a:srgbClr val="3366FF"/>
              </a:buClr>
              <a:buSzPct val="95000"/>
              <a:buFont typeface="Wingdings" panose="05000000000000000000" pitchFamily="2" charset="2"/>
              <a:buChar char="n"/>
            </a:pPr>
            <a:r>
              <a:rPr lang="en-US" altLang="zh-CN" sz="2400">
                <a:solidFill>
                  <a:schemeClr val="tx1"/>
                </a:solidFill>
              </a:rPr>
              <a:t>e</a:t>
            </a:r>
            <a:r>
              <a:rPr lang="en-US" altLang="zh-CN" sz="2400" baseline="-25000">
                <a:solidFill>
                  <a:schemeClr val="tx1"/>
                </a:solidFill>
              </a:rPr>
              <a:t>XY</a:t>
            </a:r>
            <a:r>
              <a:rPr lang="zh-CN" altLang="en-US" sz="2400">
                <a:solidFill>
                  <a:schemeClr val="tx1"/>
                </a:solidFill>
              </a:rPr>
              <a:t>＞</a:t>
            </a:r>
            <a:r>
              <a:rPr lang="en-US" altLang="zh-CN" sz="2400">
                <a:solidFill>
                  <a:schemeClr val="tx1"/>
                </a:solidFill>
              </a:rPr>
              <a:t>0 </a:t>
            </a:r>
            <a:r>
              <a:rPr lang="zh-CN" altLang="en-US" sz="2400">
                <a:solidFill>
                  <a:schemeClr val="tx1"/>
                </a:solidFill>
              </a:rPr>
              <a:t>是替代品</a:t>
            </a:r>
          </a:p>
          <a:p>
            <a:pPr lvl="1" eaLnBrk="1" hangingPunct="1">
              <a:lnSpc>
                <a:spcPct val="90000"/>
              </a:lnSpc>
              <a:buClr>
                <a:srgbClr val="3366FF"/>
              </a:buClr>
              <a:buSzPct val="95000"/>
              <a:buFont typeface="Wingdings" panose="05000000000000000000" pitchFamily="2" charset="2"/>
              <a:buChar char="n"/>
            </a:pPr>
            <a:r>
              <a:rPr lang="en-US" altLang="zh-CN" sz="2400">
                <a:solidFill>
                  <a:schemeClr val="tx1"/>
                </a:solidFill>
              </a:rPr>
              <a:t>Y</a:t>
            </a:r>
            <a:r>
              <a:rPr lang="zh-CN" altLang="en-US" sz="2400">
                <a:solidFill>
                  <a:schemeClr val="tx1"/>
                </a:solidFill>
              </a:rPr>
              <a:t>商品的价格</a:t>
            </a:r>
            <a:r>
              <a:rPr lang="en-US" altLang="zh-CN" sz="2400">
                <a:solidFill>
                  <a:schemeClr val="tx1"/>
                </a:solidFill>
              </a:rPr>
              <a:t>P </a:t>
            </a:r>
            <a:r>
              <a:rPr lang="zh-CN" altLang="en-US" sz="2400">
                <a:solidFill>
                  <a:schemeClr val="tx1"/>
                </a:solidFill>
              </a:rPr>
              <a:t>上升（下降）引起</a:t>
            </a:r>
            <a:r>
              <a:rPr lang="en-US" altLang="zh-CN" sz="2400">
                <a:solidFill>
                  <a:schemeClr val="tx1"/>
                </a:solidFill>
              </a:rPr>
              <a:t>X</a:t>
            </a:r>
            <a:r>
              <a:rPr lang="zh-CN" altLang="en-US" sz="2400">
                <a:solidFill>
                  <a:schemeClr val="tx1"/>
                </a:solidFill>
              </a:rPr>
              <a:t>商品的需求量</a:t>
            </a:r>
            <a:r>
              <a:rPr lang="en-US" altLang="zh-CN" sz="2400">
                <a:solidFill>
                  <a:schemeClr val="tx1"/>
                </a:solidFill>
              </a:rPr>
              <a:t>Q</a:t>
            </a:r>
            <a:r>
              <a:rPr lang="zh-CN" altLang="en-US" sz="2400">
                <a:solidFill>
                  <a:schemeClr val="tx1"/>
                </a:solidFill>
              </a:rPr>
              <a:t>上升（下降），这说明商品</a:t>
            </a:r>
            <a:r>
              <a:rPr lang="en-US" altLang="zh-CN" sz="2400">
                <a:solidFill>
                  <a:schemeClr val="tx1"/>
                </a:solidFill>
              </a:rPr>
              <a:t>X</a:t>
            </a:r>
            <a:r>
              <a:rPr lang="zh-CN" altLang="en-US" sz="2400">
                <a:solidFill>
                  <a:schemeClr val="tx1"/>
                </a:solidFill>
              </a:rPr>
              <a:t>和商品</a:t>
            </a:r>
            <a:r>
              <a:rPr lang="en-US" altLang="zh-CN" sz="2400">
                <a:solidFill>
                  <a:schemeClr val="tx1"/>
                </a:solidFill>
              </a:rPr>
              <a:t>Y</a:t>
            </a:r>
            <a:r>
              <a:rPr lang="zh-CN" altLang="en-US" sz="2400">
                <a:solidFill>
                  <a:schemeClr val="tx1"/>
                </a:solidFill>
              </a:rPr>
              <a:t>之间的关系为替代关系。 </a:t>
            </a:r>
          </a:p>
        </p:txBody>
      </p:sp>
      <p:sp>
        <p:nvSpPr>
          <p:cNvPr id="260100" name="Rectangle 4" descr="花束">
            <a:extLst>
              <a:ext uri="{FF2B5EF4-FFF2-40B4-BE49-F238E27FC236}">
                <a16:creationId xmlns:a16="http://schemas.microsoft.com/office/drawing/2014/main" id="{0DAD8B74-0401-48B0-8854-83B476181DA3}"/>
              </a:ext>
            </a:extLst>
          </p:cNvPr>
          <p:cNvSpPr>
            <a:spLocks noChangeArrowheads="1"/>
          </p:cNvSpPr>
          <p:nvPr/>
        </p:nvSpPr>
        <p:spPr bwMode="auto">
          <a:xfrm>
            <a:off x="323850" y="3141663"/>
            <a:ext cx="8496300" cy="1511300"/>
          </a:xfrm>
          <a:prstGeom prst="rect">
            <a:avLst/>
          </a:prstGeom>
          <a:blipFill dpi="0" rotWithShape="0">
            <a:blip r:embed="rId3"/>
            <a:srcRect/>
            <a:tile tx="0" ty="0" sx="100000" sy="100000" flip="none" algn="tl"/>
          </a:blipFill>
          <a:ln w="381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Char char="l"/>
            </a:pPr>
            <a:r>
              <a:rPr lang="en-US" altLang="zh-CN" sz="2800">
                <a:solidFill>
                  <a:schemeClr val="tx1"/>
                </a:solidFill>
              </a:rPr>
              <a:t>e</a:t>
            </a:r>
            <a:r>
              <a:rPr lang="en-US" altLang="zh-CN" sz="2800" baseline="-25000">
                <a:solidFill>
                  <a:schemeClr val="tx1"/>
                </a:solidFill>
              </a:rPr>
              <a:t>XY</a:t>
            </a:r>
            <a:r>
              <a:rPr lang="en-US" altLang="zh-CN" sz="2400">
                <a:solidFill>
                  <a:schemeClr val="tx1"/>
                </a:solidFill>
              </a:rPr>
              <a:t> </a:t>
            </a:r>
            <a:r>
              <a:rPr lang="zh-CN" altLang="en-US" sz="2400">
                <a:solidFill>
                  <a:schemeClr val="tx1"/>
                </a:solidFill>
              </a:rPr>
              <a:t>＜</a:t>
            </a:r>
            <a:r>
              <a:rPr lang="en-US" altLang="zh-CN" sz="2400">
                <a:solidFill>
                  <a:schemeClr val="tx1"/>
                </a:solidFill>
              </a:rPr>
              <a:t>0 </a:t>
            </a:r>
            <a:r>
              <a:rPr lang="zh-CN" altLang="en-US" sz="2400">
                <a:solidFill>
                  <a:schemeClr val="tx1"/>
                </a:solidFill>
              </a:rPr>
              <a:t>是互补品</a:t>
            </a:r>
          </a:p>
          <a:p>
            <a:pPr lvl="1" eaLnBrk="1" hangingPunct="1">
              <a:lnSpc>
                <a:spcPct val="90000"/>
              </a:lnSpc>
              <a:buSzPct val="95000"/>
              <a:buFont typeface="Wingdings" panose="05000000000000000000" pitchFamily="2" charset="2"/>
              <a:buChar char="l"/>
            </a:pPr>
            <a:r>
              <a:rPr lang="en-US" altLang="zh-CN" sz="2400">
                <a:solidFill>
                  <a:schemeClr val="tx1"/>
                </a:solidFill>
              </a:rPr>
              <a:t>Y</a:t>
            </a:r>
            <a:r>
              <a:rPr lang="zh-CN" altLang="en-US" sz="2400">
                <a:solidFill>
                  <a:schemeClr val="tx1"/>
                </a:solidFill>
              </a:rPr>
              <a:t>商品的价格</a:t>
            </a:r>
            <a:r>
              <a:rPr lang="en-US" altLang="zh-CN" sz="2400">
                <a:solidFill>
                  <a:schemeClr val="tx1"/>
                </a:solidFill>
              </a:rPr>
              <a:t>P </a:t>
            </a:r>
            <a:r>
              <a:rPr lang="zh-CN" altLang="en-US" sz="2400">
                <a:solidFill>
                  <a:schemeClr val="tx1"/>
                </a:solidFill>
              </a:rPr>
              <a:t>上升（下降）引起</a:t>
            </a:r>
            <a:r>
              <a:rPr lang="en-US" altLang="zh-CN" sz="2400">
                <a:solidFill>
                  <a:schemeClr val="tx1"/>
                </a:solidFill>
              </a:rPr>
              <a:t>X</a:t>
            </a:r>
            <a:r>
              <a:rPr lang="zh-CN" altLang="en-US" sz="2400">
                <a:solidFill>
                  <a:schemeClr val="tx1"/>
                </a:solidFill>
              </a:rPr>
              <a:t>商品的需求量</a:t>
            </a:r>
            <a:r>
              <a:rPr lang="en-US" altLang="zh-CN" sz="2400">
                <a:solidFill>
                  <a:schemeClr val="tx1"/>
                </a:solidFill>
              </a:rPr>
              <a:t>Q  </a:t>
            </a:r>
            <a:r>
              <a:rPr lang="zh-CN" altLang="en-US" sz="2400">
                <a:solidFill>
                  <a:schemeClr val="tx1"/>
                </a:solidFill>
              </a:rPr>
              <a:t>下降（上升），这说明商品</a:t>
            </a:r>
            <a:r>
              <a:rPr lang="en-US" altLang="zh-CN" sz="2400">
                <a:solidFill>
                  <a:schemeClr val="tx1"/>
                </a:solidFill>
              </a:rPr>
              <a:t>X</a:t>
            </a:r>
            <a:r>
              <a:rPr lang="zh-CN" altLang="en-US" sz="2400">
                <a:solidFill>
                  <a:schemeClr val="tx1"/>
                </a:solidFill>
              </a:rPr>
              <a:t>和商品</a:t>
            </a:r>
            <a:r>
              <a:rPr lang="en-US" altLang="zh-CN" sz="2400">
                <a:solidFill>
                  <a:schemeClr val="tx1"/>
                </a:solidFill>
              </a:rPr>
              <a:t>Y</a:t>
            </a:r>
            <a:r>
              <a:rPr lang="zh-CN" altLang="en-US" sz="2400">
                <a:solidFill>
                  <a:schemeClr val="tx1"/>
                </a:solidFill>
              </a:rPr>
              <a:t>之间的关系为互补关系。 </a:t>
            </a:r>
          </a:p>
        </p:txBody>
      </p:sp>
      <p:sp>
        <p:nvSpPr>
          <p:cNvPr id="260101" name="Rectangle 5" descr="纸莎草纸">
            <a:extLst>
              <a:ext uri="{FF2B5EF4-FFF2-40B4-BE49-F238E27FC236}">
                <a16:creationId xmlns:a16="http://schemas.microsoft.com/office/drawing/2014/main" id="{E8BC05B1-A2D3-4191-88E0-B0A83E5214CF}"/>
              </a:ext>
            </a:extLst>
          </p:cNvPr>
          <p:cNvSpPr>
            <a:spLocks noChangeArrowheads="1"/>
          </p:cNvSpPr>
          <p:nvPr/>
        </p:nvSpPr>
        <p:spPr bwMode="auto">
          <a:xfrm>
            <a:off x="323850" y="4868863"/>
            <a:ext cx="8540750" cy="1223962"/>
          </a:xfrm>
          <a:prstGeom prst="rect">
            <a:avLst/>
          </a:prstGeom>
          <a:blipFill dpi="0" rotWithShape="0">
            <a:blip r:embed="rId4"/>
            <a:srcRect/>
            <a:tile tx="0" ty="0" sx="100000" sy="100000" flip="none" algn="tl"/>
          </a:blipFill>
          <a:ln w="38100">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rgbClr val="006600"/>
              </a:buClr>
              <a:buSzPct val="95000"/>
              <a:buFont typeface="Wingdings" panose="05000000000000000000" pitchFamily="2" charset="2"/>
              <a:buChar char="p"/>
            </a:pPr>
            <a:r>
              <a:rPr lang="zh-CN" altLang="en-US" sz="2400">
                <a:solidFill>
                  <a:schemeClr val="tx1"/>
                </a:solidFill>
              </a:rPr>
              <a:t>当</a:t>
            </a:r>
            <a:r>
              <a:rPr lang="en-US" altLang="zh-CN" sz="2800">
                <a:solidFill>
                  <a:schemeClr val="tx1"/>
                </a:solidFill>
              </a:rPr>
              <a:t>e</a:t>
            </a:r>
            <a:r>
              <a:rPr lang="en-US" altLang="zh-CN" sz="2800" baseline="-25000">
                <a:solidFill>
                  <a:schemeClr val="tx1"/>
                </a:solidFill>
              </a:rPr>
              <a:t>XY</a:t>
            </a:r>
            <a:r>
              <a:rPr lang="en-US" altLang="zh-CN" sz="2400">
                <a:solidFill>
                  <a:schemeClr val="tx1"/>
                </a:solidFill>
              </a:rPr>
              <a:t> =0</a:t>
            </a:r>
            <a:r>
              <a:rPr lang="zh-CN" altLang="en-US" sz="2400">
                <a:solidFill>
                  <a:schemeClr val="tx1"/>
                </a:solidFill>
              </a:rPr>
              <a:t>时独立无关的商品</a:t>
            </a:r>
          </a:p>
          <a:p>
            <a:pPr lvl="1" eaLnBrk="1" hangingPunct="1">
              <a:lnSpc>
                <a:spcPct val="90000"/>
              </a:lnSpc>
              <a:buClr>
                <a:srgbClr val="006600"/>
              </a:buClr>
              <a:buSzPct val="95000"/>
              <a:buFont typeface="Wingdings" panose="05000000000000000000" pitchFamily="2" charset="2"/>
              <a:buChar char="p"/>
            </a:pPr>
            <a:r>
              <a:rPr lang="zh-CN" altLang="en-US" sz="2400">
                <a:solidFill>
                  <a:schemeClr val="tx1"/>
                </a:solidFill>
              </a:rPr>
              <a:t>即相关产品价格的变化不影响需求，即，如茶叶与食盐之间的关系。既不相互竞争，也不相互补充的物品</a:t>
            </a:r>
          </a:p>
        </p:txBody>
      </p:sp>
      <p:sp>
        <p:nvSpPr>
          <p:cNvPr id="260102" name="Rectangle 6" descr="蓝色面巾纸">
            <a:extLst>
              <a:ext uri="{FF2B5EF4-FFF2-40B4-BE49-F238E27FC236}">
                <a16:creationId xmlns:a16="http://schemas.microsoft.com/office/drawing/2014/main" id="{FC9115F9-90A5-4DF9-B0EC-62DECCEFBB03}"/>
              </a:ext>
            </a:extLst>
          </p:cNvPr>
          <p:cNvSpPr>
            <a:spLocks noChangeArrowheads="1"/>
          </p:cNvSpPr>
          <p:nvPr/>
        </p:nvSpPr>
        <p:spPr bwMode="auto">
          <a:xfrm>
            <a:off x="6659563" y="981075"/>
            <a:ext cx="1825625" cy="1993900"/>
          </a:xfrm>
          <a:prstGeom prst="rect">
            <a:avLst/>
          </a:prstGeom>
          <a:blipFill dpi="0" rotWithShape="0">
            <a:blip r:embed="rId5"/>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r>
              <a:rPr kumimoji="1" lang="zh-CN" altLang="en-US" sz="2400">
                <a:solidFill>
                  <a:schemeClr val="tx1"/>
                </a:solidFill>
              </a:rPr>
              <a:t>替代效应：价格上升会使其替代品需求量增加的现象。</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0099">
                                            <p:bg/>
                                          </p:spTgt>
                                        </p:tgtEl>
                                        <p:attrNameLst>
                                          <p:attrName>style.visibility</p:attrName>
                                        </p:attrNameLst>
                                      </p:cBhvr>
                                      <p:to>
                                        <p:strVal val="visible"/>
                                      </p:to>
                                    </p:set>
                                    <p:animEffect transition="in" filter="blinds(horizontal)">
                                      <p:cBhvr>
                                        <p:cTn id="7" dur="500"/>
                                        <p:tgtEl>
                                          <p:spTgt spid="2600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0099">
                                            <p:txEl>
                                              <p:pRg st="0" end="0"/>
                                            </p:txEl>
                                          </p:spTgt>
                                        </p:tgtEl>
                                        <p:attrNameLst>
                                          <p:attrName>style.visibility</p:attrName>
                                        </p:attrNameLst>
                                      </p:cBhvr>
                                      <p:to>
                                        <p:strVal val="visible"/>
                                      </p:to>
                                    </p:set>
                                    <p:animEffect transition="in" filter="blinds(horizontal)">
                                      <p:cBhvr>
                                        <p:cTn id="12" dur="500"/>
                                        <p:tgtEl>
                                          <p:spTgt spid="260099">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60099">
                                            <p:txEl>
                                              <p:pRg st="1" end="1"/>
                                            </p:txEl>
                                          </p:spTgt>
                                        </p:tgtEl>
                                        <p:attrNameLst>
                                          <p:attrName>style.visibility</p:attrName>
                                        </p:attrNameLst>
                                      </p:cBhvr>
                                      <p:to>
                                        <p:strVal val="visible"/>
                                      </p:to>
                                    </p:set>
                                    <p:animEffect transition="in" filter="blinds(horizontal)">
                                      <p:cBhvr>
                                        <p:cTn id="15" dur="500"/>
                                        <p:tgtEl>
                                          <p:spTgt spid="260099">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60102"/>
                                        </p:tgtEl>
                                        <p:attrNameLst>
                                          <p:attrName>style.visibility</p:attrName>
                                        </p:attrNameLst>
                                      </p:cBhvr>
                                      <p:to>
                                        <p:strVal val="visible"/>
                                      </p:to>
                                    </p:set>
                                    <p:anim calcmode="lin" valueType="num">
                                      <p:cBhvr additive="base">
                                        <p:cTn id="20" dur="500" fill="hold"/>
                                        <p:tgtEl>
                                          <p:spTgt spid="260102"/>
                                        </p:tgtEl>
                                        <p:attrNameLst>
                                          <p:attrName>ppt_x</p:attrName>
                                        </p:attrNameLst>
                                      </p:cBhvr>
                                      <p:tavLst>
                                        <p:tav tm="0">
                                          <p:val>
                                            <p:strVal val="#ppt_x"/>
                                          </p:val>
                                        </p:tav>
                                        <p:tav tm="100000">
                                          <p:val>
                                            <p:strVal val="#ppt_x"/>
                                          </p:val>
                                        </p:tav>
                                      </p:tavLst>
                                    </p:anim>
                                    <p:anim calcmode="lin" valueType="num">
                                      <p:cBhvr additive="base">
                                        <p:cTn id="21" dur="500" fill="hold"/>
                                        <p:tgtEl>
                                          <p:spTgt spid="260102"/>
                                        </p:tgtEl>
                                        <p:attrNameLst>
                                          <p:attrName>ppt_y</p:attrName>
                                        </p:attrNameLst>
                                      </p:cBhvr>
                                      <p:tavLst>
                                        <p:tav tm="0">
                                          <p:val>
                                            <p:strVal val="1+#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260100"/>
                                        </p:tgtEl>
                                        <p:attrNameLst>
                                          <p:attrName>style.visibility</p:attrName>
                                        </p:attrNameLst>
                                      </p:cBhvr>
                                      <p:to>
                                        <p:strVal val="visible"/>
                                      </p:to>
                                    </p:set>
                                    <p:animEffect transition="in" filter="box(in)">
                                      <p:cBhvr>
                                        <p:cTn id="26" dur="500"/>
                                        <p:tgtEl>
                                          <p:spTgt spid="26010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60101"/>
                                        </p:tgtEl>
                                        <p:attrNameLst>
                                          <p:attrName>style.visibility</p:attrName>
                                        </p:attrNameLst>
                                      </p:cBhvr>
                                      <p:to>
                                        <p:strVal val="visible"/>
                                      </p:to>
                                    </p:set>
                                    <p:animEffect transition="in" filter="blinds(horizontal)">
                                      <p:cBhvr>
                                        <p:cTn id="31" dur="500"/>
                                        <p:tgtEl>
                                          <p:spTgt spid="260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9" grpId="0" build="p" animBg="1"/>
      <p:bldP spid="260100" grpId="0" animBg="1"/>
      <p:bldP spid="260101" grpId="0" animBg="1"/>
      <p:bldP spid="260102" grpId="0" animBg="1"/>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灯片编号占位符 6">
            <a:extLst>
              <a:ext uri="{FF2B5EF4-FFF2-40B4-BE49-F238E27FC236}">
                <a16:creationId xmlns:a16="http://schemas.microsoft.com/office/drawing/2014/main" id="{AFE633D9-98F7-482E-A6B6-5F818715000D}"/>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A1ED8FDB-4612-4AB3-A739-39E7BE811D50}" type="slidenum">
              <a:rPr lang="en-US" altLang="zh-CN" sz="2000" smtClean="0">
                <a:solidFill>
                  <a:schemeClr val="tx1"/>
                </a:solidFill>
              </a:rPr>
              <a:pPr>
                <a:spcBef>
                  <a:spcPct val="0"/>
                </a:spcBef>
                <a:buClrTx/>
                <a:buSzTx/>
                <a:buFontTx/>
                <a:buNone/>
              </a:pPr>
              <a:t>72</a:t>
            </a:fld>
            <a:endParaRPr lang="en-US" altLang="zh-CN" sz="2000">
              <a:solidFill>
                <a:schemeClr val="tx1"/>
              </a:solidFill>
            </a:endParaRPr>
          </a:p>
        </p:txBody>
      </p:sp>
      <p:sp>
        <p:nvSpPr>
          <p:cNvPr id="281602" name="Rectangle 2">
            <a:extLst>
              <a:ext uri="{FF2B5EF4-FFF2-40B4-BE49-F238E27FC236}">
                <a16:creationId xmlns:a16="http://schemas.microsoft.com/office/drawing/2014/main" id="{F28760C5-9D9F-4620-9003-EBA019E5CFA3}"/>
              </a:ext>
            </a:extLst>
          </p:cNvPr>
          <p:cNvSpPr>
            <a:spLocks noGrp="1" noRot="1" noChangeArrowheads="1"/>
          </p:cNvSpPr>
          <p:nvPr>
            <p:ph type="title"/>
          </p:nvPr>
        </p:nvSpPr>
        <p:spPr>
          <a:xfrm>
            <a:off x="684213" y="549275"/>
            <a:ext cx="7920037" cy="719138"/>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sz="2800"/>
              <a:t>五、需求的收入弹性</a:t>
            </a:r>
            <a:r>
              <a:rPr lang="zh-CN" altLang="en-US" sz="2400">
                <a:solidFill>
                  <a:schemeClr val="tx1"/>
                </a:solidFill>
              </a:rPr>
              <a:t> </a:t>
            </a:r>
            <a:r>
              <a:rPr lang="en-US" altLang="zh-CN" sz="2400">
                <a:solidFill>
                  <a:schemeClr val="tx1"/>
                </a:solidFill>
              </a:rPr>
              <a:t>Income Elasticity of Demand</a:t>
            </a:r>
          </a:p>
        </p:txBody>
      </p:sp>
      <p:sp>
        <p:nvSpPr>
          <p:cNvPr id="281603" name="Rectangle 3">
            <a:extLst>
              <a:ext uri="{FF2B5EF4-FFF2-40B4-BE49-F238E27FC236}">
                <a16:creationId xmlns:a16="http://schemas.microsoft.com/office/drawing/2014/main" id="{B7B96703-5867-41A4-B2A1-1CB4D02AA276}"/>
              </a:ext>
            </a:extLst>
          </p:cNvPr>
          <p:cNvSpPr>
            <a:spLocks noGrp="1" noRot="1" noChangeArrowheads="1"/>
          </p:cNvSpPr>
          <p:nvPr>
            <p:ph type="body" sz="half" idx="1"/>
          </p:nvPr>
        </p:nvSpPr>
        <p:spPr>
          <a:xfrm>
            <a:off x="684213" y="3141663"/>
            <a:ext cx="6408737" cy="1203325"/>
          </a:xfrm>
          <a:ln>
            <a:solidFill>
              <a:schemeClr val="tx1"/>
            </a:solidFill>
            <a:miter lim="800000"/>
            <a:headEnd/>
            <a:tailEnd/>
          </a:ln>
        </p:spPr>
        <p:txBody>
          <a:bodyPr/>
          <a:lstStyle/>
          <a:p>
            <a:pPr eaLnBrk="1" hangingPunct="1">
              <a:lnSpc>
                <a:spcPct val="125000"/>
              </a:lnSpc>
            </a:pPr>
            <a:r>
              <a:rPr lang="zh-CN" altLang="en-US" sz="2400"/>
              <a:t>以收入为自变量，需求为因变量的弹性。</a:t>
            </a:r>
          </a:p>
          <a:p>
            <a:pPr eaLnBrk="1" hangingPunct="1">
              <a:lnSpc>
                <a:spcPct val="125000"/>
              </a:lnSpc>
            </a:pPr>
            <a:r>
              <a:rPr lang="zh-CN" altLang="en-US" sz="2400"/>
              <a:t>弹性值的计算：</a:t>
            </a:r>
          </a:p>
        </p:txBody>
      </p:sp>
      <p:graphicFrame>
        <p:nvGraphicFramePr>
          <p:cNvPr id="281604" name="Object 4">
            <a:extLst>
              <a:ext uri="{FF2B5EF4-FFF2-40B4-BE49-F238E27FC236}">
                <a16:creationId xmlns:a16="http://schemas.microsoft.com/office/drawing/2014/main" id="{E2F041B6-09FE-48D7-B19F-0587FBA32B36}"/>
              </a:ext>
            </a:extLst>
          </p:cNvPr>
          <p:cNvGraphicFramePr>
            <a:graphicFrameLocks noChangeAspect="1"/>
          </p:cNvGraphicFramePr>
          <p:nvPr>
            <p:ph sz="quarter" idx="3"/>
          </p:nvPr>
        </p:nvGraphicFramePr>
        <p:xfrm>
          <a:off x="682625" y="4437063"/>
          <a:ext cx="6265863" cy="1243012"/>
        </p:xfrm>
        <a:graphic>
          <a:graphicData uri="http://schemas.openxmlformats.org/presentationml/2006/ole">
            <mc:AlternateContent xmlns:mc="http://schemas.openxmlformats.org/markup-compatibility/2006">
              <mc:Choice xmlns:v="urn:schemas-microsoft-com:vml" Requires="v">
                <p:oleObj spid="_x0000_s77832" name="公式" r:id="rId4" imgW="1993035" imgH="406224" progId="Equation.3">
                  <p:embed/>
                </p:oleObj>
              </mc:Choice>
              <mc:Fallback>
                <p:oleObj name="公式" r:id="rId4" imgW="1993035" imgH="406224"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625" y="4437063"/>
                        <a:ext cx="6265863" cy="12430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1605" name="Rectangle 5" descr="蓝色面巾纸">
            <a:extLst>
              <a:ext uri="{FF2B5EF4-FFF2-40B4-BE49-F238E27FC236}">
                <a16:creationId xmlns:a16="http://schemas.microsoft.com/office/drawing/2014/main" id="{79E59BD8-B07E-4CAD-A710-0460E84E7E24}"/>
              </a:ext>
            </a:extLst>
          </p:cNvPr>
          <p:cNvSpPr>
            <a:spLocks noChangeArrowheads="1"/>
          </p:cNvSpPr>
          <p:nvPr/>
        </p:nvSpPr>
        <p:spPr bwMode="auto">
          <a:xfrm>
            <a:off x="684213" y="5810250"/>
            <a:ext cx="7704137" cy="642938"/>
          </a:xfrm>
          <a:prstGeom prst="rect">
            <a:avLst/>
          </a:prstGeom>
          <a:blipFill dpi="0" rotWithShape="0">
            <a:blip r:embed="rId6"/>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hlink"/>
              </a:buClr>
              <a:buSzPct val="70000"/>
              <a:buFont typeface="Wingdings" panose="05000000000000000000" pitchFamily="2" charset="2"/>
              <a:buChar char="v"/>
              <a:tabLst>
                <a:tab pos="571500" algn="l"/>
              </a:tabLst>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tabLst>
                <a:tab pos="571500" algn="l"/>
              </a:tabLst>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tabLst>
                <a:tab pos="571500" algn="l"/>
              </a:tabLst>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tabLst>
                <a:tab pos="571500" algn="l"/>
              </a:tabLst>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tabLst>
                <a:tab pos="571500" algn="l"/>
              </a:tabLst>
              <a:defRPr sz="2000">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ClrTx/>
              <a:buSzTx/>
              <a:buFontTx/>
              <a:buNone/>
            </a:pPr>
            <a:r>
              <a:rPr kumimoji="1" lang="zh-CN" altLang="en-US" sz="2400">
                <a:solidFill>
                  <a:schemeClr val="tx1"/>
                </a:solidFill>
              </a:rPr>
              <a:t>收入增加</a:t>
            </a:r>
            <a:r>
              <a:rPr kumimoji="1" lang="en-US" altLang="zh-CN" sz="2400">
                <a:solidFill>
                  <a:schemeClr val="tx1"/>
                </a:solidFill>
              </a:rPr>
              <a:t>10%</a:t>
            </a:r>
            <a:r>
              <a:rPr kumimoji="1" lang="zh-CN" altLang="en-US" sz="2400">
                <a:solidFill>
                  <a:schemeClr val="tx1"/>
                </a:solidFill>
              </a:rPr>
              <a:t>引起需求量增加</a:t>
            </a:r>
            <a:r>
              <a:rPr kumimoji="1" lang="en-US" altLang="zh-CN" sz="2400">
                <a:solidFill>
                  <a:schemeClr val="tx1"/>
                </a:solidFill>
              </a:rPr>
              <a:t>5%</a:t>
            </a:r>
            <a:r>
              <a:rPr kumimoji="1" lang="zh-CN" altLang="en-US" sz="2400">
                <a:solidFill>
                  <a:schemeClr val="tx1"/>
                </a:solidFill>
              </a:rPr>
              <a:t>，则收入弹性是</a:t>
            </a:r>
            <a:r>
              <a:rPr kumimoji="1" lang="en-US" altLang="zh-CN" sz="2400">
                <a:solidFill>
                  <a:schemeClr val="tx1"/>
                </a:solidFill>
              </a:rPr>
              <a:t>0.5</a:t>
            </a:r>
          </a:p>
        </p:txBody>
      </p:sp>
      <p:sp>
        <p:nvSpPr>
          <p:cNvPr id="281607" name="Rectangle 7" descr="蓝色面巾纸">
            <a:extLst>
              <a:ext uri="{FF2B5EF4-FFF2-40B4-BE49-F238E27FC236}">
                <a16:creationId xmlns:a16="http://schemas.microsoft.com/office/drawing/2014/main" id="{F3092D41-3B46-46FC-92BC-57EFC6212C75}"/>
              </a:ext>
            </a:extLst>
          </p:cNvPr>
          <p:cNvSpPr>
            <a:spLocks noRot="1" noChangeArrowheads="1"/>
          </p:cNvSpPr>
          <p:nvPr/>
        </p:nvSpPr>
        <p:spPr bwMode="auto">
          <a:xfrm>
            <a:off x="468313" y="1268413"/>
            <a:ext cx="8424862" cy="1512887"/>
          </a:xfrm>
          <a:prstGeom prst="rect">
            <a:avLst/>
          </a:prstGeom>
          <a:blipFill dpi="0" rotWithShape="0">
            <a:blip r:embed="rId6"/>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None/>
            </a:pPr>
            <a:r>
              <a:rPr lang="zh-CN" altLang="en-US" sz="2400" b="1">
                <a:solidFill>
                  <a:schemeClr val="tx1"/>
                </a:solidFill>
              </a:rPr>
              <a:t>（</a:t>
            </a:r>
            <a:r>
              <a:rPr lang="en-US" altLang="zh-CN" sz="2400" b="1">
                <a:solidFill>
                  <a:schemeClr val="tx1"/>
                </a:solidFill>
              </a:rPr>
              <a:t>1</a:t>
            </a:r>
            <a:r>
              <a:rPr lang="zh-CN" altLang="en-US" sz="2400" b="1">
                <a:solidFill>
                  <a:schemeClr val="tx1"/>
                </a:solidFill>
              </a:rPr>
              <a:t>）定义：</a:t>
            </a:r>
          </a:p>
          <a:p>
            <a:pPr eaLnBrk="1" hangingPunct="1">
              <a:lnSpc>
                <a:spcPct val="90000"/>
              </a:lnSpc>
              <a:buClr>
                <a:schemeClr val="accent2"/>
              </a:buClr>
              <a:buSzPct val="95000"/>
              <a:buFont typeface="Wingdings" panose="05000000000000000000" pitchFamily="2" charset="2"/>
              <a:buNone/>
            </a:pPr>
            <a:r>
              <a:rPr lang="zh-CN" altLang="en-US" sz="2400" b="1">
                <a:solidFill>
                  <a:schemeClr val="tx1"/>
                </a:solidFill>
              </a:rPr>
              <a:t>        表示在一定时期内，当消费者的收入变动</a:t>
            </a:r>
            <a:r>
              <a:rPr lang="en-US" altLang="zh-CN" sz="2400" b="1">
                <a:solidFill>
                  <a:schemeClr val="tx1"/>
                </a:solidFill>
              </a:rPr>
              <a:t>1</a:t>
            </a:r>
            <a:r>
              <a:rPr lang="zh-CN" altLang="en-US" sz="2400" b="1">
                <a:solidFill>
                  <a:schemeClr val="tx1"/>
                </a:solidFill>
              </a:rPr>
              <a:t>％时，所引起的商品需求量变动的百分比。</a:t>
            </a:r>
          </a:p>
        </p:txBody>
      </p:sp>
    </p:spTree>
  </p:cSld>
  <p:clrMapOvr>
    <a:masterClrMapping/>
  </p:clrMapOvr>
  <p:transition spd="slow">
    <p:fade thruBlk="1"/>
    <p:sndAc>
      <p:stSnd>
        <p:snd r:embed="rId3"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1607">
                                            <p:bg/>
                                          </p:spTgt>
                                        </p:tgtEl>
                                        <p:attrNameLst>
                                          <p:attrName>style.visibility</p:attrName>
                                        </p:attrNameLst>
                                      </p:cBhvr>
                                      <p:to>
                                        <p:strVal val="visible"/>
                                      </p:to>
                                    </p:set>
                                    <p:animEffect transition="in" filter="blinds(horizontal)">
                                      <p:cBhvr>
                                        <p:cTn id="7" dur="500"/>
                                        <p:tgtEl>
                                          <p:spTgt spid="281607">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81607">
                                            <p:txEl>
                                              <p:pRg st="0" end="0"/>
                                            </p:txEl>
                                          </p:spTgt>
                                        </p:tgtEl>
                                        <p:attrNameLst>
                                          <p:attrName>style.visibility</p:attrName>
                                        </p:attrNameLst>
                                      </p:cBhvr>
                                      <p:to>
                                        <p:strVal val="visible"/>
                                      </p:to>
                                    </p:set>
                                    <p:animEffect transition="in" filter="blinds(horizontal)">
                                      <p:cBhvr>
                                        <p:cTn id="11" dur="500"/>
                                        <p:tgtEl>
                                          <p:spTgt spid="281607">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81607">
                                            <p:txEl>
                                              <p:pRg st="1" end="1"/>
                                            </p:txEl>
                                          </p:spTgt>
                                        </p:tgtEl>
                                        <p:attrNameLst>
                                          <p:attrName>style.visibility</p:attrName>
                                        </p:attrNameLst>
                                      </p:cBhvr>
                                      <p:to>
                                        <p:strVal val="visible"/>
                                      </p:to>
                                    </p:set>
                                    <p:animEffect transition="in" filter="blinds(horizontal)">
                                      <p:cBhvr>
                                        <p:cTn id="15" dur="500"/>
                                        <p:tgtEl>
                                          <p:spTgt spid="281607">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81603">
                                            <p:bg/>
                                          </p:spTgt>
                                        </p:tgtEl>
                                        <p:attrNameLst>
                                          <p:attrName>style.visibility</p:attrName>
                                        </p:attrNameLst>
                                      </p:cBhvr>
                                      <p:to>
                                        <p:strVal val="visible"/>
                                      </p:to>
                                    </p:set>
                                    <p:animEffect transition="in" filter="blinds(horizontal)">
                                      <p:cBhvr>
                                        <p:cTn id="20" dur="500"/>
                                        <p:tgtEl>
                                          <p:spTgt spid="281603">
                                            <p:bg/>
                                          </p:spTgt>
                                        </p:tgtEl>
                                      </p:cBhvr>
                                    </p:animEffect>
                                  </p:childTnLst>
                                </p:cTn>
                              </p:par>
                            </p:childTnLst>
                          </p:cTn>
                        </p:par>
                        <p:par>
                          <p:cTn id="21" fill="hold" nodeType="afterGroup">
                            <p:stCondLst>
                              <p:cond delay="500"/>
                            </p:stCondLst>
                            <p:childTnLst>
                              <p:par>
                                <p:cTn id="22" presetID="3" presetClass="entr" presetSubtype="10" fill="hold" grpId="0" nodeType="afterEffect">
                                  <p:stCondLst>
                                    <p:cond delay="0"/>
                                  </p:stCondLst>
                                  <p:childTnLst>
                                    <p:set>
                                      <p:cBhvr>
                                        <p:cTn id="23" dur="1" fill="hold">
                                          <p:stCondLst>
                                            <p:cond delay="0"/>
                                          </p:stCondLst>
                                        </p:cTn>
                                        <p:tgtEl>
                                          <p:spTgt spid="281603">
                                            <p:txEl>
                                              <p:pRg st="0" end="0"/>
                                            </p:txEl>
                                          </p:spTgt>
                                        </p:tgtEl>
                                        <p:attrNameLst>
                                          <p:attrName>style.visibility</p:attrName>
                                        </p:attrNameLst>
                                      </p:cBhvr>
                                      <p:to>
                                        <p:strVal val="visible"/>
                                      </p:to>
                                    </p:set>
                                    <p:animEffect transition="in" filter="blinds(horizontal)">
                                      <p:cBhvr>
                                        <p:cTn id="24" dur="500"/>
                                        <p:tgtEl>
                                          <p:spTgt spid="281603">
                                            <p:txEl>
                                              <p:pRg st="0" end="0"/>
                                            </p:txEl>
                                          </p:spTgt>
                                        </p:tgtEl>
                                      </p:cBhvr>
                                    </p:animEffect>
                                  </p:childTnLst>
                                </p:cTn>
                              </p:par>
                            </p:childTnLst>
                          </p:cTn>
                        </p:par>
                        <p:par>
                          <p:cTn id="25" fill="hold" nodeType="afterGroup">
                            <p:stCondLst>
                              <p:cond delay="1000"/>
                            </p:stCondLst>
                            <p:childTnLst>
                              <p:par>
                                <p:cTn id="26" presetID="3" presetClass="entr" presetSubtype="10" fill="hold" grpId="0" nodeType="afterEffect">
                                  <p:stCondLst>
                                    <p:cond delay="0"/>
                                  </p:stCondLst>
                                  <p:childTnLst>
                                    <p:set>
                                      <p:cBhvr>
                                        <p:cTn id="27" dur="1" fill="hold">
                                          <p:stCondLst>
                                            <p:cond delay="0"/>
                                          </p:stCondLst>
                                        </p:cTn>
                                        <p:tgtEl>
                                          <p:spTgt spid="281603">
                                            <p:txEl>
                                              <p:pRg st="1" end="1"/>
                                            </p:txEl>
                                          </p:spTgt>
                                        </p:tgtEl>
                                        <p:attrNameLst>
                                          <p:attrName>style.visibility</p:attrName>
                                        </p:attrNameLst>
                                      </p:cBhvr>
                                      <p:to>
                                        <p:strVal val="visible"/>
                                      </p:to>
                                    </p:set>
                                    <p:animEffect transition="in" filter="blinds(horizontal)">
                                      <p:cBhvr>
                                        <p:cTn id="28" dur="500"/>
                                        <p:tgtEl>
                                          <p:spTgt spid="281603">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281604"/>
                                        </p:tgtEl>
                                        <p:attrNameLst>
                                          <p:attrName>style.visibility</p:attrName>
                                        </p:attrNameLst>
                                      </p:cBhvr>
                                      <p:to>
                                        <p:strVal val="visible"/>
                                      </p:to>
                                    </p:set>
                                    <p:animEffect transition="in" filter="blinds(horizontal)">
                                      <p:cBhvr>
                                        <p:cTn id="33" dur="500"/>
                                        <p:tgtEl>
                                          <p:spTgt spid="281604"/>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281605"/>
                                        </p:tgtEl>
                                        <p:attrNameLst>
                                          <p:attrName>style.visibility</p:attrName>
                                        </p:attrNameLst>
                                      </p:cBhvr>
                                      <p:to>
                                        <p:strVal val="visible"/>
                                      </p:to>
                                    </p:set>
                                    <p:animEffect transition="in" filter="checkerboard(across)">
                                      <p:cBhvr>
                                        <p:cTn id="38" dur="500"/>
                                        <p:tgtEl>
                                          <p:spTgt spid="281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3" grpId="0" build="p" animBg="1"/>
      <p:bldP spid="281605" grpId="0" animBg="1"/>
      <p:bldP spid="281607"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灯片编号占位符 3">
            <a:extLst>
              <a:ext uri="{FF2B5EF4-FFF2-40B4-BE49-F238E27FC236}">
                <a16:creationId xmlns:a16="http://schemas.microsoft.com/office/drawing/2014/main" id="{D42F161A-A05E-4D77-B92A-168428F18C05}"/>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E1D223C-738D-4736-9A06-5BF2EE16B391}" type="slidenum">
              <a:rPr lang="en-US" altLang="zh-CN" sz="2000" smtClean="0">
                <a:solidFill>
                  <a:schemeClr val="tx1"/>
                </a:solidFill>
              </a:rPr>
              <a:pPr>
                <a:spcBef>
                  <a:spcPct val="0"/>
                </a:spcBef>
                <a:buClrTx/>
                <a:buSzTx/>
                <a:buFontTx/>
                <a:buNone/>
              </a:pPr>
              <a:t>73</a:t>
            </a:fld>
            <a:endParaRPr lang="en-US" altLang="zh-CN" sz="2000">
              <a:solidFill>
                <a:schemeClr val="tx1"/>
              </a:solidFill>
            </a:endParaRPr>
          </a:p>
        </p:txBody>
      </p:sp>
      <p:sp>
        <p:nvSpPr>
          <p:cNvPr id="296966" name="Rectangle 6">
            <a:extLst>
              <a:ext uri="{FF2B5EF4-FFF2-40B4-BE49-F238E27FC236}">
                <a16:creationId xmlns:a16="http://schemas.microsoft.com/office/drawing/2014/main" id="{0A462A7B-1896-4555-A55B-9AD84A767E4E}"/>
              </a:ext>
            </a:extLst>
          </p:cNvPr>
          <p:cNvSpPr>
            <a:spLocks noGrp="1" noRot="1" noChangeArrowheads="1"/>
          </p:cNvSpPr>
          <p:nvPr>
            <p:ph type="title"/>
          </p:nvPr>
        </p:nvSpPr>
        <p:spPr/>
        <p:txBody>
          <a:bodyPr/>
          <a:lstStyle/>
          <a:p>
            <a:pPr eaLnBrk="1" hangingPunct="1">
              <a:defRPr/>
            </a:pPr>
            <a:r>
              <a:rPr lang="zh-CN" altLang="en-US" sz="2800"/>
              <a:t>假定某商品的需求量</a:t>
            </a:r>
            <a:r>
              <a:rPr lang="en-US" altLang="zh-CN" sz="2800"/>
              <a:t>Q</a:t>
            </a:r>
            <a:r>
              <a:rPr lang="zh-CN" altLang="en-US" sz="2800"/>
              <a:t>是消费者收入水平</a:t>
            </a:r>
            <a:r>
              <a:rPr lang="en-US" altLang="zh-CN" sz="2800"/>
              <a:t>M</a:t>
            </a:r>
            <a:r>
              <a:rPr lang="zh-CN" altLang="en-US" sz="2800"/>
              <a:t>的函数</a:t>
            </a:r>
            <a:r>
              <a:rPr lang="zh-CN" altLang="en-US" sz="3200"/>
              <a:t> </a:t>
            </a:r>
          </a:p>
        </p:txBody>
      </p:sp>
      <p:pic>
        <p:nvPicPr>
          <p:cNvPr id="296967" name="Picture 7">
            <a:extLst>
              <a:ext uri="{FF2B5EF4-FFF2-40B4-BE49-F238E27FC236}">
                <a16:creationId xmlns:a16="http://schemas.microsoft.com/office/drawing/2014/main" id="{A0611DD9-7533-4BFA-B79F-9CC60E2F65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773238"/>
            <a:ext cx="2232025"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69" name="Picture 9">
            <a:extLst>
              <a:ext uri="{FF2B5EF4-FFF2-40B4-BE49-F238E27FC236}">
                <a16:creationId xmlns:a16="http://schemas.microsoft.com/office/drawing/2014/main" id="{9ED6AD0A-11A8-4348-AEBA-82477C8E16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4725988"/>
            <a:ext cx="6804025" cy="1163637"/>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grpSp>
        <p:nvGrpSpPr>
          <p:cNvPr id="296972" name="Group 12">
            <a:extLst>
              <a:ext uri="{FF2B5EF4-FFF2-40B4-BE49-F238E27FC236}">
                <a16:creationId xmlns:a16="http://schemas.microsoft.com/office/drawing/2014/main" id="{6DBDB9D3-A992-43AE-8F12-BCFAA2FFFF6E}"/>
              </a:ext>
            </a:extLst>
          </p:cNvPr>
          <p:cNvGrpSpPr>
            <a:grpSpLocks/>
          </p:cNvGrpSpPr>
          <p:nvPr/>
        </p:nvGrpSpPr>
        <p:grpSpPr bwMode="auto">
          <a:xfrm>
            <a:off x="2916238" y="2636838"/>
            <a:ext cx="5400675" cy="1697037"/>
            <a:chOff x="1837" y="1661"/>
            <a:chExt cx="3402" cy="1069"/>
          </a:xfrm>
        </p:grpSpPr>
        <p:pic>
          <p:nvPicPr>
            <p:cNvPr id="78855" name="Picture 8">
              <a:extLst>
                <a:ext uri="{FF2B5EF4-FFF2-40B4-BE49-F238E27FC236}">
                  <a16:creationId xmlns:a16="http://schemas.microsoft.com/office/drawing/2014/main" id="{DB5DAA82-597A-4EEA-A6E2-9C34AB1300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7" y="1661"/>
              <a:ext cx="3402" cy="1069"/>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96971" name="Text Box 11">
              <a:extLst>
                <a:ext uri="{FF2B5EF4-FFF2-40B4-BE49-F238E27FC236}">
                  <a16:creationId xmlns:a16="http://schemas.microsoft.com/office/drawing/2014/main" id="{55A7F17D-F49E-4CD1-9C72-78D6341453EC}"/>
                </a:ext>
              </a:extLst>
            </p:cNvPr>
            <p:cNvSpPr txBox="1">
              <a:spLocks noChangeArrowheads="1"/>
            </p:cNvSpPr>
            <p:nvPr/>
          </p:nvSpPr>
          <p:spPr bwMode="auto">
            <a:xfrm>
              <a:off x="3923" y="2228"/>
              <a:ext cx="545" cy="25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000">
                  <a:solidFill>
                    <a:srgbClr val="111111"/>
                  </a:solidFill>
                  <a:effectLst>
                    <a:outerShdw blurRad="38100" dist="38100" dir="2700000" algn="tl">
                      <a:srgbClr val="C0C0C0"/>
                    </a:outerShdw>
                  </a:effectLst>
                  <a:latin typeface="Arial" charset="0"/>
                </a:rPr>
                <a:t>△M</a:t>
              </a:r>
            </a:p>
          </p:txBody>
        </p:sp>
      </p:gr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96967"/>
                                        </p:tgtEl>
                                        <p:attrNameLst>
                                          <p:attrName>style.visibility</p:attrName>
                                        </p:attrNameLst>
                                      </p:cBhvr>
                                      <p:to>
                                        <p:strVal val="visible"/>
                                      </p:to>
                                    </p:set>
                                    <p:animEffect transition="in" filter="blinds(horizontal)">
                                      <p:cBhvr>
                                        <p:cTn id="7" dur="500"/>
                                        <p:tgtEl>
                                          <p:spTgt spid="2969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96972"/>
                                        </p:tgtEl>
                                        <p:attrNameLst>
                                          <p:attrName>style.visibility</p:attrName>
                                        </p:attrNameLst>
                                      </p:cBhvr>
                                      <p:to>
                                        <p:strVal val="visible"/>
                                      </p:to>
                                    </p:set>
                                    <p:animEffect transition="in" filter="wipe(left)">
                                      <p:cBhvr>
                                        <p:cTn id="12" dur="500"/>
                                        <p:tgtEl>
                                          <p:spTgt spid="2969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96969"/>
                                        </p:tgtEl>
                                        <p:attrNameLst>
                                          <p:attrName>style.visibility</p:attrName>
                                        </p:attrNameLst>
                                      </p:cBhvr>
                                      <p:to>
                                        <p:strVal val="visible"/>
                                      </p:to>
                                    </p:set>
                                    <p:animEffect transition="in" filter="blinds(horizontal)">
                                      <p:cBhvr>
                                        <p:cTn id="17" dur="500"/>
                                        <p:tgtEl>
                                          <p:spTgt spid="296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灯片编号占位符 4">
            <a:extLst>
              <a:ext uri="{FF2B5EF4-FFF2-40B4-BE49-F238E27FC236}">
                <a16:creationId xmlns:a16="http://schemas.microsoft.com/office/drawing/2014/main" id="{39D03640-4B62-44C0-9DA4-623DB21E58CF}"/>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442F6FD0-BE5C-4FB1-8137-353BB67025A4}" type="slidenum">
              <a:rPr lang="en-US" altLang="zh-CN" sz="2000" smtClean="0">
                <a:solidFill>
                  <a:schemeClr val="tx1"/>
                </a:solidFill>
              </a:rPr>
              <a:pPr>
                <a:spcBef>
                  <a:spcPct val="0"/>
                </a:spcBef>
                <a:buClrTx/>
                <a:buSzTx/>
                <a:buFontTx/>
                <a:buNone/>
              </a:pPr>
              <a:t>74</a:t>
            </a:fld>
            <a:endParaRPr lang="en-US" altLang="zh-CN" sz="2000">
              <a:solidFill>
                <a:schemeClr val="tx1"/>
              </a:solidFill>
            </a:endParaRPr>
          </a:p>
        </p:txBody>
      </p:sp>
      <p:sp>
        <p:nvSpPr>
          <p:cNvPr id="282626" name="Rectangle 2" descr="蓝色面巾纸">
            <a:extLst>
              <a:ext uri="{FF2B5EF4-FFF2-40B4-BE49-F238E27FC236}">
                <a16:creationId xmlns:a16="http://schemas.microsoft.com/office/drawing/2014/main" id="{41745F3C-1CCD-41B7-9408-28F62F2FC9E2}"/>
              </a:ext>
            </a:extLst>
          </p:cNvPr>
          <p:cNvSpPr>
            <a:spLocks noGrp="1" noRot="1" noChangeArrowheads="1"/>
          </p:cNvSpPr>
          <p:nvPr>
            <p:ph type="title"/>
          </p:nvPr>
        </p:nvSpPr>
        <p:spPr>
          <a:xfrm>
            <a:off x="611188" y="404813"/>
            <a:ext cx="8137525" cy="600075"/>
          </a:xfrm>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76200" cmpd="sng">
                <a:solidFill>
                  <a:srgbClr val="336600"/>
                </a:solidFill>
                <a:miter lim="800000"/>
                <a:headEnd/>
                <a:tailEnd/>
              </a14:hiddenLine>
            </a:ext>
          </a:extLst>
        </p:spPr>
        <p:txBody>
          <a:bodyPr/>
          <a:lstStyle/>
          <a:p>
            <a:pPr eaLnBrk="1" hangingPunct="1">
              <a:defRPr/>
            </a:pPr>
            <a:r>
              <a:rPr lang="zh-CN" altLang="en-US" sz="2800"/>
              <a:t>（</a:t>
            </a:r>
            <a:r>
              <a:rPr lang="en-US" altLang="zh-CN" sz="2800"/>
              <a:t>2</a:t>
            </a:r>
            <a:r>
              <a:rPr lang="zh-CN" altLang="en-US" sz="2800"/>
              <a:t>）</a:t>
            </a:r>
            <a:r>
              <a:rPr kumimoji="1" lang="zh-CN" altLang="en-US" sz="2800" b="0">
                <a:solidFill>
                  <a:schemeClr val="tx1"/>
                </a:solidFill>
                <a:effectLst/>
              </a:rPr>
              <a:t>根据弹性系数大小，需求的收入弹性分为</a:t>
            </a:r>
            <a:r>
              <a:rPr kumimoji="1" lang="en-US" altLang="zh-CN" sz="2800" b="0">
                <a:solidFill>
                  <a:schemeClr val="tx1"/>
                </a:solidFill>
                <a:effectLst/>
              </a:rPr>
              <a:t>5</a:t>
            </a:r>
            <a:r>
              <a:rPr kumimoji="1" lang="zh-CN" altLang="en-US" sz="2800" b="0">
                <a:solidFill>
                  <a:schemeClr val="tx1"/>
                </a:solidFill>
                <a:effectLst/>
              </a:rPr>
              <a:t>类</a:t>
            </a:r>
            <a:endParaRPr lang="zh-CN" altLang="en-US" sz="2800"/>
          </a:p>
        </p:txBody>
      </p:sp>
      <p:sp>
        <p:nvSpPr>
          <p:cNvPr id="282627" name="Rectangle 3" descr="蓝色面巾纸">
            <a:extLst>
              <a:ext uri="{FF2B5EF4-FFF2-40B4-BE49-F238E27FC236}">
                <a16:creationId xmlns:a16="http://schemas.microsoft.com/office/drawing/2014/main" id="{2D1169D1-B79A-45D9-B0DD-B2190B839A74}"/>
              </a:ext>
            </a:extLst>
          </p:cNvPr>
          <p:cNvSpPr>
            <a:spLocks noGrp="1" noRot="1" noChangeArrowheads="1"/>
          </p:cNvSpPr>
          <p:nvPr>
            <p:ph type="body" idx="1"/>
          </p:nvPr>
        </p:nvSpPr>
        <p:spPr>
          <a:xfrm>
            <a:off x="2046288" y="1341438"/>
            <a:ext cx="6748462" cy="2232025"/>
          </a:xfrm>
          <a:blipFill dpi="0" rotWithShape="0">
            <a:blip r:embed="rId3"/>
            <a:srcRect/>
            <a:tile tx="0" ty="0" sx="100000" sy="100000" flip="none" algn="tl"/>
          </a:blipFill>
          <a:ln w="76200">
            <a:solidFill>
              <a:srgbClr val="336600"/>
            </a:solidFill>
            <a:miter lim="800000"/>
            <a:headEnd/>
            <a:tailEnd/>
          </a:ln>
        </p:spPr>
        <p:txBody>
          <a:bodyPr/>
          <a:lstStyle/>
          <a:p>
            <a:pPr marL="0" indent="0" eaLnBrk="1" hangingPunct="1">
              <a:lnSpc>
                <a:spcPct val="95000"/>
              </a:lnSpc>
              <a:buFont typeface="Wingdings" panose="05000000000000000000" pitchFamily="2" charset="2"/>
              <a:buNone/>
            </a:pPr>
            <a:r>
              <a:rPr kumimoji="1" lang="en-US" altLang="zh-CN" sz="2400">
                <a:solidFill>
                  <a:srgbClr val="660033"/>
                </a:solidFill>
              </a:rPr>
              <a:t>A</a:t>
            </a:r>
            <a:r>
              <a:rPr kumimoji="1" lang="zh-CN" altLang="en-US" sz="2400">
                <a:solidFill>
                  <a:srgbClr val="660033"/>
                </a:solidFill>
              </a:rPr>
              <a:t>） 收入富有弹性 </a:t>
            </a:r>
            <a:r>
              <a:rPr lang="en-US" altLang="zh-CN" sz="2400">
                <a:solidFill>
                  <a:schemeClr val="tx1"/>
                </a:solidFill>
              </a:rPr>
              <a:t>e</a:t>
            </a:r>
            <a:r>
              <a:rPr lang="en-US" altLang="zh-CN" sz="2400" baseline="-25000">
                <a:solidFill>
                  <a:schemeClr val="tx1"/>
                </a:solidFill>
              </a:rPr>
              <a:t>M</a:t>
            </a:r>
            <a:r>
              <a:rPr kumimoji="1" lang="en-US" altLang="zh-CN" sz="2400"/>
              <a:t> </a:t>
            </a:r>
            <a:r>
              <a:rPr kumimoji="1" lang="zh-CN" altLang="en-US" sz="2400">
                <a:solidFill>
                  <a:srgbClr val="660033"/>
                </a:solidFill>
              </a:rPr>
              <a:t>＞</a:t>
            </a:r>
            <a:r>
              <a:rPr kumimoji="1" lang="en-US" altLang="zh-CN" sz="2400">
                <a:solidFill>
                  <a:srgbClr val="660033"/>
                </a:solidFill>
              </a:rPr>
              <a:t>1</a:t>
            </a:r>
          </a:p>
          <a:p>
            <a:pPr marL="0" indent="0" eaLnBrk="1" hangingPunct="1">
              <a:lnSpc>
                <a:spcPct val="95000"/>
              </a:lnSpc>
            </a:pPr>
            <a:r>
              <a:rPr lang="zh-CN" altLang="en-US" sz="2400"/>
              <a:t>需求增加的百分比大于收入增加的百分比。</a:t>
            </a:r>
          </a:p>
          <a:p>
            <a:pPr marL="0" indent="0" eaLnBrk="1" hangingPunct="1">
              <a:lnSpc>
                <a:spcPct val="95000"/>
              </a:lnSpc>
            </a:pPr>
            <a:r>
              <a:rPr lang="zh-CN" altLang="en-US" sz="2400"/>
              <a:t>优等品（</a:t>
            </a:r>
            <a:r>
              <a:rPr lang="en-US" altLang="zh-CN" sz="2400"/>
              <a:t>superior goods</a:t>
            </a:r>
            <a:r>
              <a:rPr lang="zh-CN" altLang="en-US" sz="2400"/>
              <a:t>） ，如高档消费品和耐用消费品（高档家电、室内装修、旅游等）。</a:t>
            </a:r>
          </a:p>
          <a:p>
            <a:pPr marL="0" indent="0" eaLnBrk="1" hangingPunct="1">
              <a:lnSpc>
                <a:spcPct val="95000"/>
              </a:lnSpc>
            </a:pPr>
            <a:r>
              <a:rPr lang="zh-CN" altLang="en-US" sz="2400"/>
              <a:t>或奢侈商品（</a:t>
            </a:r>
            <a:r>
              <a:rPr lang="en-US" altLang="zh-CN" sz="2400"/>
              <a:t>luxury, luxurious goods</a:t>
            </a:r>
            <a:r>
              <a:rPr lang="zh-CN" altLang="en-US" sz="2400"/>
              <a:t>）</a:t>
            </a:r>
          </a:p>
        </p:txBody>
      </p:sp>
      <p:sp>
        <p:nvSpPr>
          <p:cNvPr id="282628" name="Rectangle 4" descr="蓝色面巾纸">
            <a:extLst>
              <a:ext uri="{FF2B5EF4-FFF2-40B4-BE49-F238E27FC236}">
                <a16:creationId xmlns:a16="http://schemas.microsoft.com/office/drawing/2014/main" id="{F4B2D3F9-8F49-4BCE-AB9E-E152DB765800}"/>
              </a:ext>
            </a:extLst>
          </p:cNvPr>
          <p:cNvSpPr>
            <a:spLocks noChangeArrowheads="1"/>
          </p:cNvSpPr>
          <p:nvPr/>
        </p:nvSpPr>
        <p:spPr bwMode="auto">
          <a:xfrm>
            <a:off x="323850" y="4479925"/>
            <a:ext cx="1439863" cy="533400"/>
          </a:xfrm>
          <a:prstGeom prst="rect">
            <a:avLst/>
          </a:prstGeom>
          <a:blipFill dpi="0" rotWithShape="0">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None/>
            </a:pPr>
            <a:r>
              <a:rPr lang="en-US" altLang="zh-CN" sz="2400">
                <a:solidFill>
                  <a:schemeClr val="tx1"/>
                </a:solidFill>
              </a:rPr>
              <a:t>e</a:t>
            </a:r>
            <a:r>
              <a:rPr lang="en-US" altLang="zh-CN" sz="2400" baseline="-25000">
                <a:solidFill>
                  <a:schemeClr val="tx1"/>
                </a:solidFill>
              </a:rPr>
              <a:t>M</a:t>
            </a:r>
            <a:r>
              <a:rPr lang="zh-CN" altLang="en-US" sz="2400">
                <a:solidFill>
                  <a:schemeClr val="tx1"/>
                </a:solidFill>
              </a:rPr>
              <a:t>＞</a:t>
            </a:r>
            <a:r>
              <a:rPr lang="en-US" altLang="zh-CN" sz="2400">
                <a:solidFill>
                  <a:schemeClr val="tx1"/>
                </a:solidFill>
              </a:rPr>
              <a:t>0 </a:t>
            </a:r>
          </a:p>
        </p:txBody>
      </p:sp>
      <p:sp>
        <p:nvSpPr>
          <p:cNvPr id="282629" name="Rectangle 5" descr="蓝色面巾纸">
            <a:extLst>
              <a:ext uri="{FF2B5EF4-FFF2-40B4-BE49-F238E27FC236}">
                <a16:creationId xmlns:a16="http://schemas.microsoft.com/office/drawing/2014/main" id="{0040BD5F-2CB5-4F55-9D6D-02EC406E6D48}"/>
              </a:ext>
            </a:extLst>
          </p:cNvPr>
          <p:cNvSpPr>
            <a:spLocks noRot="1" noChangeArrowheads="1"/>
          </p:cNvSpPr>
          <p:nvPr/>
        </p:nvSpPr>
        <p:spPr bwMode="auto">
          <a:xfrm>
            <a:off x="2051050" y="3716338"/>
            <a:ext cx="6769100" cy="1008062"/>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5000"/>
              </a:lnSpc>
              <a:buFont typeface="Wingdings" panose="05000000000000000000" pitchFamily="2" charset="2"/>
              <a:buNone/>
            </a:pPr>
            <a:r>
              <a:rPr kumimoji="1" lang="en-US" altLang="zh-CN" sz="2400">
                <a:solidFill>
                  <a:srgbClr val="660033"/>
                </a:solidFill>
              </a:rPr>
              <a:t>B</a:t>
            </a:r>
            <a:r>
              <a:rPr kumimoji="1" lang="zh-CN" altLang="en-US" sz="2400">
                <a:solidFill>
                  <a:srgbClr val="660033"/>
                </a:solidFill>
              </a:rPr>
              <a:t>）收入单位弹性 </a:t>
            </a:r>
            <a:r>
              <a:rPr lang="en-US" altLang="zh-CN">
                <a:solidFill>
                  <a:schemeClr val="tx1"/>
                </a:solidFill>
              </a:rPr>
              <a:t>e</a:t>
            </a:r>
            <a:r>
              <a:rPr lang="en-US" altLang="zh-CN" baseline="-25000">
                <a:solidFill>
                  <a:schemeClr val="tx1"/>
                </a:solidFill>
              </a:rPr>
              <a:t>M</a:t>
            </a:r>
            <a:r>
              <a:rPr kumimoji="1" lang="en-US" altLang="zh-CN" sz="2400">
                <a:solidFill>
                  <a:srgbClr val="660033"/>
                </a:solidFill>
              </a:rPr>
              <a:t> </a:t>
            </a:r>
            <a:r>
              <a:rPr kumimoji="1" lang="zh-CN" altLang="en-US" sz="2400">
                <a:solidFill>
                  <a:srgbClr val="660033"/>
                </a:solidFill>
              </a:rPr>
              <a:t>＝</a:t>
            </a:r>
            <a:r>
              <a:rPr kumimoji="1" lang="en-US" altLang="zh-CN" sz="2400">
                <a:solidFill>
                  <a:srgbClr val="660033"/>
                </a:solidFill>
              </a:rPr>
              <a:t>1</a:t>
            </a:r>
          </a:p>
          <a:p>
            <a:pPr eaLnBrk="1" hangingPunct="1">
              <a:lnSpc>
                <a:spcPct val="95000"/>
              </a:lnSpc>
            </a:pPr>
            <a:r>
              <a:rPr lang="zh-CN" altLang="en-US" sz="2400"/>
              <a:t>需求量随收入变动相同的百分比。如衣服。</a:t>
            </a:r>
            <a:r>
              <a:rPr lang="zh-CN" altLang="en-US" sz="2000"/>
              <a:t> </a:t>
            </a:r>
          </a:p>
        </p:txBody>
      </p:sp>
      <p:sp>
        <p:nvSpPr>
          <p:cNvPr id="282630" name="Rectangle 6" descr="蓝色面巾纸">
            <a:extLst>
              <a:ext uri="{FF2B5EF4-FFF2-40B4-BE49-F238E27FC236}">
                <a16:creationId xmlns:a16="http://schemas.microsoft.com/office/drawing/2014/main" id="{04EEE93F-C79D-43F5-B13B-DE54EEAE6E2B}"/>
              </a:ext>
            </a:extLst>
          </p:cNvPr>
          <p:cNvSpPr>
            <a:spLocks noRot="1" noChangeArrowheads="1"/>
          </p:cNvSpPr>
          <p:nvPr/>
        </p:nvSpPr>
        <p:spPr bwMode="auto">
          <a:xfrm>
            <a:off x="2051050" y="4941888"/>
            <a:ext cx="6769100" cy="136842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5000"/>
              </a:lnSpc>
              <a:buFont typeface="Wingdings" panose="05000000000000000000" pitchFamily="2" charset="2"/>
              <a:buNone/>
            </a:pPr>
            <a:r>
              <a:rPr kumimoji="1" lang="en-US" altLang="zh-CN" sz="2400">
                <a:solidFill>
                  <a:srgbClr val="660033"/>
                </a:solidFill>
              </a:rPr>
              <a:t>C</a:t>
            </a:r>
            <a:r>
              <a:rPr kumimoji="1" lang="zh-CN" altLang="en-US" sz="2400">
                <a:solidFill>
                  <a:srgbClr val="660033"/>
                </a:solidFill>
              </a:rPr>
              <a:t>）收入缺乏弹性 </a:t>
            </a:r>
            <a:r>
              <a:rPr kumimoji="1" lang="en-US" altLang="zh-CN" sz="2400">
                <a:solidFill>
                  <a:srgbClr val="660033"/>
                </a:solidFill>
              </a:rPr>
              <a:t>0</a:t>
            </a:r>
            <a:r>
              <a:rPr kumimoji="1" lang="zh-CN" altLang="en-US" sz="2400">
                <a:solidFill>
                  <a:srgbClr val="660033"/>
                </a:solidFill>
              </a:rPr>
              <a:t>＜ </a:t>
            </a:r>
            <a:r>
              <a:rPr lang="en-US" altLang="zh-CN">
                <a:solidFill>
                  <a:schemeClr val="tx1"/>
                </a:solidFill>
              </a:rPr>
              <a:t>e</a:t>
            </a:r>
            <a:r>
              <a:rPr lang="en-US" altLang="zh-CN" baseline="-25000">
                <a:solidFill>
                  <a:schemeClr val="tx1"/>
                </a:solidFill>
              </a:rPr>
              <a:t>M</a:t>
            </a:r>
            <a:r>
              <a:rPr kumimoji="1" lang="en-US" altLang="zh-CN" sz="2400">
                <a:solidFill>
                  <a:srgbClr val="660033"/>
                </a:solidFill>
              </a:rPr>
              <a:t> </a:t>
            </a:r>
            <a:r>
              <a:rPr kumimoji="1" lang="zh-CN" altLang="en-US" sz="2400">
                <a:solidFill>
                  <a:srgbClr val="660033"/>
                </a:solidFill>
              </a:rPr>
              <a:t>＜</a:t>
            </a:r>
            <a:r>
              <a:rPr kumimoji="1" lang="en-US" altLang="zh-CN" sz="2400">
                <a:solidFill>
                  <a:srgbClr val="660033"/>
                </a:solidFill>
              </a:rPr>
              <a:t>1</a:t>
            </a:r>
          </a:p>
          <a:p>
            <a:pPr eaLnBrk="1" hangingPunct="1">
              <a:lnSpc>
                <a:spcPct val="85000"/>
              </a:lnSpc>
            </a:pPr>
            <a:r>
              <a:rPr lang="zh-CN" altLang="en-US" sz="2400"/>
              <a:t>需求变动的百分比小于收入变动的百分比。</a:t>
            </a:r>
          </a:p>
          <a:p>
            <a:pPr eaLnBrk="1" hangingPunct="1">
              <a:lnSpc>
                <a:spcPct val="85000"/>
              </a:lnSpc>
            </a:pPr>
            <a:r>
              <a:rPr lang="zh-CN" altLang="en-US" sz="2400"/>
              <a:t>如必需品（</a:t>
            </a:r>
            <a:r>
              <a:rPr lang="en-US" altLang="zh-CN" sz="2400"/>
              <a:t>essential </a:t>
            </a:r>
            <a:r>
              <a:rPr lang="zh-CN" altLang="en-US" sz="2400"/>
              <a:t>）（</a:t>
            </a:r>
            <a:r>
              <a:rPr lang="en-US" altLang="zh-CN" sz="2400"/>
              <a:t>necessary goods〕</a:t>
            </a:r>
          </a:p>
        </p:txBody>
      </p:sp>
      <p:sp>
        <p:nvSpPr>
          <p:cNvPr id="79880" name="Rectangle 7" descr="蓝色面巾纸">
            <a:extLst>
              <a:ext uri="{FF2B5EF4-FFF2-40B4-BE49-F238E27FC236}">
                <a16:creationId xmlns:a16="http://schemas.microsoft.com/office/drawing/2014/main" id="{D6854BCE-58CD-43CC-901C-7656667B98E8}"/>
              </a:ext>
            </a:extLst>
          </p:cNvPr>
          <p:cNvSpPr>
            <a:spLocks noChangeArrowheads="1"/>
          </p:cNvSpPr>
          <p:nvPr/>
        </p:nvSpPr>
        <p:spPr bwMode="auto">
          <a:xfrm>
            <a:off x="323850" y="2967038"/>
            <a:ext cx="1439863" cy="1171575"/>
          </a:xfrm>
          <a:prstGeom prst="rect">
            <a:avLst/>
          </a:prstGeom>
          <a:blipFill dpi="0" rotWithShape="0">
            <a:blip r:embed="rId3"/>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sz="2400">
                <a:solidFill>
                  <a:schemeClr val="tx1"/>
                </a:solidFill>
              </a:rPr>
              <a:t>正常商品</a:t>
            </a:r>
          </a:p>
          <a:p>
            <a:pPr algn="ctr" eaLnBrk="1" hangingPunct="1">
              <a:spcBef>
                <a:spcPct val="0"/>
              </a:spcBef>
              <a:buClr>
                <a:schemeClr val="accent2"/>
              </a:buClr>
              <a:buSzPct val="95000"/>
              <a:buFont typeface="Wingdings" panose="05000000000000000000" pitchFamily="2" charset="2"/>
              <a:buNone/>
            </a:pPr>
            <a:r>
              <a:rPr lang="en-US" altLang="zh-CN" sz="2400">
                <a:solidFill>
                  <a:schemeClr val="tx1"/>
                </a:solidFill>
              </a:rPr>
              <a:t>normal goods</a:t>
            </a:r>
          </a:p>
        </p:txBody>
      </p:sp>
      <p:sp>
        <p:nvSpPr>
          <p:cNvPr id="282632" name="AutoShape 8">
            <a:extLst>
              <a:ext uri="{FF2B5EF4-FFF2-40B4-BE49-F238E27FC236}">
                <a16:creationId xmlns:a16="http://schemas.microsoft.com/office/drawing/2014/main" id="{47671E8D-DB01-4056-8D55-7CFDD6BACD76}"/>
              </a:ext>
            </a:extLst>
          </p:cNvPr>
          <p:cNvSpPr>
            <a:spLocks/>
          </p:cNvSpPr>
          <p:nvPr/>
        </p:nvSpPr>
        <p:spPr bwMode="auto">
          <a:xfrm>
            <a:off x="1835150" y="1412875"/>
            <a:ext cx="144463" cy="4752975"/>
          </a:xfrm>
          <a:prstGeom prst="leftBrace">
            <a:avLst>
              <a:gd name="adj1" fmla="val 274175"/>
              <a:gd name="adj2" fmla="val 19338"/>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slow">
    <p:fade thruBlk="1"/>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2628"/>
                                        </p:tgtEl>
                                        <p:attrNameLst>
                                          <p:attrName>style.visibility</p:attrName>
                                        </p:attrNameLst>
                                      </p:cBhvr>
                                      <p:to>
                                        <p:strVal val="visible"/>
                                      </p:to>
                                    </p:set>
                                    <p:animEffect transition="in" filter="blinds(horizontal)">
                                      <p:cBhvr>
                                        <p:cTn id="7" dur="500"/>
                                        <p:tgtEl>
                                          <p:spTgt spid="2826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2627">
                                            <p:bg/>
                                          </p:spTgt>
                                        </p:tgtEl>
                                        <p:attrNameLst>
                                          <p:attrName>style.visibility</p:attrName>
                                        </p:attrNameLst>
                                      </p:cBhvr>
                                      <p:to>
                                        <p:strVal val="visible"/>
                                      </p:to>
                                    </p:set>
                                    <p:animEffect transition="in" filter="blinds(horizontal)">
                                      <p:cBhvr>
                                        <p:cTn id="12" dur="500"/>
                                        <p:tgtEl>
                                          <p:spTgt spid="282627">
                                            <p:bg/>
                                          </p:spTgt>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282627">
                                            <p:txEl>
                                              <p:pRg st="0" end="0"/>
                                            </p:txEl>
                                          </p:spTgt>
                                        </p:tgtEl>
                                        <p:attrNameLst>
                                          <p:attrName>style.visibility</p:attrName>
                                        </p:attrNameLst>
                                      </p:cBhvr>
                                      <p:to>
                                        <p:strVal val="visible"/>
                                      </p:to>
                                    </p:set>
                                    <p:animEffect transition="in" filter="blinds(horizontal)">
                                      <p:cBhvr>
                                        <p:cTn id="16" dur="500"/>
                                        <p:tgtEl>
                                          <p:spTgt spid="282627">
                                            <p:txEl>
                                              <p:pRg st="0" end="0"/>
                                            </p:txEl>
                                          </p:spTgt>
                                        </p:tgtEl>
                                      </p:cBhvr>
                                    </p:animEffect>
                                  </p:childTnLst>
                                </p:cTn>
                              </p:par>
                            </p:childTnLst>
                          </p:cTn>
                        </p:par>
                        <p:par>
                          <p:cTn id="17" fill="hold" nodeType="afterGroup">
                            <p:stCondLst>
                              <p:cond delay="1000"/>
                            </p:stCondLst>
                            <p:childTnLst>
                              <p:par>
                                <p:cTn id="18" presetID="3" presetClass="entr" presetSubtype="10" fill="hold" grpId="0" nodeType="afterEffect">
                                  <p:stCondLst>
                                    <p:cond delay="0"/>
                                  </p:stCondLst>
                                  <p:childTnLst>
                                    <p:set>
                                      <p:cBhvr>
                                        <p:cTn id="19" dur="1" fill="hold">
                                          <p:stCondLst>
                                            <p:cond delay="0"/>
                                          </p:stCondLst>
                                        </p:cTn>
                                        <p:tgtEl>
                                          <p:spTgt spid="282627">
                                            <p:txEl>
                                              <p:pRg st="1" end="1"/>
                                            </p:txEl>
                                          </p:spTgt>
                                        </p:tgtEl>
                                        <p:attrNameLst>
                                          <p:attrName>style.visibility</p:attrName>
                                        </p:attrNameLst>
                                      </p:cBhvr>
                                      <p:to>
                                        <p:strVal val="visible"/>
                                      </p:to>
                                    </p:set>
                                    <p:animEffect transition="in" filter="blinds(horizontal)">
                                      <p:cBhvr>
                                        <p:cTn id="20" dur="500"/>
                                        <p:tgtEl>
                                          <p:spTgt spid="282627">
                                            <p:txEl>
                                              <p:pRg st="1" end="1"/>
                                            </p:txEl>
                                          </p:spTgt>
                                        </p:tgtEl>
                                      </p:cBhvr>
                                    </p:animEffect>
                                  </p:childTnLst>
                                </p:cTn>
                              </p:par>
                            </p:childTnLst>
                          </p:cTn>
                        </p:par>
                        <p:par>
                          <p:cTn id="21" fill="hold" nodeType="afterGroup">
                            <p:stCondLst>
                              <p:cond delay="1500"/>
                            </p:stCondLst>
                            <p:childTnLst>
                              <p:par>
                                <p:cTn id="22" presetID="3" presetClass="entr" presetSubtype="10" fill="hold" grpId="0" nodeType="afterEffect">
                                  <p:stCondLst>
                                    <p:cond delay="0"/>
                                  </p:stCondLst>
                                  <p:childTnLst>
                                    <p:set>
                                      <p:cBhvr>
                                        <p:cTn id="23" dur="1" fill="hold">
                                          <p:stCondLst>
                                            <p:cond delay="0"/>
                                          </p:stCondLst>
                                        </p:cTn>
                                        <p:tgtEl>
                                          <p:spTgt spid="282627">
                                            <p:txEl>
                                              <p:pRg st="2" end="2"/>
                                            </p:txEl>
                                          </p:spTgt>
                                        </p:tgtEl>
                                        <p:attrNameLst>
                                          <p:attrName>style.visibility</p:attrName>
                                        </p:attrNameLst>
                                      </p:cBhvr>
                                      <p:to>
                                        <p:strVal val="visible"/>
                                      </p:to>
                                    </p:set>
                                    <p:animEffect transition="in" filter="blinds(horizontal)">
                                      <p:cBhvr>
                                        <p:cTn id="24" dur="500"/>
                                        <p:tgtEl>
                                          <p:spTgt spid="282627">
                                            <p:txEl>
                                              <p:pRg st="2" end="2"/>
                                            </p:txEl>
                                          </p:spTgt>
                                        </p:tgtEl>
                                      </p:cBhvr>
                                    </p:animEffect>
                                  </p:childTnLst>
                                </p:cTn>
                              </p:par>
                            </p:childTnLst>
                          </p:cTn>
                        </p:par>
                        <p:par>
                          <p:cTn id="25" fill="hold" nodeType="afterGroup">
                            <p:stCondLst>
                              <p:cond delay="2000"/>
                            </p:stCondLst>
                            <p:childTnLst>
                              <p:par>
                                <p:cTn id="26" presetID="3" presetClass="entr" presetSubtype="10" fill="hold" grpId="0" nodeType="afterEffect">
                                  <p:stCondLst>
                                    <p:cond delay="0"/>
                                  </p:stCondLst>
                                  <p:childTnLst>
                                    <p:set>
                                      <p:cBhvr>
                                        <p:cTn id="27" dur="1" fill="hold">
                                          <p:stCondLst>
                                            <p:cond delay="0"/>
                                          </p:stCondLst>
                                        </p:cTn>
                                        <p:tgtEl>
                                          <p:spTgt spid="282627">
                                            <p:txEl>
                                              <p:pRg st="3" end="3"/>
                                            </p:txEl>
                                          </p:spTgt>
                                        </p:tgtEl>
                                        <p:attrNameLst>
                                          <p:attrName>style.visibility</p:attrName>
                                        </p:attrNameLst>
                                      </p:cBhvr>
                                      <p:to>
                                        <p:strVal val="visible"/>
                                      </p:to>
                                    </p:set>
                                    <p:animEffect transition="in" filter="blinds(horizontal)">
                                      <p:cBhvr>
                                        <p:cTn id="28" dur="500"/>
                                        <p:tgtEl>
                                          <p:spTgt spid="282627">
                                            <p:txEl>
                                              <p:pRg st="3" end="3"/>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282629"/>
                                        </p:tgtEl>
                                        <p:attrNameLst>
                                          <p:attrName>style.visibility</p:attrName>
                                        </p:attrNameLst>
                                      </p:cBhvr>
                                      <p:to>
                                        <p:strVal val="visible"/>
                                      </p:to>
                                    </p:set>
                                    <p:animEffect transition="in" filter="blinds(horizontal)">
                                      <p:cBhvr>
                                        <p:cTn id="33" dur="500"/>
                                        <p:tgtEl>
                                          <p:spTgt spid="28262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282630"/>
                                        </p:tgtEl>
                                        <p:attrNameLst>
                                          <p:attrName>style.visibility</p:attrName>
                                        </p:attrNameLst>
                                      </p:cBhvr>
                                      <p:to>
                                        <p:strVal val="visible"/>
                                      </p:to>
                                    </p:set>
                                    <p:animEffect transition="in" filter="blinds(horizontal)">
                                      <p:cBhvr>
                                        <p:cTn id="38" dur="500"/>
                                        <p:tgtEl>
                                          <p:spTgt spid="282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7" grpId="0" build="p" animBg="1"/>
      <p:bldP spid="282628" grpId="0" animBg="1"/>
      <p:bldP spid="282629" grpId="0" animBg="1"/>
      <p:bldP spid="282630"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灯片编号占位符 4">
            <a:extLst>
              <a:ext uri="{FF2B5EF4-FFF2-40B4-BE49-F238E27FC236}">
                <a16:creationId xmlns:a16="http://schemas.microsoft.com/office/drawing/2014/main" id="{B003C920-D54C-4FF7-A054-E1F2054A7065}"/>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5E701187-703E-48A4-B062-3BFABB28E3AA}" type="slidenum">
              <a:rPr lang="en-US" altLang="zh-CN" sz="2000" smtClean="0">
                <a:solidFill>
                  <a:schemeClr val="tx1"/>
                </a:solidFill>
              </a:rPr>
              <a:pPr>
                <a:spcBef>
                  <a:spcPct val="0"/>
                </a:spcBef>
                <a:buClrTx/>
                <a:buSzTx/>
                <a:buFontTx/>
                <a:buNone/>
              </a:pPr>
              <a:t>75</a:t>
            </a:fld>
            <a:endParaRPr lang="en-US" altLang="zh-CN" sz="2000">
              <a:solidFill>
                <a:schemeClr val="tx1"/>
              </a:solidFill>
            </a:endParaRPr>
          </a:p>
        </p:txBody>
      </p:sp>
      <p:sp>
        <p:nvSpPr>
          <p:cNvPr id="283650" name="Rectangle 2" descr="蓝色面巾纸">
            <a:extLst>
              <a:ext uri="{FF2B5EF4-FFF2-40B4-BE49-F238E27FC236}">
                <a16:creationId xmlns:a16="http://schemas.microsoft.com/office/drawing/2014/main" id="{4EC4236D-51F1-46D0-AEA1-0DF8B10B0B54}"/>
              </a:ext>
            </a:extLst>
          </p:cNvPr>
          <p:cNvSpPr>
            <a:spLocks noGrp="1" noRot="1" noChangeArrowheads="1"/>
          </p:cNvSpPr>
          <p:nvPr>
            <p:ph type="body" idx="1"/>
          </p:nvPr>
        </p:nvSpPr>
        <p:spPr>
          <a:xfrm>
            <a:off x="2124075" y="549275"/>
            <a:ext cx="6624638" cy="1439863"/>
          </a:xfrm>
          <a:blipFill dpi="0" rotWithShape="0">
            <a:blip r:embed="rId2"/>
            <a:srcRect/>
            <a:tile tx="0" ty="0" sx="100000" sy="100000" flip="none" algn="tl"/>
          </a:blipFill>
          <a:ln w="76200">
            <a:solidFill>
              <a:srgbClr val="336600"/>
            </a:solidFill>
            <a:miter lim="800000"/>
            <a:headEnd/>
            <a:tailEnd/>
          </a:ln>
        </p:spPr>
        <p:txBody>
          <a:bodyPr/>
          <a:lstStyle/>
          <a:p>
            <a:pPr eaLnBrk="1" hangingPunct="1">
              <a:buFont typeface="Wingdings" panose="05000000000000000000" pitchFamily="2" charset="2"/>
              <a:buNone/>
            </a:pPr>
            <a:r>
              <a:rPr kumimoji="1" lang="en-US" altLang="zh-CN" sz="2400"/>
              <a:t>D</a:t>
            </a:r>
            <a:r>
              <a:rPr kumimoji="1" lang="zh-CN" altLang="en-US" sz="2400"/>
              <a:t>）收入无弹性 </a:t>
            </a:r>
            <a:r>
              <a:rPr lang="en-US" altLang="zh-CN" sz="2400"/>
              <a:t>e</a:t>
            </a:r>
            <a:r>
              <a:rPr lang="en-US" altLang="zh-CN" sz="2400" baseline="-25000"/>
              <a:t>M</a:t>
            </a:r>
            <a:r>
              <a:rPr lang="en-US" altLang="zh-CN" sz="2400"/>
              <a:t> =0</a:t>
            </a:r>
          </a:p>
          <a:p>
            <a:pPr eaLnBrk="1" hangingPunct="1"/>
            <a:r>
              <a:rPr lang="zh-CN" altLang="en-US" sz="2400"/>
              <a:t>消费者收入变化后，消费量完全没有变化。</a:t>
            </a:r>
          </a:p>
          <a:p>
            <a:pPr eaLnBrk="1" hangingPunct="1"/>
            <a:r>
              <a:rPr lang="zh-CN" altLang="en-US" sz="2400"/>
              <a:t>如食盐。 </a:t>
            </a:r>
          </a:p>
        </p:txBody>
      </p:sp>
      <p:sp>
        <p:nvSpPr>
          <p:cNvPr id="283651" name="Rectangle 3" descr="蓝色面巾纸">
            <a:extLst>
              <a:ext uri="{FF2B5EF4-FFF2-40B4-BE49-F238E27FC236}">
                <a16:creationId xmlns:a16="http://schemas.microsoft.com/office/drawing/2014/main" id="{86AB558A-E347-4E5A-9807-2EEB0499C908}"/>
              </a:ext>
            </a:extLst>
          </p:cNvPr>
          <p:cNvSpPr>
            <a:spLocks noRot="1" noChangeArrowheads="1"/>
          </p:cNvSpPr>
          <p:nvPr/>
        </p:nvSpPr>
        <p:spPr bwMode="auto">
          <a:xfrm>
            <a:off x="2195513" y="2565400"/>
            <a:ext cx="2665412" cy="374332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buFont typeface="Wingdings" panose="05000000000000000000" pitchFamily="2" charset="2"/>
              <a:buNone/>
            </a:pPr>
            <a:r>
              <a:rPr kumimoji="1" lang="en-US" altLang="zh-CN" sz="2400"/>
              <a:t>E</a:t>
            </a:r>
            <a:r>
              <a:rPr kumimoji="1" lang="zh-CN" altLang="en-US" sz="2400"/>
              <a:t>）收入负弹性</a:t>
            </a:r>
            <a:r>
              <a:rPr lang="zh-CN" altLang="en-US" sz="2400"/>
              <a:t> 消费者收入增加时，对这种商品的需求量反而减少。</a:t>
            </a:r>
          </a:p>
          <a:p>
            <a:pPr eaLnBrk="1" hangingPunct="1"/>
            <a:r>
              <a:rPr lang="zh-CN" altLang="en-US" sz="2400"/>
              <a:t>如肥肉、土豆、公共交通等。</a:t>
            </a:r>
          </a:p>
        </p:txBody>
      </p:sp>
      <p:pic>
        <p:nvPicPr>
          <p:cNvPr id="283652" name="Picture 4">
            <a:extLst>
              <a:ext uri="{FF2B5EF4-FFF2-40B4-BE49-F238E27FC236}">
                <a16:creationId xmlns:a16="http://schemas.microsoft.com/office/drawing/2014/main" id="{5B1FC855-588C-4D59-AF73-C9F0B70F6E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5063" y="2133600"/>
            <a:ext cx="3778250" cy="4175125"/>
          </a:xfrm>
          <a:prstGeom prst="rect">
            <a:avLst/>
          </a:prstGeom>
          <a:noFill/>
          <a:ln w="9525"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3653" name="Rectangle 5" descr="蓝色面巾纸">
            <a:extLst>
              <a:ext uri="{FF2B5EF4-FFF2-40B4-BE49-F238E27FC236}">
                <a16:creationId xmlns:a16="http://schemas.microsoft.com/office/drawing/2014/main" id="{FE3AEFE4-E3B6-4F85-B3A8-F0EA232A7FB3}"/>
              </a:ext>
            </a:extLst>
          </p:cNvPr>
          <p:cNvSpPr>
            <a:spLocks noChangeArrowheads="1"/>
          </p:cNvSpPr>
          <p:nvPr/>
        </p:nvSpPr>
        <p:spPr bwMode="auto">
          <a:xfrm>
            <a:off x="179388" y="3446463"/>
            <a:ext cx="1800225" cy="2359025"/>
          </a:xfrm>
          <a:prstGeom prst="rect">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Char char="u"/>
            </a:pPr>
            <a:r>
              <a:rPr lang="zh-CN" altLang="en-US" sz="2400">
                <a:solidFill>
                  <a:schemeClr val="tx1"/>
                </a:solidFill>
              </a:rPr>
              <a:t>劣等品</a:t>
            </a:r>
            <a:r>
              <a:rPr lang="en-US" altLang="zh-CN" sz="2400">
                <a:solidFill>
                  <a:schemeClr val="tx1"/>
                </a:solidFill>
              </a:rPr>
              <a:t>inferior goods</a:t>
            </a:r>
          </a:p>
          <a:p>
            <a:pPr eaLnBrk="1" hangingPunct="1">
              <a:spcBef>
                <a:spcPct val="0"/>
              </a:spcBef>
              <a:buClr>
                <a:schemeClr val="accent2"/>
              </a:buClr>
              <a:buSzPct val="95000"/>
              <a:buFont typeface="Wingdings" panose="05000000000000000000" pitchFamily="2" charset="2"/>
              <a:buChar char="u"/>
            </a:pPr>
            <a:r>
              <a:rPr lang="zh-CN" altLang="en-US" sz="2400">
                <a:solidFill>
                  <a:schemeClr val="tx1"/>
                </a:solidFill>
              </a:rPr>
              <a:t>吉芬物品</a:t>
            </a:r>
            <a:r>
              <a:rPr lang="en-US" altLang="zh-CN" sz="2400">
                <a:solidFill>
                  <a:schemeClr val="tx1"/>
                </a:solidFill>
              </a:rPr>
              <a:t>Giffen goods</a:t>
            </a:r>
          </a:p>
        </p:txBody>
      </p:sp>
      <p:sp>
        <p:nvSpPr>
          <p:cNvPr id="283654" name="Rectangle 6" descr="蓝色面巾纸">
            <a:extLst>
              <a:ext uri="{FF2B5EF4-FFF2-40B4-BE49-F238E27FC236}">
                <a16:creationId xmlns:a16="http://schemas.microsoft.com/office/drawing/2014/main" id="{FB3129EA-4E1C-469C-B4BD-A4D0FC9EADDB}"/>
              </a:ext>
            </a:extLst>
          </p:cNvPr>
          <p:cNvSpPr>
            <a:spLocks noChangeArrowheads="1"/>
          </p:cNvSpPr>
          <p:nvPr/>
        </p:nvSpPr>
        <p:spPr bwMode="auto">
          <a:xfrm>
            <a:off x="179388" y="2654300"/>
            <a:ext cx="1368425" cy="606425"/>
          </a:xfrm>
          <a:prstGeom prst="rect">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buClr>
                <a:schemeClr val="accent2"/>
              </a:buClr>
              <a:buSzPct val="95000"/>
              <a:buFont typeface="Wingdings" panose="05000000000000000000" pitchFamily="2" charset="2"/>
              <a:buNone/>
            </a:pPr>
            <a:r>
              <a:rPr lang="en-US" altLang="zh-CN" sz="2400"/>
              <a:t>e</a:t>
            </a:r>
            <a:r>
              <a:rPr lang="en-US" altLang="zh-CN" sz="2400" baseline="-25000"/>
              <a:t>M</a:t>
            </a:r>
            <a:r>
              <a:rPr lang="en-US" altLang="zh-CN" sz="2400"/>
              <a:t> </a:t>
            </a:r>
            <a:r>
              <a:rPr lang="zh-CN" altLang="en-US" sz="2400">
                <a:solidFill>
                  <a:schemeClr val="tx1"/>
                </a:solidFill>
              </a:rPr>
              <a:t>＜</a:t>
            </a:r>
            <a:r>
              <a:rPr lang="en-US" altLang="zh-CN" sz="2400">
                <a:solidFill>
                  <a:schemeClr val="tx1"/>
                </a:solidFill>
              </a:rPr>
              <a:t>0</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3650">
                                            <p:bg/>
                                          </p:spTgt>
                                        </p:tgtEl>
                                        <p:attrNameLst>
                                          <p:attrName>style.visibility</p:attrName>
                                        </p:attrNameLst>
                                      </p:cBhvr>
                                      <p:to>
                                        <p:strVal val="visible"/>
                                      </p:to>
                                    </p:set>
                                    <p:animEffect transition="in" filter="blinds(horizontal)">
                                      <p:cBhvr>
                                        <p:cTn id="7" dur="500"/>
                                        <p:tgtEl>
                                          <p:spTgt spid="283650">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83650">
                                            <p:txEl>
                                              <p:pRg st="0" end="0"/>
                                            </p:txEl>
                                          </p:spTgt>
                                        </p:tgtEl>
                                        <p:attrNameLst>
                                          <p:attrName>style.visibility</p:attrName>
                                        </p:attrNameLst>
                                      </p:cBhvr>
                                      <p:to>
                                        <p:strVal val="visible"/>
                                      </p:to>
                                    </p:set>
                                    <p:animEffect transition="in" filter="blinds(horizontal)">
                                      <p:cBhvr>
                                        <p:cTn id="11" dur="500"/>
                                        <p:tgtEl>
                                          <p:spTgt spid="283650">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83650">
                                            <p:txEl>
                                              <p:pRg st="1" end="1"/>
                                            </p:txEl>
                                          </p:spTgt>
                                        </p:tgtEl>
                                        <p:attrNameLst>
                                          <p:attrName>style.visibility</p:attrName>
                                        </p:attrNameLst>
                                      </p:cBhvr>
                                      <p:to>
                                        <p:strVal val="visible"/>
                                      </p:to>
                                    </p:set>
                                    <p:animEffect transition="in" filter="blinds(horizontal)">
                                      <p:cBhvr>
                                        <p:cTn id="15" dur="500"/>
                                        <p:tgtEl>
                                          <p:spTgt spid="283650">
                                            <p:txEl>
                                              <p:pRg st="1" end="1"/>
                                            </p:txEl>
                                          </p:spTgt>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83650">
                                            <p:txEl>
                                              <p:pRg st="2" end="2"/>
                                            </p:txEl>
                                          </p:spTgt>
                                        </p:tgtEl>
                                        <p:attrNameLst>
                                          <p:attrName>style.visibility</p:attrName>
                                        </p:attrNameLst>
                                      </p:cBhvr>
                                      <p:to>
                                        <p:strVal val="visible"/>
                                      </p:to>
                                    </p:set>
                                    <p:animEffect transition="in" filter="blinds(horizontal)">
                                      <p:cBhvr>
                                        <p:cTn id="19" dur="500"/>
                                        <p:tgtEl>
                                          <p:spTgt spid="283650">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83654"/>
                                        </p:tgtEl>
                                        <p:attrNameLst>
                                          <p:attrName>style.visibility</p:attrName>
                                        </p:attrNameLst>
                                      </p:cBhvr>
                                      <p:to>
                                        <p:strVal val="visible"/>
                                      </p:to>
                                    </p:set>
                                    <p:animEffect transition="in" filter="blinds(horizontal)">
                                      <p:cBhvr>
                                        <p:cTn id="24" dur="500"/>
                                        <p:tgtEl>
                                          <p:spTgt spid="28365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283653"/>
                                        </p:tgtEl>
                                        <p:attrNameLst>
                                          <p:attrName>style.visibility</p:attrName>
                                        </p:attrNameLst>
                                      </p:cBhvr>
                                      <p:to>
                                        <p:strVal val="visible"/>
                                      </p:to>
                                    </p:set>
                                    <p:animEffect transition="in" filter="diamond(in)">
                                      <p:cBhvr>
                                        <p:cTn id="29" dur="2000"/>
                                        <p:tgtEl>
                                          <p:spTgt spid="28365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83651"/>
                                        </p:tgtEl>
                                        <p:attrNameLst>
                                          <p:attrName>style.visibility</p:attrName>
                                        </p:attrNameLst>
                                      </p:cBhvr>
                                      <p:to>
                                        <p:strVal val="visible"/>
                                      </p:to>
                                    </p:set>
                                    <p:animEffect transition="in" filter="blinds(horizontal)">
                                      <p:cBhvr>
                                        <p:cTn id="34" dur="500"/>
                                        <p:tgtEl>
                                          <p:spTgt spid="28365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nodeType="clickEffect">
                                  <p:stCondLst>
                                    <p:cond delay="0"/>
                                  </p:stCondLst>
                                  <p:childTnLst>
                                    <p:set>
                                      <p:cBhvr>
                                        <p:cTn id="38" dur="1" fill="hold">
                                          <p:stCondLst>
                                            <p:cond delay="0"/>
                                          </p:stCondLst>
                                        </p:cTn>
                                        <p:tgtEl>
                                          <p:spTgt spid="283652"/>
                                        </p:tgtEl>
                                        <p:attrNameLst>
                                          <p:attrName>style.visibility</p:attrName>
                                        </p:attrNameLst>
                                      </p:cBhvr>
                                      <p:to>
                                        <p:strVal val="visible"/>
                                      </p:to>
                                    </p:set>
                                    <p:animEffect transition="in" filter="blinds(horizontal)">
                                      <p:cBhvr>
                                        <p:cTn id="39" dur="500"/>
                                        <p:tgtEl>
                                          <p:spTgt spid="283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0" grpId="0" build="p" animBg="1"/>
      <p:bldP spid="283651" grpId="0" animBg="1"/>
      <p:bldP spid="283653" grpId="0" animBg="1"/>
      <p:bldP spid="283654"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灯片编号占位符 4">
            <a:extLst>
              <a:ext uri="{FF2B5EF4-FFF2-40B4-BE49-F238E27FC236}">
                <a16:creationId xmlns:a16="http://schemas.microsoft.com/office/drawing/2014/main" id="{65021CA1-B598-41CD-8DE2-35E020493438}"/>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86882BE-6FBA-47DA-B206-4EF2ABDD5AE6}" type="slidenum">
              <a:rPr lang="en-US" altLang="zh-CN" sz="2000" smtClean="0">
                <a:solidFill>
                  <a:schemeClr val="tx1"/>
                </a:solidFill>
              </a:rPr>
              <a:pPr>
                <a:spcBef>
                  <a:spcPct val="0"/>
                </a:spcBef>
                <a:buClrTx/>
                <a:buSzTx/>
                <a:buFontTx/>
                <a:buNone/>
              </a:pPr>
              <a:t>76</a:t>
            </a:fld>
            <a:endParaRPr lang="en-US" altLang="zh-CN" sz="2000">
              <a:solidFill>
                <a:schemeClr val="tx1"/>
              </a:solidFill>
            </a:endParaRPr>
          </a:p>
        </p:txBody>
      </p:sp>
      <p:sp>
        <p:nvSpPr>
          <p:cNvPr id="284674" name="Rectangle 2">
            <a:extLst>
              <a:ext uri="{FF2B5EF4-FFF2-40B4-BE49-F238E27FC236}">
                <a16:creationId xmlns:a16="http://schemas.microsoft.com/office/drawing/2014/main" id="{F5ECC033-64B7-4324-80E1-86EC4B50CB47}"/>
              </a:ext>
            </a:extLst>
          </p:cNvPr>
          <p:cNvSpPr>
            <a:spLocks noGrp="1" noRot="1" noChangeArrowheads="1"/>
          </p:cNvSpPr>
          <p:nvPr>
            <p:ph type="title"/>
          </p:nvPr>
        </p:nvSpPr>
        <p:spPr>
          <a:xfrm>
            <a:off x="906463" y="549275"/>
            <a:ext cx="6430962" cy="576263"/>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a:t>
            </a:r>
            <a:r>
              <a:rPr lang="en-US" altLang="zh-CN"/>
              <a:t>3</a:t>
            </a:r>
            <a:r>
              <a:rPr lang="zh-CN" altLang="en-US"/>
              <a:t>）恩格尔定律</a:t>
            </a:r>
          </a:p>
        </p:txBody>
      </p:sp>
      <p:sp>
        <p:nvSpPr>
          <p:cNvPr id="284675" name="Rectangle 3" descr="蓝色面巾纸">
            <a:extLst>
              <a:ext uri="{FF2B5EF4-FFF2-40B4-BE49-F238E27FC236}">
                <a16:creationId xmlns:a16="http://schemas.microsoft.com/office/drawing/2014/main" id="{D48EF9FB-B2D8-41DC-AD39-40643A49CDB1}"/>
              </a:ext>
            </a:extLst>
          </p:cNvPr>
          <p:cNvSpPr>
            <a:spLocks noGrp="1" noRot="1" noChangeArrowheads="1"/>
          </p:cNvSpPr>
          <p:nvPr>
            <p:ph type="body" idx="1"/>
          </p:nvPr>
        </p:nvSpPr>
        <p:spPr>
          <a:xfrm>
            <a:off x="682625" y="1341438"/>
            <a:ext cx="8040688" cy="574675"/>
          </a:xfrm>
          <a:blipFill dpi="0" rotWithShape="0">
            <a:blip r:embed="rId2"/>
            <a:srcRect/>
            <a:tile tx="0" ty="0" sx="100000" sy="100000" flip="none" algn="tl"/>
          </a:blipFill>
          <a:ln w="76200">
            <a:solidFill>
              <a:srgbClr val="336600"/>
            </a:solidFill>
            <a:miter lim="800000"/>
            <a:headEnd/>
            <a:tailEnd/>
          </a:ln>
        </p:spPr>
        <p:txBody>
          <a:bodyPr/>
          <a:lstStyle/>
          <a:p>
            <a:pPr eaLnBrk="1" hangingPunct="1">
              <a:lnSpc>
                <a:spcPct val="90000"/>
              </a:lnSpc>
              <a:buFont typeface="Wingdings" panose="05000000000000000000" pitchFamily="2" charset="2"/>
              <a:buNone/>
            </a:pPr>
            <a:r>
              <a:rPr lang="zh-CN" altLang="en-US" sz="2800"/>
              <a:t>恩格尔系数</a:t>
            </a:r>
            <a:r>
              <a:rPr lang="zh-CN" altLang="en-US" sz="2800" b="1">
                <a:solidFill>
                  <a:srgbClr val="660033"/>
                </a:solidFill>
              </a:rPr>
              <a:t>＝食品支出总额</a:t>
            </a:r>
            <a:r>
              <a:rPr lang="en-US" altLang="zh-CN" sz="2800" b="1">
                <a:solidFill>
                  <a:srgbClr val="660033"/>
                </a:solidFill>
              </a:rPr>
              <a:t>/</a:t>
            </a:r>
            <a:r>
              <a:rPr lang="zh-CN" altLang="en-US" sz="2800" b="1">
                <a:solidFill>
                  <a:srgbClr val="660033"/>
                </a:solidFill>
              </a:rPr>
              <a:t>消费支出总额。</a:t>
            </a:r>
          </a:p>
        </p:txBody>
      </p:sp>
      <p:sp>
        <p:nvSpPr>
          <p:cNvPr id="284676" name="Rectangle 4" descr="信纸">
            <a:extLst>
              <a:ext uri="{FF2B5EF4-FFF2-40B4-BE49-F238E27FC236}">
                <a16:creationId xmlns:a16="http://schemas.microsoft.com/office/drawing/2014/main" id="{585B3812-1581-4076-ABA0-02C56329324F}"/>
              </a:ext>
            </a:extLst>
          </p:cNvPr>
          <p:cNvSpPr>
            <a:spLocks noRot="1" noChangeArrowheads="1"/>
          </p:cNvSpPr>
          <p:nvPr/>
        </p:nvSpPr>
        <p:spPr bwMode="auto">
          <a:xfrm>
            <a:off x="684213" y="2060575"/>
            <a:ext cx="8064500" cy="1944688"/>
          </a:xfrm>
          <a:prstGeom prst="rect">
            <a:avLst/>
          </a:prstGeom>
          <a:blipFill dpi="0" rotWithShape="0">
            <a:blip r:embed="rId3"/>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buClr>
                <a:srgbClr val="3366FF"/>
              </a:buClr>
              <a:buSzPct val="95000"/>
              <a:buFont typeface="Wingdings" panose="05000000000000000000" pitchFamily="2" charset="2"/>
              <a:buNone/>
            </a:pPr>
            <a:r>
              <a:rPr lang="zh-CN" altLang="en-US" sz="2400">
                <a:solidFill>
                  <a:schemeClr val="tx1"/>
                </a:solidFill>
              </a:rPr>
              <a:t>恩格尔定律</a:t>
            </a:r>
          </a:p>
          <a:p>
            <a:pPr eaLnBrk="1" hangingPunct="1">
              <a:lnSpc>
                <a:spcPct val="80000"/>
              </a:lnSpc>
              <a:buClr>
                <a:srgbClr val="3366FF"/>
              </a:buClr>
              <a:buSzPct val="95000"/>
              <a:buFont typeface="Wingdings" panose="05000000000000000000" pitchFamily="2" charset="2"/>
              <a:buChar char="n"/>
            </a:pPr>
            <a:r>
              <a:rPr lang="en-US" altLang="zh-CN" sz="2400">
                <a:solidFill>
                  <a:schemeClr val="tx1"/>
                </a:solidFill>
              </a:rPr>
              <a:t>【</a:t>
            </a:r>
            <a:r>
              <a:rPr lang="zh-CN" altLang="en-US" sz="2400">
                <a:solidFill>
                  <a:schemeClr val="tx1"/>
                </a:solidFill>
              </a:rPr>
              <a:t>静态</a:t>
            </a:r>
            <a:r>
              <a:rPr lang="en-US" altLang="zh-CN" sz="2400">
                <a:solidFill>
                  <a:schemeClr val="tx1"/>
                </a:solidFill>
              </a:rPr>
              <a:t>】</a:t>
            </a:r>
            <a:r>
              <a:rPr lang="zh-CN" altLang="en-US" sz="2400">
                <a:solidFill>
                  <a:schemeClr val="tx1"/>
                </a:solidFill>
              </a:rPr>
              <a:t>不同收入水平的家庭，其食品支出在总的消费支出中的比重不同：</a:t>
            </a:r>
          </a:p>
          <a:p>
            <a:pPr lvl="1" eaLnBrk="1" hangingPunct="1">
              <a:lnSpc>
                <a:spcPct val="80000"/>
              </a:lnSpc>
              <a:buClr>
                <a:srgbClr val="3366FF"/>
              </a:buClr>
              <a:buSzPct val="95000"/>
              <a:buFont typeface="Wingdings" panose="05000000000000000000" pitchFamily="2" charset="2"/>
              <a:buChar char="n"/>
            </a:pPr>
            <a:r>
              <a:rPr lang="zh-CN" altLang="en-US" sz="2400">
                <a:solidFill>
                  <a:schemeClr val="tx1"/>
                </a:solidFill>
              </a:rPr>
              <a:t>收入水平越低的家庭，其食品支出比重越高；</a:t>
            </a:r>
          </a:p>
          <a:p>
            <a:pPr lvl="1" eaLnBrk="1" hangingPunct="1">
              <a:lnSpc>
                <a:spcPct val="80000"/>
              </a:lnSpc>
              <a:buClr>
                <a:srgbClr val="3366FF"/>
              </a:buClr>
              <a:buSzPct val="95000"/>
              <a:buFont typeface="Wingdings" panose="05000000000000000000" pitchFamily="2" charset="2"/>
              <a:buChar char="n"/>
            </a:pPr>
            <a:r>
              <a:rPr lang="zh-CN" altLang="en-US" sz="2400">
                <a:solidFill>
                  <a:schemeClr val="tx1"/>
                </a:solidFill>
              </a:rPr>
              <a:t>收入水平较高的家庭，其食品支出比重较低。</a:t>
            </a:r>
          </a:p>
        </p:txBody>
      </p:sp>
      <p:sp>
        <p:nvSpPr>
          <p:cNvPr id="284677" name="Rectangle 5" descr="蓝色面巾纸">
            <a:extLst>
              <a:ext uri="{FF2B5EF4-FFF2-40B4-BE49-F238E27FC236}">
                <a16:creationId xmlns:a16="http://schemas.microsoft.com/office/drawing/2014/main" id="{45C797E3-079F-46FF-B648-2379965248F9}"/>
              </a:ext>
            </a:extLst>
          </p:cNvPr>
          <p:cNvSpPr>
            <a:spLocks noRot="1" noChangeArrowheads="1"/>
          </p:cNvSpPr>
          <p:nvPr/>
        </p:nvSpPr>
        <p:spPr bwMode="auto">
          <a:xfrm>
            <a:off x="684213" y="4149725"/>
            <a:ext cx="8064500" cy="1079500"/>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buFont typeface="Wingdings" panose="05000000000000000000" pitchFamily="2" charset="2"/>
              <a:buNone/>
            </a:pPr>
            <a:r>
              <a:rPr lang="en-US" altLang="zh-CN" sz="2400"/>
              <a:t>【</a:t>
            </a:r>
            <a:r>
              <a:rPr lang="zh-CN" altLang="en-US" sz="2400"/>
              <a:t>动态</a:t>
            </a:r>
            <a:r>
              <a:rPr lang="en-US" altLang="zh-CN" sz="2400"/>
              <a:t>】</a:t>
            </a:r>
            <a:r>
              <a:rPr lang="zh-CN" altLang="en-US" sz="2400" b="1">
                <a:solidFill>
                  <a:srgbClr val="660033"/>
                </a:solidFill>
              </a:rPr>
              <a:t>在其他条件不变的情况下，随着收入水平的提高，食品支出占消费总支出的比重有逐渐下降的趋势。</a:t>
            </a:r>
          </a:p>
        </p:txBody>
      </p:sp>
      <p:sp>
        <p:nvSpPr>
          <p:cNvPr id="284678" name="Rectangle 6" descr="蓝色面巾纸">
            <a:extLst>
              <a:ext uri="{FF2B5EF4-FFF2-40B4-BE49-F238E27FC236}">
                <a16:creationId xmlns:a16="http://schemas.microsoft.com/office/drawing/2014/main" id="{43E307D8-B7DB-4025-A5E0-A3EB081E64C3}"/>
              </a:ext>
            </a:extLst>
          </p:cNvPr>
          <p:cNvSpPr>
            <a:spLocks noRot="1" noChangeArrowheads="1"/>
          </p:cNvSpPr>
          <p:nvPr/>
        </p:nvSpPr>
        <p:spPr bwMode="auto">
          <a:xfrm>
            <a:off x="684213" y="5373688"/>
            <a:ext cx="8064500" cy="936625"/>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buFont typeface="Wingdings" panose="05000000000000000000" pitchFamily="2" charset="2"/>
              <a:buNone/>
            </a:pPr>
            <a:r>
              <a:rPr lang="zh-CN" altLang="en-US" sz="2400" b="1">
                <a:solidFill>
                  <a:srgbClr val="660033"/>
                </a:solidFill>
              </a:rPr>
              <a:t>或者：对于一个家庭或国家，富裕程度越高，食品支出的收入弹性越小；反之越大。</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4675">
                                            <p:bg/>
                                          </p:spTgt>
                                        </p:tgtEl>
                                        <p:attrNameLst>
                                          <p:attrName>style.visibility</p:attrName>
                                        </p:attrNameLst>
                                      </p:cBhvr>
                                      <p:to>
                                        <p:strVal val="visible"/>
                                      </p:to>
                                    </p:set>
                                    <p:animEffect transition="in" filter="blinds(horizontal)">
                                      <p:cBhvr>
                                        <p:cTn id="7" dur="500"/>
                                        <p:tgtEl>
                                          <p:spTgt spid="284675">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84675">
                                            <p:txEl>
                                              <p:pRg st="0" end="0"/>
                                            </p:txEl>
                                          </p:spTgt>
                                        </p:tgtEl>
                                        <p:attrNameLst>
                                          <p:attrName>style.visibility</p:attrName>
                                        </p:attrNameLst>
                                      </p:cBhvr>
                                      <p:to>
                                        <p:strVal val="visible"/>
                                      </p:to>
                                    </p:set>
                                    <p:animEffect transition="in" filter="blinds(horizontal)">
                                      <p:cBhvr>
                                        <p:cTn id="11" dur="500"/>
                                        <p:tgtEl>
                                          <p:spTgt spid="284675">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284676"/>
                                        </p:tgtEl>
                                        <p:attrNameLst>
                                          <p:attrName>style.visibility</p:attrName>
                                        </p:attrNameLst>
                                      </p:cBhvr>
                                      <p:to>
                                        <p:strVal val="visible"/>
                                      </p:to>
                                    </p:set>
                                    <p:animEffect transition="in" filter="blinds(horizontal)">
                                      <p:cBhvr>
                                        <p:cTn id="16" dur="500"/>
                                        <p:tgtEl>
                                          <p:spTgt spid="28467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84677"/>
                                        </p:tgtEl>
                                        <p:attrNameLst>
                                          <p:attrName>style.visibility</p:attrName>
                                        </p:attrNameLst>
                                      </p:cBhvr>
                                      <p:to>
                                        <p:strVal val="visible"/>
                                      </p:to>
                                    </p:set>
                                    <p:animEffect transition="in" filter="blinds(horizontal)">
                                      <p:cBhvr>
                                        <p:cTn id="21" dur="500"/>
                                        <p:tgtEl>
                                          <p:spTgt spid="2846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84678"/>
                                        </p:tgtEl>
                                        <p:attrNameLst>
                                          <p:attrName>style.visibility</p:attrName>
                                        </p:attrNameLst>
                                      </p:cBhvr>
                                      <p:to>
                                        <p:strVal val="visible"/>
                                      </p:to>
                                    </p:set>
                                    <p:animEffect transition="in" filter="blinds(horizontal)">
                                      <p:cBhvr>
                                        <p:cTn id="26" dur="500"/>
                                        <p:tgtEl>
                                          <p:spTgt spid="284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5" grpId="0" build="p" animBg="1"/>
      <p:bldP spid="284676" grpId="0" animBg="1"/>
      <p:bldP spid="284677" grpId="0" animBg="1"/>
      <p:bldP spid="284678"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灯片编号占位符 4">
            <a:extLst>
              <a:ext uri="{FF2B5EF4-FFF2-40B4-BE49-F238E27FC236}">
                <a16:creationId xmlns:a16="http://schemas.microsoft.com/office/drawing/2014/main" id="{E0C27F16-0C5F-46A1-AC40-1C272AD118E3}"/>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731B49AE-0C4A-465C-9D56-ABC54FF779C2}" type="slidenum">
              <a:rPr lang="en-US" altLang="zh-CN" sz="2000" smtClean="0">
                <a:solidFill>
                  <a:schemeClr val="tx1"/>
                </a:solidFill>
              </a:rPr>
              <a:pPr>
                <a:spcBef>
                  <a:spcPct val="0"/>
                </a:spcBef>
                <a:buClrTx/>
                <a:buSzTx/>
                <a:buFontTx/>
                <a:buNone/>
              </a:pPr>
              <a:t>77</a:t>
            </a:fld>
            <a:endParaRPr lang="en-US" altLang="zh-CN" sz="2000">
              <a:solidFill>
                <a:schemeClr val="tx1"/>
              </a:solidFill>
            </a:endParaRPr>
          </a:p>
        </p:txBody>
      </p:sp>
      <p:sp>
        <p:nvSpPr>
          <p:cNvPr id="285698" name="Rectangle 2">
            <a:extLst>
              <a:ext uri="{FF2B5EF4-FFF2-40B4-BE49-F238E27FC236}">
                <a16:creationId xmlns:a16="http://schemas.microsoft.com/office/drawing/2014/main" id="{0DBD9839-463A-4CE4-BFDE-10732D104643}"/>
              </a:ext>
            </a:extLst>
          </p:cNvPr>
          <p:cNvSpPr>
            <a:spLocks noGrp="1" noRot="1" noChangeArrowheads="1"/>
          </p:cNvSpPr>
          <p:nvPr>
            <p:ph type="title"/>
          </p:nvPr>
        </p:nvSpPr>
        <p:spPr>
          <a:xfrm>
            <a:off x="611188" y="5229225"/>
            <a:ext cx="7294562" cy="727075"/>
          </a:xfrm>
          <a:gradFill rotWithShape="0">
            <a:gsLst>
              <a:gs pos="0">
                <a:srgbClr val="FBEAC7"/>
              </a:gs>
              <a:gs pos="17999">
                <a:srgbClr val="FEE7F2"/>
              </a:gs>
              <a:gs pos="36000">
                <a:srgbClr val="FAC77D"/>
              </a:gs>
              <a:gs pos="61000">
                <a:srgbClr val="FBA97D"/>
              </a:gs>
              <a:gs pos="82001">
                <a:srgbClr val="FBD49C"/>
              </a:gs>
              <a:gs pos="100000">
                <a:srgbClr val="FEE7F2"/>
              </a:gs>
            </a:gsLst>
            <a:lin ang="5400000" scaled="1"/>
          </a:gradFill>
          <a:effectLst>
            <a:outerShdw dist="35921" dir="2700000" algn="ctr" rotWithShape="0">
              <a:schemeClr val="bg2"/>
            </a:outerShdw>
          </a:effectLst>
        </p:spPr>
        <p:txBody>
          <a:bodyPr/>
          <a:lstStyle/>
          <a:p>
            <a:pPr eaLnBrk="1" hangingPunct="1">
              <a:defRPr/>
            </a:pPr>
            <a:r>
              <a:rPr lang="zh-CN" altLang="en-US" sz="2400" b="0">
                <a:solidFill>
                  <a:schemeClr val="tx1"/>
                </a:solidFill>
                <a:effectLst>
                  <a:outerShdw blurRad="38100" dist="38100" dir="2700000" algn="tl">
                    <a:srgbClr val="000000"/>
                  </a:outerShdw>
                </a:effectLst>
                <a:ea typeface="黑体" pitchFamily="2" charset="-122"/>
              </a:rPr>
              <a:t>恩格尔系数：</a:t>
            </a:r>
            <a:r>
              <a:rPr lang="zh-CN" altLang="en-US" sz="2400" b="0">
                <a:solidFill>
                  <a:schemeClr val="tx1"/>
                </a:solidFill>
                <a:effectLst>
                  <a:outerShdw blurRad="38100" dist="38100" dir="2700000" algn="tl">
                    <a:srgbClr val="000000"/>
                  </a:outerShdw>
                </a:effectLst>
                <a:ea typeface="华文新魏" pitchFamily="2" charset="-122"/>
              </a:rPr>
              <a:t>具有可比性的指标</a:t>
            </a:r>
          </a:p>
        </p:txBody>
      </p:sp>
      <p:graphicFrame>
        <p:nvGraphicFramePr>
          <p:cNvPr id="285699" name="Object 3">
            <a:extLst>
              <a:ext uri="{FF2B5EF4-FFF2-40B4-BE49-F238E27FC236}">
                <a16:creationId xmlns:a16="http://schemas.microsoft.com/office/drawing/2014/main" id="{C64E008A-E695-4660-9C80-26381384D88D}"/>
              </a:ext>
            </a:extLst>
          </p:cNvPr>
          <p:cNvGraphicFramePr>
            <a:graphicFrameLocks noChangeAspect="1"/>
          </p:cNvGraphicFramePr>
          <p:nvPr/>
        </p:nvGraphicFramePr>
        <p:xfrm>
          <a:off x="684213" y="2508250"/>
          <a:ext cx="3455987" cy="2698750"/>
        </p:xfrm>
        <a:graphic>
          <a:graphicData uri="http://schemas.openxmlformats.org/presentationml/2006/ole">
            <mc:AlternateContent xmlns:mc="http://schemas.openxmlformats.org/markup-compatibility/2006">
              <mc:Choice xmlns:v="urn:schemas-microsoft-com:vml" Requires="v">
                <p:oleObj spid="_x0000_s82951" name="Worksheet" r:id="rId3" imgW="2695813" imgH="1638538" progId="Excel.Sheet.8">
                  <p:embed/>
                </p:oleObj>
              </mc:Choice>
              <mc:Fallback>
                <p:oleObj name="Worksheet" r:id="rId3" imgW="2695813" imgH="1638538"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508250"/>
                        <a:ext cx="3455987" cy="2698750"/>
                      </a:xfrm>
                      <a:prstGeom prst="rect">
                        <a:avLst/>
                      </a:prstGeom>
                      <a:noFill/>
                      <a:ln w="9525">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5700" name="Object 4">
            <a:extLst>
              <a:ext uri="{FF2B5EF4-FFF2-40B4-BE49-F238E27FC236}">
                <a16:creationId xmlns:a16="http://schemas.microsoft.com/office/drawing/2014/main" id="{BE51C388-770B-4F3D-B46C-A87461034E01}"/>
              </a:ext>
            </a:extLst>
          </p:cNvPr>
          <p:cNvGraphicFramePr>
            <a:graphicFrameLocks noChangeAspect="1"/>
          </p:cNvGraphicFramePr>
          <p:nvPr>
            <p:ph idx="1"/>
          </p:nvPr>
        </p:nvGraphicFramePr>
        <p:xfrm>
          <a:off x="4559300" y="1492250"/>
          <a:ext cx="3763963" cy="3005138"/>
        </p:xfrm>
        <a:graphic>
          <a:graphicData uri="http://schemas.openxmlformats.org/presentationml/2006/ole">
            <mc:AlternateContent xmlns:mc="http://schemas.openxmlformats.org/markup-compatibility/2006">
              <mc:Choice xmlns:v="urn:schemas-microsoft-com:vml" Requires="v">
                <p:oleObj spid="_x0000_s82952" name="Worksheet" r:id="rId5" imgW="2695813" imgH="1495663" progId="Excel.Sheet.8">
                  <p:embed/>
                </p:oleObj>
              </mc:Choice>
              <mc:Fallback>
                <p:oleObj name="Worksheet" r:id="rId5" imgW="2695813" imgH="1495663" progId="Excel.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59300" y="1492250"/>
                        <a:ext cx="3763963" cy="3005138"/>
                      </a:xfrm>
                      <a:prstGeom prst="rect">
                        <a:avLst/>
                      </a:prstGeom>
                      <a:noFill/>
                      <a:ln w="9525">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5701" name="Rectangle 5">
            <a:extLst>
              <a:ext uri="{FF2B5EF4-FFF2-40B4-BE49-F238E27FC236}">
                <a16:creationId xmlns:a16="http://schemas.microsoft.com/office/drawing/2014/main" id="{F86DA34D-203C-4D10-B3EB-47E943C55743}"/>
              </a:ext>
            </a:extLst>
          </p:cNvPr>
          <p:cNvSpPr>
            <a:spLocks noRot="1" noChangeArrowheads="1"/>
          </p:cNvSpPr>
          <p:nvPr/>
        </p:nvSpPr>
        <p:spPr bwMode="auto">
          <a:xfrm>
            <a:off x="1187450" y="765175"/>
            <a:ext cx="7146925" cy="436563"/>
          </a:xfrm>
          <a:prstGeom prst="rect">
            <a:avLst/>
          </a:prstGeom>
          <a:gradFill rotWithShape="0">
            <a:gsLst>
              <a:gs pos="0">
                <a:srgbClr val="FBEAC7"/>
              </a:gs>
              <a:gs pos="17999">
                <a:srgbClr val="FEE7F2"/>
              </a:gs>
              <a:gs pos="36000">
                <a:srgbClr val="FAC77D"/>
              </a:gs>
              <a:gs pos="61000">
                <a:srgbClr val="FBA97D"/>
              </a:gs>
              <a:gs pos="82001">
                <a:srgbClr val="FBD49C"/>
              </a:gs>
              <a:gs pos="100000">
                <a:srgbClr val="FEE7F2"/>
              </a:gs>
            </a:gsLst>
            <a:lin ang="5400000" scaled="1"/>
          </a:gra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nchor="ctr"/>
          <a:lstStyle/>
          <a:p>
            <a:pPr eaLnBrk="1" hangingPunct="1">
              <a:defRPr/>
            </a:pPr>
            <a:r>
              <a:rPr lang="zh-CN" altLang="en-US" sz="2400" dirty="0">
                <a:solidFill>
                  <a:schemeClr val="tx1"/>
                </a:solidFill>
                <a:effectLst>
                  <a:outerShdw blurRad="38100" dist="38100" dir="2700000" algn="tl">
                    <a:srgbClr val="000000"/>
                  </a:outerShdw>
                </a:effectLst>
                <a:latin typeface="Arial" charset="0"/>
                <a:ea typeface="黑体" pitchFamily="2" charset="-122"/>
              </a:rPr>
              <a:t>恩格尔系数：联合国</a:t>
            </a:r>
            <a:r>
              <a:rPr lang="zh-CN" altLang="en-US" sz="2400" dirty="0">
                <a:solidFill>
                  <a:schemeClr val="tx1"/>
                </a:solidFill>
                <a:effectLst>
                  <a:outerShdw blurRad="38100" dist="38100" dir="2700000" algn="tl">
                    <a:srgbClr val="000000"/>
                  </a:outerShdw>
                </a:effectLst>
                <a:latin typeface="Arial" charset="0"/>
                <a:ea typeface="华文新魏" pitchFamily="2" charset="-122"/>
              </a:rPr>
              <a:t>判别生活水平的标准</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5701"/>
                                        </p:tgtEl>
                                        <p:attrNameLst>
                                          <p:attrName>style.visibility</p:attrName>
                                        </p:attrNameLst>
                                      </p:cBhvr>
                                      <p:to>
                                        <p:strVal val="visible"/>
                                      </p:to>
                                    </p:set>
                                    <p:animEffect transition="in" filter="blinds(horizontal)">
                                      <p:cBhvr>
                                        <p:cTn id="7" dur="500"/>
                                        <p:tgtEl>
                                          <p:spTgt spid="2857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85700"/>
                                        </p:tgtEl>
                                        <p:attrNameLst>
                                          <p:attrName>style.visibility</p:attrName>
                                        </p:attrNameLst>
                                      </p:cBhvr>
                                      <p:to>
                                        <p:strVal val="visible"/>
                                      </p:to>
                                    </p:set>
                                    <p:animEffect transition="in" filter="wipe(up)">
                                      <p:cBhvr>
                                        <p:cTn id="12" dur="500"/>
                                        <p:tgtEl>
                                          <p:spTgt spid="28570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85698"/>
                                        </p:tgtEl>
                                        <p:attrNameLst>
                                          <p:attrName>style.visibility</p:attrName>
                                        </p:attrNameLst>
                                      </p:cBhvr>
                                      <p:to>
                                        <p:strVal val="visible"/>
                                      </p:to>
                                    </p:set>
                                    <p:animEffect transition="in" filter="blinds(horizontal)">
                                      <p:cBhvr>
                                        <p:cTn id="17" dur="500"/>
                                        <p:tgtEl>
                                          <p:spTgt spid="28569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85699"/>
                                        </p:tgtEl>
                                        <p:attrNameLst>
                                          <p:attrName>style.visibility</p:attrName>
                                        </p:attrNameLst>
                                      </p:cBhvr>
                                      <p:to>
                                        <p:strVal val="visible"/>
                                      </p:to>
                                    </p:set>
                                    <p:animEffect transition="in" filter="wipe(up)">
                                      <p:cBhvr>
                                        <p:cTn id="22" dur="500"/>
                                        <p:tgtEl>
                                          <p:spTgt spid="285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animBg="1"/>
      <p:bldP spid="285701"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灯片编号占位符 4">
            <a:extLst>
              <a:ext uri="{FF2B5EF4-FFF2-40B4-BE49-F238E27FC236}">
                <a16:creationId xmlns:a16="http://schemas.microsoft.com/office/drawing/2014/main" id="{541B2BFC-E9ED-4D70-9C9F-0D31FD08A43A}"/>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F01E130B-42AD-4037-9766-7D1006690055}" type="slidenum">
              <a:rPr lang="en-US" altLang="zh-CN" sz="2000" smtClean="0">
                <a:solidFill>
                  <a:schemeClr val="tx1"/>
                </a:solidFill>
              </a:rPr>
              <a:pPr>
                <a:spcBef>
                  <a:spcPct val="0"/>
                </a:spcBef>
                <a:buClrTx/>
                <a:buSzTx/>
                <a:buFontTx/>
                <a:buNone/>
              </a:pPr>
              <a:t>78</a:t>
            </a:fld>
            <a:endParaRPr lang="en-US" altLang="zh-CN" sz="2000">
              <a:solidFill>
                <a:schemeClr val="tx1"/>
              </a:solidFill>
            </a:endParaRPr>
          </a:p>
        </p:txBody>
      </p:sp>
      <p:sp>
        <p:nvSpPr>
          <p:cNvPr id="286722" name="Rectangle 2">
            <a:extLst>
              <a:ext uri="{FF2B5EF4-FFF2-40B4-BE49-F238E27FC236}">
                <a16:creationId xmlns:a16="http://schemas.microsoft.com/office/drawing/2014/main" id="{9C47D5D3-3823-45B3-A7BF-5870D3074A9B}"/>
              </a:ext>
            </a:extLst>
          </p:cNvPr>
          <p:cNvSpPr>
            <a:spLocks noGrp="1" noRot="1" noChangeArrowheads="1"/>
          </p:cNvSpPr>
          <p:nvPr>
            <p:ph type="title"/>
          </p:nvPr>
        </p:nvSpPr>
        <p:spPr>
          <a:xfrm>
            <a:off x="920750" y="625475"/>
            <a:ext cx="7275513" cy="346075"/>
          </a:xfrm>
          <a:gradFill rotWithShape="0">
            <a:gsLst>
              <a:gs pos="0">
                <a:srgbClr val="FBEAC7"/>
              </a:gs>
              <a:gs pos="17999">
                <a:srgbClr val="FEE7F2"/>
              </a:gs>
              <a:gs pos="36000">
                <a:srgbClr val="FAC77D"/>
              </a:gs>
              <a:gs pos="61000">
                <a:srgbClr val="FBA97D"/>
              </a:gs>
              <a:gs pos="82001">
                <a:srgbClr val="FBD49C"/>
              </a:gs>
              <a:gs pos="100000">
                <a:srgbClr val="FEE7F2"/>
              </a:gs>
            </a:gsLst>
            <a:lin ang="5400000" scaled="1"/>
          </a:gradFill>
          <a:effectLst>
            <a:outerShdw dist="35921" dir="2700000" algn="ctr" rotWithShape="0">
              <a:schemeClr val="bg2"/>
            </a:outerShdw>
          </a:effectLst>
        </p:spPr>
        <p:txBody>
          <a:bodyPr/>
          <a:lstStyle/>
          <a:p>
            <a:pPr eaLnBrk="1" hangingPunct="1">
              <a:defRPr/>
            </a:pPr>
            <a:r>
              <a:rPr lang="zh-CN" altLang="en-US" sz="2400" b="0" dirty="0">
                <a:solidFill>
                  <a:schemeClr val="tx1"/>
                </a:solidFill>
                <a:effectLst>
                  <a:outerShdw blurRad="38100" dist="38100" dir="2700000" algn="tl">
                    <a:srgbClr val="000000"/>
                  </a:outerShdw>
                </a:effectLst>
                <a:ea typeface="黑体" pitchFamily="2" charset="-122"/>
              </a:rPr>
              <a:t>中国城镇、农村居民的恩格尔系数</a:t>
            </a:r>
            <a:r>
              <a:rPr lang="en-US" altLang="zh-CN" sz="2400" b="0" dirty="0">
                <a:solidFill>
                  <a:schemeClr val="tx1"/>
                </a:solidFill>
                <a:effectLst>
                  <a:outerShdw blurRad="38100" dist="38100" dir="2700000" algn="tl">
                    <a:srgbClr val="000000"/>
                  </a:outerShdw>
                </a:effectLst>
                <a:ea typeface="黑体" pitchFamily="2" charset="-122"/>
              </a:rPr>
              <a:t>(%)</a:t>
            </a:r>
          </a:p>
        </p:txBody>
      </p:sp>
      <p:graphicFrame>
        <p:nvGraphicFramePr>
          <p:cNvPr id="286754" name="Group 34">
            <a:extLst>
              <a:ext uri="{FF2B5EF4-FFF2-40B4-BE49-F238E27FC236}">
                <a16:creationId xmlns:a16="http://schemas.microsoft.com/office/drawing/2014/main" id="{5AF3253E-2194-4364-99B9-B928C0C9C72A}"/>
              </a:ext>
            </a:extLst>
          </p:cNvPr>
          <p:cNvGraphicFramePr>
            <a:graphicFrameLocks noGrp="1"/>
          </p:cNvGraphicFramePr>
          <p:nvPr>
            <p:ph idx="1"/>
          </p:nvPr>
        </p:nvGraphicFramePr>
        <p:xfrm>
          <a:off x="395288" y="1206500"/>
          <a:ext cx="8208962" cy="1646238"/>
        </p:xfrm>
        <a:graphic>
          <a:graphicData uri="http://schemas.openxmlformats.org/drawingml/2006/table">
            <a:tbl>
              <a:tblPr/>
              <a:tblGrid>
                <a:gridCol w="1199605">
                  <a:extLst>
                    <a:ext uri="{9D8B030D-6E8A-4147-A177-3AD203B41FA5}">
                      <a16:colId xmlns:a16="http://schemas.microsoft.com/office/drawing/2014/main" val="20000"/>
                    </a:ext>
                  </a:extLst>
                </a:gridCol>
                <a:gridCol w="1106740">
                  <a:extLst>
                    <a:ext uri="{9D8B030D-6E8A-4147-A177-3AD203B41FA5}">
                      <a16:colId xmlns:a16="http://schemas.microsoft.com/office/drawing/2014/main" val="20001"/>
                    </a:ext>
                  </a:extLst>
                </a:gridCol>
                <a:gridCol w="1106740">
                  <a:extLst>
                    <a:ext uri="{9D8B030D-6E8A-4147-A177-3AD203B41FA5}">
                      <a16:colId xmlns:a16="http://schemas.microsoft.com/office/drawing/2014/main" val="20002"/>
                    </a:ext>
                  </a:extLst>
                </a:gridCol>
                <a:gridCol w="1106740">
                  <a:extLst>
                    <a:ext uri="{9D8B030D-6E8A-4147-A177-3AD203B41FA5}">
                      <a16:colId xmlns:a16="http://schemas.microsoft.com/office/drawing/2014/main" val="20003"/>
                    </a:ext>
                  </a:extLst>
                </a:gridCol>
                <a:gridCol w="1096830">
                  <a:extLst>
                    <a:ext uri="{9D8B030D-6E8A-4147-A177-3AD203B41FA5}">
                      <a16:colId xmlns:a16="http://schemas.microsoft.com/office/drawing/2014/main" val="20004"/>
                    </a:ext>
                  </a:extLst>
                </a:gridCol>
                <a:gridCol w="936109">
                  <a:extLst>
                    <a:ext uri="{9D8B030D-6E8A-4147-A177-3AD203B41FA5}">
                      <a16:colId xmlns:a16="http://schemas.microsoft.com/office/drawing/2014/main" val="589318008"/>
                    </a:ext>
                  </a:extLst>
                </a:gridCol>
                <a:gridCol w="864101">
                  <a:extLst>
                    <a:ext uri="{9D8B030D-6E8A-4147-A177-3AD203B41FA5}">
                      <a16:colId xmlns:a16="http://schemas.microsoft.com/office/drawing/2014/main" val="2711573797"/>
                    </a:ext>
                  </a:extLst>
                </a:gridCol>
                <a:gridCol w="792095">
                  <a:extLst>
                    <a:ext uri="{9D8B030D-6E8A-4147-A177-3AD203B41FA5}">
                      <a16:colId xmlns:a16="http://schemas.microsoft.com/office/drawing/2014/main" val="1759034423"/>
                    </a:ext>
                  </a:extLst>
                </a:gridCol>
              </a:tblGrid>
              <a:tr h="549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zh-CN" altLang="zh-CN" sz="2000" b="0" i="0" u="none" strike="noStrike" cap="none" normalizeH="0" baseline="0">
                        <a:ln>
                          <a:noFill/>
                        </a:ln>
                        <a:solidFill>
                          <a:srgbClr val="000066"/>
                        </a:solidFill>
                        <a:effectLst/>
                        <a:latin typeface="Arial" charset="0"/>
                        <a:ea typeface="宋体" pitchFamily="2" charset="-122"/>
                      </a:endParaRPr>
                    </a:p>
                  </a:txBody>
                  <a:tcPr marL="91441" marR="91441"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1989</a:t>
                      </a: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rPr>
                        <a:t>1997</a:t>
                      </a: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rPr>
                        <a:t>2002</a:t>
                      </a: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2003</a:t>
                      </a: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2011</a:t>
                      </a: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2012</a:t>
                      </a:r>
                    </a:p>
                  </a:txBody>
                  <a:tcPr marL="91441" marR="91441"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2013</a:t>
                      </a:r>
                    </a:p>
                  </a:txBody>
                  <a:tcPr marL="91441" marR="91441" anchor="ctr" horzOverflow="overflow">
                    <a:lnL w="12700" cap="flat" cmpd="sng" algn="ctr">
                      <a:no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extLst>
                  <a:ext uri="{0D108BD9-81ED-4DB2-BD59-A6C34878D82A}">
                    <a16:rowId xmlns:a16="http://schemas.microsoft.com/office/drawing/2014/main" val="10000"/>
                  </a:ext>
                </a:extLst>
              </a:tr>
              <a:tr h="547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CN" altLang="en-US"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城镇</a:t>
                      </a:r>
                      <a:endParaRPr kumimoji="1" lang="zh-CN" altLang="en-US"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54.5 </a:t>
                      </a:r>
                      <a:endParaRPr kumimoji="1" lang="en-US" altLang="zh-CN"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46.6 </a:t>
                      </a:r>
                      <a:endParaRPr kumimoji="1" lang="en-US" altLang="zh-CN"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37.7 </a:t>
                      </a:r>
                      <a:endParaRPr kumimoji="1" lang="en-US" altLang="zh-CN"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37.1</a:t>
                      </a:r>
                      <a:endParaRPr kumimoji="1" lang="en-US" altLang="zh-CN"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36.3</a:t>
                      </a: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36.2</a:t>
                      </a:r>
                    </a:p>
                  </a:txBody>
                  <a:tcPr marL="91441" marR="91441"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35.0</a:t>
                      </a:r>
                    </a:p>
                  </a:txBody>
                  <a:tcPr marL="91441" marR="91441" anchor="ctr" horzOverflow="overflow">
                    <a:lnL w="12700" cap="flat" cmpd="sng" algn="ctr">
                      <a:no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extLst>
                  <a:ext uri="{0D108BD9-81ED-4DB2-BD59-A6C34878D82A}">
                    <a16:rowId xmlns:a16="http://schemas.microsoft.com/office/drawing/2014/main" val="10001"/>
                  </a:ext>
                </a:extLst>
              </a:tr>
              <a:tr h="5492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CN" altLang="en-US"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农村</a:t>
                      </a:r>
                      <a:endParaRPr kumimoji="1" lang="zh-CN" altLang="en-US"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54.8 </a:t>
                      </a:r>
                      <a:endParaRPr kumimoji="1" lang="en-US" altLang="zh-CN"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55.1 </a:t>
                      </a:r>
                      <a:endParaRPr kumimoji="1" lang="en-US" altLang="zh-CN"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46.2 </a:t>
                      </a:r>
                      <a:endParaRPr kumimoji="1" lang="en-US" altLang="zh-CN" sz="2000" b="0" i="0" u="none" strike="noStrike" cap="none" normalizeH="0" baseline="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45.6</a:t>
                      </a:r>
                      <a:endParaRPr kumimoji="1" lang="en-US" altLang="zh-CN" sz="2000" b="0" i="0" u="none" strike="noStrike" cap="none" normalizeH="0" baseline="0" dirty="0">
                        <a:ln>
                          <a:noFill/>
                        </a:ln>
                        <a:solidFill>
                          <a:schemeClr val="tx1"/>
                        </a:solidFill>
                        <a:effectLst/>
                        <a:latin typeface="Times New Roman" pitchFamily="18" charset="0"/>
                        <a:ea typeface="宋体" pitchFamily="2" charset="-122"/>
                      </a:endParaRP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40.4</a:t>
                      </a:r>
                    </a:p>
                  </a:txBody>
                  <a:tcPr marL="91441" marR="914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39.3</a:t>
                      </a:r>
                    </a:p>
                  </a:txBody>
                  <a:tcPr marL="91441" marR="91441"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000" b="0" i="0" u="none" strike="noStrike" cap="none" normalizeH="0" baseline="0" dirty="0">
                          <a:ln>
                            <a:noFill/>
                          </a:ln>
                          <a:solidFill>
                            <a:schemeClr val="tx1"/>
                          </a:solidFill>
                          <a:effectLst/>
                          <a:latin typeface="Times New Roman" pitchFamily="18" charset="0"/>
                          <a:ea typeface="宋体" pitchFamily="2" charset="-122"/>
                        </a:rPr>
                        <a:t>37.7</a:t>
                      </a:r>
                    </a:p>
                  </a:txBody>
                  <a:tcPr marL="91441" marR="91441" anchor="ctr" horzOverflow="overflow">
                    <a:lnL w="12700" cap="flat" cmpd="sng" algn="ctr">
                      <a:no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extLst>
                  <a:ext uri="{0D108BD9-81ED-4DB2-BD59-A6C34878D82A}">
                    <a16:rowId xmlns:a16="http://schemas.microsoft.com/office/drawing/2014/main" val="10002"/>
                  </a:ext>
                </a:extLst>
              </a:tr>
            </a:tbl>
          </a:graphicData>
        </a:graphic>
      </p:graphicFrame>
      <p:pic>
        <p:nvPicPr>
          <p:cNvPr id="286753" name="Picture 33">
            <a:extLst>
              <a:ext uri="{FF2B5EF4-FFF2-40B4-BE49-F238E27FC236}">
                <a16:creationId xmlns:a16="http://schemas.microsoft.com/office/drawing/2014/main" id="{26381BD2-9319-425C-976D-1871F44750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3284538"/>
            <a:ext cx="6840537" cy="2768600"/>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pic>
        <p:nvPicPr>
          <p:cNvPr id="82985" name="Picture 41">
            <a:extLst>
              <a:ext uri="{FF2B5EF4-FFF2-40B4-BE49-F238E27FC236}">
                <a16:creationId xmlns:a16="http://schemas.microsoft.com/office/drawing/2014/main" id="{635282EE-B401-4994-8E7F-FCE98FB4A7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06500"/>
            <a:ext cx="9263063" cy="495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009" name="文本框 1">
            <a:extLst>
              <a:ext uri="{FF2B5EF4-FFF2-40B4-BE49-F238E27FC236}">
                <a16:creationId xmlns:a16="http://schemas.microsoft.com/office/drawing/2014/main" id="{5A311483-1350-4A4A-BCDB-0556E236578A}"/>
              </a:ext>
            </a:extLst>
          </p:cNvPr>
          <p:cNvSpPr txBox="1">
            <a:spLocks noChangeArrowheads="1"/>
          </p:cNvSpPr>
          <p:nvPr/>
        </p:nvSpPr>
        <p:spPr bwMode="auto">
          <a:xfrm>
            <a:off x="6102350" y="5191125"/>
            <a:ext cx="26654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hlink"/>
                </a:solidFill>
                <a:latin typeface="Arial" panose="020B0604020202020204" pitchFamily="34" charset="0"/>
                <a:ea typeface="宋体" panose="02010600030101010101" pitchFamily="2" charset="-122"/>
              </a:defRPr>
            </a:lvl1pPr>
            <a:lvl2pPr marL="742950" indent="-285750">
              <a:defRPr sz="3200">
                <a:solidFill>
                  <a:schemeClr val="hlink"/>
                </a:solidFill>
                <a:latin typeface="Arial" panose="020B0604020202020204" pitchFamily="34" charset="0"/>
                <a:ea typeface="宋体" panose="02010600030101010101" pitchFamily="2" charset="-122"/>
              </a:defRPr>
            </a:lvl2pPr>
            <a:lvl3pPr marL="1143000" indent="-228600">
              <a:defRPr sz="3200">
                <a:solidFill>
                  <a:schemeClr val="hlink"/>
                </a:solidFill>
                <a:latin typeface="Arial" panose="020B0604020202020204" pitchFamily="34" charset="0"/>
                <a:ea typeface="宋体" panose="02010600030101010101" pitchFamily="2" charset="-122"/>
              </a:defRPr>
            </a:lvl3pPr>
            <a:lvl4pPr marL="1600200" indent="-228600">
              <a:defRPr sz="3200">
                <a:solidFill>
                  <a:schemeClr val="hlink"/>
                </a:solidFill>
                <a:latin typeface="Arial" panose="020B0604020202020204" pitchFamily="34" charset="0"/>
                <a:ea typeface="宋体" panose="02010600030101010101" pitchFamily="2" charset="-122"/>
              </a:defRPr>
            </a:lvl4pPr>
            <a:lvl5pPr marL="2057400" indent="-228600">
              <a:defRPr sz="3200">
                <a:solidFill>
                  <a:schemeClr val="hlink"/>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hlink"/>
                </a:solidFill>
                <a:latin typeface="Arial" panose="020B0604020202020204" pitchFamily="34" charset="0"/>
                <a:ea typeface="宋体" panose="02010600030101010101" pitchFamily="2" charset="-122"/>
              </a:defRPr>
            </a:lvl9pPr>
          </a:lstStyle>
          <a:p>
            <a:pPr algn="just"/>
            <a:r>
              <a:rPr lang="en-US" altLang="zh-CN" sz="1600" b="1"/>
              <a:t>2020</a:t>
            </a:r>
            <a:r>
              <a:rPr lang="zh-CN" altLang="en-US" sz="1600" b="1"/>
              <a:t>年全国居民恩格尔系数为</a:t>
            </a:r>
            <a:r>
              <a:rPr lang="en-US" altLang="zh-CN" sz="1600" b="1"/>
              <a:t>30.2%</a:t>
            </a:r>
            <a:r>
              <a:rPr lang="zh-CN" altLang="en-US" sz="1600" b="1"/>
              <a:t>，其中城镇为</a:t>
            </a:r>
            <a:r>
              <a:rPr lang="en-US" altLang="zh-CN" sz="1600" b="1"/>
              <a:t>29.2%</a:t>
            </a:r>
            <a:r>
              <a:rPr lang="zh-CN" altLang="en-US" sz="1600" b="1"/>
              <a:t>，农村为</a:t>
            </a:r>
            <a:r>
              <a:rPr lang="en-US" altLang="zh-CN" sz="1600" b="1"/>
              <a:t>32.7%</a:t>
            </a:r>
            <a:r>
              <a:rPr lang="zh-CN" altLang="en-US" sz="1600" b="1"/>
              <a:t>。</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86753"/>
                                        </p:tgtEl>
                                        <p:attrNameLst>
                                          <p:attrName>style.visibility</p:attrName>
                                        </p:attrNameLst>
                                      </p:cBhvr>
                                      <p:to>
                                        <p:strVal val="visible"/>
                                      </p:to>
                                    </p:set>
                                    <p:animEffect transition="in" filter="blinds(horizontal)">
                                      <p:cBhvr>
                                        <p:cTn id="7" dur="500"/>
                                        <p:tgtEl>
                                          <p:spTgt spid="2867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82985"/>
                                        </p:tgtEl>
                                        <p:attrNameLst>
                                          <p:attrName>style.visibility</p:attrName>
                                        </p:attrNameLst>
                                      </p:cBhvr>
                                      <p:to>
                                        <p:strVal val="visible"/>
                                      </p:to>
                                    </p:set>
                                    <p:animEffect transition="in" filter="barn(inVertical)">
                                      <p:cBhvr>
                                        <p:cTn id="12" dur="500"/>
                                        <p:tgtEl>
                                          <p:spTgt spid="829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灯片编号占位符 4">
            <a:extLst>
              <a:ext uri="{FF2B5EF4-FFF2-40B4-BE49-F238E27FC236}">
                <a16:creationId xmlns:a16="http://schemas.microsoft.com/office/drawing/2014/main" id="{1F902F97-D5BA-4A73-84F6-8CDD3F6712FC}"/>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EEA0A63A-307E-40C7-9CA2-0C854835AE39}" type="slidenum">
              <a:rPr lang="en-US" altLang="zh-CN" sz="2000" smtClean="0">
                <a:solidFill>
                  <a:schemeClr val="tx1"/>
                </a:solidFill>
              </a:rPr>
              <a:pPr>
                <a:spcBef>
                  <a:spcPct val="0"/>
                </a:spcBef>
                <a:buClrTx/>
                <a:buSzTx/>
                <a:buFontTx/>
                <a:buNone/>
              </a:pPr>
              <a:t>79</a:t>
            </a:fld>
            <a:endParaRPr lang="en-US" altLang="zh-CN" sz="2000">
              <a:solidFill>
                <a:schemeClr val="tx1"/>
              </a:solidFill>
            </a:endParaRPr>
          </a:p>
        </p:txBody>
      </p:sp>
      <p:sp>
        <p:nvSpPr>
          <p:cNvPr id="103426" name="Rectangle 2">
            <a:extLst>
              <a:ext uri="{FF2B5EF4-FFF2-40B4-BE49-F238E27FC236}">
                <a16:creationId xmlns:a16="http://schemas.microsoft.com/office/drawing/2014/main" id="{98CFAAD0-46C7-4A28-BCCE-306D5843CD69}"/>
              </a:ext>
            </a:extLst>
          </p:cNvPr>
          <p:cNvSpPr>
            <a:spLocks noGrp="1" noRot="1" noChangeArrowheads="1"/>
          </p:cNvSpPr>
          <p:nvPr>
            <p:ph type="title"/>
          </p:nvPr>
        </p:nvSpPr>
        <p:spPr>
          <a:xfrm>
            <a:off x="755650" y="620713"/>
            <a:ext cx="6840538" cy="72707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第五节  运用供求曲线的事例 </a:t>
            </a:r>
          </a:p>
        </p:txBody>
      </p:sp>
      <p:sp>
        <p:nvSpPr>
          <p:cNvPr id="103435" name="Rectangle 11" descr="花束">
            <a:extLst>
              <a:ext uri="{FF2B5EF4-FFF2-40B4-BE49-F238E27FC236}">
                <a16:creationId xmlns:a16="http://schemas.microsoft.com/office/drawing/2014/main" id="{9F07D19F-4B69-4A10-8F9D-F0052598CD78}"/>
              </a:ext>
            </a:extLst>
          </p:cNvPr>
          <p:cNvSpPr>
            <a:spLocks noGrp="1" noRot="1" noChangeArrowheads="1"/>
          </p:cNvSpPr>
          <p:nvPr>
            <p:ph type="body" idx="1"/>
          </p:nvPr>
        </p:nvSpPr>
        <p:spPr>
          <a:xfrm>
            <a:off x="323850" y="1412875"/>
            <a:ext cx="3527425" cy="647700"/>
          </a:xfrm>
          <a:blipFill dpi="0" rotWithShape="0">
            <a:blip r:embed="rId2"/>
            <a:srcRect/>
            <a:tile tx="0" ty="0" sx="100000" sy="100000" flip="none" algn="tl"/>
          </a:blipFill>
          <a:ln w="38100">
            <a:solidFill>
              <a:srgbClr val="009999"/>
            </a:solidFill>
            <a:miter lim="800000"/>
            <a:headEnd/>
            <a:tailEnd/>
          </a:ln>
        </p:spPr>
        <p:txBody>
          <a:bodyPr/>
          <a:lstStyle/>
          <a:p>
            <a:pPr eaLnBrk="1" hangingPunct="1">
              <a:buClr>
                <a:schemeClr val="accent2"/>
              </a:buClr>
              <a:buSzPct val="95000"/>
              <a:buFont typeface="Wingdings" panose="05000000000000000000" pitchFamily="2" charset="2"/>
              <a:buNone/>
            </a:pPr>
            <a:r>
              <a:rPr lang="en-US" altLang="zh-CN" sz="2400">
                <a:solidFill>
                  <a:schemeClr val="tx1"/>
                </a:solidFill>
              </a:rPr>
              <a:t>1.</a:t>
            </a:r>
            <a:r>
              <a:rPr lang="zh-CN" altLang="en-US" sz="2400">
                <a:solidFill>
                  <a:schemeClr val="tx1"/>
                </a:solidFill>
              </a:rPr>
              <a:t>易腐商品的售卖</a:t>
            </a:r>
          </a:p>
        </p:txBody>
      </p:sp>
      <p:sp>
        <p:nvSpPr>
          <p:cNvPr id="103436" name="Rectangle 12" descr="纸莎草纸">
            <a:extLst>
              <a:ext uri="{FF2B5EF4-FFF2-40B4-BE49-F238E27FC236}">
                <a16:creationId xmlns:a16="http://schemas.microsoft.com/office/drawing/2014/main" id="{4943D254-2D93-4FA3-980E-E1D141A9B5A8}"/>
              </a:ext>
            </a:extLst>
          </p:cNvPr>
          <p:cNvSpPr>
            <a:spLocks noChangeArrowheads="1"/>
          </p:cNvSpPr>
          <p:nvPr/>
        </p:nvSpPr>
        <p:spPr bwMode="auto">
          <a:xfrm>
            <a:off x="323850" y="2276475"/>
            <a:ext cx="3527425" cy="1955800"/>
          </a:xfrm>
          <a:prstGeom prst="rect">
            <a:avLst/>
          </a:prstGeom>
          <a:blipFill dpi="0" rotWithShape="0">
            <a:blip r:embed="rId3"/>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rgbClr val="006600"/>
              </a:buClr>
              <a:buSzPct val="95000"/>
              <a:buFont typeface="Wingdings" panose="05000000000000000000" pitchFamily="2" charset="2"/>
              <a:buChar char="p"/>
            </a:pPr>
            <a:r>
              <a:rPr lang="zh-CN" altLang="en-US" sz="2400">
                <a:solidFill>
                  <a:schemeClr val="tx1"/>
                </a:solidFill>
              </a:rPr>
              <a:t>比如夏天的鲜鱼。容易腐烂变质。</a:t>
            </a:r>
          </a:p>
          <a:p>
            <a:pPr eaLnBrk="1" hangingPunct="1">
              <a:spcBef>
                <a:spcPct val="0"/>
              </a:spcBef>
              <a:buClr>
                <a:srgbClr val="006600"/>
              </a:buClr>
              <a:buSzPct val="95000"/>
              <a:buFont typeface="Wingdings" panose="05000000000000000000" pitchFamily="2" charset="2"/>
              <a:buChar char="p"/>
            </a:pPr>
            <a:r>
              <a:rPr lang="zh-CN" altLang="en-US" sz="2400">
                <a:solidFill>
                  <a:schemeClr val="tx1"/>
                </a:solidFill>
              </a:rPr>
              <a:t>根据需求曲线，以准备出售的数量来确定价格。</a:t>
            </a:r>
          </a:p>
        </p:txBody>
      </p:sp>
      <p:sp>
        <p:nvSpPr>
          <p:cNvPr id="103437" name="Line 13">
            <a:extLst>
              <a:ext uri="{FF2B5EF4-FFF2-40B4-BE49-F238E27FC236}">
                <a16:creationId xmlns:a16="http://schemas.microsoft.com/office/drawing/2014/main" id="{B3987F21-D3CF-4A9E-AED5-D48A92C24BE7}"/>
              </a:ext>
            </a:extLst>
          </p:cNvPr>
          <p:cNvSpPr>
            <a:spLocks noChangeShapeType="1"/>
          </p:cNvSpPr>
          <p:nvPr/>
        </p:nvSpPr>
        <p:spPr bwMode="auto">
          <a:xfrm flipV="1">
            <a:off x="4884738" y="2874963"/>
            <a:ext cx="0" cy="274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3438" name="Line 14">
            <a:extLst>
              <a:ext uri="{FF2B5EF4-FFF2-40B4-BE49-F238E27FC236}">
                <a16:creationId xmlns:a16="http://schemas.microsoft.com/office/drawing/2014/main" id="{66D07B4F-DF15-4913-A410-09DE4B9D452B}"/>
              </a:ext>
            </a:extLst>
          </p:cNvPr>
          <p:cNvSpPr>
            <a:spLocks noChangeShapeType="1"/>
          </p:cNvSpPr>
          <p:nvPr/>
        </p:nvSpPr>
        <p:spPr bwMode="auto">
          <a:xfrm>
            <a:off x="4884738" y="5618163"/>
            <a:ext cx="2895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3439" name="Line 15">
            <a:extLst>
              <a:ext uri="{FF2B5EF4-FFF2-40B4-BE49-F238E27FC236}">
                <a16:creationId xmlns:a16="http://schemas.microsoft.com/office/drawing/2014/main" id="{20CB1283-CBCD-438E-9FBF-3BADFF865B95}"/>
              </a:ext>
            </a:extLst>
          </p:cNvPr>
          <p:cNvSpPr>
            <a:spLocks noChangeShapeType="1"/>
          </p:cNvSpPr>
          <p:nvPr/>
        </p:nvSpPr>
        <p:spPr bwMode="auto">
          <a:xfrm>
            <a:off x="5189538" y="4094163"/>
            <a:ext cx="2438400" cy="1066800"/>
          </a:xfrm>
          <a:prstGeom prst="line">
            <a:avLst/>
          </a:prstGeom>
          <a:noFill/>
          <a:ln w="57150">
            <a:solidFill>
              <a:srgbClr val="66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3440" name="Line 16">
            <a:extLst>
              <a:ext uri="{FF2B5EF4-FFF2-40B4-BE49-F238E27FC236}">
                <a16:creationId xmlns:a16="http://schemas.microsoft.com/office/drawing/2014/main" id="{5720E05F-7D19-4333-867E-B9AB3CB74BEC}"/>
              </a:ext>
            </a:extLst>
          </p:cNvPr>
          <p:cNvSpPr>
            <a:spLocks noChangeShapeType="1"/>
          </p:cNvSpPr>
          <p:nvPr/>
        </p:nvSpPr>
        <p:spPr bwMode="auto">
          <a:xfrm>
            <a:off x="4884738" y="4551363"/>
            <a:ext cx="1371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3441" name="Line 17">
            <a:extLst>
              <a:ext uri="{FF2B5EF4-FFF2-40B4-BE49-F238E27FC236}">
                <a16:creationId xmlns:a16="http://schemas.microsoft.com/office/drawing/2014/main" id="{FDC94D1B-DB17-4CA1-85CD-AE8F8120942D}"/>
              </a:ext>
            </a:extLst>
          </p:cNvPr>
          <p:cNvSpPr>
            <a:spLocks noChangeShapeType="1"/>
          </p:cNvSpPr>
          <p:nvPr/>
        </p:nvSpPr>
        <p:spPr bwMode="auto">
          <a:xfrm>
            <a:off x="4884738" y="5008563"/>
            <a:ext cx="24384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3442" name="Line 18">
            <a:extLst>
              <a:ext uri="{FF2B5EF4-FFF2-40B4-BE49-F238E27FC236}">
                <a16:creationId xmlns:a16="http://schemas.microsoft.com/office/drawing/2014/main" id="{C484B1EE-A614-4FC4-9543-8E4B77EE289B}"/>
              </a:ext>
            </a:extLst>
          </p:cNvPr>
          <p:cNvSpPr>
            <a:spLocks noChangeShapeType="1"/>
          </p:cNvSpPr>
          <p:nvPr/>
        </p:nvSpPr>
        <p:spPr bwMode="auto">
          <a:xfrm>
            <a:off x="6180138" y="4551363"/>
            <a:ext cx="0" cy="10668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3443" name="Line 19">
            <a:extLst>
              <a:ext uri="{FF2B5EF4-FFF2-40B4-BE49-F238E27FC236}">
                <a16:creationId xmlns:a16="http://schemas.microsoft.com/office/drawing/2014/main" id="{1B6245EF-2E21-4B43-9E33-87E4D3B09D1D}"/>
              </a:ext>
            </a:extLst>
          </p:cNvPr>
          <p:cNvSpPr>
            <a:spLocks noChangeShapeType="1"/>
          </p:cNvSpPr>
          <p:nvPr/>
        </p:nvSpPr>
        <p:spPr bwMode="auto">
          <a:xfrm>
            <a:off x="7323138" y="5084763"/>
            <a:ext cx="0" cy="533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85005" name="Text Box 20">
            <a:extLst>
              <a:ext uri="{FF2B5EF4-FFF2-40B4-BE49-F238E27FC236}">
                <a16:creationId xmlns:a16="http://schemas.microsoft.com/office/drawing/2014/main" id="{6278729B-3767-4BFF-B8F2-60FF86DA4485}"/>
              </a:ext>
            </a:extLst>
          </p:cNvPr>
          <p:cNvSpPr txBox="1">
            <a:spLocks noChangeArrowheads="1"/>
          </p:cNvSpPr>
          <p:nvPr/>
        </p:nvSpPr>
        <p:spPr bwMode="auto">
          <a:xfrm>
            <a:off x="4732338" y="2341563"/>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85006" name="Text Box 21">
            <a:extLst>
              <a:ext uri="{FF2B5EF4-FFF2-40B4-BE49-F238E27FC236}">
                <a16:creationId xmlns:a16="http://schemas.microsoft.com/office/drawing/2014/main" id="{1460E0F4-BDAA-4850-A632-751AD7E23605}"/>
              </a:ext>
            </a:extLst>
          </p:cNvPr>
          <p:cNvSpPr txBox="1">
            <a:spLocks noChangeArrowheads="1"/>
          </p:cNvSpPr>
          <p:nvPr/>
        </p:nvSpPr>
        <p:spPr bwMode="auto">
          <a:xfrm>
            <a:off x="7612063" y="46688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D</a:t>
            </a:r>
          </a:p>
        </p:txBody>
      </p:sp>
      <p:sp>
        <p:nvSpPr>
          <p:cNvPr id="85007" name="Text Box 22">
            <a:extLst>
              <a:ext uri="{FF2B5EF4-FFF2-40B4-BE49-F238E27FC236}">
                <a16:creationId xmlns:a16="http://schemas.microsoft.com/office/drawing/2014/main" id="{84BF0D54-0A59-41FF-8452-02DE6173784D}"/>
              </a:ext>
            </a:extLst>
          </p:cNvPr>
          <p:cNvSpPr txBox="1">
            <a:spLocks noChangeArrowheads="1"/>
          </p:cNvSpPr>
          <p:nvPr/>
        </p:nvSpPr>
        <p:spPr bwMode="auto">
          <a:xfrm>
            <a:off x="7840663" y="543083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85008" name="Text Box 23">
            <a:extLst>
              <a:ext uri="{FF2B5EF4-FFF2-40B4-BE49-F238E27FC236}">
                <a16:creationId xmlns:a16="http://schemas.microsoft.com/office/drawing/2014/main" id="{8C80AFC4-3C60-48B7-A81F-AC8F5FC0F888}"/>
              </a:ext>
            </a:extLst>
          </p:cNvPr>
          <p:cNvSpPr txBox="1">
            <a:spLocks noChangeArrowheads="1"/>
          </p:cNvSpPr>
          <p:nvPr/>
        </p:nvSpPr>
        <p:spPr bwMode="auto">
          <a:xfrm>
            <a:off x="7092950" y="5661025"/>
            <a:ext cx="647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Q0</a:t>
            </a:r>
          </a:p>
        </p:txBody>
      </p:sp>
      <p:sp>
        <p:nvSpPr>
          <p:cNvPr id="85009" name="Text Box 24">
            <a:extLst>
              <a:ext uri="{FF2B5EF4-FFF2-40B4-BE49-F238E27FC236}">
                <a16:creationId xmlns:a16="http://schemas.microsoft.com/office/drawing/2014/main" id="{36F288A1-A077-4BE3-AD56-C7BA1D54A9CF}"/>
              </a:ext>
            </a:extLst>
          </p:cNvPr>
          <p:cNvSpPr txBox="1">
            <a:spLocks noChangeArrowheads="1"/>
          </p:cNvSpPr>
          <p:nvPr/>
        </p:nvSpPr>
        <p:spPr bwMode="auto">
          <a:xfrm>
            <a:off x="4284663" y="4797425"/>
            <a:ext cx="5762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3435">
                                            <p:bg/>
                                          </p:spTgt>
                                        </p:tgtEl>
                                        <p:attrNameLst>
                                          <p:attrName>style.visibility</p:attrName>
                                        </p:attrNameLst>
                                      </p:cBhvr>
                                      <p:to>
                                        <p:strVal val="visible"/>
                                      </p:to>
                                    </p:set>
                                    <p:animEffect transition="in" filter="blinds(horizontal)">
                                      <p:cBhvr>
                                        <p:cTn id="7" dur="500"/>
                                        <p:tgtEl>
                                          <p:spTgt spid="10343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3435">
                                            <p:txEl>
                                              <p:pRg st="0" end="0"/>
                                            </p:txEl>
                                          </p:spTgt>
                                        </p:tgtEl>
                                        <p:attrNameLst>
                                          <p:attrName>style.visibility</p:attrName>
                                        </p:attrNameLst>
                                      </p:cBhvr>
                                      <p:to>
                                        <p:strVal val="visible"/>
                                      </p:to>
                                    </p:set>
                                    <p:animEffect transition="in" filter="blinds(horizontal)">
                                      <p:cBhvr>
                                        <p:cTn id="12" dur="500"/>
                                        <p:tgtEl>
                                          <p:spTgt spid="1034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3436"/>
                                        </p:tgtEl>
                                        <p:attrNameLst>
                                          <p:attrName>style.visibility</p:attrName>
                                        </p:attrNameLst>
                                      </p:cBhvr>
                                      <p:to>
                                        <p:strVal val="visible"/>
                                      </p:to>
                                    </p:set>
                                    <p:animEffect transition="in" filter="blinds(horizontal)">
                                      <p:cBhvr>
                                        <p:cTn id="17" dur="500"/>
                                        <p:tgtEl>
                                          <p:spTgt spid="103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35" grpId="0" build="p" animBg="1"/>
      <p:bldP spid="1034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4">
            <a:extLst>
              <a:ext uri="{FF2B5EF4-FFF2-40B4-BE49-F238E27FC236}">
                <a16:creationId xmlns:a16="http://schemas.microsoft.com/office/drawing/2014/main" id="{24FC3528-A98A-493C-9E25-005D523DD6D5}"/>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441A8661-F7CA-45DD-9E16-185CE47D3A0E}" type="slidenum">
              <a:rPr lang="en-US" altLang="zh-CN" sz="2000" smtClean="0">
                <a:solidFill>
                  <a:schemeClr val="tx1"/>
                </a:solidFill>
              </a:rPr>
              <a:pPr>
                <a:spcBef>
                  <a:spcPct val="0"/>
                </a:spcBef>
                <a:buClrTx/>
                <a:buSzTx/>
                <a:buFontTx/>
                <a:buNone/>
              </a:pPr>
              <a:t>8</a:t>
            </a:fld>
            <a:endParaRPr lang="en-US" altLang="zh-CN" sz="2000">
              <a:solidFill>
                <a:schemeClr val="tx1"/>
              </a:solidFill>
            </a:endParaRPr>
          </a:p>
        </p:txBody>
      </p:sp>
      <p:sp>
        <p:nvSpPr>
          <p:cNvPr id="320514" name="Rectangle 2">
            <a:extLst>
              <a:ext uri="{FF2B5EF4-FFF2-40B4-BE49-F238E27FC236}">
                <a16:creationId xmlns:a16="http://schemas.microsoft.com/office/drawing/2014/main" id="{85412714-7FBD-4239-AC2C-E37AE7532A97}"/>
              </a:ext>
            </a:extLst>
          </p:cNvPr>
          <p:cNvSpPr>
            <a:spLocks noGrp="1" noRot="1" noChangeArrowheads="1"/>
          </p:cNvSpPr>
          <p:nvPr>
            <p:ph type="title"/>
          </p:nvPr>
        </p:nvSpPr>
        <p:spPr/>
        <p:txBody>
          <a:bodyPr/>
          <a:lstStyle/>
          <a:p>
            <a:pPr eaLnBrk="1" hangingPunct="1">
              <a:defRPr/>
            </a:pPr>
            <a:r>
              <a:rPr lang="en-US" altLang="zh-CN" sz="2800">
                <a:solidFill>
                  <a:srgbClr val="660033"/>
                </a:solidFill>
                <a:latin typeface="宋体" pitchFamily="2" charset="-122"/>
              </a:rPr>
              <a:t>2</a:t>
            </a:r>
            <a:r>
              <a:rPr lang="zh-CN" altLang="en-US" sz="2800">
                <a:solidFill>
                  <a:srgbClr val="660033"/>
                </a:solidFill>
                <a:latin typeface="宋体" pitchFamily="2" charset="-122"/>
              </a:rPr>
              <a:t>、需求定理 </a:t>
            </a:r>
            <a:r>
              <a:rPr lang="en-US" altLang="zh-CN" sz="2800" b="0"/>
              <a:t>The Law of Demand</a:t>
            </a:r>
          </a:p>
        </p:txBody>
      </p:sp>
      <p:sp>
        <p:nvSpPr>
          <p:cNvPr id="12292" name="Rectangle 3">
            <a:extLst>
              <a:ext uri="{FF2B5EF4-FFF2-40B4-BE49-F238E27FC236}">
                <a16:creationId xmlns:a16="http://schemas.microsoft.com/office/drawing/2014/main" id="{E1A5263C-C431-4816-B9A0-59B9188D5144}"/>
              </a:ext>
            </a:extLst>
          </p:cNvPr>
          <p:cNvSpPr>
            <a:spLocks noGrp="1" noRot="1" noChangeArrowheads="1"/>
          </p:cNvSpPr>
          <p:nvPr>
            <p:ph type="body" idx="1"/>
          </p:nvPr>
        </p:nvSpPr>
        <p:spPr>
          <a:xfrm>
            <a:off x="304800" y="1341438"/>
            <a:ext cx="8012113" cy="1871662"/>
          </a:xfrm>
        </p:spPr>
        <p:txBody>
          <a:bodyPr/>
          <a:lstStyle/>
          <a:p>
            <a:pPr marL="0" indent="441325" eaLnBrk="1" hangingPunct="1">
              <a:buFont typeface="Wingdings" panose="05000000000000000000" pitchFamily="2" charset="2"/>
              <a:buNone/>
            </a:pPr>
            <a:r>
              <a:rPr lang="zh-CN" altLang="en-US" sz="2800" b="1">
                <a:solidFill>
                  <a:schemeClr val="tx1"/>
                </a:solidFill>
              </a:rPr>
              <a:t>对于大多数商品来说，在其他需求影响因素不变的条件下，某种商品的需求量与其价格之间存在反向变动关系，即提高价格，需求量减少；降低价格，需求量增加。</a:t>
            </a:r>
          </a:p>
        </p:txBody>
      </p:sp>
      <p:sp>
        <p:nvSpPr>
          <p:cNvPr id="320516" name="Rectangle 4" descr="蓝色面巾纸">
            <a:extLst>
              <a:ext uri="{FF2B5EF4-FFF2-40B4-BE49-F238E27FC236}">
                <a16:creationId xmlns:a16="http://schemas.microsoft.com/office/drawing/2014/main" id="{BA604722-D0E3-4857-9522-C52A08981BF8}"/>
              </a:ext>
            </a:extLst>
          </p:cNvPr>
          <p:cNvSpPr>
            <a:spLocks noRot="1" noChangeArrowheads="1"/>
          </p:cNvSpPr>
          <p:nvPr/>
        </p:nvSpPr>
        <p:spPr bwMode="auto">
          <a:xfrm>
            <a:off x="2051050" y="3500438"/>
            <a:ext cx="3168650" cy="1512887"/>
          </a:xfrm>
          <a:prstGeom prst="rect">
            <a:avLst/>
          </a:prstGeom>
          <a:blipFill dpi="0" rotWithShape="1">
            <a:blip r:embed="rId2"/>
            <a:srcRect/>
            <a:tile tx="0" ty="0" sx="100000" sy="100000" flip="none" algn="tl"/>
          </a:blipFill>
          <a:ln w="76200" algn="ctr">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nchorCtr="1"/>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lvl="1" algn="ctr" eaLnBrk="1" hangingPunct="1">
              <a:lnSpc>
                <a:spcPct val="90000"/>
              </a:lnSpc>
            </a:pPr>
            <a:r>
              <a:rPr lang="en-US" altLang="zh-CN" b="1"/>
              <a:t>P</a:t>
            </a:r>
            <a:r>
              <a:rPr lang="en-US" altLang="zh-CN" b="1">
                <a:sym typeface="Symbol" panose="05050102010706020507" pitchFamily="18" charset="2"/>
              </a:rPr>
              <a:t></a:t>
            </a:r>
            <a:r>
              <a:rPr lang="zh-CN" altLang="en-US" b="1">
                <a:sym typeface="Symbol" panose="05050102010706020507" pitchFamily="18" charset="2"/>
              </a:rPr>
              <a:t>，</a:t>
            </a:r>
            <a:r>
              <a:rPr lang="en-US" altLang="zh-CN" b="1">
                <a:sym typeface="Symbol" panose="05050102010706020507" pitchFamily="18" charset="2"/>
              </a:rPr>
              <a:t>Qd</a:t>
            </a:r>
            <a:r>
              <a:rPr lang="zh-CN" altLang="en-US" b="1">
                <a:sym typeface="Symbol" panose="05050102010706020507" pitchFamily="18" charset="2"/>
              </a:rPr>
              <a:t>；</a:t>
            </a:r>
          </a:p>
          <a:p>
            <a:pPr lvl="1" algn="ctr" eaLnBrk="1" hangingPunct="1">
              <a:lnSpc>
                <a:spcPct val="90000"/>
              </a:lnSpc>
            </a:pPr>
            <a:r>
              <a:rPr lang="en-US" altLang="zh-CN" b="1"/>
              <a:t>P</a:t>
            </a:r>
            <a:r>
              <a:rPr lang="en-US" altLang="zh-CN" b="1">
                <a:sym typeface="Symbol" panose="05050102010706020507" pitchFamily="18" charset="2"/>
              </a:rPr>
              <a:t></a:t>
            </a:r>
            <a:r>
              <a:rPr lang="zh-CN" altLang="en-US" b="1">
                <a:sym typeface="Symbol" panose="05050102010706020507" pitchFamily="18" charset="2"/>
              </a:rPr>
              <a:t>，</a:t>
            </a:r>
            <a:r>
              <a:rPr lang="en-US" altLang="zh-CN" b="1">
                <a:sym typeface="Symbol" panose="05050102010706020507" pitchFamily="18" charset="2"/>
              </a:rPr>
              <a:t>Qd</a:t>
            </a:r>
            <a:r>
              <a:rPr lang="zh-CN" altLang="en-US" b="1">
                <a:sym typeface="Symbol" panose="05050102010706020507" pitchFamily="18" charset="2"/>
              </a:rPr>
              <a:t>。</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0516">
                                            <p:bg/>
                                          </p:spTgt>
                                        </p:tgtEl>
                                        <p:attrNameLst>
                                          <p:attrName>style.visibility</p:attrName>
                                        </p:attrNameLst>
                                      </p:cBhvr>
                                      <p:to>
                                        <p:strVal val="visible"/>
                                      </p:to>
                                    </p:set>
                                    <p:animEffect transition="in" filter="blinds(horizontal)">
                                      <p:cBhvr>
                                        <p:cTn id="7" dur="500"/>
                                        <p:tgtEl>
                                          <p:spTgt spid="32051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20516">
                                            <p:txEl>
                                              <p:pRg st="0" end="0"/>
                                            </p:txEl>
                                          </p:spTgt>
                                        </p:tgtEl>
                                        <p:attrNameLst>
                                          <p:attrName>style.visibility</p:attrName>
                                        </p:attrNameLst>
                                      </p:cBhvr>
                                      <p:to>
                                        <p:strVal val="visible"/>
                                      </p:to>
                                    </p:set>
                                    <p:animEffect transition="in" filter="blinds(horizontal)">
                                      <p:cBhvr>
                                        <p:cTn id="10" dur="500"/>
                                        <p:tgtEl>
                                          <p:spTgt spid="320516">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20516">
                                            <p:txEl>
                                              <p:pRg st="1" end="1"/>
                                            </p:txEl>
                                          </p:spTgt>
                                        </p:tgtEl>
                                        <p:attrNameLst>
                                          <p:attrName>style.visibility</p:attrName>
                                        </p:attrNameLst>
                                      </p:cBhvr>
                                      <p:to>
                                        <p:strVal val="visible"/>
                                      </p:to>
                                    </p:set>
                                    <p:animEffect transition="in" filter="blinds(horizontal)">
                                      <p:cBhvr>
                                        <p:cTn id="13" dur="500"/>
                                        <p:tgtEl>
                                          <p:spTgt spid="3205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6"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灯片编号占位符 4">
            <a:extLst>
              <a:ext uri="{FF2B5EF4-FFF2-40B4-BE49-F238E27FC236}">
                <a16:creationId xmlns:a16="http://schemas.microsoft.com/office/drawing/2014/main" id="{ACB91EF8-EDD0-487D-B79F-803A25F7E732}"/>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15AB707-190D-4374-AA79-E3A29B0BBDC0}" type="slidenum">
              <a:rPr lang="en-US" altLang="zh-CN" sz="2000" smtClean="0">
                <a:solidFill>
                  <a:schemeClr val="tx1"/>
                </a:solidFill>
              </a:rPr>
              <a:pPr>
                <a:spcBef>
                  <a:spcPct val="0"/>
                </a:spcBef>
                <a:buClrTx/>
                <a:buSzTx/>
                <a:buFontTx/>
                <a:buNone/>
              </a:pPr>
              <a:t>80</a:t>
            </a:fld>
            <a:endParaRPr lang="en-US" altLang="zh-CN" sz="2000">
              <a:solidFill>
                <a:schemeClr val="tx1"/>
              </a:solidFill>
            </a:endParaRPr>
          </a:p>
        </p:txBody>
      </p:sp>
      <p:sp>
        <p:nvSpPr>
          <p:cNvPr id="104450" name="Rectangle 2">
            <a:extLst>
              <a:ext uri="{FF2B5EF4-FFF2-40B4-BE49-F238E27FC236}">
                <a16:creationId xmlns:a16="http://schemas.microsoft.com/office/drawing/2014/main" id="{19775D72-F547-4CB1-8F33-52CE070EDE6E}"/>
              </a:ext>
            </a:extLst>
          </p:cNvPr>
          <p:cNvSpPr>
            <a:spLocks noGrp="1" noRot="1" noChangeArrowheads="1"/>
          </p:cNvSpPr>
          <p:nvPr>
            <p:ph type="title"/>
          </p:nvPr>
        </p:nvSpPr>
        <p:spPr>
          <a:xfrm>
            <a:off x="395288" y="549275"/>
            <a:ext cx="8061325" cy="792163"/>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en-US" altLang="zh-CN"/>
              <a:t>2.</a:t>
            </a:r>
            <a:r>
              <a:rPr lang="zh-CN" altLang="en-US"/>
              <a:t>价格政策 </a:t>
            </a:r>
            <a:r>
              <a:rPr lang="en-US" altLang="zh-CN" sz="2400">
                <a:solidFill>
                  <a:schemeClr val="tx1"/>
                </a:solidFill>
              </a:rPr>
              <a:t>Price controls</a:t>
            </a:r>
            <a:r>
              <a:rPr lang="en-US" altLang="zh-CN"/>
              <a:t> </a:t>
            </a:r>
          </a:p>
        </p:txBody>
      </p:sp>
      <p:sp>
        <p:nvSpPr>
          <p:cNvPr id="104451" name="Rectangle 3" descr="花束">
            <a:extLst>
              <a:ext uri="{FF2B5EF4-FFF2-40B4-BE49-F238E27FC236}">
                <a16:creationId xmlns:a16="http://schemas.microsoft.com/office/drawing/2014/main" id="{A5F88D13-1ADF-40C6-A7CD-CB3ABBABA35F}"/>
              </a:ext>
            </a:extLst>
          </p:cNvPr>
          <p:cNvSpPr>
            <a:spLocks noGrp="1" noRot="1" noChangeArrowheads="1"/>
          </p:cNvSpPr>
          <p:nvPr>
            <p:ph type="body" idx="1"/>
          </p:nvPr>
        </p:nvSpPr>
        <p:spPr>
          <a:xfrm>
            <a:off x="609600" y="1582738"/>
            <a:ext cx="4524375" cy="1049337"/>
          </a:xfrm>
          <a:blipFill dpi="0" rotWithShape="0">
            <a:blip r:embed="rId2"/>
            <a:srcRect/>
            <a:tile tx="0" ty="0" sx="100000" sy="100000" flip="none" algn="tl"/>
          </a:blipFill>
          <a:ln w="38100">
            <a:solidFill>
              <a:srgbClr val="009999"/>
            </a:solidFill>
            <a:miter lim="800000"/>
            <a:headEnd/>
            <a:tailEnd/>
          </a:ln>
        </p:spPr>
        <p:txBody>
          <a:bodyPr/>
          <a:lstStyle/>
          <a:p>
            <a:pPr eaLnBrk="1" hangingPunct="1">
              <a:buClr>
                <a:schemeClr val="accent2"/>
              </a:buClr>
              <a:buSzPct val="95000"/>
              <a:buFont typeface="Wingdings" panose="05000000000000000000" pitchFamily="2" charset="2"/>
              <a:buChar char="l"/>
            </a:pPr>
            <a:r>
              <a:rPr lang="zh-CN" altLang="en-US" sz="2800">
                <a:solidFill>
                  <a:schemeClr val="tx1"/>
                </a:solidFill>
                <a:ea typeface="隶书" panose="02010509060101010101" pitchFamily="49" charset="-122"/>
              </a:rPr>
              <a:t>价格调节有其不完善性，需要价格政策来纠正。</a:t>
            </a:r>
            <a:endParaRPr lang="zh-CN" altLang="en-US" sz="2800" b="1">
              <a:solidFill>
                <a:schemeClr val="tx1"/>
              </a:solidFill>
              <a:latin typeface="楷体_GB2312" panose="02010609030101010101" pitchFamily="49" charset="-122"/>
              <a:ea typeface="楷体_GB2312" panose="02010609030101010101" pitchFamily="49" charset="-122"/>
            </a:endParaRPr>
          </a:p>
        </p:txBody>
      </p:sp>
      <p:sp>
        <p:nvSpPr>
          <p:cNvPr id="104453" name="Rectangle 5" descr="蓝色面巾纸">
            <a:extLst>
              <a:ext uri="{FF2B5EF4-FFF2-40B4-BE49-F238E27FC236}">
                <a16:creationId xmlns:a16="http://schemas.microsoft.com/office/drawing/2014/main" id="{786B3847-FA46-4B23-8EB4-067EECE8FFA6}"/>
              </a:ext>
            </a:extLst>
          </p:cNvPr>
          <p:cNvSpPr>
            <a:spLocks noChangeArrowheads="1"/>
          </p:cNvSpPr>
          <p:nvPr/>
        </p:nvSpPr>
        <p:spPr bwMode="auto">
          <a:xfrm>
            <a:off x="611188" y="3213100"/>
            <a:ext cx="8064500" cy="898525"/>
          </a:xfrm>
          <a:prstGeom prst="rect">
            <a:avLst/>
          </a:prstGeom>
          <a:blipFill dpi="0" rotWithShape="0">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b="1">
                <a:solidFill>
                  <a:schemeClr val="tx1"/>
                </a:solidFill>
              </a:rPr>
              <a:t>（</a:t>
            </a:r>
            <a:r>
              <a:rPr lang="en-US" altLang="zh-CN" sz="2400" b="1">
                <a:solidFill>
                  <a:schemeClr val="tx1"/>
                </a:solidFill>
              </a:rPr>
              <a:t>1</a:t>
            </a:r>
            <a:r>
              <a:rPr lang="zh-CN" altLang="en-US" sz="2400" b="1">
                <a:solidFill>
                  <a:schemeClr val="tx1"/>
                </a:solidFill>
              </a:rPr>
              <a:t>）支持价格</a:t>
            </a:r>
            <a:r>
              <a:rPr lang="en-US" altLang="zh-CN" sz="2400" b="1">
                <a:solidFill>
                  <a:schemeClr val="tx1"/>
                </a:solidFill>
              </a:rPr>
              <a:t>【</a:t>
            </a:r>
            <a:r>
              <a:rPr lang="zh-CN" altLang="en-US" sz="2400" b="1">
                <a:solidFill>
                  <a:schemeClr val="tx1"/>
                </a:solidFill>
              </a:rPr>
              <a:t>最低限价</a:t>
            </a:r>
            <a:r>
              <a:rPr lang="en-US" altLang="zh-CN" sz="2400" b="1">
                <a:solidFill>
                  <a:schemeClr val="tx1"/>
                </a:solidFill>
              </a:rPr>
              <a:t>】</a:t>
            </a:r>
            <a:r>
              <a:rPr lang="zh-CN" altLang="en-US" sz="2400" b="1">
                <a:solidFill>
                  <a:schemeClr val="tx1"/>
                </a:solidFill>
              </a:rPr>
              <a:t>（</a:t>
            </a:r>
            <a:r>
              <a:rPr lang="en-US" altLang="zh-CN" sz="2400" b="1">
                <a:solidFill>
                  <a:schemeClr val="tx1"/>
                </a:solidFill>
              </a:rPr>
              <a:t>Price floor</a:t>
            </a:r>
            <a:r>
              <a:rPr lang="zh-CN" altLang="en-US" sz="2400" b="1">
                <a:solidFill>
                  <a:schemeClr val="tx1"/>
                </a:solidFill>
              </a:rPr>
              <a:t>）</a:t>
            </a:r>
            <a:r>
              <a:rPr lang="zh-CN" altLang="en-US" sz="2400">
                <a:solidFill>
                  <a:schemeClr val="tx1"/>
                </a:solidFill>
              </a:rPr>
              <a:t> </a:t>
            </a:r>
            <a:r>
              <a:rPr lang="zh-CN" altLang="en-US" sz="2400" b="1">
                <a:solidFill>
                  <a:schemeClr val="tx1"/>
                </a:solidFill>
              </a:rPr>
              <a:t>：政府为了扶植某一行业的生产而规定的该行业产品的最低价格。</a:t>
            </a:r>
          </a:p>
        </p:txBody>
      </p:sp>
      <p:sp>
        <p:nvSpPr>
          <p:cNvPr id="104454" name="Rectangle 6" descr="纸莎草纸">
            <a:extLst>
              <a:ext uri="{FF2B5EF4-FFF2-40B4-BE49-F238E27FC236}">
                <a16:creationId xmlns:a16="http://schemas.microsoft.com/office/drawing/2014/main" id="{92539335-CCEB-4968-B24A-63376B4B0B14}"/>
              </a:ext>
            </a:extLst>
          </p:cNvPr>
          <p:cNvSpPr>
            <a:spLocks noChangeArrowheads="1"/>
          </p:cNvSpPr>
          <p:nvPr/>
        </p:nvSpPr>
        <p:spPr bwMode="auto">
          <a:xfrm>
            <a:off x="611188" y="4581525"/>
            <a:ext cx="6192837" cy="1287463"/>
          </a:xfrm>
          <a:prstGeom prst="rect">
            <a:avLst/>
          </a:prstGeom>
          <a:blipFill dpi="0" rotWithShape="0">
            <a:blip r:embed="rId4"/>
            <a:srcRect/>
            <a:tile tx="0" ty="0" sx="100000" sy="100000" flip="none" algn="tl"/>
          </a:blipFill>
          <a:ln w="38100">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rgbClr val="006600"/>
              </a:buClr>
              <a:buSzTx/>
              <a:buFont typeface="Wingdings" panose="05000000000000000000" pitchFamily="2" charset="2"/>
              <a:buNone/>
            </a:pPr>
            <a:r>
              <a:rPr lang="zh-CN" altLang="en-US" sz="2800" b="1">
                <a:solidFill>
                  <a:schemeClr val="tx1"/>
                </a:solidFill>
              </a:rPr>
              <a:t>支持农产品的作用</a:t>
            </a:r>
          </a:p>
          <a:p>
            <a:pPr eaLnBrk="1" hangingPunct="1">
              <a:spcBef>
                <a:spcPct val="0"/>
              </a:spcBef>
              <a:buClr>
                <a:srgbClr val="006600"/>
              </a:buClr>
              <a:buSzTx/>
              <a:buFont typeface="Wingdings" panose="05000000000000000000" pitchFamily="2" charset="2"/>
              <a:buChar char="p"/>
            </a:pPr>
            <a:r>
              <a:rPr lang="zh-CN" altLang="en-US" sz="2400" b="1">
                <a:solidFill>
                  <a:schemeClr val="tx1"/>
                </a:solidFill>
              </a:rPr>
              <a:t>稳定农业生产，调整农业结构；扩大农业投资。以保障粮食安全；</a:t>
            </a:r>
          </a:p>
        </p:txBody>
      </p:sp>
      <p:sp>
        <p:nvSpPr>
          <p:cNvPr id="104455" name="AutoShape 7" descr="信纸">
            <a:extLst>
              <a:ext uri="{FF2B5EF4-FFF2-40B4-BE49-F238E27FC236}">
                <a16:creationId xmlns:a16="http://schemas.microsoft.com/office/drawing/2014/main" id="{893F9568-0612-42B6-A4DF-9034AA1F4A41}"/>
              </a:ext>
            </a:extLst>
          </p:cNvPr>
          <p:cNvSpPr>
            <a:spLocks noChangeArrowheads="1"/>
          </p:cNvSpPr>
          <p:nvPr/>
        </p:nvSpPr>
        <p:spPr bwMode="auto">
          <a:xfrm>
            <a:off x="5508625" y="1916113"/>
            <a:ext cx="3167063" cy="792162"/>
          </a:xfrm>
          <a:prstGeom prst="flowChartPunchedCard">
            <a:avLst/>
          </a:prstGeom>
          <a:blipFill dpi="0" rotWithShape="0">
            <a:blip r:embed="rId5"/>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3366FF"/>
              </a:buClr>
              <a:buSzPct val="95000"/>
              <a:buFont typeface="Wingdings" pitchFamily="2" charset="2"/>
              <a:buChar char="n"/>
              <a:defRPr/>
            </a:pPr>
            <a:r>
              <a:rPr lang="zh-CN" altLang="en-US" sz="2800">
                <a:effectLst>
                  <a:outerShdw blurRad="38100" dist="38100" dir="2700000" algn="tl">
                    <a:srgbClr val="000000"/>
                  </a:outerShdw>
                </a:effectLst>
                <a:latin typeface="Arial" charset="0"/>
              </a:rPr>
              <a:t>短期性和无序性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451">
                                            <p:bg/>
                                          </p:spTgt>
                                        </p:tgtEl>
                                        <p:attrNameLst>
                                          <p:attrName>style.visibility</p:attrName>
                                        </p:attrNameLst>
                                      </p:cBhvr>
                                      <p:to>
                                        <p:strVal val="visible"/>
                                      </p:to>
                                    </p:set>
                                    <p:animEffect transition="in" filter="blinds(horizontal)">
                                      <p:cBhvr>
                                        <p:cTn id="7" dur="500"/>
                                        <p:tgtEl>
                                          <p:spTgt spid="10445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4451">
                                            <p:txEl>
                                              <p:pRg st="0" end="0"/>
                                            </p:txEl>
                                          </p:spTgt>
                                        </p:tgtEl>
                                        <p:attrNameLst>
                                          <p:attrName>style.visibility</p:attrName>
                                        </p:attrNameLst>
                                      </p:cBhvr>
                                      <p:to>
                                        <p:strVal val="visible"/>
                                      </p:to>
                                    </p:set>
                                    <p:animEffect transition="in" filter="blinds(horizontal)">
                                      <p:cBhvr>
                                        <p:cTn id="12" dur="500"/>
                                        <p:tgtEl>
                                          <p:spTgt spid="10445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4455"/>
                                        </p:tgtEl>
                                        <p:attrNameLst>
                                          <p:attrName>style.visibility</p:attrName>
                                        </p:attrNameLst>
                                      </p:cBhvr>
                                      <p:to>
                                        <p:strVal val="visible"/>
                                      </p:to>
                                    </p:set>
                                    <p:animEffect transition="in" filter="blinds(horizontal)">
                                      <p:cBhvr>
                                        <p:cTn id="17" dur="500"/>
                                        <p:tgtEl>
                                          <p:spTgt spid="10445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4453"/>
                                        </p:tgtEl>
                                        <p:attrNameLst>
                                          <p:attrName>style.visibility</p:attrName>
                                        </p:attrNameLst>
                                      </p:cBhvr>
                                      <p:to>
                                        <p:strVal val="visible"/>
                                      </p:to>
                                    </p:set>
                                    <p:animEffect transition="in" filter="blinds(horizontal)">
                                      <p:cBhvr>
                                        <p:cTn id="22" dur="500"/>
                                        <p:tgtEl>
                                          <p:spTgt spid="10445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4454"/>
                                        </p:tgtEl>
                                        <p:attrNameLst>
                                          <p:attrName>style.visibility</p:attrName>
                                        </p:attrNameLst>
                                      </p:cBhvr>
                                      <p:to>
                                        <p:strVal val="visible"/>
                                      </p:to>
                                    </p:set>
                                    <p:animEffect transition="in" filter="blinds(horizontal)">
                                      <p:cBhvr>
                                        <p:cTn id="27" dur="500"/>
                                        <p:tgtEl>
                                          <p:spTgt spid="1044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animBg="1"/>
      <p:bldP spid="104453" grpId="0" animBg="1"/>
      <p:bldP spid="104454" grpId="0" animBg="1"/>
      <p:bldP spid="104455"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灯片编号占位符 4">
            <a:extLst>
              <a:ext uri="{FF2B5EF4-FFF2-40B4-BE49-F238E27FC236}">
                <a16:creationId xmlns:a16="http://schemas.microsoft.com/office/drawing/2014/main" id="{3B103185-6C82-4474-B0AA-2C668CC6DAB7}"/>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890ECE4D-EFCB-4EDA-968C-552568BC582E}" type="slidenum">
              <a:rPr lang="en-US" altLang="zh-CN" sz="2000" smtClean="0">
                <a:solidFill>
                  <a:schemeClr val="tx1"/>
                </a:solidFill>
              </a:rPr>
              <a:pPr>
                <a:spcBef>
                  <a:spcPct val="0"/>
                </a:spcBef>
                <a:buClrTx/>
                <a:buSzTx/>
                <a:buFontTx/>
                <a:buNone/>
              </a:pPr>
              <a:t>81</a:t>
            </a:fld>
            <a:endParaRPr lang="en-US" altLang="zh-CN" sz="2000">
              <a:solidFill>
                <a:schemeClr val="tx1"/>
              </a:solidFill>
            </a:endParaRPr>
          </a:p>
        </p:txBody>
      </p:sp>
      <p:sp>
        <p:nvSpPr>
          <p:cNvPr id="105474" name="Rectangle 2">
            <a:extLst>
              <a:ext uri="{FF2B5EF4-FFF2-40B4-BE49-F238E27FC236}">
                <a16:creationId xmlns:a16="http://schemas.microsoft.com/office/drawing/2014/main" id="{C0992D88-3B35-4FAD-A715-61433D0D2B81}"/>
              </a:ext>
            </a:extLst>
          </p:cNvPr>
          <p:cNvSpPr>
            <a:spLocks noGrp="1" noRot="1" noChangeArrowheads="1"/>
          </p:cNvSpPr>
          <p:nvPr>
            <p:ph type="title"/>
          </p:nvPr>
        </p:nvSpPr>
        <p:spPr/>
        <p:txBody>
          <a:bodyPr/>
          <a:lstStyle/>
          <a:p>
            <a:pPr eaLnBrk="1" hangingPunct="1">
              <a:defRPr/>
            </a:pPr>
            <a:r>
              <a:rPr lang="en-US" altLang="zh-CN"/>
              <a:t> </a:t>
            </a:r>
          </a:p>
        </p:txBody>
      </p:sp>
      <p:sp>
        <p:nvSpPr>
          <p:cNvPr id="105475" name="Rectangle 3" descr="再生纸">
            <a:extLst>
              <a:ext uri="{FF2B5EF4-FFF2-40B4-BE49-F238E27FC236}">
                <a16:creationId xmlns:a16="http://schemas.microsoft.com/office/drawing/2014/main" id="{A68CEA13-824F-47CF-9E67-4CEA1D5637E6}"/>
              </a:ext>
            </a:extLst>
          </p:cNvPr>
          <p:cNvSpPr>
            <a:spLocks noGrp="1" noRot="1" noChangeArrowheads="1"/>
          </p:cNvSpPr>
          <p:nvPr>
            <p:ph type="body" idx="1"/>
          </p:nvPr>
        </p:nvSpPr>
        <p:spPr>
          <a:xfrm>
            <a:off x="900113" y="836613"/>
            <a:ext cx="3459162" cy="1082675"/>
          </a:xfrm>
          <a:blipFill dpi="0" rotWithShape="1">
            <a:blip r:embed="rId2"/>
            <a:srcRect/>
            <a:tile tx="0" ty="0" sx="100000" sy="100000" flip="none" algn="tl"/>
          </a:blipFill>
          <a:ln w="38100" cmpd="dbl">
            <a:solidFill>
              <a:srgbClr val="660033"/>
            </a:solidFill>
            <a:miter lim="800000"/>
            <a:headEnd/>
            <a:tailEnd/>
          </a:ln>
        </p:spPr>
        <p:txBody>
          <a:bodyPr/>
          <a:lstStyle/>
          <a:p>
            <a:pPr eaLnBrk="1" hangingPunct="1"/>
            <a:r>
              <a:rPr lang="en-US" altLang="zh-CN" sz="2800"/>
              <a:t>OP</a:t>
            </a:r>
            <a:r>
              <a:rPr lang="en-US" altLang="zh-CN" sz="2800" baseline="-25000"/>
              <a:t>0</a:t>
            </a:r>
            <a:r>
              <a:rPr lang="en-US" altLang="zh-CN" sz="2800"/>
              <a:t> </a:t>
            </a:r>
            <a:r>
              <a:rPr lang="en-US" altLang="zh-CN" sz="2800" b="1"/>
              <a:t>——</a:t>
            </a:r>
            <a:r>
              <a:rPr lang="zh-CN" altLang="en-US" sz="2800" b="1"/>
              <a:t>均衡价格</a:t>
            </a:r>
          </a:p>
          <a:p>
            <a:pPr eaLnBrk="1" hangingPunct="1"/>
            <a:r>
              <a:rPr lang="en-US" altLang="zh-CN" sz="2800"/>
              <a:t>OQ</a:t>
            </a:r>
            <a:r>
              <a:rPr lang="en-US" altLang="zh-CN" sz="2800" baseline="-25000"/>
              <a:t>0 </a:t>
            </a:r>
            <a:r>
              <a:rPr lang="en-US" altLang="zh-CN" sz="2800" b="1"/>
              <a:t>——</a:t>
            </a:r>
            <a:r>
              <a:rPr lang="zh-CN" altLang="en-US" sz="2800" b="1"/>
              <a:t>均衡数量</a:t>
            </a:r>
          </a:p>
        </p:txBody>
      </p:sp>
      <p:sp>
        <p:nvSpPr>
          <p:cNvPr id="105476" name="Line 4">
            <a:extLst>
              <a:ext uri="{FF2B5EF4-FFF2-40B4-BE49-F238E27FC236}">
                <a16:creationId xmlns:a16="http://schemas.microsoft.com/office/drawing/2014/main" id="{FD4912B5-E173-45B7-85E0-A1EBB80EAE02}"/>
              </a:ext>
            </a:extLst>
          </p:cNvPr>
          <p:cNvSpPr>
            <a:spLocks noChangeShapeType="1"/>
          </p:cNvSpPr>
          <p:nvPr/>
        </p:nvSpPr>
        <p:spPr bwMode="auto">
          <a:xfrm flipV="1">
            <a:off x="4995863" y="1203325"/>
            <a:ext cx="0" cy="3352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77" name="Line 5">
            <a:extLst>
              <a:ext uri="{FF2B5EF4-FFF2-40B4-BE49-F238E27FC236}">
                <a16:creationId xmlns:a16="http://schemas.microsoft.com/office/drawing/2014/main" id="{992E56AF-B9DD-4557-BF6D-FB1B3FF560D5}"/>
              </a:ext>
            </a:extLst>
          </p:cNvPr>
          <p:cNvSpPr>
            <a:spLocks noChangeShapeType="1"/>
          </p:cNvSpPr>
          <p:nvPr/>
        </p:nvSpPr>
        <p:spPr bwMode="auto">
          <a:xfrm>
            <a:off x="4995863" y="4556125"/>
            <a:ext cx="2971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78" name="Text Box 6">
            <a:extLst>
              <a:ext uri="{FF2B5EF4-FFF2-40B4-BE49-F238E27FC236}">
                <a16:creationId xmlns:a16="http://schemas.microsoft.com/office/drawing/2014/main" id="{AEFC8370-738C-4186-89B9-F47F37B64BC2}"/>
              </a:ext>
            </a:extLst>
          </p:cNvPr>
          <p:cNvSpPr txBox="1">
            <a:spLocks noChangeArrowheads="1"/>
          </p:cNvSpPr>
          <p:nvPr/>
        </p:nvSpPr>
        <p:spPr bwMode="auto">
          <a:xfrm>
            <a:off x="4751388" y="635000"/>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105479" name="Text Box 7">
            <a:extLst>
              <a:ext uri="{FF2B5EF4-FFF2-40B4-BE49-F238E27FC236}">
                <a16:creationId xmlns:a16="http://schemas.microsoft.com/office/drawing/2014/main" id="{7F0A43D1-1F2F-4A1E-8DC3-12BD5E2AD0B6}"/>
              </a:ext>
            </a:extLst>
          </p:cNvPr>
          <p:cNvSpPr txBox="1">
            <a:spLocks noChangeArrowheads="1"/>
          </p:cNvSpPr>
          <p:nvPr/>
        </p:nvSpPr>
        <p:spPr bwMode="auto">
          <a:xfrm>
            <a:off x="8027988" y="4292600"/>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105480" name="Freeform 8">
            <a:extLst>
              <a:ext uri="{FF2B5EF4-FFF2-40B4-BE49-F238E27FC236}">
                <a16:creationId xmlns:a16="http://schemas.microsoft.com/office/drawing/2014/main" id="{1B3E9730-5EE3-4F89-9B2C-9C20905D7FEE}"/>
              </a:ext>
            </a:extLst>
          </p:cNvPr>
          <p:cNvSpPr>
            <a:spLocks/>
          </p:cNvSpPr>
          <p:nvPr/>
        </p:nvSpPr>
        <p:spPr bwMode="auto">
          <a:xfrm>
            <a:off x="5605463" y="1965325"/>
            <a:ext cx="2209800" cy="2209800"/>
          </a:xfrm>
          <a:custGeom>
            <a:avLst/>
            <a:gdLst>
              <a:gd name="T0" fmla="*/ 0 w 1488"/>
              <a:gd name="T1" fmla="*/ 0 h 1584"/>
              <a:gd name="T2" fmla="*/ 624 w 1488"/>
              <a:gd name="T3" fmla="*/ 1104 h 1584"/>
              <a:gd name="T4" fmla="*/ 1488 w 1488"/>
              <a:gd name="T5" fmla="*/ 1584 h 1584"/>
            </a:gdLst>
            <a:ahLst/>
            <a:cxnLst>
              <a:cxn ang="0">
                <a:pos x="T0" y="T1"/>
              </a:cxn>
              <a:cxn ang="0">
                <a:pos x="T2" y="T3"/>
              </a:cxn>
              <a:cxn ang="0">
                <a:pos x="T4" y="T5"/>
              </a:cxn>
            </a:cxnLst>
            <a:rect l="0" t="0" r="r" b="b"/>
            <a:pathLst>
              <a:path w="1488" h="1584">
                <a:moveTo>
                  <a:pt x="0" y="0"/>
                </a:moveTo>
                <a:cubicBezTo>
                  <a:pt x="188" y="420"/>
                  <a:pt x="376" y="840"/>
                  <a:pt x="624" y="1104"/>
                </a:cubicBezTo>
                <a:cubicBezTo>
                  <a:pt x="872" y="1368"/>
                  <a:pt x="1344" y="1504"/>
                  <a:pt x="1488" y="1584"/>
                </a:cubicBezTo>
              </a:path>
            </a:pathLst>
          </a:custGeom>
          <a:noFill/>
          <a:ln w="9525">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81" name="Text Box 9">
            <a:extLst>
              <a:ext uri="{FF2B5EF4-FFF2-40B4-BE49-F238E27FC236}">
                <a16:creationId xmlns:a16="http://schemas.microsoft.com/office/drawing/2014/main" id="{1A50D236-9870-4468-BB51-0F940DA56769}"/>
              </a:ext>
            </a:extLst>
          </p:cNvPr>
          <p:cNvSpPr txBox="1">
            <a:spLocks noChangeArrowheads="1"/>
          </p:cNvSpPr>
          <p:nvPr/>
        </p:nvSpPr>
        <p:spPr bwMode="auto">
          <a:xfrm>
            <a:off x="5399088" y="1500188"/>
            <a:ext cx="3587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kumimoji="1" lang="en-US" altLang="zh-CN" sz="2400" b="1">
                <a:solidFill>
                  <a:schemeClr val="tx1"/>
                </a:solidFill>
                <a:latin typeface="Times New Roman" panose="02020603050405020304" pitchFamily="18" charset="0"/>
              </a:rPr>
              <a:t>D</a:t>
            </a:r>
          </a:p>
        </p:txBody>
      </p:sp>
      <p:sp>
        <p:nvSpPr>
          <p:cNvPr id="105482" name="Freeform 10">
            <a:extLst>
              <a:ext uri="{FF2B5EF4-FFF2-40B4-BE49-F238E27FC236}">
                <a16:creationId xmlns:a16="http://schemas.microsoft.com/office/drawing/2014/main" id="{C0B79D8C-7846-47B1-BE0E-2F684C4C5D09}"/>
              </a:ext>
            </a:extLst>
          </p:cNvPr>
          <p:cNvSpPr>
            <a:spLocks/>
          </p:cNvSpPr>
          <p:nvPr/>
        </p:nvSpPr>
        <p:spPr bwMode="auto">
          <a:xfrm>
            <a:off x="5529263" y="2041525"/>
            <a:ext cx="1905000" cy="2057400"/>
          </a:xfrm>
          <a:custGeom>
            <a:avLst/>
            <a:gdLst>
              <a:gd name="T0" fmla="*/ 0 w 1200"/>
              <a:gd name="T1" fmla="*/ 1296 h 1296"/>
              <a:gd name="T2" fmla="*/ 816 w 1200"/>
              <a:gd name="T3" fmla="*/ 720 h 1296"/>
              <a:gd name="T4" fmla="*/ 1200 w 1200"/>
              <a:gd name="T5" fmla="*/ 0 h 1296"/>
            </a:gdLst>
            <a:ahLst/>
            <a:cxnLst>
              <a:cxn ang="0">
                <a:pos x="T0" y="T1"/>
              </a:cxn>
              <a:cxn ang="0">
                <a:pos x="T2" y="T3"/>
              </a:cxn>
              <a:cxn ang="0">
                <a:pos x="T4" y="T5"/>
              </a:cxn>
            </a:cxnLst>
            <a:rect l="0" t="0" r="r" b="b"/>
            <a:pathLst>
              <a:path w="1200" h="1296">
                <a:moveTo>
                  <a:pt x="0" y="1296"/>
                </a:moveTo>
                <a:cubicBezTo>
                  <a:pt x="308" y="1116"/>
                  <a:pt x="616" y="936"/>
                  <a:pt x="816" y="720"/>
                </a:cubicBezTo>
                <a:cubicBezTo>
                  <a:pt x="1016" y="504"/>
                  <a:pt x="1136" y="120"/>
                  <a:pt x="1200" y="0"/>
                </a:cubicBezTo>
              </a:path>
            </a:pathLst>
          </a:custGeom>
          <a:noFill/>
          <a:ln w="9525">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83" name="Text Box 11">
            <a:extLst>
              <a:ext uri="{FF2B5EF4-FFF2-40B4-BE49-F238E27FC236}">
                <a16:creationId xmlns:a16="http://schemas.microsoft.com/office/drawing/2014/main" id="{985F9363-B7C3-4811-A829-84DCB9E071A0}"/>
              </a:ext>
            </a:extLst>
          </p:cNvPr>
          <p:cNvSpPr txBox="1">
            <a:spLocks noChangeArrowheads="1"/>
          </p:cNvSpPr>
          <p:nvPr/>
        </p:nvSpPr>
        <p:spPr bwMode="auto">
          <a:xfrm>
            <a:off x="7281863" y="1584325"/>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S</a:t>
            </a:r>
          </a:p>
        </p:txBody>
      </p:sp>
      <p:sp>
        <p:nvSpPr>
          <p:cNvPr id="105484" name="Line 12">
            <a:extLst>
              <a:ext uri="{FF2B5EF4-FFF2-40B4-BE49-F238E27FC236}">
                <a16:creationId xmlns:a16="http://schemas.microsoft.com/office/drawing/2014/main" id="{D4EB7247-F62F-4454-8908-032AD94878AD}"/>
              </a:ext>
            </a:extLst>
          </p:cNvPr>
          <p:cNvSpPr>
            <a:spLocks noChangeShapeType="1"/>
          </p:cNvSpPr>
          <p:nvPr/>
        </p:nvSpPr>
        <p:spPr bwMode="auto">
          <a:xfrm>
            <a:off x="4995863" y="3489325"/>
            <a:ext cx="15240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85" name="Text Box 13">
            <a:extLst>
              <a:ext uri="{FF2B5EF4-FFF2-40B4-BE49-F238E27FC236}">
                <a16:creationId xmlns:a16="http://schemas.microsoft.com/office/drawing/2014/main" id="{474FC6D8-B787-499D-85E3-A69FBA77A917}"/>
              </a:ext>
            </a:extLst>
          </p:cNvPr>
          <p:cNvSpPr txBox="1">
            <a:spLocks noChangeArrowheads="1"/>
          </p:cNvSpPr>
          <p:nvPr/>
        </p:nvSpPr>
        <p:spPr bwMode="auto">
          <a:xfrm>
            <a:off x="4598988" y="3225800"/>
            <a:ext cx="4556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r>
              <a:rPr kumimoji="1" lang="en-US" altLang="zh-CN" sz="16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105486" name="Text Box 14">
            <a:extLst>
              <a:ext uri="{FF2B5EF4-FFF2-40B4-BE49-F238E27FC236}">
                <a16:creationId xmlns:a16="http://schemas.microsoft.com/office/drawing/2014/main" id="{04F1B473-35C3-4B17-840D-428F059534F3}"/>
              </a:ext>
            </a:extLst>
          </p:cNvPr>
          <p:cNvSpPr txBox="1">
            <a:spLocks noChangeArrowheads="1"/>
          </p:cNvSpPr>
          <p:nvPr/>
        </p:nvSpPr>
        <p:spPr bwMode="auto">
          <a:xfrm>
            <a:off x="4614863" y="4403725"/>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O</a:t>
            </a:r>
          </a:p>
        </p:txBody>
      </p:sp>
      <p:sp>
        <p:nvSpPr>
          <p:cNvPr id="105487" name="Line 15">
            <a:extLst>
              <a:ext uri="{FF2B5EF4-FFF2-40B4-BE49-F238E27FC236}">
                <a16:creationId xmlns:a16="http://schemas.microsoft.com/office/drawing/2014/main" id="{7F5932B2-81E2-44C6-B477-883A4989811C}"/>
              </a:ext>
            </a:extLst>
          </p:cNvPr>
          <p:cNvSpPr>
            <a:spLocks noChangeShapeType="1"/>
          </p:cNvSpPr>
          <p:nvPr/>
        </p:nvSpPr>
        <p:spPr bwMode="auto">
          <a:xfrm>
            <a:off x="6519863" y="3489325"/>
            <a:ext cx="0" cy="10668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88" name="Text Box 16">
            <a:extLst>
              <a:ext uri="{FF2B5EF4-FFF2-40B4-BE49-F238E27FC236}">
                <a16:creationId xmlns:a16="http://schemas.microsoft.com/office/drawing/2014/main" id="{678F55D4-09C0-4A94-9D66-33BD6EDA07BD}"/>
              </a:ext>
            </a:extLst>
          </p:cNvPr>
          <p:cNvSpPr txBox="1">
            <a:spLocks noChangeArrowheads="1"/>
          </p:cNvSpPr>
          <p:nvPr/>
        </p:nvSpPr>
        <p:spPr bwMode="auto">
          <a:xfrm>
            <a:off x="6351588" y="4445000"/>
            <a:ext cx="5191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r>
              <a:rPr kumimoji="1" lang="en-US" altLang="zh-CN" sz="18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105489" name="Line 17">
            <a:extLst>
              <a:ext uri="{FF2B5EF4-FFF2-40B4-BE49-F238E27FC236}">
                <a16:creationId xmlns:a16="http://schemas.microsoft.com/office/drawing/2014/main" id="{6D70C7B1-C6AC-44D4-9DF5-371CBF35F606}"/>
              </a:ext>
            </a:extLst>
          </p:cNvPr>
          <p:cNvSpPr>
            <a:spLocks noChangeShapeType="1"/>
          </p:cNvSpPr>
          <p:nvPr/>
        </p:nvSpPr>
        <p:spPr bwMode="auto">
          <a:xfrm>
            <a:off x="4995863" y="2574925"/>
            <a:ext cx="2209800" cy="0"/>
          </a:xfrm>
          <a:prstGeom prst="line">
            <a:avLst/>
          </a:prstGeom>
          <a:noFill/>
          <a:ln w="28575">
            <a:solidFill>
              <a:srgbClr val="A50021"/>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90" name="Text Box 18">
            <a:extLst>
              <a:ext uri="{FF2B5EF4-FFF2-40B4-BE49-F238E27FC236}">
                <a16:creationId xmlns:a16="http://schemas.microsoft.com/office/drawing/2014/main" id="{B120220B-6E2A-4C77-98A1-6D9680744383}"/>
              </a:ext>
            </a:extLst>
          </p:cNvPr>
          <p:cNvSpPr txBox="1">
            <a:spLocks noChangeArrowheads="1"/>
          </p:cNvSpPr>
          <p:nvPr/>
        </p:nvSpPr>
        <p:spPr bwMode="auto">
          <a:xfrm>
            <a:off x="4538663" y="2346325"/>
            <a:ext cx="52228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rgbClr val="A50021"/>
                </a:solidFill>
                <a:latin typeface="Times New Roman" panose="02020603050405020304" pitchFamily="18" charset="0"/>
              </a:rPr>
              <a:t>P1</a:t>
            </a:r>
          </a:p>
        </p:txBody>
      </p:sp>
      <p:sp>
        <p:nvSpPr>
          <p:cNvPr id="105491" name="Line 19">
            <a:extLst>
              <a:ext uri="{FF2B5EF4-FFF2-40B4-BE49-F238E27FC236}">
                <a16:creationId xmlns:a16="http://schemas.microsoft.com/office/drawing/2014/main" id="{E131529B-1A8C-4EC8-A93C-F8F33102CBDB}"/>
              </a:ext>
            </a:extLst>
          </p:cNvPr>
          <p:cNvSpPr>
            <a:spLocks noChangeShapeType="1"/>
          </p:cNvSpPr>
          <p:nvPr/>
        </p:nvSpPr>
        <p:spPr bwMode="auto">
          <a:xfrm>
            <a:off x="5910263" y="2574925"/>
            <a:ext cx="0" cy="1981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92" name="Text Box 20">
            <a:extLst>
              <a:ext uri="{FF2B5EF4-FFF2-40B4-BE49-F238E27FC236}">
                <a16:creationId xmlns:a16="http://schemas.microsoft.com/office/drawing/2014/main" id="{8AF31161-F0B5-4D02-A1D8-CDDE7392B07A}"/>
              </a:ext>
            </a:extLst>
          </p:cNvPr>
          <p:cNvSpPr txBox="1">
            <a:spLocks noChangeArrowheads="1"/>
          </p:cNvSpPr>
          <p:nvPr/>
        </p:nvSpPr>
        <p:spPr bwMode="auto">
          <a:xfrm>
            <a:off x="5741988" y="4445000"/>
            <a:ext cx="5572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Q1</a:t>
            </a:r>
          </a:p>
        </p:txBody>
      </p:sp>
      <p:sp>
        <p:nvSpPr>
          <p:cNvPr id="105493" name="Line 21">
            <a:extLst>
              <a:ext uri="{FF2B5EF4-FFF2-40B4-BE49-F238E27FC236}">
                <a16:creationId xmlns:a16="http://schemas.microsoft.com/office/drawing/2014/main" id="{F15E9216-AE46-40EA-997C-A3BEBD224450}"/>
              </a:ext>
            </a:extLst>
          </p:cNvPr>
          <p:cNvSpPr>
            <a:spLocks noChangeShapeType="1"/>
          </p:cNvSpPr>
          <p:nvPr/>
        </p:nvSpPr>
        <p:spPr bwMode="auto">
          <a:xfrm>
            <a:off x="7205663" y="2574925"/>
            <a:ext cx="0" cy="1981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5494" name="Text Box 22">
            <a:extLst>
              <a:ext uri="{FF2B5EF4-FFF2-40B4-BE49-F238E27FC236}">
                <a16:creationId xmlns:a16="http://schemas.microsoft.com/office/drawing/2014/main" id="{175813DE-AE26-444F-ABFD-9F7A98AF591D}"/>
              </a:ext>
            </a:extLst>
          </p:cNvPr>
          <p:cNvSpPr txBox="1">
            <a:spLocks noChangeArrowheads="1"/>
          </p:cNvSpPr>
          <p:nvPr/>
        </p:nvSpPr>
        <p:spPr bwMode="auto">
          <a:xfrm>
            <a:off x="6961188" y="4445000"/>
            <a:ext cx="5572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Q2</a:t>
            </a:r>
          </a:p>
        </p:txBody>
      </p:sp>
      <p:sp>
        <p:nvSpPr>
          <p:cNvPr id="105495" name="Rectangle 23" descr="再生纸">
            <a:extLst>
              <a:ext uri="{FF2B5EF4-FFF2-40B4-BE49-F238E27FC236}">
                <a16:creationId xmlns:a16="http://schemas.microsoft.com/office/drawing/2014/main" id="{B19D6DD0-AF0A-41BA-A3C6-852BBB3D054C}"/>
              </a:ext>
            </a:extLst>
          </p:cNvPr>
          <p:cNvSpPr>
            <a:spLocks noChangeArrowheads="1"/>
          </p:cNvSpPr>
          <p:nvPr/>
        </p:nvSpPr>
        <p:spPr bwMode="auto">
          <a:xfrm>
            <a:off x="900113" y="2060575"/>
            <a:ext cx="3459162" cy="936625"/>
          </a:xfrm>
          <a:prstGeom prst="rect">
            <a:avLst/>
          </a:prstGeom>
          <a:blipFill dpi="0" rotWithShape="1">
            <a:blip r:embed="rId2"/>
            <a:srcRect/>
            <a:tile tx="0" ty="0" sx="100000" sy="100000" flip="none" algn="tl"/>
          </a:blipFill>
          <a:ln w="38100" cmpd="dbl" algn="ctr">
            <a:solidFill>
              <a:srgbClr val="6600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2400" b="1"/>
              <a:t>OP</a:t>
            </a:r>
            <a:r>
              <a:rPr lang="en-US" altLang="zh-CN" sz="2400" baseline="-25000"/>
              <a:t>1</a:t>
            </a:r>
            <a:r>
              <a:rPr lang="en-US" altLang="zh-CN" sz="2400" b="1"/>
              <a:t> ——</a:t>
            </a:r>
            <a:r>
              <a:rPr lang="zh-CN" altLang="en-US" sz="2400" b="1"/>
              <a:t>支持价格</a:t>
            </a:r>
          </a:p>
          <a:p>
            <a:pPr eaLnBrk="1" hangingPunct="1">
              <a:lnSpc>
                <a:spcPct val="90000"/>
              </a:lnSpc>
            </a:pPr>
            <a:r>
              <a:rPr lang="en-US" altLang="zh-CN" sz="2400" b="1"/>
              <a:t>OP</a:t>
            </a:r>
            <a:r>
              <a:rPr lang="en-US" altLang="zh-CN" sz="2400" baseline="-25000"/>
              <a:t>1</a:t>
            </a:r>
            <a:r>
              <a:rPr lang="en-US" altLang="zh-CN" sz="2400" b="1"/>
              <a:t> &gt; OP</a:t>
            </a:r>
            <a:r>
              <a:rPr lang="en-US" altLang="zh-CN" sz="2400" baseline="-25000"/>
              <a:t>0</a:t>
            </a:r>
          </a:p>
        </p:txBody>
      </p:sp>
      <p:sp>
        <p:nvSpPr>
          <p:cNvPr id="105496" name="Rectangle 24" descr="再生纸">
            <a:extLst>
              <a:ext uri="{FF2B5EF4-FFF2-40B4-BE49-F238E27FC236}">
                <a16:creationId xmlns:a16="http://schemas.microsoft.com/office/drawing/2014/main" id="{CFA0840F-9C98-422B-A7A6-2E4AEF54FC2C}"/>
              </a:ext>
            </a:extLst>
          </p:cNvPr>
          <p:cNvSpPr>
            <a:spLocks noChangeArrowheads="1"/>
          </p:cNvSpPr>
          <p:nvPr/>
        </p:nvSpPr>
        <p:spPr bwMode="auto">
          <a:xfrm>
            <a:off x="900113" y="3141663"/>
            <a:ext cx="3455987" cy="2087562"/>
          </a:xfrm>
          <a:prstGeom prst="rect">
            <a:avLst/>
          </a:prstGeom>
          <a:blipFill dpi="0" rotWithShape="1">
            <a:blip r:embed="rId2"/>
            <a:srcRect/>
            <a:tile tx="0" ty="0" sx="100000" sy="100000" flip="none" algn="tl"/>
          </a:blipFill>
          <a:ln w="38100" cmpd="dbl" algn="ctr">
            <a:solidFill>
              <a:srgbClr val="6600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pPr>
            <a:r>
              <a:rPr lang="en-US" altLang="zh-CN" sz="2400" b="1"/>
              <a:t>OQ</a:t>
            </a:r>
            <a:r>
              <a:rPr lang="en-US" altLang="zh-CN" sz="2800" baseline="-25000"/>
              <a:t>1</a:t>
            </a:r>
            <a:r>
              <a:rPr lang="en-US" altLang="zh-CN" sz="2400" b="1"/>
              <a:t>——</a:t>
            </a:r>
            <a:r>
              <a:rPr lang="zh-CN" altLang="en-US" sz="2400" b="1"/>
              <a:t>需求量</a:t>
            </a:r>
          </a:p>
          <a:p>
            <a:pPr eaLnBrk="1" hangingPunct="1">
              <a:lnSpc>
                <a:spcPct val="110000"/>
              </a:lnSpc>
            </a:pPr>
            <a:r>
              <a:rPr lang="en-US" altLang="zh-CN" sz="2400" b="1"/>
              <a:t>OQ</a:t>
            </a:r>
            <a:r>
              <a:rPr lang="en-US" altLang="zh-CN" sz="2800" baseline="-25000"/>
              <a:t>2</a:t>
            </a:r>
            <a:r>
              <a:rPr lang="en-US" altLang="zh-CN" sz="2400" b="1"/>
              <a:t> ——</a:t>
            </a:r>
            <a:r>
              <a:rPr lang="zh-CN" altLang="en-US" sz="2400" b="1"/>
              <a:t>供给量</a:t>
            </a:r>
          </a:p>
          <a:p>
            <a:pPr eaLnBrk="1" hangingPunct="1">
              <a:lnSpc>
                <a:spcPct val="110000"/>
              </a:lnSpc>
            </a:pPr>
            <a:r>
              <a:rPr lang="en-US" altLang="zh-CN" sz="2400" b="1"/>
              <a:t>OQ</a:t>
            </a:r>
            <a:r>
              <a:rPr lang="en-US" altLang="zh-CN" sz="2800" baseline="-25000"/>
              <a:t>2</a:t>
            </a:r>
            <a:r>
              <a:rPr lang="en-US" altLang="zh-CN" sz="2400" b="1"/>
              <a:t> &gt; OQ</a:t>
            </a:r>
            <a:r>
              <a:rPr lang="en-US" altLang="zh-CN" sz="2800" baseline="-25000"/>
              <a:t>1</a:t>
            </a:r>
          </a:p>
          <a:p>
            <a:pPr eaLnBrk="1" hangingPunct="1">
              <a:lnSpc>
                <a:spcPct val="110000"/>
              </a:lnSpc>
            </a:pPr>
            <a:r>
              <a:rPr lang="en-US" altLang="zh-CN" sz="2400" b="1"/>
              <a:t>Q1Q</a:t>
            </a:r>
            <a:r>
              <a:rPr lang="en-US" altLang="zh-CN" sz="2800" baseline="-25000"/>
              <a:t>2</a:t>
            </a:r>
            <a:r>
              <a:rPr lang="en-US" altLang="zh-CN" sz="2400" b="1"/>
              <a:t>——</a:t>
            </a:r>
            <a:r>
              <a:rPr lang="zh-CN" altLang="en-US" sz="2400" b="1"/>
              <a:t>供给过剩</a:t>
            </a:r>
          </a:p>
        </p:txBody>
      </p:sp>
      <p:sp>
        <p:nvSpPr>
          <p:cNvPr id="105499" name="Rectangle 27" descr="蓝色面巾纸">
            <a:extLst>
              <a:ext uri="{FF2B5EF4-FFF2-40B4-BE49-F238E27FC236}">
                <a16:creationId xmlns:a16="http://schemas.microsoft.com/office/drawing/2014/main" id="{D0FFE4B0-0405-4D67-900F-6370EEADA54A}"/>
              </a:ext>
            </a:extLst>
          </p:cNvPr>
          <p:cNvSpPr>
            <a:spLocks noChangeArrowheads="1"/>
          </p:cNvSpPr>
          <p:nvPr/>
        </p:nvSpPr>
        <p:spPr bwMode="auto">
          <a:xfrm>
            <a:off x="900113" y="5734050"/>
            <a:ext cx="4824412" cy="647700"/>
          </a:xfrm>
          <a:prstGeom prst="rect">
            <a:avLst/>
          </a:prstGeom>
          <a:blipFill dpi="0" rotWithShape="1">
            <a:blip r:embed="rId3"/>
            <a:srcRect/>
            <a:tile tx="0" ty="0" sx="100000" sy="100000" flip="none" algn="tl"/>
          </a:blipFill>
          <a:ln w="76200">
            <a:solidFill>
              <a:srgbClr val="006600"/>
            </a:solidFill>
            <a:miter lim="800000"/>
            <a:headEnd/>
            <a:tailEnd/>
          </a:ln>
        </p:spPr>
        <p:txBody>
          <a:bodyPr/>
          <a:lstStyle>
            <a:lvl1pPr marL="342900" indent="-342900">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Char char="u"/>
            </a:pPr>
            <a:r>
              <a:rPr lang="zh-CN" altLang="en-US" sz="2400" b="1">
                <a:solidFill>
                  <a:schemeClr val="tx1"/>
                </a:solidFill>
              </a:rPr>
              <a:t>措施：收购过剩的农产品</a:t>
            </a:r>
            <a:r>
              <a:rPr lang="zh-CN" altLang="en-US" sz="2400">
                <a:solidFill>
                  <a:schemeClr val="tx1"/>
                </a:solidFill>
              </a:rPr>
              <a:t> </a:t>
            </a:r>
          </a:p>
        </p:txBody>
      </p:sp>
      <p:sp>
        <p:nvSpPr>
          <p:cNvPr id="105500" name="AutoShape 28">
            <a:extLst>
              <a:ext uri="{FF2B5EF4-FFF2-40B4-BE49-F238E27FC236}">
                <a16:creationId xmlns:a16="http://schemas.microsoft.com/office/drawing/2014/main" id="{D8495346-5EF0-4234-99C9-415DD1D6C34D}"/>
              </a:ext>
            </a:extLst>
          </p:cNvPr>
          <p:cNvSpPr>
            <a:spLocks noChangeArrowheads="1"/>
          </p:cNvSpPr>
          <p:nvPr/>
        </p:nvSpPr>
        <p:spPr bwMode="auto">
          <a:xfrm>
            <a:off x="5580063" y="765175"/>
            <a:ext cx="2520950" cy="503238"/>
          </a:xfrm>
          <a:prstGeom prst="wedgeEllipseCallout">
            <a:avLst>
              <a:gd name="adj1" fmla="val -12907"/>
              <a:gd name="adj2" fmla="val 21908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000">
                <a:solidFill>
                  <a:schemeClr val="tx1"/>
                </a:solidFill>
              </a:rPr>
              <a:t>excess supply</a:t>
            </a:r>
          </a:p>
        </p:txBody>
      </p:sp>
      <p:sp>
        <p:nvSpPr>
          <p:cNvPr id="105501" name="Text Box 29">
            <a:extLst>
              <a:ext uri="{FF2B5EF4-FFF2-40B4-BE49-F238E27FC236}">
                <a16:creationId xmlns:a16="http://schemas.microsoft.com/office/drawing/2014/main" id="{175D9F36-7C37-479C-8A0E-C781248F585C}"/>
              </a:ext>
            </a:extLst>
          </p:cNvPr>
          <p:cNvSpPr txBox="1">
            <a:spLocks noChangeArrowheads="1"/>
          </p:cNvSpPr>
          <p:nvPr/>
        </p:nvSpPr>
        <p:spPr bwMode="auto">
          <a:xfrm>
            <a:off x="6300788" y="3068638"/>
            <a:ext cx="647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400">
                <a:effectLst>
                  <a:outerShdw blurRad="38100" dist="38100" dir="2700000" algn="tl">
                    <a:srgbClr val="C0C0C0"/>
                  </a:outerShdw>
                </a:effectLst>
                <a:latin typeface="Arial" charset="0"/>
              </a:rPr>
              <a:t>E</a:t>
            </a:r>
          </a:p>
        </p:txBody>
      </p:sp>
      <p:sp>
        <p:nvSpPr>
          <p:cNvPr id="105502" name="AutoShape 30">
            <a:extLst>
              <a:ext uri="{FF2B5EF4-FFF2-40B4-BE49-F238E27FC236}">
                <a16:creationId xmlns:a16="http://schemas.microsoft.com/office/drawing/2014/main" id="{E43CF187-59A1-480C-ABA4-C4A380D53CA0}"/>
              </a:ext>
            </a:extLst>
          </p:cNvPr>
          <p:cNvSpPr>
            <a:spLocks/>
          </p:cNvSpPr>
          <p:nvPr/>
        </p:nvSpPr>
        <p:spPr bwMode="auto">
          <a:xfrm rot="5400000">
            <a:off x="6336507" y="1737518"/>
            <a:ext cx="431800" cy="1223963"/>
          </a:xfrm>
          <a:prstGeom prst="leftBrace">
            <a:avLst>
              <a:gd name="adj1" fmla="val 23621"/>
              <a:gd name="adj2" fmla="val 50000"/>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87070" name="Rectangle 31">
            <a:extLst>
              <a:ext uri="{FF2B5EF4-FFF2-40B4-BE49-F238E27FC236}">
                <a16:creationId xmlns:a16="http://schemas.microsoft.com/office/drawing/2014/main" id="{37B6EF38-187E-48B8-9FDF-5CC6DC1682EC}"/>
              </a:ext>
            </a:extLst>
          </p:cNvPr>
          <p:cNvSpPr>
            <a:spLocks noChangeArrowheads="1"/>
          </p:cNvSpPr>
          <p:nvPr/>
        </p:nvSpPr>
        <p:spPr bwMode="auto">
          <a:xfrm>
            <a:off x="5003800" y="5013325"/>
            <a:ext cx="2376488" cy="528638"/>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zh-CN" altLang="en-US" sz="2800" b="1">
                <a:solidFill>
                  <a:schemeClr val="tx1"/>
                </a:solidFill>
              </a:rPr>
              <a:t>支持价格</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5476"/>
                                        </p:tgtEl>
                                        <p:attrNameLst>
                                          <p:attrName>style.visibility</p:attrName>
                                        </p:attrNameLst>
                                      </p:cBhvr>
                                      <p:to>
                                        <p:strVal val="visible"/>
                                      </p:to>
                                    </p:set>
                                    <p:animEffect transition="in" filter="blinds(horizontal)">
                                      <p:cBhvr>
                                        <p:cTn id="7" dur="500"/>
                                        <p:tgtEl>
                                          <p:spTgt spid="10547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5478"/>
                                        </p:tgtEl>
                                        <p:attrNameLst>
                                          <p:attrName>style.visibility</p:attrName>
                                        </p:attrNameLst>
                                      </p:cBhvr>
                                      <p:to>
                                        <p:strVal val="visible"/>
                                      </p:to>
                                    </p:set>
                                    <p:animEffect transition="in" filter="blinds(horizontal)">
                                      <p:cBhvr>
                                        <p:cTn id="10" dur="500"/>
                                        <p:tgtEl>
                                          <p:spTgt spid="10547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5486"/>
                                        </p:tgtEl>
                                        <p:attrNameLst>
                                          <p:attrName>style.visibility</p:attrName>
                                        </p:attrNameLst>
                                      </p:cBhvr>
                                      <p:to>
                                        <p:strVal val="visible"/>
                                      </p:to>
                                    </p:set>
                                    <p:animEffect transition="in" filter="blinds(horizontal)">
                                      <p:cBhvr>
                                        <p:cTn id="13" dur="500"/>
                                        <p:tgtEl>
                                          <p:spTgt spid="105486"/>
                                        </p:tgtEl>
                                      </p:cBhvr>
                                    </p:animEffect>
                                  </p:childTnLst>
                                </p:cTn>
                              </p:par>
                              <p:par>
                                <p:cTn id="14" presetID="3" presetClass="entr" presetSubtype="10" fill="hold" nodeType="withEffect">
                                  <p:stCondLst>
                                    <p:cond delay="0"/>
                                  </p:stCondLst>
                                  <p:childTnLst>
                                    <p:set>
                                      <p:cBhvr>
                                        <p:cTn id="15" dur="1" fill="hold">
                                          <p:stCondLst>
                                            <p:cond delay="0"/>
                                          </p:stCondLst>
                                        </p:cTn>
                                        <p:tgtEl>
                                          <p:spTgt spid="105477"/>
                                        </p:tgtEl>
                                        <p:attrNameLst>
                                          <p:attrName>style.visibility</p:attrName>
                                        </p:attrNameLst>
                                      </p:cBhvr>
                                      <p:to>
                                        <p:strVal val="visible"/>
                                      </p:to>
                                    </p:set>
                                    <p:animEffect transition="in" filter="blinds(horizontal)">
                                      <p:cBhvr>
                                        <p:cTn id="16" dur="500"/>
                                        <p:tgtEl>
                                          <p:spTgt spid="10547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5479"/>
                                        </p:tgtEl>
                                        <p:attrNameLst>
                                          <p:attrName>style.visibility</p:attrName>
                                        </p:attrNameLst>
                                      </p:cBhvr>
                                      <p:to>
                                        <p:strVal val="visible"/>
                                      </p:to>
                                    </p:set>
                                    <p:animEffect transition="in" filter="blinds(horizontal)">
                                      <p:cBhvr>
                                        <p:cTn id="19" dur="500"/>
                                        <p:tgtEl>
                                          <p:spTgt spid="10547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105482"/>
                                        </p:tgtEl>
                                        <p:attrNameLst>
                                          <p:attrName>style.visibility</p:attrName>
                                        </p:attrNameLst>
                                      </p:cBhvr>
                                      <p:to>
                                        <p:strVal val="visible"/>
                                      </p:to>
                                    </p:set>
                                    <p:anim calcmode="lin" valueType="num">
                                      <p:cBhvr additive="base">
                                        <p:cTn id="24" dur="500" fill="hold"/>
                                        <p:tgtEl>
                                          <p:spTgt spid="105482"/>
                                        </p:tgtEl>
                                        <p:attrNameLst>
                                          <p:attrName>ppt_x</p:attrName>
                                        </p:attrNameLst>
                                      </p:cBhvr>
                                      <p:tavLst>
                                        <p:tav tm="0">
                                          <p:val>
                                            <p:strVal val="#ppt_x"/>
                                          </p:val>
                                        </p:tav>
                                        <p:tav tm="100000">
                                          <p:val>
                                            <p:strVal val="#ppt_x"/>
                                          </p:val>
                                        </p:tav>
                                      </p:tavLst>
                                    </p:anim>
                                    <p:anim calcmode="lin" valueType="num">
                                      <p:cBhvr additive="base">
                                        <p:cTn id="25" dur="500" fill="hold"/>
                                        <p:tgtEl>
                                          <p:spTgt spid="10548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05483"/>
                                        </p:tgtEl>
                                        <p:attrNameLst>
                                          <p:attrName>style.visibility</p:attrName>
                                        </p:attrNameLst>
                                      </p:cBhvr>
                                      <p:to>
                                        <p:strVal val="visible"/>
                                      </p:to>
                                    </p:set>
                                    <p:anim calcmode="lin" valueType="num">
                                      <p:cBhvr additive="base">
                                        <p:cTn id="28" dur="500" fill="hold"/>
                                        <p:tgtEl>
                                          <p:spTgt spid="105483"/>
                                        </p:tgtEl>
                                        <p:attrNameLst>
                                          <p:attrName>ppt_x</p:attrName>
                                        </p:attrNameLst>
                                      </p:cBhvr>
                                      <p:tavLst>
                                        <p:tav tm="0">
                                          <p:val>
                                            <p:strVal val="#ppt_x"/>
                                          </p:val>
                                        </p:tav>
                                        <p:tav tm="100000">
                                          <p:val>
                                            <p:strVal val="#ppt_x"/>
                                          </p:val>
                                        </p:tav>
                                      </p:tavLst>
                                    </p:anim>
                                    <p:anim calcmode="lin" valueType="num">
                                      <p:cBhvr additive="base">
                                        <p:cTn id="29" dur="500" fill="hold"/>
                                        <p:tgtEl>
                                          <p:spTgt spid="10548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05481"/>
                                        </p:tgtEl>
                                        <p:attrNameLst>
                                          <p:attrName>style.visibility</p:attrName>
                                        </p:attrNameLst>
                                      </p:cBhvr>
                                      <p:to>
                                        <p:strVal val="visible"/>
                                      </p:to>
                                    </p:set>
                                    <p:anim calcmode="lin" valueType="num">
                                      <p:cBhvr additive="base">
                                        <p:cTn id="32" dur="500" fill="hold"/>
                                        <p:tgtEl>
                                          <p:spTgt spid="105481"/>
                                        </p:tgtEl>
                                        <p:attrNameLst>
                                          <p:attrName>ppt_x</p:attrName>
                                        </p:attrNameLst>
                                      </p:cBhvr>
                                      <p:tavLst>
                                        <p:tav tm="0">
                                          <p:val>
                                            <p:strVal val="#ppt_x"/>
                                          </p:val>
                                        </p:tav>
                                        <p:tav tm="100000">
                                          <p:val>
                                            <p:strVal val="#ppt_x"/>
                                          </p:val>
                                        </p:tav>
                                      </p:tavLst>
                                    </p:anim>
                                    <p:anim calcmode="lin" valueType="num">
                                      <p:cBhvr additive="base">
                                        <p:cTn id="33" dur="500" fill="hold"/>
                                        <p:tgtEl>
                                          <p:spTgt spid="10548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05480"/>
                                        </p:tgtEl>
                                        <p:attrNameLst>
                                          <p:attrName>style.visibility</p:attrName>
                                        </p:attrNameLst>
                                      </p:cBhvr>
                                      <p:to>
                                        <p:strVal val="visible"/>
                                      </p:to>
                                    </p:set>
                                    <p:anim calcmode="lin" valueType="num">
                                      <p:cBhvr additive="base">
                                        <p:cTn id="36" dur="500" fill="hold"/>
                                        <p:tgtEl>
                                          <p:spTgt spid="105480"/>
                                        </p:tgtEl>
                                        <p:attrNameLst>
                                          <p:attrName>ppt_x</p:attrName>
                                        </p:attrNameLst>
                                      </p:cBhvr>
                                      <p:tavLst>
                                        <p:tav tm="0">
                                          <p:val>
                                            <p:strVal val="#ppt_x"/>
                                          </p:val>
                                        </p:tav>
                                        <p:tav tm="100000">
                                          <p:val>
                                            <p:strVal val="#ppt_x"/>
                                          </p:val>
                                        </p:tav>
                                      </p:tavLst>
                                    </p:anim>
                                    <p:anim calcmode="lin" valueType="num">
                                      <p:cBhvr additive="base">
                                        <p:cTn id="37" dur="500" fill="hold"/>
                                        <p:tgtEl>
                                          <p:spTgt spid="105480"/>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5501"/>
                                        </p:tgtEl>
                                        <p:attrNameLst>
                                          <p:attrName>style.visibility</p:attrName>
                                        </p:attrNameLst>
                                      </p:cBhvr>
                                      <p:to>
                                        <p:strVal val="visible"/>
                                      </p:to>
                                    </p:set>
                                    <p:animEffect transition="in" filter="box(in)">
                                      <p:cBhvr>
                                        <p:cTn id="42" dur="500"/>
                                        <p:tgtEl>
                                          <p:spTgt spid="105501"/>
                                        </p:tgtEl>
                                      </p:cBhvr>
                                    </p:animEffect>
                                  </p:childTnLst>
                                </p:cTn>
                              </p:par>
                              <p:par>
                                <p:cTn id="43" presetID="4" presetClass="entr" presetSubtype="16" fill="hold" nodeType="withEffect">
                                  <p:stCondLst>
                                    <p:cond delay="0"/>
                                  </p:stCondLst>
                                  <p:childTnLst>
                                    <p:set>
                                      <p:cBhvr>
                                        <p:cTn id="44" dur="1" fill="hold">
                                          <p:stCondLst>
                                            <p:cond delay="0"/>
                                          </p:stCondLst>
                                        </p:cTn>
                                        <p:tgtEl>
                                          <p:spTgt spid="105484"/>
                                        </p:tgtEl>
                                        <p:attrNameLst>
                                          <p:attrName>style.visibility</p:attrName>
                                        </p:attrNameLst>
                                      </p:cBhvr>
                                      <p:to>
                                        <p:strVal val="visible"/>
                                      </p:to>
                                    </p:set>
                                    <p:animEffect transition="in" filter="box(in)">
                                      <p:cBhvr>
                                        <p:cTn id="45" dur="500"/>
                                        <p:tgtEl>
                                          <p:spTgt spid="105484"/>
                                        </p:tgtEl>
                                      </p:cBhvr>
                                    </p:animEffect>
                                  </p:childTnLst>
                                </p:cTn>
                              </p:par>
                              <p:par>
                                <p:cTn id="46" presetID="4" presetClass="entr" presetSubtype="16" fill="hold" nodeType="withEffect">
                                  <p:stCondLst>
                                    <p:cond delay="0"/>
                                  </p:stCondLst>
                                  <p:childTnLst>
                                    <p:set>
                                      <p:cBhvr>
                                        <p:cTn id="47" dur="1" fill="hold">
                                          <p:stCondLst>
                                            <p:cond delay="0"/>
                                          </p:stCondLst>
                                        </p:cTn>
                                        <p:tgtEl>
                                          <p:spTgt spid="105487"/>
                                        </p:tgtEl>
                                        <p:attrNameLst>
                                          <p:attrName>style.visibility</p:attrName>
                                        </p:attrNameLst>
                                      </p:cBhvr>
                                      <p:to>
                                        <p:strVal val="visible"/>
                                      </p:to>
                                    </p:set>
                                    <p:animEffect transition="in" filter="box(in)">
                                      <p:cBhvr>
                                        <p:cTn id="48" dur="500"/>
                                        <p:tgtEl>
                                          <p:spTgt spid="105487"/>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105488"/>
                                        </p:tgtEl>
                                        <p:attrNameLst>
                                          <p:attrName>style.visibility</p:attrName>
                                        </p:attrNameLst>
                                      </p:cBhvr>
                                      <p:to>
                                        <p:strVal val="visible"/>
                                      </p:to>
                                    </p:set>
                                    <p:animEffect transition="in" filter="box(in)">
                                      <p:cBhvr>
                                        <p:cTn id="51" dur="500"/>
                                        <p:tgtEl>
                                          <p:spTgt spid="105488"/>
                                        </p:tgtEl>
                                      </p:cBhvr>
                                    </p:animEffect>
                                  </p:childTnLst>
                                </p:cTn>
                              </p:par>
                              <p:par>
                                <p:cTn id="52" presetID="4" presetClass="entr" presetSubtype="16" fill="hold" grpId="0" nodeType="withEffect">
                                  <p:stCondLst>
                                    <p:cond delay="0"/>
                                  </p:stCondLst>
                                  <p:childTnLst>
                                    <p:set>
                                      <p:cBhvr>
                                        <p:cTn id="53" dur="1" fill="hold">
                                          <p:stCondLst>
                                            <p:cond delay="0"/>
                                          </p:stCondLst>
                                        </p:cTn>
                                        <p:tgtEl>
                                          <p:spTgt spid="105485"/>
                                        </p:tgtEl>
                                        <p:attrNameLst>
                                          <p:attrName>style.visibility</p:attrName>
                                        </p:attrNameLst>
                                      </p:cBhvr>
                                      <p:to>
                                        <p:strVal val="visible"/>
                                      </p:to>
                                    </p:set>
                                    <p:animEffect transition="in" filter="box(in)">
                                      <p:cBhvr>
                                        <p:cTn id="54" dur="500"/>
                                        <p:tgtEl>
                                          <p:spTgt spid="105485"/>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105475">
                                            <p:bg/>
                                          </p:spTgt>
                                        </p:tgtEl>
                                        <p:attrNameLst>
                                          <p:attrName>style.visibility</p:attrName>
                                        </p:attrNameLst>
                                      </p:cBhvr>
                                      <p:to>
                                        <p:strVal val="visible"/>
                                      </p:to>
                                    </p:set>
                                    <p:animEffect transition="in" filter="blinds(horizontal)">
                                      <p:cBhvr>
                                        <p:cTn id="59" dur="500"/>
                                        <p:tgtEl>
                                          <p:spTgt spid="105475">
                                            <p:bg/>
                                          </p:spTgt>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105475">
                                            <p:txEl>
                                              <p:pRg st="0" end="0"/>
                                            </p:txEl>
                                          </p:spTgt>
                                        </p:tgtEl>
                                        <p:attrNameLst>
                                          <p:attrName>style.visibility</p:attrName>
                                        </p:attrNameLst>
                                      </p:cBhvr>
                                      <p:to>
                                        <p:strVal val="visible"/>
                                      </p:to>
                                    </p:set>
                                    <p:animEffect transition="in" filter="blinds(horizontal)">
                                      <p:cBhvr>
                                        <p:cTn id="64" dur="500"/>
                                        <p:tgtEl>
                                          <p:spTgt spid="105475">
                                            <p:txEl>
                                              <p:pRg st="0" end="0"/>
                                            </p:txEl>
                                          </p:spTgt>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105475">
                                            <p:txEl>
                                              <p:pRg st="1" end="1"/>
                                            </p:txEl>
                                          </p:spTgt>
                                        </p:tgtEl>
                                        <p:attrNameLst>
                                          <p:attrName>style.visibility</p:attrName>
                                        </p:attrNameLst>
                                      </p:cBhvr>
                                      <p:to>
                                        <p:strVal val="visible"/>
                                      </p:to>
                                    </p:set>
                                    <p:animEffect transition="in" filter="blinds(horizontal)">
                                      <p:cBhvr>
                                        <p:cTn id="69" dur="500"/>
                                        <p:tgtEl>
                                          <p:spTgt spid="105475">
                                            <p:txEl>
                                              <p:pRg st="1" end="1"/>
                                            </p:txEl>
                                          </p:spTgt>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3" presetClass="entr" presetSubtype="10" fill="hold" nodeType="clickEffect">
                                  <p:stCondLst>
                                    <p:cond delay="0"/>
                                  </p:stCondLst>
                                  <p:childTnLst>
                                    <p:set>
                                      <p:cBhvr>
                                        <p:cTn id="73" dur="1" fill="hold">
                                          <p:stCondLst>
                                            <p:cond delay="0"/>
                                          </p:stCondLst>
                                        </p:cTn>
                                        <p:tgtEl>
                                          <p:spTgt spid="105489"/>
                                        </p:tgtEl>
                                        <p:attrNameLst>
                                          <p:attrName>style.visibility</p:attrName>
                                        </p:attrNameLst>
                                      </p:cBhvr>
                                      <p:to>
                                        <p:strVal val="visible"/>
                                      </p:to>
                                    </p:set>
                                    <p:animEffect transition="in" filter="blinds(horizontal)">
                                      <p:cBhvr>
                                        <p:cTn id="74" dur="500"/>
                                        <p:tgtEl>
                                          <p:spTgt spid="105489"/>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105490"/>
                                        </p:tgtEl>
                                        <p:attrNameLst>
                                          <p:attrName>style.visibility</p:attrName>
                                        </p:attrNameLst>
                                      </p:cBhvr>
                                      <p:to>
                                        <p:strVal val="visible"/>
                                      </p:to>
                                    </p:set>
                                    <p:animEffect transition="in" filter="blinds(horizontal)">
                                      <p:cBhvr>
                                        <p:cTn id="77" dur="500"/>
                                        <p:tgtEl>
                                          <p:spTgt spid="105490"/>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105495"/>
                                        </p:tgtEl>
                                        <p:attrNameLst>
                                          <p:attrName>style.visibility</p:attrName>
                                        </p:attrNameLst>
                                      </p:cBhvr>
                                      <p:to>
                                        <p:strVal val="visible"/>
                                      </p:to>
                                    </p:set>
                                    <p:animEffect transition="in" filter="blinds(horizontal)">
                                      <p:cBhvr>
                                        <p:cTn id="82" dur="500"/>
                                        <p:tgtEl>
                                          <p:spTgt spid="105495"/>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nodeType="clickEffect">
                                  <p:stCondLst>
                                    <p:cond delay="0"/>
                                  </p:stCondLst>
                                  <p:childTnLst>
                                    <p:set>
                                      <p:cBhvr>
                                        <p:cTn id="86" dur="1" fill="hold">
                                          <p:stCondLst>
                                            <p:cond delay="0"/>
                                          </p:stCondLst>
                                        </p:cTn>
                                        <p:tgtEl>
                                          <p:spTgt spid="105493"/>
                                        </p:tgtEl>
                                        <p:attrNameLst>
                                          <p:attrName>style.visibility</p:attrName>
                                        </p:attrNameLst>
                                      </p:cBhvr>
                                      <p:to>
                                        <p:strVal val="visible"/>
                                      </p:to>
                                    </p:set>
                                    <p:animEffect transition="in" filter="blinds(horizontal)">
                                      <p:cBhvr>
                                        <p:cTn id="87" dur="500"/>
                                        <p:tgtEl>
                                          <p:spTgt spid="105493"/>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105494"/>
                                        </p:tgtEl>
                                        <p:attrNameLst>
                                          <p:attrName>style.visibility</p:attrName>
                                        </p:attrNameLst>
                                      </p:cBhvr>
                                      <p:to>
                                        <p:strVal val="visible"/>
                                      </p:to>
                                    </p:set>
                                    <p:animEffect transition="in" filter="blinds(horizontal)">
                                      <p:cBhvr>
                                        <p:cTn id="90" dur="500"/>
                                        <p:tgtEl>
                                          <p:spTgt spid="105494"/>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3" presetClass="entr" presetSubtype="10" fill="hold" nodeType="clickEffect">
                                  <p:stCondLst>
                                    <p:cond delay="0"/>
                                  </p:stCondLst>
                                  <p:childTnLst>
                                    <p:set>
                                      <p:cBhvr>
                                        <p:cTn id="94" dur="1" fill="hold">
                                          <p:stCondLst>
                                            <p:cond delay="0"/>
                                          </p:stCondLst>
                                        </p:cTn>
                                        <p:tgtEl>
                                          <p:spTgt spid="105491"/>
                                        </p:tgtEl>
                                        <p:attrNameLst>
                                          <p:attrName>style.visibility</p:attrName>
                                        </p:attrNameLst>
                                      </p:cBhvr>
                                      <p:to>
                                        <p:strVal val="visible"/>
                                      </p:to>
                                    </p:set>
                                    <p:animEffect transition="in" filter="blinds(horizontal)">
                                      <p:cBhvr>
                                        <p:cTn id="95" dur="500"/>
                                        <p:tgtEl>
                                          <p:spTgt spid="105491"/>
                                        </p:tgtEl>
                                      </p:cBhvr>
                                    </p:animEffect>
                                  </p:childTnLst>
                                </p:cTn>
                              </p:par>
                              <p:par>
                                <p:cTn id="96" presetID="3" presetClass="entr" presetSubtype="10" fill="hold" grpId="0" nodeType="withEffect">
                                  <p:stCondLst>
                                    <p:cond delay="0"/>
                                  </p:stCondLst>
                                  <p:childTnLst>
                                    <p:set>
                                      <p:cBhvr>
                                        <p:cTn id="97" dur="1" fill="hold">
                                          <p:stCondLst>
                                            <p:cond delay="0"/>
                                          </p:stCondLst>
                                        </p:cTn>
                                        <p:tgtEl>
                                          <p:spTgt spid="105492"/>
                                        </p:tgtEl>
                                        <p:attrNameLst>
                                          <p:attrName>style.visibility</p:attrName>
                                        </p:attrNameLst>
                                      </p:cBhvr>
                                      <p:to>
                                        <p:strVal val="visible"/>
                                      </p:to>
                                    </p:set>
                                    <p:animEffect transition="in" filter="blinds(horizontal)">
                                      <p:cBhvr>
                                        <p:cTn id="98" dur="500"/>
                                        <p:tgtEl>
                                          <p:spTgt spid="105492"/>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3" presetClass="entr" presetSubtype="10" fill="hold" grpId="0" nodeType="clickEffect">
                                  <p:stCondLst>
                                    <p:cond delay="0"/>
                                  </p:stCondLst>
                                  <p:childTnLst>
                                    <p:set>
                                      <p:cBhvr>
                                        <p:cTn id="102" dur="1" fill="hold">
                                          <p:stCondLst>
                                            <p:cond delay="0"/>
                                          </p:stCondLst>
                                        </p:cTn>
                                        <p:tgtEl>
                                          <p:spTgt spid="105496"/>
                                        </p:tgtEl>
                                        <p:attrNameLst>
                                          <p:attrName>style.visibility</p:attrName>
                                        </p:attrNameLst>
                                      </p:cBhvr>
                                      <p:to>
                                        <p:strVal val="visible"/>
                                      </p:to>
                                    </p:set>
                                    <p:animEffect transition="in" filter="blinds(horizontal)">
                                      <p:cBhvr>
                                        <p:cTn id="103" dur="500"/>
                                        <p:tgtEl>
                                          <p:spTgt spid="105496"/>
                                        </p:tgtEl>
                                      </p:cBhvr>
                                    </p:animEffec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4" presetClass="entr" presetSubtype="16" fill="hold" grpId="0" nodeType="clickEffect">
                                  <p:stCondLst>
                                    <p:cond delay="0"/>
                                  </p:stCondLst>
                                  <p:childTnLst>
                                    <p:set>
                                      <p:cBhvr>
                                        <p:cTn id="107" dur="1" fill="hold">
                                          <p:stCondLst>
                                            <p:cond delay="0"/>
                                          </p:stCondLst>
                                        </p:cTn>
                                        <p:tgtEl>
                                          <p:spTgt spid="105502"/>
                                        </p:tgtEl>
                                        <p:attrNameLst>
                                          <p:attrName>style.visibility</p:attrName>
                                        </p:attrNameLst>
                                      </p:cBhvr>
                                      <p:to>
                                        <p:strVal val="visible"/>
                                      </p:to>
                                    </p:set>
                                    <p:animEffect transition="in" filter="box(in)">
                                      <p:cBhvr>
                                        <p:cTn id="108" dur="500"/>
                                        <p:tgtEl>
                                          <p:spTgt spid="105502"/>
                                        </p:tgtEl>
                                      </p:cBhvr>
                                    </p:animEffect>
                                  </p:childTnLst>
                                </p:cTn>
                              </p:par>
                              <p:par>
                                <p:cTn id="109" presetID="4" presetClass="entr" presetSubtype="16" fill="hold" grpId="0" nodeType="withEffect">
                                  <p:stCondLst>
                                    <p:cond delay="0"/>
                                  </p:stCondLst>
                                  <p:childTnLst>
                                    <p:set>
                                      <p:cBhvr>
                                        <p:cTn id="110" dur="1" fill="hold">
                                          <p:stCondLst>
                                            <p:cond delay="0"/>
                                          </p:stCondLst>
                                        </p:cTn>
                                        <p:tgtEl>
                                          <p:spTgt spid="105500"/>
                                        </p:tgtEl>
                                        <p:attrNameLst>
                                          <p:attrName>style.visibility</p:attrName>
                                        </p:attrNameLst>
                                      </p:cBhvr>
                                      <p:to>
                                        <p:strVal val="visible"/>
                                      </p:to>
                                    </p:set>
                                    <p:animEffect transition="in" filter="box(in)">
                                      <p:cBhvr>
                                        <p:cTn id="111" dur="500"/>
                                        <p:tgtEl>
                                          <p:spTgt spid="105500"/>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8" presetClass="entr" presetSubtype="16" fill="hold" grpId="0" nodeType="clickEffect">
                                  <p:stCondLst>
                                    <p:cond delay="0"/>
                                  </p:stCondLst>
                                  <p:childTnLst>
                                    <p:set>
                                      <p:cBhvr>
                                        <p:cTn id="115" dur="1" fill="hold">
                                          <p:stCondLst>
                                            <p:cond delay="0"/>
                                          </p:stCondLst>
                                        </p:cTn>
                                        <p:tgtEl>
                                          <p:spTgt spid="105499"/>
                                        </p:tgtEl>
                                        <p:attrNameLst>
                                          <p:attrName>style.visibility</p:attrName>
                                        </p:attrNameLst>
                                      </p:cBhvr>
                                      <p:to>
                                        <p:strVal val="visible"/>
                                      </p:to>
                                    </p:set>
                                    <p:animEffect transition="in" filter="diamond(in)">
                                      <p:cBhvr>
                                        <p:cTn id="116" dur="2000"/>
                                        <p:tgtEl>
                                          <p:spTgt spid="105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animBg="1"/>
      <p:bldP spid="105478" grpId="0"/>
      <p:bldP spid="105479" grpId="0"/>
      <p:bldP spid="105481" grpId="0"/>
      <p:bldP spid="105483" grpId="0"/>
      <p:bldP spid="105485" grpId="0"/>
      <p:bldP spid="105486" grpId="0"/>
      <p:bldP spid="105488" grpId="0"/>
      <p:bldP spid="105490" grpId="0"/>
      <p:bldP spid="105492" grpId="0"/>
      <p:bldP spid="105494" grpId="0"/>
      <p:bldP spid="105495" grpId="0" animBg="1"/>
      <p:bldP spid="105496" grpId="0" animBg="1"/>
      <p:bldP spid="105499" grpId="0" animBg="1"/>
      <p:bldP spid="105500" grpId="0" animBg="1"/>
      <p:bldP spid="105501" grpId="0"/>
      <p:bldP spid="105502"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灯片编号占位符 4">
            <a:extLst>
              <a:ext uri="{FF2B5EF4-FFF2-40B4-BE49-F238E27FC236}">
                <a16:creationId xmlns:a16="http://schemas.microsoft.com/office/drawing/2014/main" id="{B3A37DCF-C175-4EDC-BD56-2CFCC42E0293}"/>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AACEC03-C95A-469D-9EF6-9489A75F91DE}" type="slidenum">
              <a:rPr lang="en-US" altLang="zh-CN" sz="2000" smtClean="0">
                <a:solidFill>
                  <a:schemeClr val="tx1"/>
                </a:solidFill>
              </a:rPr>
              <a:pPr>
                <a:spcBef>
                  <a:spcPct val="0"/>
                </a:spcBef>
                <a:buClrTx/>
                <a:buSzTx/>
                <a:buFontTx/>
                <a:buNone/>
              </a:pPr>
              <a:t>82</a:t>
            </a:fld>
            <a:endParaRPr lang="en-US" altLang="zh-CN" sz="2000">
              <a:solidFill>
                <a:schemeClr val="tx1"/>
              </a:solidFill>
            </a:endParaRPr>
          </a:p>
        </p:txBody>
      </p:sp>
      <p:sp>
        <p:nvSpPr>
          <p:cNvPr id="106498" name="Rectangle 2">
            <a:extLst>
              <a:ext uri="{FF2B5EF4-FFF2-40B4-BE49-F238E27FC236}">
                <a16:creationId xmlns:a16="http://schemas.microsoft.com/office/drawing/2014/main" id="{31314586-34B9-4E07-8DDE-AA85A4B35180}"/>
              </a:ext>
            </a:extLst>
          </p:cNvPr>
          <p:cNvSpPr>
            <a:spLocks noGrp="1" noRot="1" noChangeArrowheads="1"/>
          </p:cNvSpPr>
          <p:nvPr>
            <p:ph type="title"/>
          </p:nvPr>
        </p:nvSpPr>
        <p:spPr>
          <a:xfrm>
            <a:off x="539750" y="476250"/>
            <a:ext cx="7777163" cy="720725"/>
          </a:xfrm>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a:t>
            </a:r>
            <a:r>
              <a:rPr lang="en-US" altLang="zh-CN"/>
              <a:t>2</a:t>
            </a:r>
            <a:r>
              <a:rPr lang="zh-CN" altLang="en-US"/>
              <a:t>）限制价格</a:t>
            </a:r>
            <a:r>
              <a:rPr lang="zh-CN" altLang="en-US" sz="4000"/>
              <a:t> </a:t>
            </a:r>
            <a:r>
              <a:rPr lang="zh-CN" altLang="en-US" sz="2400">
                <a:solidFill>
                  <a:schemeClr val="tx1"/>
                </a:solidFill>
              </a:rPr>
              <a:t>最高限价（</a:t>
            </a:r>
            <a:r>
              <a:rPr lang="en-US" altLang="zh-CN" sz="2400">
                <a:solidFill>
                  <a:schemeClr val="tx1"/>
                </a:solidFill>
              </a:rPr>
              <a:t>Price ceiling</a:t>
            </a:r>
            <a:r>
              <a:rPr lang="zh-CN" altLang="en-US" sz="2400">
                <a:solidFill>
                  <a:schemeClr val="tx1"/>
                </a:solidFill>
              </a:rPr>
              <a:t>）</a:t>
            </a:r>
            <a:r>
              <a:rPr lang="zh-CN" altLang="en-US" sz="4000"/>
              <a:t> </a:t>
            </a:r>
          </a:p>
        </p:txBody>
      </p:sp>
      <p:sp>
        <p:nvSpPr>
          <p:cNvPr id="106500" name="Rectangle 4" descr="蓝色面巾纸">
            <a:extLst>
              <a:ext uri="{FF2B5EF4-FFF2-40B4-BE49-F238E27FC236}">
                <a16:creationId xmlns:a16="http://schemas.microsoft.com/office/drawing/2014/main" id="{40B5C319-C8CA-4789-A1F2-709F241789A0}"/>
              </a:ext>
            </a:extLst>
          </p:cNvPr>
          <p:cNvSpPr>
            <a:spLocks noChangeArrowheads="1"/>
          </p:cNvSpPr>
          <p:nvPr/>
        </p:nvSpPr>
        <p:spPr bwMode="auto">
          <a:xfrm>
            <a:off x="539750" y="1341438"/>
            <a:ext cx="8280400" cy="863600"/>
          </a:xfrm>
          <a:prstGeom prst="rect">
            <a:avLst/>
          </a:prstGeom>
          <a:blipFill dpi="0" rotWithShape="1">
            <a:blip r:embed="rId2"/>
            <a:srcRect/>
            <a:tile tx="0" ty="0" sx="100000" sy="100000" flip="none" algn="tl"/>
          </a:blipFill>
          <a:ln w="76200">
            <a:solidFill>
              <a:srgbClr val="006600"/>
            </a:solidFill>
            <a:miter lim="800000"/>
            <a:headEnd/>
            <a:tailEnd/>
          </a:ln>
        </p:spPr>
        <p:txBody>
          <a:bodyPr/>
          <a:lstStyle/>
          <a:p>
            <a:pPr>
              <a:lnSpc>
                <a:spcPct val="95000"/>
              </a:lnSpc>
              <a:buClr>
                <a:schemeClr val="accent2"/>
              </a:buClr>
              <a:buSzPct val="95000"/>
              <a:buFont typeface="Wingdings" pitchFamily="2" charset="2"/>
              <a:buChar char="u"/>
              <a:defRPr/>
            </a:pPr>
            <a:r>
              <a:rPr lang="zh-CN" altLang="en-US" sz="2400">
                <a:solidFill>
                  <a:schemeClr val="tx1"/>
                </a:solidFill>
                <a:effectLst>
                  <a:outerShdw blurRad="38100" dist="38100" dir="2700000" algn="tl">
                    <a:srgbClr val="000000"/>
                  </a:outerShdw>
                </a:effectLst>
                <a:latin typeface="Arial" charset="0"/>
              </a:rPr>
              <a:t>限制价格：</a:t>
            </a:r>
            <a:r>
              <a:rPr kumimoji="1" lang="zh-CN" altLang="en-US" sz="2400" b="1">
                <a:solidFill>
                  <a:schemeClr val="tx1"/>
                </a:solidFill>
                <a:latin typeface="Times New Roman" pitchFamily="18" charset="0"/>
              </a:rPr>
              <a:t>政府为限制某些生活必需品的物价上涨而规定的最高价格。</a:t>
            </a:r>
            <a:r>
              <a:rPr kumimoji="1" lang="zh-CN" altLang="en-US" sz="2400">
                <a:solidFill>
                  <a:schemeClr val="tx1"/>
                </a:solidFill>
                <a:latin typeface="Times New Roman" pitchFamily="18" charset="0"/>
              </a:rPr>
              <a:t> </a:t>
            </a:r>
          </a:p>
        </p:txBody>
      </p:sp>
      <p:sp>
        <p:nvSpPr>
          <p:cNvPr id="106520" name="Rectangle 24" descr="花束">
            <a:extLst>
              <a:ext uri="{FF2B5EF4-FFF2-40B4-BE49-F238E27FC236}">
                <a16:creationId xmlns:a16="http://schemas.microsoft.com/office/drawing/2014/main" id="{7CF27D58-59A8-4B65-9472-DD54D430B4FE}"/>
              </a:ext>
            </a:extLst>
          </p:cNvPr>
          <p:cNvSpPr>
            <a:spLocks noChangeArrowheads="1"/>
          </p:cNvSpPr>
          <p:nvPr/>
        </p:nvSpPr>
        <p:spPr bwMode="auto">
          <a:xfrm>
            <a:off x="539750" y="2349500"/>
            <a:ext cx="3360738" cy="936625"/>
          </a:xfrm>
          <a:prstGeom prst="rect">
            <a:avLst/>
          </a:prstGeom>
          <a:blipFill dpi="0" rotWithShape="1">
            <a:blip r:embed="rId3"/>
            <a:srcRect/>
            <a:tile tx="0" ty="0" sx="100000" sy="100000" flip="none" algn="tl"/>
          </a:blipFill>
          <a:ln w="38100">
            <a:solidFill>
              <a:srgbClr val="009999"/>
            </a:solidFill>
            <a:miter lim="800000"/>
            <a:headEnd/>
            <a:tailEnd/>
          </a:ln>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nSpc>
                <a:spcPct val="95000"/>
              </a:lnSpc>
              <a:spcBef>
                <a:spcPct val="0"/>
              </a:spcBef>
              <a:buClr>
                <a:schemeClr val="accent2"/>
              </a:buClr>
              <a:buSzPct val="95000"/>
              <a:buFont typeface="Wingdings" panose="05000000000000000000" pitchFamily="2" charset="2"/>
              <a:buChar char="l"/>
            </a:pPr>
            <a:r>
              <a:rPr kumimoji="1" lang="en-US" altLang="zh-CN" sz="2400">
                <a:solidFill>
                  <a:schemeClr val="tx1"/>
                </a:solidFill>
                <a:latin typeface="Times New Roman" panose="02020603050405020304" pitchFamily="18" charset="0"/>
              </a:rPr>
              <a:t>OP0 </a:t>
            </a:r>
            <a:r>
              <a:rPr kumimoji="1" lang="en-US" altLang="zh-CN" sz="2400" b="1">
                <a:solidFill>
                  <a:schemeClr val="tx1"/>
                </a:solidFill>
                <a:latin typeface="Times New Roman" panose="02020603050405020304" pitchFamily="18" charset="0"/>
              </a:rPr>
              <a:t>---- </a:t>
            </a:r>
            <a:r>
              <a:rPr kumimoji="1" lang="zh-CN" altLang="en-US" sz="2400" b="1">
                <a:solidFill>
                  <a:schemeClr val="tx1"/>
                </a:solidFill>
                <a:latin typeface="Times New Roman" panose="02020603050405020304" pitchFamily="18" charset="0"/>
              </a:rPr>
              <a:t>均衡价格</a:t>
            </a:r>
          </a:p>
          <a:p>
            <a:pPr>
              <a:lnSpc>
                <a:spcPct val="95000"/>
              </a:lnSpc>
              <a:spcBef>
                <a:spcPct val="0"/>
              </a:spcBef>
              <a:buClr>
                <a:schemeClr val="accent2"/>
              </a:buClr>
              <a:buSzPct val="95000"/>
              <a:buFont typeface="Wingdings" panose="05000000000000000000" pitchFamily="2" charset="2"/>
              <a:buChar char="l"/>
            </a:pPr>
            <a:r>
              <a:rPr kumimoji="1" lang="en-US" altLang="zh-CN" sz="2400">
                <a:solidFill>
                  <a:schemeClr val="tx1"/>
                </a:solidFill>
                <a:latin typeface="Times New Roman" panose="02020603050405020304" pitchFamily="18" charset="0"/>
              </a:rPr>
              <a:t>OQ0</a:t>
            </a:r>
            <a:r>
              <a:rPr kumimoji="1" lang="en-US" altLang="zh-CN" sz="2400" b="1">
                <a:solidFill>
                  <a:schemeClr val="tx1"/>
                </a:solidFill>
                <a:latin typeface="Times New Roman" panose="02020603050405020304" pitchFamily="18" charset="0"/>
              </a:rPr>
              <a:t>---- </a:t>
            </a:r>
            <a:r>
              <a:rPr kumimoji="1" lang="zh-CN" altLang="en-US" sz="2400" b="1">
                <a:solidFill>
                  <a:schemeClr val="tx1"/>
                </a:solidFill>
                <a:latin typeface="Times New Roman" panose="02020603050405020304" pitchFamily="18" charset="0"/>
              </a:rPr>
              <a:t>均衡数量</a:t>
            </a:r>
          </a:p>
        </p:txBody>
      </p:sp>
      <p:sp>
        <p:nvSpPr>
          <p:cNvPr id="106521" name="Rectangle 25" descr="纸莎草纸">
            <a:extLst>
              <a:ext uri="{FF2B5EF4-FFF2-40B4-BE49-F238E27FC236}">
                <a16:creationId xmlns:a16="http://schemas.microsoft.com/office/drawing/2014/main" id="{ACC7B7B0-FF42-426F-8A32-F7E39118433F}"/>
              </a:ext>
            </a:extLst>
          </p:cNvPr>
          <p:cNvSpPr>
            <a:spLocks noChangeArrowheads="1"/>
          </p:cNvSpPr>
          <p:nvPr/>
        </p:nvSpPr>
        <p:spPr bwMode="auto">
          <a:xfrm>
            <a:off x="539750" y="3500438"/>
            <a:ext cx="3360738" cy="936625"/>
          </a:xfrm>
          <a:prstGeom prst="rect">
            <a:avLst/>
          </a:prstGeom>
          <a:blipFill dpi="0" rotWithShape="1">
            <a:blip r:embed="rId4"/>
            <a:srcRect/>
            <a:tile tx="0" ty="0" sx="100000" sy="100000" flip="none" algn="tl"/>
          </a:blipFill>
          <a:ln w="38100">
            <a:solidFill>
              <a:schemeClr val="folHlink"/>
            </a:solidFill>
            <a:miter lim="800000"/>
            <a:headEnd/>
            <a:tailEnd/>
          </a:ln>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nSpc>
                <a:spcPct val="95000"/>
              </a:lnSpc>
              <a:spcBef>
                <a:spcPct val="0"/>
              </a:spcBef>
              <a:buClr>
                <a:srgbClr val="006600"/>
              </a:buClr>
              <a:buSzTx/>
              <a:buFont typeface="Wingdings" panose="05000000000000000000" pitchFamily="2" charset="2"/>
              <a:buChar char="p"/>
            </a:pPr>
            <a:r>
              <a:rPr kumimoji="1" lang="en-US" altLang="zh-CN" sz="2400">
                <a:solidFill>
                  <a:schemeClr val="tx1"/>
                </a:solidFill>
                <a:latin typeface="Times New Roman" panose="02020603050405020304" pitchFamily="18" charset="0"/>
              </a:rPr>
              <a:t>OP1 </a:t>
            </a:r>
            <a:r>
              <a:rPr kumimoji="1" lang="en-US" altLang="zh-CN" sz="2400" b="1">
                <a:solidFill>
                  <a:schemeClr val="tx1"/>
                </a:solidFill>
                <a:latin typeface="Times New Roman" panose="02020603050405020304" pitchFamily="18" charset="0"/>
              </a:rPr>
              <a:t>---- </a:t>
            </a:r>
            <a:r>
              <a:rPr kumimoji="1" lang="zh-CN" altLang="en-US" sz="2400" b="1">
                <a:solidFill>
                  <a:schemeClr val="tx1"/>
                </a:solidFill>
                <a:latin typeface="Times New Roman" panose="02020603050405020304" pitchFamily="18" charset="0"/>
              </a:rPr>
              <a:t>限制价格</a:t>
            </a:r>
          </a:p>
          <a:p>
            <a:pPr>
              <a:lnSpc>
                <a:spcPct val="95000"/>
              </a:lnSpc>
              <a:spcBef>
                <a:spcPct val="0"/>
              </a:spcBef>
              <a:buClr>
                <a:srgbClr val="006600"/>
              </a:buClr>
              <a:buSzTx/>
              <a:buFont typeface="Wingdings" panose="05000000000000000000" pitchFamily="2" charset="2"/>
              <a:buChar char="p"/>
            </a:pPr>
            <a:r>
              <a:rPr kumimoji="1" lang="en-US" altLang="zh-CN" sz="2400">
                <a:solidFill>
                  <a:schemeClr val="tx1"/>
                </a:solidFill>
                <a:latin typeface="Times New Roman" panose="02020603050405020304" pitchFamily="18" charset="0"/>
              </a:rPr>
              <a:t>OP1</a:t>
            </a:r>
            <a:r>
              <a:rPr kumimoji="1" lang="en-US" altLang="zh-CN" sz="2400" b="1">
                <a:solidFill>
                  <a:schemeClr val="tx1"/>
                </a:solidFill>
                <a:latin typeface="Times New Roman" panose="02020603050405020304" pitchFamily="18" charset="0"/>
              </a:rPr>
              <a:t>&lt; </a:t>
            </a:r>
            <a:r>
              <a:rPr kumimoji="1" lang="en-US" altLang="zh-CN" sz="2400">
                <a:solidFill>
                  <a:schemeClr val="tx1"/>
                </a:solidFill>
                <a:latin typeface="Times New Roman" panose="02020603050405020304" pitchFamily="18" charset="0"/>
              </a:rPr>
              <a:t>OP0</a:t>
            </a:r>
            <a:endParaRPr kumimoji="1" lang="en-US" altLang="zh-CN" sz="2400" b="1">
              <a:solidFill>
                <a:schemeClr val="tx1"/>
              </a:solidFill>
              <a:latin typeface="Times New Roman" panose="02020603050405020304" pitchFamily="18" charset="0"/>
            </a:endParaRPr>
          </a:p>
        </p:txBody>
      </p:sp>
      <p:sp>
        <p:nvSpPr>
          <p:cNvPr id="106522" name="Rectangle 26" descr="纸莎草纸">
            <a:extLst>
              <a:ext uri="{FF2B5EF4-FFF2-40B4-BE49-F238E27FC236}">
                <a16:creationId xmlns:a16="http://schemas.microsoft.com/office/drawing/2014/main" id="{992C3E0D-02F5-48A4-BB26-E98C3F757CF4}"/>
              </a:ext>
            </a:extLst>
          </p:cNvPr>
          <p:cNvSpPr>
            <a:spLocks noChangeArrowheads="1"/>
          </p:cNvSpPr>
          <p:nvPr/>
        </p:nvSpPr>
        <p:spPr bwMode="auto">
          <a:xfrm>
            <a:off x="539750" y="4724400"/>
            <a:ext cx="3360738" cy="1727200"/>
          </a:xfrm>
          <a:prstGeom prst="rect">
            <a:avLst/>
          </a:prstGeom>
          <a:blipFill dpi="0" rotWithShape="1">
            <a:blip r:embed="rId4"/>
            <a:srcRect/>
            <a:tile tx="0" ty="0" sx="100000" sy="100000" flip="none" algn="tl"/>
          </a:blipFill>
          <a:ln w="38100">
            <a:solidFill>
              <a:schemeClr val="folHlink"/>
            </a:solidFill>
            <a:miter lim="800000"/>
            <a:headEnd/>
            <a:tailEnd/>
          </a:ln>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nSpc>
                <a:spcPct val="95000"/>
              </a:lnSpc>
              <a:spcBef>
                <a:spcPct val="0"/>
              </a:spcBef>
              <a:buClr>
                <a:srgbClr val="006600"/>
              </a:buClr>
              <a:buSzTx/>
              <a:buFont typeface="Wingdings" panose="05000000000000000000" pitchFamily="2" charset="2"/>
              <a:buChar char="p"/>
            </a:pPr>
            <a:r>
              <a:rPr kumimoji="1" lang="en-US" altLang="zh-CN" sz="2400">
                <a:solidFill>
                  <a:schemeClr val="tx1"/>
                </a:solidFill>
                <a:latin typeface="Times New Roman" panose="02020603050405020304" pitchFamily="18" charset="0"/>
              </a:rPr>
              <a:t>OQ1 </a:t>
            </a:r>
            <a:r>
              <a:rPr kumimoji="1" lang="en-US" altLang="zh-CN" sz="2400" b="1">
                <a:solidFill>
                  <a:schemeClr val="tx1"/>
                </a:solidFill>
                <a:latin typeface="Times New Roman" panose="02020603050405020304" pitchFamily="18" charset="0"/>
              </a:rPr>
              <a:t>---- </a:t>
            </a:r>
            <a:r>
              <a:rPr kumimoji="1" lang="zh-CN" altLang="en-US" sz="2400" b="1">
                <a:solidFill>
                  <a:schemeClr val="tx1"/>
                </a:solidFill>
                <a:latin typeface="Times New Roman" panose="02020603050405020304" pitchFamily="18" charset="0"/>
              </a:rPr>
              <a:t>供给量</a:t>
            </a:r>
          </a:p>
          <a:p>
            <a:pPr>
              <a:lnSpc>
                <a:spcPct val="95000"/>
              </a:lnSpc>
              <a:spcBef>
                <a:spcPct val="0"/>
              </a:spcBef>
              <a:buClr>
                <a:srgbClr val="006600"/>
              </a:buClr>
              <a:buSzTx/>
              <a:buFont typeface="Wingdings" panose="05000000000000000000" pitchFamily="2" charset="2"/>
              <a:buChar char="p"/>
            </a:pPr>
            <a:r>
              <a:rPr kumimoji="1" lang="en-US" altLang="zh-CN" sz="2400">
                <a:solidFill>
                  <a:schemeClr val="tx1"/>
                </a:solidFill>
                <a:latin typeface="Times New Roman" panose="02020603050405020304" pitchFamily="18" charset="0"/>
              </a:rPr>
              <a:t>OQ2 </a:t>
            </a:r>
            <a:r>
              <a:rPr kumimoji="1" lang="en-US" altLang="zh-CN" sz="2400" b="1">
                <a:solidFill>
                  <a:schemeClr val="tx1"/>
                </a:solidFill>
                <a:latin typeface="Times New Roman" panose="02020603050405020304" pitchFamily="18" charset="0"/>
              </a:rPr>
              <a:t>---- </a:t>
            </a:r>
            <a:r>
              <a:rPr kumimoji="1" lang="zh-CN" altLang="en-US" sz="2400" b="1">
                <a:solidFill>
                  <a:schemeClr val="tx1"/>
                </a:solidFill>
                <a:latin typeface="Times New Roman" panose="02020603050405020304" pitchFamily="18" charset="0"/>
              </a:rPr>
              <a:t>需求量</a:t>
            </a:r>
          </a:p>
          <a:p>
            <a:pPr>
              <a:lnSpc>
                <a:spcPct val="95000"/>
              </a:lnSpc>
              <a:spcBef>
                <a:spcPct val="0"/>
              </a:spcBef>
              <a:buClr>
                <a:srgbClr val="006600"/>
              </a:buClr>
              <a:buSzTx/>
              <a:buFont typeface="Wingdings" panose="05000000000000000000" pitchFamily="2" charset="2"/>
              <a:buChar char="p"/>
            </a:pPr>
            <a:r>
              <a:rPr kumimoji="1" lang="en-US" altLang="zh-CN" sz="2400">
                <a:solidFill>
                  <a:schemeClr val="tx1"/>
                </a:solidFill>
                <a:latin typeface="Times New Roman" panose="02020603050405020304" pitchFamily="18" charset="0"/>
              </a:rPr>
              <a:t>OQ2 </a:t>
            </a:r>
            <a:r>
              <a:rPr kumimoji="1" lang="en-US" altLang="zh-CN" sz="2400" b="1">
                <a:solidFill>
                  <a:schemeClr val="tx1"/>
                </a:solidFill>
                <a:latin typeface="Times New Roman" panose="02020603050405020304" pitchFamily="18" charset="0"/>
              </a:rPr>
              <a:t>&gt; </a:t>
            </a:r>
            <a:r>
              <a:rPr kumimoji="1" lang="en-US" altLang="zh-CN" sz="2400">
                <a:solidFill>
                  <a:schemeClr val="tx1"/>
                </a:solidFill>
                <a:latin typeface="Times New Roman" panose="02020603050405020304" pitchFamily="18" charset="0"/>
              </a:rPr>
              <a:t>OQ1</a:t>
            </a:r>
          </a:p>
          <a:p>
            <a:pPr>
              <a:lnSpc>
                <a:spcPct val="95000"/>
              </a:lnSpc>
              <a:spcBef>
                <a:spcPct val="0"/>
              </a:spcBef>
              <a:buClr>
                <a:srgbClr val="006600"/>
              </a:buClr>
              <a:buSzTx/>
              <a:buFont typeface="Wingdings" panose="05000000000000000000" pitchFamily="2" charset="2"/>
              <a:buChar char="p"/>
            </a:pPr>
            <a:r>
              <a:rPr kumimoji="1" lang="en-US" altLang="zh-CN" sz="2400">
                <a:solidFill>
                  <a:schemeClr val="tx1"/>
                </a:solidFill>
                <a:latin typeface="Times New Roman" panose="02020603050405020304" pitchFamily="18" charset="0"/>
              </a:rPr>
              <a:t>Q1Q2</a:t>
            </a:r>
            <a:r>
              <a:rPr kumimoji="1" lang="en-US" altLang="zh-CN" sz="2400" b="1">
                <a:solidFill>
                  <a:schemeClr val="tx1"/>
                </a:solidFill>
                <a:latin typeface="Times New Roman" panose="02020603050405020304" pitchFamily="18" charset="0"/>
              </a:rPr>
              <a:t>---- </a:t>
            </a:r>
            <a:r>
              <a:rPr kumimoji="1" lang="zh-CN" altLang="en-US" sz="2400" b="1">
                <a:solidFill>
                  <a:schemeClr val="tx1"/>
                </a:solidFill>
                <a:latin typeface="Times New Roman" panose="02020603050405020304" pitchFamily="18" charset="0"/>
              </a:rPr>
              <a:t>供给不足</a:t>
            </a:r>
            <a:endParaRPr kumimoji="1" lang="zh-CN" altLang="en-US" sz="2400" b="1">
              <a:solidFill>
                <a:schemeClr val="tx1"/>
              </a:solidFill>
              <a:latin typeface="Times New Roman" panose="02020603050405020304" pitchFamily="18" charset="0"/>
              <a:ea typeface="华文新魏" panose="02010800040101010101" pitchFamily="2" charset="-122"/>
            </a:endParaRPr>
          </a:p>
        </p:txBody>
      </p:sp>
      <p:sp>
        <p:nvSpPr>
          <p:cNvPr id="106523" name="Rectangle 27" descr="花束">
            <a:extLst>
              <a:ext uri="{FF2B5EF4-FFF2-40B4-BE49-F238E27FC236}">
                <a16:creationId xmlns:a16="http://schemas.microsoft.com/office/drawing/2014/main" id="{F6FAB301-A642-4AC6-A547-1B8BCCABEF65}"/>
              </a:ext>
            </a:extLst>
          </p:cNvPr>
          <p:cNvSpPr>
            <a:spLocks noChangeArrowheads="1"/>
          </p:cNvSpPr>
          <p:nvPr/>
        </p:nvSpPr>
        <p:spPr bwMode="auto">
          <a:xfrm>
            <a:off x="4572000" y="5805488"/>
            <a:ext cx="3887788" cy="503237"/>
          </a:xfrm>
          <a:prstGeom prst="rect">
            <a:avLst/>
          </a:prstGeom>
          <a:blipFill dpi="0" rotWithShape="1">
            <a:blip r:embed="rId3"/>
            <a:srcRect/>
            <a:tile tx="0" ty="0" sx="100000" sy="100000" flip="none" algn="tl"/>
          </a:blipFill>
          <a:ln w="57150" cmpd="thickThin">
            <a:solidFill>
              <a:srgbClr val="660033"/>
            </a:solidFill>
            <a:miter lim="800000"/>
            <a:headEnd/>
            <a:tailEnd/>
          </a:ln>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nSpc>
                <a:spcPct val="95000"/>
              </a:lnSpc>
              <a:spcBef>
                <a:spcPct val="0"/>
              </a:spcBef>
              <a:buClrTx/>
              <a:buSzTx/>
              <a:buFontTx/>
              <a:buNone/>
            </a:pPr>
            <a:r>
              <a:rPr kumimoji="1" lang="zh-CN" altLang="en-US" sz="2400" b="1">
                <a:solidFill>
                  <a:srgbClr val="A50021"/>
                </a:solidFill>
                <a:latin typeface="Times New Roman" panose="02020603050405020304" pitchFamily="18" charset="0"/>
                <a:ea typeface="华文新魏" panose="02010800040101010101" pitchFamily="2" charset="-122"/>
              </a:rPr>
              <a:t>措施：政府实行配给制</a:t>
            </a:r>
            <a:endParaRPr kumimoji="1" lang="zh-CN" altLang="en-US" sz="2400" b="1">
              <a:solidFill>
                <a:schemeClr val="tx1"/>
              </a:solidFill>
              <a:latin typeface="Times New Roman" panose="02020603050405020304" pitchFamily="18" charset="0"/>
              <a:ea typeface="华文新魏" panose="02010800040101010101" pitchFamily="2" charset="-122"/>
            </a:endParaRPr>
          </a:p>
        </p:txBody>
      </p:sp>
      <p:sp>
        <p:nvSpPr>
          <p:cNvPr id="106527" name="Line 31">
            <a:extLst>
              <a:ext uri="{FF2B5EF4-FFF2-40B4-BE49-F238E27FC236}">
                <a16:creationId xmlns:a16="http://schemas.microsoft.com/office/drawing/2014/main" id="{AD23306F-202E-4BE0-9C18-BFD6B0261C0C}"/>
              </a:ext>
            </a:extLst>
          </p:cNvPr>
          <p:cNvSpPr>
            <a:spLocks noChangeShapeType="1"/>
          </p:cNvSpPr>
          <p:nvPr/>
        </p:nvSpPr>
        <p:spPr bwMode="auto">
          <a:xfrm flipH="1" flipV="1">
            <a:off x="5076825" y="2708275"/>
            <a:ext cx="22225" cy="2630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28" name="Line 32">
            <a:extLst>
              <a:ext uri="{FF2B5EF4-FFF2-40B4-BE49-F238E27FC236}">
                <a16:creationId xmlns:a16="http://schemas.microsoft.com/office/drawing/2014/main" id="{94F5EA42-6491-4CA1-95EF-A05D32248B34}"/>
              </a:ext>
            </a:extLst>
          </p:cNvPr>
          <p:cNvSpPr>
            <a:spLocks noChangeShapeType="1"/>
          </p:cNvSpPr>
          <p:nvPr/>
        </p:nvSpPr>
        <p:spPr bwMode="auto">
          <a:xfrm>
            <a:off x="5099050" y="5338763"/>
            <a:ext cx="2971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29" name="Text Box 33">
            <a:extLst>
              <a:ext uri="{FF2B5EF4-FFF2-40B4-BE49-F238E27FC236}">
                <a16:creationId xmlns:a16="http://schemas.microsoft.com/office/drawing/2014/main" id="{8C48A29D-1627-4D2B-BA94-3267ACB2FDC2}"/>
              </a:ext>
            </a:extLst>
          </p:cNvPr>
          <p:cNvSpPr txBox="1">
            <a:spLocks noChangeArrowheads="1"/>
          </p:cNvSpPr>
          <p:nvPr/>
        </p:nvSpPr>
        <p:spPr bwMode="auto">
          <a:xfrm>
            <a:off x="4716463" y="2565400"/>
            <a:ext cx="3540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p>
        </p:txBody>
      </p:sp>
      <p:sp>
        <p:nvSpPr>
          <p:cNvPr id="106530" name="Text Box 34">
            <a:extLst>
              <a:ext uri="{FF2B5EF4-FFF2-40B4-BE49-F238E27FC236}">
                <a16:creationId xmlns:a16="http://schemas.microsoft.com/office/drawing/2014/main" id="{40088DF7-2755-49AC-B601-FA3BA9E1D9C1}"/>
              </a:ext>
            </a:extLst>
          </p:cNvPr>
          <p:cNvSpPr txBox="1">
            <a:spLocks noChangeArrowheads="1"/>
          </p:cNvSpPr>
          <p:nvPr/>
        </p:nvSpPr>
        <p:spPr bwMode="auto">
          <a:xfrm>
            <a:off x="8131175" y="5075238"/>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p>
        </p:txBody>
      </p:sp>
      <p:sp>
        <p:nvSpPr>
          <p:cNvPr id="106531" name="Freeform 35">
            <a:extLst>
              <a:ext uri="{FF2B5EF4-FFF2-40B4-BE49-F238E27FC236}">
                <a16:creationId xmlns:a16="http://schemas.microsoft.com/office/drawing/2014/main" id="{4CB012A8-FAD1-4885-98E9-E2EA21F56CF5}"/>
              </a:ext>
            </a:extLst>
          </p:cNvPr>
          <p:cNvSpPr>
            <a:spLocks/>
          </p:cNvSpPr>
          <p:nvPr/>
        </p:nvSpPr>
        <p:spPr bwMode="auto">
          <a:xfrm>
            <a:off x="5867400" y="3068638"/>
            <a:ext cx="2051050" cy="1889125"/>
          </a:xfrm>
          <a:custGeom>
            <a:avLst/>
            <a:gdLst>
              <a:gd name="T0" fmla="*/ 0 w 1488"/>
              <a:gd name="T1" fmla="*/ 0 h 1584"/>
              <a:gd name="T2" fmla="*/ 624 w 1488"/>
              <a:gd name="T3" fmla="*/ 1104 h 1584"/>
              <a:gd name="T4" fmla="*/ 1488 w 1488"/>
              <a:gd name="T5" fmla="*/ 1584 h 1584"/>
            </a:gdLst>
            <a:ahLst/>
            <a:cxnLst>
              <a:cxn ang="0">
                <a:pos x="T0" y="T1"/>
              </a:cxn>
              <a:cxn ang="0">
                <a:pos x="T2" y="T3"/>
              </a:cxn>
              <a:cxn ang="0">
                <a:pos x="T4" y="T5"/>
              </a:cxn>
            </a:cxnLst>
            <a:rect l="0" t="0" r="r" b="b"/>
            <a:pathLst>
              <a:path w="1488" h="1584">
                <a:moveTo>
                  <a:pt x="0" y="0"/>
                </a:moveTo>
                <a:cubicBezTo>
                  <a:pt x="188" y="420"/>
                  <a:pt x="376" y="840"/>
                  <a:pt x="624" y="1104"/>
                </a:cubicBezTo>
                <a:cubicBezTo>
                  <a:pt x="872" y="1368"/>
                  <a:pt x="1344" y="1504"/>
                  <a:pt x="1488" y="1584"/>
                </a:cubicBezTo>
              </a:path>
            </a:pathLst>
          </a:custGeom>
          <a:noFill/>
          <a:ln w="9525">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32" name="Text Box 36">
            <a:extLst>
              <a:ext uri="{FF2B5EF4-FFF2-40B4-BE49-F238E27FC236}">
                <a16:creationId xmlns:a16="http://schemas.microsoft.com/office/drawing/2014/main" id="{EB38672B-0ADE-4B2F-A3F9-28B99C27781D}"/>
              </a:ext>
            </a:extLst>
          </p:cNvPr>
          <p:cNvSpPr txBox="1">
            <a:spLocks noChangeArrowheads="1"/>
          </p:cNvSpPr>
          <p:nvPr/>
        </p:nvSpPr>
        <p:spPr bwMode="auto">
          <a:xfrm>
            <a:off x="5508625" y="2852738"/>
            <a:ext cx="3587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kumimoji="1" lang="en-US" altLang="zh-CN" sz="2400" b="1">
                <a:solidFill>
                  <a:schemeClr val="tx1"/>
                </a:solidFill>
                <a:latin typeface="Times New Roman" panose="02020603050405020304" pitchFamily="18" charset="0"/>
              </a:rPr>
              <a:t>D</a:t>
            </a:r>
          </a:p>
        </p:txBody>
      </p:sp>
      <p:sp>
        <p:nvSpPr>
          <p:cNvPr id="106533" name="Freeform 37">
            <a:extLst>
              <a:ext uri="{FF2B5EF4-FFF2-40B4-BE49-F238E27FC236}">
                <a16:creationId xmlns:a16="http://schemas.microsoft.com/office/drawing/2014/main" id="{AB7CF03C-BF52-4452-BDF6-6A7038F0D3A0}"/>
              </a:ext>
            </a:extLst>
          </p:cNvPr>
          <p:cNvSpPr>
            <a:spLocks/>
          </p:cNvSpPr>
          <p:nvPr/>
        </p:nvSpPr>
        <p:spPr bwMode="auto">
          <a:xfrm>
            <a:off x="5292725" y="2708275"/>
            <a:ext cx="2303463" cy="2376488"/>
          </a:xfrm>
          <a:custGeom>
            <a:avLst/>
            <a:gdLst>
              <a:gd name="T0" fmla="*/ 0 w 1200"/>
              <a:gd name="T1" fmla="*/ 1296 h 1296"/>
              <a:gd name="T2" fmla="*/ 816 w 1200"/>
              <a:gd name="T3" fmla="*/ 720 h 1296"/>
              <a:gd name="T4" fmla="*/ 1200 w 1200"/>
              <a:gd name="T5" fmla="*/ 0 h 1296"/>
            </a:gdLst>
            <a:ahLst/>
            <a:cxnLst>
              <a:cxn ang="0">
                <a:pos x="T0" y="T1"/>
              </a:cxn>
              <a:cxn ang="0">
                <a:pos x="T2" y="T3"/>
              </a:cxn>
              <a:cxn ang="0">
                <a:pos x="T4" y="T5"/>
              </a:cxn>
            </a:cxnLst>
            <a:rect l="0" t="0" r="r" b="b"/>
            <a:pathLst>
              <a:path w="1200" h="1296">
                <a:moveTo>
                  <a:pt x="0" y="1296"/>
                </a:moveTo>
                <a:cubicBezTo>
                  <a:pt x="308" y="1116"/>
                  <a:pt x="616" y="936"/>
                  <a:pt x="816" y="720"/>
                </a:cubicBezTo>
                <a:cubicBezTo>
                  <a:pt x="1016" y="504"/>
                  <a:pt x="1136" y="120"/>
                  <a:pt x="1200" y="0"/>
                </a:cubicBezTo>
              </a:path>
            </a:pathLst>
          </a:custGeom>
          <a:noFill/>
          <a:ln w="9525">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34" name="Text Box 38">
            <a:extLst>
              <a:ext uri="{FF2B5EF4-FFF2-40B4-BE49-F238E27FC236}">
                <a16:creationId xmlns:a16="http://schemas.microsoft.com/office/drawing/2014/main" id="{40BBDB50-CFFA-4024-866B-3B05781BB7EE}"/>
              </a:ext>
            </a:extLst>
          </p:cNvPr>
          <p:cNvSpPr txBox="1">
            <a:spLocks noChangeArrowheads="1"/>
          </p:cNvSpPr>
          <p:nvPr/>
        </p:nvSpPr>
        <p:spPr bwMode="auto">
          <a:xfrm>
            <a:off x="7451725" y="2924175"/>
            <a:ext cx="3540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chemeClr val="tx1"/>
                </a:solidFill>
                <a:latin typeface="Times New Roman" panose="02020603050405020304" pitchFamily="18" charset="0"/>
              </a:rPr>
              <a:t>S</a:t>
            </a:r>
          </a:p>
        </p:txBody>
      </p:sp>
      <p:sp>
        <p:nvSpPr>
          <p:cNvPr id="106535" name="Line 39">
            <a:extLst>
              <a:ext uri="{FF2B5EF4-FFF2-40B4-BE49-F238E27FC236}">
                <a16:creationId xmlns:a16="http://schemas.microsoft.com/office/drawing/2014/main" id="{D7B8F43F-F53B-4C2C-8FFB-7BFB901A93AB}"/>
              </a:ext>
            </a:extLst>
          </p:cNvPr>
          <p:cNvSpPr>
            <a:spLocks noChangeShapeType="1"/>
          </p:cNvSpPr>
          <p:nvPr/>
        </p:nvSpPr>
        <p:spPr bwMode="auto">
          <a:xfrm>
            <a:off x="5099050" y="4271963"/>
            <a:ext cx="15240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36" name="Text Box 40">
            <a:extLst>
              <a:ext uri="{FF2B5EF4-FFF2-40B4-BE49-F238E27FC236}">
                <a16:creationId xmlns:a16="http://schemas.microsoft.com/office/drawing/2014/main" id="{B23AB630-6DEC-4324-85EC-B02BDEF94710}"/>
              </a:ext>
            </a:extLst>
          </p:cNvPr>
          <p:cNvSpPr txBox="1">
            <a:spLocks noChangeArrowheads="1"/>
          </p:cNvSpPr>
          <p:nvPr/>
        </p:nvSpPr>
        <p:spPr bwMode="auto">
          <a:xfrm>
            <a:off x="4702175" y="4008438"/>
            <a:ext cx="4556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P</a:t>
            </a:r>
            <a:r>
              <a:rPr kumimoji="1" lang="en-US" altLang="zh-CN" sz="16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106537" name="Text Box 41">
            <a:extLst>
              <a:ext uri="{FF2B5EF4-FFF2-40B4-BE49-F238E27FC236}">
                <a16:creationId xmlns:a16="http://schemas.microsoft.com/office/drawing/2014/main" id="{FC66F99F-F071-45EF-A4E1-DF24852C16D1}"/>
              </a:ext>
            </a:extLst>
          </p:cNvPr>
          <p:cNvSpPr txBox="1">
            <a:spLocks noChangeArrowheads="1"/>
          </p:cNvSpPr>
          <p:nvPr/>
        </p:nvSpPr>
        <p:spPr bwMode="auto">
          <a:xfrm>
            <a:off x="4718050" y="5186363"/>
            <a:ext cx="4048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O</a:t>
            </a:r>
          </a:p>
        </p:txBody>
      </p:sp>
      <p:sp>
        <p:nvSpPr>
          <p:cNvPr id="106538" name="Line 42">
            <a:extLst>
              <a:ext uri="{FF2B5EF4-FFF2-40B4-BE49-F238E27FC236}">
                <a16:creationId xmlns:a16="http://schemas.microsoft.com/office/drawing/2014/main" id="{837529DF-8468-41EC-8D6A-9DC85C970DE9}"/>
              </a:ext>
            </a:extLst>
          </p:cNvPr>
          <p:cNvSpPr>
            <a:spLocks noChangeShapeType="1"/>
          </p:cNvSpPr>
          <p:nvPr/>
        </p:nvSpPr>
        <p:spPr bwMode="auto">
          <a:xfrm>
            <a:off x="6623050" y="4271963"/>
            <a:ext cx="0" cy="10668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39" name="Text Box 43">
            <a:extLst>
              <a:ext uri="{FF2B5EF4-FFF2-40B4-BE49-F238E27FC236}">
                <a16:creationId xmlns:a16="http://schemas.microsoft.com/office/drawing/2014/main" id="{AF9C6F3A-87E9-42BC-BDEE-5957CB6DCE7C}"/>
              </a:ext>
            </a:extLst>
          </p:cNvPr>
          <p:cNvSpPr txBox="1">
            <a:spLocks noChangeArrowheads="1"/>
          </p:cNvSpPr>
          <p:nvPr/>
        </p:nvSpPr>
        <p:spPr bwMode="auto">
          <a:xfrm>
            <a:off x="6454775" y="5227638"/>
            <a:ext cx="5191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a:t>
            </a:r>
            <a:r>
              <a:rPr kumimoji="1" lang="en-US" altLang="zh-CN" sz="1800">
                <a:solidFill>
                  <a:schemeClr val="tx1"/>
                </a:solidFill>
                <a:latin typeface="Times New Roman" panose="02020603050405020304" pitchFamily="18" charset="0"/>
              </a:rPr>
              <a:t>0</a:t>
            </a:r>
            <a:endParaRPr kumimoji="1" lang="en-US" altLang="zh-CN" sz="2400">
              <a:solidFill>
                <a:schemeClr val="tx1"/>
              </a:solidFill>
              <a:latin typeface="Times New Roman" panose="02020603050405020304" pitchFamily="18" charset="0"/>
            </a:endParaRPr>
          </a:p>
        </p:txBody>
      </p:sp>
      <p:sp>
        <p:nvSpPr>
          <p:cNvPr id="106540" name="Line 44">
            <a:extLst>
              <a:ext uri="{FF2B5EF4-FFF2-40B4-BE49-F238E27FC236}">
                <a16:creationId xmlns:a16="http://schemas.microsoft.com/office/drawing/2014/main" id="{0D663B45-8C43-40B3-98EF-4AEEC4F281CB}"/>
              </a:ext>
            </a:extLst>
          </p:cNvPr>
          <p:cNvSpPr>
            <a:spLocks noChangeShapeType="1"/>
          </p:cNvSpPr>
          <p:nvPr/>
        </p:nvSpPr>
        <p:spPr bwMode="auto">
          <a:xfrm>
            <a:off x="5076825" y="4724400"/>
            <a:ext cx="2209800" cy="0"/>
          </a:xfrm>
          <a:prstGeom prst="line">
            <a:avLst/>
          </a:prstGeom>
          <a:noFill/>
          <a:ln w="28575">
            <a:solidFill>
              <a:srgbClr val="A50021"/>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41" name="Text Box 45">
            <a:extLst>
              <a:ext uri="{FF2B5EF4-FFF2-40B4-BE49-F238E27FC236}">
                <a16:creationId xmlns:a16="http://schemas.microsoft.com/office/drawing/2014/main" id="{501819F3-AC5A-4CCA-A1B7-3E3AEA844B55}"/>
              </a:ext>
            </a:extLst>
          </p:cNvPr>
          <p:cNvSpPr txBox="1">
            <a:spLocks noChangeArrowheads="1"/>
          </p:cNvSpPr>
          <p:nvPr/>
        </p:nvSpPr>
        <p:spPr bwMode="auto">
          <a:xfrm>
            <a:off x="4643438" y="4508500"/>
            <a:ext cx="52228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b="1">
                <a:solidFill>
                  <a:srgbClr val="A50021"/>
                </a:solidFill>
                <a:latin typeface="Times New Roman" panose="02020603050405020304" pitchFamily="18" charset="0"/>
              </a:rPr>
              <a:t>P1</a:t>
            </a:r>
          </a:p>
        </p:txBody>
      </p:sp>
      <p:sp>
        <p:nvSpPr>
          <p:cNvPr id="106542" name="Line 46">
            <a:extLst>
              <a:ext uri="{FF2B5EF4-FFF2-40B4-BE49-F238E27FC236}">
                <a16:creationId xmlns:a16="http://schemas.microsoft.com/office/drawing/2014/main" id="{49761466-CE37-4A4D-9050-8658A36C7A24}"/>
              </a:ext>
            </a:extLst>
          </p:cNvPr>
          <p:cNvSpPr>
            <a:spLocks noChangeShapeType="1"/>
          </p:cNvSpPr>
          <p:nvPr/>
        </p:nvSpPr>
        <p:spPr bwMode="auto">
          <a:xfrm>
            <a:off x="6011863" y="4724400"/>
            <a:ext cx="1587" cy="614363"/>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43" name="Text Box 47">
            <a:extLst>
              <a:ext uri="{FF2B5EF4-FFF2-40B4-BE49-F238E27FC236}">
                <a16:creationId xmlns:a16="http://schemas.microsoft.com/office/drawing/2014/main" id="{E68925C1-D1D1-45F6-9D20-0A46BD8696DC}"/>
              </a:ext>
            </a:extLst>
          </p:cNvPr>
          <p:cNvSpPr txBox="1">
            <a:spLocks noChangeArrowheads="1"/>
          </p:cNvSpPr>
          <p:nvPr/>
        </p:nvSpPr>
        <p:spPr bwMode="auto">
          <a:xfrm>
            <a:off x="5845175" y="5227638"/>
            <a:ext cx="5572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Q1</a:t>
            </a:r>
          </a:p>
        </p:txBody>
      </p:sp>
      <p:sp>
        <p:nvSpPr>
          <p:cNvPr id="106544" name="Line 48">
            <a:extLst>
              <a:ext uri="{FF2B5EF4-FFF2-40B4-BE49-F238E27FC236}">
                <a16:creationId xmlns:a16="http://schemas.microsoft.com/office/drawing/2014/main" id="{4FB2E2AC-C2B1-420F-91F7-334A80028B05}"/>
              </a:ext>
            </a:extLst>
          </p:cNvPr>
          <p:cNvSpPr>
            <a:spLocks noChangeShapeType="1"/>
          </p:cNvSpPr>
          <p:nvPr/>
        </p:nvSpPr>
        <p:spPr bwMode="auto">
          <a:xfrm>
            <a:off x="7308850" y="4724400"/>
            <a:ext cx="0" cy="614363"/>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106545" name="Text Box 49">
            <a:extLst>
              <a:ext uri="{FF2B5EF4-FFF2-40B4-BE49-F238E27FC236}">
                <a16:creationId xmlns:a16="http://schemas.microsoft.com/office/drawing/2014/main" id="{253279CB-FE9B-4157-8540-42FB995AC5CF}"/>
              </a:ext>
            </a:extLst>
          </p:cNvPr>
          <p:cNvSpPr txBox="1">
            <a:spLocks noChangeArrowheads="1"/>
          </p:cNvSpPr>
          <p:nvPr/>
        </p:nvSpPr>
        <p:spPr bwMode="auto">
          <a:xfrm>
            <a:off x="7064375" y="5227638"/>
            <a:ext cx="5572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kumimoji="1" lang="en-US" altLang="zh-CN" sz="2400">
                <a:solidFill>
                  <a:schemeClr val="tx1"/>
                </a:solidFill>
                <a:latin typeface="Times New Roman" panose="02020603050405020304" pitchFamily="18" charset="0"/>
              </a:rPr>
              <a:t>Q2</a:t>
            </a:r>
          </a:p>
        </p:txBody>
      </p:sp>
      <p:sp>
        <p:nvSpPr>
          <p:cNvPr id="106546" name="AutoShape 50">
            <a:extLst>
              <a:ext uri="{FF2B5EF4-FFF2-40B4-BE49-F238E27FC236}">
                <a16:creationId xmlns:a16="http://schemas.microsoft.com/office/drawing/2014/main" id="{5A5BBB17-CA8E-44EE-A57C-02E95C0A477B}"/>
              </a:ext>
            </a:extLst>
          </p:cNvPr>
          <p:cNvSpPr>
            <a:spLocks noChangeArrowheads="1"/>
          </p:cNvSpPr>
          <p:nvPr/>
        </p:nvSpPr>
        <p:spPr bwMode="auto">
          <a:xfrm>
            <a:off x="7380288" y="3284538"/>
            <a:ext cx="1512887" cy="1368425"/>
          </a:xfrm>
          <a:prstGeom prst="wedgeEllipseCallout">
            <a:avLst>
              <a:gd name="adj1" fmla="val -64796"/>
              <a:gd name="adj2" fmla="val 3677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000">
                <a:solidFill>
                  <a:schemeClr val="tx1"/>
                </a:solidFill>
              </a:rPr>
              <a:t>excess demand</a:t>
            </a:r>
            <a:endParaRPr lang="en-US" altLang="zh-CN" sz="1600">
              <a:solidFill>
                <a:schemeClr val="tx1"/>
              </a:solidFill>
            </a:endParaRPr>
          </a:p>
        </p:txBody>
      </p:sp>
      <p:sp>
        <p:nvSpPr>
          <p:cNvPr id="106547" name="Text Box 51">
            <a:extLst>
              <a:ext uri="{FF2B5EF4-FFF2-40B4-BE49-F238E27FC236}">
                <a16:creationId xmlns:a16="http://schemas.microsoft.com/office/drawing/2014/main" id="{4B8B3C6C-BC24-4BA7-B1D1-BDB41EBF0E62}"/>
              </a:ext>
            </a:extLst>
          </p:cNvPr>
          <p:cNvSpPr txBox="1">
            <a:spLocks noChangeArrowheads="1"/>
          </p:cNvSpPr>
          <p:nvPr/>
        </p:nvSpPr>
        <p:spPr bwMode="auto">
          <a:xfrm>
            <a:off x="6403975" y="3851275"/>
            <a:ext cx="647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n-US" altLang="zh-CN" sz="2400">
                <a:effectLst>
                  <a:outerShdw blurRad="38100" dist="38100" dir="2700000" algn="tl">
                    <a:srgbClr val="C0C0C0"/>
                  </a:outerShdw>
                </a:effectLst>
                <a:latin typeface="Arial" charset="0"/>
              </a:rPr>
              <a:t>E</a:t>
            </a:r>
          </a:p>
        </p:txBody>
      </p:sp>
      <p:sp>
        <p:nvSpPr>
          <p:cNvPr id="106548" name="AutoShape 52">
            <a:extLst>
              <a:ext uri="{FF2B5EF4-FFF2-40B4-BE49-F238E27FC236}">
                <a16:creationId xmlns:a16="http://schemas.microsoft.com/office/drawing/2014/main" id="{5A54C5A0-2A8B-45C4-ACC1-DCEFFA9D7CBC}"/>
              </a:ext>
            </a:extLst>
          </p:cNvPr>
          <p:cNvSpPr>
            <a:spLocks/>
          </p:cNvSpPr>
          <p:nvPr/>
        </p:nvSpPr>
        <p:spPr bwMode="auto">
          <a:xfrm rot="16200000">
            <a:off x="6407944" y="4328319"/>
            <a:ext cx="431800" cy="1223962"/>
          </a:xfrm>
          <a:prstGeom prst="leftBrace">
            <a:avLst>
              <a:gd name="adj1" fmla="val 23621"/>
              <a:gd name="adj2" fmla="val 50000"/>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a:effectLst>
                <a:outerShdw blurRad="38100" dist="38100" dir="2700000" algn="tl">
                  <a:srgbClr val="000000">
                    <a:alpha val="43137"/>
                  </a:srgbClr>
                </a:outerShdw>
              </a:effectLst>
              <a:latin typeface="Arial" charset="0"/>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animEffect transition="in" filter="blinds(horizontal)">
                                      <p:cBhvr>
                                        <p:cTn id="7" dur="500"/>
                                        <p:tgtEl>
                                          <p:spTgt spid="1065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6527"/>
                                        </p:tgtEl>
                                        <p:attrNameLst>
                                          <p:attrName>style.visibility</p:attrName>
                                        </p:attrNameLst>
                                      </p:cBhvr>
                                      <p:to>
                                        <p:strVal val="visible"/>
                                      </p:to>
                                    </p:set>
                                    <p:animEffect transition="in" filter="blinds(horizontal)">
                                      <p:cBhvr>
                                        <p:cTn id="12" dur="500"/>
                                        <p:tgtEl>
                                          <p:spTgt spid="106527"/>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6529"/>
                                        </p:tgtEl>
                                        <p:attrNameLst>
                                          <p:attrName>style.visibility</p:attrName>
                                        </p:attrNameLst>
                                      </p:cBhvr>
                                      <p:to>
                                        <p:strVal val="visible"/>
                                      </p:to>
                                    </p:set>
                                    <p:animEffect transition="in" filter="blinds(horizontal)">
                                      <p:cBhvr>
                                        <p:cTn id="15" dur="500"/>
                                        <p:tgtEl>
                                          <p:spTgt spid="106529"/>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6537"/>
                                        </p:tgtEl>
                                        <p:attrNameLst>
                                          <p:attrName>style.visibility</p:attrName>
                                        </p:attrNameLst>
                                      </p:cBhvr>
                                      <p:to>
                                        <p:strVal val="visible"/>
                                      </p:to>
                                    </p:set>
                                    <p:animEffect transition="in" filter="blinds(horizontal)">
                                      <p:cBhvr>
                                        <p:cTn id="18" dur="500"/>
                                        <p:tgtEl>
                                          <p:spTgt spid="106537"/>
                                        </p:tgtEl>
                                      </p:cBhvr>
                                    </p:animEffect>
                                  </p:childTnLst>
                                </p:cTn>
                              </p:par>
                              <p:par>
                                <p:cTn id="19" presetID="3" presetClass="entr" presetSubtype="10" fill="hold" nodeType="withEffect">
                                  <p:stCondLst>
                                    <p:cond delay="0"/>
                                  </p:stCondLst>
                                  <p:childTnLst>
                                    <p:set>
                                      <p:cBhvr>
                                        <p:cTn id="20" dur="1" fill="hold">
                                          <p:stCondLst>
                                            <p:cond delay="0"/>
                                          </p:stCondLst>
                                        </p:cTn>
                                        <p:tgtEl>
                                          <p:spTgt spid="106528"/>
                                        </p:tgtEl>
                                        <p:attrNameLst>
                                          <p:attrName>style.visibility</p:attrName>
                                        </p:attrNameLst>
                                      </p:cBhvr>
                                      <p:to>
                                        <p:strVal val="visible"/>
                                      </p:to>
                                    </p:set>
                                    <p:animEffect transition="in" filter="blinds(horizontal)">
                                      <p:cBhvr>
                                        <p:cTn id="21" dur="500"/>
                                        <p:tgtEl>
                                          <p:spTgt spid="10652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06530"/>
                                        </p:tgtEl>
                                        <p:attrNameLst>
                                          <p:attrName>style.visibility</p:attrName>
                                        </p:attrNameLst>
                                      </p:cBhvr>
                                      <p:to>
                                        <p:strVal val="visible"/>
                                      </p:to>
                                    </p:set>
                                    <p:animEffect transition="in" filter="blinds(horizontal)">
                                      <p:cBhvr>
                                        <p:cTn id="24" dur="500"/>
                                        <p:tgtEl>
                                          <p:spTgt spid="106530"/>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106533"/>
                                        </p:tgtEl>
                                        <p:attrNameLst>
                                          <p:attrName>style.visibility</p:attrName>
                                        </p:attrNameLst>
                                      </p:cBhvr>
                                      <p:to>
                                        <p:strVal val="visible"/>
                                      </p:to>
                                    </p:set>
                                    <p:anim calcmode="lin" valueType="num">
                                      <p:cBhvr additive="base">
                                        <p:cTn id="29" dur="500" fill="hold"/>
                                        <p:tgtEl>
                                          <p:spTgt spid="106533"/>
                                        </p:tgtEl>
                                        <p:attrNameLst>
                                          <p:attrName>ppt_x</p:attrName>
                                        </p:attrNameLst>
                                      </p:cBhvr>
                                      <p:tavLst>
                                        <p:tav tm="0">
                                          <p:val>
                                            <p:strVal val="#ppt_x"/>
                                          </p:val>
                                        </p:tav>
                                        <p:tav tm="100000">
                                          <p:val>
                                            <p:strVal val="#ppt_x"/>
                                          </p:val>
                                        </p:tav>
                                      </p:tavLst>
                                    </p:anim>
                                    <p:anim calcmode="lin" valueType="num">
                                      <p:cBhvr additive="base">
                                        <p:cTn id="30" dur="500" fill="hold"/>
                                        <p:tgtEl>
                                          <p:spTgt spid="10653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6534"/>
                                        </p:tgtEl>
                                        <p:attrNameLst>
                                          <p:attrName>style.visibility</p:attrName>
                                        </p:attrNameLst>
                                      </p:cBhvr>
                                      <p:to>
                                        <p:strVal val="visible"/>
                                      </p:to>
                                    </p:set>
                                    <p:anim calcmode="lin" valueType="num">
                                      <p:cBhvr additive="base">
                                        <p:cTn id="33" dur="500" fill="hold"/>
                                        <p:tgtEl>
                                          <p:spTgt spid="106534"/>
                                        </p:tgtEl>
                                        <p:attrNameLst>
                                          <p:attrName>ppt_x</p:attrName>
                                        </p:attrNameLst>
                                      </p:cBhvr>
                                      <p:tavLst>
                                        <p:tav tm="0">
                                          <p:val>
                                            <p:strVal val="#ppt_x"/>
                                          </p:val>
                                        </p:tav>
                                        <p:tav tm="100000">
                                          <p:val>
                                            <p:strVal val="#ppt_x"/>
                                          </p:val>
                                        </p:tav>
                                      </p:tavLst>
                                    </p:anim>
                                    <p:anim calcmode="lin" valueType="num">
                                      <p:cBhvr additive="base">
                                        <p:cTn id="34" dur="500" fill="hold"/>
                                        <p:tgtEl>
                                          <p:spTgt spid="10653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6532"/>
                                        </p:tgtEl>
                                        <p:attrNameLst>
                                          <p:attrName>style.visibility</p:attrName>
                                        </p:attrNameLst>
                                      </p:cBhvr>
                                      <p:to>
                                        <p:strVal val="visible"/>
                                      </p:to>
                                    </p:set>
                                    <p:anim calcmode="lin" valueType="num">
                                      <p:cBhvr additive="base">
                                        <p:cTn id="37" dur="500" fill="hold"/>
                                        <p:tgtEl>
                                          <p:spTgt spid="106532"/>
                                        </p:tgtEl>
                                        <p:attrNameLst>
                                          <p:attrName>ppt_x</p:attrName>
                                        </p:attrNameLst>
                                      </p:cBhvr>
                                      <p:tavLst>
                                        <p:tav tm="0">
                                          <p:val>
                                            <p:strVal val="#ppt_x"/>
                                          </p:val>
                                        </p:tav>
                                        <p:tav tm="100000">
                                          <p:val>
                                            <p:strVal val="#ppt_x"/>
                                          </p:val>
                                        </p:tav>
                                      </p:tavLst>
                                    </p:anim>
                                    <p:anim calcmode="lin" valueType="num">
                                      <p:cBhvr additive="base">
                                        <p:cTn id="38" dur="500" fill="hold"/>
                                        <p:tgtEl>
                                          <p:spTgt spid="10653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06531"/>
                                        </p:tgtEl>
                                        <p:attrNameLst>
                                          <p:attrName>style.visibility</p:attrName>
                                        </p:attrNameLst>
                                      </p:cBhvr>
                                      <p:to>
                                        <p:strVal val="visible"/>
                                      </p:to>
                                    </p:set>
                                    <p:anim calcmode="lin" valueType="num">
                                      <p:cBhvr additive="base">
                                        <p:cTn id="41" dur="500" fill="hold"/>
                                        <p:tgtEl>
                                          <p:spTgt spid="106531"/>
                                        </p:tgtEl>
                                        <p:attrNameLst>
                                          <p:attrName>ppt_x</p:attrName>
                                        </p:attrNameLst>
                                      </p:cBhvr>
                                      <p:tavLst>
                                        <p:tav tm="0">
                                          <p:val>
                                            <p:strVal val="#ppt_x"/>
                                          </p:val>
                                        </p:tav>
                                        <p:tav tm="100000">
                                          <p:val>
                                            <p:strVal val="#ppt_x"/>
                                          </p:val>
                                        </p:tav>
                                      </p:tavLst>
                                    </p:anim>
                                    <p:anim calcmode="lin" valueType="num">
                                      <p:cBhvr additive="base">
                                        <p:cTn id="42" dur="500" fill="hold"/>
                                        <p:tgtEl>
                                          <p:spTgt spid="106531"/>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06547"/>
                                        </p:tgtEl>
                                        <p:attrNameLst>
                                          <p:attrName>style.visibility</p:attrName>
                                        </p:attrNameLst>
                                      </p:cBhvr>
                                      <p:to>
                                        <p:strVal val="visible"/>
                                      </p:to>
                                    </p:set>
                                    <p:animEffect transition="in" filter="box(in)">
                                      <p:cBhvr>
                                        <p:cTn id="47" dur="500"/>
                                        <p:tgtEl>
                                          <p:spTgt spid="106547"/>
                                        </p:tgtEl>
                                      </p:cBhvr>
                                    </p:animEffect>
                                  </p:childTnLst>
                                </p:cTn>
                              </p:par>
                              <p:par>
                                <p:cTn id="48" presetID="4" presetClass="entr" presetSubtype="16" fill="hold" nodeType="withEffect">
                                  <p:stCondLst>
                                    <p:cond delay="0"/>
                                  </p:stCondLst>
                                  <p:childTnLst>
                                    <p:set>
                                      <p:cBhvr>
                                        <p:cTn id="49" dur="1" fill="hold">
                                          <p:stCondLst>
                                            <p:cond delay="0"/>
                                          </p:stCondLst>
                                        </p:cTn>
                                        <p:tgtEl>
                                          <p:spTgt spid="106535"/>
                                        </p:tgtEl>
                                        <p:attrNameLst>
                                          <p:attrName>style.visibility</p:attrName>
                                        </p:attrNameLst>
                                      </p:cBhvr>
                                      <p:to>
                                        <p:strVal val="visible"/>
                                      </p:to>
                                    </p:set>
                                    <p:animEffect transition="in" filter="box(in)">
                                      <p:cBhvr>
                                        <p:cTn id="50" dur="500"/>
                                        <p:tgtEl>
                                          <p:spTgt spid="106535"/>
                                        </p:tgtEl>
                                      </p:cBhvr>
                                    </p:animEffect>
                                  </p:childTnLst>
                                </p:cTn>
                              </p:par>
                              <p:par>
                                <p:cTn id="51" presetID="4" presetClass="entr" presetSubtype="16" fill="hold" nodeType="withEffect">
                                  <p:stCondLst>
                                    <p:cond delay="0"/>
                                  </p:stCondLst>
                                  <p:childTnLst>
                                    <p:set>
                                      <p:cBhvr>
                                        <p:cTn id="52" dur="1" fill="hold">
                                          <p:stCondLst>
                                            <p:cond delay="0"/>
                                          </p:stCondLst>
                                        </p:cTn>
                                        <p:tgtEl>
                                          <p:spTgt spid="106538"/>
                                        </p:tgtEl>
                                        <p:attrNameLst>
                                          <p:attrName>style.visibility</p:attrName>
                                        </p:attrNameLst>
                                      </p:cBhvr>
                                      <p:to>
                                        <p:strVal val="visible"/>
                                      </p:to>
                                    </p:set>
                                    <p:animEffect transition="in" filter="box(in)">
                                      <p:cBhvr>
                                        <p:cTn id="53" dur="500"/>
                                        <p:tgtEl>
                                          <p:spTgt spid="106538"/>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106539"/>
                                        </p:tgtEl>
                                        <p:attrNameLst>
                                          <p:attrName>style.visibility</p:attrName>
                                        </p:attrNameLst>
                                      </p:cBhvr>
                                      <p:to>
                                        <p:strVal val="visible"/>
                                      </p:to>
                                    </p:set>
                                    <p:animEffect transition="in" filter="box(in)">
                                      <p:cBhvr>
                                        <p:cTn id="56" dur="500"/>
                                        <p:tgtEl>
                                          <p:spTgt spid="106539"/>
                                        </p:tgtEl>
                                      </p:cBhvr>
                                    </p:animEffect>
                                  </p:childTnLst>
                                </p:cTn>
                              </p:par>
                              <p:par>
                                <p:cTn id="57" presetID="4" presetClass="entr" presetSubtype="16" fill="hold" grpId="0" nodeType="withEffect">
                                  <p:stCondLst>
                                    <p:cond delay="0"/>
                                  </p:stCondLst>
                                  <p:childTnLst>
                                    <p:set>
                                      <p:cBhvr>
                                        <p:cTn id="58" dur="1" fill="hold">
                                          <p:stCondLst>
                                            <p:cond delay="0"/>
                                          </p:stCondLst>
                                        </p:cTn>
                                        <p:tgtEl>
                                          <p:spTgt spid="106536"/>
                                        </p:tgtEl>
                                        <p:attrNameLst>
                                          <p:attrName>style.visibility</p:attrName>
                                        </p:attrNameLst>
                                      </p:cBhvr>
                                      <p:to>
                                        <p:strVal val="visible"/>
                                      </p:to>
                                    </p:set>
                                    <p:animEffect transition="in" filter="box(in)">
                                      <p:cBhvr>
                                        <p:cTn id="59" dur="500"/>
                                        <p:tgtEl>
                                          <p:spTgt spid="106536"/>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106520"/>
                                        </p:tgtEl>
                                        <p:attrNameLst>
                                          <p:attrName>style.visibility</p:attrName>
                                        </p:attrNameLst>
                                      </p:cBhvr>
                                      <p:to>
                                        <p:strVal val="visible"/>
                                      </p:to>
                                    </p:set>
                                    <p:animEffect transition="in" filter="blinds(horizontal)">
                                      <p:cBhvr>
                                        <p:cTn id="64" dur="500"/>
                                        <p:tgtEl>
                                          <p:spTgt spid="106520"/>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nodeType="clickEffect">
                                  <p:stCondLst>
                                    <p:cond delay="0"/>
                                  </p:stCondLst>
                                  <p:childTnLst>
                                    <p:set>
                                      <p:cBhvr>
                                        <p:cTn id="68" dur="1" fill="hold">
                                          <p:stCondLst>
                                            <p:cond delay="0"/>
                                          </p:stCondLst>
                                        </p:cTn>
                                        <p:tgtEl>
                                          <p:spTgt spid="106540"/>
                                        </p:tgtEl>
                                        <p:attrNameLst>
                                          <p:attrName>style.visibility</p:attrName>
                                        </p:attrNameLst>
                                      </p:cBhvr>
                                      <p:to>
                                        <p:strVal val="visible"/>
                                      </p:to>
                                    </p:set>
                                    <p:animEffect transition="in" filter="blinds(horizontal)">
                                      <p:cBhvr>
                                        <p:cTn id="69" dur="500"/>
                                        <p:tgtEl>
                                          <p:spTgt spid="106540"/>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106541"/>
                                        </p:tgtEl>
                                        <p:attrNameLst>
                                          <p:attrName>style.visibility</p:attrName>
                                        </p:attrNameLst>
                                      </p:cBhvr>
                                      <p:to>
                                        <p:strVal val="visible"/>
                                      </p:to>
                                    </p:set>
                                    <p:animEffect transition="in" filter="blinds(horizontal)">
                                      <p:cBhvr>
                                        <p:cTn id="72" dur="500"/>
                                        <p:tgtEl>
                                          <p:spTgt spid="106541"/>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06521"/>
                                        </p:tgtEl>
                                        <p:attrNameLst>
                                          <p:attrName>style.visibility</p:attrName>
                                        </p:attrNameLst>
                                      </p:cBhvr>
                                      <p:to>
                                        <p:strVal val="visible"/>
                                      </p:to>
                                    </p:set>
                                    <p:animEffect transition="in" filter="blinds(horizontal)">
                                      <p:cBhvr>
                                        <p:cTn id="77" dur="500"/>
                                        <p:tgtEl>
                                          <p:spTgt spid="106521"/>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nodeType="clickEffect">
                                  <p:stCondLst>
                                    <p:cond delay="0"/>
                                  </p:stCondLst>
                                  <p:childTnLst>
                                    <p:set>
                                      <p:cBhvr>
                                        <p:cTn id="81" dur="1" fill="hold">
                                          <p:stCondLst>
                                            <p:cond delay="0"/>
                                          </p:stCondLst>
                                        </p:cTn>
                                        <p:tgtEl>
                                          <p:spTgt spid="106544"/>
                                        </p:tgtEl>
                                        <p:attrNameLst>
                                          <p:attrName>style.visibility</p:attrName>
                                        </p:attrNameLst>
                                      </p:cBhvr>
                                      <p:to>
                                        <p:strVal val="visible"/>
                                      </p:to>
                                    </p:set>
                                    <p:animEffect transition="in" filter="blinds(horizontal)">
                                      <p:cBhvr>
                                        <p:cTn id="82" dur="500"/>
                                        <p:tgtEl>
                                          <p:spTgt spid="106544"/>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106545"/>
                                        </p:tgtEl>
                                        <p:attrNameLst>
                                          <p:attrName>style.visibility</p:attrName>
                                        </p:attrNameLst>
                                      </p:cBhvr>
                                      <p:to>
                                        <p:strVal val="visible"/>
                                      </p:to>
                                    </p:set>
                                    <p:animEffect transition="in" filter="blinds(horizontal)">
                                      <p:cBhvr>
                                        <p:cTn id="85" dur="500"/>
                                        <p:tgtEl>
                                          <p:spTgt spid="106545"/>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3" presetClass="entr" presetSubtype="10" fill="hold" nodeType="clickEffect">
                                  <p:stCondLst>
                                    <p:cond delay="0"/>
                                  </p:stCondLst>
                                  <p:childTnLst>
                                    <p:set>
                                      <p:cBhvr>
                                        <p:cTn id="89" dur="1" fill="hold">
                                          <p:stCondLst>
                                            <p:cond delay="0"/>
                                          </p:stCondLst>
                                        </p:cTn>
                                        <p:tgtEl>
                                          <p:spTgt spid="106542"/>
                                        </p:tgtEl>
                                        <p:attrNameLst>
                                          <p:attrName>style.visibility</p:attrName>
                                        </p:attrNameLst>
                                      </p:cBhvr>
                                      <p:to>
                                        <p:strVal val="visible"/>
                                      </p:to>
                                    </p:set>
                                    <p:animEffect transition="in" filter="blinds(horizontal)">
                                      <p:cBhvr>
                                        <p:cTn id="90" dur="500"/>
                                        <p:tgtEl>
                                          <p:spTgt spid="106542"/>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106543"/>
                                        </p:tgtEl>
                                        <p:attrNameLst>
                                          <p:attrName>style.visibility</p:attrName>
                                        </p:attrNameLst>
                                      </p:cBhvr>
                                      <p:to>
                                        <p:strVal val="visible"/>
                                      </p:to>
                                    </p:set>
                                    <p:animEffect transition="in" filter="blinds(horizontal)">
                                      <p:cBhvr>
                                        <p:cTn id="93" dur="500"/>
                                        <p:tgtEl>
                                          <p:spTgt spid="106543"/>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106522"/>
                                        </p:tgtEl>
                                        <p:attrNameLst>
                                          <p:attrName>style.visibility</p:attrName>
                                        </p:attrNameLst>
                                      </p:cBhvr>
                                      <p:to>
                                        <p:strVal val="visible"/>
                                      </p:to>
                                    </p:set>
                                    <p:animEffect transition="in" filter="blinds(horizontal)">
                                      <p:cBhvr>
                                        <p:cTn id="98" dur="500"/>
                                        <p:tgtEl>
                                          <p:spTgt spid="106522"/>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4" presetClass="entr" presetSubtype="16" fill="hold" grpId="0" nodeType="clickEffect">
                                  <p:stCondLst>
                                    <p:cond delay="0"/>
                                  </p:stCondLst>
                                  <p:childTnLst>
                                    <p:set>
                                      <p:cBhvr>
                                        <p:cTn id="102" dur="1" fill="hold">
                                          <p:stCondLst>
                                            <p:cond delay="0"/>
                                          </p:stCondLst>
                                        </p:cTn>
                                        <p:tgtEl>
                                          <p:spTgt spid="106548"/>
                                        </p:tgtEl>
                                        <p:attrNameLst>
                                          <p:attrName>style.visibility</p:attrName>
                                        </p:attrNameLst>
                                      </p:cBhvr>
                                      <p:to>
                                        <p:strVal val="visible"/>
                                      </p:to>
                                    </p:set>
                                    <p:animEffect transition="in" filter="box(in)">
                                      <p:cBhvr>
                                        <p:cTn id="103" dur="500"/>
                                        <p:tgtEl>
                                          <p:spTgt spid="106548"/>
                                        </p:tgtEl>
                                      </p:cBhvr>
                                    </p:animEffect>
                                  </p:childTnLst>
                                </p:cTn>
                              </p:par>
                              <p:par>
                                <p:cTn id="104" presetID="4" presetClass="entr" presetSubtype="16" fill="hold" grpId="0" nodeType="withEffect">
                                  <p:stCondLst>
                                    <p:cond delay="0"/>
                                  </p:stCondLst>
                                  <p:childTnLst>
                                    <p:set>
                                      <p:cBhvr>
                                        <p:cTn id="105" dur="1" fill="hold">
                                          <p:stCondLst>
                                            <p:cond delay="0"/>
                                          </p:stCondLst>
                                        </p:cTn>
                                        <p:tgtEl>
                                          <p:spTgt spid="106546"/>
                                        </p:tgtEl>
                                        <p:attrNameLst>
                                          <p:attrName>style.visibility</p:attrName>
                                        </p:attrNameLst>
                                      </p:cBhvr>
                                      <p:to>
                                        <p:strVal val="visible"/>
                                      </p:to>
                                    </p:set>
                                    <p:animEffect transition="in" filter="box(in)">
                                      <p:cBhvr>
                                        <p:cTn id="106" dur="500"/>
                                        <p:tgtEl>
                                          <p:spTgt spid="106546"/>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3" presetClass="entr" presetSubtype="10" fill="hold" grpId="0" nodeType="clickEffect">
                                  <p:stCondLst>
                                    <p:cond delay="0"/>
                                  </p:stCondLst>
                                  <p:childTnLst>
                                    <p:set>
                                      <p:cBhvr>
                                        <p:cTn id="110" dur="1" fill="hold">
                                          <p:stCondLst>
                                            <p:cond delay="0"/>
                                          </p:stCondLst>
                                        </p:cTn>
                                        <p:tgtEl>
                                          <p:spTgt spid="106523"/>
                                        </p:tgtEl>
                                        <p:attrNameLst>
                                          <p:attrName>style.visibility</p:attrName>
                                        </p:attrNameLst>
                                      </p:cBhvr>
                                      <p:to>
                                        <p:strVal val="visible"/>
                                      </p:to>
                                    </p:set>
                                    <p:animEffect transition="in" filter="blinds(horizontal)">
                                      <p:cBhvr>
                                        <p:cTn id="111" dur="500"/>
                                        <p:tgtEl>
                                          <p:spTgt spid="106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animBg="1"/>
      <p:bldP spid="106520" grpId="0" animBg="1"/>
      <p:bldP spid="106521" grpId="0" animBg="1"/>
      <p:bldP spid="106522" grpId="0" animBg="1"/>
      <p:bldP spid="106523" grpId="0" animBg="1"/>
      <p:bldP spid="106529" grpId="0"/>
      <p:bldP spid="106530" grpId="0"/>
      <p:bldP spid="106532" grpId="0"/>
      <p:bldP spid="106534" grpId="0"/>
      <p:bldP spid="106536" grpId="0"/>
      <p:bldP spid="106537" grpId="0"/>
      <p:bldP spid="106539" grpId="0"/>
      <p:bldP spid="106541" grpId="0"/>
      <p:bldP spid="106543" grpId="0"/>
      <p:bldP spid="106545" grpId="0"/>
      <p:bldP spid="106546" grpId="0" animBg="1"/>
      <p:bldP spid="106547" grpId="0"/>
      <p:bldP spid="106548" grpId="0" animBg="1"/>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灯片编号占位符 5">
            <a:extLst>
              <a:ext uri="{FF2B5EF4-FFF2-40B4-BE49-F238E27FC236}">
                <a16:creationId xmlns:a16="http://schemas.microsoft.com/office/drawing/2014/main" id="{7F2E9408-6F00-4F2C-89B7-768E47844ACC}"/>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7A752C2-E199-4512-AEFE-1188089E7B9A}" type="slidenum">
              <a:rPr lang="en-US" altLang="zh-CN" sz="2000" smtClean="0">
                <a:solidFill>
                  <a:schemeClr val="tx1"/>
                </a:solidFill>
              </a:rPr>
              <a:pPr>
                <a:spcBef>
                  <a:spcPct val="0"/>
                </a:spcBef>
                <a:buClrTx/>
                <a:buSzTx/>
                <a:buFontTx/>
                <a:buNone/>
              </a:pPr>
              <a:t>83</a:t>
            </a:fld>
            <a:endParaRPr lang="en-US" altLang="zh-CN" sz="2000">
              <a:solidFill>
                <a:schemeClr val="tx1"/>
              </a:solidFill>
            </a:endParaRPr>
          </a:p>
        </p:txBody>
      </p:sp>
      <p:sp>
        <p:nvSpPr>
          <p:cNvPr id="107522" name="Rectangle 2">
            <a:extLst>
              <a:ext uri="{FF2B5EF4-FFF2-40B4-BE49-F238E27FC236}">
                <a16:creationId xmlns:a16="http://schemas.microsoft.com/office/drawing/2014/main" id="{70DD1F26-1C13-47A5-A984-1F818CB3259D}"/>
              </a:ext>
            </a:extLst>
          </p:cNvPr>
          <p:cNvSpPr>
            <a:spLocks noGrp="1" noRot="1" noChangeArrowheads="1"/>
          </p:cNvSpPr>
          <p:nvPr>
            <p:ph type="title"/>
          </p:nvPr>
        </p:nvSpPr>
        <p:spPr>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defRPr/>
            </a:pPr>
            <a:r>
              <a:rPr lang="zh-CN" altLang="en-US"/>
              <a:t>限制价格的利与弊</a:t>
            </a:r>
          </a:p>
        </p:txBody>
      </p:sp>
      <p:sp>
        <p:nvSpPr>
          <p:cNvPr id="107523" name="Rectangle 3">
            <a:extLst>
              <a:ext uri="{FF2B5EF4-FFF2-40B4-BE49-F238E27FC236}">
                <a16:creationId xmlns:a16="http://schemas.microsoft.com/office/drawing/2014/main" id="{455D49EB-F2C5-49D2-9B97-3BD339F7C1B5}"/>
              </a:ext>
            </a:extLst>
          </p:cNvPr>
          <p:cNvSpPr>
            <a:spLocks noGrp="1" noRot="1" noChangeArrowheads="1"/>
          </p:cNvSpPr>
          <p:nvPr>
            <p:ph type="body" sz="half" idx="1"/>
          </p:nvPr>
        </p:nvSpPr>
        <p:spPr>
          <a:xfrm>
            <a:off x="3051175" y="1565275"/>
            <a:ext cx="5689600" cy="1487488"/>
          </a:xfrm>
          <a:solidFill>
            <a:schemeClr val="accent1"/>
          </a:solidFill>
          <a:ln>
            <a:solidFill>
              <a:srgbClr val="800000"/>
            </a:solidFill>
            <a:miter lim="800000"/>
            <a:headEnd/>
            <a:tailEnd/>
          </a:ln>
        </p:spPr>
        <p:txBody>
          <a:bodyPr/>
          <a:lstStyle/>
          <a:p>
            <a:pPr eaLnBrk="1" hangingPunct="1">
              <a:buFont typeface="Wingdings" panose="05000000000000000000" pitchFamily="2" charset="2"/>
              <a:buNone/>
            </a:pPr>
            <a:r>
              <a:rPr lang="zh-CN" altLang="en-US" sz="2400">
                <a:latin typeface="黑体" panose="02010609060101010101" pitchFamily="49" charset="-122"/>
              </a:rPr>
              <a:t>利：</a:t>
            </a:r>
          </a:p>
          <a:p>
            <a:pPr eaLnBrk="1" hangingPunct="1"/>
            <a:r>
              <a:rPr lang="zh-CN" altLang="en-US" sz="2400">
                <a:latin typeface="黑体" panose="02010609060101010101" pitchFamily="49" charset="-122"/>
              </a:rPr>
              <a:t>有利于社会平等的实现；</a:t>
            </a:r>
          </a:p>
          <a:p>
            <a:pPr eaLnBrk="1" hangingPunct="1"/>
            <a:r>
              <a:rPr lang="zh-CN" altLang="en-US" sz="2400">
                <a:latin typeface="黑体" panose="02010609060101010101" pitchFamily="49" charset="-122"/>
              </a:rPr>
              <a:t>有利于社会的安定。</a:t>
            </a:r>
          </a:p>
        </p:txBody>
      </p:sp>
      <p:sp>
        <p:nvSpPr>
          <p:cNvPr id="107524" name="Rectangle 4" descr="蓝色面巾纸">
            <a:extLst>
              <a:ext uri="{FF2B5EF4-FFF2-40B4-BE49-F238E27FC236}">
                <a16:creationId xmlns:a16="http://schemas.microsoft.com/office/drawing/2014/main" id="{46BA4F9F-77C8-4F74-9AFB-1F958B9EA369}"/>
              </a:ext>
            </a:extLst>
          </p:cNvPr>
          <p:cNvSpPr>
            <a:spLocks noChangeArrowheads="1"/>
          </p:cNvSpPr>
          <p:nvPr/>
        </p:nvSpPr>
        <p:spPr bwMode="auto">
          <a:xfrm>
            <a:off x="3059113" y="5084763"/>
            <a:ext cx="5689600" cy="110807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800"/>
              <a:t>支持价格一定</a:t>
            </a:r>
            <a:r>
              <a:rPr lang="en-US" altLang="zh-CN" sz="2800"/>
              <a:t>&gt;</a:t>
            </a:r>
            <a:r>
              <a:rPr lang="zh-CN" altLang="en-US" sz="2800"/>
              <a:t>均衡价格</a:t>
            </a:r>
          </a:p>
          <a:p>
            <a:pPr eaLnBrk="1" hangingPunct="1"/>
            <a:r>
              <a:rPr lang="zh-CN" altLang="en-US" sz="2800"/>
              <a:t>限制价格一定</a:t>
            </a:r>
            <a:r>
              <a:rPr lang="en-US" altLang="zh-CN" sz="2800"/>
              <a:t>&lt;</a:t>
            </a:r>
            <a:r>
              <a:rPr lang="zh-CN" altLang="en-US" sz="2800"/>
              <a:t>均衡价格</a:t>
            </a:r>
          </a:p>
        </p:txBody>
      </p:sp>
      <p:sp>
        <p:nvSpPr>
          <p:cNvPr id="107526" name="Rectangle 6" descr="蓝色面巾纸">
            <a:extLst>
              <a:ext uri="{FF2B5EF4-FFF2-40B4-BE49-F238E27FC236}">
                <a16:creationId xmlns:a16="http://schemas.microsoft.com/office/drawing/2014/main" id="{2CF71F5B-14A0-4B1F-85D4-221EAADD1D17}"/>
              </a:ext>
            </a:extLst>
          </p:cNvPr>
          <p:cNvSpPr>
            <a:spLocks noChangeArrowheads="1"/>
          </p:cNvSpPr>
          <p:nvPr/>
        </p:nvSpPr>
        <p:spPr bwMode="auto">
          <a:xfrm>
            <a:off x="3059113" y="3068638"/>
            <a:ext cx="5689600" cy="1628775"/>
          </a:xfrm>
          <a:prstGeom prst="rect">
            <a:avLst/>
          </a:prstGeom>
          <a:blipFill dpi="0" rotWithShape="0">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chemeClr val="accent2"/>
              </a:buClr>
              <a:buSzPct val="95000"/>
              <a:buFont typeface="Wingdings" panose="05000000000000000000" pitchFamily="2" charset="2"/>
              <a:buNone/>
            </a:pPr>
            <a:r>
              <a:rPr lang="zh-CN" altLang="en-US" sz="2400">
                <a:solidFill>
                  <a:schemeClr val="tx1"/>
                </a:solidFill>
              </a:rPr>
              <a:t>弊：</a:t>
            </a:r>
          </a:p>
          <a:p>
            <a:pPr eaLnBrk="1" hangingPunct="1">
              <a:spcBef>
                <a:spcPct val="0"/>
              </a:spcBef>
              <a:buClr>
                <a:schemeClr val="accent2"/>
              </a:buClr>
              <a:buSzPct val="95000"/>
              <a:buFont typeface="Wingdings" panose="05000000000000000000" pitchFamily="2" charset="2"/>
              <a:buChar char="u"/>
            </a:pPr>
            <a:r>
              <a:rPr lang="zh-CN" altLang="en-US" sz="2400">
                <a:solidFill>
                  <a:schemeClr val="tx1"/>
                </a:solidFill>
              </a:rPr>
              <a:t>不利于刺激生产，产品短缺；</a:t>
            </a:r>
          </a:p>
          <a:p>
            <a:pPr eaLnBrk="1" hangingPunct="1">
              <a:spcBef>
                <a:spcPct val="0"/>
              </a:spcBef>
              <a:buClr>
                <a:schemeClr val="accent2"/>
              </a:buClr>
              <a:buSzPct val="95000"/>
              <a:buFont typeface="Wingdings" panose="05000000000000000000" pitchFamily="2" charset="2"/>
              <a:buChar char="u"/>
            </a:pPr>
            <a:r>
              <a:rPr lang="zh-CN" altLang="en-US" sz="2400">
                <a:solidFill>
                  <a:schemeClr val="tx1"/>
                </a:solidFill>
              </a:rPr>
              <a:t>不利于抑制需求，资源浪费；              </a:t>
            </a:r>
          </a:p>
          <a:p>
            <a:pPr eaLnBrk="1" hangingPunct="1">
              <a:spcBef>
                <a:spcPct val="0"/>
              </a:spcBef>
              <a:buClr>
                <a:schemeClr val="accent2"/>
              </a:buClr>
              <a:buSzPct val="95000"/>
              <a:buFont typeface="Wingdings" panose="05000000000000000000" pitchFamily="2" charset="2"/>
              <a:buChar char="u"/>
            </a:pPr>
            <a:r>
              <a:rPr lang="zh-CN" altLang="en-US" sz="2400">
                <a:solidFill>
                  <a:schemeClr val="tx1"/>
                </a:solidFill>
              </a:rPr>
              <a:t>社会风尚败坏，黑市交易。</a:t>
            </a:r>
          </a:p>
        </p:txBody>
      </p:sp>
      <p:sp>
        <p:nvSpPr>
          <p:cNvPr id="107527" name="Text Box 7" descr="信纸">
            <a:extLst>
              <a:ext uri="{FF2B5EF4-FFF2-40B4-BE49-F238E27FC236}">
                <a16:creationId xmlns:a16="http://schemas.microsoft.com/office/drawing/2014/main" id="{7F86200D-B052-42CF-B454-B185F26E254D}"/>
              </a:ext>
            </a:extLst>
          </p:cNvPr>
          <p:cNvSpPr txBox="1">
            <a:spLocks noChangeArrowheads="1"/>
          </p:cNvSpPr>
          <p:nvPr/>
        </p:nvSpPr>
        <p:spPr bwMode="auto">
          <a:xfrm>
            <a:off x="1187450" y="5157788"/>
            <a:ext cx="1366838" cy="617537"/>
          </a:xfrm>
          <a:prstGeom prst="rect">
            <a:avLst/>
          </a:prstGeom>
          <a:blipFill dpi="0" rotWithShape="0">
            <a:blip r:embed="rId4"/>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Clr>
                <a:srgbClr val="3366FF"/>
              </a:buClr>
              <a:buSzPct val="95000"/>
              <a:buFont typeface="Wingdings" pitchFamily="2" charset="2"/>
              <a:buChar char="n"/>
              <a:defRPr/>
            </a:pPr>
            <a:r>
              <a:rPr lang="zh-CN" altLang="en-US">
                <a:effectLst>
                  <a:outerShdw blurRad="38100" dist="38100" dir="2700000" algn="tl">
                    <a:srgbClr val="000000"/>
                  </a:outerShdw>
                </a:effectLst>
                <a:latin typeface="Arial" charset="0"/>
              </a:rPr>
              <a:t>总结</a:t>
            </a:r>
          </a:p>
        </p:txBody>
      </p:sp>
      <p:graphicFrame>
        <p:nvGraphicFramePr>
          <p:cNvPr id="89096" name="Object 8">
            <a:extLst>
              <a:ext uri="{FF2B5EF4-FFF2-40B4-BE49-F238E27FC236}">
                <a16:creationId xmlns:a16="http://schemas.microsoft.com/office/drawing/2014/main" id="{F8191957-44D4-49FA-8A22-604BB8D7FC52}"/>
              </a:ext>
            </a:extLst>
          </p:cNvPr>
          <p:cNvGraphicFramePr>
            <a:graphicFrameLocks noChangeAspect="1"/>
          </p:cNvGraphicFramePr>
          <p:nvPr>
            <p:ph sz="half" idx="2"/>
          </p:nvPr>
        </p:nvGraphicFramePr>
        <p:xfrm>
          <a:off x="755650" y="1341438"/>
          <a:ext cx="1681163" cy="2246312"/>
        </p:xfrm>
        <a:graphic>
          <a:graphicData uri="http://schemas.openxmlformats.org/presentationml/2006/ole">
            <mc:AlternateContent xmlns:mc="http://schemas.openxmlformats.org/markup-compatibility/2006">
              <mc:Choice xmlns:v="urn:schemas-microsoft-com:vml" Requires="v">
                <p:oleObj spid="_x0000_s89097" name="剪辑" r:id="rId5" imgW="3025775" imgH="3252788" progId="MS_ClipArt_Gallery.2">
                  <p:embed/>
                </p:oleObj>
              </mc:Choice>
              <mc:Fallback>
                <p:oleObj name="剪辑" r:id="rId5" imgW="3025775" imgH="3252788" progId="MS_ClipArt_Gallery.2">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50" y="1341438"/>
                        <a:ext cx="1681163" cy="2246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7523">
                                            <p:bg/>
                                          </p:spTgt>
                                        </p:tgtEl>
                                        <p:attrNameLst>
                                          <p:attrName>style.visibility</p:attrName>
                                        </p:attrNameLst>
                                      </p:cBhvr>
                                      <p:to>
                                        <p:strVal val="visible"/>
                                      </p:to>
                                    </p:set>
                                    <p:animEffect transition="in" filter="blinds(horizontal)">
                                      <p:cBhvr>
                                        <p:cTn id="7" dur="500"/>
                                        <p:tgtEl>
                                          <p:spTgt spid="10752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7523">
                                            <p:txEl>
                                              <p:pRg st="0" end="0"/>
                                            </p:txEl>
                                          </p:spTgt>
                                        </p:tgtEl>
                                        <p:attrNameLst>
                                          <p:attrName>style.visibility</p:attrName>
                                        </p:attrNameLst>
                                      </p:cBhvr>
                                      <p:to>
                                        <p:strVal val="visible"/>
                                      </p:to>
                                    </p:set>
                                    <p:animEffect transition="in" filter="blinds(horizontal)">
                                      <p:cBhvr>
                                        <p:cTn id="12" dur="500"/>
                                        <p:tgtEl>
                                          <p:spTgt spid="1075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7523">
                                            <p:txEl>
                                              <p:pRg st="1" end="1"/>
                                            </p:txEl>
                                          </p:spTgt>
                                        </p:tgtEl>
                                        <p:attrNameLst>
                                          <p:attrName>style.visibility</p:attrName>
                                        </p:attrNameLst>
                                      </p:cBhvr>
                                      <p:to>
                                        <p:strVal val="visible"/>
                                      </p:to>
                                    </p:set>
                                    <p:animEffect transition="in" filter="blinds(horizontal)">
                                      <p:cBhvr>
                                        <p:cTn id="17" dur="500"/>
                                        <p:tgtEl>
                                          <p:spTgt spid="10752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7523">
                                            <p:txEl>
                                              <p:pRg st="2" end="2"/>
                                            </p:txEl>
                                          </p:spTgt>
                                        </p:tgtEl>
                                        <p:attrNameLst>
                                          <p:attrName>style.visibility</p:attrName>
                                        </p:attrNameLst>
                                      </p:cBhvr>
                                      <p:to>
                                        <p:strVal val="visible"/>
                                      </p:to>
                                    </p:set>
                                    <p:animEffect transition="in" filter="blinds(horizontal)">
                                      <p:cBhvr>
                                        <p:cTn id="22" dur="500"/>
                                        <p:tgtEl>
                                          <p:spTgt spid="10752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7526"/>
                                        </p:tgtEl>
                                        <p:attrNameLst>
                                          <p:attrName>style.visibility</p:attrName>
                                        </p:attrNameLst>
                                      </p:cBhvr>
                                      <p:to>
                                        <p:strVal val="visible"/>
                                      </p:to>
                                    </p:set>
                                    <p:animEffect transition="in" filter="blinds(horizontal)">
                                      <p:cBhvr>
                                        <p:cTn id="27" dur="500"/>
                                        <p:tgtEl>
                                          <p:spTgt spid="10752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7527"/>
                                        </p:tgtEl>
                                        <p:attrNameLst>
                                          <p:attrName>style.visibility</p:attrName>
                                        </p:attrNameLst>
                                      </p:cBhvr>
                                      <p:to>
                                        <p:strVal val="visible"/>
                                      </p:to>
                                    </p:set>
                                    <p:animEffect transition="in" filter="blinds(horizontal)">
                                      <p:cBhvr>
                                        <p:cTn id="32" dur="500"/>
                                        <p:tgtEl>
                                          <p:spTgt spid="10752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07524"/>
                                        </p:tgtEl>
                                        <p:attrNameLst>
                                          <p:attrName>style.visibility</p:attrName>
                                        </p:attrNameLst>
                                      </p:cBhvr>
                                      <p:to>
                                        <p:strVal val="visible"/>
                                      </p:to>
                                    </p:set>
                                    <p:animEffect transition="in" filter="diamond(in)">
                                      <p:cBhvr>
                                        <p:cTn id="37" dur="2000"/>
                                        <p:tgtEl>
                                          <p:spTgt spid="107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animBg="1"/>
      <p:bldP spid="107524" grpId="0" animBg="1"/>
      <p:bldP spid="107526" grpId="0" animBg="1"/>
      <p:bldP spid="107527"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灯片编号占位符 4">
            <a:extLst>
              <a:ext uri="{FF2B5EF4-FFF2-40B4-BE49-F238E27FC236}">
                <a16:creationId xmlns:a16="http://schemas.microsoft.com/office/drawing/2014/main" id="{0346BDA6-B410-4FC9-9FC8-9068BF929360}"/>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01C03CAE-72DE-459C-8EC3-5F274EF05A8E}" type="slidenum">
              <a:rPr lang="en-US" altLang="zh-CN" sz="2000" smtClean="0">
                <a:solidFill>
                  <a:schemeClr val="tx1"/>
                </a:solidFill>
              </a:rPr>
              <a:pPr>
                <a:spcBef>
                  <a:spcPct val="0"/>
                </a:spcBef>
                <a:buClrTx/>
                <a:buSzTx/>
                <a:buFontTx/>
                <a:buNone/>
              </a:pPr>
              <a:t>84</a:t>
            </a:fld>
            <a:endParaRPr lang="en-US" altLang="zh-CN" sz="2000">
              <a:solidFill>
                <a:schemeClr val="tx1"/>
              </a:solidFill>
            </a:endParaRPr>
          </a:p>
        </p:txBody>
      </p:sp>
      <p:sp>
        <p:nvSpPr>
          <p:cNvPr id="344066" name="Rectangle 2">
            <a:extLst>
              <a:ext uri="{FF2B5EF4-FFF2-40B4-BE49-F238E27FC236}">
                <a16:creationId xmlns:a16="http://schemas.microsoft.com/office/drawing/2014/main" id="{70EE69CC-9164-4A29-B6DF-E0190B1DA9FC}"/>
              </a:ext>
            </a:extLst>
          </p:cNvPr>
          <p:cNvSpPr>
            <a:spLocks noGrp="1" noRot="1" noChangeArrowheads="1"/>
          </p:cNvSpPr>
          <p:nvPr>
            <p:ph type="title"/>
          </p:nvPr>
        </p:nvSpPr>
        <p:spPr/>
        <p:txBody>
          <a:bodyPr/>
          <a:lstStyle/>
          <a:p>
            <a:pPr eaLnBrk="1" hangingPunct="1">
              <a:defRPr/>
            </a:pPr>
            <a:r>
              <a:rPr lang="zh-CN" altLang="en-US" sz="3200" dirty="0"/>
              <a:t>课后作业：</a:t>
            </a:r>
          </a:p>
        </p:txBody>
      </p:sp>
      <p:sp>
        <p:nvSpPr>
          <p:cNvPr id="90116" name="Rectangle 3">
            <a:extLst>
              <a:ext uri="{FF2B5EF4-FFF2-40B4-BE49-F238E27FC236}">
                <a16:creationId xmlns:a16="http://schemas.microsoft.com/office/drawing/2014/main" id="{8D257DB7-7B0B-4E82-B11B-6842E08B5BC7}"/>
              </a:ext>
            </a:extLst>
          </p:cNvPr>
          <p:cNvSpPr>
            <a:spLocks noGrp="1" noRot="1" noChangeArrowheads="1"/>
          </p:cNvSpPr>
          <p:nvPr>
            <p:ph type="body" idx="1"/>
          </p:nvPr>
        </p:nvSpPr>
        <p:spPr>
          <a:xfrm>
            <a:off x="304800" y="1341438"/>
            <a:ext cx="8515350" cy="2232025"/>
          </a:xfrm>
        </p:spPr>
        <p:txBody>
          <a:bodyPr/>
          <a:lstStyle/>
          <a:p>
            <a:pPr eaLnBrk="1" hangingPunct="1"/>
            <a:r>
              <a:rPr lang="en-US" altLang="zh-CN" b="1"/>
              <a:t>1</a:t>
            </a:r>
            <a:r>
              <a:rPr lang="zh-CN" altLang="en-US" b="1"/>
              <a:t>、图中有三条线性的需求曲线</a:t>
            </a:r>
            <a:r>
              <a:rPr lang="en-US" altLang="zh-CN" b="1"/>
              <a:t>AB</a:t>
            </a:r>
            <a:r>
              <a:rPr lang="zh-CN" altLang="en-US" b="1"/>
              <a:t>、</a:t>
            </a:r>
            <a:r>
              <a:rPr lang="en-US" altLang="zh-CN" b="1"/>
              <a:t>AC</a:t>
            </a:r>
            <a:r>
              <a:rPr lang="zh-CN" altLang="en-US" b="1"/>
              <a:t>、</a:t>
            </a:r>
            <a:r>
              <a:rPr lang="en-US" altLang="zh-CN" b="1"/>
              <a:t>AD</a:t>
            </a:r>
            <a:r>
              <a:rPr lang="zh-CN" altLang="en-US" b="1"/>
              <a:t>。（</a:t>
            </a:r>
            <a:r>
              <a:rPr lang="en-US" altLang="zh-CN" b="1"/>
              <a:t>1</a:t>
            </a:r>
            <a:r>
              <a:rPr lang="zh-CN" altLang="en-US" b="1"/>
              <a:t>）比较</a:t>
            </a:r>
            <a:r>
              <a:rPr lang="en-US" altLang="zh-CN" b="1"/>
              <a:t>a</a:t>
            </a:r>
            <a:r>
              <a:rPr lang="zh-CN" altLang="en-US" b="1"/>
              <a:t>、</a:t>
            </a:r>
            <a:r>
              <a:rPr lang="en-US" altLang="zh-CN" b="1"/>
              <a:t>b</a:t>
            </a:r>
            <a:r>
              <a:rPr lang="zh-CN" altLang="en-US" b="1"/>
              <a:t>、</a:t>
            </a:r>
            <a:r>
              <a:rPr lang="en-US" altLang="zh-CN" b="1"/>
              <a:t>c</a:t>
            </a:r>
            <a:r>
              <a:rPr lang="zh-CN" altLang="en-US" b="1"/>
              <a:t>三点的需求点弹性的大小；（</a:t>
            </a:r>
            <a:r>
              <a:rPr lang="en-US" altLang="zh-CN" b="1"/>
              <a:t>2</a:t>
            </a:r>
            <a:r>
              <a:rPr lang="zh-CN" altLang="en-US" b="1"/>
              <a:t>）比较</a:t>
            </a:r>
            <a:r>
              <a:rPr lang="en-US" altLang="zh-CN" b="1"/>
              <a:t>a</a:t>
            </a:r>
            <a:r>
              <a:rPr lang="zh-CN" altLang="en-US" b="1"/>
              <a:t>、</a:t>
            </a:r>
            <a:r>
              <a:rPr lang="en-US" altLang="zh-CN" b="1"/>
              <a:t>e</a:t>
            </a:r>
            <a:r>
              <a:rPr lang="zh-CN" altLang="en-US" b="1"/>
              <a:t>、</a:t>
            </a:r>
            <a:r>
              <a:rPr lang="en-US" altLang="zh-CN" b="1"/>
              <a:t>f</a:t>
            </a:r>
            <a:r>
              <a:rPr lang="zh-CN" altLang="en-US" b="1"/>
              <a:t>三点的需求点弹性的大小。</a:t>
            </a:r>
          </a:p>
        </p:txBody>
      </p:sp>
      <p:grpSp>
        <p:nvGrpSpPr>
          <p:cNvPr id="90117" name="Group 4">
            <a:extLst>
              <a:ext uri="{FF2B5EF4-FFF2-40B4-BE49-F238E27FC236}">
                <a16:creationId xmlns:a16="http://schemas.microsoft.com/office/drawing/2014/main" id="{5F35B238-F5D4-4DB8-B850-1CF8882601AF}"/>
              </a:ext>
            </a:extLst>
          </p:cNvPr>
          <p:cNvGrpSpPr>
            <a:grpSpLocks/>
          </p:cNvGrpSpPr>
          <p:nvPr/>
        </p:nvGrpSpPr>
        <p:grpSpPr bwMode="auto">
          <a:xfrm>
            <a:off x="2555875" y="3068638"/>
            <a:ext cx="5832475" cy="3024187"/>
            <a:chOff x="7705" y="13904"/>
            <a:chExt cx="4095" cy="2340"/>
          </a:xfrm>
        </p:grpSpPr>
        <p:sp>
          <p:nvSpPr>
            <p:cNvPr id="344069" name="Line 5">
              <a:extLst>
                <a:ext uri="{FF2B5EF4-FFF2-40B4-BE49-F238E27FC236}">
                  <a16:creationId xmlns:a16="http://schemas.microsoft.com/office/drawing/2014/main" id="{2D3D7E7A-273E-4143-A935-6F4318EC256C}"/>
                </a:ext>
              </a:extLst>
            </p:cNvPr>
            <p:cNvSpPr>
              <a:spLocks noChangeShapeType="1"/>
            </p:cNvSpPr>
            <p:nvPr/>
          </p:nvSpPr>
          <p:spPr bwMode="auto">
            <a:xfrm>
              <a:off x="8020" y="14060"/>
              <a:ext cx="0" cy="18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4070" name="Line 6">
              <a:extLst>
                <a:ext uri="{FF2B5EF4-FFF2-40B4-BE49-F238E27FC236}">
                  <a16:creationId xmlns:a16="http://schemas.microsoft.com/office/drawing/2014/main" id="{B1D1DEBE-1B25-4842-A0CA-4669F8360DCC}"/>
                </a:ext>
              </a:extLst>
            </p:cNvPr>
            <p:cNvSpPr>
              <a:spLocks noChangeShapeType="1"/>
            </p:cNvSpPr>
            <p:nvPr/>
          </p:nvSpPr>
          <p:spPr bwMode="auto">
            <a:xfrm>
              <a:off x="8020" y="15932"/>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4071" name="Line 7">
              <a:extLst>
                <a:ext uri="{FF2B5EF4-FFF2-40B4-BE49-F238E27FC236}">
                  <a16:creationId xmlns:a16="http://schemas.microsoft.com/office/drawing/2014/main" id="{8D4F3BA5-E683-4291-940C-FF0C8DC2708A}"/>
                </a:ext>
              </a:extLst>
            </p:cNvPr>
            <p:cNvSpPr>
              <a:spLocks noChangeShapeType="1"/>
            </p:cNvSpPr>
            <p:nvPr/>
          </p:nvSpPr>
          <p:spPr bwMode="auto">
            <a:xfrm>
              <a:off x="8020" y="14372"/>
              <a:ext cx="2880" cy="15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4072" name="Line 8">
              <a:extLst>
                <a:ext uri="{FF2B5EF4-FFF2-40B4-BE49-F238E27FC236}">
                  <a16:creationId xmlns:a16="http://schemas.microsoft.com/office/drawing/2014/main" id="{F0BBF07F-56F3-4F65-9290-1FFE47E34072}"/>
                </a:ext>
              </a:extLst>
            </p:cNvPr>
            <p:cNvSpPr>
              <a:spLocks noChangeShapeType="1"/>
            </p:cNvSpPr>
            <p:nvPr/>
          </p:nvSpPr>
          <p:spPr bwMode="auto">
            <a:xfrm>
              <a:off x="8020" y="14372"/>
              <a:ext cx="1615" cy="15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4073" name="Line 9">
              <a:extLst>
                <a:ext uri="{FF2B5EF4-FFF2-40B4-BE49-F238E27FC236}">
                  <a16:creationId xmlns:a16="http://schemas.microsoft.com/office/drawing/2014/main" id="{B4C2B135-6E4A-4CDD-BF3C-6E3B50231054}"/>
                </a:ext>
              </a:extLst>
            </p:cNvPr>
            <p:cNvSpPr>
              <a:spLocks noChangeShapeType="1"/>
            </p:cNvSpPr>
            <p:nvPr/>
          </p:nvSpPr>
          <p:spPr bwMode="auto">
            <a:xfrm>
              <a:off x="8020" y="14372"/>
              <a:ext cx="720" cy="15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4074" name="Text Box 10">
              <a:extLst>
                <a:ext uri="{FF2B5EF4-FFF2-40B4-BE49-F238E27FC236}">
                  <a16:creationId xmlns:a16="http://schemas.microsoft.com/office/drawing/2014/main" id="{0D83B2AC-E91E-41D1-94EC-771DCEFD7F0A}"/>
                </a:ext>
              </a:extLst>
            </p:cNvPr>
            <p:cNvSpPr txBox="1">
              <a:spLocks noChangeArrowheads="1"/>
            </p:cNvSpPr>
            <p:nvPr/>
          </p:nvSpPr>
          <p:spPr bwMode="auto">
            <a:xfrm>
              <a:off x="7705" y="13904"/>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P</a:t>
              </a:r>
              <a:endParaRPr lang="en-US" altLang="zh-CN" sz="2800">
                <a:effectLst>
                  <a:outerShdw blurRad="38100" dist="38100" dir="2700000" algn="tl">
                    <a:srgbClr val="C0C0C0"/>
                  </a:outerShdw>
                </a:effectLst>
                <a:latin typeface="Arial" charset="0"/>
              </a:endParaRPr>
            </a:p>
          </p:txBody>
        </p:sp>
        <p:sp>
          <p:nvSpPr>
            <p:cNvPr id="344075" name="Text Box 11">
              <a:extLst>
                <a:ext uri="{FF2B5EF4-FFF2-40B4-BE49-F238E27FC236}">
                  <a16:creationId xmlns:a16="http://schemas.microsoft.com/office/drawing/2014/main" id="{1D4024A0-BF7F-47AB-A379-F16B0C934AE0}"/>
                </a:ext>
              </a:extLst>
            </p:cNvPr>
            <p:cNvSpPr txBox="1">
              <a:spLocks noChangeArrowheads="1"/>
            </p:cNvSpPr>
            <p:nvPr/>
          </p:nvSpPr>
          <p:spPr bwMode="auto">
            <a:xfrm>
              <a:off x="8125" y="14105"/>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A</a:t>
              </a:r>
              <a:endParaRPr lang="en-US" altLang="zh-CN" sz="2800">
                <a:effectLst>
                  <a:outerShdw blurRad="38100" dist="38100" dir="2700000" algn="tl">
                    <a:srgbClr val="C0C0C0"/>
                  </a:outerShdw>
                </a:effectLst>
                <a:latin typeface="Arial" charset="0"/>
              </a:endParaRPr>
            </a:p>
          </p:txBody>
        </p:sp>
        <p:sp>
          <p:nvSpPr>
            <p:cNvPr id="344076" name="Line 12">
              <a:extLst>
                <a:ext uri="{FF2B5EF4-FFF2-40B4-BE49-F238E27FC236}">
                  <a16:creationId xmlns:a16="http://schemas.microsoft.com/office/drawing/2014/main" id="{A11CA029-0EF6-42C5-9AE4-837AC733EB5F}"/>
                </a:ext>
              </a:extLst>
            </p:cNvPr>
            <p:cNvSpPr>
              <a:spLocks noChangeShapeType="1"/>
            </p:cNvSpPr>
            <p:nvPr/>
          </p:nvSpPr>
          <p:spPr bwMode="auto">
            <a:xfrm>
              <a:off x="8020" y="15464"/>
              <a:ext cx="1980"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4077" name="Line 13">
              <a:extLst>
                <a:ext uri="{FF2B5EF4-FFF2-40B4-BE49-F238E27FC236}">
                  <a16:creationId xmlns:a16="http://schemas.microsoft.com/office/drawing/2014/main" id="{245BB612-49B6-490F-8AB2-2BD0A4444FF8}"/>
                </a:ext>
              </a:extLst>
            </p:cNvPr>
            <p:cNvSpPr>
              <a:spLocks noChangeShapeType="1"/>
            </p:cNvSpPr>
            <p:nvPr/>
          </p:nvSpPr>
          <p:spPr bwMode="auto">
            <a:xfrm>
              <a:off x="8490" y="14610"/>
              <a:ext cx="40" cy="1322"/>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pPr eaLnBrk="1" hangingPunct="1">
                <a:defRPr/>
              </a:pPr>
              <a:endParaRPr lang="zh-CN" altLang="en-US">
                <a:effectLst>
                  <a:outerShdw blurRad="38100" dist="38100" dir="2700000" algn="tl">
                    <a:srgbClr val="000000">
                      <a:alpha val="43137"/>
                    </a:srgbClr>
                  </a:outerShdw>
                </a:effectLst>
                <a:latin typeface="Arial" charset="0"/>
              </a:endParaRPr>
            </a:p>
          </p:txBody>
        </p:sp>
        <p:sp>
          <p:nvSpPr>
            <p:cNvPr id="344078" name="Text Box 14">
              <a:extLst>
                <a:ext uri="{FF2B5EF4-FFF2-40B4-BE49-F238E27FC236}">
                  <a16:creationId xmlns:a16="http://schemas.microsoft.com/office/drawing/2014/main" id="{485FDFA7-D56F-4A61-B0F9-159C1B765B39}"/>
                </a:ext>
              </a:extLst>
            </p:cNvPr>
            <p:cNvSpPr txBox="1">
              <a:spLocks noChangeArrowheads="1"/>
            </p:cNvSpPr>
            <p:nvPr/>
          </p:nvSpPr>
          <p:spPr bwMode="auto">
            <a:xfrm>
              <a:off x="8380" y="15932"/>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G</a:t>
              </a:r>
              <a:endParaRPr lang="en-US" altLang="zh-CN" sz="2800">
                <a:effectLst>
                  <a:outerShdw blurRad="38100" dist="38100" dir="2700000" algn="tl">
                    <a:srgbClr val="C0C0C0"/>
                  </a:outerShdw>
                </a:effectLst>
                <a:latin typeface="Arial" charset="0"/>
              </a:endParaRPr>
            </a:p>
          </p:txBody>
        </p:sp>
        <p:sp>
          <p:nvSpPr>
            <p:cNvPr id="344079" name="Text Box 15">
              <a:extLst>
                <a:ext uri="{FF2B5EF4-FFF2-40B4-BE49-F238E27FC236}">
                  <a16:creationId xmlns:a16="http://schemas.microsoft.com/office/drawing/2014/main" id="{1A9330CF-A929-4301-B54A-56FD7C84A052}"/>
                </a:ext>
              </a:extLst>
            </p:cNvPr>
            <p:cNvSpPr txBox="1">
              <a:spLocks noChangeArrowheads="1"/>
            </p:cNvSpPr>
            <p:nvPr/>
          </p:nvSpPr>
          <p:spPr bwMode="auto">
            <a:xfrm>
              <a:off x="8740" y="15932"/>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B</a:t>
              </a:r>
              <a:endParaRPr lang="en-US" altLang="zh-CN" sz="2800">
                <a:effectLst>
                  <a:outerShdw blurRad="38100" dist="38100" dir="2700000" algn="tl">
                    <a:srgbClr val="C0C0C0"/>
                  </a:outerShdw>
                </a:effectLst>
                <a:latin typeface="Arial" charset="0"/>
              </a:endParaRPr>
            </a:p>
          </p:txBody>
        </p:sp>
        <p:sp>
          <p:nvSpPr>
            <p:cNvPr id="344080" name="Text Box 16">
              <a:extLst>
                <a:ext uri="{FF2B5EF4-FFF2-40B4-BE49-F238E27FC236}">
                  <a16:creationId xmlns:a16="http://schemas.microsoft.com/office/drawing/2014/main" id="{E1B329D1-E103-4F9B-8781-4F83B9CA2662}"/>
                </a:ext>
              </a:extLst>
            </p:cNvPr>
            <p:cNvSpPr txBox="1">
              <a:spLocks noChangeArrowheads="1"/>
            </p:cNvSpPr>
            <p:nvPr/>
          </p:nvSpPr>
          <p:spPr bwMode="auto">
            <a:xfrm>
              <a:off x="9595" y="15932"/>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C</a:t>
              </a:r>
              <a:endParaRPr lang="en-US" altLang="zh-CN" sz="2800">
                <a:effectLst>
                  <a:outerShdw blurRad="38100" dist="38100" dir="2700000" algn="tl">
                    <a:srgbClr val="C0C0C0"/>
                  </a:outerShdw>
                </a:effectLst>
                <a:latin typeface="Arial" charset="0"/>
              </a:endParaRPr>
            </a:p>
          </p:txBody>
        </p:sp>
        <p:sp>
          <p:nvSpPr>
            <p:cNvPr id="344081" name="Text Box 17">
              <a:extLst>
                <a:ext uri="{FF2B5EF4-FFF2-40B4-BE49-F238E27FC236}">
                  <a16:creationId xmlns:a16="http://schemas.microsoft.com/office/drawing/2014/main" id="{7A0C027E-712C-444B-BA7E-4A901E922DA7}"/>
                </a:ext>
              </a:extLst>
            </p:cNvPr>
            <p:cNvSpPr txBox="1">
              <a:spLocks noChangeArrowheads="1"/>
            </p:cNvSpPr>
            <p:nvPr/>
          </p:nvSpPr>
          <p:spPr bwMode="auto">
            <a:xfrm>
              <a:off x="10720" y="15932"/>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D</a:t>
              </a:r>
              <a:endParaRPr lang="en-US" altLang="zh-CN" sz="2800">
                <a:effectLst>
                  <a:outerShdw blurRad="38100" dist="38100" dir="2700000" algn="tl">
                    <a:srgbClr val="C0C0C0"/>
                  </a:outerShdw>
                </a:effectLst>
                <a:latin typeface="Arial" charset="0"/>
              </a:endParaRPr>
            </a:p>
          </p:txBody>
        </p:sp>
        <p:sp>
          <p:nvSpPr>
            <p:cNvPr id="344082" name="Text Box 18">
              <a:extLst>
                <a:ext uri="{FF2B5EF4-FFF2-40B4-BE49-F238E27FC236}">
                  <a16:creationId xmlns:a16="http://schemas.microsoft.com/office/drawing/2014/main" id="{29D7FEEB-5E5A-4723-80C8-398D3AE70F80}"/>
                </a:ext>
              </a:extLst>
            </p:cNvPr>
            <p:cNvSpPr txBox="1">
              <a:spLocks noChangeArrowheads="1"/>
            </p:cNvSpPr>
            <p:nvPr/>
          </p:nvSpPr>
          <p:spPr bwMode="auto">
            <a:xfrm>
              <a:off x="8470" y="14300"/>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e</a:t>
              </a:r>
              <a:endParaRPr lang="en-US" altLang="zh-CN" sz="2800">
                <a:effectLst>
                  <a:outerShdw blurRad="38100" dist="38100" dir="2700000" algn="tl">
                    <a:srgbClr val="C0C0C0"/>
                  </a:outerShdw>
                </a:effectLst>
                <a:latin typeface="Arial" charset="0"/>
              </a:endParaRPr>
            </a:p>
          </p:txBody>
        </p:sp>
        <p:sp>
          <p:nvSpPr>
            <p:cNvPr id="344083" name="Text Box 19">
              <a:extLst>
                <a:ext uri="{FF2B5EF4-FFF2-40B4-BE49-F238E27FC236}">
                  <a16:creationId xmlns:a16="http://schemas.microsoft.com/office/drawing/2014/main" id="{7AFCBAB1-2965-4CB8-952B-41C75C16E7A8}"/>
                </a:ext>
              </a:extLst>
            </p:cNvPr>
            <p:cNvSpPr txBox="1">
              <a:spLocks noChangeArrowheads="1"/>
            </p:cNvSpPr>
            <p:nvPr/>
          </p:nvSpPr>
          <p:spPr bwMode="auto">
            <a:xfrm>
              <a:off x="8320" y="14713"/>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f</a:t>
              </a:r>
              <a:endParaRPr lang="en-US" altLang="zh-CN" sz="2800">
                <a:effectLst>
                  <a:outerShdw blurRad="38100" dist="38100" dir="2700000" algn="tl">
                    <a:srgbClr val="C0C0C0"/>
                  </a:outerShdw>
                </a:effectLst>
                <a:latin typeface="Arial" charset="0"/>
              </a:endParaRPr>
            </a:p>
          </p:txBody>
        </p:sp>
        <p:sp>
          <p:nvSpPr>
            <p:cNvPr id="344084" name="Text Box 20">
              <a:extLst>
                <a:ext uri="{FF2B5EF4-FFF2-40B4-BE49-F238E27FC236}">
                  <a16:creationId xmlns:a16="http://schemas.microsoft.com/office/drawing/2014/main" id="{8AABDEF2-BBB9-4518-ADA9-FC74D8F04F7F}"/>
                </a:ext>
              </a:extLst>
            </p:cNvPr>
            <p:cNvSpPr txBox="1">
              <a:spLocks noChangeArrowheads="1"/>
            </p:cNvSpPr>
            <p:nvPr/>
          </p:nvSpPr>
          <p:spPr bwMode="auto">
            <a:xfrm>
              <a:off x="8335" y="15404"/>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a</a:t>
              </a:r>
              <a:endParaRPr lang="en-US" altLang="zh-CN" sz="2800">
                <a:effectLst>
                  <a:outerShdw blurRad="38100" dist="38100" dir="2700000" algn="tl">
                    <a:srgbClr val="C0C0C0"/>
                  </a:outerShdw>
                </a:effectLst>
                <a:latin typeface="Arial" charset="0"/>
              </a:endParaRPr>
            </a:p>
          </p:txBody>
        </p:sp>
        <p:sp>
          <p:nvSpPr>
            <p:cNvPr id="344085" name="Text Box 21">
              <a:extLst>
                <a:ext uri="{FF2B5EF4-FFF2-40B4-BE49-F238E27FC236}">
                  <a16:creationId xmlns:a16="http://schemas.microsoft.com/office/drawing/2014/main" id="{D7044A04-C51B-439B-A649-479642545491}"/>
                </a:ext>
              </a:extLst>
            </p:cNvPr>
            <p:cNvSpPr txBox="1">
              <a:spLocks noChangeArrowheads="1"/>
            </p:cNvSpPr>
            <p:nvPr/>
          </p:nvSpPr>
          <p:spPr bwMode="auto">
            <a:xfrm>
              <a:off x="9100" y="15152"/>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b</a:t>
              </a:r>
              <a:endParaRPr lang="en-US" altLang="zh-CN" sz="2800">
                <a:effectLst>
                  <a:outerShdw blurRad="38100" dist="38100" dir="2700000" algn="tl">
                    <a:srgbClr val="C0C0C0"/>
                  </a:outerShdw>
                </a:effectLst>
                <a:latin typeface="Arial" charset="0"/>
              </a:endParaRPr>
            </a:p>
          </p:txBody>
        </p:sp>
        <p:sp>
          <p:nvSpPr>
            <p:cNvPr id="344086" name="Text Box 22">
              <a:extLst>
                <a:ext uri="{FF2B5EF4-FFF2-40B4-BE49-F238E27FC236}">
                  <a16:creationId xmlns:a16="http://schemas.microsoft.com/office/drawing/2014/main" id="{169EF3EF-6720-4635-9033-D75D2A196B02}"/>
                </a:ext>
              </a:extLst>
            </p:cNvPr>
            <p:cNvSpPr txBox="1">
              <a:spLocks noChangeArrowheads="1"/>
            </p:cNvSpPr>
            <p:nvPr/>
          </p:nvSpPr>
          <p:spPr bwMode="auto">
            <a:xfrm>
              <a:off x="10000" y="15152"/>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c</a:t>
              </a:r>
              <a:endParaRPr lang="en-US" altLang="zh-CN" sz="2800">
                <a:effectLst>
                  <a:outerShdw blurRad="38100" dist="38100" dir="2700000" algn="tl">
                    <a:srgbClr val="C0C0C0"/>
                  </a:outerShdw>
                </a:effectLst>
                <a:latin typeface="Arial" charset="0"/>
              </a:endParaRPr>
            </a:p>
          </p:txBody>
        </p:sp>
        <p:sp>
          <p:nvSpPr>
            <p:cNvPr id="344087" name="Text Box 23">
              <a:extLst>
                <a:ext uri="{FF2B5EF4-FFF2-40B4-BE49-F238E27FC236}">
                  <a16:creationId xmlns:a16="http://schemas.microsoft.com/office/drawing/2014/main" id="{97FCF804-7636-458F-91E2-CBE2DB1757BA}"/>
                </a:ext>
              </a:extLst>
            </p:cNvPr>
            <p:cNvSpPr txBox="1">
              <a:spLocks noChangeArrowheads="1"/>
            </p:cNvSpPr>
            <p:nvPr/>
          </p:nvSpPr>
          <p:spPr bwMode="auto">
            <a:xfrm>
              <a:off x="7750" y="15308"/>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F</a:t>
              </a:r>
              <a:endParaRPr lang="en-US" altLang="zh-CN" sz="2800">
                <a:effectLst>
                  <a:outerShdw blurRad="38100" dist="38100" dir="2700000" algn="tl">
                    <a:srgbClr val="C0C0C0"/>
                  </a:outerShdw>
                </a:effectLst>
                <a:latin typeface="Arial" charset="0"/>
              </a:endParaRPr>
            </a:p>
          </p:txBody>
        </p:sp>
        <p:sp>
          <p:nvSpPr>
            <p:cNvPr id="344088" name="Text Box 24">
              <a:extLst>
                <a:ext uri="{FF2B5EF4-FFF2-40B4-BE49-F238E27FC236}">
                  <a16:creationId xmlns:a16="http://schemas.microsoft.com/office/drawing/2014/main" id="{DE65A9B5-7077-4237-BBF2-2012C8A35E33}"/>
                </a:ext>
              </a:extLst>
            </p:cNvPr>
            <p:cNvSpPr txBox="1">
              <a:spLocks noChangeArrowheads="1"/>
            </p:cNvSpPr>
            <p:nvPr/>
          </p:nvSpPr>
          <p:spPr bwMode="auto">
            <a:xfrm>
              <a:off x="7765" y="15903"/>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O</a:t>
              </a:r>
              <a:endParaRPr lang="en-US" altLang="zh-CN" sz="2800">
                <a:effectLst>
                  <a:outerShdw blurRad="38100" dist="38100" dir="2700000" algn="tl">
                    <a:srgbClr val="C0C0C0"/>
                  </a:outerShdw>
                </a:effectLst>
                <a:latin typeface="Arial" charset="0"/>
              </a:endParaRPr>
            </a:p>
          </p:txBody>
        </p:sp>
        <p:sp>
          <p:nvSpPr>
            <p:cNvPr id="344089" name="Text Box 25">
              <a:extLst>
                <a:ext uri="{FF2B5EF4-FFF2-40B4-BE49-F238E27FC236}">
                  <a16:creationId xmlns:a16="http://schemas.microsoft.com/office/drawing/2014/main" id="{7DA14916-F5C4-462D-98C8-B6126F6C5708}"/>
                </a:ext>
              </a:extLst>
            </p:cNvPr>
            <p:cNvSpPr txBox="1">
              <a:spLocks noChangeArrowheads="1"/>
            </p:cNvSpPr>
            <p:nvPr/>
          </p:nvSpPr>
          <p:spPr bwMode="auto">
            <a:xfrm>
              <a:off x="11440" y="15932"/>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defRPr/>
              </a:pPr>
              <a:r>
                <a:rPr lang="en-US" altLang="zh-CN" sz="2800">
                  <a:latin typeface="Times New Roman" pitchFamily="18" charset="0"/>
                </a:rPr>
                <a:t>Q</a:t>
              </a:r>
              <a:endParaRPr lang="en-US" altLang="zh-CN" sz="2800">
                <a:effectLst>
                  <a:outerShdw blurRad="38100" dist="38100" dir="2700000" algn="tl">
                    <a:srgbClr val="C0C0C0"/>
                  </a:outerShdw>
                </a:effectLst>
                <a:latin typeface="Arial" charset="0"/>
              </a:endParaRPr>
            </a:p>
          </p:txBody>
        </p:sp>
      </p:grpSp>
    </p:spTree>
  </p:cSld>
  <p:clrMapOvr>
    <a:masterClrMapping/>
  </p:clrMapOvr>
  <p:transition spd="med">
    <p:blinds/>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灯片编号占位符 4">
            <a:extLst>
              <a:ext uri="{FF2B5EF4-FFF2-40B4-BE49-F238E27FC236}">
                <a16:creationId xmlns:a16="http://schemas.microsoft.com/office/drawing/2014/main" id="{F5F49E62-7458-4C30-BD0E-C12447655251}"/>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07DA97B3-42C3-47B0-93AC-A7A9A05C75D3}" type="slidenum">
              <a:rPr lang="en-US" altLang="zh-CN" sz="2000" smtClean="0">
                <a:solidFill>
                  <a:schemeClr val="tx1"/>
                </a:solidFill>
              </a:rPr>
              <a:pPr>
                <a:spcBef>
                  <a:spcPct val="0"/>
                </a:spcBef>
                <a:buClrTx/>
                <a:buSzTx/>
                <a:buFontTx/>
                <a:buNone/>
              </a:pPr>
              <a:t>85</a:t>
            </a:fld>
            <a:endParaRPr lang="en-US" altLang="zh-CN" sz="2000">
              <a:solidFill>
                <a:schemeClr val="tx1"/>
              </a:solidFill>
            </a:endParaRPr>
          </a:p>
        </p:txBody>
      </p:sp>
      <p:sp>
        <p:nvSpPr>
          <p:cNvPr id="345090" name="Rectangle 2">
            <a:extLst>
              <a:ext uri="{FF2B5EF4-FFF2-40B4-BE49-F238E27FC236}">
                <a16:creationId xmlns:a16="http://schemas.microsoft.com/office/drawing/2014/main" id="{38A43553-E570-4735-A3EF-882A75FBA316}"/>
              </a:ext>
            </a:extLst>
          </p:cNvPr>
          <p:cNvSpPr>
            <a:spLocks noGrp="1" noRot="1" noChangeArrowheads="1"/>
          </p:cNvSpPr>
          <p:nvPr>
            <p:ph type="title"/>
          </p:nvPr>
        </p:nvSpPr>
        <p:spPr/>
        <p:txBody>
          <a:bodyPr/>
          <a:lstStyle/>
          <a:p>
            <a:pPr eaLnBrk="1" hangingPunct="1">
              <a:defRPr/>
            </a:pPr>
            <a:endParaRPr lang="zh-CN" altLang="zh-CN"/>
          </a:p>
        </p:txBody>
      </p:sp>
      <p:sp>
        <p:nvSpPr>
          <p:cNvPr id="91140" name="Rectangle 3">
            <a:extLst>
              <a:ext uri="{FF2B5EF4-FFF2-40B4-BE49-F238E27FC236}">
                <a16:creationId xmlns:a16="http://schemas.microsoft.com/office/drawing/2014/main" id="{052A9B92-6DB1-446D-AB48-F1396FFCD900}"/>
              </a:ext>
            </a:extLst>
          </p:cNvPr>
          <p:cNvSpPr>
            <a:spLocks noGrp="1" noRot="1" noChangeArrowheads="1"/>
          </p:cNvSpPr>
          <p:nvPr>
            <p:ph type="body" idx="1"/>
          </p:nvPr>
        </p:nvSpPr>
        <p:spPr>
          <a:xfrm>
            <a:off x="304800" y="1052513"/>
            <a:ext cx="8515350" cy="4824412"/>
          </a:xfrm>
        </p:spPr>
        <p:txBody>
          <a:bodyPr/>
          <a:lstStyle/>
          <a:p>
            <a:pPr eaLnBrk="1" hangingPunct="1"/>
            <a:r>
              <a:rPr lang="en-US" altLang="zh-CN" b="1"/>
              <a:t>2</a:t>
            </a:r>
            <a:r>
              <a:rPr lang="zh-CN" altLang="en-US" b="1"/>
              <a:t>、假定某消费者关于某种商品的消费数量</a:t>
            </a:r>
            <a:r>
              <a:rPr lang="en-US" altLang="zh-CN" b="1"/>
              <a:t>Q</a:t>
            </a:r>
            <a:r>
              <a:rPr lang="zh-CN" altLang="en-US" b="1"/>
              <a:t>与收入</a:t>
            </a:r>
            <a:r>
              <a:rPr lang="en-US" altLang="zh-CN" b="1"/>
              <a:t>I</a:t>
            </a:r>
            <a:r>
              <a:rPr lang="zh-CN" altLang="en-US" b="1"/>
              <a:t>之间的函数关系为：</a:t>
            </a:r>
            <a:r>
              <a:rPr lang="en-US" altLang="zh-CN" b="1"/>
              <a:t>I=100Q</a:t>
            </a:r>
            <a:r>
              <a:rPr lang="en-US" altLang="zh-CN" b="1" baseline="30000"/>
              <a:t>2</a:t>
            </a:r>
            <a:r>
              <a:rPr lang="zh-CN" altLang="en-US" b="1"/>
              <a:t>。求：（</a:t>
            </a:r>
            <a:r>
              <a:rPr lang="en-US" altLang="zh-CN" b="1"/>
              <a:t>1</a:t>
            </a:r>
            <a:r>
              <a:rPr lang="zh-CN" altLang="en-US" b="1"/>
              <a:t>）当收入</a:t>
            </a:r>
            <a:r>
              <a:rPr lang="en-US" altLang="zh-CN" b="1"/>
              <a:t>I=2500</a:t>
            </a:r>
            <a:r>
              <a:rPr lang="zh-CN" altLang="en-US" b="1"/>
              <a:t>时的需求的收入点弹性；（</a:t>
            </a:r>
            <a:r>
              <a:rPr lang="en-US" altLang="zh-CN" b="1"/>
              <a:t>2</a:t>
            </a:r>
            <a:r>
              <a:rPr lang="zh-CN" altLang="en-US" b="1"/>
              <a:t>）当收入</a:t>
            </a:r>
            <a:r>
              <a:rPr lang="en-US" altLang="zh-CN" b="1"/>
              <a:t>I=3600</a:t>
            </a:r>
            <a:r>
              <a:rPr lang="zh-CN" altLang="en-US" b="1"/>
              <a:t>时的需求收入点弹性。</a:t>
            </a:r>
          </a:p>
          <a:p>
            <a:pPr eaLnBrk="1" hangingPunct="1">
              <a:buFont typeface="Wingdings" panose="05000000000000000000" pitchFamily="2" charset="2"/>
              <a:buNone/>
            </a:pPr>
            <a:endParaRPr lang="zh-CN" altLang="en-US" b="1"/>
          </a:p>
          <a:p>
            <a:pPr eaLnBrk="1" hangingPunct="1"/>
            <a:r>
              <a:rPr lang="zh-CN" altLang="en-US" b="1"/>
              <a:t> </a:t>
            </a:r>
            <a:r>
              <a:rPr lang="en-US" altLang="zh-CN" b="1"/>
              <a:t>3</a:t>
            </a:r>
            <a:r>
              <a:rPr lang="zh-CN" altLang="en-US" b="1"/>
              <a:t>、假定需求函数为</a:t>
            </a:r>
            <a:r>
              <a:rPr lang="en-US" altLang="zh-CN" b="1"/>
              <a:t>Q=IP</a:t>
            </a:r>
            <a:r>
              <a:rPr lang="en-US" altLang="zh-CN" b="1" baseline="30000"/>
              <a:t>-N</a:t>
            </a:r>
            <a:r>
              <a:rPr lang="zh-CN" altLang="en-US" b="1"/>
              <a:t>，其中</a:t>
            </a:r>
            <a:r>
              <a:rPr lang="en-US" altLang="zh-CN" b="1"/>
              <a:t>I</a:t>
            </a:r>
            <a:r>
              <a:rPr lang="zh-CN" altLang="en-US" b="1"/>
              <a:t>表示收入，</a:t>
            </a:r>
            <a:r>
              <a:rPr lang="en-US" altLang="zh-CN" b="1"/>
              <a:t>P</a:t>
            </a:r>
            <a:r>
              <a:rPr lang="zh-CN" altLang="en-US" b="1"/>
              <a:t>表示商品价格，</a:t>
            </a:r>
            <a:r>
              <a:rPr lang="en-US" altLang="zh-CN" b="1"/>
              <a:t>N</a:t>
            </a:r>
            <a:r>
              <a:rPr lang="zh-CN" altLang="en-US" b="1"/>
              <a:t>（</a:t>
            </a:r>
            <a:r>
              <a:rPr lang="en-US" altLang="zh-CN" b="1"/>
              <a:t>N&gt;0</a:t>
            </a:r>
            <a:r>
              <a:rPr lang="zh-CN" altLang="en-US" b="1"/>
              <a:t>）为常数。</a:t>
            </a:r>
          </a:p>
          <a:p>
            <a:pPr eaLnBrk="1" hangingPunct="1">
              <a:buFont typeface="Wingdings" panose="05000000000000000000" pitchFamily="2" charset="2"/>
              <a:buNone/>
            </a:pPr>
            <a:r>
              <a:rPr lang="zh-CN" altLang="en-US" b="1"/>
              <a:t>    求：需求的价格点弹性和需求的收入点弹性。</a:t>
            </a:r>
          </a:p>
        </p:txBody>
      </p:sp>
    </p:spTree>
  </p:cSld>
  <p:clrMapOvr>
    <a:masterClrMapping/>
  </p:clrMapOvr>
  <p:transition spd="med">
    <p:blinds/>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灯片编号占位符 4">
            <a:extLst>
              <a:ext uri="{FF2B5EF4-FFF2-40B4-BE49-F238E27FC236}">
                <a16:creationId xmlns:a16="http://schemas.microsoft.com/office/drawing/2014/main" id="{AEE7A977-6CC2-47E6-A15F-DA51C01A1DCC}"/>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B22D1942-2537-4134-9ECC-C6885C0BFF74}" type="slidenum">
              <a:rPr lang="en-US" altLang="zh-CN" sz="2000" smtClean="0">
                <a:solidFill>
                  <a:schemeClr val="tx1"/>
                </a:solidFill>
              </a:rPr>
              <a:pPr>
                <a:spcBef>
                  <a:spcPct val="0"/>
                </a:spcBef>
                <a:buClrTx/>
                <a:buSzTx/>
                <a:buFontTx/>
                <a:buNone/>
              </a:pPr>
              <a:t>86</a:t>
            </a:fld>
            <a:endParaRPr lang="en-US" altLang="zh-CN" sz="2000">
              <a:solidFill>
                <a:schemeClr val="tx1"/>
              </a:solidFill>
            </a:endParaRPr>
          </a:p>
        </p:txBody>
      </p:sp>
      <p:sp>
        <p:nvSpPr>
          <p:cNvPr id="346114" name="Rectangle 2">
            <a:extLst>
              <a:ext uri="{FF2B5EF4-FFF2-40B4-BE49-F238E27FC236}">
                <a16:creationId xmlns:a16="http://schemas.microsoft.com/office/drawing/2014/main" id="{EE41D8D8-32F8-4A04-99B7-F4E5500543AB}"/>
              </a:ext>
            </a:extLst>
          </p:cNvPr>
          <p:cNvSpPr>
            <a:spLocks noGrp="1" noRot="1" noChangeArrowheads="1"/>
          </p:cNvSpPr>
          <p:nvPr>
            <p:ph type="title"/>
          </p:nvPr>
        </p:nvSpPr>
        <p:spPr/>
        <p:txBody>
          <a:bodyPr/>
          <a:lstStyle/>
          <a:p>
            <a:pPr eaLnBrk="1" hangingPunct="1">
              <a:defRPr/>
            </a:pPr>
            <a:endParaRPr lang="zh-CN" altLang="zh-CN"/>
          </a:p>
        </p:txBody>
      </p:sp>
      <p:sp>
        <p:nvSpPr>
          <p:cNvPr id="92164" name="Rectangle 3">
            <a:extLst>
              <a:ext uri="{FF2B5EF4-FFF2-40B4-BE49-F238E27FC236}">
                <a16:creationId xmlns:a16="http://schemas.microsoft.com/office/drawing/2014/main" id="{C5CBB982-D5C0-4FDD-9933-83D0A554A68E}"/>
              </a:ext>
            </a:extLst>
          </p:cNvPr>
          <p:cNvSpPr>
            <a:spLocks noGrp="1" noRot="1" noChangeArrowheads="1"/>
          </p:cNvSpPr>
          <p:nvPr>
            <p:ph type="body" idx="1"/>
          </p:nvPr>
        </p:nvSpPr>
        <p:spPr/>
        <p:txBody>
          <a:bodyPr/>
          <a:lstStyle/>
          <a:p>
            <a:pPr eaLnBrk="1" hangingPunct="1"/>
            <a:r>
              <a:rPr lang="en-US" altLang="zh-CN" b="1"/>
              <a:t>4</a:t>
            </a:r>
            <a:r>
              <a:rPr lang="zh-CN" altLang="en-US" b="1"/>
              <a:t>、假定某消费者的需求价格弹性</a:t>
            </a:r>
            <a:r>
              <a:rPr lang="en-US" altLang="zh-CN" b="1"/>
              <a:t>e</a:t>
            </a:r>
            <a:r>
              <a:rPr lang="en-US" altLang="zh-CN" b="1" baseline="-25000"/>
              <a:t>d</a:t>
            </a:r>
            <a:r>
              <a:rPr lang="en-US" altLang="zh-CN" b="1"/>
              <a:t>=1.3</a:t>
            </a:r>
            <a:r>
              <a:rPr lang="zh-CN" altLang="en-US" b="1"/>
              <a:t>，需求的收入弹性为</a:t>
            </a:r>
            <a:r>
              <a:rPr lang="en-US" altLang="zh-CN" b="1"/>
              <a:t>e</a:t>
            </a:r>
            <a:r>
              <a:rPr lang="en-US" altLang="zh-CN" b="1" baseline="-25000"/>
              <a:t>M</a:t>
            </a:r>
            <a:r>
              <a:rPr lang="en-US" altLang="zh-CN" b="1"/>
              <a:t>=2.2</a:t>
            </a:r>
            <a:r>
              <a:rPr lang="zh-CN" altLang="en-US" b="1"/>
              <a:t>。</a:t>
            </a:r>
          </a:p>
          <a:p>
            <a:pPr eaLnBrk="1" hangingPunct="1">
              <a:buFont typeface="Wingdings" panose="05000000000000000000" pitchFamily="2" charset="2"/>
              <a:buNone/>
            </a:pPr>
            <a:r>
              <a:rPr lang="zh-CN" altLang="en-US" b="1"/>
              <a:t>    求：（</a:t>
            </a:r>
            <a:r>
              <a:rPr lang="en-US" altLang="zh-CN" b="1"/>
              <a:t>1</a:t>
            </a:r>
            <a:r>
              <a:rPr lang="zh-CN" altLang="en-US" b="1"/>
              <a:t>）在其他条件不变的情况下，商品价格下降</a:t>
            </a:r>
            <a:r>
              <a:rPr lang="en-US" altLang="zh-CN" b="1"/>
              <a:t>2%</a:t>
            </a:r>
            <a:r>
              <a:rPr lang="zh-CN" altLang="en-US" b="1"/>
              <a:t>对需求数量的影响。</a:t>
            </a:r>
          </a:p>
          <a:p>
            <a:pPr eaLnBrk="1" hangingPunct="1">
              <a:buFont typeface="Wingdings" panose="05000000000000000000" pitchFamily="2" charset="2"/>
              <a:buNone/>
            </a:pPr>
            <a:r>
              <a:rPr lang="zh-CN" altLang="en-US" b="1"/>
              <a:t>（</a:t>
            </a:r>
            <a:r>
              <a:rPr lang="en-US" altLang="zh-CN" b="1"/>
              <a:t>2</a:t>
            </a:r>
            <a:r>
              <a:rPr lang="zh-CN" altLang="en-US" b="1"/>
              <a:t>）在其他条件不变的情况下，消费者收入提高</a:t>
            </a:r>
            <a:r>
              <a:rPr lang="en-US" altLang="zh-CN" b="1"/>
              <a:t>5%</a:t>
            </a:r>
            <a:r>
              <a:rPr lang="zh-CN" altLang="en-US" b="1"/>
              <a:t>对需求数量的影响。 </a:t>
            </a:r>
          </a:p>
        </p:txBody>
      </p:sp>
    </p:spTree>
  </p:cSld>
  <p:clrMapOvr>
    <a:masterClrMapping/>
  </p:clrMapOvr>
  <p:transition spd="med">
    <p:blinds/>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灯片编号占位符 4">
            <a:extLst>
              <a:ext uri="{FF2B5EF4-FFF2-40B4-BE49-F238E27FC236}">
                <a16:creationId xmlns:a16="http://schemas.microsoft.com/office/drawing/2014/main" id="{923552C4-04BB-4C09-B506-CD29690B8BF2}"/>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CC05E731-A596-4D5E-9DCC-20A6EAD63177}" type="slidenum">
              <a:rPr lang="en-US" altLang="zh-CN" sz="2000" smtClean="0">
                <a:solidFill>
                  <a:schemeClr val="tx1"/>
                </a:solidFill>
              </a:rPr>
              <a:pPr>
                <a:spcBef>
                  <a:spcPct val="0"/>
                </a:spcBef>
                <a:buClrTx/>
                <a:buSzTx/>
                <a:buFontTx/>
                <a:buNone/>
              </a:pPr>
              <a:t>87</a:t>
            </a:fld>
            <a:endParaRPr lang="en-US" altLang="zh-CN" sz="2000">
              <a:solidFill>
                <a:schemeClr val="tx1"/>
              </a:solidFill>
            </a:endParaRPr>
          </a:p>
        </p:txBody>
      </p:sp>
      <p:sp>
        <p:nvSpPr>
          <p:cNvPr id="93187" name="Rectangle 3">
            <a:extLst>
              <a:ext uri="{FF2B5EF4-FFF2-40B4-BE49-F238E27FC236}">
                <a16:creationId xmlns:a16="http://schemas.microsoft.com/office/drawing/2014/main" id="{8297915D-8FBB-45D7-BE30-588E47645905}"/>
              </a:ext>
            </a:extLst>
          </p:cNvPr>
          <p:cNvSpPr>
            <a:spLocks noGrp="1" noRot="1" noChangeArrowheads="1"/>
          </p:cNvSpPr>
          <p:nvPr>
            <p:ph type="body" idx="1"/>
          </p:nvPr>
        </p:nvSpPr>
        <p:spPr>
          <a:xfrm>
            <a:off x="377825" y="477838"/>
            <a:ext cx="8515350" cy="6191250"/>
          </a:xfrm>
        </p:spPr>
        <p:txBody>
          <a:bodyPr/>
          <a:lstStyle/>
          <a:p>
            <a:pPr eaLnBrk="1" hangingPunct="1">
              <a:lnSpc>
                <a:spcPct val="110000"/>
              </a:lnSpc>
            </a:pPr>
            <a:r>
              <a:rPr lang="en-US" altLang="zh-CN" sz="2700" b="1"/>
              <a:t>5</a:t>
            </a:r>
            <a:r>
              <a:rPr lang="zh-CN" altLang="en-US" sz="2700" b="1"/>
              <a:t>、假定在某市场上</a:t>
            </a:r>
            <a:r>
              <a:rPr lang="en-US" altLang="zh-CN" sz="2700" b="1"/>
              <a:t>A</a:t>
            </a:r>
            <a:r>
              <a:rPr lang="zh-CN" altLang="en-US" sz="2700" b="1"/>
              <a:t>、</a:t>
            </a:r>
            <a:r>
              <a:rPr lang="en-US" altLang="zh-CN" sz="2700" b="1"/>
              <a:t>B</a:t>
            </a:r>
            <a:r>
              <a:rPr lang="zh-CN" altLang="en-US" sz="2700" b="1"/>
              <a:t>两厂商是生产同种有差异的产品的竞争者；该市场对</a:t>
            </a:r>
            <a:r>
              <a:rPr lang="en-US" altLang="zh-CN" sz="2700" b="1"/>
              <a:t>A</a:t>
            </a:r>
            <a:r>
              <a:rPr lang="zh-CN" altLang="en-US" sz="2700" b="1"/>
              <a:t>厂商的需求曲线为</a:t>
            </a:r>
            <a:r>
              <a:rPr lang="en-US" altLang="zh-CN" sz="2700" b="1"/>
              <a:t>P</a:t>
            </a:r>
            <a:r>
              <a:rPr lang="en-US" altLang="zh-CN" sz="2700" b="1" baseline="-25000"/>
              <a:t>A</a:t>
            </a:r>
            <a:r>
              <a:rPr lang="en-US" altLang="zh-CN" sz="2700" b="1"/>
              <a:t>=200-Q</a:t>
            </a:r>
            <a:r>
              <a:rPr lang="en-US" altLang="zh-CN" sz="2700" b="1" baseline="-25000"/>
              <a:t>A</a:t>
            </a:r>
            <a:r>
              <a:rPr lang="zh-CN" altLang="en-US" sz="2700" b="1"/>
              <a:t>，对</a:t>
            </a:r>
            <a:r>
              <a:rPr lang="en-US" altLang="zh-CN" sz="2700" b="1"/>
              <a:t>B</a:t>
            </a:r>
            <a:r>
              <a:rPr lang="zh-CN" altLang="en-US" sz="2700" b="1"/>
              <a:t>厂商的需求曲线为</a:t>
            </a:r>
            <a:r>
              <a:rPr lang="en-US" altLang="zh-CN" sz="2700" b="1"/>
              <a:t>P</a:t>
            </a:r>
            <a:r>
              <a:rPr lang="en-US" altLang="zh-CN" sz="2700" b="1" baseline="-25000"/>
              <a:t>B</a:t>
            </a:r>
            <a:r>
              <a:rPr lang="en-US" altLang="zh-CN" sz="2700" b="1"/>
              <a:t>=300-0.5Q</a:t>
            </a:r>
            <a:r>
              <a:rPr lang="en-US" altLang="zh-CN" sz="2700" b="1" baseline="-25000"/>
              <a:t>B</a:t>
            </a:r>
            <a:r>
              <a:rPr lang="zh-CN" altLang="en-US" sz="2700" b="1"/>
              <a:t>；两厂商目前的销售量分别为</a:t>
            </a:r>
            <a:r>
              <a:rPr lang="en-US" altLang="zh-CN" sz="2700" b="1"/>
              <a:t>Q</a:t>
            </a:r>
            <a:r>
              <a:rPr lang="en-US" altLang="zh-CN" sz="2700" b="1" baseline="-25000"/>
              <a:t>A</a:t>
            </a:r>
            <a:r>
              <a:rPr lang="en-US" altLang="zh-CN" sz="2700" b="1"/>
              <a:t>=50</a:t>
            </a:r>
            <a:r>
              <a:rPr lang="zh-CN" altLang="en-US" sz="2700" b="1"/>
              <a:t>，</a:t>
            </a:r>
            <a:r>
              <a:rPr lang="en-US" altLang="zh-CN" sz="2700" b="1"/>
              <a:t>Q</a:t>
            </a:r>
            <a:r>
              <a:rPr lang="en-US" altLang="zh-CN" sz="2700" b="1" baseline="-25000"/>
              <a:t>B</a:t>
            </a:r>
            <a:r>
              <a:rPr lang="en-US" altLang="zh-CN" sz="2700" b="1"/>
              <a:t>=100</a:t>
            </a:r>
            <a:r>
              <a:rPr lang="zh-CN" altLang="en-US" sz="2700" b="1"/>
              <a:t>。求：</a:t>
            </a:r>
          </a:p>
          <a:p>
            <a:pPr eaLnBrk="1" hangingPunct="1">
              <a:lnSpc>
                <a:spcPct val="110000"/>
              </a:lnSpc>
              <a:buFont typeface="Wingdings" panose="05000000000000000000" pitchFamily="2" charset="2"/>
              <a:buNone/>
            </a:pPr>
            <a:r>
              <a:rPr lang="zh-CN" altLang="en-US" sz="2700" b="1"/>
              <a:t>（</a:t>
            </a:r>
            <a:r>
              <a:rPr lang="en-US" altLang="zh-CN" sz="2700" b="1"/>
              <a:t>1</a:t>
            </a:r>
            <a:r>
              <a:rPr lang="zh-CN" altLang="en-US" sz="2700" b="1"/>
              <a:t>）</a:t>
            </a:r>
            <a:r>
              <a:rPr lang="en-US" altLang="zh-CN" sz="2700" b="1"/>
              <a:t>A</a:t>
            </a:r>
            <a:r>
              <a:rPr lang="zh-CN" altLang="en-US" sz="2700" b="1"/>
              <a:t>、</a:t>
            </a:r>
            <a:r>
              <a:rPr lang="en-US" altLang="zh-CN" sz="2700" b="1"/>
              <a:t>B</a:t>
            </a:r>
            <a:r>
              <a:rPr lang="zh-CN" altLang="en-US" sz="2700" b="1"/>
              <a:t>两厂商的需求的价格弹性</a:t>
            </a:r>
            <a:r>
              <a:rPr lang="en-US" altLang="zh-CN" sz="2700" b="1"/>
              <a:t>e</a:t>
            </a:r>
            <a:r>
              <a:rPr lang="en-US" altLang="zh-CN" sz="2700" b="1" baseline="-25000"/>
              <a:t>dA</a:t>
            </a:r>
            <a:r>
              <a:rPr lang="zh-CN" altLang="en-US" sz="2700" b="1"/>
              <a:t>和</a:t>
            </a:r>
            <a:r>
              <a:rPr lang="en-US" altLang="zh-CN" sz="2700" b="1"/>
              <a:t>e</a:t>
            </a:r>
            <a:r>
              <a:rPr lang="en-US" altLang="zh-CN" sz="2700" b="1" baseline="-25000"/>
              <a:t>dB</a:t>
            </a:r>
            <a:r>
              <a:rPr lang="zh-CN" altLang="en-US" sz="2700" b="1"/>
              <a:t>各是多少？</a:t>
            </a:r>
          </a:p>
          <a:p>
            <a:pPr eaLnBrk="1" hangingPunct="1">
              <a:lnSpc>
                <a:spcPct val="110000"/>
              </a:lnSpc>
              <a:buFont typeface="Wingdings" panose="05000000000000000000" pitchFamily="2" charset="2"/>
              <a:buNone/>
            </a:pPr>
            <a:r>
              <a:rPr lang="zh-CN" altLang="en-US" sz="2700" b="1"/>
              <a:t>（</a:t>
            </a:r>
            <a:r>
              <a:rPr lang="en-US" altLang="zh-CN" sz="2700" b="1"/>
              <a:t>2</a:t>
            </a:r>
            <a:r>
              <a:rPr lang="zh-CN" altLang="en-US" sz="2700" b="1"/>
              <a:t>）如果</a:t>
            </a:r>
            <a:r>
              <a:rPr lang="en-US" altLang="zh-CN" sz="2700" b="1"/>
              <a:t>B</a:t>
            </a:r>
            <a:r>
              <a:rPr lang="zh-CN" altLang="en-US" sz="2700" b="1"/>
              <a:t>厂商降价后，使得</a:t>
            </a:r>
            <a:r>
              <a:rPr lang="en-US" altLang="zh-CN" sz="2700" b="1"/>
              <a:t>B</a:t>
            </a:r>
            <a:r>
              <a:rPr lang="zh-CN" altLang="en-US" sz="2700" b="1"/>
              <a:t>厂商的需求量增加为</a:t>
            </a:r>
            <a:r>
              <a:rPr lang="en-US" altLang="zh-CN" sz="2700" b="1"/>
              <a:t>Q</a:t>
            </a:r>
            <a:r>
              <a:rPr lang="en-US" altLang="zh-CN" sz="2700" b="1" baseline="-25000"/>
              <a:t>B</a:t>
            </a:r>
            <a:r>
              <a:rPr lang="en-US" altLang="zh-CN" sz="2700" b="1"/>
              <a:t>’=160</a:t>
            </a:r>
            <a:r>
              <a:rPr lang="zh-CN" altLang="en-US" sz="2700" b="1"/>
              <a:t>，同时使竞争对手</a:t>
            </a:r>
            <a:r>
              <a:rPr lang="en-US" altLang="zh-CN" sz="2700" b="1"/>
              <a:t>A</a:t>
            </a:r>
            <a:r>
              <a:rPr lang="zh-CN" altLang="en-US" sz="2700" b="1"/>
              <a:t>厂商的需求量减少为</a:t>
            </a:r>
            <a:r>
              <a:rPr lang="en-US" altLang="zh-CN" sz="2700" b="1"/>
              <a:t>Q</a:t>
            </a:r>
            <a:r>
              <a:rPr lang="en-US" altLang="zh-CN" sz="2700" b="1" baseline="-25000"/>
              <a:t>A</a:t>
            </a:r>
            <a:r>
              <a:rPr lang="en-US" altLang="zh-CN" sz="2700" b="1"/>
              <a:t>’=40 </a:t>
            </a:r>
            <a:r>
              <a:rPr lang="zh-CN" altLang="en-US" sz="2700" b="1"/>
              <a:t>。那么，</a:t>
            </a:r>
            <a:r>
              <a:rPr lang="en-US" altLang="zh-CN" sz="2700" b="1"/>
              <a:t>A</a:t>
            </a:r>
            <a:r>
              <a:rPr lang="zh-CN" altLang="en-US" sz="2700" b="1"/>
              <a:t>厂商的需求的交叉价格弹性</a:t>
            </a:r>
            <a:r>
              <a:rPr lang="en-US" altLang="zh-CN" sz="2700" b="1"/>
              <a:t>e</a:t>
            </a:r>
            <a:r>
              <a:rPr lang="en-US" altLang="zh-CN" sz="2700" b="1" baseline="-25000"/>
              <a:t>AB</a:t>
            </a:r>
            <a:r>
              <a:rPr lang="zh-CN" altLang="en-US" sz="2700" b="1"/>
              <a:t>是多少？</a:t>
            </a:r>
          </a:p>
          <a:p>
            <a:pPr eaLnBrk="1" hangingPunct="1">
              <a:lnSpc>
                <a:spcPct val="110000"/>
              </a:lnSpc>
              <a:buFont typeface="Wingdings" panose="05000000000000000000" pitchFamily="2" charset="2"/>
              <a:buNone/>
            </a:pPr>
            <a:r>
              <a:rPr lang="zh-CN" altLang="en-US" sz="2700" b="1"/>
              <a:t>（</a:t>
            </a:r>
            <a:r>
              <a:rPr lang="en-US" altLang="zh-CN" sz="2700" b="1"/>
              <a:t>3</a:t>
            </a:r>
            <a:r>
              <a:rPr lang="zh-CN" altLang="en-US" sz="2700" b="1"/>
              <a:t>）如果</a:t>
            </a:r>
            <a:r>
              <a:rPr lang="en-US" altLang="zh-CN" sz="2700" b="1"/>
              <a:t>B</a:t>
            </a:r>
            <a:r>
              <a:rPr lang="zh-CN" altLang="en-US" sz="2700" b="1"/>
              <a:t>厂商追求销售收入最大化，那么，你认为</a:t>
            </a:r>
            <a:r>
              <a:rPr lang="en-US" altLang="zh-CN" sz="2700" b="1"/>
              <a:t>B</a:t>
            </a:r>
            <a:r>
              <a:rPr lang="zh-CN" altLang="en-US" sz="2700" b="1"/>
              <a:t>厂商的降价是一个正确的行为选择吗？ </a:t>
            </a:r>
          </a:p>
        </p:txBody>
      </p:sp>
    </p:spTree>
  </p:cSld>
  <p:clrMapOvr>
    <a:masterClrMapping/>
  </p:clrMapOvr>
  <p:transition spd="med">
    <p:blinds/>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4">
            <a:extLst>
              <a:ext uri="{FF2B5EF4-FFF2-40B4-BE49-F238E27FC236}">
                <a16:creationId xmlns:a16="http://schemas.microsoft.com/office/drawing/2014/main" id="{A1FE3921-B94C-4042-818B-37DE8621AB68}"/>
              </a:ext>
            </a:extLst>
          </p:cNvPr>
          <p:cNvSpPr>
            <a:spLocks noGrp="1"/>
          </p:cNvSpPr>
          <p:nvPr>
            <p:ph type="sldNum" sz="quarter" idx="11"/>
          </p:nvPr>
        </p:nvSpPr>
        <p:spPr>
          <a:noFill/>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a:spcBef>
                <a:spcPct val="0"/>
              </a:spcBef>
              <a:buClrTx/>
              <a:buSzTx/>
              <a:buFontTx/>
              <a:buNone/>
            </a:pPr>
            <a:fld id="{29E2A0C1-5126-4231-982E-03E0CFAE5CC0}" type="slidenum">
              <a:rPr lang="en-US" altLang="zh-CN" sz="2000" smtClean="0">
                <a:solidFill>
                  <a:schemeClr val="tx1"/>
                </a:solidFill>
              </a:rPr>
              <a:pPr>
                <a:spcBef>
                  <a:spcPct val="0"/>
                </a:spcBef>
                <a:buClrTx/>
                <a:buSzTx/>
                <a:buFontTx/>
                <a:buNone/>
              </a:pPr>
              <a:t>9</a:t>
            </a:fld>
            <a:endParaRPr lang="en-US" altLang="zh-CN" sz="2000">
              <a:solidFill>
                <a:schemeClr val="tx1"/>
              </a:solidFill>
            </a:endParaRPr>
          </a:p>
        </p:txBody>
      </p:sp>
      <p:sp>
        <p:nvSpPr>
          <p:cNvPr id="321538" name="Rectangle 2">
            <a:extLst>
              <a:ext uri="{FF2B5EF4-FFF2-40B4-BE49-F238E27FC236}">
                <a16:creationId xmlns:a16="http://schemas.microsoft.com/office/drawing/2014/main" id="{3000AA42-109B-45D9-951F-378A4AE3F2BE}"/>
              </a:ext>
            </a:extLst>
          </p:cNvPr>
          <p:cNvSpPr>
            <a:spLocks noGrp="1" noRot="1" noChangeArrowheads="1"/>
          </p:cNvSpPr>
          <p:nvPr>
            <p:ph type="title"/>
          </p:nvPr>
        </p:nvSpPr>
        <p:spPr/>
        <p:txBody>
          <a:bodyPr/>
          <a:lstStyle/>
          <a:p>
            <a:pPr eaLnBrk="1" hangingPunct="1">
              <a:defRPr/>
            </a:pPr>
            <a:r>
              <a:rPr lang="en-US" altLang="zh-CN" sz="3200"/>
              <a:t>3</a:t>
            </a:r>
            <a:r>
              <a:rPr lang="zh-CN" altLang="en-US" sz="3200"/>
              <a:t>、需求定理的理论解释</a:t>
            </a:r>
          </a:p>
        </p:txBody>
      </p:sp>
      <p:sp>
        <p:nvSpPr>
          <p:cNvPr id="13316" name="Rectangle 3">
            <a:extLst>
              <a:ext uri="{FF2B5EF4-FFF2-40B4-BE49-F238E27FC236}">
                <a16:creationId xmlns:a16="http://schemas.microsoft.com/office/drawing/2014/main" id="{4B76F47A-C407-44BF-AAE0-BA00F6C28779}"/>
              </a:ext>
            </a:extLst>
          </p:cNvPr>
          <p:cNvSpPr>
            <a:spLocks noGrp="1" noRot="1" noChangeArrowheads="1"/>
          </p:cNvSpPr>
          <p:nvPr>
            <p:ph type="body" idx="1"/>
          </p:nvPr>
        </p:nvSpPr>
        <p:spPr>
          <a:xfrm>
            <a:off x="900113" y="1341438"/>
            <a:ext cx="6985000" cy="1079500"/>
          </a:xfrm>
        </p:spPr>
        <p:txBody>
          <a:bodyPr/>
          <a:lstStyle/>
          <a:p>
            <a:pPr eaLnBrk="1" hangingPunct="1"/>
            <a:r>
              <a:rPr lang="zh-CN" altLang="en-US" b="1"/>
              <a:t>为什么商品的需求量与其价格之间存在着这种反方向的关系呢？</a:t>
            </a:r>
          </a:p>
          <a:p>
            <a:pPr eaLnBrk="1" hangingPunct="1"/>
            <a:endParaRPr lang="en-US" altLang="zh-CN" b="1"/>
          </a:p>
        </p:txBody>
      </p:sp>
      <p:sp>
        <p:nvSpPr>
          <p:cNvPr id="321540" name="Rectangle 4" descr="蓝色面巾纸">
            <a:extLst>
              <a:ext uri="{FF2B5EF4-FFF2-40B4-BE49-F238E27FC236}">
                <a16:creationId xmlns:a16="http://schemas.microsoft.com/office/drawing/2014/main" id="{E7A7DC26-2C27-4A61-BCD6-80891894E03F}"/>
              </a:ext>
            </a:extLst>
          </p:cNvPr>
          <p:cNvSpPr>
            <a:spLocks noRot="1" noChangeArrowheads="1"/>
          </p:cNvSpPr>
          <p:nvPr/>
        </p:nvSpPr>
        <p:spPr bwMode="auto">
          <a:xfrm>
            <a:off x="1619250" y="2708275"/>
            <a:ext cx="2447925" cy="719138"/>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en-US" altLang="zh-CN" b="1"/>
              <a:t> </a:t>
            </a:r>
            <a:r>
              <a:rPr lang="zh-CN" altLang="en-US" b="1"/>
              <a:t>替代效应</a:t>
            </a:r>
          </a:p>
        </p:txBody>
      </p:sp>
      <p:sp>
        <p:nvSpPr>
          <p:cNvPr id="321541" name="Rectangle 5" descr="蓝色面巾纸">
            <a:extLst>
              <a:ext uri="{FF2B5EF4-FFF2-40B4-BE49-F238E27FC236}">
                <a16:creationId xmlns:a16="http://schemas.microsoft.com/office/drawing/2014/main" id="{38624F4D-DF7C-4EB5-9905-318F43EAF3E9}"/>
              </a:ext>
            </a:extLst>
          </p:cNvPr>
          <p:cNvSpPr>
            <a:spLocks noRot="1" noChangeArrowheads="1"/>
          </p:cNvSpPr>
          <p:nvPr/>
        </p:nvSpPr>
        <p:spPr bwMode="auto">
          <a:xfrm>
            <a:off x="1619250" y="4005263"/>
            <a:ext cx="2447925" cy="719137"/>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anose="05000000000000000000" pitchFamily="2" charset="2"/>
              <a:buChar char="v"/>
              <a:defRPr sz="3200">
                <a:solidFill>
                  <a:srgbClr val="000066"/>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rgbClr val="000066"/>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0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r>
              <a:rPr lang="zh-CN" altLang="en-US" b="1"/>
              <a:t>收入效应</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1540">
                                            <p:bg/>
                                          </p:spTgt>
                                        </p:tgtEl>
                                        <p:attrNameLst>
                                          <p:attrName>style.visibility</p:attrName>
                                        </p:attrNameLst>
                                      </p:cBhvr>
                                      <p:to>
                                        <p:strVal val="visible"/>
                                      </p:to>
                                    </p:set>
                                    <p:animEffect transition="in" filter="blinds(horizontal)">
                                      <p:cBhvr>
                                        <p:cTn id="7" dur="500"/>
                                        <p:tgtEl>
                                          <p:spTgt spid="321540">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21540">
                                            <p:txEl>
                                              <p:pRg st="0" end="0"/>
                                            </p:txEl>
                                          </p:spTgt>
                                        </p:tgtEl>
                                        <p:attrNameLst>
                                          <p:attrName>style.visibility</p:attrName>
                                        </p:attrNameLst>
                                      </p:cBhvr>
                                      <p:to>
                                        <p:strVal val="visible"/>
                                      </p:to>
                                    </p:set>
                                    <p:animEffect transition="in" filter="blinds(horizontal)">
                                      <p:cBhvr>
                                        <p:cTn id="11" dur="500"/>
                                        <p:tgtEl>
                                          <p:spTgt spid="321540">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321541">
                                            <p:bg/>
                                          </p:spTgt>
                                        </p:tgtEl>
                                        <p:attrNameLst>
                                          <p:attrName>style.visibility</p:attrName>
                                        </p:attrNameLst>
                                      </p:cBhvr>
                                      <p:to>
                                        <p:strVal val="visible"/>
                                      </p:to>
                                    </p:set>
                                    <p:animEffect transition="in" filter="blinds(horizontal)">
                                      <p:cBhvr>
                                        <p:cTn id="16" dur="500"/>
                                        <p:tgtEl>
                                          <p:spTgt spid="321541">
                                            <p:bg/>
                                          </p:spTgt>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321541">
                                            <p:txEl>
                                              <p:pRg st="0" end="0"/>
                                            </p:txEl>
                                          </p:spTgt>
                                        </p:tgtEl>
                                        <p:attrNameLst>
                                          <p:attrName>style.visibility</p:attrName>
                                        </p:attrNameLst>
                                      </p:cBhvr>
                                      <p:to>
                                        <p:strVal val="visible"/>
                                      </p:to>
                                    </p:set>
                                    <p:animEffect transition="in" filter="blinds(horizontal)">
                                      <p:cBhvr>
                                        <p:cTn id="20" dur="500"/>
                                        <p:tgtEl>
                                          <p:spTgt spid="3215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40" grpId="0" build="p" animBg="1"/>
      <p:bldP spid="321541" grpId="0" build="p" animBg="1"/>
    </p:bldLst>
  </p:timing>
</p:sld>
</file>

<file path=ppt/theme/theme1.xml><?xml version="1.0" encoding="utf-8"?>
<a:theme xmlns:a="http://schemas.openxmlformats.org/drawingml/2006/main" name="古瓶荷花">
  <a:themeElements>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fontScheme name="古瓶荷花">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200" b="0" i="0" u="none" strike="noStrike" cap="none" normalizeH="0" baseline="0" smtClean="0">
            <a:ln>
              <a:noFill/>
            </a:ln>
            <a:solidFill>
              <a:schemeClr val="hlink"/>
            </a:solidFill>
            <a:effectLst>
              <a:outerShdw blurRad="38100" dist="38100" dir="2700000" algn="tl">
                <a:srgbClr val="000000">
                  <a:alpha val="43137"/>
                </a:srgbClr>
              </a:outerShdw>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200" b="0" i="0" u="none" strike="noStrike" cap="none" normalizeH="0" baseline="0" smtClean="0">
            <a:ln>
              <a:noFill/>
            </a:ln>
            <a:solidFill>
              <a:schemeClr val="hlink"/>
            </a:solidFill>
            <a:effectLst>
              <a:outerShdw blurRad="38100" dist="38100" dir="2700000" algn="tl">
                <a:srgbClr val="000000">
                  <a:alpha val="43137"/>
                </a:srgbClr>
              </a:outerShdw>
            </a:effectLst>
            <a:latin typeface="Arial" charset="0"/>
            <a:ea typeface="宋体" pitchFamily="2" charset="-122"/>
          </a:defRPr>
        </a:defPPr>
      </a:lstStyle>
    </a:lnDef>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CDESIGNL</Template>
  <TotalTime>4611</TotalTime>
  <Words>6134</Words>
  <Application>Microsoft Office PowerPoint</Application>
  <PresentationFormat>全屏显示(4:3)</PresentationFormat>
  <Paragraphs>958</Paragraphs>
  <Slides>87</Slides>
  <Notes>0</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4</vt:i4>
      </vt:variant>
      <vt:variant>
        <vt:lpstr>幻灯片标题</vt:lpstr>
      </vt:variant>
      <vt:variant>
        <vt:i4>87</vt:i4>
      </vt:variant>
    </vt:vector>
  </HeadingPairs>
  <TitlesOfParts>
    <vt:vector size="104" baseType="lpstr">
      <vt:lpstr>Arial</vt:lpstr>
      <vt:lpstr>宋体</vt:lpstr>
      <vt:lpstr>Wingdings</vt:lpstr>
      <vt:lpstr>Times New Roman</vt:lpstr>
      <vt:lpstr>黑体</vt:lpstr>
      <vt:lpstr>Tahoma</vt:lpstr>
      <vt:lpstr>楷体_GB2312</vt:lpstr>
      <vt:lpstr>仿宋_GB2312</vt:lpstr>
      <vt:lpstr>Symbol</vt:lpstr>
      <vt:lpstr>华文楷体</vt:lpstr>
      <vt:lpstr>华文新魏</vt:lpstr>
      <vt:lpstr>隶书</vt:lpstr>
      <vt:lpstr>古瓶荷花</vt:lpstr>
      <vt:lpstr>Microsoft 公式 3.0</vt:lpstr>
      <vt:lpstr>位图图像</vt:lpstr>
      <vt:lpstr>Microsoft Excel 工作表</vt:lpstr>
      <vt:lpstr>Microsoft Clip Gallery</vt:lpstr>
      <vt:lpstr>第二章 需求和供给的一般分析   </vt:lpstr>
      <vt:lpstr>第一节 需求理论  The Demand Theory </vt:lpstr>
      <vt:lpstr>2、影响需求的因素 </vt:lpstr>
      <vt:lpstr>3、需求函数 Demand Function</vt:lpstr>
      <vt:lpstr>二、需求定理</vt:lpstr>
      <vt:lpstr>PowerPoint 演示文稿</vt:lpstr>
      <vt:lpstr>更进一步简化分析</vt:lpstr>
      <vt:lpstr>2、需求定理 The Law of Demand</vt:lpstr>
      <vt:lpstr>3、需求定理的理论解释</vt:lpstr>
      <vt:lpstr>4、需求定理的例外</vt:lpstr>
      <vt:lpstr>（2）某些珍贵、稀罕性商品</vt:lpstr>
      <vt:lpstr>三、需求量的变动和需求的变动</vt:lpstr>
      <vt:lpstr>(2)需求的变动A Shift of the Demand Curve </vt:lpstr>
      <vt:lpstr>具体来看</vt:lpstr>
      <vt:lpstr>第二节 供给理论 The Supply Theory</vt:lpstr>
      <vt:lpstr>PowerPoint 演示文稿</vt:lpstr>
      <vt:lpstr>二、供给定理</vt:lpstr>
      <vt:lpstr>PowerPoint 演示文稿</vt:lpstr>
      <vt:lpstr>2、供给定理</vt:lpstr>
      <vt:lpstr>三、供给量的变动和供给的变动</vt:lpstr>
      <vt:lpstr>(2)供给的变动</vt:lpstr>
      <vt:lpstr>第三节 均衡价格理论 The Equilibrium Price Theory</vt:lpstr>
      <vt:lpstr>二、均衡价格的决定</vt:lpstr>
      <vt:lpstr>均衡价格的形成</vt:lpstr>
      <vt:lpstr>非均衡图示</vt:lpstr>
      <vt:lpstr>三、供求定理 The Law of Supply and Demand </vt:lpstr>
      <vt:lpstr>PowerPoint 演示文稿</vt:lpstr>
      <vt:lpstr>PowerPoint 演示文稿</vt:lpstr>
      <vt:lpstr>四、价格对经济的调节和价格政策</vt:lpstr>
      <vt:lpstr>第四节 需求弹性和供给弹性  Elasticity</vt:lpstr>
      <vt:lpstr>一、弹性的含义</vt:lpstr>
      <vt:lpstr>PowerPoint 演示文稿</vt:lpstr>
      <vt:lpstr>2、需求的弧弹性</vt:lpstr>
      <vt:lpstr>（2）需求弧弹性的计算</vt:lpstr>
      <vt:lpstr>由a点到b点和由b点到a点的弧弹性数值不同 </vt:lpstr>
      <vt:lpstr>PowerPoint 演示文稿</vt:lpstr>
      <vt:lpstr>（3）需求弧弹性的五种类型 </vt:lpstr>
      <vt:lpstr>B） ed =      完全弹性（perfect elastic）</vt:lpstr>
      <vt:lpstr>C） ed = 1 单位弹性（unitary elastic）</vt:lpstr>
      <vt:lpstr>D） ed &lt; 1  缺乏弹性（inelastic〕</vt:lpstr>
      <vt:lpstr>E） ed &gt; 1   富有弹性（elastic）</vt:lpstr>
      <vt:lpstr>计算：</vt:lpstr>
      <vt:lpstr>PowerPoint 演示文稿</vt:lpstr>
      <vt:lpstr>3、需求的点弹性</vt:lpstr>
      <vt:lpstr>PowerPoint 演示文稿</vt:lpstr>
      <vt:lpstr>（3）需求点弹性的几何测定：</vt:lpstr>
      <vt:lpstr>结论：</vt:lpstr>
      <vt:lpstr>需求点弹性的五种类型 </vt:lpstr>
      <vt:lpstr>PowerPoint 演示文稿</vt:lpstr>
      <vt:lpstr>4、影响需求弹性的因素</vt:lpstr>
      <vt:lpstr>PowerPoint 演示文稿</vt:lpstr>
      <vt:lpstr>5、需求弹性与厂商的销售收入 </vt:lpstr>
      <vt:lpstr> </vt:lpstr>
      <vt:lpstr> </vt:lpstr>
      <vt:lpstr> </vt:lpstr>
      <vt:lpstr>练习：</vt:lpstr>
      <vt:lpstr>PowerPoint 演示文稿</vt:lpstr>
      <vt:lpstr>如价格上调10%，则总收益？</vt:lpstr>
      <vt:lpstr>叶圣陶《多收了三五斗》</vt:lpstr>
      <vt:lpstr>PowerPoint 演示文稿</vt:lpstr>
      <vt:lpstr>例：</vt:lpstr>
      <vt:lpstr>三、供给弹性   Price Elasticity of Supply</vt:lpstr>
      <vt:lpstr>2、供给的弧弹性 </vt:lpstr>
      <vt:lpstr>3、供给的点弹性 </vt:lpstr>
      <vt:lpstr>（2）供给点弹性的几何求法</vt:lpstr>
      <vt:lpstr>PowerPoint 演示文稿</vt:lpstr>
      <vt:lpstr>PowerPoint 演示文稿</vt:lpstr>
      <vt:lpstr>4、影响供给弹性的因素</vt:lpstr>
      <vt:lpstr>四、需求的交叉弹性   Cross-Elasticity of Demand</vt:lpstr>
      <vt:lpstr>互补、替代</vt:lpstr>
      <vt:lpstr>交叉弹性与互补、替代</vt:lpstr>
      <vt:lpstr>五、需求的收入弹性 Income Elasticity of Demand</vt:lpstr>
      <vt:lpstr>假定某商品的需求量Q是消费者收入水平M的函数 </vt:lpstr>
      <vt:lpstr>（2）根据弹性系数大小，需求的收入弹性分为5类</vt:lpstr>
      <vt:lpstr>PowerPoint 演示文稿</vt:lpstr>
      <vt:lpstr>（3）恩格尔定律</vt:lpstr>
      <vt:lpstr>恩格尔系数：具有可比性的指标</vt:lpstr>
      <vt:lpstr>中国城镇、农村居民的恩格尔系数(%)</vt:lpstr>
      <vt:lpstr>第五节  运用供求曲线的事例 </vt:lpstr>
      <vt:lpstr>2.价格政策 Price controls </vt:lpstr>
      <vt:lpstr> </vt:lpstr>
      <vt:lpstr>（2）限制价格 最高限价（Price ceiling） </vt:lpstr>
      <vt:lpstr>限制价格的利与弊</vt:lpstr>
      <vt:lpstr>课后作业：</vt:lpstr>
      <vt:lpstr>PowerPoint 演示文稿</vt:lpstr>
      <vt:lpstr>PowerPoint 演示文稿</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西方经济学</dc:title>
  <dc:creator>ssa</dc:creator>
  <cp:lastModifiedBy>ssa</cp:lastModifiedBy>
  <cp:revision>714</cp:revision>
  <dcterms:created xsi:type="dcterms:W3CDTF">1996-07-15T15:40:02Z</dcterms:created>
  <dcterms:modified xsi:type="dcterms:W3CDTF">2023-08-28T14:19:23Z</dcterms:modified>
</cp:coreProperties>
</file>