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av" ContentType="audio/x-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54"/>
  </p:notesMasterIdLst>
  <p:handoutMasterIdLst>
    <p:handoutMasterId r:id="rId55"/>
  </p:handoutMasterIdLst>
  <p:sldIdLst>
    <p:sldId id="256" r:id="rId2"/>
    <p:sldId id="259" r:id="rId3"/>
    <p:sldId id="338" r:id="rId4"/>
    <p:sldId id="339" r:id="rId5"/>
    <p:sldId id="329" r:id="rId6"/>
    <p:sldId id="281" r:id="rId7"/>
    <p:sldId id="271" r:id="rId8"/>
    <p:sldId id="272" r:id="rId9"/>
    <p:sldId id="359" r:id="rId10"/>
    <p:sldId id="260" r:id="rId11"/>
    <p:sldId id="273" r:id="rId12"/>
    <p:sldId id="394" r:id="rId13"/>
    <p:sldId id="396" r:id="rId14"/>
    <p:sldId id="360" r:id="rId15"/>
    <p:sldId id="361" r:id="rId16"/>
    <p:sldId id="362" r:id="rId17"/>
    <p:sldId id="395" r:id="rId18"/>
    <p:sldId id="397" r:id="rId19"/>
    <p:sldId id="363" r:id="rId20"/>
    <p:sldId id="262" r:id="rId21"/>
    <p:sldId id="278" r:id="rId22"/>
    <p:sldId id="398" r:id="rId23"/>
    <p:sldId id="275" r:id="rId24"/>
    <p:sldId id="267" r:id="rId25"/>
    <p:sldId id="364" r:id="rId26"/>
    <p:sldId id="365" r:id="rId27"/>
    <p:sldId id="367" r:id="rId28"/>
    <p:sldId id="368" r:id="rId29"/>
    <p:sldId id="263" r:id="rId30"/>
    <p:sldId id="369" r:id="rId31"/>
    <p:sldId id="268" r:id="rId32"/>
    <p:sldId id="277" r:id="rId33"/>
    <p:sldId id="276" r:id="rId34"/>
    <p:sldId id="399" r:id="rId35"/>
    <p:sldId id="370" r:id="rId36"/>
    <p:sldId id="400" r:id="rId37"/>
    <p:sldId id="366" r:id="rId38"/>
    <p:sldId id="375" r:id="rId39"/>
    <p:sldId id="401" r:id="rId40"/>
    <p:sldId id="371" r:id="rId41"/>
    <p:sldId id="372" r:id="rId42"/>
    <p:sldId id="373" r:id="rId43"/>
    <p:sldId id="374" r:id="rId44"/>
    <p:sldId id="402" r:id="rId45"/>
    <p:sldId id="377" r:id="rId46"/>
    <p:sldId id="378" r:id="rId47"/>
    <p:sldId id="379" r:id="rId48"/>
    <p:sldId id="380" r:id="rId49"/>
    <p:sldId id="382" r:id="rId50"/>
    <p:sldId id="403" r:id="rId51"/>
    <p:sldId id="404" r:id="rId52"/>
    <p:sldId id="405" r:id="rId53"/>
  </p:sldIdLst>
  <p:sldSz cx="9144000" cy="6858000" type="screen4x3"/>
  <p:notesSz cx="6858000" cy="9144000"/>
  <p:defaultTextStyle>
    <a:defPPr>
      <a:defRPr lang="zh-CN"/>
    </a:defPPr>
    <a:lvl1pPr algn="l" rtl="0" eaLnBrk="0" fontAlgn="base" hangingPunct="0">
      <a:spcBef>
        <a:spcPct val="0"/>
      </a:spcBef>
      <a:spcAft>
        <a:spcPct val="0"/>
      </a:spcAft>
      <a:defRPr kumimoji="1" sz="2200"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kumimoji="1" sz="2200"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kumimoji="1" sz="2200"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kumimoji="1" sz="2200"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kumimoji="1" sz="2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2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2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2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200" kern="120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FF"/>
    <a:srgbClr val="00FF00"/>
    <a:srgbClr val="FFFF66"/>
    <a:srgbClr val="0000CC"/>
    <a:srgbClr val="660033"/>
    <a:srgbClr val="000000"/>
    <a:srgbClr val="FF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06" autoAdjust="0"/>
    <p:restoredTop sz="94737" autoAdjust="0"/>
  </p:normalViewPr>
  <p:slideViewPr>
    <p:cSldViewPr>
      <p:cViewPr varScale="1">
        <p:scale>
          <a:sx n="71" d="100"/>
          <a:sy n="71" d="100"/>
        </p:scale>
        <p:origin x="1263" y="48"/>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596"/>
    </p:cViewPr>
  </p:sorterViewPr>
  <p:notesViewPr>
    <p:cSldViewPr>
      <p:cViewPr varScale="1">
        <p:scale>
          <a:sx n="37" d="100"/>
          <a:sy n="37" d="100"/>
        </p:scale>
        <p:origin x="-1090" y="-5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image" Target="../media/image1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996CE84-C9AF-4DE2-9EE7-32E7B0E53B41}"/>
              </a:ext>
            </a:extLst>
          </p:cNvPr>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zh-CN"/>
          </a:p>
        </p:txBody>
      </p:sp>
      <p:sp>
        <p:nvSpPr>
          <p:cNvPr id="3075" name="Rectangle 3">
            <a:extLst>
              <a:ext uri="{FF2B5EF4-FFF2-40B4-BE49-F238E27FC236}">
                <a16:creationId xmlns:a16="http://schemas.microsoft.com/office/drawing/2014/main" id="{EA9217C0-E6B1-4174-BC8B-5D39B5D3E598}"/>
              </a:ext>
            </a:extLst>
          </p:cNvPr>
          <p:cNvSpPr>
            <a:spLocks noGrp="1" noChangeArrowheads="1"/>
          </p:cNvSpPr>
          <p:nvPr>
            <p:ph type="dt" sz="quarter"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zh-CN"/>
          </a:p>
        </p:txBody>
      </p:sp>
      <p:sp>
        <p:nvSpPr>
          <p:cNvPr id="3076" name="Rectangle 4">
            <a:extLst>
              <a:ext uri="{FF2B5EF4-FFF2-40B4-BE49-F238E27FC236}">
                <a16:creationId xmlns:a16="http://schemas.microsoft.com/office/drawing/2014/main" id="{E5BD0992-8B39-43DC-A117-188B2C6A40AA}"/>
              </a:ext>
            </a:extLst>
          </p:cNvPr>
          <p:cNvSpPr>
            <a:spLocks noGrp="1" noChangeArrowheads="1"/>
          </p:cNvSpPr>
          <p:nvPr>
            <p:ph type="ftr" sz="quarter" idx="2"/>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zh-CN"/>
          </a:p>
        </p:txBody>
      </p:sp>
      <p:sp>
        <p:nvSpPr>
          <p:cNvPr id="3077" name="Rectangle 5">
            <a:extLst>
              <a:ext uri="{FF2B5EF4-FFF2-40B4-BE49-F238E27FC236}">
                <a16:creationId xmlns:a16="http://schemas.microsoft.com/office/drawing/2014/main" id="{18C673A4-8E30-4467-B4FA-F66F3766FC66}"/>
              </a:ext>
            </a:extLst>
          </p:cNvPr>
          <p:cNvSpPr>
            <a:spLocks noGrp="1" noChangeArrowheads="1"/>
          </p:cNvSpPr>
          <p:nvPr>
            <p:ph type="sldNum" sz="quarter" idx="3"/>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CE5F0D47-98CB-439A-907E-7653B4449C94}"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CB9261A1-8AA6-44A9-93F8-0C5656382B5C}"/>
              </a:ext>
            </a:extLst>
          </p:cNvPr>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zh-CN"/>
          </a:p>
        </p:txBody>
      </p:sp>
      <p:sp>
        <p:nvSpPr>
          <p:cNvPr id="2051" name="Rectangle 3">
            <a:extLst>
              <a:ext uri="{FF2B5EF4-FFF2-40B4-BE49-F238E27FC236}">
                <a16:creationId xmlns:a16="http://schemas.microsoft.com/office/drawing/2014/main" id="{ECF7DC66-3DB2-4115-B33F-29383A2F298B}"/>
              </a:ext>
            </a:extLst>
          </p:cNvPr>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zh-CN"/>
          </a:p>
        </p:txBody>
      </p:sp>
      <p:sp>
        <p:nvSpPr>
          <p:cNvPr id="3076" name="Rectangle 4">
            <a:extLst>
              <a:ext uri="{FF2B5EF4-FFF2-40B4-BE49-F238E27FC236}">
                <a16:creationId xmlns:a16="http://schemas.microsoft.com/office/drawing/2014/main" id="{496AE6B5-0C3F-4A32-8418-5BB54F0C3B59}"/>
              </a:ext>
            </a:extLst>
          </p:cNvPr>
          <p:cNvSpPr>
            <a:spLocks noChangeArrowheads="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id="{08BEB9F0-D682-463C-85D1-B9643EE6A363}"/>
              </a:ext>
            </a:extLst>
          </p:cNvPr>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noProof="0"/>
              <a:t>单击以编辑母版文本样式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2054" name="Rectangle 6">
            <a:extLst>
              <a:ext uri="{FF2B5EF4-FFF2-40B4-BE49-F238E27FC236}">
                <a16:creationId xmlns:a16="http://schemas.microsoft.com/office/drawing/2014/main" id="{FA934650-E28E-4296-99E4-56694393D8C3}"/>
              </a:ext>
            </a:extLst>
          </p:cNvPr>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zh-CN"/>
          </a:p>
        </p:txBody>
      </p:sp>
      <p:sp>
        <p:nvSpPr>
          <p:cNvPr id="2055" name="Rectangle 7">
            <a:extLst>
              <a:ext uri="{FF2B5EF4-FFF2-40B4-BE49-F238E27FC236}">
                <a16:creationId xmlns:a16="http://schemas.microsoft.com/office/drawing/2014/main" id="{DAC9C9BE-B08D-4A37-B1E5-E6939F086C5C}"/>
              </a:ext>
            </a:extLst>
          </p:cNvPr>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ADDD835-8BC6-440D-B6E1-94D898CE41AC}"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2D37F716-A5BA-42DA-951B-2B82B89CDC17}"/>
              </a:ext>
            </a:extLst>
          </p:cNvPr>
          <p:cNvSpPr>
            <a:spLocks noGrp="1" noChangeArrowheads="1"/>
          </p:cNvSpPr>
          <p:nvPr>
            <p:ph type="sldNum" sz="quarter" idx="5"/>
          </p:nvPr>
        </p:nvSpPr>
        <p:spPr>
          <a:noFill/>
        </p:spPr>
        <p:txBody>
          <a:bodyPr/>
          <a:lstStyle>
            <a:lvl1pPr>
              <a:defRPr kumimoji="1" sz="2200">
                <a:solidFill>
                  <a:schemeClr val="tx1"/>
                </a:solidFill>
                <a:latin typeface="Times New Roman" panose="02020603050405020304" pitchFamily="18" charset="0"/>
                <a:ea typeface="宋体" panose="02010600030101010101" pitchFamily="2" charset="-122"/>
              </a:defRPr>
            </a:lvl1pPr>
            <a:lvl2pPr marL="742950" indent="-285750">
              <a:defRPr kumimoji="1" sz="2200">
                <a:solidFill>
                  <a:schemeClr val="tx1"/>
                </a:solidFill>
                <a:latin typeface="Times New Roman" panose="02020603050405020304" pitchFamily="18" charset="0"/>
                <a:ea typeface="宋体" panose="02010600030101010101" pitchFamily="2" charset="-122"/>
              </a:defRPr>
            </a:lvl2pPr>
            <a:lvl3pPr marL="1143000" indent="-228600">
              <a:defRPr kumimoji="1" sz="2200">
                <a:solidFill>
                  <a:schemeClr val="tx1"/>
                </a:solidFill>
                <a:latin typeface="Times New Roman" panose="02020603050405020304" pitchFamily="18" charset="0"/>
                <a:ea typeface="宋体" panose="02010600030101010101" pitchFamily="2" charset="-122"/>
              </a:defRPr>
            </a:lvl3pPr>
            <a:lvl4pPr marL="1600200" indent="-228600">
              <a:defRPr kumimoji="1" sz="2200">
                <a:solidFill>
                  <a:schemeClr val="tx1"/>
                </a:solidFill>
                <a:latin typeface="Times New Roman" panose="02020603050405020304" pitchFamily="18" charset="0"/>
                <a:ea typeface="宋体" panose="02010600030101010101" pitchFamily="2" charset="-122"/>
              </a:defRPr>
            </a:lvl4pPr>
            <a:lvl5pPr marL="2057400" indent="-228600">
              <a:defRPr kumimoji="1" sz="2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200">
                <a:solidFill>
                  <a:schemeClr val="tx1"/>
                </a:solidFill>
                <a:latin typeface="Times New Roman" panose="02020603050405020304" pitchFamily="18" charset="0"/>
                <a:ea typeface="宋体" panose="02010600030101010101" pitchFamily="2" charset="-122"/>
              </a:defRPr>
            </a:lvl9pPr>
          </a:lstStyle>
          <a:p>
            <a:fld id="{4E31767B-CCE8-4DF9-B834-72504015CAD9}" type="slidenum">
              <a:rPr lang="en-US" altLang="zh-CN" sz="1200" smtClean="0"/>
              <a:pPr/>
              <a:t>1</a:t>
            </a:fld>
            <a:endParaRPr lang="en-US" altLang="zh-CN" sz="1200"/>
          </a:p>
        </p:txBody>
      </p:sp>
      <p:sp>
        <p:nvSpPr>
          <p:cNvPr id="6147" name="Rectangle 2">
            <a:extLst>
              <a:ext uri="{FF2B5EF4-FFF2-40B4-BE49-F238E27FC236}">
                <a16:creationId xmlns:a16="http://schemas.microsoft.com/office/drawing/2014/main" id="{9530F460-BEBC-44F7-B4F1-537282A9A3A4}"/>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1EB2CFB9-033D-4EE2-B07B-989ECC13452B}"/>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Freeform 2">
            <a:extLst>
              <a:ext uri="{FF2B5EF4-FFF2-40B4-BE49-F238E27FC236}">
                <a16:creationId xmlns:a16="http://schemas.microsoft.com/office/drawing/2014/main" id="{C024B434-07BF-4398-A2BB-1ADC241821C9}"/>
              </a:ext>
            </a:extLst>
          </p:cNvPr>
          <p:cNvSpPr>
            <a:spLocks/>
          </p:cNvSpPr>
          <p:nvPr/>
        </p:nvSpPr>
        <p:spPr bwMode="gray">
          <a:xfrm>
            <a:off x="690563" y="3340100"/>
            <a:ext cx="7653337" cy="485775"/>
          </a:xfrm>
          <a:custGeom>
            <a:avLst/>
            <a:gdLst>
              <a:gd name="T0" fmla="*/ 2147483646 w 4128"/>
              <a:gd name="T1" fmla="*/ 2147483646 h 479"/>
              <a:gd name="T2" fmla="*/ 2147483646 w 4128"/>
              <a:gd name="T3" fmla="*/ 2147483646 h 479"/>
              <a:gd name="T4" fmla="*/ 2147483646 w 4128"/>
              <a:gd name="T5" fmla="*/ 2147483646 h 479"/>
              <a:gd name="T6" fmla="*/ 0 w 4128"/>
              <a:gd name="T7" fmla="*/ 2147483646 h 479"/>
              <a:gd name="T8" fmla="*/ 2147483646 w 4128"/>
              <a:gd name="T9" fmla="*/ 2147483646 h 4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28" h="479">
                <a:moveTo>
                  <a:pt x="163" y="200"/>
                </a:moveTo>
                <a:cubicBezTo>
                  <a:pt x="163" y="200"/>
                  <a:pt x="2054" y="0"/>
                  <a:pt x="4128" y="200"/>
                </a:cubicBezTo>
                <a:cubicBezTo>
                  <a:pt x="4128" y="200"/>
                  <a:pt x="4128" y="314"/>
                  <a:pt x="4128" y="429"/>
                </a:cubicBezTo>
                <a:cubicBezTo>
                  <a:pt x="2371" y="200"/>
                  <a:pt x="688" y="479"/>
                  <a:pt x="0" y="441"/>
                </a:cubicBezTo>
                <a:lnTo>
                  <a:pt x="163" y="200"/>
                </a:lnTo>
                <a:close/>
              </a:path>
            </a:pathLst>
          </a:custGeom>
          <a:solidFill>
            <a:schemeClr val="hlink">
              <a:alpha val="50195"/>
            </a:schemeClr>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zh-CN" altLang="en-US"/>
          </a:p>
        </p:txBody>
      </p:sp>
      <p:sp>
        <p:nvSpPr>
          <p:cNvPr id="46083" name="Rectangle 3"/>
          <p:cNvSpPr>
            <a:spLocks noGrp="1" noChangeArrowheads="1"/>
          </p:cNvSpPr>
          <p:nvPr>
            <p:ph type="ctrTitle"/>
          </p:nvPr>
        </p:nvSpPr>
        <p:spPr>
          <a:xfrm>
            <a:off x="685800" y="2286000"/>
            <a:ext cx="7772400" cy="1143000"/>
          </a:xfrm>
        </p:spPr>
        <p:txBody>
          <a:bodyPr/>
          <a:lstStyle>
            <a:lvl1pPr>
              <a:defRPr/>
            </a:lvl1pPr>
          </a:lstStyle>
          <a:p>
            <a:pPr lvl="0"/>
            <a:r>
              <a:rPr lang="zh-CN" altLang="en-US" noProof="0"/>
              <a:t>单击此处编辑母版标题样式</a:t>
            </a:r>
            <a:endParaRPr lang="zh-CN" altLang="zh-CN" noProof="0"/>
          </a:p>
        </p:txBody>
      </p:sp>
      <p:sp>
        <p:nvSpPr>
          <p:cNvPr id="46084" name="Rectangle 4"/>
          <p:cNvSpPr>
            <a:spLocks noGrp="1" noChangeArrowheads="1"/>
          </p:cNvSpPr>
          <p:nvPr>
            <p:ph type="subTitle" idx="1"/>
          </p:nvPr>
        </p:nvSpPr>
        <p:spPr>
          <a:xfrm>
            <a:off x="1371600" y="3886200"/>
            <a:ext cx="6400800" cy="1752600"/>
          </a:xfrm>
        </p:spPr>
        <p:txBody>
          <a:bodyPr/>
          <a:lstStyle>
            <a:lvl1pPr marL="0" indent="0" algn="ctr">
              <a:buFont typeface="Monotype Sorts" pitchFamily="2" charset="2"/>
              <a:buNone/>
              <a:defRPr/>
            </a:lvl1pPr>
          </a:lstStyle>
          <a:p>
            <a:pPr lvl="0"/>
            <a:r>
              <a:rPr lang="zh-CN" altLang="en-US" noProof="0"/>
              <a:t>单击此处编辑母版副标题样式</a:t>
            </a:r>
          </a:p>
        </p:txBody>
      </p:sp>
      <p:sp>
        <p:nvSpPr>
          <p:cNvPr id="5" name="Rectangle 5">
            <a:extLst>
              <a:ext uri="{FF2B5EF4-FFF2-40B4-BE49-F238E27FC236}">
                <a16:creationId xmlns:a16="http://schemas.microsoft.com/office/drawing/2014/main" id="{00F67969-B202-4B6D-BEB8-7B0B63A16617}"/>
              </a:ext>
            </a:extLst>
          </p:cNvPr>
          <p:cNvSpPr>
            <a:spLocks noGrp="1" noChangeArrowheads="1"/>
          </p:cNvSpPr>
          <p:nvPr>
            <p:ph type="dt" sz="half" idx="10"/>
          </p:nvPr>
        </p:nvSpPr>
        <p:spPr/>
        <p:txBody>
          <a:bodyPr/>
          <a:lstStyle>
            <a:lvl1pPr>
              <a:defRPr>
                <a:solidFill>
                  <a:srgbClr val="578963"/>
                </a:solidFill>
              </a:defRPr>
            </a:lvl1pPr>
          </a:lstStyle>
          <a:p>
            <a:pPr>
              <a:defRPr/>
            </a:pPr>
            <a:endParaRPr lang="en-US" altLang="zh-CN"/>
          </a:p>
        </p:txBody>
      </p:sp>
      <p:sp>
        <p:nvSpPr>
          <p:cNvPr id="6" name="Rectangle 6">
            <a:extLst>
              <a:ext uri="{FF2B5EF4-FFF2-40B4-BE49-F238E27FC236}">
                <a16:creationId xmlns:a16="http://schemas.microsoft.com/office/drawing/2014/main" id="{A7948700-2456-47DE-B853-5C8E6F096D96}"/>
              </a:ext>
            </a:extLst>
          </p:cNvPr>
          <p:cNvSpPr>
            <a:spLocks noGrp="1" noChangeArrowheads="1"/>
          </p:cNvSpPr>
          <p:nvPr>
            <p:ph type="ftr" sz="quarter" idx="11"/>
          </p:nvPr>
        </p:nvSpPr>
        <p:spPr/>
        <p:txBody>
          <a:bodyPr/>
          <a:lstStyle>
            <a:lvl1pPr>
              <a:defRPr>
                <a:solidFill>
                  <a:srgbClr val="578963"/>
                </a:solidFill>
              </a:defRPr>
            </a:lvl1pPr>
          </a:lstStyle>
          <a:p>
            <a:pPr>
              <a:defRPr/>
            </a:pPr>
            <a:endParaRPr lang="en-US" altLang="zh-CN"/>
          </a:p>
        </p:txBody>
      </p:sp>
      <p:sp>
        <p:nvSpPr>
          <p:cNvPr id="7" name="Rectangle 7">
            <a:extLst>
              <a:ext uri="{FF2B5EF4-FFF2-40B4-BE49-F238E27FC236}">
                <a16:creationId xmlns:a16="http://schemas.microsoft.com/office/drawing/2014/main" id="{DCF23739-086F-4319-B6A1-5B95A05AD288}"/>
              </a:ext>
            </a:extLst>
          </p:cNvPr>
          <p:cNvSpPr>
            <a:spLocks noGrp="1" noChangeArrowheads="1"/>
          </p:cNvSpPr>
          <p:nvPr>
            <p:ph type="sldNum" sz="quarter" idx="12"/>
          </p:nvPr>
        </p:nvSpPr>
        <p:spPr>
          <a:xfrm>
            <a:off x="5940425" y="6400800"/>
            <a:ext cx="3203575" cy="457200"/>
          </a:xfrm>
        </p:spPr>
        <p:txBody>
          <a:bodyPr/>
          <a:lstStyle>
            <a:lvl1pPr>
              <a:defRPr/>
            </a:lvl1pPr>
          </a:lstStyle>
          <a:p>
            <a:pPr>
              <a:defRPr/>
            </a:pPr>
            <a:r>
              <a:rPr lang="zh-CN" altLang="en-US"/>
              <a:t>西方经济学第</a:t>
            </a:r>
            <a:r>
              <a:rPr lang="en-US" altLang="zh-CN"/>
              <a:t>3</a:t>
            </a:r>
            <a:r>
              <a:rPr lang="zh-CN" altLang="en-US"/>
              <a:t>章 </a:t>
            </a:r>
            <a:fld id="{B2B27CA4-261A-4DBD-9BA3-523B30C6E10F}" type="slidenum">
              <a:rPr lang="zh-CN" altLang="en-US"/>
              <a:pPr>
                <a:defRPr/>
              </a:pPr>
              <a:t>‹#›</a:t>
            </a:fld>
            <a:endParaRPr lang="zh-CN" altLang="en-US"/>
          </a:p>
        </p:txBody>
      </p:sp>
    </p:spTree>
    <p:extLst>
      <p:ext uri="{BB962C8B-B14F-4D97-AF65-F5344CB8AC3E}">
        <p14:creationId xmlns:p14="http://schemas.microsoft.com/office/powerpoint/2010/main" val="977591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3B079D55-0E09-4927-BB7E-D77A40049B0C}"/>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ECBAE34F-6887-4DBE-8C5A-5FE98AF7F64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237BBF91-CAFD-4A92-AE67-202098E6450B}"/>
              </a:ext>
            </a:extLst>
          </p:cNvPr>
          <p:cNvSpPr>
            <a:spLocks noGrp="1" noChangeArrowheads="1"/>
          </p:cNvSpPr>
          <p:nvPr>
            <p:ph type="sldNum" sz="quarter" idx="12"/>
          </p:nvPr>
        </p:nvSpPr>
        <p:spPr>
          <a:ln/>
        </p:spPr>
        <p:txBody>
          <a:bodyPr/>
          <a:lstStyle>
            <a:lvl1pPr>
              <a:defRPr/>
            </a:lvl1pPr>
          </a:lstStyle>
          <a:p>
            <a:pPr>
              <a:defRPr/>
            </a:pPr>
            <a:r>
              <a:rPr lang="zh-CN" altLang="en-US"/>
              <a:t>西方经济学第</a:t>
            </a:r>
            <a:r>
              <a:rPr lang="en-US" altLang="zh-CN"/>
              <a:t>3</a:t>
            </a:r>
            <a:r>
              <a:rPr lang="zh-CN" altLang="en-US"/>
              <a:t>章 </a:t>
            </a:r>
            <a:fld id="{8FAB0D3F-449E-4F40-B2F0-6DC254284E7C}" type="slidenum">
              <a:rPr lang="zh-CN" altLang="en-US"/>
              <a:pPr>
                <a:defRPr/>
              </a:pPr>
              <a:t>‹#›</a:t>
            </a:fld>
            <a:endParaRPr lang="zh-CN" altLang="en-US"/>
          </a:p>
        </p:txBody>
      </p:sp>
    </p:spTree>
    <p:extLst>
      <p:ext uri="{BB962C8B-B14F-4D97-AF65-F5344CB8AC3E}">
        <p14:creationId xmlns:p14="http://schemas.microsoft.com/office/powerpoint/2010/main" val="3453619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333375"/>
            <a:ext cx="1943100" cy="561657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4213" y="333375"/>
            <a:ext cx="5678487" cy="561657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96625B17-9EEB-4DA6-A2E4-26AAF9A6235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94F4F019-FB88-4223-BE31-7E56BC911C1A}"/>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588A9D3E-0207-4123-A673-49511D749032}"/>
              </a:ext>
            </a:extLst>
          </p:cNvPr>
          <p:cNvSpPr>
            <a:spLocks noGrp="1" noChangeArrowheads="1"/>
          </p:cNvSpPr>
          <p:nvPr>
            <p:ph type="sldNum" sz="quarter" idx="12"/>
          </p:nvPr>
        </p:nvSpPr>
        <p:spPr>
          <a:ln/>
        </p:spPr>
        <p:txBody>
          <a:bodyPr/>
          <a:lstStyle>
            <a:lvl1pPr>
              <a:defRPr/>
            </a:lvl1pPr>
          </a:lstStyle>
          <a:p>
            <a:pPr>
              <a:defRPr/>
            </a:pPr>
            <a:r>
              <a:rPr lang="zh-CN" altLang="en-US"/>
              <a:t>西方经济学第</a:t>
            </a:r>
            <a:r>
              <a:rPr lang="en-US" altLang="zh-CN"/>
              <a:t>3</a:t>
            </a:r>
            <a:r>
              <a:rPr lang="zh-CN" altLang="en-US"/>
              <a:t>章 </a:t>
            </a:r>
            <a:fld id="{A3A800FF-88A4-48C3-977A-20BF8F9ADC82}" type="slidenum">
              <a:rPr lang="zh-CN" altLang="en-US"/>
              <a:pPr>
                <a:defRPr/>
              </a:pPr>
              <a:t>‹#›</a:t>
            </a:fld>
            <a:endParaRPr lang="zh-CN" altLang="en-US"/>
          </a:p>
        </p:txBody>
      </p:sp>
    </p:spTree>
    <p:extLst>
      <p:ext uri="{BB962C8B-B14F-4D97-AF65-F5344CB8AC3E}">
        <p14:creationId xmlns:p14="http://schemas.microsoft.com/office/powerpoint/2010/main" val="3737622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333375"/>
            <a:ext cx="7772400" cy="863600"/>
          </a:xfrm>
        </p:spPr>
        <p:txBody>
          <a:bodyPr/>
          <a:lstStyle/>
          <a:p>
            <a:r>
              <a:rPr lang="zh-CN" altLang="en-US"/>
              <a:t>单击此处编辑母版标题样式</a:t>
            </a:r>
          </a:p>
        </p:txBody>
      </p:sp>
      <p:sp>
        <p:nvSpPr>
          <p:cNvPr id="3" name="文本占位符 2"/>
          <p:cNvSpPr>
            <a:spLocks noGrp="1"/>
          </p:cNvSpPr>
          <p:nvPr>
            <p:ph type="body" sz="half" idx="1"/>
          </p:nvPr>
        </p:nvSpPr>
        <p:spPr>
          <a:xfrm>
            <a:off x="684213" y="1341438"/>
            <a:ext cx="3810000" cy="460851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6613" y="1341438"/>
            <a:ext cx="3810000" cy="460851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a:extLst>
              <a:ext uri="{FF2B5EF4-FFF2-40B4-BE49-F238E27FC236}">
                <a16:creationId xmlns:a16="http://schemas.microsoft.com/office/drawing/2014/main" id="{4766B38A-C560-4570-B01A-E00817910F4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22B792BD-9E61-441D-B3B4-C12871C3C1C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0694C87B-44B6-4B8A-A573-D398F2FA9A22}"/>
              </a:ext>
            </a:extLst>
          </p:cNvPr>
          <p:cNvSpPr>
            <a:spLocks noGrp="1" noChangeArrowheads="1"/>
          </p:cNvSpPr>
          <p:nvPr>
            <p:ph type="sldNum" sz="quarter" idx="12"/>
          </p:nvPr>
        </p:nvSpPr>
        <p:spPr>
          <a:ln/>
        </p:spPr>
        <p:txBody>
          <a:bodyPr/>
          <a:lstStyle>
            <a:lvl1pPr>
              <a:defRPr/>
            </a:lvl1pPr>
          </a:lstStyle>
          <a:p>
            <a:pPr>
              <a:defRPr/>
            </a:pPr>
            <a:r>
              <a:rPr lang="zh-CN" altLang="en-US"/>
              <a:t>西方经济学第</a:t>
            </a:r>
            <a:r>
              <a:rPr lang="en-US" altLang="zh-CN"/>
              <a:t>3</a:t>
            </a:r>
            <a:r>
              <a:rPr lang="zh-CN" altLang="en-US"/>
              <a:t>章 </a:t>
            </a:r>
            <a:fld id="{644F6C17-02D2-4D7E-BD94-711E9F878415}" type="slidenum">
              <a:rPr lang="zh-CN" altLang="en-US"/>
              <a:pPr>
                <a:defRPr/>
              </a:pPr>
              <a:t>‹#›</a:t>
            </a:fld>
            <a:endParaRPr lang="zh-CN" altLang="en-US"/>
          </a:p>
        </p:txBody>
      </p:sp>
    </p:spTree>
    <p:extLst>
      <p:ext uri="{BB962C8B-B14F-4D97-AF65-F5344CB8AC3E}">
        <p14:creationId xmlns:p14="http://schemas.microsoft.com/office/powerpoint/2010/main" val="25771198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84213" y="333375"/>
            <a:ext cx="7773987" cy="56165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4">
            <a:extLst>
              <a:ext uri="{FF2B5EF4-FFF2-40B4-BE49-F238E27FC236}">
                <a16:creationId xmlns:a16="http://schemas.microsoft.com/office/drawing/2014/main" id="{E6FF7F46-5D69-4D80-BEF1-BC4808D9A31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7FB78C67-2BC9-4B22-B803-4F1280263B1F}"/>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04172950-AC56-49CD-8A38-D8180CA233E1}"/>
              </a:ext>
            </a:extLst>
          </p:cNvPr>
          <p:cNvSpPr>
            <a:spLocks noGrp="1" noChangeArrowheads="1"/>
          </p:cNvSpPr>
          <p:nvPr>
            <p:ph type="sldNum" sz="quarter" idx="12"/>
          </p:nvPr>
        </p:nvSpPr>
        <p:spPr>
          <a:ln/>
        </p:spPr>
        <p:txBody>
          <a:bodyPr/>
          <a:lstStyle>
            <a:lvl1pPr>
              <a:defRPr/>
            </a:lvl1pPr>
          </a:lstStyle>
          <a:p>
            <a:pPr>
              <a:defRPr/>
            </a:pPr>
            <a:r>
              <a:rPr lang="zh-CN" altLang="en-US"/>
              <a:t>西方经济学第</a:t>
            </a:r>
            <a:r>
              <a:rPr lang="en-US" altLang="zh-CN"/>
              <a:t>3</a:t>
            </a:r>
            <a:r>
              <a:rPr lang="zh-CN" altLang="en-US"/>
              <a:t>章 </a:t>
            </a:r>
            <a:fld id="{B4ACFA94-E2AE-4EC4-808C-BE1F122B4E7C}" type="slidenum">
              <a:rPr lang="zh-CN" altLang="en-US"/>
              <a:pPr>
                <a:defRPr/>
              </a:pPr>
              <a:t>‹#›</a:t>
            </a:fld>
            <a:endParaRPr lang="zh-CN" altLang="en-US"/>
          </a:p>
        </p:txBody>
      </p:sp>
    </p:spTree>
    <p:extLst>
      <p:ext uri="{BB962C8B-B14F-4D97-AF65-F5344CB8AC3E}">
        <p14:creationId xmlns:p14="http://schemas.microsoft.com/office/powerpoint/2010/main" val="34950925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85800" y="333375"/>
            <a:ext cx="7772400" cy="863600"/>
          </a:xfrm>
        </p:spPr>
        <p:txBody>
          <a:bodyPr/>
          <a:lstStyle/>
          <a:p>
            <a:r>
              <a:rPr lang="zh-CN" altLang="en-US"/>
              <a:t>单击此处编辑母版标题样式</a:t>
            </a:r>
          </a:p>
        </p:txBody>
      </p:sp>
      <p:sp>
        <p:nvSpPr>
          <p:cNvPr id="3" name="表格占位符 2"/>
          <p:cNvSpPr>
            <a:spLocks noGrp="1"/>
          </p:cNvSpPr>
          <p:nvPr>
            <p:ph type="tbl" idx="1"/>
          </p:nvPr>
        </p:nvSpPr>
        <p:spPr>
          <a:xfrm>
            <a:off x="684213" y="1341438"/>
            <a:ext cx="7772400" cy="4608512"/>
          </a:xfrm>
        </p:spPr>
        <p:txBody>
          <a:bodyPr/>
          <a:lstStyle/>
          <a:p>
            <a:pPr lvl="0"/>
            <a:endParaRPr lang="zh-CN" altLang="en-US" noProof="0"/>
          </a:p>
        </p:txBody>
      </p:sp>
      <p:sp>
        <p:nvSpPr>
          <p:cNvPr id="4" name="Rectangle 4">
            <a:extLst>
              <a:ext uri="{FF2B5EF4-FFF2-40B4-BE49-F238E27FC236}">
                <a16:creationId xmlns:a16="http://schemas.microsoft.com/office/drawing/2014/main" id="{565531B7-48F1-4F16-B029-08C815BFB0C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9B2412F4-4030-4B2F-A56C-889037E0189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89A4F7BB-B9BF-41A6-AF6D-C65F3E97AD94}"/>
              </a:ext>
            </a:extLst>
          </p:cNvPr>
          <p:cNvSpPr>
            <a:spLocks noGrp="1" noChangeArrowheads="1"/>
          </p:cNvSpPr>
          <p:nvPr>
            <p:ph type="sldNum" sz="quarter" idx="12"/>
          </p:nvPr>
        </p:nvSpPr>
        <p:spPr>
          <a:ln/>
        </p:spPr>
        <p:txBody>
          <a:bodyPr/>
          <a:lstStyle>
            <a:lvl1pPr>
              <a:defRPr/>
            </a:lvl1pPr>
          </a:lstStyle>
          <a:p>
            <a:pPr>
              <a:defRPr/>
            </a:pPr>
            <a:r>
              <a:rPr lang="zh-CN" altLang="en-US"/>
              <a:t>西方经济学第</a:t>
            </a:r>
            <a:r>
              <a:rPr lang="en-US" altLang="zh-CN"/>
              <a:t>3</a:t>
            </a:r>
            <a:r>
              <a:rPr lang="zh-CN" altLang="en-US"/>
              <a:t>章 </a:t>
            </a:r>
            <a:fld id="{71BBD364-12DD-4B80-ACC3-3141D7C009FF}" type="slidenum">
              <a:rPr lang="zh-CN" altLang="en-US"/>
              <a:pPr>
                <a:defRPr/>
              </a:pPr>
              <a:t>‹#›</a:t>
            </a:fld>
            <a:endParaRPr lang="zh-CN" altLang="en-US"/>
          </a:p>
        </p:txBody>
      </p:sp>
    </p:spTree>
    <p:extLst>
      <p:ext uri="{BB962C8B-B14F-4D97-AF65-F5344CB8AC3E}">
        <p14:creationId xmlns:p14="http://schemas.microsoft.com/office/powerpoint/2010/main" val="3703888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9F3C0CA5-DA7F-4BA9-B92F-27A72940ACE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5DCD1746-EF04-4766-AB5E-CBA5D84A7430}"/>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1930DD9B-42F0-4047-A000-53C773DA4276}"/>
              </a:ext>
            </a:extLst>
          </p:cNvPr>
          <p:cNvSpPr>
            <a:spLocks noGrp="1" noChangeArrowheads="1"/>
          </p:cNvSpPr>
          <p:nvPr>
            <p:ph type="sldNum" sz="quarter" idx="12"/>
          </p:nvPr>
        </p:nvSpPr>
        <p:spPr>
          <a:ln/>
        </p:spPr>
        <p:txBody>
          <a:bodyPr/>
          <a:lstStyle>
            <a:lvl1pPr>
              <a:defRPr/>
            </a:lvl1pPr>
          </a:lstStyle>
          <a:p>
            <a:pPr>
              <a:defRPr/>
            </a:pPr>
            <a:r>
              <a:rPr lang="zh-CN" altLang="en-US"/>
              <a:t>西方经济学第</a:t>
            </a:r>
            <a:r>
              <a:rPr lang="en-US" altLang="zh-CN"/>
              <a:t>3</a:t>
            </a:r>
            <a:r>
              <a:rPr lang="zh-CN" altLang="en-US"/>
              <a:t>章 </a:t>
            </a:r>
            <a:fld id="{C26A5AC0-4276-4DFD-9FD0-5C97C47B6427}" type="slidenum">
              <a:rPr lang="zh-CN" altLang="en-US"/>
              <a:pPr>
                <a:defRPr/>
              </a:pPr>
              <a:t>‹#›</a:t>
            </a:fld>
            <a:endParaRPr lang="zh-CN" altLang="en-US"/>
          </a:p>
        </p:txBody>
      </p:sp>
    </p:spTree>
    <p:extLst>
      <p:ext uri="{BB962C8B-B14F-4D97-AF65-F5344CB8AC3E}">
        <p14:creationId xmlns:p14="http://schemas.microsoft.com/office/powerpoint/2010/main" val="2692316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a:extLst>
              <a:ext uri="{FF2B5EF4-FFF2-40B4-BE49-F238E27FC236}">
                <a16:creationId xmlns:a16="http://schemas.microsoft.com/office/drawing/2014/main" id="{83C72696-0225-4225-A053-236C6E07BBC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31675E07-2BAA-4B3F-82E5-3724F685F3BC}"/>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2F954C9E-F195-4531-81B0-53B77BCEB19D}"/>
              </a:ext>
            </a:extLst>
          </p:cNvPr>
          <p:cNvSpPr>
            <a:spLocks noGrp="1" noChangeArrowheads="1"/>
          </p:cNvSpPr>
          <p:nvPr>
            <p:ph type="sldNum" sz="quarter" idx="12"/>
          </p:nvPr>
        </p:nvSpPr>
        <p:spPr>
          <a:ln/>
        </p:spPr>
        <p:txBody>
          <a:bodyPr/>
          <a:lstStyle>
            <a:lvl1pPr>
              <a:defRPr/>
            </a:lvl1pPr>
          </a:lstStyle>
          <a:p>
            <a:pPr>
              <a:defRPr/>
            </a:pPr>
            <a:r>
              <a:rPr lang="zh-CN" altLang="en-US"/>
              <a:t>西方经济学第</a:t>
            </a:r>
            <a:r>
              <a:rPr lang="en-US" altLang="zh-CN"/>
              <a:t>3</a:t>
            </a:r>
            <a:r>
              <a:rPr lang="zh-CN" altLang="en-US"/>
              <a:t>章 </a:t>
            </a:r>
            <a:fld id="{D0087BF9-68F8-404F-A9E7-305B400F92F7}" type="slidenum">
              <a:rPr lang="zh-CN" altLang="en-US"/>
              <a:pPr>
                <a:defRPr/>
              </a:pPr>
              <a:t>‹#›</a:t>
            </a:fld>
            <a:endParaRPr lang="zh-CN" altLang="en-US"/>
          </a:p>
        </p:txBody>
      </p:sp>
    </p:spTree>
    <p:extLst>
      <p:ext uri="{BB962C8B-B14F-4D97-AF65-F5344CB8AC3E}">
        <p14:creationId xmlns:p14="http://schemas.microsoft.com/office/powerpoint/2010/main" val="3295205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4213" y="1341438"/>
            <a:ext cx="38100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6613" y="1341438"/>
            <a:ext cx="38100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a:extLst>
              <a:ext uri="{FF2B5EF4-FFF2-40B4-BE49-F238E27FC236}">
                <a16:creationId xmlns:a16="http://schemas.microsoft.com/office/drawing/2014/main" id="{31AD405A-5E1F-4303-A70E-2CD4FD2A590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68149073-F143-42AA-B817-6ACE35C0D40A}"/>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CF25899A-984F-459B-87DA-F61EA2F8D838}"/>
              </a:ext>
            </a:extLst>
          </p:cNvPr>
          <p:cNvSpPr>
            <a:spLocks noGrp="1" noChangeArrowheads="1"/>
          </p:cNvSpPr>
          <p:nvPr>
            <p:ph type="sldNum" sz="quarter" idx="12"/>
          </p:nvPr>
        </p:nvSpPr>
        <p:spPr>
          <a:ln/>
        </p:spPr>
        <p:txBody>
          <a:bodyPr/>
          <a:lstStyle>
            <a:lvl1pPr>
              <a:defRPr/>
            </a:lvl1pPr>
          </a:lstStyle>
          <a:p>
            <a:pPr>
              <a:defRPr/>
            </a:pPr>
            <a:r>
              <a:rPr lang="zh-CN" altLang="en-US"/>
              <a:t>西方经济学第</a:t>
            </a:r>
            <a:r>
              <a:rPr lang="en-US" altLang="zh-CN"/>
              <a:t>3</a:t>
            </a:r>
            <a:r>
              <a:rPr lang="zh-CN" altLang="en-US"/>
              <a:t>章 </a:t>
            </a:r>
            <a:fld id="{C7D3D382-EE99-41B3-B4D5-7206CB9938BB}" type="slidenum">
              <a:rPr lang="zh-CN" altLang="en-US"/>
              <a:pPr>
                <a:defRPr/>
              </a:pPr>
              <a:t>‹#›</a:t>
            </a:fld>
            <a:endParaRPr lang="zh-CN" altLang="en-US"/>
          </a:p>
        </p:txBody>
      </p:sp>
    </p:spTree>
    <p:extLst>
      <p:ext uri="{BB962C8B-B14F-4D97-AF65-F5344CB8AC3E}">
        <p14:creationId xmlns:p14="http://schemas.microsoft.com/office/powerpoint/2010/main" val="792351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a:extLst>
              <a:ext uri="{FF2B5EF4-FFF2-40B4-BE49-F238E27FC236}">
                <a16:creationId xmlns:a16="http://schemas.microsoft.com/office/drawing/2014/main" id="{FE8C3E17-F7DD-46D7-9C3B-82A47A96896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EF7DDECD-5C31-4735-8F34-6311CCE70019}"/>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15093817-3E20-4874-AECA-75BC0CC7D11B}"/>
              </a:ext>
            </a:extLst>
          </p:cNvPr>
          <p:cNvSpPr>
            <a:spLocks noGrp="1" noChangeArrowheads="1"/>
          </p:cNvSpPr>
          <p:nvPr>
            <p:ph type="sldNum" sz="quarter" idx="12"/>
          </p:nvPr>
        </p:nvSpPr>
        <p:spPr>
          <a:ln/>
        </p:spPr>
        <p:txBody>
          <a:bodyPr/>
          <a:lstStyle>
            <a:lvl1pPr>
              <a:defRPr/>
            </a:lvl1pPr>
          </a:lstStyle>
          <a:p>
            <a:pPr>
              <a:defRPr/>
            </a:pPr>
            <a:r>
              <a:rPr lang="zh-CN" altLang="en-US"/>
              <a:t>西方经济学第</a:t>
            </a:r>
            <a:r>
              <a:rPr lang="en-US" altLang="zh-CN"/>
              <a:t>3</a:t>
            </a:r>
            <a:r>
              <a:rPr lang="zh-CN" altLang="en-US"/>
              <a:t>章 </a:t>
            </a:r>
            <a:fld id="{91594459-BD74-48EA-8DAF-7C78419E19EE}" type="slidenum">
              <a:rPr lang="zh-CN" altLang="en-US"/>
              <a:pPr>
                <a:defRPr/>
              </a:pPr>
              <a:t>‹#›</a:t>
            </a:fld>
            <a:endParaRPr lang="zh-CN" altLang="en-US"/>
          </a:p>
        </p:txBody>
      </p:sp>
    </p:spTree>
    <p:extLst>
      <p:ext uri="{BB962C8B-B14F-4D97-AF65-F5344CB8AC3E}">
        <p14:creationId xmlns:p14="http://schemas.microsoft.com/office/powerpoint/2010/main" val="3131571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a:extLst>
              <a:ext uri="{FF2B5EF4-FFF2-40B4-BE49-F238E27FC236}">
                <a16:creationId xmlns:a16="http://schemas.microsoft.com/office/drawing/2014/main" id="{B83416D9-68FC-443E-B42D-C74B444FA55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4E8B3588-B5E2-471D-9596-41A16E50ACBA}"/>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74FC7C7D-D6B3-4EDE-9A74-7EC59CD7ED40}"/>
              </a:ext>
            </a:extLst>
          </p:cNvPr>
          <p:cNvSpPr>
            <a:spLocks noGrp="1" noChangeArrowheads="1"/>
          </p:cNvSpPr>
          <p:nvPr>
            <p:ph type="sldNum" sz="quarter" idx="12"/>
          </p:nvPr>
        </p:nvSpPr>
        <p:spPr>
          <a:ln/>
        </p:spPr>
        <p:txBody>
          <a:bodyPr/>
          <a:lstStyle>
            <a:lvl1pPr>
              <a:defRPr/>
            </a:lvl1pPr>
          </a:lstStyle>
          <a:p>
            <a:pPr>
              <a:defRPr/>
            </a:pPr>
            <a:r>
              <a:rPr lang="zh-CN" altLang="en-US"/>
              <a:t>西方经济学第</a:t>
            </a:r>
            <a:r>
              <a:rPr lang="en-US" altLang="zh-CN"/>
              <a:t>3</a:t>
            </a:r>
            <a:r>
              <a:rPr lang="zh-CN" altLang="en-US"/>
              <a:t>章 </a:t>
            </a:r>
            <a:fld id="{0F431DE8-CBB0-4BD8-A4B3-B5C2FF406BDC}" type="slidenum">
              <a:rPr lang="zh-CN" altLang="en-US"/>
              <a:pPr>
                <a:defRPr/>
              </a:pPr>
              <a:t>‹#›</a:t>
            </a:fld>
            <a:endParaRPr lang="zh-CN" altLang="en-US"/>
          </a:p>
        </p:txBody>
      </p:sp>
    </p:spTree>
    <p:extLst>
      <p:ext uri="{BB962C8B-B14F-4D97-AF65-F5344CB8AC3E}">
        <p14:creationId xmlns:p14="http://schemas.microsoft.com/office/powerpoint/2010/main" val="3571678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DF7CC99-AA9D-4B46-9DED-07C873DBB63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C1B01A44-3092-404C-B40F-CAAA1081D520}"/>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6A5E3A21-C89E-43B5-ABC0-9FA2A73A9038}"/>
              </a:ext>
            </a:extLst>
          </p:cNvPr>
          <p:cNvSpPr>
            <a:spLocks noGrp="1" noChangeArrowheads="1"/>
          </p:cNvSpPr>
          <p:nvPr>
            <p:ph type="sldNum" sz="quarter" idx="12"/>
          </p:nvPr>
        </p:nvSpPr>
        <p:spPr>
          <a:ln/>
        </p:spPr>
        <p:txBody>
          <a:bodyPr/>
          <a:lstStyle>
            <a:lvl1pPr>
              <a:defRPr/>
            </a:lvl1pPr>
          </a:lstStyle>
          <a:p>
            <a:pPr>
              <a:defRPr/>
            </a:pPr>
            <a:r>
              <a:rPr lang="zh-CN" altLang="en-US"/>
              <a:t>西方经济学第</a:t>
            </a:r>
            <a:r>
              <a:rPr lang="en-US" altLang="zh-CN"/>
              <a:t>3</a:t>
            </a:r>
            <a:r>
              <a:rPr lang="zh-CN" altLang="en-US"/>
              <a:t>章 </a:t>
            </a:r>
            <a:fld id="{65A0DCD4-4BAE-4B61-B413-502134C768FD}" type="slidenum">
              <a:rPr lang="zh-CN" altLang="en-US"/>
              <a:pPr>
                <a:defRPr/>
              </a:pPr>
              <a:t>‹#›</a:t>
            </a:fld>
            <a:endParaRPr lang="zh-CN" altLang="en-US"/>
          </a:p>
        </p:txBody>
      </p:sp>
    </p:spTree>
    <p:extLst>
      <p:ext uri="{BB962C8B-B14F-4D97-AF65-F5344CB8AC3E}">
        <p14:creationId xmlns:p14="http://schemas.microsoft.com/office/powerpoint/2010/main" val="1300447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B3257EFD-4EAF-4152-96DA-E5BE784E9FB2}"/>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81B1A951-B199-4EC7-B8E1-B392758E70E8}"/>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9D351F92-6CEC-4B06-9BCE-7297B88FFA4B}"/>
              </a:ext>
            </a:extLst>
          </p:cNvPr>
          <p:cNvSpPr>
            <a:spLocks noGrp="1" noChangeArrowheads="1"/>
          </p:cNvSpPr>
          <p:nvPr>
            <p:ph type="sldNum" sz="quarter" idx="12"/>
          </p:nvPr>
        </p:nvSpPr>
        <p:spPr>
          <a:ln/>
        </p:spPr>
        <p:txBody>
          <a:bodyPr/>
          <a:lstStyle>
            <a:lvl1pPr>
              <a:defRPr/>
            </a:lvl1pPr>
          </a:lstStyle>
          <a:p>
            <a:pPr>
              <a:defRPr/>
            </a:pPr>
            <a:r>
              <a:rPr lang="zh-CN" altLang="en-US"/>
              <a:t>西方经济学第</a:t>
            </a:r>
            <a:r>
              <a:rPr lang="en-US" altLang="zh-CN"/>
              <a:t>3</a:t>
            </a:r>
            <a:r>
              <a:rPr lang="zh-CN" altLang="en-US"/>
              <a:t>章 </a:t>
            </a:r>
            <a:fld id="{805CB8F0-B79A-4941-B336-81F174BB34A4}" type="slidenum">
              <a:rPr lang="zh-CN" altLang="en-US"/>
              <a:pPr>
                <a:defRPr/>
              </a:pPr>
              <a:t>‹#›</a:t>
            </a:fld>
            <a:endParaRPr lang="zh-CN" altLang="en-US"/>
          </a:p>
        </p:txBody>
      </p:sp>
    </p:spTree>
    <p:extLst>
      <p:ext uri="{BB962C8B-B14F-4D97-AF65-F5344CB8AC3E}">
        <p14:creationId xmlns:p14="http://schemas.microsoft.com/office/powerpoint/2010/main" val="252479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EB49C348-A6C1-44D1-B72B-AF24235EB0A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7B059CB3-1A75-4E1F-AD6E-46228CC25603}"/>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66BE7394-1F70-435A-A6E4-AAC61BF65DBF}"/>
              </a:ext>
            </a:extLst>
          </p:cNvPr>
          <p:cNvSpPr>
            <a:spLocks noGrp="1" noChangeArrowheads="1"/>
          </p:cNvSpPr>
          <p:nvPr>
            <p:ph type="sldNum" sz="quarter" idx="12"/>
          </p:nvPr>
        </p:nvSpPr>
        <p:spPr>
          <a:ln/>
        </p:spPr>
        <p:txBody>
          <a:bodyPr/>
          <a:lstStyle>
            <a:lvl1pPr>
              <a:defRPr/>
            </a:lvl1pPr>
          </a:lstStyle>
          <a:p>
            <a:pPr>
              <a:defRPr/>
            </a:pPr>
            <a:r>
              <a:rPr lang="zh-CN" altLang="en-US"/>
              <a:t>西方经济学第</a:t>
            </a:r>
            <a:r>
              <a:rPr lang="en-US" altLang="zh-CN"/>
              <a:t>3</a:t>
            </a:r>
            <a:r>
              <a:rPr lang="zh-CN" altLang="en-US"/>
              <a:t>章 </a:t>
            </a:r>
            <a:fld id="{65CB53E8-B871-4FFA-A748-F7E6DE175A0B}" type="slidenum">
              <a:rPr lang="zh-CN" altLang="en-US"/>
              <a:pPr>
                <a:defRPr/>
              </a:pPr>
              <a:t>‹#›</a:t>
            </a:fld>
            <a:endParaRPr lang="zh-CN" altLang="en-US"/>
          </a:p>
        </p:txBody>
      </p:sp>
    </p:spTree>
    <p:extLst>
      <p:ext uri="{BB962C8B-B14F-4D97-AF65-F5344CB8AC3E}">
        <p14:creationId xmlns:p14="http://schemas.microsoft.com/office/powerpoint/2010/main" val="2686296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srcRect/>
          <a:tile tx="0" ty="0" sx="100000" sy="100000" flip="none" algn="tl"/>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1D7464D-5A80-4567-AF94-8BC263D0BAD8}"/>
              </a:ext>
            </a:extLst>
          </p:cNvPr>
          <p:cNvSpPr>
            <a:spLocks noGrp="1" noChangeArrowheads="1"/>
          </p:cNvSpPr>
          <p:nvPr>
            <p:ph type="title"/>
          </p:nvPr>
        </p:nvSpPr>
        <p:spPr bwMode="auto">
          <a:xfrm>
            <a:off x="685800" y="333375"/>
            <a:ext cx="7772400" cy="86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CAFAA5B5-34F0-4DFA-B6E3-93CD9ABD908F}"/>
              </a:ext>
            </a:extLst>
          </p:cNvPr>
          <p:cNvSpPr>
            <a:spLocks noGrp="1" noChangeArrowheads="1"/>
          </p:cNvSpPr>
          <p:nvPr>
            <p:ph type="body" idx="1"/>
          </p:nvPr>
        </p:nvSpPr>
        <p:spPr bwMode="auto">
          <a:xfrm>
            <a:off x="684213" y="1341438"/>
            <a:ext cx="7772400" cy="4608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5060" name="Rectangle 4">
            <a:extLst>
              <a:ext uri="{FF2B5EF4-FFF2-40B4-BE49-F238E27FC236}">
                <a16:creationId xmlns:a16="http://schemas.microsoft.com/office/drawing/2014/main" id="{2CB347B7-0C5D-4377-B5CA-BD6FD590B92C}"/>
              </a:ext>
            </a:extLst>
          </p:cNvPr>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spcBef>
                <a:spcPct val="50000"/>
              </a:spcBef>
              <a:defRPr sz="1400">
                <a:solidFill>
                  <a:schemeClr val="bg2"/>
                </a:solidFill>
              </a:defRPr>
            </a:lvl1pPr>
          </a:lstStyle>
          <a:p>
            <a:pPr>
              <a:defRPr/>
            </a:pPr>
            <a:endParaRPr lang="en-US" altLang="zh-CN"/>
          </a:p>
        </p:txBody>
      </p:sp>
      <p:sp>
        <p:nvSpPr>
          <p:cNvPr id="45061" name="Rectangle 5">
            <a:extLst>
              <a:ext uri="{FF2B5EF4-FFF2-40B4-BE49-F238E27FC236}">
                <a16:creationId xmlns:a16="http://schemas.microsoft.com/office/drawing/2014/main" id="{541FCFCE-6DEC-45F8-908F-ED7ECDF58D3C}"/>
              </a:ext>
            </a:extLst>
          </p:cNvPr>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spcBef>
                <a:spcPct val="50000"/>
              </a:spcBef>
              <a:defRPr sz="1400">
                <a:solidFill>
                  <a:schemeClr val="bg2"/>
                </a:solidFill>
              </a:defRPr>
            </a:lvl1pPr>
          </a:lstStyle>
          <a:p>
            <a:pPr>
              <a:defRPr/>
            </a:pPr>
            <a:endParaRPr lang="en-US" altLang="zh-CN"/>
          </a:p>
        </p:txBody>
      </p:sp>
      <p:sp>
        <p:nvSpPr>
          <p:cNvPr id="45062" name="Rectangle 6">
            <a:extLst>
              <a:ext uri="{FF2B5EF4-FFF2-40B4-BE49-F238E27FC236}">
                <a16:creationId xmlns:a16="http://schemas.microsoft.com/office/drawing/2014/main" id="{81769414-A31A-4F50-BAC8-D86B93D409E1}"/>
              </a:ext>
            </a:extLst>
          </p:cNvPr>
          <p:cNvSpPr>
            <a:spLocks noGrp="1" noChangeArrowheads="1"/>
          </p:cNvSpPr>
          <p:nvPr>
            <p:ph type="sldNum" sz="quarter" idx="4"/>
          </p:nvPr>
        </p:nvSpPr>
        <p:spPr bwMode="auto">
          <a:xfrm>
            <a:off x="6156325" y="6400800"/>
            <a:ext cx="2987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spcBef>
                <a:spcPct val="50000"/>
              </a:spcBef>
              <a:defRPr sz="2400">
                <a:solidFill>
                  <a:srgbClr val="0000CC"/>
                </a:solidFill>
              </a:defRPr>
            </a:lvl1pPr>
          </a:lstStyle>
          <a:p>
            <a:pPr>
              <a:defRPr/>
            </a:pPr>
            <a:r>
              <a:rPr lang="zh-CN" altLang="en-US"/>
              <a:t>西方经济学第</a:t>
            </a:r>
            <a:r>
              <a:rPr lang="en-US" altLang="zh-CN"/>
              <a:t>3</a:t>
            </a:r>
            <a:r>
              <a:rPr lang="zh-CN" altLang="en-US"/>
              <a:t>章 </a:t>
            </a:r>
            <a:fld id="{A9404214-C428-44D5-9387-720CACF9695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57"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Lst>
  <p:txStyles>
    <p:titleStyle>
      <a:lvl1pPr algn="l" rtl="0" eaLnBrk="0" fontAlgn="base" hangingPunct="0">
        <a:spcBef>
          <a:spcPct val="0"/>
        </a:spcBef>
        <a:spcAft>
          <a:spcPct val="0"/>
        </a:spcAft>
        <a:defRPr kumimoji="1" sz="3200">
          <a:solidFill>
            <a:schemeClr val="tx2"/>
          </a:solidFill>
          <a:latin typeface="+mj-lt"/>
          <a:ea typeface="+mj-ea"/>
          <a:cs typeface="+mj-cs"/>
        </a:defRPr>
      </a:lvl1pPr>
      <a:lvl2pPr algn="l" rtl="0" eaLnBrk="0" fontAlgn="base" hangingPunct="0">
        <a:spcBef>
          <a:spcPct val="0"/>
        </a:spcBef>
        <a:spcAft>
          <a:spcPct val="0"/>
        </a:spcAft>
        <a:defRPr kumimoji="1" sz="3200">
          <a:solidFill>
            <a:schemeClr val="tx2"/>
          </a:solidFill>
          <a:latin typeface="Times New Roman" pitchFamily="18" charset="0"/>
          <a:ea typeface="宋体" pitchFamily="2" charset="-122"/>
        </a:defRPr>
      </a:lvl2pPr>
      <a:lvl3pPr algn="l" rtl="0" eaLnBrk="0" fontAlgn="base" hangingPunct="0">
        <a:spcBef>
          <a:spcPct val="0"/>
        </a:spcBef>
        <a:spcAft>
          <a:spcPct val="0"/>
        </a:spcAft>
        <a:defRPr kumimoji="1" sz="3200">
          <a:solidFill>
            <a:schemeClr val="tx2"/>
          </a:solidFill>
          <a:latin typeface="Times New Roman" pitchFamily="18" charset="0"/>
          <a:ea typeface="宋体" pitchFamily="2" charset="-122"/>
        </a:defRPr>
      </a:lvl3pPr>
      <a:lvl4pPr algn="l" rtl="0" eaLnBrk="0" fontAlgn="base" hangingPunct="0">
        <a:spcBef>
          <a:spcPct val="0"/>
        </a:spcBef>
        <a:spcAft>
          <a:spcPct val="0"/>
        </a:spcAft>
        <a:defRPr kumimoji="1" sz="3200">
          <a:solidFill>
            <a:schemeClr val="tx2"/>
          </a:solidFill>
          <a:latin typeface="Times New Roman" pitchFamily="18" charset="0"/>
          <a:ea typeface="宋体" pitchFamily="2" charset="-122"/>
        </a:defRPr>
      </a:lvl4pPr>
      <a:lvl5pPr algn="l" rtl="0" eaLnBrk="0" fontAlgn="base" hangingPunct="0">
        <a:spcBef>
          <a:spcPct val="0"/>
        </a:spcBef>
        <a:spcAft>
          <a:spcPct val="0"/>
        </a:spcAft>
        <a:defRPr kumimoji="1" sz="3200">
          <a:solidFill>
            <a:schemeClr val="tx2"/>
          </a:solidFill>
          <a:latin typeface="Times New Roman" pitchFamily="18" charset="0"/>
          <a:ea typeface="宋体" pitchFamily="2" charset="-122"/>
        </a:defRPr>
      </a:lvl5pPr>
      <a:lvl6pPr marL="457200" algn="l" rtl="0" fontAlgn="base">
        <a:spcBef>
          <a:spcPct val="0"/>
        </a:spcBef>
        <a:spcAft>
          <a:spcPct val="0"/>
        </a:spcAft>
        <a:defRPr kumimoji="1" sz="3200">
          <a:solidFill>
            <a:schemeClr val="tx2"/>
          </a:solidFill>
          <a:latin typeface="Times New Roman" pitchFamily="18" charset="0"/>
          <a:ea typeface="宋体" pitchFamily="2" charset="-122"/>
        </a:defRPr>
      </a:lvl6pPr>
      <a:lvl7pPr marL="914400" algn="l" rtl="0" fontAlgn="base">
        <a:spcBef>
          <a:spcPct val="0"/>
        </a:spcBef>
        <a:spcAft>
          <a:spcPct val="0"/>
        </a:spcAft>
        <a:defRPr kumimoji="1" sz="3200">
          <a:solidFill>
            <a:schemeClr val="tx2"/>
          </a:solidFill>
          <a:latin typeface="Times New Roman" pitchFamily="18" charset="0"/>
          <a:ea typeface="宋体" pitchFamily="2" charset="-122"/>
        </a:defRPr>
      </a:lvl7pPr>
      <a:lvl8pPr marL="1371600" algn="l" rtl="0" fontAlgn="base">
        <a:spcBef>
          <a:spcPct val="0"/>
        </a:spcBef>
        <a:spcAft>
          <a:spcPct val="0"/>
        </a:spcAft>
        <a:defRPr kumimoji="1" sz="3200">
          <a:solidFill>
            <a:schemeClr val="tx2"/>
          </a:solidFill>
          <a:latin typeface="Times New Roman" pitchFamily="18" charset="0"/>
          <a:ea typeface="宋体" pitchFamily="2" charset="-122"/>
        </a:defRPr>
      </a:lvl8pPr>
      <a:lvl9pPr marL="1828800" algn="l" rtl="0" fontAlgn="base">
        <a:spcBef>
          <a:spcPct val="0"/>
        </a:spcBef>
        <a:spcAft>
          <a:spcPct val="0"/>
        </a:spcAft>
        <a:defRPr kumimoji="1" sz="3200">
          <a:solidFill>
            <a:schemeClr val="tx2"/>
          </a:solidFill>
          <a:latin typeface="Times New Roman" pitchFamily="18" charset="0"/>
          <a:ea typeface="宋体" pitchFamily="2" charset="-122"/>
        </a:defRPr>
      </a:lvl9pPr>
    </p:titleStyle>
    <p:bodyStyle>
      <a:lvl1pPr marL="342900" indent="-342900" algn="l" rtl="0" eaLnBrk="0" fontAlgn="base" hangingPunct="0">
        <a:spcBef>
          <a:spcPct val="20000"/>
        </a:spcBef>
        <a:spcAft>
          <a:spcPct val="0"/>
        </a:spcAft>
        <a:buClr>
          <a:schemeClr val="bg2"/>
        </a:buClr>
        <a:buFont typeface="Monotype Sorts" pitchFamily="2" charset="2"/>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SzPct val="50000"/>
        <a:buFont typeface="Monotype Sorts" pitchFamily="2" charset="2"/>
        <a:buChar char="l"/>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3.wav"/><Relationship Id="rId1" Type="http://schemas.openxmlformats.org/officeDocument/2006/relationships/slideLayout" Target="../slideLayouts/slideLayout1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3.wav"/><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11.pn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image" Target="../media/image11.png"/><Relationship Id="rId7" Type="http://schemas.openxmlformats.org/officeDocument/2006/relationships/image" Target="../media/image8.jpeg"/><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12.emf"/><Relationship Id="rId5" Type="http://schemas.openxmlformats.org/officeDocument/2006/relationships/oleObject" Target="../embeddings/oleObject1.bin"/><Relationship Id="rId4" Type="http://schemas.openxmlformats.org/officeDocument/2006/relationships/image" Target="../media/image10.jpeg"/><Relationship Id="rId9" Type="http://schemas.openxmlformats.org/officeDocument/2006/relationships/image" Target="../media/image13.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2.wav"/><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2.wav"/><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7.emf"/><Relationship Id="rId5" Type="http://schemas.openxmlformats.org/officeDocument/2006/relationships/oleObject" Target="../embeddings/oleObject3.bin"/><Relationship Id="rId4" Type="http://schemas.openxmlformats.org/officeDocument/2006/relationships/image" Target="../media/image10.jpeg"/></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audio" Target="../media/audio4.wav"/><Relationship Id="rId7" Type="http://schemas.openxmlformats.org/officeDocument/2006/relationships/image" Target="../media/image20.wmf"/><Relationship Id="rId2" Type="http://schemas.openxmlformats.org/officeDocument/2006/relationships/slideLayout" Target="../slideLayouts/slideLayout13.xml"/><Relationship Id="rId1" Type="http://schemas.openxmlformats.org/officeDocument/2006/relationships/vmlDrawing" Target="../drawings/vmlDrawing3.vml"/><Relationship Id="rId6" Type="http://schemas.openxmlformats.org/officeDocument/2006/relationships/image" Target="../media/image2.jpeg"/><Relationship Id="rId5" Type="http://schemas.openxmlformats.org/officeDocument/2006/relationships/image" Target="../media/image18.emf"/><Relationship Id="rId4" Type="http://schemas.openxmlformats.org/officeDocument/2006/relationships/oleObject" Target="../embeddings/oleObject4.bin"/><Relationship Id="rId9" Type="http://schemas.openxmlformats.org/officeDocument/2006/relationships/image" Target="../media/image19.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image" Target="../media/image21.emf"/></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4.wav"/><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wmf"/><Relationship Id="rId7" Type="http://schemas.openxmlformats.org/officeDocument/2006/relationships/image" Target="../media/image29.wmf"/><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28.wmf"/><Relationship Id="rId5" Type="http://schemas.openxmlformats.org/officeDocument/2006/relationships/image" Target="../media/image27.png"/><Relationship Id="rId4" Type="http://schemas.openxmlformats.org/officeDocument/2006/relationships/image" Target="../media/image26.wmf"/></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5.wav"/><Relationship Id="rId1" Type="http://schemas.openxmlformats.org/officeDocument/2006/relationships/slideLayout" Target="../slideLayouts/slideLayout2.xml"/><Relationship Id="rId5" Type="http://schemas.openxmlformats.org/officeDocument/2006/relationships/image" Target="../media/image29.wmf"/><Relationship Id="rId4" Type="http://schemas.openxmlformats.org/officeDocument/2006/relationships/image" Target="../media/image28.wmf"/></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5.wav"/><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34.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audio" Target="../media/audio5.wav"/><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8.jpeg"/></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2.jpeg"/><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8.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image" Target="../media/image3.jpeg"/><Relationship Id="rId7" Type="http://schemas.openxmlformats.org/officeDocument/2006/relationships/oleObject" Target="../embeddings/oleObject8.bin"/><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image" Target="../media/image38.wmf"/><Relationship Id="rId5" Type="http://schemas.openxmlformats.org/officeDocument/2006/relationships/oleObject" Target="../embeddings/oleObject7.bin"/><Relationship Id="rId10" Type="http://schemas.openxmlformats.org/officeDocument/2006/relationships/image" Target="../media/image40.wmf"/><Relationship Id="rId4" Type="http://schemas.openxmlformats.org/officeDocument/2006/relationships/image" Target="../media/image2.jpeg"/><Relationship Id="rId9" Type="http://schemas.openxmlformats.org/officeDocument/2006/relationships/oleObject" Target="../embeddings/oleObject9.bin"/></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1.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6.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52.wmf"/><Relationship Id="rId2" Type="http://schemas.openxmlformats.org/officeDocument/2006/relationships/image" Target="../media/image48.png"/><Relationship Id="rId1" Type="http://schemas.openxmlformats.org/officeDocument/2006/relationships/slideLayout" Target="../slideLayouts/slideLayout6.xml"/><Relationship Id="rId6" Type="http://schemas.openxmlformats.org/officeDocument/2006/relationships/image" Target="../media/image51.wmf"/><Relationship Id="rId5" Type="http://schemas.openxmlformats.org/officeDocument/2006/relationships/image" Target="../media/image50.wmf"/><Relationship Id="rId4" Type="http://schemas.openxmlformats.org/officeDocument/2006/relationships/image" Target="../media/image49.wmf"/></Relationships>
</file>

<file path=ppt/slides/_rels/slide47.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52.wmf"/><Relationship Id="rId5" Type="http://schemas.openxmlformats.org/officeDocument/2006/relationships/image" Target="../media/image51.wmf"/><Relationship Id="rId4" Type="http://schemas.openxmlformats.org/officeDocument/2006/relationships/image" Target="../media/image50.wmf"/></Relationships>
</file>

<file path=ppt/slides/_rels/slide48.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52.wmf"/><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51.wmf"/><Relationship Id="rId5" Type="http://schemas.openxmlformats.org/officeDocument/2006/relationships/image" Target="../media/image50.wmf"/><Relationship Id="rId4" Type="http://schemas.openxmlformats.org/officeDocument/2006/relationships/image" Target="../media/image49.w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6.wmf"/><Relationship Id="rId4" Type="http://schemas.openxmlformats.org/officeDocument/2006/relationships/image" Target="../media/image5.wmf"/></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2.wav"/><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F6C569C6-B25E-4789-A08F-6C4CBDEFD8D4}"/>
              </a:ext>
            </a:extLst>
          </p:cNvPr>
          <p:cNvSpPr>
            <a:spLocks noGrp="1" noChangeArrowheads="1"/>
          </p:cNvSpPr>
          <p:nvPr>
            <p:ph type="ctrTitle"/>
          </p:nvPr>
        </p:nvSpPr>
        <p:spPr>
          <a:xfrm>
            <a:off x="827088" y="1773238"/>
            <a:ext cx="7467600" cy="960437"/>
          </a:xfrm>
          <a:solidFill>
            <a:schemeClr val="accent1"/>
          </a:solidFill>
        </p:spPr>
        <p:txBody>
          <a:bodyPr/>
          <a:lstStyle/>
          <a:p>
            <a:pPr algn="ctr" eaLnBrk="1" hangingPunct="1"/>
            <a:r>
              <a:rPr lang="zh-CN" altLang="en-US" sz="3600" b="1"/>
              <a:t>第三章 效用理论</a:t>
            </a:r>
          </a:p>
        </p:txBody>
      </p:sp>
      <p:sp>
        <p:nvSpPr>
          <p:cNvPr id="5123" name="Rectangle 4">
            <a:extLst>
              <a:ext uri="{FF2B5EF4-FFF2-40B4-BE49-F238E27FC236}">
                <a16:creationId xmlns:a16="http://schemas.microsoft.com/office/drawing/2014/main" id="{A51D98BF-BF24-4278-9FDA-19D09E2A351D}"/>
              </a:ext>
            </a:extLst>
          </p:cNvPr>
          <p:cNvSpPr>
            <a:spLocks noChangeArrowheads="1"/>
          </p:cNvSpPr>
          <p:nvPr/>
        </p:nvSpPr>
        <p:spPr bwMode="auto">
          <a:xfrm>
            <a:off x="827088" y="3213100"/>
            <a:ext cx="7416800" cy="1639888"/>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0"/>
              </a:spcBef>
              <a:buClrTx/>
              <a:buFontTx/>
              <a:buNone/>
            </a:pPr>
            <a:r>
              <a:rPr lang="zh-CN" altLang="en-US" sz="2800" b="1">
                <a:solidFill>
                  <a:srgbClr val="FF0000"/>
                </a:solidFill>
              </a:rPr>
              <a:t>两种方法分析：   </a:t>
            </a:r>
          </a:p>
          <a:p>
            <a:pPr>
              <a:lnSpc>
                <a:spcPct val="120000"/>
              </a:lnSpc>
              <a:spcBef>
                <a:spcPct val="0"/>
              </a:spcBef>
              <a:buClrTx/>
              <a:buFontTx/>
              <a:buNone/>
            </a:pPr>
            <a:r>
              <a:rPr lang="zh-CN" altLang="en-US" sz="2800"/>
              <a:t>一、基数效用理论</a:t>
            </a:r>
            <a:r>
              <a:rPr lang="en-US" altLang="zh-CN" sz="2800">
                <a:solidFill>
                  <a:srgbClr val="003300"/>
                </a:solidFill>
              </a:rPr>
              <a:t>——</a:t>
            </a:r>
            <a:r>
              <a:rPr lang="zh-CN" altLang="en-US" sz="2800"/>
              <a:t>边际效用分析法  </a:t>
            </a:r>
          </a:p>
          <a:p>
            <a:pPr>
              <a:lnSpc>
                <a:spcPct val="120000"/>
              </a:lnSpc>
              <a:spcBef>
                <a:spcPct val="0"/>
              </a:spcBef>
              <a:buClrTx/>
              <a:buFontTx/>
              <a:buNone/>
            </a:pPr>
            <a:r>
              <a:rPr lang="zh-CN" altLang="en-US" sz="2800">
                <a:solidFill>
                  <a:srgbClr val="000066"/>
                </a:solidFill>
              </a:rPr>
              <a:t>二、序数效用理论</a:t>
            </a:r>
            <a:r>
              <a:rPr lang="en-US" altLang="zh-CN" sz="2800">
                <a:solidFill>
                  <a:srgbClr val="000066"/>
                </a:solidFill>
              </a:rPr>
              <a:t>——</a:t>
            </a:r>
            <a:r>
              <a:rPr lang="zh-CN" altLang="en-US" sz="2800">
                <a:solidFill>
                  <a:srgbClr val="000066"/>
                </a:solidFill>
              </a:rPr>
              <a:t>无差异曲线分析法</a:t>
            </a:r>
          </a:p>
        </p:txBody>
      </p:sp>
    </p:spTree>
  </p:cSld>
  <p:clrMapOvr>
    <a:masterClrMapping/>
  </p:clrMapOvr>
  <p:transition spd="slow">
    <p:pull dir="rd"/>
    <p:sndAc>
      <p:stSnd>
        <p:snd r:embed="rId3" name="projctor.wav"/>
      </p:stSnd>
    </p:sndAc>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26BF6C7-6539-4A23-B238-ECBFCD21FC3E}"/>
              </a:ext>
            </a:extLst>
          </p:cNvPr>
          <p:cNvSpPr>
            <a:spLocks noGrp="1" noChangeArrowheads="1"/>
          </p:cNvSpPr>
          <p:nvPr>
            <p:ph type="title"/>
          </p:nvPr>
        </p:nvSpPr>
        <p:spPr>
          <a:xfrm>
            <a:off x="611188" y="404813"/>
            <a:ext cx="7772400" cy="739775"/>
          </a:xfrm>
        </p:spPr>
        <p:txBody>
          <a:bodyPr/>
          <a:lstStyle/>
          <a:p>
            <a:pPr eaLnBrk="1" hangingPunct="1"/>
            <a:r>
              <a:rPr lang="en-US" altLang="zh-CN" sz="2800">
                <a:solidFill>
                  <a:srgbClr val="FF0000"/>
                </a:solidFill>
                <a:latin typeface="黑体" panose="02010609060101010101" pitchFamily="49" charset="-122"/>
                <a:ea typeface="黑体" panose="02010609060101010101" pitchFamily="49" charset="-122"/>
              </a:rPr>
              <a:t>5</a:t>
            </a:r>
            <a:r>
              <a:rPr lang="zh-CN" altLang="en-US" sz="2800">
                <a:solidFill>
                  <a:srgbClr val="FF0000"/>
                </a:solidFill>
                <a:latin typeface="黑体" panose="02010609060101010101" pitchFamily="49" charset="-122"/>
                <a:ea typeface="黑体" panose="02010609060101010101" pitchFamily="49" charset="-122"/>
              </a:rPr>
              <a:t>、基数效用论消费者均衡的条件</a:t>
            </a:r>
          </a:p>
        </p:txBody>
      </p:sp>
      <p:sp>
        <p:nvSpPr>
          <p:cNvPr id="12291" name="Rectangle 3">
            <a:extLst>
              <a:ext uri="{FF2B5EF4-FFF2-40B4-BE49-F238E27FC236}">
                <a16:creationId xmlns:a16="http://schemas.microsoft.com/office/drawing/2014/main" id="{18FB9524-51D2-4DE1-8FB1-0300C5B37C27}"/>
              </a:ext>
            </a:extLst>
          </p:cNvPr>
          <p:cNvSpPr>
            <a:spLocks noGrp="1" noChangeArrowheads="1"/>
          </p:cNvSpPr>
          <p:nvPr>
            <p:ph type="body" sz="half" idx="1"/>
          </p:nvPr>
        </p:nvSpPr>
        <p:spPr>
          <a:xfrm>
            <a:off x="684213" y="3500438"/>
            <a:ext cx="4319587" cy="2520950"/>
          </a:xfrm>
          <a:ln>
            <a:solidFill>
              <a:srgbClr val="FF0000"/>
            </a:solidFill>
            <a:miter lim="800000"/>
            <a:headEnd/>
            <a:tailEnd/>
          </a:ln>
        </p:spPr>
        <p:txBody>
          <a:bodyPr/>
          <a:lstStyle/>
          <a:p>
            <a:pPr marL="538163" indent="-538163" eaLnBrk="1" hangingPunct="1">
              <a:lnSpc>
                <a:spcPct val="120000"/>
              </a:lnSpc>
              <a:buFont typeface="Monotype Sorts" pitchFamily="2" charset="2"/>
              <a:buNone/>
            </a:pPr>
            <a:r>
              <a:rPr lang="zh-CN" altLang="en-US" sz="2400">
                <a:solidFill>
                  <a:srgbClr val="FF0000"/>
                </a:solidFill>
                <a:latin typeface="黑体" panose="02010609060101010101" pitchFamily="49" charset="-122"/>
                <a:ea typeface="黑体" panose="02010609060101010101" pitchFamily="49" charset="-122"/>
              </a:rPr>
              <a:t>消费者均衡的条件：</a:t>
            </a:r>
            <a:r>
              <a:rPr lang="zh-CN" altLang="en-US" sz="2400" b="1">
                <a:latin typeface="华文中宋" panose="02010600040101010101" pitchFamily="2" charset="-122"/>
                <a:ea typeface="华文中宋" panose="02010600040101010101" pitchFamily="2" charset="-122"/>
              </a:rPr>
              <a:t> </a:t>
            </a:r>
          </a:p>
          <a:p>
            <a:pPr marL="538163" indent="-538163" eaLnBrk="1" hangingPunct="1">
              <a:lnSpc>
                <a:spcPct val="120000"/>
              </a:lnSpc>
              <a:buFont typeface="Monotype Sorts" pitchFamily="2" charset="2"/>
              <a:buNone/>
            </a:pPr>
            <a:r>
              <a:rPr lang="zh-CN" altLang="en-US" sz="2400" b="1">
                <a:latin typeface="华文中宋" panose="02010600040101010101" pitchFamily="2" charset="-122"/>
                <a:ea typeface="华文中宋" panose="02010600040101010101" pitchFamily="2" charset="-122"/>
              </a:rPr>
              <a:t>（</a:t>
            </a:r>
            <a:r>
              <a:rPr lang="en-US" altLang="zh-CN" sz="2400" b="1">
                <a:latin typeface="华文中宋" panose="02010600040101010101" pitchFamily="2" charset="-122"/>
                <a:ea typeface="华文中宋" panose="02010600040101010101" pitchFamily="2" charset="-122"/>
              </a:rPr>
              <a:t>1</a:t>
            </a:r>
            <a:r>
              <a:rPr lang="zh-CN" altLang="en-US" sz="2400" b="1">
                <a:latin typeface="华文中宋" panose="02010600040101010101" pitchFamily="2" charset="-122"/>
                <a:ea typeface="华文中宋" panose="02010600040101010101" pitchFamily="2" charset="-122"/>
              </a:rPr>
              <a:t>）把全部收入用完。</a:t>
            </a:r>
          </a:p>
          <a:p>
            <a:pPr marL="538163" indent="-538163" eaLnBrk="1" hangingPunct="1">
              <a:lnSpc>
                <a:spcPct val="120000"/>
              </a:lnSpc>
              <a:buFont typeface="Monotype Sorts" pitchFamily="2" charset="2"/>
              <a:buNone/>
            </a:pPr>
            <a:r>
              <a:rPr lang="zh-CN" altLang="en-US" sz="2400" b="1">
                <a:latin typeface="华文中宋" panose="02010600040101010101" pitchFamily="2" charset="-122"/>
                <a:ea typeface="华文中宋" panose="02010600040101010101" pitchFamily="2" charset="-122"/>
              </a:rPr>
              <a:t>（</a:t>
            </a:r>
            <a:r>
              <a:rPr lang="en-US" altLang="zh-CN" sz="2400" b="1">
                <a:latin typeface="华文中宋" panose="02010600040101010101" pitchFamily="2" charset="-122"/>
                <a:ea typeface="华文中宋" panose="02010600040101010101" pitchFamily="2" charset="-122"/>
              </a:rPr>
              <a:t>2</a:t>
            </a:r>
            <a:r>
              <a:rPr lang="zh-CN" altLang="en-US" sz="2400" b="1">
                <a:latin typeface="华文中宋" panose="02010600040101010101" pitchFamily="2" charset="-122"/>
                <a:ea typeface="华文中宋" panose="02010600040101010101" pitchFamily="2" charset="-122"/>
              </a:rPr>
              <a:t>）每一元钱都用在刀口上，每一元钱用在不同商品上的边际效用相等。</a:t>
            </a:r>
          </a:p>
        </p:txBody>
      </p:sp>
      <p:sp>
        <p:nvSpPr>
          <p:cNvPr id="12297" name="Rectangle 9" descr="纸莎草纸">
            <a:extLst>
              <a:ext uri="{FF2B5EF4-FFF2-40B4-BE49-F238E27FC236}">
                <a16:creationId xmlns:a16="http://schemas.microsoft.com/office/drawing/2014/main" id="{3FA030B8-6C42-423C-B287-FA6B4B90E138}"/>
              </a:ext>
            </a:extLst>
          </p:cNvPr>
          <p:cNvSpPr>
            <a:spLocks noChangeArrowheads="1"/>
          </p:cNvSpPr>
          <p:nvPr/>
        </p:nvSpPr>
        <p:spPr bwMode="auto">
          <a:xfrm>
            <a:off x="684213" y="1268413"/>
            <a:ext cx="4248150" cy="2024062"/>
          </a:xfrm>
          <a:prstGeom prst="rect">
            <a:avLst/>
          </a:prstGeom>
          <a:blipFill dpi="0" rotWithShape="0">
            <a:blip r:embed="rId3"/>
            <a:srcRect/>
            <a:tile tx="0" ty="0" sx="100000" sy="100000" flip="none" algn="tl"/>
          </a:blipFill>
          <a:ln w="38100">
            <a:solidFill>
              <a:schemeClr val="folHlink"/>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10000"/>
              </a:lnSpc>
              <a:buClr>
                <a:srgbClr val="006600"/>
              </a:buClr>
              <a:buFont typeface="Wingdings" panose="05000000000000000000" pitchFamily="2" charset="2"/>
              <a:buNone/>
            </a:pPr>
            <a:r>
              <a:rPr lang="zh-CN" altLang="en-US" sz="2400" b="1"/>
              <a:t>消费者均衡的假设前提</a:t>
            </a:r>
          </a:p>
          <a:p>
            <a:pPr eaLnBrk="1" hangingPunct="1">
              <a:lnSpc>
                <a:spcPct val="80000"/>
              </a:lnSpc>
              <a:buClr>
                <a:srgbClr val="006600"/>
              </a:buClr>
              <a:buSzPct val="90000"/>
              <a:buFont typeface="Wingdings" panose="05000000000000000000" pitchFamily="2" charset="2"/>
              <a:buChar char="p"/>
            </a:pPr>
            <a:r>
              <a:rPr lang="zh-CN" altLang="en-US" sz="2400" b="1"/>
              <a:t>消费者的偏好（嗜好）既定</a:t>
            </a:r>
          </a:p>
          <a:p>
            <a:pPr eaLnBrk="1" hangingPunct="1">
              <a:lnSpc>
                <a:spcPct val="80000"/>
              </a:lnSpc>
              <a:buClr>
                <a:srgbClr val="006600"/>
              </a:buClr>
              <a:buSzPct val="90000"/>
              <a:buFont typeface="Wingdings" panose="05000000000000000000" pitchFamily="2" charset="2"/>
              <a:buChar char="p"/>
            </a:pPr>
            <a:r>
              <a:rPr lang="zh-CN" altLang="en-US" sz="2400" b="1"/>
              <a:t>消费者的收入既定</a:t>
            </a:r>
          </a:p>
          <a:p>
            <a:pPr eaLnBrk="1" hangingPunct="1">
              <a:lnSpc>
                <a:spcPct val="80000"/>
              </a:lnSpc>
              <a:buClr>
                <a:srgbClr val="006600"/>
              </a:buClr>
              <a:buSzPct val="90000"/>
              <a:buFont typeface="Wingdings" panose="05000000000000000000" pitchFamily="2" charset="2"/>
              <a:buChar char="p"/>
            </a:pPr>
            <a:r>
              <a:rPr lang="zh-CN" altLang="en-US" sz="2400" b="1"/>
              <a:t>商品的价格既定</a:t>
            </a:r>
          </a:p>
          <a:p>
            <a:pPr eaLnBrk="1" hangingPunct="1">
              <a:lnSpc>
                <a:spcPct val="80000"/>
              </a:lnSpc>
              <a:buClr>
                <a:srgbClr val="006600"/>
              </a:buClr>
              <a:buSzPct val="90000"/>
              <a:buFont typeface="Wingdings" panose="05000000000000000000" pitchFamily="2" charset="2"/>
              <a:buChar char="p"/>
            </a:pPr>
            <a:r>
              <a:rPr lang="zh-CN" altLang="en-US" sz="2400" b="1"/>
              <a:t>消费者的收入全部购买商品</a:t>
            </a:r>
          </a:p>
        </p:txBody>
      </p:sp>
      <p:sp>
        <p:nvSpPr>
          <p:cNvPr id="12299" name="AutoShape 11" descr="蓝色面巾纸">
            <a:extLst>
              <a:ext uri="{FF2B5EF4-FFF2-40B4-BE49-F238E27FC236}">
                <a16:creationId xmlns:a16="http://schemas.microsoft.com/office/drawing/2014/main" id="{BBE35E2E-BB07-4D19-9B6D-A222006E5083}"/>
              </a:ext>
            </a:extLst>
          </p:cNvPr>
          <p:cNvSpPr>
            <a:spLocks noChangeArrowheads="1"/>
          </p:cNvSpPr>
          <p:nvPr/>
        </p:nvSpPr>
        <p:spPr bwMode="auto">
          <a:xfrm>
            <a:off x="5292725" y="1484313"/>
            <a:ext cx="3671888" cy="4249737"/>
          </a:xfrm>
          <a:prstGeom prst="wedgeRoundRectCallout">
            <a:avLst>
              <a:gd name="adj1" fmla="val -58648"/>
              <a:gd name="adj2" fmla="val 3491"/>
              <a:gd name="adj3" fmla="val 16667"/>
            </a:avLst>
          </a:prstGeom>
          <a:blipFill dpi="0" rotWithShape="0">
            <a:blip r:embed="rId4"/>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kumimoji="0" lang="zh-CN" altLang="en-US" sz="2400" b="1"/>
              <a:t>效用最大化原则：</a:t>
            </a:r>
          </a:p>
          <a:p>
            <a:pPr eaLnBrk="1" hangingPunct="1">
              <a:buClr>
                <a:schemeClr val="accent2"/>
              </a:buClr>
              <a:buSzPct val="95000"/>
              <a:buFont typeface="Wingdings" panose="05000000000000000000" pitchFamily="2" charset="2"/>
              <a:buChar char="u"/>
            </a:pPr>
            <a:r>
              <a:rPr kumimoji="0" lang="zh-CN" altLang="en-US" sz="2400" b="1"/>
              <a:t>收入既定的情况下，</a:t>
            </a:r>
          </a:p>
          <a:p>
            <a:pPr eaLnBrk="1" hangingPunct="1">
              <a:buClr>
                <a:schemeClr val="accent2"/>
              </a:buClr>
              <a:buSzPct val="95000"/>
              <a:buFont typeface="Wingdings" panose="05000000000000000000" pitchFamily="2" charset="2"/>
              <a:buChar char="u"/>
            </a:pPr>
            <a:r>
              <a:rPr kumimoji="0" lang="zh-CN" altLang="en-US" sz="2400" b="1"/>
              <a:t>消费者应使自己花费在各种商品购买上的最后一元钱所带来的边际效用相等。</a:t>
            </a:r>
          </a:p>
          <a:p>
            <a:pPr eaLnBrk="1" hangingPunct="1">
              <a:buClr>
                <a:schemeClr val="accent2"/>
              </a:buClr>
              <a:buSzPct val="95000"/>
              <a:buFont typeface="Wingdings" panose="05000000000000000000" pitchFamily="2" charset="2"/>
              <a:buChar char="u"/>
            </a:pPr>
            <a:r>
              <a:rPr kumimoji="0" lang="zh-CN" altLang="en-US" sz="2400" b="1"/>
              <a:t>或者，消费者应该使自己所购买的各种商品的边际效用与价格之比相等。</a:t>
            </a:r>
            <a:r>
              <a:rPr kumimoji="0" lang="zh-CN" altLang="en-US" sz="2400"/>
              <a:t> </a:t>
            </a:r>
          </a:p>
        </p:txBody>
      </p:sp>
    </p:spTree>
  </p:cSld>
  <p:clrMapOvr>
    <a:masterClrMapping/>
  </p:clrMapOvr>
  <p:transition spd="slow">
    <p:pull dir="rd"/>
    <p:sndAc>
      <p:stSnd>
        <p:snd r:embed="rId2" name="glas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97"/>
                                        </p:tgtEl>
                                        <p:attrNameLst>
                                          <p:attrName>style.visibility</p:attrName>
                                        </p:attrNameLst>
                                      </p:cBhvr>
                                      <p:to>
                                        <p:strVal val="visible"/>
                                      </p:to>
                                    </p:set>
                                    <p:animEffect transition="in" filter="blinds(horizontal)">
                                      <p:cBhvr>
                                        <p:cTn id="7" dur="500"/>
                                        <p:tgtEl>
                                          <p:spTgt spid="1229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91">
                                            <p:bg/>
                                          </p:spTgt>
                                        </p:tgtEl>
                                        <p:attrNameLst>
                                          <p:attrName>style.visibility</p:attrName>
                                        </p:attrNameLst>
                                      </p:cBhvr>
                                      <p:to>
                                        <p:strVal val="visible"/>
                                      </p:to>
                                    </p:set>
                                    <p:animEffect transition="in" filter="blinds(horizontal)">
                                      <p:cBhvr>
                                        <p:cTn id="12" dur="500"/>
                                        <p:tgtEl>
                                          <p:spTgt spid="12291">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291">
                                            <p:txEl>
                                              <p:pRg st="0" end="0"/>
                                            </p:txEl>
                                          </p:spTgt>
                                        </p:tgtEl>
                                        <p:attrNameLst>
                                          <p:attrName>style.visibility</p:attrName>
                                        </p:attrNameLst>
                                      </p:cBhvr>
                                      <p:to>
                                        <p:strVal val="visible"/>
                                      </p:to>
                                    </p:set>
                                    <p:animEffect transition="in" filter="blinds(horizontal)">
                                      <p:cBhvr>
                                        <p:cTn id="17" dur="500"/>
                                        <p:tgtEl>
                                          <p:spTgt spid="12291">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2291">
                                            <p:txEl>
                                              <p:pRg st="1" end="1"/>
                                            </p:txEl>
                                          </p:spTgt>
                                        </p:tgtEl>
                                        <p:attrNameLst>
                                          <p:attrName>style.visibility</p:attrName>
                                        </p:attrNameLst>
                                      </p:cBhvr>
                                      <p:to>
                                        <p:strVal val="visible"/>
                                      </p:to>
                                    </p:set>
                                    <p:animEffect transition="in" filter="blinds(horizontal)">
                                      <p:cBhvr>
                                        <p:cTn id="22" dur="500"/>
                                        <p:tgtEl>
                                          <p:spTgt spid="12291">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291">
                                            <p:txEl>
                                              <p:pRg st="2" end="2"/>
                                            </p:txEl>
                                          </p:spTgt>
                                        </p:tgtEl>
                                        <p:attrNameLst>
                                          <p:attrName>style.visibility</p:attrName>
                                        </p:attrNameLst>
                                      </p:cBhvr>
                                      <p:to>
                                        <p:strVal val="visible"/>
                                      </p:to>
                                    </p:set>
                                    <p:animEffect transition="in" filter="blinds(horizontal)">
                                      <p:cBhvr>
                                        <p:cTn id="27" dur="500"/>
                                        <p:tgtEl>
                                          <p:spTgt spid="12291">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2299"/>
                                        </p:tgtEl>
                                        <p:attrNameLst>
                                          <p:attrName>style.visibility</p:attrName>
                                        </p:attrNameLst>
                                      </p:cBhvr>
                                      <p:to>
                                        <p:strVal val="visible"/>
                                      </p:to>
                                    </p:set>
                                    <p:animEffect transition="in" filter="blinds(horizontal)">
                                      <p:cBhvr>
                                        <p:cTn id="32" dur="500"/>
                                        <p:tgtEl>
                                          <p:spTgt spid="122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nimBg="1"/>
      <p:bldP spid="12297" grpId="0" animBg="1"/>
      <p:bldP spid="12299"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EECA8B3B-3AC4-45BC-A7D4-7F4F5D34693D}"/>
              </a:ext>
            </a:extLst>
          </p:cNvPr>
          <p:cNvSpPr>
            <a:spLocks noGrp="1" noChangeArrowheads="1"/>
          </p:cNvSpPr>
          <p:nvPr>
            <p:ph type="title"/>
          </p:nvPr>
        </p:nvSpPr>
        <p:spPr>
          <a:xfrm>
            <a:off x="469900" y="300038"/>
            <a:ext cx="7772400" cy="863600"/>
          </a:xfrm>
        </p:spPr>
        <p:txBody>
          <a:bodyPr/>
          <a:lstStyle/>
          <a:p>
            <a:pPr eaLnBrk="1" hangingPunct="1"/>
            <a:br>
              <a:rPr lang="en-US" altLang="zh-CN" b="1">
                <a:latin typeface="华文中宋" panose="02010600040101010101" pitchFamily="2" charset="-122"/>
                <a:ea typeface="华文中宋" panose="02010600040101010101" pitchFamily="2" charset="-122"/>
              </a:rPr>
            </a:br>
            <a:r>
              <a:rPr lang="en-US" altLang="zh-CN" b="1">
                <a:latin typeface="华文中宋" panose="02010600040101010101" pitchFamily="2" charset="-122"/>
                <a:ea typeface="华文中宋" panose="02010600040101010101" pitchFamily="2" charset="-122"/>
              </a:rPr>
              <a:t> </a:t>
            </a:r>
          </a:p>
        </p:txBody>
      </p:sp>
      <p:sp>
        <p:nvSpPr>
          <p:cNvPr id="16387" name="Text Box 6">
            <a:extLst>
              <a:ext uri="{FF2B5EF4-FFF2-40B4-BE49-F238E27FC236}">
                <a16:creationId xmlns:a16="http://schemas.microsoft.com/office/drawing/2014/main" id="{C8ECA883-39AA-4F00-876E-1B4811DF49D1}"/>
              </a:ext>
            </a:extLst>
          </p:cNvPr>
          <p:cNvSpPr txBox="1">
            <a:spLocks noChangeArrowheads="1"/>
          </p:cNvSpPr>
          <p:nvPr/>
        </p:nvSpPr>
        <p:spPr bwMode="auto">
          <a:xfrm>
            <a:off x="611188" y="515938"/>
            <a:ext cx="4681537" cy="466725"/>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400" b="1">
                <a:solidFill>
                  <a:srgbClr val="000000"/>
                </a:solidFill>
              </a:rPr>
              <a:t>简单的</a:t>
            </a:r>
            <a:r>
              <a:rPr lang="en-US" altLang="zh-CN" sz="2400" b="1">
                <a:solidFill>
                  <a:srgbClr val="000000"/>
                </a:solidFill>
              </a:rPr>
              <a:t>——</a:t>
            </a:r>
            <a:r>
              <a:rPr lang="zh-CN" altLang="en-US" sz="2400" b="1">
                <a:solidFill>
                  <a:srgbClr val="000000"/>
                </a:solidFill>
              </a:rPr>
              <a:t>两种商品均衡条件</a:t>
            </a:r>
          </a:p>
        </p:txBody>
      </p:sp>
      <p:sp>
        <p:nvSpPr>
          <p:cNvPr id="25610" name="Rectangle 10">
            <a:extLst>
              <a:ext uri="{FF2B5EF4-FFF2-40B4-BE49-F238E27FC236}">
                <a16:creationId xmlns:a16="http://schemas.microsoft.com/office/drawing/2014/main" id="{93393377-DE06-4145-BCE9-C1FF60F95172}"/>
              </a:ext>
            </a:extLst>
          </p:cNvPr>
          <p:cNvSpPr>
            <a:spLocks noChangeArrowheads="1"/>
          </p:cNvSpPr>
          <p:nvPr/>
        </p:nvSpPr>
        <p:spPr bwMode="auto">
          <a:xfrm>
            <a:off x="5435600" y="515938"/>
            <a:ext cx="2881313" cy="1625600"/>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solidFill>
                  <a:srgbClr val="000066"/>
                </a:solidFill>
              </a:rPr>
              <a:t>M</a:t>
            </a:r>
            <a:r>
              <a:rPr lang="zh-CN" altLang="en-US" sz="2000" b="1">
                <a:solidFill>
                  <a:srgbClr val="000066"/>
                </a:solidFill>
              </a:rPr>
              <a:t>： 消费者的收入</a:t>
            </a:r>
          </a:p>
          <a:p>
            <a:pPr>
              <a:spcBef>
                <a:spcPct val="0"/>
              </a:spcBef>
              <a:buClrTx/>
              <a:buFontTx/>
              <a:buNone/>
            </a:pPr>
            <a:r>
              <a:rPr lang="en-US" altLang="zh-CN" sz="2000" b="1">
                <a:solidFill>
                  <a:srgbClr val="000066"/>
                </a:solidFill>
              </a:rPr>
              <a:t>P1</a:t>
            </a:r>
            <a:r>
              <a:rPr lang="zh-CN" altLang="en-US" sz="2000" b="1">
                <a:solidFill>
                  <a:srgbClr val="000066"/>
                </a:solidFill>
              </a:rPr>
              <a:t>： </a:t>
            </a:r>
            <a:r>
              <a:rPr lang="en-US" altLang="zh-CN" sz="2000" b="1">
                <a:solidFill>
                  <a:srgbClr val="000066"/>
                </a:solidFill>
              </a:rPr>
              <a:t>1</a:t>
            </a:r>
            <a:r>
              <a:rPr lang="zh-CN" altLang="en-US" sz="2000" b="1">
                <a:solidFill>
                  <a:srgbClr val="000066"/>
                </a:solidFill>
              </a:rPr>
              <a:t>商品的价格</a:t>
            </a:r>
          </a:p>
          <a:p>
            <a:pPr>
              <a:spcBef>
                <a:spcPct val="0"/>
              </a:spcBef>
              <a:buClrTx/>
              <a:buFontTx/>
              <a:buNone/>
            </a:pPr>
            <a:r>
              <a:rPr lang="en-US" altLang="zh-CN" sz="2000" b="1">
                <a:solidFill>
                  <a:srgbClr val="000066"/>
                </a:solidFill>
              </a:rPr>
              <a:t>P2</a:t>
            </a:r>
            <a:r>
              <a:rPr lang="zh-CN" altLang="en-US" sz="2000" b="1">
                <a:solidFill>
                  <a:srgbClr val="000066"/>
                </a:solidFill>
              </a:rPr>
              <a:t>： </a:t>
            </a:r>
            <a:r>
              <a:rPr lang="en-US" altLang="zh-CN" sz="2000" b="1">
                <a:solidFill>
                  <a:srgbClr val="000066"/>
                </a:solidFill>
              </a:rPr>
              <a:t>2</a:t>
            </a:r>
            <a:r>
              <a:rPr lang="zh-CN" altLang="en-US" sz="2000" b="1">
                <a:solidFill>
                  <a:srgbClr val="000066"/>
                </a:solidFill>
              </a:rPr>
              <a:t>商品的价格</a:t>
            </a:r>
          </a:p>
          <a:p>
            <a:pPr>
              <a:spcBef>
                <a:spcPct val="0"/>
              </a:spcBef>
              <a:buClrTx/>
              <a:buFontTx/>
              <a:buNone/>
            </a:pPr>
            <a:r>
              <a:rPr lang="en-US" altLang="zh-CN" sz="2000" b="1">
                <a:solidFill>
                  <a:srgbClr val="000066"/>
                </a:solidFill>
              </a:rPr>
              <a:t>Q1</a:t>
            </a:r>
            <a:r>
              <a:rPr lang="zh-CN" altLang="en-US" sz="2000" b="1">
                <a:solidFill>
                  <a:srgbClr val="000066"/>
                </a:solidFill>
              </a:rPr>
              <a:t>：</a:t>
            </a:r>
            <a:r>
              <a:rPr lang="en-US" altLang="zh-CN" sz="2000" b="1">
                <a:solidFill>
                  <a:srgbClr val="000066"/>
                </a:solidFill>
              </a:rPr>
              <a:t>1</a:t>
            </a:r>
            <a:r>
              <a:rPr lang="zh-CN" altLang="en-US" sz="2000" b="1">
                <a:solidFill>
                  <a:srgbClr val="000066"/>
                </a:solidFill>
              </a:rPr>
              <a:t>商品的数量</a:t>
            </a:r>
          </a:p>
          <a:p>
            <a:pPr>
              <a:spcBef>
                <a:spcPct val="0"/>
              </a:spcBef>
              <a:buClrTx/>
              <a:buFontTx/>
              <a:buNone/>
            </a:pPr>
            <a:r>
              <a:rPr lang="en-US" altLang="zh-CN" sz="2000" b="1">
                <a:solidFill>
                  <a:srgbClr val="000066"/>
                </a:solidFill>
              </a:rPr>
              <a:t>Q2</a:t>
            </a:r>
            <a:r>
              <a:rPr lang="zh-CN" altLang="en-US" sz="2000" b="1">
                <a:solidFill>
                  <a:srgbClr val="000066"/>
                </a:solidFill>
              </a:rPr>
              <a:t>：</a:t>
            </a:r>
            <a:r>
              <a:rPr lang="en-US" altLang="zh-CN" sz="2000" b="1">
                <a:solidFill>
                  <a:srgbClr val="000066"/>
                </a:solidFill>
              </a:rPr>
              <a:t>2</a:t>
            </a:r>
            <a:r>
              <a:rPr lang="zh-CN" altLang="en-US" sz="2000" b="1">
                <a:solidFill>
                  <a:srgbClr val="000066"/>
                </a:solidFill>
              </a:rPr>
              <a:t>商品的数量</a:t>
            </a:r>
          </a:p>
        </p:txBody>
      </p:sp>
      <p:sp>
        <p:nvSpPr>
          <p:cNvPr id="25611" name="Rectangle 11">
            <a:extLst>
              <a:ext uri="{FF2B5EF4-FFF2-40B4-BE49-F238E27FC236}">
                <a16:creationId xmlns:a16="http://schemas.microsoft.com/office/drawing/2014/main" id="{C3B29666-9CE2-4A16-8785-CA6CE4C8107D}"/>
              </a:ext>
            </a:extLst>
          </p:cNvPr>
          <p:cNvSpPr>
            <a:spLocks noChangeArrowheads="1"/>
          </p:cNvSpPr>
          <p:nvPr/>
        </p:nvSpPr>
        <p:spPr bwMode="auto">
          <a:xfrm>
            <a:off x="5435600" y="2243138"/>
            <a:ext cx="3276600" cy="1076325"/>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b="1">
                <a:solidFill>
                  <a:srgbClr val="000066"/>
                </a:solidFill>
              </a:rPr>
              <a:t>MU1</a:t>
            </a:r>
            <a:r>
              <a:rPr lang="zh-CN" altLang="en-US" sz="2000" b="1">
                <a:solidFill>
                  <a:srgbClr val="000066"/>
                </a:solidFill>
              </a:rPr>
              <a:t>：</a:t>
            </a:r>
            <a:r>
              <a:rPr lang="en-US" altLang="zh-CN" sz="2000" b="1">
                <a:solidFill>
                  <a:srgbClr val="000066"/>
                </a:solidFill>
              </a:rPr>
              <a:t>1</a:t>
            </a:r>
            <a:r>
              <a:rPr lang="zh-CN" altLang="en-US" sz="2000" b="1">
                <a:solidFill>
                  <a:srgbClr val="000066"/>
                </a:solidFill>
              </a:rPr>
              <a:t>商品的边际效用</a:t>
            </a:r>
          </a:p>
          <a:p>
            <a:pPr>
              <a:spcBef>
                <a:spcPct val="0"/>
              </a:spcBef>
              <a:buClrTx/>
              <a:buFontTx/>
              <a:buNone/>
            </a:pPr>
            <a:r>
              <a:rPr lang="en-US" altLang="zh-CN" sz="2000" b="1">
                <a:solidFill>
                  <a:srgbClr val="000066"/>
                </a:solidFill>
              </a:rPr>
              <a:t>MU2 </a:t>
            </a:r>
            <a:r>
              <a:rPr lang="zh-CN" altLang="en-US" sz="2000" b="1">
                <a:solidFill>
                  <a:srgbClr val="000066"/>
                </a:solidFill>
              </a:rPr>
              <a:t>：</a:t>
            </a:r>
            <a:r>
              <a:rPr lang="en-US" altLang="zh-CN" sz="2000" b="1">
                <a:solidFill>
                  <a:srgbClr val="000066"/>
                </a:solidFill>
              </a:rPr>
              <a:t>2</a:t>
            </a:r>
            <a:r>
              <a:rPr lang="zh-CN" altLang="en-US" sz="2000" b="1">
                <a:solidFill>
                  <a:srgbClr val="000066"/>
                </a:solidFill>
              </a:rPr>
              <a:t>商品的边际效用</a:t>
            </a:r>
          </a:p>
          <a:p>
            <a:pPr>
              <a:spcBef>
                <a:spcPct val="0"/>
              </a:spcBef>
              <a:buClrTx/>
              <a:buFontTx/>
              <a:buNone/>
            </a:pPr>
            <a:r>
              <a:rPr lang="en-US" altLang="zh-CN" sz="2400" b="1">
                <a:solidFill>
                  <a:srgbClr val="000066"/>
                </a:solidFill>
                <a:latin typeface="Symbol" panose="05050102010706020507" pitchFamily="18" charset="2"/>
              </a:rPr>
              <a:t>l</a:t>
            </a:r>
            <a:r>
              <a:rPr lang="zh-CN" altLang="en-US" sz="2000" b="1">
                <a:solidFill>
                  <a:srgbClr val="000066"/>
                </a:solidFill>
              </a:rPr>
              <a:t>：每元钱的边际效用</a:t>
            </a:r>
          </a:p>
        </p:txBody>
      </p:sp>
      <p:pic>
        <p:nvPicPr>
          <p:cNvPr id="25613" name="Picture 13">
            <a:extLst>
              <a:ext uri="{FF2B5EF4-FFF2-40B4-BE49-F238E27FC236}">
                <a16:creationId xmlns:a16="http://schemas.microsoft.com/office/drawing/2014/main" id="{EE94B614-03F4-43C1-A2F6-E52D903AA96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11188" y="1308100"/>
            <a:ext cx="4752975" cy="1431925"/>
          </a:xfrm>
        </p:spPr>
      </p:pic>
      <p:sp>
        <p:nvSpPr>
          <p:cNvPr id="25620" name="Rectangle 20" descr="花束">
            <a:extLst>
              <a:ext uri="{FF2B5EF4-FFF2-40B4-BE49-F238E27FC236}">
                <a16:creationId xmlns:a16="http://schemas.microsoft.com/office/drawing/2014/main" id="{B740A9B3-3AFE-4A5B-8324-6C5BBA7583E4}"/>
              </a:ext>
            </a:extLst>
          </p:cNvPr>
          <p:cNvSpPr>
            <a:spLocks noChangeArrowheads="1"/>
          </p:cNvSpPr>
          <p:nvPr/>
        </p:nvSpPr>
        <p:spPr bwMode="auto">
          <a:xfrm>
            <a:off x="4643438" y="3395663"/>
            <a:ext cx="4032250" cy="1225550"/>
          </a:xfrm>
          <a:prstGeom prst="rect">
            <a:avLst/>
          </a:prstGeom>
          <a:blipFill dpi="0" rotWithShape="0">
            <a:blip r:embed="rId4"/>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zh-CN" altLang="en-US" sz="2400" b="1">
                <a:solidFill>
                  <a:srgbClr val="000000"/>
                </a:solidFill>
                <a:latin typeface="Garamond" panose="02020404030301010803" pitchFamily="18" charset="0"/>
              </a:rPr>
              <a:t>说明：对于消费者，同样的一元钱购买商品</a:t>
            </a:r>
            <a:r>
              <a:rPr lang="en-US" altLang="zh-CN" sz="2400" b="1">
                <a:solidFill>
                  <a:srgbClr val="000000"/>
                </a:solidFill>
                <a:latin typeface="Garamond" panose="02020404030301010803" pitchFamily="18" charset="0"/>
              </a:rPr>
              <a:t>1</a:t>
            </a:r>
            <a:r>
              <a:rPr lang="zh-CN" altLang="en-US" sz="2400" b="1">
                <a:solidFill>
                  <a:srgbClr val="000000"/>
                </a:solidFill>
                <a:latin typeface="Garamond" panose="02020404030301010803" pitchFamily="18" charset="0"/>
              </a:rPr>
              <a:t>的边际效用小于商品</a:t>
            </a:r>
            <a:r>
              <a:rPr lang="en-US" altLang="zh-CN" sz="2400" b="1">
                <a:solidFill>
                  <a:srgbClr val="000000"/>
                </a:solidFill>
                <a:latin typeface="Garamond" panose="02020404030301010803" pitchFamily="18" charset="0"/>
              </a:rPr>
              <a:t>2</a:t>
            </a:r>
            <a:r>
              <a:rPr lang="zh-CN" altLang="en-US" sz="2400" b="1">
                <a:solidFill>
                  <a:srgbClr val="000000"/>
                </a:solidFill>
                <a:latin typeface="Garamond" panose="02020404030301010803" pitchFamily="18" charset="0"/>
              </a:rPr>
              <a:t>的边际效用。</a:t>
            </a:r>
          </a:p>
        </p:txBody>
      </p:sp>
      <p:pic>
        <p:nvPicPr>
          <p:cNvPr id="25624" name="Picture 24">
            <a:extLst>
              <a:ext uri="{FF2B5EF4-FFF2-40B4-BE49-F238E27FC236}">
                <a16:creationId xmlns:a16="http://schemas.microsoft.com/office/drawing/2014/main" id="{89F41BBE-53FE-4E82-A1C9-63F26E3776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213" y="2819400"/>
            <a:ext cx="2447925" cy="993775"/>
          </a:xfrm>
          <a:prstGeom prst="rect">
            <a:avLst/>
          </a:prstGeom>
          <a:noFill/>
          <a:ln w="9525">
            <a:solidFill>
              <a:srgbClr val="FF3399"/>
            </a:solidFill>
            <a:miter lim="800000"/>
            <a:headEnd/>
            <a:tailEnd/>
          </a:ln>
          <a:extLst>
            <a:ext uri="{909E8E84-426E-40DD-AFC4-6F175D3DCCD1}">
              <a14:hiddenFill xmlns:a14="http://schemas.microsoft.com/office/drawing/2010/main">
                <a:solidFill>
                  <a:srgbClr val="FFFFFF"/>
                </a:solidFill>
              </a14:hiddenFill>
            </a:ext>
          </a:extLst>
        </p:spPr>
      </p:pic>
      <p:sp>
        <p:nvSpPr>
          <p:cNvPr id="25625" name="Rectangle 25" descr="纸莎草纸">
            <a:extLst>
              <a:ext uri="{FF2B5EF4-FFF2-40B4-BE49-F238E27FC236}">
                <a16:creationId xmlns:a16="http://schemas.microsoft.com/office/drawing/2014/main" id="{F2147838-327A-45AF-B8B1-9E226C26F3B4}"/>
              </a:ext>
            </a:extLst>
          </p:cNvPr>
          <p:cNvSpPr>
            <a:spLocks noChangeArrowheads="1"/>
          </p:cNvSpPr>
          <p:nvPr/>
        </p:nvSpPr>
        <p:spPr bwMode="auto">
          <a:xfrm>
            <a:off x="684213" y="4005263"/>
            <a:ext cx="2952750" cy="1955800"/>
          </a:xfrm>
          <a:prstGeom prst="rect">
            <a:avLst/>
          </a:prstGeom>
          <a:blipFill dpi="0" rotWithShape="0">
            <a:blip r:embed="rId6"/>
            <a:srcRect/>
            <a:tile tx="0" ty="0" sx="100000" sy="100000" flip="none" algn="tl"/>
          </a:blip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185738">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SzPct val="95000"/>
              <a:buFont typeface="Wingdings" panose="05000000000000000000" pitchFamily="2" charset="2"/>
              <a:buChar char="p"/>
            </a:pPr>
            <a:r>
              <a:rPr lang="zh-CN" altLang="en-US" sz="2400" b="1">
                <a:solidFill>
                  <a:srgbClr val="000000"/>
                </a:solidFill>
                <a:latin typeface="Garamond" panose="02020404030301010803" pitchFamily="18" charset="0"/>
              </a:rPr>
              <a:t>这样：理性消费者就会调整这两种商品的购买量：</a:t>
            </a:r>
          </a:p>
          <a:p>
            <a:pPr lvl="1">
              <a:spcBef>
                <a:spcPct val="0"/>
              </a:spcBef>
              <a:buClr>
                <a:srgbClr val="006600"/>
              </a:buClr>
              <a:buSzPct val="95000"/>
              <a:buFont typeface="Wingdings" panose="05000000000000000000" pitchFamily="2" charset="2"/>
              <a:buChar char="p"/>
            </a:pPr>
            <a:r>
              <a:rPr lang="zh-CN" altLang="en-US" sz="2400" b="1">
                <a:solidFill>
                  <a:srgbClr val="000000"/>
                </a:solidFill>
                <a:latin typeface="Garamond" panose="02020404030301010803" pitchFamily="18" charset="0"/>
              </a:rPr>
              <a:t>减少商品</a:t>
            </a:r>
            <a:r>
              <a:rPr lang="en-US" altLang="zh-CN" sz="2400" b="1">
                <a:solidFill>
                  <a:srgbClr val="000000"/>
                </a:solidFill>
                <a:latin typeface="Garamond" panose="02020404030301010803" pitchFamily="18" charset="0"/>
              </a:rPr>
              <a:t>1</a:t>
            </a:r>
            <a:r>
              <a:rPr lang="zh-CN" altLang="en-US" sz="2400" b="1">
                <a:solidFill>
                  <a:srgbClr val="000000"/>
                </a:solidFill>
                <a:latin typeface="Garamond" panose="02020404030301010803" pitchFamily="18" charset="0"/>
              </a:rPr>
              <a:t>，</a:t>
            </a:r>
          </a:p>
          <a:p>
            <a:pPr lvl="1">
              <a:spcBef>
                <a:spcPct val="0"/>
              </a:spcBef>
              <a:buClr>
                <a:srgbClr val="006600"/>
              </a:buClr>
              <a:buSzPct val="95000"/>
              <a:buFont typeface="Wingdings" panose="05000000000000000000" pitchFamily="2" charset="2"/>
              <a:buChar char="p"/>
            </a:pPr>
            <a:r>
              <a:rPr lang="zh-CN" altLang="en-US" sz="2400" b="1">
                <a:solidFill>
                  <a:srgbClr val="000000"/>
                </a:solidFill>
                <a:latin typeface="Garamond" panose="02020404030301010803" pitchFamily="18" charset="0"/>
              </a:rPr>
              <a:t>增加商品</a:t>
            </a:r>
            <a:r>
              <a:rPr lang="en-US" altLang="zh-CN" sz="2400" b="1">
                <a:solidFill>
                  <a:srgbClr val="000000"/>
                </a:solidFill>
                <a:latin typeface="Garamond" panose="02020404030301010803" pitchFamily="18" charset="0"/>
              </a:rPr>
              <a:t>2</a:t>
            </a:r>
            <a:r>
              <a:rPr lang="zh-CN" altLang="en-US" sz="2400" b="1">
                <a:solidFill>
                  <a:srgbClr val="000000"/>
                </a:solidFill>
                <a:latin typeface="Garamond" panose="02020404030301010803" pitchFamily="18" charset="0"/>
              </a:rPr>
              <a:t>。</a:t>
            </a:r>
          </a:p>
        </p:txBody>
      </p:sp>
      <p:sp>
        <p:nvSpPr>
          <p:cNvPr id="25626" name="Rectangle 26" descr="花束">
            <a:extLst>
              <a:ext uri="{FF2B5EF4-FFF2-40B4-BE49-F238E27FC236}">
                <a16:creationId xmlns:a16="http://schemas.microsoft.com/office/drawing/2014/main" id="{538C5DE1-2946-49A4-BBA7-B1B8E74D0970}"/>
              </a:ext>
            </a:extLst>
          </p:cNvPr>
          <p:cNvSpPr>
            <a:spLocks noChangeArrowheads="1"/>
          </p:cNvSpPr>
          <p:nvPr/>
        </p:nvSpPr>
        <p:spPr bwMode="auto">
          <a:xfrm>
            <a:off x="4356100" y="4725988"/>
            <a:ext cx="4321175" cy="1590675"/>
          </a:xfrm>
          <a:prstGeom prst="rect">
            <a:avLst/>
          </a:prstGeom>
          <a:blipFill dpi="0" rotWithShape="0">
            <a:blip r:embed="rId4"/>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zh-CN" altLang="en-US" sz="2400" b="1">
                <a:solidFill>
                  <a:srgbClr val="000000"/>
                </a:solidFill>
                <a:latin typeface="Garamond" panose="02020404030301010803" pitchFamily="18" charset="0"/>
              </a:rPr>
              <a:t>意味者：总效用会增加。</a:t>
            </a:r>
          </a:p>
          <a:p>
            <a:pPr>
              <a:spcBef>
                <a:spcPct val="0"/>
              </a:spcBef>
              <a:buClr>
                <a:schemeClr val="accent2"/>
              </a:buClr>
              <a:buSzPct val="95000"/>
              <a:buFont typeface="Wingdings" panose="05000000000000000000" pitchFamily="2" charset="2"/>
              <a:buChar char="l"/>
            </a:pPr>
            <a:r>
              <a:rPr lang="zh-CN" altLang="en-US" sz="2400" b="1">
                <a:solidFill>
                  <a:srgbClr val="000000"/>
                </a:solidFill>
                <a:latin typeface="Garamond" panose="02020404030301010803" pitchFamily="18" charset="0"/>
              </a:rPr>
              <a:t>直到最后一元钱用于购买两种商品的边际效用相等时，便</a:t>
            </a:r>
            <a:r>
              <a:rPr lang="zh-CN" altLang="en-US" sz="2400" b="1">
                <a:solidFill>
                  <a:srgbClr val="000000"/>
                </a:solidFill>
              </a:rPr>
              <a:t>获得最大效用。</a:t>
            </a:r>
          </a:p>
        </p:txBody>
      </p:sp>
      <p:sp>
        <p:nvSpPr>
          <p:cNvPr id="25627" name="AutoShape 27">
            <a:extLst>
              <a:ext uri="{FF2B5EF4-FFF2-40B4-BE49-F238E27FC236}">
                <a16:creationId xmlns:a16="http://schemas.microsoft.com/office/drawing/2014/main" id="{44C948F1-3E0B-428E-B68F-7C7EDE6E8F9B}"/>
              </a:ext>
            </a:extLst>
          </p:cNvPr>
          <p:cNvSpPr>
            <a:spLocks noChangeArrowheads="1"/>
          </p:cNvSpPr>
          <p:nvPr/>
        </p:nvSpPr>
        <p:spPr bwMode="auto">
          <a:xfrm>
            <a:off x="3203575" y="3251200"/>
            <a:ext cx="1152525" cy="720725"/>
          </a:xfrm>
          <a:prstGeom prst="notchedRightArrow">
            <a:avLst>
              <a:gd name="adj1" fmla="val 50000"/>
              <a:gd name="adj2" fmla="val 39978"/>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200"/>
          </a:p>
        </p:txBody>
      </p:sp>
      <p:sp>
        <p:nvSpPr>
          <p:cNvPr id="25630" name="Line 30">
            <a:extLst>
              <a:ext uri="{FF2B5EF4-FFF2-40B4-BE49-F238E27FC236}">
                <a16:creationId xmlns:a16="http://schemas.microsoft.com/office/drawing/2014/main" id="{BF1F6D68-9198-4D26-B995-F71755FC8D66}"/>
              </a:ext>
            </a:extLst>
          </p:cNvPr>
          <p:cNvSpPr>
            <a:spLocks noChangeShapeType="1"/>
          </p:cNvSpPr>
          <p:nvPr/>
        </p:nvSpPr>
        <p:spPr bwMode="auto">
          <a:xfrm flipH="1">
            <a:off x="3851275" y="4187825"/>
            <a:ext cx="720725" cy="287338"/>
          </a:xfrm>
          <a:prstGeom prst="line">
            <a:avLst/>
          </a:prstGeom>
          <a:noFill/>
          <a:ln w="76200" cmpd="tri">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5631" name="Line 31">
            <a:extLst>
              <a:ext uri="{FF2B5EF4-FFF2-40B4-BE49-F238E27FC236}">
                <a16:creationId xmlns:a16="http://schemas.microsoft.com/office/drawing/2014/main" id="{779C534A-F2BD-4030-ABE8-7A9C06482142}"/>
              </a:ext>
            </a:extLst>
          </p:cNvPr>
          <p:cNvSpPr>
            <a:spLocks noChangeShapeType="1"/>
          </p:cNvSpPr>
          <p:nvPr/>
        </p:nvSpPr>
        <p:spPr bwMode="auto">
          <a:xfrm>
            <a:off x="3635375" y="4979988"/>
            <a:ext cx="649288" cy="503237"/>
          </a:xfrm>
          <a:prstGeom prst="line">
            <a:avLst/>
          </a:prstGeom>
          <a:noFill/>
          <a:ln w="76200">
            <a:solidFill>
              <a:srgbClr val="FF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5633" name="Text Box 33">
            <a:extLst>
              <a:ext uri="{FF2B5EF4-FFF2-40B4-BE49-F238E27FC236}">
                <a16:creationId xmlns:a16="http://schemas.microsoft.com/office/drawing/2014/main" id="{1D77C193-B0AC-4885-950C-5769AE6D2257}"/>
              </a:ext>
            </a:extLst>
          </p:cNvPr>
          <p:cNvSpPr txBox="1">
            <a:spLocks noChangeArrowheads="1"/>
          </p:cNvSpPr>
          <p:nvPr/>
        </p:nvSpPr>
        <p:spPr bwMode="auto">
          <a:xfrm>
            <a:off x="2700338" y="1944688"/>
            <a:ext cx="935037" cy="519112"/>
          </a:xfrm>
          <a:prstGeom prst="rect">
            <a:avLst/>
          </a:prstGeom>
          <a:solidFill>
            <a:srgbClr val="FFFF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800" b="1">
                <a:latin typeface="Symbol" panose="05050102010706020507" pitchFamily="18" charset="2"/>
              </a:rPr>
              <a:t>l</a:t>
            </a:r>
          </a:p>
        </p:txBody>
      </p:sp>
    </p:spTree>
  </p:cSld>
  <p:clrMapOvr>
    <a:masterClrMapping/>
  </p:clrMapOvr>
  <p:transition spd="slow">
    <p:pull dir="rd"/>
    <p:sndAc>
      <p:stSnd>
        <p:snd r:embed="rId2" name="glas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5613"/>
                                        </p:tgtEl>
                                        <p:attrNameLst>
                                          <p:attrName>style.visibility</p:attrName>
                                        </p:attrNameLst>
                                      </p:cBhvr>
                                      <p:to>
                                        <p:strVal val="visible"/>
                                      </p:to>
                                    </p:set>
                                    <p:animEffect transition="in" filter="blinds(horizontal)">
                                      <p:cBhvr>
                                        <p:cTn id="7" dur="500"/>
                                        <p:tgtEl>
                                          <p:spTgt spid="2561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5633"/>
                                        </p:tgtEl>
                                        <p:attrNameLst>
                                          <p:attrName>style.visibility</p:attrName>
                                        </p:attrNameLst>
                                      </p:cBhvr>
                                      <p:to>
                                        <p:strVal val="visible"/>
                                      </p:to>
                                    </p:set>
                                    <p:animEffect transition="in" filter="blinds(horizontal)">
                                      <p:cBhvr>
                                        <p:cTn id="10" dur="500"/>
                                        <p:tgtEl>
                                          <p:spTgt spid="2563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25610"/>
                                        </p:tgtEl>
                                        <p:attrNameLst>
                                          <p:attrName>style.visibility</p:attrName>
                                        </p:attrNameLst>
                                      </p:cBhvr>
                                      <p:to>
                                        <p:strVal val="visible"/>
                                      </p:to>
                                    </p:set>
                                    <p:animEffect transition="in" filter="blinds(horizontal)">
                                      <p:cBhvr>
                                        <p:cTn id="15" dur="500"/>
                                        <p:tgtEl>
                                          <p:spTgt spid="25610"/>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25611"/>
                                        </p:tgtEl>
                                        <p:attrNameLst>
                                          <p:attrName>style.visibility</p:attrName>
                                        </p:attrNameLst>
                                      </p:cBhvr>
                                      <p:to>
                                        <p:strVal val="visible"/>
                                      </p:to>
                                    </p:set>
                                    <p:animEffect transition="in" filter="blinds(horizontal)">
                                      <p:cBhvr>
                                        <p:cTn id="20" dur="500"/>
                                        <p:tgtEl>
                                          <p:spTgt spid="2561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25624"/>
                                        </p:tgtEl>
                                        <p:attrNameLst>
                                          <p:attrName>style.visibility</p:attrName>
                                        </p:attrNameLst>
                                      </p:cBhvr>
                                      <p:to>
                                        <p:strVal val="visible"/>
                                      </p:to>
                                    </p:set>
                                    <p:animEffect transition="in" filter="blinds(horizontal)">
                                      <p:cBhvr>
                                        <p:cTn id="25" dur="500"/>
                                        <p:tgtEl>
                                          <p:spTgt spid="25624"/>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25627"/>
                                        </p:tgtEl>
                                        <p:attrNameLst>
                                          <p:attrName>style.visibility</p:attrName>
                                        </p:attrNameLst>
                                      </p:cBhvr>
                                      <p:to>
                                        <p:strVal val="visible"/>
                                      </p:to>
                                    </p:set>
                                    <p:animEffect transition="in" filter="blinds(horizontal)">
                                      <p:cBhvr>
                                        <p:cTn id="30" dur="500"/>
                                        <p:tgtEl>
                                          <p:spTgt spid="25627"/>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25620"/>
                                        </p:tgtEl>
                                        <p:attrNameLst>
                                          <p:attrName>style.visibility</p:attrName>
                                        </p:attrNameLst>
                                      </p:cBhvr>
                                      <p:to>
                                        <p:strVal val="visible"/>
                                      </p:to>
                                    </p:set>
                                    <p:animEffect transition="in" filter="blinds(horizontal)">
                                      <p:cBhvr>
                                        <p:cTn id="35" dur="500"/>
                                        <p:tgtEl>
                                          <p:spTgt spid="25620"/>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ntr" presetSubtype="10" fill="hold" nodeType="clickEffect">
                                  <p:stCondLst>
                                    <p:cond delay="0"/>
                                  </p:stCondLst>
                                  <p:childTnLst>
                                    <p:set>
                                      <p:cBhvr>
                                        <p:cTn id="39" dur="1" fill="hold">
                                          <p:stCondLst>
                                            <p:cond delay="0"/>
                                          </p:stCondLst>
                                        </p:cTn>
                                        <p:tgtEl>
                                          <p:spTgt spid="25630"/>
                                        </p:tgtEl>
                                        <p:attrNameLst>
                                          <p:attrName>style.visibility</p:attrName>
                                        </p:attrNameLst>
                                      </p:cBhvr>
                                      <p:to>
                                        <p:strVal val="visible"/>
                                      </p:to>
                                    </p:set>
                                    <p:animEffect transition="in" filter="blinds(horizontal)">
                                      <p:cBhvr>
                                        <p:cTn id="40" dur="500"/>
                                        <p:tgtEl>
                                          <p:spTgt spid="25630"/>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25625"/>
                                        </p:tgtEl>
                                        <p:attrNameLst>
                                          <p:attrName>style.visibility</p:attrName>
                                        </p:attrNameLst>
                                      </p:cBhvr>
                                      <p:to>
                                        <p:strVal val="visible"/>
                                      </p:to>
                                    </p:set>
                                    <p:animEffect transition="in" filter="blinds(horizontal)">
                                      <p:cBhvr>
                                        <p:cTn id="45" dur="500"/>
                                        <p:tgtEl>
                                          <p:spTgt spid="25625"/>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3" presetClass="entr" presetSubtype="10" fill="hold" nodeType="clickEffect">
                                  <p:stCondLst>
                                    <p:cond delay="0"/>
                                  </p:stCondLst>
                                  <p:childTnLst>
                                    <p:set>
                                      <p:cBhvr>
                                        <p:cTn id="49" dur="1" fill="hold">
                                          <p:stCondLst>
                                            <p:cond delay="0"/>
                                          </p:stCondLst>
                                        </p:cTn>
                                        <p:tgtEl>
                                          <p:spTgt spid="25631"/>
                                        </p:tgtEl>
                                        <p:attrNameLst>
                                          <p:attrName>style.visibility</p:attrName>
                                        </p:attrNameLst>
                                      </p:cBhvr>
                                      <p:to>
                                        <p:strVal val="visible"/>
                                      </p:to>
                                    </p:set>
                                    <p:animEffect transition="in" filter="blinds(horizontal)">
                                      <p:cBhvr>
                                        <p:cTn id="50" dur="500"/>
                                        <p:tgtEl>
                                          <p:spTgt spid="25631"/>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25626"/>
                                        </p:tgtEl>
                                        <p:attrNameLst>
                                          <p:attrName>style.visibility</p:attrName>
                                        </p:attrNameLst>
                                      </p:cBhvr>
                                      <p:to>
                                        <p:strVal val="visible"/>
                                      </p:to>
                                    </p:set>
                                    <p:animEffect transition="in" filter="blinds(horizontal)">
                                      <p:cBhvr>
                                        <p:cTn id="55" dur="500"/>
                                        <p:tgtEl>
                                          <p:spTgt spid="25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0" grpId="0" animBg="1"/>
      <p:bldP spid="25611" grpId="0" animBg="1"/>
      <p:bldP spid="25620" grpId="0" animBg="1"/>
      <p:bldP spid="25625" grpId="0" animBg="1"/>
      <p:bldP spid="25626" grpId="0" animBg="1"/>
      <p:bldP spid="25627" grpId="0" animBg="1"/>
      <p:bldP spid="256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0">
            <a:extLst>
              <a:ext uri="{FF2B5EF4-FFF2-40B4-BE49-F238E27FC236}">
                <a16:creationId xmlns:a16="http://schemas.microsoft.com/office/drawing/2014/main" id="{0BEC6A79-1DB5-4C67-BD00-1F3D9AF09576}"/>
              </a:ext>
            </a:extLst>
          </p:cNvPr>
          <p:cNvSpPr>
            <a:spLocks noGrp="1" noChangeArrowheads="1"/>
          </p:cNvSpPr>
          <p:nvPr>
            <p:ph type="title"/>
          </p:nvPr>
        </p:nvSpPr>
        <p:spPr/>
        <p:txBody>
          <a:bodyPr/>
          <a:lstStyle/>
          <a:p>
            <a:pPr eaLnBrk="1" hangingPunct="1"/>
            <a:endParaRPr lang="zh-CN" altLang="zh-CN"/>
          </a:p>
        </p:txBody>
      </p:sp>
      <p:grpSp>
        <p:nvGrpSpPr>
          <p:cNvPr id="372742" name="Group 6">
            <a:extLst>
              <a:ext uri="{FF2B5EF4-FFF2-40B4-BE49-F238E27FC236}">
                <a16:creationId xmlns:a16="http://schemas.microsoft.com/office/drawing/2014/main" id="{2D69B362-DAE2-46EE-86A0-3E3B24A924AA}"/>
              </a:ext>
            </a:extLst>
          </p:cNvPr>
          <p:cNvGrpSpPr>
            <a:grpSpLocks/>
          </p:cNvGrpSpPr>
          <p:nvPr/>
        </p:nvGrpSpPr>
        <p:grpSpPr bwMode="auto">
          <a:xfrm>
            <a:off x="611188" y="1341438"/>
            <a:ext cx="2447925" cy="993775"/>
            <a:chOff x="612" y="845"/>
            <a:chExt cx="1542" cy="626"/>
          </a:xfrm>
        </p:grpSpPr>
        <p:pic>
          <p:nvPicPr>
            <p:cNvPr id="17426" name="Picture 4">
              <a:extLst>
                <a:ext uri="{FF2B5EF4-FFF2-40B4-BE49-F238E27FC236}">
                  <a16:creationId xmlns:a16="http://schemas.microsoft.com/office/drawing/2014/main" id="{8B7248F4-E586-4797-8783-E408711E33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 y="845"/>
              <a:ext cx="1542" cy="626"/>
            </a:xfrm>
            <a:prstGeom prst="rect">
              <a:avLst/>
            </a:prstGeom>
            <a:noFill/>
            <a:ln w="9525">
              <a:solidFill>
                <a:srgbClr val="FF3399"/>
              </a:solidFill>
              <a:miter lim="800000"/>
              <a:headEnd/>
              <a:tailEnd/>
            </a:ln>
            <a:extLst>
              <a:ext uri="{909E8E84-426E-40DD-AFC4-6F175D3DCCD1}">
                <a14:hiddenFill xmlns:a14="http://schemas.microsoft.com/office/drawing/2010/main">
                  <a:solidFill>
                    <a:srgbClr val="FFFFFF"/>
                  </a:solidFill>
                </a14:hiddenFill>
              </a:ext>
            </a:extLst>
          </p:spPr>
        </p:pic>
        <p:sp>
          <p:nvSpPr>
            <p:cNvPr id="17427" name="Text Box 5">
              <a:extLst>
                <a:ext uri="{FF2B5EF4-FFF2-40B4-BE49-F238E27FC236}">
                  <a16:creationId xmlns:a16="http://schemas.microsoft.com/office/drawing/2014/main" id="{CC0B1E09-E76E-4A01-A6D5-BC766614390E}"/>
                </a:ext>
              </a:extLst>
            </p:cNvPr>
            <p:cNvSpPr txBox="1">
              <a:spLocks noChangeArrowheads="1"/>
            </p:cNvSpPr>
            <p:nvPr/>
          </p:nvSpPr>
          <p:spPr bwMode="auto">
            <a:xfrm>
              <a:off x="1438" y="963"/>
              <a:ext cx="181" cy="288"/>
            </a:xfrm>
            <a:prstGeom prst="rect">
              <a:avLst/>
            </a:prstGeom>
            <a:solidFill>
              <a:srgbClr val="FFFF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a:t>&gt;</a:t>
              </a:r>
            </a:p>
          </p:txBody>
        </p:sp>
      </p:grpSp>
      <p:sp>
        <p:nvSpPr>
          <p:cNvPr id="372743" name="Rectangle 7" descr="花束">
            <a:extLst>
              <a:ext uri="{FF2B5EF4-FFF2-40B4-BE49-F238E27FC236}">
                <a16:creationId xmlns:a16="http://schemas.microsoft.com/office/drawing/2014/main" id="{1E38F5C6-C7BD-42A5-BDAF-1077C002A3B6}"/>
              </a:ext>
            </a:extLst>
          </p:cNvPr>
          <p:cNvSpPr>
            <a:spLocks noChangeArrowheads="1"/>
          </p:cNvSpPr>
          <p:nvPr/>
        </p:nvSpPr>
        <p:spPr bwMode="auto">
          <a:xfrm>
            <a:off x="4716463" y="1557338"/>
            <a:ext cx="3384550" cy="495300"/>
          </a:xfrm>
          <a:prstGeom prst="rect">
            <a:avLst/>
          </a:prstGeom>
          <a:blipFill dpi="0" rotWithShape="0">
            <a:blip r:embed="rId4"/>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zh-CN" altLang="en-US" sz="2400" b="1">
                <a:solidFill>
                  <a:srgbClr val="000000"/>
                </a:solidFill>
                <a:latin typeface="Garamond" panose="02020404030301010803" pitchFamily="18" charset="0"/>
              </a:rPr>
              <a:t>则恰好相反</a:t>
            </a:r>
          </a:p>
        </p:txBody>
      </p:sp>
      <p:sp>
        <p:nvSpPr>
          <p:cNvPr id="372744" name="AutoShape 8">
            <a:extLst>
              <a:ext uri="{FF2B5EF4-FFF2-40B4-BE49-F238E27FC236}">
                <a16:creationId xmlns:a16="http://schemas.microsoft.com/office/drawing/2014/main" id="{0DF676C8-9F69-4831-8B79-869FE27D80A7}"/>
              </a:ext>
            </a:extLst>
          </p:cNvPr>
          <p:cNvSpPr>
            <a:spLocks noChangeArrowheads="1"/>
          </p:cNvSpPr>
          <p:nvPr/>
        </p:nvSpPr>
        <p:spPr bwMode="auto">
          <a:xfrm>
            <a:off x="3276600" y="1484313"/>
            <a:ext cx="1152525" cy="720725"/>
          </a:xfrm>
          <a:prstGeom prst="notchedRightArrow">
            <a:avLst>
              <a:gd name="adj1" fmla="val 50000"/>
              <a:gd name="adj2" fmla="val 39978"/>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200"/>
          </a:p>
        </p:txBody>
      </p:sp>
      <p:grpSp>
        <p:nvGrpSpPr>
          <p:cNvPr id="372766" name="Group 30">
            <a:extLst>
              <a:ext uri="{FF2B5EF4-FFF2-40B4-BE49-F238E27FC236}">
                <a16:creationId xmlns:a16="http://schemas.microsoft.com/office/drawing/2014/main" id="{E57D2197-8A84-4494-B9AA-8B15E80E8184}"/>
              </a:ext>
            </a:extLst>
          </p:cNvPr>
          <p:cNvGrpSpPr>
            <a:grpSpLocks/>
          </p:cNvGrpSpPr>
          <p:nvPr/>
        </p:nvGrpSpPr>
        <p:grpSpPr bwMode="auto">
          <a:xfrm>
            <a:off x="755650" y="3573463"/>
            <a:ext cx="4248150" cy="1274762"/>
            <a:chOff x="476" y="2251"/>
            <a:chExt cx="2676" cy="803"/>
          </a:xfrm>
        </p:grpSpPr>
        <p:sp>
          <p:nvSpPr>
            <p:cNvPr id="17424" name="Text Box 12">
              <a:extLst>
                <a:ext uri="{FF2B5EF4-FFF2-40B4-BE49-F238E27FC236}">
                  <a16:creationId xmlns:a16="http://schemas.microsoft.com/office/drawing/2014/main" id="{6085E6E0-54F6-4801-BA10-197F38C3B957}"/>
                </a:ext>
              </a:extLst>
            </p:cNvPr>
            <p:cNvSpPr txBox="1">
              <a:spLocks noChangeArrowheads="1"/>
            </p:cNvSpPr>
            <p:nvPr/>
          </p:nvSpPr>
          <p:spPr bwMode="auto">
            <a:xfrm>
              <a:off x="476" y="2478"/>
              <a:ext cx="267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b="1"/>
                <a:t>If</a:t>
              </a:r>
              <a:r>
                <a:rPr lang="zh-CN" altLang="en-US" sz="2400" b="1"/>
                <a:t>：</a:t>
              </a:r>
            </a:p>
          </p:txBody>
        </p:sp>
        <p:graphicFrame>
          <p:nvGraphicFramePr>
            <p:cNvPr id="17425" name="Object 23">
              <a:extLst>
                <a:ext uri="{FF2B5EF4-FFF2-40B4-BE49-F238E27FC236}">
                  <a16:creationId xmlns:a16="http://schemas.microsoft.com/office/drawing/2014/main" id="{EAE0F9C3-5B8A-4868-9B81-6C16EA8DAEEF}"/>
                </a:ext>
              </a:extLst>
            </p:cNvPr>
            <p:cNvGraphicFramePr>
              <a:graphicFrameLocks noChangeAspect="1"/>
            </p:cNvGraphicFramePr>
            <p:nvPr/>
          </p:nvGraphicFramePr>
          <p:xfrm>
            <a:off x="884" y="2251"/>
            <a:ext cx="1134" cy="803"/>
          </p:xfrm>
          <a:graphic>
            <a:graphicData uri="http://schemas.openxmlformats.org/presentationml/2006/ole">
              <mc:AlternateContent xmlns:mc="http://schemas.openxmlformats.org/markup-compatibility/2006">
                <mc:Choice xmlns:v="urn:schemas-microsoft-com:vml" Requires="v">
                  <p:oleObj spid="_x0000_s17428" name="公式" r:id="rId5" imgW="552387" imgH="371387" progId="Equation.3">
                    <p:embed/>
                  </p:oleObj>
                </mc:Choice>
                <mc:Fallback>
                  <p:oleObj name="公式" r:id="rId5" imgW="552387" imgH="371387" progId="Equation.3">
                    <p:embed/>
                    <p:pic>
                      <p:nvPicPr>
                        <p:cNvPr id="0" name="Object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4" y="2251"/>
                          <a:ext cx="1134" cy="8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372760" name="Rectangle 24" descr="花束">
            <a:extLst>
              <a:ext uri="{FF2B5EF4-FFF2-40B4-BE49-F238E27FC236}">
                <a16:creationId xmlns:a16="http://schemas.microsoft.com/office/drawing/2014/main" id="{79D39345-03F4-44E5-8216-C1AF8DA15A40}"/>
              </a:ext>
            </a:extLst>
          </p:cNvPr>
          <p:cNvSpPr>
            <a:spLocks noChangeArrowheads="1"/>
          </p:cNvSpPr>
          <p:nvPr/>
        </p:nvSpPr>
        <p:spPr bwMode="auto">
          <a:xfrm>
            <a:off x="4716463" y="3141663"/>
            <a:ext cx="4032250" cy="1590675"/>
          </a:xfrm>
          <a:prstGeom prst="rect">
            <a:avLst/>
          </a:prstGeom>
          <a:blipFill dpi="0" rotWithShape="0">
            <a:blip r:embed="rId4"/>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zh-CN" altLang="en-US" sz="2400" b="1">
                <a:solidFill>
                  <a:srgbClr val="000000"/>
                </a:solidFill>
                <a:latin typeface="Garamond" panose="02020404030301010803" pitchFamily="18" charset="0"/>
              </a:rPr>
              <a:t>说明：对于消费者，最后一元钱购买商品</a:t>
            </a:r>
            <a:r>
              <a:rPr lang="en-US" altLang="zh-CN" sz="2400" b="1">
                <a:solidFill>
                  <a:srgbClr val="000000"/>
                </a:solidFill>
                <a:latin typeface="Garamond" panose="02020404030301010803" pitchFamily="18" charset="0"/>
              </a:rPr>
              <a:t>i</a:t>
            </a:r>
            <a:r>
              <a:rPr lang="zh-CN" altLang="en-US" sz="2400" b="1">
                <a:solidFill>
                  <a:srgbClr val="000000"/>
                </a:solidFill>
                <a:latin typeface="Garamond" panose="02020404030301010803" pitchFamily="18" charset="0"/>
              </a:rPr>
              <a:t>的边际效用大于最后一元钱的货币边际效用。</a:t>
            </a:r>
          </a:p>
        </p:txBody>
      </p:sp>
      <p:sp>
        <p:nvSpPr>
          <p:cNvPr id="372761" name="Rectangle 25" descr="纸莎草纸">
            <a:extLst>
              <a:ext uri="{FF2B5EF4-FFF2-40B4-BE49-F238E27FC236}">
                <a16:creationId xmlns:a16="http://schemas.microsoft.com/office/drawing/2014/main" id="{389A57B4-DA89-4AD9-B1D8-14378EAEA186}"/>
              </a:ext>
            </a:extLst>
          </p:cNvPr>
          <p:cNvSpPr>
            <a:spLocks noChangeArrowheads="1"/>
          </p:cNvSpPr>
          <p:nvPr/>
        </p:nvSpPr>
        <p:spPr bwMode="auto">
          <a:xfrm>
            <a:off x="395288" y="5089525"/>
            <a:ext cx="2952750" cy="1225550"/>
          </a:xfrm>
          <a:prstGeom prst="rect">
            <a:avLst/>
          </a:prstGeom>
          <a:blipFill dpi="0" rotWithShape="0">
            <a:blip r:embed="rId7"/>
            <a:srcRect/>
            <a:tile tx="0" ty="0" sx="100000" sy="100000" flip="none" algn="tl"/>
          </a:blip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SzPct val="95000"/>
              <a:buFont typeface="Wingdings" panose="05000000000000000000" pitchFamily="2" charset="2"/>
              <a:buChar char="p"/>
            </a:pPr>
            <a:r>
              <a:rPr lang="zh-CN" altLang="en-US" sz="2400" b="1">
                <a:solidFill>
                  <a:srgbClr val="000000"/>
                </a:solidFill>
                <a:latin typeface="Garamond" panose="02020404030301010803" pitchFamily="18" charset="0"/>
              </a:rPr>
              <a:t>这样：理性消费者就会增加对商品</a:t>
            </a:r>
            <a:r>
              <a:rPr lang="en-US" altLang="zh-CN" sz="2400" b="1">
                <a:solidFill>
                  <a:srgbClr val="000000"/>
                </a:solidFill>
                <a:latin typeface="Garamond" panose="02020404030301010803" pitchFamily="18" charset="0"/>
              </a:rPr>
              <a:t>i</a:t>
            </a:r>
            <a:r>
              <a:rPr lang="zh-CN" altLang="en-US" sz="2400" b="1">
                <a:solidFill>
                  <a:srgbClr val="000000"/>
                </a:solidFill>
                <a:latin typeface="Garamond" panose="02020404030301010803" pitchFamily="18" charset="0"/>
              </a:rPr>
              <a:t>的购买量。</a:t>
            </a:r>
          </a:p>
        </p:txBody>
      </p:sp>
      <p:sp>
        <p:nvSpPr>
          <p:cNvPr id="372762" name="Rectangle 26" descr="花束">
            <a:extLst>
              <a:ext uri="{FF2B5EF4-FFF2-40B4-BE49-F238E27FC236}">
                <a16:creationId xmlns:a16="http://schemas.microsoft.com/office/drawing/2014/main" id="{25729EFE-345C-4ABD-9366-9484A248303F}"/>
              </a:ext>
            </a:extLst>
          </p:cNvPr>
          <p:cNvSpPr>
            <a:spLocks noChangeArrowheads="1"/>
          </p:cNvSpPr>
          <p:nvPr/>
        </p:nvSpPr>
        <p:spPr bwMode="auto">
          <a:xfrm>
            <a:off x="4211638" y="5013325"/>
            <a:ext cx="4537075" cy="1590675"/>
          </a:xfrm>
          <a:prstGeom prst="rect">
            <a:avLst/>
          </a:prstGeom>
          <a:blipFill dpi="0" rotWithShape="0">
            <a:blip r:embed="rId4"/>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zh-CN" altLang="en-US" sz="2400" b="1">
                <a:solidFill>
                  <a:srgbClr val="000000"/>
                </a:solidFill>
                <a:latin typeface="Garamond" panose="02020404030301010803" pitchFamily="18" charset="0"/>
              </a:rPr>
              <a:t>意味者：总效用会增加。</a:t>
            </a:r>
          </a:p>
          <a:p>
            <a:pPr>
              <a:spcBef>
                <a:spcPct val="0"/>
              </a:spcBef>
              <a:buClr>
                <a:schemeClr val="accent2"/>
              </a:buClr>
              <a:buSzPct val="95000"/>
              <a:buFont typeface="Wingdings" panose="05000000000000000000" pitchFamily="2" charset="2"/>
              <a:buChar char="l"/>
            </a:pPr>
            <a:r>
              <a:rPr lang="zh-CN" altLang="en-US" sz="2400" b="1">
                <a:solidFill>
                  <a:srgbClr val="000000"/>
                </a:solidFill>
                <a:latin typeface="Garamond" panose="02020404030301010803" pitchFamily="18" charset="0"/>
              </a:rPr>
              <a:t>直到最后一元钱用于购买商品的边际效用等于货币本身的边际效用时，便</a:t>
            </a:r>
            <a:r>
              <a:rPr lang="zh-CN" altLang="en-US" sz="2400" b="1">
                <a:solidFill>
                  <a:srgbClr val="000000"/>
                </a:solidFill>
              </a:rPr>
              <a:t>获得最大效用。</a:t>
            </a:r>
          </a:p>
        </p:txBody>
      </p:sp>
      <p:sp>
        <p:nvSpPr>
          <p:cNvPr id="372763" name="AutoShape 27">
            <a:extLst>
              <a:ext uri="{FF2B5EF4-FFF2-40B4-BE49-F238E27FC236}">
                <a16:creationId xmlns:a16="http://schemas.microsoft.com/office/drawing/2014/main" id="{0C15FAF9-09C3-40E3-B607-18BFFADD9D04}"/>
              </a:ext>
            </a:extLst>
          </p:cNvPr>
          <p:cNvSpPr>
            <a:spLocks noChangeArrowheads="1"/>
          </p:cNvSpPr>
          <p:nvPr/>
        </p:nvSpPr>
        <p:spPr bwMode="auto">
          <a:xfrm>
            <a:off x="3348038" y="3860800"/>
            <a:ext cx="1152525" cy="720725"/>
          </a:xfrm>
          <a:prstGeom prst="notchedRightArrow">
            <a:avLst>
              <a:gd name="adj1" fmla="val 50000"/>
              <a:gd name="adj2" fmla="val 39978"/>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200"/>
          </a:p>
        </p:txBody>
      </p:sp>
      <p:sp>
        <p:nvSpPr>
          <p:cNvPr id="372764" name="Line 28">
            <a:extLst>
              <a:ext uri="{FF2B5EF4-FFF2-40B4-BE49-F238E27FC236}">
                <a16:creationId xmlns:a16="http://schemas.microsoft.com/office/drawing/2014/main" id="{8D39732E-2945-40A5-97B8-55BE41431ACA}"/>
              </a:ext>
            </a:extLst>
          </p:cNvPr>
          <p:cNvSpPr>
            <a:spLocks noChangeShapeType="1"/>
          </p:cNvSpPr>
          <p:nvPr/>
        </p:nvSpPr>
        <p:spPr bwMode="auto">
          <a:xfrm flipH="1">
            <a:off x="3492500" y="4508500"/>
            <a:ext cx="1008063" cy="792163"/>
          </a:xfrm>
          <a:prstGeom prst="line">
            <a:avLst/>
          </a:prstGeom>
          <a:noFill/>
          <a:ln w="76200" cmpd="tri">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72765" name="Line 29">
            <a:extLst>
              <a:ext uri="{FF2B5EF4-FFF2-40B4-BE49-F238E27FC236}">
                <a16:creationId xmlns:a16="http://schemas.microsoft.com/office/drawing/2014/main" id="{46F1C7F0-E734-46AE-AF3B-9214B5FB764F}"/>
              </a:ext>
            </a:extLst>
          </p:cNvPr>
          <p:cNvSpPr>
            <a:spLocks noChangeShapeType="1"/>
          </p:cNvSpPr>
          <p:nvPr/>
        </p:nvSpPr>
        <p:spPr bwMode="auto">
          <a:xfrm>
            <a:off x="3492500" y="5734050"/>
            <a:ext cx="647700" cy="215900"/>
          </a:xfrm>
          <a:prstGeom prst="line">
            <a:avLst/>
          </a:prstGeom>
          <a:noFill/>
          <a:ln w="76200">
            <a:solidFill>
              <a:srgbClr val="FF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pSp>
        <p:nvGrpSpPr>
          <p:cNvPr id="372769" name="Group 33">
            <a:extLst>
              <a:ext uri="{FF2B5EF4-FFF2-40B4-BE49-F238E27FC236}">
                <a16:creationId xmlns:a16="http://schemas.microsoft.com/office/drawing/2014/main" id="{11EC2AD8-49D3-481C-9879-C51B1D8D1151}"/>
              </a:ext>
            </a:extLst>
          </p:cNvPr>
          <p:cNvGrpSpPr>
            <a:grpSpLocks/>
          </p:cNvGrpSpPr>
          <p:nvPr/>
        </p:nvGrpSpPr>
        <p:grpSpPr bwMode="auto">
          <a:xfrm>
            <a:off x="684213" y="2420938"/>
            <a:ext cx="3311525" cy="1274762"/>
            <a:chOff x="431" y="1525"/>
            <a:chExt cx="2086" cy="803"/>
          </a:xfrm>
        </p:grpSpPr>
        <p:graphicFrame>
          <p:nvGraphicFramePr>
            <p:cNvPr id="17422" name="Object 9">
              <a:extLst>
                <a:ext uri="{FF2B5EF4-FFF2-40B4-BE49-F238E27FC236}">
                  <a16:creationId xmlns:a16="http://schemas.microsoft.com/office/drawing/2014/main" id="{8A39CFDB-20E3-4A28-81EA-6FD53B5E72A8}"/>
                </a:ext>
              </a:extLst>
            </p:cNvPr>
            <p:cNvGraphicFramePr>
              <a:graphicFrameLocks noChangeAspect="1"/>
            </p:cNvGraphicFramePr>
            <p:nvPr/>
          </p:nvGraphicFramePr>
          <p:xfrm>
            <a:off x="1383" y="1525"/>
            <a:ext cx="1134" cy="803"/>
          </p:xfrm>
          <a:graphic>
            <a:graphicData uri="http://schemas.openxmlformats.org/presentationml/2006/ole">
              <mc:AlternateContent xmlns:mc="http://schemas.openxmlformats.org/markup-compatibility/2006">
                <mc:Choice xmlns:v="urn:schemas-microsoft-com:vml" Requires="v">
                  <p:oleObj spid="_x0000_s17429" name="公式" r:id="rId8" imgW="552387" imgH="371387" progId="Equation.3">
                    <p:embed/>
                  </p:oleObj>
                </mc:Choice>
                <mc:Fallback>
                  <p:oleObj name="公式" r:id="rId8" imgW="552387" imgH="371387" progId="Equation.3">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83" y="1525"/>
                          <a:ext cx="1134" cy="8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23" name="Text Box 32">
              <a:extLst>
                <a:ext uri="{FF2B5EF4-FFF2-40B4-BE49-F238E27FC236}">
                  <a16:creationId xmlns:a16="http://schemas.microsoft.com/office/drawing/2014/main" id="{71C5AD2B-BA78-4202-A5C3-CF51F3E9702C}"/>
                </a:ext>
              </a:extLst>
            </p:cNvPr>
            <p:cNvSpPr txBox="1">
              <a:spLocks noChangeArrowheads="1"/>
            </p:cNvSpPr>
            <p:nvPr/>
          </p:nvSpPr>
          <p:spPr bwMode="auto">
            <a:xfrm>
              <a:off x="431" y="1742"/>
              <a:ext cx="998"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800" b="1">
                  <a:solidFill>
                    <a:srgbClr val="000000"/>
                  </a:solidFill>
                </a:rPr>
                <a:t>再分析</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72742"/>
                                        </p:tgtEl>
                                        <p:attrNameLst>
                                          <p:attrName>style.visibility</p:attrName>
                                        </p:attrNameLst>
                                      </p:cBhvr>
                                      <p:to>
                                        <p:strVal val="visible"/>
                                      </p:to>
                                    </p:set>
                                    <p:animEffect transition="in" filter="blinds(horizontal)">
                                      <p:cBhvr>
                                        <p:cTn id="7" dur="500"/>
                                        <p:tgtEl>
                                          <p:spTgt spid="3727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72744"/>
                                        </p:tgtEl>
                                        <p:attrNameLst>
                                          <p:attrName>style.visibility</p:attrName>
                                        </p:attrNameLst>
                                      </p:cBhvr>
                                      <p:to>
                                        <p:strVal val="visible"/>
                                      </p:to>
                                    </p:set>
                                    <p:animEffect transition="in" filter="blinds(horizontal)">
                                      <p:cBhvr>
                                        <p:cTn id="12" dur="500"/>
                                        <p:tgtEl>
                                          <p:spTgt spid="372744"/>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372743"/>
                                        </p:tgtEl>
                                        <p:attrNameLst>
                                          <p:attrName>style.visibility</p:attrName>
                                        </p:attrNameLst>
                                      </p:cBhvr>
                                      <p:to>
                                        <p:strVal val="visible"/>
                                      </p:to>
                                    </p:set>
                                    <p:animEffect transition="in" filter="blinds(horizontal)">
                                      <p:cBhvr>
                                        <p:cTn id="16" dur="500"/>
                                        <p:tgtEl>
                                          <p:spTgt spid="37274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8" presetClass="entr" presetSubtype="16" fill="hold" nodeType="clickEffect">
                                  <p:stCondLst>
                                    <p:cond delay="0"/>
                                  </p:stCondLst>
                                  <p:childTnLst>
                                    <p:set>
                                      <p:cBhvr>
                                        <p:cTn id="20" dur="1" fill="hold">
                                          <p:stCondLst>
                                            <p:cond delay="0"/>
                                          </p:stCondLst>
                                        </p:cTn>
                                        <p:tgtEl>
                                          <p:spTgt spid="372769"/>
                                        </p:tgtEl>
                                        <p:attrNameLst>
                                          <p:attrName>style.visibility</p:attrName>
                                        </p:attrNameLst>
                                      </p:cBhvr>
                                      <p:to>
                                        <p:strVal val="visible"/>
                                      </p:to>
                                    </p:set>
                                    <p:animEffect transition="in" filter="diamond(in)">
                                      <p:cBhvr>
                                        <p:cTn id="21" dur="500"/>
                                        <p:tgtEl>
                                          <p:spTgt spid="37276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 presetClass="entr" presetSubtype="10" fill="hold" nodeType="clickEffect">
                                  <p:stCondLst>
                                    <p:cond delay="0"/>
                                  </p:stCondLst>
                                  <p:childTnLst>
                                    <p:set>
                                      <p:cBhvr>
                                        <p:cTn id="25" dur="1" fill="hold">
                                          <p:stCondLst>
                                            <p:cond delay="0"/>
                                          </p:stCondLst>
                                        </p:cTn>
                                        <p:tgtEl>
                                          <p:spTgt spid="372766"/>
                                        </p:tgtEl>
                                        <p:attrNameLst>
                                          <p:attrName>style.visibility</p:attrName>
                                        </p:attrNameLst>
                                      </p:cBhvr>
                                      <p:to>
                                        <p:strVal val="visible"/>
                                      </p:to>
                                    </p:set>
                                    <p:animEffect transition="in" filter="checkerboard(across)">
                                      <p:cBhvr>
                                        <p:cTn id="26" dur="500"/>
                                        <p:tgtEl>
                                          <p:spTgt spid="372766"/>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372763"/>
                                        </p:tgtEl>
                                        <p:attrNameLst>
                                          <p:attrName>style.visibility</p:attrName>
                                        </p:attrNameLst>
                                      </p:cBhvr>
                                      <p:to>
                                        <p:strVal val="visible"/>
                                      </p:to>
                                    </p:set>
                                    <p:animEffect transition="in" filter="blinds(horizontal)">
                                      <p:cBhvr>
                                        <p:cTn id="31" dur="500"/>
                                        <p:tgtEl>
                                          <p:spTgt spid="372763"/>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372760"/>
                                        </p:tgtEl>
                                        <p:attrNameLst>
                                          <p:attrName>style.visibility</p:attrName>
                                        </p:attrNameLst>
                                      </p:cBhvr>
                                      <p:to>
                                        <p:strVal val="visible"/>
                                      </p:to>
                                    </p:set>
                                    <p:animEffect transition="in" filter="blinds(horizontal)">
                                      <p:cBhvr>
                                        <p:cTn id="36" dur="500"/>
                                        <p:tgtEl>
                                          <p:spTgt spid="372760"/>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ntr" presetSubtype="10" fill="hold" nodeType="clickEffect">
                                  <p:stCondLst>
                                    <p:cond delay="0"/>
                                  </p:stCondLst>
                                  <p:childTnLst>
                                    <p:set>
                                      <p:cBhvr>
                                        <p:cTn id="40" dur="1" fill="hold">
                                          <p:stCondLst>
                                            <p:cond delay="0"/>
                                          </p:stCondLst>
                                        </p:cTn>
                                        <p:tgtEl>
                                          <p:spTgt spid="372764"/>
                                        </p:tgtEl>
                                        <p:attrNameLst>
                                          <p:attrName>style.visibility</p:attrName>
                                        </p:attrNameLst>
                                      </p:cBhvr>
                                      <p:to>
                                        <p:strVal val="visible"/>
                                      </p:to>
                                    </p:set>
                                    <p:animEffect transition="in" filter="blinds(horizontal)">
                                      <p:cBhvr>
                                        <p:cTn id="41" dur="500"/>
                                        <p:tgtEl>
                                          <p:spTgt spid="372764"/>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372761"/>
                                        </p:tgtEl>
                                        <p:attrNameLst>
                                          <p:attrName>style.visibility</p:attrName>
                                        </p:attrNameLst>
                                      </p:cBhvr>
                                      <p:to>
                                        <p:strVal val="visible"/>
                                      </p:to>
                                    </p:set>
                                    <p:animEffect transition="in" filter="blinds(horizontal)">
                                      <p:cBhvr>
                                        <p:cTn id="46" dur="500"/>
                                        <p:tgtEl>
                                          <p:spTgt spid="372761"/>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3" presetClass="entr" presetSubtype="10" fill="hold" nodeType="clickEffect">
                                  <p:stCondLst>
                                    <p:cond delay="0"/>
                                  </p:stCondLst>
                                  <p:childTnLst>
                                    <p:set>
                                      <p:cBhvr>
                                        <p:cTn id="50" dur="1" fill="hold">
                                          <p:stCondLst>
                                            <p:cond delay="0"/>
                                          </p:stCondLst>
                                        </p:cTn>
                                        <p:tgtEl>
                                          <p:spTgt spid="372765"/>
                                        </p:tgtEl>
                                        <p:attrNameLst>
                                          <p:attrName>style.visibility</p:attrName>
                                        </p:attrNameLst>
                                      </p:cBhvr>
                                      <p:to>
                                        <p:strVal val="visible"/>
                                      </p:to>
                                    </p:set>
                                    <p:animEffect transition="in" filter="blinds(horizontal)">
                                      <p:cBhvr>
                                        <p:cTn id="51" dur="500"/>
                                        <p:tgtEl>
                                          <p:spTgt spid="372765"/>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372762"/>
                                        </p:tgtEl>
                                        <p:attrNameLst>
                                          <p:attrName>style.visibility</p:attrName>
                                        </p:attrNameLst>
                                      </p:cBhvr>
                                      <p:to>
                                        <p:strVal val="visible"/>
                                      </p:to>
                                    </p:set>
                                    <p:animEffect transition="in" filter="blinds(horizontal)">
                                      <p:cBhvr>
                                        <p:cTn id="56" dur="500"/>
                                        <p:tgtEl>
                                          <p:spTgt spid="3727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2743" grpId="0" animBg="1"/>
      <p:bldP spid="372744" grpId="0" animBg="1"/>
      <p:bldP spid="372760" grpId="0" animBg="1"/>
      <p:bldP spid="372761" grpId="0" animBg="1"/>
      <p:bldP spid="372762" grpId="0" animBg="1"/>
      <p:bldP spid="37276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38290982-03F3-4D0A-BD35-E3B351761D80}"/>
              </a:ext>
            </a:extLst>
          </p:cNvPr>
          <p:cNvSpPr>
            <a:spLocks noGrp="1" noChangeArrowheads="1"/>
          </p:cNvSpPr>
          <p:nvPr>
            <p:ph type="title"/>
          </p:nvPr>
        </p:nvSpPr>
        <p:spPr/>
        <p:txBody>
          <a:bodyPr/>
          <a:lstStyle/>
          <a:p>
            <a:pPr eaLnBrk="1" hangingPunct="1"/>
            <a:r>
              <a:rPr lang="en-US" altLang="zh-CN" sz="2800">
                <a:latin typeface="黑体" panose="02010609060101010101" pitchFamily="49" charset="-122"/>
                <a:ea typeface="黑体" panose="02010609060101010101" pitchFamily="49" charset="-122"/>
              </a:rPr>
              <a:t>【</a:t>
            </a:r>
            <a:r>
              <a:rPr lang="zh-CN" altLang="en-US" sz="2800">
                <a:latin typeface="黑体" panose="02010609060101010101" pitchFamily="49" charset="-122"/>
                <a:ea typeface="黑体" panose="02010609060101010101" pitchFamily="49" charset="-122"/>
              </a:rPr>
              <a:t>例</a:t>
            </a:r>
            <a:r>
              <a:rPr lang="en-US" altLang="zh-CN" sz="2800">
                <a:latin typeface="黑体" panose="02010609060101010101" pitchFamily="49" charset="-122"/>
                <a:ea typeface="黑体" panose="02010609060101010101" pitchFamily="49" charset="-122"/>
              </a:rPr>
              <a:t>3.1】</a:t>
            </a:r>
          </a:p>
        </p:txBody>
      </p:sp>
      <p:sp>
        <p:nvSpPr>
          <p:cNvPr id="18435" name="Rectangle 3">
            <a:extLst>
              <a:ext uri="{FF2B5EF4-FFF2-40B4-BE49-F238E27FC236}">
                <a16:creationId xmlns:a16="http://schemas.microsoft.com/office/drawing/2014/main" id="{41EE29F0-AC35-4314-9A8B-825649EC9563}"/>
              </a:ext>
            </a:extLst>
          </p:cNvPr>
          <p:cNvSpPr>
            <a:spLocks noGrp="1" noChangeArrowheads="1"/>
          </p:cNvSpPr>
          <p:nvPr>
            <p:ph type="body" idx="1"/>
          </p:nvPr>
        </p:nvSpPr>
        <p:spPr>
          <a:xfrm>
            <a:off x="539750" y="1341438"/>
            <a:ext cx="8208963" cy="2663825"/>
          </a:xfrm>
        </p:spPr>
        <p:txBody>
          <a:bodyPr/>
          <a:lstStyle/>
          <a:p>
            <a:pPr marL="0" indent="450850" eaLnBrk="1" hangingPunct="1">
              <a:lnSpc>
                <a:spcPct val="120000"/>
              </a:lnSpc>
              <a:buFont typeface="Monotype Sorts" pitchFamily="2" charset="2"/>
              <a:buNone/>
            </a:pPr>
            <a:r>
              <a:rPr lang="zh-CN" altLang="en-US" sz="2800" b="1">
                <a:solidFill>
                  <a:srgbClr val="000000"/>
                </a:solidFill>
                <a:latin typeface="黑体" panose="02010609060101010101" pitchFamily="49" charset="-122"/>
                <a:ea typeface="黑体" panose="02010609060101010101" pitchFamily="49" charset="-122"/>
              </a:rPr>
              <a:t>某消费者的边际效用表如下所示，假定某消费者在某一时期内将</a:t>
            </a:r>
            <a:r>
              <a:rPr lang="en-US" altLang="zh-CN" sz="2800" b="1">
                <a:solidFill>
                  <a:srgbClr val="000000"/>
                </a:solidFill>
                <a:latin typeface="黑体" panose="02010609060101010101" pitchFamily="49" charset="-122"/>
                <a:ea typeface="黑体" panose="02010609060101010101" pitchFamily="49" charset="-122"/>
              </a:rPr>
              <a:t>8</a:t>
            </a:r>
            <a:r>
              <a:rPr lang="zh-CN" altLang="en-US" sz="2800" b="1">
                <a:solidFill>
                  <a:srgbClr val="000000"/>
                </a:solidFill>
                <a:latin typeface="黑体" panose="02010609060101010101" pitchFamily="49" charset="-122"/>
                <a:ea typeface="黑体" panose="02010609060101010101" pitchFamily="49" charset="-122"/>
              </a:rPr>
              <a:t>元钱全部用于商品</a:t>
            </a:r>
            <a:r>
              <a:rPr lang="en-US" altLang="zh-CN" sz="2800" b="1">
                <a:solidFill>
                  <a:srgbClr val="000000"/>
                </a:solidFill>
                <a:latin typeface="黑体" panose="02010609060101010101" pitchFamily="49" charset="-122"/>
                <a:ea typeface="黑体" panose="02010609060101010101" pitchFamily="49" charset="-122"/>
              </a:rPr>
              <a:t>X</a:t>
            </a:r>
            <a:r>
              <a:rPr lang="zh-CN" altLang="en-US" sz="2800" b="1">
                <a:solidFill>
                  <a:srgbClr val="000000"/>
                </a:solidFill>
                <a:latin typeface="黑体" panose="02010609060101010101" pitchFamily="49" charset="-122"/>
                <a:ea typeface="黑体" panose="02010609060101010101" pitchFamily="49" charset="-122"/>
              </a:rPr>
              <a:t>和商品</a:t>
            </a:r>
            <a:r>
              <a:rPr lang="en-US" altLang="zh-CN" sz="2800" b="1">
                <a:solidFill>
                  <a:srgbClr val="000000"/>
                </a:solidFill>
                <a:latin typeface="黑体" panose="02010609060101010101" pitchFamily="49" charset="-122"/>
                <a:ea typeface="黑体" panose="02010609060101010101" pitchFamily="49" charset="-122"/>
              </a:rPr>
              <a:t>Y</a:t>
            </a:r>
            <a:r>
              <a:rPr lang="zh-CN" altLang="en-US" sz="2800" b="1">
                <a:solidFill>
                  <a:srgbClr val="000000"/>
                </a:solidFill>
                <a:latin typeface="黑体" panose="02010609060101010101" pitchFamily="49" charset="-122"/>
                <a:ea typeface="黑体" panose="02010609060101010101" pitchFamily="49" charset="-122"/>
              </a:rPr>
              <a:t>的购买，两种商品的价格分别为</a:t>
            </a:r>
            <a:r>
              <a:rPr lang="en-US" altLang="zh-CN" sz="2800" b="1">
                <a:solidFill>
                  <a:srgbClr val="000000"/>
                </a:solidFill>
                <a:latin typeface="黑体" panose="02010609060101010101" pitchFamily="49" charset="-122"/>
                <a:ea typeface="黑体" panose="02010609060101010101" pitchFamily="49" charset="-122"/>
              </a:rPr>
              <a:t>P</a:t>
            </a:r>
            <a:r>
              <a:rPr lang="en-US" altLang="zh-CN" sz="2800" b="1" baseline="-25000">
                <a:solidFill>
                  <a:srgbClr val="000000"/>
                </a:solidFill>
                <a:latin typeface="黑体" panose="02010609060101010101" pitchFamily="49" charset="-122"/>
                <a:ea typeface="黑体" panose="02010609060101010101" pitchFamily="49" charset="-122"/>
              </a:rPr>
              <a:t>X</a:t>
            </a:r>
            <a:r>
              <a:rPr lang="en-US" altLang="zh-CN" sz="2800" b="1">
                <a:solidFill>
                  <a:srgbClr val="000000"/>
                </a:solidFill>
                <a:latin typeface="黑体" panose="02010609060101010101" pitchFamily="49" charset="-122"/>
                <a:ea typeface="黑体" panose="02010609060101010101" pitchFamily="49" charset="-122"/>
              </a:rPr>
              <a:t>=1</a:t>
            </a:r>
            <a:r>
              <a:rPr lang="zh-CN" altLang="en-US" sz="2800" b="1">
                <a:solidFill>
                  <a:srgbClr val="000000"/>
                </a:solidFill>
                <a:latin typeface="黑体" panose="02010609060101010101" pitchFamily="49" charset="-122"/>
                <a:ea typeface="黑体" panose="02010609060101010101" pitchFamily="49" charset="-122"/>
              </a:rPr>
              <a:t>元，</a:t>
            </a:r>
            <a:r>
              <a:rPr lang="en-US" altLang="zh-CN" sz="2800" b="1">
                <a:solidFill>
                  <a:srgbClr val="000000"/>
                </a:solidFill>
                <a:latin typeface="黑体" panose="02010609060101010101" pitchFamily="49" charset="-122"/>
                <a:ea typeface="黑体" panose="02010609060101010101" pitchFamily="49" charset="-122"/>
              </a:rPr>
              <a:t>P</a:t>
            </a:r>
            <a:r>
              <a:rPr lang="en-US" altLang="zh-CN" sz="2800" b="1" baseline="-25000">
                <a:solidFill>
                  <a:srgbClr val="000000"/>
                </a:solidFill>
                <a:latin typeface="黑体" panose="02010609060101010101" pitchFamily="49" charset="-122"/>
                <a:ea typeface="黑体" panose="02010609060101010101" pitchFamily="49" charset="-122"/>
              </a:rPr>
              <a:t>Y</a:t>
            </a:r>
            <a:r>
              <a:rPr lang="en-US" altLang="zh-CN" sz="2800" b="1">
                <a:solidFill>
                  <a:srgbClr val="000000"/>
                </a:solidFill>
                <a:latin typeface="黑体" panose="02010609060101010101" pitchFamily="49" charset="-122"/>
                <a:ea typeface="黑体" panose="02010609060101010101" pitchFamily="49" charset="-122"/>
              </a:rPr>
              <a:t>=1</a:t>
            </a:r>
            <a:r>
              <a:rPr lang="zh-CN" altLang="en-US" sz="2800" b="1">
                <a:solidFill>
                  <a:srgbClr val="000000"/>
                </a:solidFill>
                <a:latin typeface="黑体" panose="02010609060101010101" pitchFamily="49" charset="-122"/>
                <a:ea typeface="黑体" panose="02010609060101010101" pitchFamily="49" charset="-122"/>
              </a:rPr>
              <a:t>元。那么，能给该消费者带来最大的效用的购买组合应该是什么呢？ </a:t>
            </a:r>
          </a:p>
        </p:txBody>
      </p:sp>
      <p:graphicFrame>
        <p:nvGraphicFramePr>
          <p:cNvPr id="379237" name="Group 357">
            <a:extLst>
              <a:ext uri="{FF2B5EF4-FFF2-40B4-BE49-F238E27FC236}">
                <a16:creationId xmlns:a16="http://schemas.microsoft.com/office/drawing/2014/main" id="{9BB63EA4-9AA2-48F8-A259-3E4F4E49F2D3}"/>
              </a:ext>
            </a:extLst>
          </p:cNvPr>
          <p:cNvGraphicFramePr>
            <a:graphicFrameLocks noGrp="1"/>
          </p:cNvGraphicFramePr>
          <p:nvPr/>
        </p:nvGraphicFramePr>
        <p:xfrm>
          <a:off x="468313" y="4292600"/>
          <a:ext cx="8277225" cy="1598613"/>
        </p:xfrm>
        <a:graphic>
          <a:graphicData uri="http://schemas.openxmlformats.org/drawingml/2006/table">
            <a:tbl>
              <a:tblPr/>
              <a:tblGrid>
                <a:gridCol w="2016125">
                  <a:extLst>
                    <a:ext uri="{9D8B030D-6E8A-4147-A177-3AD203B41FA5}">
                      <a16:colId xmlns:a16="http://schemas.microsoft.com/office/drawing/2014/main" val="20000"/>
                    </a:ext>
                  </a:extLst>
                </a:gridCol>
                <a:gridCol w="782637">
                  <a:extLst>
                    <a:ext uri="{9D8B030D-6E8A-4147-A177-3AD203B41FA5}">
                      <a16:colId xmlns:a16="http://schemas.microsoft.com/office/drawing/2014/main" val="20001"/>
                    </a:ext>
                  </a:extLst>
                </a:gridCol>
                <a:gridCol w="782638">
                  <a:extLst>
                    <a:ext uri="{9D8B030D-6E8A-4147-A177-3AD203B41FA5}">
                      <a16:colId xmlns:a16="http://schemas.microsoft.com/office/drawing/2014/main" val="20002"/>
                    </a:ext>
                  </a:extLst>
                </a:gridCol>
                <a:gridCol w="782637">
                  <a:extLst>
                    <a:ext uri="{9D8B030D-6E8A-4147-A177-3AD203B41FA5}">
                      <a16:colId xmlns:a16="http://schemas.microsoft.com/office/drawing/2014/main" val="20003"/>
                    </a:ext>
                  </a:extLst>
                </a:gridCol>
                <a:gridCol w="782638">
                  <a:extLst>
                    <a:ext uri="{9D8B030D-6E8A-4147-A177-3AD203B41FA5}">
                      <a16:colId xmlns:a16="http://schemas.microsoft.com/office/drawing/2014/main" val="20004"/>
                    </a:ext>
                  </a:extLst>
                </a:gridCol>
                <a:gridCol w="782637">
                  <a:extLst>
                    <a:ext uri="{9D8B030D-6E8A-4147-A177-3AD203B41FA5}">
                      <a16:colId xmlns:a16="http://schemas.microsoft.com/office/drawing/2014/main" val="20005"/>
                    </a:ext>
                  </a:extLst>
                </a:gridCol>
                <a:gridCol w="782638">
                  <a:extLst>
                    <a:ext uri="{9D8B030D-6E8A-4147-A177-3AD203B41FA5}">
                      <a16:colId xmlns:a16="http://schemas.microsoft.com/office/drawing/2014/main" val="20006"/>
                    </a:ext>
                  </a:extLst>
                </a:gridCol>
                <a:gridCol w="782637">
                  <a:extLst>
                    <a:ext uri="{9D8B030D-6E8A-4147-A177-3AD203B41FA5}">
                      <a16:colId xmlns:a16="http://schemas.microsoft.com/office/drawing/2014/main" val="20007"/>
                    </a:ext>
                  </a:extLst>
                </a:gridCol>
                <a:gridCol w="782638">
                  <a:extLst>
                    <a:ext uri="{9D8B030D-6E8A-4147-A177-3AD203B41FA5}">
                      <a16:colId xmlns:a16="http://schemas.microsoft.com/office/drawing/2014/main" val="20008"/>
                    </a:ext>
                  </a:extLst>
                </a:gridCol>
              </a:tblGrid>
              <a:tr h="5182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zh-CN" altLang="en-US"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商品数量</a:t>
                      </a: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Q</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1</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2</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3</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4</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5</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6</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7</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8</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208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X</a:t>
                      </a:r>
                      <a:r>
                        <a:rPr kumimoji="1" lang="zh-CN" altLang="en-US"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的</a:t>
                      </a: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MU</a:t>
                      </a:r>
                      <a:r>
                        <a:rPr kumimoji="1" lang="en-US" altLang="zh-CN" sz="2800" b="1" i="0" u="none" strike="noStrike" cap="none" normalizeH="0" baseline="-30000">
                          <a:ln>
                            <a:noFill/>
                          </a:ln>
                          <a:solidFill>
                            <a:srgbClr val="000000"/>
                          </a:solidFill>
                          <a:effectLst/>
                          <a:latin typeface="Times New Roman" pitchFamily="18" charset="0"/>
                          <a:ea typeface="宋体" pitchFamily="2" charset="-122"/>
                          <a:cs typeface="Times New Roman" pitchFamily="18" charset="0"/>
                        </a:rPr>
                        <a:t>X</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11</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10</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9</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8</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7</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6</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5</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4</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182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Y</a:t>
                      </a:r>
                      <a:r>
                        <a:rPr kumimoji="1" lang="zh-CN" altLang="en-US"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的</a:t>
                      </a: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MU</a:t>
                      </a:r>
                      <a:r>
                        <a:rPr kumimoji="1" lang="en-US" altLang="zh-CN" sz="2800" b="1" i="0" u="none" strike="noStrike" cap="none" normalizeH="0" baseline="-30000">
                          <a:ln>
                            <a:noFill/>
                          </a:ln>
                          <a:solidFill>
                            <a:srgbClr val="000000"/>
                          </a:solidFill>
                          <a:effectLst/>
                          <a:latin typeface="Times New Roman" pitchFamily="18" charset="0"/>
                          <a:ea typeface="宋体" pitchFamily="2" charset="-122"/>
                          <a:cs typeface="Times New Roman" pitchFamily="18" charset="0"/>
                        </a:rPr>
                        <a:t>Y</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20</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18</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16</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14</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12</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10</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8</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altLang="zh-CN" sz="2800" b="1" i="0" u="none" strike="noStrike" cap="none" normalizeH="0" baseline="0">
                          <a:ln>
                            <a:noFill/>
                          </a:ln>
                          <a:solidFill>
                            <a:srgbClr val="000000"/>
                          </a:solidFill>
                          <a:effectLst/>
                          <a:latin typeface="Times New Roman" pitchFamily="18" charset="0"/>
                          <a:ea typeface="宋体" pitchFamily="2" charset="-122"/>
                          <a:cs typeface="Times New Roman" pitchFamily="18" charset="0"/>
                        </a:rPr>
                        <a:t>6</a:t>
                      </a:r>
                      <a:endParaRPr kumimoji="1" lang="en-US" altLang="zh-CN" sz="2800" b="1" i="0" u="none" strike="noStrike" cap="none" normalizeH="0" baseline="0">
                        <a:ln>
                          <a:noFill/>
                        </a:ln>
                        <a:solidFill>
                          <a:srgbClr val="000000"/>
                        </a:solidFill>
                        <a:effectLst/>
                        <a:latin typeface="Times New Roman" pitchFamily="18" charset="0"/>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7DCCB51C-E194-47C6-B6C7-13388D73DF3D}"/>
              </a:ext>
            </a:extLst>
          </p:cNvPr>
          <p:cNvSpPr>
            <a:spLocks noGrp="1" noChangeArrowheads="1"/>
          </p:cNvSpPr>
          <p:nvPr>
            <p:ph type="title"/>
          </p:nvPr>
        </p:nvSpPr>
        <p:spPr>
          <a:xfrm>
            <a:off x="684213" y="333375"/>
            <a:ext cx="5616575" cy="727075"/>
          </a:xfrm>
        </p:spPr>
        <p:txBody>
          <a:bodyPr/>
          <a:lstStyle/>
          <a:p>
            <a:pPr eaLnBrk="1" hangingPunct="1"/>
            <a:r>
              <a:rPr lang="en-US" altLang="zh-CN" sz="2800" b="1">
                <a:latin typeface="黑体" panose="02010609060101010101" pitchFamily="49" charset="-122"/>
                <a:ea typeface="黑体" panose="02010609060101010101" pitchFamily="49" charset="-122"/>
              </a:rPr>
              <a:t>6</a:t>
            </a:r>
            <a:r>
              <a:rPr lang="zh-CN" altLang="en-US" sz="2800" b="1">
                <a:latin typeface="黑体" panose="02010609060101010101" pitchFamily="49" charset="-122"/>
                <a:ea typeface="黑体" panose="02010609060101010101" pitchFamily="49" charset="-122"/>
              </a:rPr>
              <a:t>、需求曲线向右下方倾斜</a:t>
            </a:r>
          </a:p>
        </p:txBody>
      </p:sp>
      <p:sp>
        <p:nvSpPr>
          <p:cNvPr id="300035" name="Rectangle 3">
            <a:extLst>
              <a:ext uri="{FF2B5EF4-FFF2-40B4-BE49-F238E27FC236}">
                <a16:creationId xmlns:a16="http://schemas.microsoft.com/office/drawing/2014/main" id="{46AD7D7C-3C9A-4545-B27F-D9CFD2F450AF}"/>
              </a:ext>
            </a:extLst>
          </p:cNvPr>
          <p:cNvSpPr>
            <a:spLocks noGrp="1" noChangeArrowheads="1"/>
          </p:cNvSpPr>
          <p:nvPr>
            <p:ph type="body" idx="1"/>
          </p:nvPr>
        </p:nvSpPr>
        <p:spPr>
          <a:xfrm>
            <a:off x="684213" y="1268413"/>
            <a:ext cx="4679950" cy="1079500"/>
          </a:xfrm>
          <a:ln>
            <a:solidFill>
              <a:srgbClr val="FF0000"/>
            </a:solidFill>
            <a:miter lim="800000"/>
            <a:headEnd/>
            <a:tailEnd/>
          </a:ln>
        </p:spPr>
        <p:txBody>
          <a:bodyPr/>
          <a:lstStyle/>
          <a:p>
            <a:pPr eaLnBrk="1" hangingPunct="1">
              <a:lnSpc>
                <a:spcPct val="80000"/>
              </a:lnSpc>
            </a:pPr>
            <a:r>
              <a:rPr lang="zh-CN" altLang="en-US" sz="2400" b="1">
                <a:latin typeface="黑体" panose="02010609060101010101" pitchFamily="49" charset="-122"/>
                <a:ea typeface="黑体" panose="02010609060101010101" pitchFamily="49" charset="-122"/>
              </a:rPr>
              <a:t>价格</a:t>
            </a:r>
            <a:r>
              <a:rPr lang="en-US" altLang="zh-CN" sz="2400" b="1">
                <a:latin typeface="黑体" panose="02010609060101010101" pitchFamily="49" charset="-122"/>
                <a:ea typeface="黑体" panose="02010609060101010101" pitchFamily="49" charset="-122"/>
              </a:rPr>
              <a:t>P</a:t>
            </a:r>
            <a:r>
              <a:rPr lang="zh-CN" altLang="en-US" sz="2400" b="1">
                <a:latin typeface="黑体" panose="02010609060101010101" pitchFamily="49" charset="-122"/>
                <a:ea typeface="黑体" panose="02010609060101010101" pitchFamily="49" charset="-122"/>
              </a:rPr>
              <a:t>与需求量呈反方向变动；</a:t>
            </a:r>
          </a:p>
          <a:p>
            <a:pPr eaLnBrk="1" hangingPunct="1">
              <a:lnSpc>
                <a:spcPct val="80000"/>
              </a:lnSpc>
            </a:pPr>
            <a:r>
              <a:rPr lang="zh-CN" altLang="en-US" sz="2400" b="1">
                <a:latin typeface="黑体" panose="02010609060101010101" pitchFamily="49" charset="-122"/>
                <a:ea typeface="黑体" panose="02010609060101010101" pitchFamily="49" charset="-122"/>
              </a:rPr>
              <a:t>边际效用递减，量增，愿意出价递减。</a:t>
            </a:r>
          </a:p>
        </p:txBody>
      </p:sp>
      <p:sp>
        <p:nvSpPr>
          <p:cNvPr id="19460" name="Line 4">
            <a:extLst>
              <a:ext uri="{FF2B5EF4-FFF2-40B4-BE49-F238E27FC236}">
                <a16:creationId xmlns:a16="http://schemas.microsoft.com/office/drawing/2014/main" id="{BC404258-87B4-40B7-862D-AE651245D28A}"/>
              </a:ext>
            </a:extLst>
          </p:cNvPr>
          <p:cNvSpPr>
            <a:spLocks noChangeShapeType="1"/>
          </p:cNvSpPr>
          <p:nvPr/>
        </p:nvSpPr>
        <p:spPr bwMode="auto">
          <a:xfrm flipV="1">
            <a:off x="1239838" y="2897188"/>
            <a:ext cx="0" cy="2743200"/>
          </a:xfrm>
          <a:prstGeom prst="line">
            <a:avLst/>
          </a:prstGeom>
          <a:noFill/>
          <a:ln w="2857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19461" name="Text Box 5">
            <a:extLst>
              <a:ext uri="{FF2B5EF4-FFF2-40B4-BE49-F238E27FC236}">
                <a16:creationId xmlns:a16="http://schemas.microsoft.com/office/drawing/2014/main" id="{A532493B-DF1A-40E8-AB44-4CA67134F1EC}"/>
              </a:ext>
            </a:extLst>
          </p:cNvPr>
          <p:cNvSpPr txBox="1">
            <a:spLocks noChangeArrowheads="1"/>
          </p:cNvSpPr>
          <p:nvPr/>
        </p:nvSpPr>
        <p:spPr bwMode="auto">
          <a:xfrm>
            <a:off x="858838" y="2744788"/>
            <a:ext cx="354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P</a:t>
            </a:r>
          </a:p>
        </p:txBody>
      </p:sp>
      <p:sp>
        <p:nvSpPr>
          <p:cNvPr id="19462" name="Line 6">
            <a:extLst>
              <a:ext uri="{FF2B5EF4-FFF2-40B4-BE49-F238E27FC236}">
                <a16:creationId xmlns:a16="http://schemas.microsoft.com/office/drawing/2014/main" id="{9BEA6903-9A80-4BEE-9756-0D472B57C877}"/>
              </a:ext>
            </a:extLst>
          </p:cNvPr>
          <p:cNvSpPr>
            <a:spLocks noChangeShapeType="1"/>
          </p:cNvSpPr>
          <p:nvPr/>
        </p:nvSpPr>
        <p:spPr bwMode="auto">
          <a:xfrm>
            <a:off x="1239838" y="5640388"/>
            <a:ext cx="3276600" cy="0"/>
          </a:xfrm>
          <a:prstGeom prst="line">
            <a:avLst/>
          </a:prstGeom>
          <a:noFill/>
          <a:ln w="2857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19463" name="Text Box 7">
            <a:extLst>
              <a:ext uri="{FF2B5EF4-FFF2-40B4-BE49-F238E27FC236}">
                <a16:creationId xmlns:a16="http://schemas.microsoft.com/office/drawing/2014/main" id="{06CE9613-5707-4850-A500-49D7D3CCE1C3}"/>
              </a:ext>
            </a:extLst>
          </p:cNvPr>
          <p:cNvSpPr txBox="1">
            <a:spLocks noChangeArrowheads="1"/>
          </p:cNvSpPr>
          <p:nvPr/>
        </p:nvSpPr>
        <p:spPr bwMode="auto">
          <a:xfrm>
            <a:off x="4500563" y="5300663"/>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Q</a:t>
            </a:r>
          </a:p>
        </p:txBody>
      </p:sp>
      <p:sp>
        <p:nvSpPr>
          <p:cNvPr id="19464" name="Freeform 8">
            <a:extLst>
              <a:ext uri="{FF2B5EF4-FFF2-40B4-BE49-F238E27FC236}">
                <a16:creationId xmlns:a16="http://schemas.microsoft.com/office/drawing/2014/main" id="{52FD6EE6-F286-4CDD-909C-51A40997B4D8}"/>
              </a:ext>
            </a:extLst>
          </p:cNvPr>
          <p:cNvSpPr>
            <a:spLocks/>
          </p:cNvSpPr>
          <p:nvPr/>
        </p:nvSpPr>
        <p:spPr bwMode="auto">
          <a:xfrm>
            <a:off x="1773238" y="3354388"/>
            <a:ext cx="2209800" cy="1981200"/>
          </a:xfrm>
          <a:custGeom>
            <a:avLst/>
            <a:gdLst>
              <a:gd name="T0" fmla="*/ 0 w 1392"/>
              <a:gd name="T1" fmla="*/ 0 h 1248"/>
              <a:gd name="T2" fmla="*/ 2147483646 w 1392"/>
              <a:gd name="T3" fmla="*/ 2147483646 h 1248"/>
              <a:gd name="T4" fmla="*/ 2147483646 w 1392"/>
              <a:gd name="T5" fmla="*/ 2147483646 h 1248"/>
              <a:gd name="T6" fmla="*/ 0 60000 65536"/>
              <a:gd name="T7" fmla="*/ 0 60000 65536"/>
              <a:gd name="T8" fmla="*/ 0 60000 65536"/>
            </a:gdLst>
            <a:ahLst/>
            <a:cxnLst>
              <a:cxn ang="T6">
                <a:pos x="T0" y="T1"/>
              </a:cxn>
              <a:cxn ang="T7">
                <a:pos x="T2" y="T3"/>
              </a:cxn>
              <a:cxn ang="T8">
                <a:pos x="T4" y="T5"/>
              </a:cxn>
            </a:cxnLst>
            <a:rect l="0" t="0" r="r" b="b"/>
            <a:pathLst>
              <a:path w="1392" h="1248">
                <a:moveTo>
                  <a:pt x="0" y="0"/>
                </a:moveTo>
                <a:cubicBezTo>
                  <a:pt x="52" y="256"/>
                  <a:pt x="104" y="512"/>
                  <a:pt x="336" y="720"/>
                </a:cubicBezTo>
                <a:cubicBezTo>
                  <a:pt x="568" y="928"/>
                  <a:pt x="1216" y="1160"/>
                  <a:pt x="1392" y="1248"/>
                </a:cubicBezTo>
              </a:path>
            </a:pathLst>
          </a:custGeom>
          <a:noFill/>
          <a:ln w="28575" cap="flat" cmpd="sng">
            <a:solidFill>
              <a:srgbClr val="000066"/>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19465" name="Text Box 9">
            <a:extLst>
              <a:ext uri="{FF2B5EF4-FFF2-40B4-BE49-F238E27FC236}">
                <a16:creationId xmlns:a16="http://schemas.microsoft.com/office/drawing/2014/main" id="{D274397C-2EAB-4B45-B668-AF9DAEEAD462}"/>
              </a:ext>
            </a:extLst>
          </p:cNvPr>
          <p:cNvSpPr txBox="1">
            <a:spLocks noChangeArrowheads="1"/>
          </p:cNvSpPr>
          <p:nvPr/>
        </p:nvSpPr>
        <p:spPr bwMode="auto">
          <a:xfrm>
            <a:off x="1528763" y="2862263"/>
            <a:ext cx="15065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D</a:t>
            </a:r>
            <a:r>
              <a:rPr lang="zh-CN" altLang="en-US" sz="2400"/>
              <a:t>（</a:t>
            </a:r>
            <a:r>
              <a:rPr lang="en-US" altLang="zh-CN" sz="2400"/>
              <a:t>MU</a:t>
            </a:r>
            <a:r>
              <a:rPr lang="zh-CN" altLang="en-US" sz="2400"/>
              <a:t>）</a:t>
            </a:r>
          </a:p>
        </p:txBody>
      </p:sp>
      <p:sp>
        <p:nvSpPr>
          <p:cNvPr id="300043" name="Rectangle 11">
            <a:extLst>
              <a:ext uri="{FF2B5EF4-FFF2-40B4-BE49-F238E27FC236}">
                <a16:creationId xmlns:a16="http://schemas.microsoft.com/office/drawing/2014/main" id="{2333CE1B-9482-4EC2-A250-947BB3D11D8F}"/>
              </a:ext>
            </a:extLst>
          </p:cNvPr>
          <p:cNvSpPr>
            <a:spLocks noChangeArrowheads="1"/>
          </p:cNvSpPr>
          <p:nvPr/>
        </p:nvSpPr>
        <p:spPr bwMode="auto">
          <a:xfrm>
            <a:off x="5435600" y="1268413"/>
            <a:ext cx="3313113" cy="3070225"/>
          </a:xfrm>
          <a:prstGeom prst="rect">
            <a:avLst/>
          </a:prstGeom>
          <a:noFill/>
          <a:ln w="57150" cmpd="thickThin">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SzPct val="95000"/>
              <a:buFont typeface="Wingdings" panose="05000000000000000000" pitchFamily="2" charset="2"/>
              <a:buNone/>
            </a:pPr>
            <a:r>
              <a:rPr lang="zh-CN" altLang="en-US" sz="2400" b="1"/>
              <a:t>价值悖论 ：</a:t>
            </a:r>
          </a:p>
          <a:p>
            <a:pPr>
              <a:spcBef>
                <a:spcPct val="0"/>
              </a:spcBef>
              <a:buClrTx/>
              <a:buSzPct val="95000"/>
              <a:buFont typeface="Wingdings" panose="05000000000000000000" pitchFamily="2" charset="2"/>
              <a:buChar char="u"/>
            </a:pPr>
            <a:r>
              <a:rPr lang="zh-CN" altLang="en-US" sz="2400" b="1"/>
              <a:t>必需品（水）的市场价值很低</a:t>
            </a:r>
            <a:r>
              <a:rPr lang="en-US" altLang="zh-CN" sz="2400" b="1"/>
              <a:t>;</a:t>
            </a:r>
            <a:r>
              <a:rPr kumimoji="0" lang="zh-CN" altLang="en-US" sz="2400" b="1">
                <a:solidFill>
                  <a:srgbClr val="008844"/>
                </a:solidFill>
              </a:rPr>
              <a:t>很少能交换到任何东西。</a:t>
            </a:r>
            <a:endParaRPr lang="zh-CN" altLang="en-US" sz="2400" b="1"/>
          </a:p>
          <a:p>
            <a:pPr>
              <a:spcBef>
                <a:spcPct val="0"/>
              </a:spcBef>
              <a:buClrTx/>
              <a:buSzPct val="95000"/>
              <a:buFont typeface="Wingdings" panose="05000000000000000000" pitchFamily="2" charset="2"/>
              <a:buChar char="u"/>
            </a:pPr>
            <a:r>
              <a:rPr lang="zh-CN" altLang="en-US" sz="2400" b="1"/>
              <a:t>奢侈品（钻石）使用价值很小，但市场价格很高，</a:t>
            </a:r>
            <a:r>
              <a:rPr kumimoji="0" lang="zh-CN" altLang="en-US" sz="2400" b="1">
                <a:solidFill>
                  <a:srgbClr val="008844"/>
                </a:solidFill>
              </a:rPr>
              <a:t>可以交换到大量其他物品。</a:t>
            </a:r>
          </a:p>
        </p:txBody>
      </p:sp>
      <p:sp>
        <p:nvSpPr>
          <p:cNvPr id="300044" name="AutoShape 12" descr="蓝色面巾纸">
            <a:extLst>
              <a:ext uri="{FF2B5EF4-FFF2-40B4-BE49-F238E27FC236}">
                <a16:creationId xmlns:a16="http://schemas.microsoft.com/office/drawing/2014/main" id="{E892868D-13F7-4795-8D0D-1083FDB1FF4F}"/>
              </a:ext>
            </a:extLst>
          </p:cNvPr>
          <p:cNvSpPr>
            <a:spLocks noChangeArrowheads="1"/>
          </p:cNvSpPr>
          <p:nvPr/>
        </p:nvSpPr>
        <p:spPr bwMode="auto">
          <a:xfrm>
            <a:off x="2916238" y="2492375"/>
            <a:ext cx="2016125" cy="2089150"/>
          </a:xfrm>
          <a:prstGeom prst="wedgeRoundRectCallout">
            <a:avLst>
              <a:gd name="adj1" fmla="val 63069"/>
              <a:gd name="adj2" fmla="val -12764"/>
              <a:gd name="adj3" fmla="val 16667"/>
            </a:avLst>
          </a:prstGeom>
          <a:blipFill dpi="0" rotWithShape="0">
            <a:blip r:embed="rId3"/>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
                <a:schemeClr val="accent2"/>
              </a:buClr>
              <a:buSzPct val="95000"/>
              <a:buFont typeface="Wingdings" panose="05000000000000000000" pitchFamily="2" charset="2"/>
              <a:buNone/>
            </a:pPr>
            <a:r>
              <a:rPr lang="zh-CN" altLang="en-US" sz="2400" b="1"/>
              <a:t>价格不反映一件商品的总效用，而是反映它的边际效用。</a:t>
            </a:r>
          </a:p>
        </p:txBody>
      </p:sp>
      <p:sp>
        <p:nvSpPr>
          <p:cNvPr id="300045" name="Rectangle 13" descr="花束">
            <a:extLst>
              <a:ext uri="{FF2B5EF4-FFF2-40B4-BE49-F238E27FC236}">
                <a16:creationId xmlns:a16="http://schemas.microsoft.com/office/drawing/2014/main" id="{506B3524-FF85-446A-A3FB-F650F32DD9E4}"/>
              </a:ext>
            </a:extLst>
          </p:cNvPr>
          <p:cNvSpPr>
            <a:spLocks noChangeArrowheads="1"/>
          </p:cNvSpPr>
          <p:nvPr/>
        </p:nvSpPr>
        <p:spPr bwMode="auto">
          <a:xfrm>
            <a:off x="5003800" y="4470400"/>
            <a:ext cx="3744913" cy="1955800"/>
          </a:xfrm>
          <a:prstGeom prst="rect">
            <a:avLst/>
          </a:prstGeom>
          <a:blipFill dpi="0" rotWithShape="0">
            <a:blip r:embed="rId4"/>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zh-CN" altLang="en-US" sz="2400" b="1"/>
              <a:t>对于任一商品来说，随着需求增加，</a:t>
            </a:r>
            <a:r>
              <a:rPr lang="en-US" altLang="zh-CN" sz="2400" b="1"/>
              <a:t>MU</a:t>
            </a:r>
            <a:r>
              <a:rPr lang="zh-CN" altLang="en-US" sz="2400" b="1"/>
              <a:t>递减。</a:t>
            </a:r>
          </a:p>
          <a:p>
            <a:pPr>
              <a:spcBef>
                <a:spcPct val="0"/>
              </a:spcBef>
              <a:buClr>
                <a:schemeClr val="accent2"/>
              </a:buClr>
              <a:buSzPct val="95000"/>
              <a:buFont typeface="Wingdings" panose="05000000000000000000" pitchFamily="2" charset="2"/>
              <a:buChar char="l"/>
            </a:pPr>
            <a:r>
              <a:rPr lang="zh-CN" altLang="en-US" sz="2400" b="1"/>
              <a:t>为了保证</a:t>
            </a:r>
            <a:r>
              <a:rPr lang="en-US" altLang="zh-CN" sz="2400" b="1"/>
              <a:t>MU/P</a:t>
            </a:r>
            <a:r>
              <a:rPr lang="zh-CN" altLang="en-US" sz="2400" b="1"/>
              <a:t>恒等于</a:t>
            </a:r>
            <a:r>
              <a:rPr lang="en-US" altLang="zh-CN" sz="2400" b="1"/>
              <a:t>λ</a:t>
            </a:r>
            <a:r>
              <a:rPr lang="zh-CN" altLang="en-US" sz="2400" b="1"/>
              <a:t>，商品价格要同比例于</a:t>
            </a:r>
            <a:r>
              <a:rPr lang="en-US" altLang="zh-CN" sz="2400" b="1"/>
              <a:t>MU</a:t>
            </a:r>
            <a:r>
              <a:rPr lang="zh-CN" altLang="en-US" sz="2400" b="1"/>
              <a:t>递减。 </a:t>
            </a:r>
          </a:p>
        </p:txBody>
      </p:sp>
    </p:spTree>
  </p:cSld>
  <p:clrMapOvr>
    <a:masterClrMapping/>
  </p:clrMapOvr>
  <p:transition spd="slow">
    <p:pull dir="rd"/>
    <p:sndAc>
      <p:stSnd>
        <p:snd r:embed="rId2" name="clap.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00035">
                                            <p:txEl>
                                              <p:pRg st="0" end="0"/>
                                            </p:txEl>
                                          </p:spTgt>
                                        </p:tgtEl>
                                        <p:attrNameLst>
                                          <p:attrName>style.visibility</p:attrName>
                                        </p:attrNameLst>
                                      </p:cBhvr>
                                      <p:to>
                                        <p:strVal val="visible"/>
                                      </p:to>
                                    </p:set>
                                    <p:animEffect transition="in" filter="checkerboard(across)">
                                      <p:cBhvr>
                                        <p:cTn id="7" dur="500"/>
                                        <p:tgtEl>
                                          <p:spTgt spid="3000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00035">
                                            <p:txEl>
                                              <p:pRg st="1" end="1"/>
                                            </p:txEl>
                                          </p:spTgt>
                                        </p:tgtEl>
                                        <p:attrNameLst>
                                          <p:attrName>style.visibility</p:attrName>
                                        </p:attrNameLst>
                                      </p:cBhvr>
                                      <p:to>
                                        <p:strVal val="visible"/>
                                      </p:to>
                                    </p:set>
                                    <p:animEffect transition="in" filter="checkerboard(across)">
                                      <p:cBhvr>
                                        <p:cTn id="12" dur="500"/>
                                        <p:tgtEl>
                                          <p:spTgt spid="30003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00043"/>
                                        </p:tgtEl>
                                        <p:attrNameLst>
                                          <p:attrName>style.visibility</p:attrName>
                                        </p:attrNameLst>
                                      </p:cBhvr>
                                      <p:to>
                                        <p:strVal val="visible"/>
                                      </p:to>
                                    </p:set>
                                    <p:animEffect transition="in" filter="checkerboard(across)">
                                      <p:cBhvr>
                                        <p:cTn id="17" dur="500"/>
                                        <p:tgtEl>
                                          <p:spTgt spid="30004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00044"/>
                                        </p:tgtEl>
                                        <p:attrNameLst>
                                          <p:attrName>style.visibility</p:attrName>
                                        </p:attrNameLst>
                                      </p:cBhvr>
                                      <p:to>
                                        <p:strVal val="visible"/>
                                      </p:to>
                                    </p:set>
                                    <p:animEffect transition="in" filter="checkerboard(across)">
                                      <p:cBhvr>
                                        <p:cTn id="22" dur="500"/>
                                        <p:tgtEl>
                                          <p:spTgt spid="30004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00045"/>
                                        </p:tgtEl>
                                        <p:attrNameLst>
                                          <p:attrName>style.visibility</p:attrName>
                                        </p:attrNameLst>
                                      </p:cBhvr>
                                      <p:to>
                                        <p:strVal val="visible"/>
                                      </p:to>
                                    </p:set>
                                    <p:animEffect transition="in" filter="blinds(horizontal)">
                                      <p:cBhvr>
                                        <p:cTn id="27" dur="500"/>
                                        <p:tgtEl>
                                          <p:spTgt spid="3000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5" grpId="0" build="p"/>
      <p:bldP spid="300043" grpId="0" animBg="1"/>
      <p:bldP spid="300044" grpId="0" animBg="1"/>
      <p:bldP spid="3000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3FB68BB9-B570-4071-85A2-6B5CD9B92D11}"/>
              </a:ext>
            </a:extLst>
          </p:cNvPr>
          <p:cNvSpPr>
            <a:spLocks noGrp="1" noChangeArrowheads="1"/>
          </p:cNvSpPr>
          <p:nvPr>
            <p:ph type="title"/>
          </p:nvPr>
        </p:nvSpPr>
        <p:spPr>
          <a:xfrm>
            <a:off x="539750" y="404813"/>
            <a:ext cx="7772400" cy="647700"/>
          </a:xfrm>
        </p:spPr>
        <p:txBody>
          <a:bodyPr/>
          <a:lstStyle/>
          <a:p>
            <a:pPr eaLnBrk="1" hangingPunct="1"/>
            <a:r>
              <a:rPr lang="en-US" altLang="zh-CN" sz="2800">
                <a:latin typeface="黑体" panose="02010609060101010101" pitchFamily="49" charset="-122"/>
                <a:ea typeface="黑体" panose="02010609060101010101" pitchFamily="49" charset="-122"/>
              </a:rPr>
              <a:t>7</a:t>
            </a:r>
            <a:r>
              <a:rPr lang="zh-CN" altLang="en-US" sz="2800">
                <a:latin typeface="黑体" panose="02010609060101010101" pitchFamily="49" charset="-122"/>
                <a:ea typeface="黑体" panose="02010609060101010101" pitchFamily="49" charset="-122"/>
              </a:rPr>
              <a:t>、消费者剩余 </a:t>
            </a:r>
            <a:r>
              <a:rPr lang="en-US" altLang="zh-CN" sz="2800">
                <a:latin typeface="黑体" panose="02010609060101010101" pitchFamily="49" charset="-122"/>
                <a:ea typeface="黑体" panose="02010609060101010101" pitchFamily="49" charset="-122"/>
              </a:rPr>
              <a:t>Consumer Surplus</a:t>
            </a:r>
          </a:p>
        </p:txBody>
      </p:sp>
      <p:sp>
        <p:nvSpPr>
          <p:cNvPr id="301059" name="Rectangle 3" descr="蓝色面巾纸">
            <a:extLst>
              <a:ext uri="{FF2B5EF4-FFF2-40B4-BE49-F238E27FC236}">
                <a16:creationId xmlns:a16="http://schemas.microsoft.com/office/drawing/2014/main" id="{B7DB75B6-9F1E-4DCC-8344-1E2EDDC81BB7}"/>
              </a:ext>
            </a:extLst>
          </p:cNvPr>
          <p:cNvSpPr>
            <a:spLocks noGrp="1" noChangeArrowheads="1"/>
          </p:cNvSpPr>
          <p:nvPr>
            <p:ph type="body" idx="1"/>
          </p:nvPr>
        </p:nvSpPr>
        <p:spPr>
          <a:xfrm>
            <a:off x="684213" y="3773488"/>
            <a:ext cx="5256212" cy="2535237"/>
          </a:xfrm>
          <a:blipFill dpi="0" rotWithShape="0">
            <a:blip r:embed="rId2"/>
            <a:srcRect/>
            <a:tile tx="0" ty="0" sx="100000" sy="100000" flip="none" algn="tl"/>
          </a:blipFill>
          <a:ln w="76200" cap="flat">
            <a:solidFill>
              <a:srgbClr val="006600"/>
            </a:solidFill>
            <a:miter lim="800000"/>
            <a:headEnd/>
            <a:tailEnd/>
          </a:ln>
        </p:spPr>
        <p:txBody>
          <a:bodyPr/>
          <a:lstStyle/>
          <a:p>
            <a:pPr eaLnBrk="1" hangingPunct="1">
              <a:buClr>
                <a:schemeClr val="accent2"/>
              </a:buClr>
              <a:buSzPct val="95000"/>
              <a:buFont typeface="Wingdings" panose="05000000000000000000" pitchFamily="2" charset="2"/>
              <a:buChar char="u"/>
            </a:pPr>
            <a:r>
              <a:rPr lang="zh-CN" altLang="en-US" sz="2400" b="1"/>
              <a:t>消费者剩余：消费者在购买一定数量的某种商品时，愿意支付的最高价格与实际支付的价格之间的差额。</a:t>
            </a:r>
          </a:p>
          <a:p>
            <a:pPr eaLnBrk="1" hangingPunct="1">
              <a:buClr>
                <a:schemeClr val="accent2"/>
              </a:buClr>
              <a:buSzPct val="95000"/>
              <a:buFont typeface="Wingdings" panose="05000000000000000000" pitchFamily="2" charset="2"/>
              <a:buChar char="u"/>
            </a:pPr>
            <a:r>
              <a:rPr lang="zh-CN" altLang="en-US" sz="2400" b="1"/>
              <a:t>或者：消费者消费某种商品所获得的总效用与为此花费的货币总效用的差额。</a:t>
            </a:r>
          </a:p>
        </p:txBody>
      </p:sp>
      <p:sp>
        <p:nvSpPr>
          <p:cNvPr id="301060" name="Rectangle 4" descr="信纸">
            <a:extLst>
              <a:ext uri="{FF2B5EF4-FFF2-40B4-BE49-F238E27FC236}">
                <a16:creationId xmlns:a16="http://schemas.microsoft.com/office/drawing/2014/main" id="{803B74BB-AE24-499C-9B0E-1D6A54FB5E47}"/>
              </a:ext>
            </a:extLst>
          </p:cNvPr>
          <p:cNvSpPr>
            <a:spLocks noChangeArrowheads="1"/>
          </p:cNvSpPr>
          <p:nvPr/>
        </p:nvSpPr>
        <p:spPr bwMode="auto">
          <a:xfrm>
            <a:off x="395288" y="1412875"/>
            <a:ext cx="8280400" cy="1736725"/>
          </a:xfrm>
          <a:prstGeom prst="rect">
            <a:avLst/>
          </a:prstGeom>
          <a:blipFill dpi="0" rotWithShape="0">
            <a:blip r:embed="rId3"/>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tabLst>
                <a:tab pos="29718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tabLst>
                <a:tab pos="29718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tabLst>
                <a:tab pos="29718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9pPr>
          </a:lstStyle>
          <a:p>
            <a:pPr>
              <a:lnSpc>
                <a:spcPct val="110000"/>
              </a:lnSpc>
              <a:spcBef>
                <a:spcPct val="0"/>
              </a:spcBef>
              <a:buClr>
                <a:srgbClr val="3366FF"/>
              </a:buClr>
              <a:buSzPct val="95000"/>
              <a:buFont typeface="Wingdings" panose="05000000000000000000" pitchFamily="2" charset="2"/>
              <a:buChar char="n"/>
            </a:pPr>
            <a:r>
              <a:rPr lang="zh-CN" altLang="en-US" sz="2400" b="1"/>
              <a:t>边际效用递减，所以，消费者愿意支付的价格逐步下降。</a:t>
            </a:r>
          </a:p>
          <a:p>
            <a:pPr>
              <a:lnSpc>
                <a:spcPct val="110000"/>
              </a:lnSpc>
              <a:spcBef>
                <a:spcPct val="0"/>
              </a:spcBef>
              <a:buClr>
                <a:srgbClr val="3366FF"/>
              </a:buClr>
              <a:buSzPct val="95000"/>
              <a:buFont typeface="Wingdings" panose="05000000000000000000" pitchFamily="2" charset="2"/>
              <a:buChar char="n"/>
            </a:pPr>
            <a:r>
              <a:rPr lang="zh-CN" altLang="en-US" sz="2400" b="1"/>
              <a:t>但，消费者在购买商品时是按照实际市场价格支付的。</a:t>
            </a:r>
          </a:p>
          <a:p>
            <a:pPr>
              <a:lnSpc>
                <a:spcPct val="110000"/>
              </a:lnSpc>
              <a:spcBef>
                <a:spcPct val="0"/>
              </a:spcBef>
              <a:buClr>
                <a:srgbClr val="3366FF"/>
              </a:buClr>
              <a:buSzPct val="95000"/>
              <a:buFont typeface="Wingdings" panose="05000000000000000000" pitchFamily="2" charset="2"/>
              <a:buChar char="n"/>
            </a:pPr>
            <a:r>
              <a:rPr lang="zh-CN" altLang="en-US" sz="2400" b="1"/>
              <a:t>于是，消费者愿意支付的价格和实际市场价格之间就存在一个差额，便构成消费者剩余的基础。</a:t>
            </a:r>
          </a:p>
        </p:txBody>
      </p:sp>
      <p:sp>
        <p:nvSpPr>
          <p:cNvPr id="301061" name="AutoShape 5" descr="信纸">
            <a:extLst>
              <a:ext uri="{FF2B5EF4-FFF2-40B4-BE49-F238E27FC236}">
                <a16:creationId xmlns:a16="http://schemas.microsoft.com/office/drawing/2014/main" id="{88620522-5AB3-4342-A828-6D07A9233374}"/>
              </a:ext>
            </a:extLst>
          </p:cNvPr>
          <p:cNvSpPr>
            <a:spLocks noChangeArrowheads="1"/>
          </p:cNvSpPr>
          <p:nvPr/>
        </p:nvSpPr>
        <p:spPr bwMode="auto">
          <a:xfrm>
            <a:off x="6300788" y="3413125"/>
            <a:ext cx="2447925" cy="2447925"/>
          </a:xfrm>
          <a:prstGeom prst="wedgeRoundRectCallout">
            <a:avLst>
              <a:gd name="adj1" fmla="val -64074"/>
              <a:gd name="adj2" fmla="val 1426"/>
              <a:gd name="adj3" fmla="val 16667"/>
            </a:avLst>
          </a:prstGeom>
          <a:blipFill dpi="0" rotWithShape="0">
            <a:blip r:embed="rId3"/>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3366FF"/>
              </a:buClr>
              <a:buSzPct val="95000"/>
              <a:buFont typeface="Wingdings" panose="05000000000000000000" pitchFamily="2" charset="2"/>
              <a:buChar char="n"/>
            </a:pPr>
            <a:r>
              <a:rPr lang="zh-CN" altLang="en-US" sz="2400" b="1"/>
              <a:t>是消费者的主观心理评价</a:t>
            </a:r>
          </a:p>
          <a:p>
            <a:pPr>
              <a:spcBef>
                <a:spcPct val="0"/>
              </a:spcBef>
              <a:buClr>
                <a:srgbClr val="3366FF"/>
              </a:buClr>
              <a:buSzPct val="95000"/>
              <a:buFont typeface="Wingdings" panose="05000000000000000000" pitchFamily="2" charset="2"/>
              <a:buChar char="n"/>
            </a:pPr>
            <a:r>
              <a:rPr lang="zh-CN" altLang="en-US" sz="2400" b="1"/>
              <a:t>反映消费者通过购买商品所感受到福利改善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1060"/>
                                        </p:tgtEl>
                                        <p:attrNameLst>
                                          <p:attrName>style.visibility</p:attrName>
                                        </p:attrNameLst>
                                      </p:cBhvr>
                                      <p:to>
                                        <p:strVal val="visible"/>
                                      </p:to>
                                    </p:set>
                                    <p:animEffect transition="in" filter="blinds(horizontal)">
                                      <p:cBhvr>
                                        <p:cTn id="7" dur="500"/>
                                        <p:tgtEl>
                                          <p:spTgt spid="30106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1059">
                                            <p:bg/>
                                          </p:spTgt>
                                        </p:tgtEl>
                                        <p:attrNameLst>
                                          <p:attrName>style.visibility</p:attrName>
                                        </p:attrNameLst>
                                      </p:cBhvr>
                                      <p:to>
                                        <p:strVal val="visible"/>
                                      </p:to>
                                    </p:set>
                                    <p:animEffect transition="in" filter="blinds(horizontal)">
                                      <p:cBhvr>
                                        <p:cTn id="12" dur="500"/>
                                        <p:tgtEl>
                                          <p:spTgt spid="301059">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01059">
                                            <p:txEl>
                                              <p:pRg st="0" end="0"/>
                                            </p:txEl>
                                          </p:spTgt>
                                        </p:tgtEl>
                                        <p:attrNameLst>
                                          <p:attrName>style.visibility</p:attrName>
                                        </p:attrNameLst>
                                      </p:cBhvr>
                                      <p:to>
                                        <p:strVal val="visible"/>
                                      </p:to>
                                    </p:set>
                                    <p:animEffect transition="in" filter="blinds(horizontal)">
                                      <p:cBhvr>
                                        <p:cTn id="17" dur="500"/>
                                        <p:tgtEl>
                                          <p:spTgt spid="30105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01059">
                                            <p:txEl>
                                              <p:pRg st="1" end="1"/>
                                            </p:txEl>
                                          </p:spTgt>
                                        </p:tgtEl>
                                        <p:attrNameLst>
                                          <p:attrName>style.visibility</p:attrName>
                                        </p:attrNameLst>
                                      </p:cBhvr>
                                      <p:to>
                                        <p:strVal val="visible"/>
                                      </p:to>
                                    </p:set>
                                    <p:animEffect transition="in" filter="blinds(horizontal)">
                                      <p:cBhvr>
                                        <p:cTn id="22" dur="500"/>
                                        <p:tgtEl>
                                          <p:spTgt spid="301059">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01061"/>
                                        </p:tgtEl>
                                        <p:attrNameLst>
                                          <p:attrName>style.visibility</p:attrName>
                                        </p:attrNameLst>
                                      </p:cBhvr>
                                      <p:to>
                                        <p:strVal val="visible"/>
                                      </p:to>
                                    </p:set>
                                    <p:animEffect transition="in" filter="blinds(horizontal)">
                                      <p:cBhvr>
                                        <p:cTn id="27" dur="500"/>
                                        <p:tgtEl>
                                          <p:spTgt spid="301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59" grpId="0" build="p" animBg="1"/>
      <p:bldP spid="301060" grpId="0" animBg="1"/>
      <p:bldP spid="30106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a:extLst>
              <a:ext uri="{FF2B5EF4-FFF2-40B4-BE49-F238E27FC236}">
                <a16:creationId xmlns:a16="http://schemas.microsoft.com/office/drawing/2014/main" id="{6FF9FECE-9F80-439C-8468-86E99167B514}"/>
              </a:ext>
            </a:extLst>
          </p:cNvPr>
          <p:cNvSpPr>
            <a:spLocks noGrp="1" noChangeArrowheads="1"/>
          </p:cNvSpPr>
          <p:nvPr>
            <p:ph type="title"/>
          </p:nvPr>
        </p:nvSpPr>
        <p:spPr/>
        <p:txBody>
          <a:bodyPr/>
          <a:lstStyle/>
          <a:p>
            <a:pPr eaLnBrk="1" hangingPunct="1"/>
            <a:r>
              <a:rPr lang="zh-CN" altLang="en-US" b="1">
                <a:solidFill>
                  <a:schemeClr val="tx1"/>
                </a:solidFill>
              </a:rPr>
              <a:t>消费者剩余的求解</a:t>
            </a:r>
          </a:p>
        </p:txBody>
      </p:sp>
      <p:sp>
        <p:nvSpPr>
          <p:cNvPr id="302086" name="Rectangle 6">
            <a:extLst>
              <a:ext uri="{FF2B5EF4-FFF2-40B4-BE49-F238E27FC236}">
                <a16:creationId xmlns:a16="http://schemas.microsoft.com/office/drawing/2014/main" id="{D2EBD565-E939-47B4-9C2B-B23D02EE6F07}"/>
              </a:ext>
            </a:extLst>
          </p:cNvPr>
          <p:cNvSpPr>
            <a:spLocks noChangeArrowheads="1"/>
          </p:cNvSpPr>
          <p:nvPr/>
        </p:nvSpPr>
        <p:spPr bwMode="auto">
          <a:xfrm>
            <a:off x="8288338" y="4581525"/>
            <a:ext cx="4318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Q</a:t>
            </a:r>
          </a:p>
        </p:txBody>
      </p:sp>
      <p:sp>
        <p:nvSpPr>
          <p:cNvPr id="302087" name="Rectangle 7">
            <a:extLst>
              <a:ext uri="{FF2B5EF4-FFF2-40B4-BE49-F238E27FC236}">
                <a16:creationId xmlns:a16="http://schemas.microsoft.com/office/drawing/2014/main" id="{FF32DE41-135C-445D-8CEA-1DB5BF5F4380}"/>
              </a:ext>
            </a:extLst>
          </p:cNvPr>
          <p:cNvSpPr>
            <a:spLocks noChangeArrowheads="1"/>
          </p:cNvSpPr>
          <p:nvPr/>
        </p:nvSpPr>
        <p:spPr bwMode="auto">
          <a:xfrm>
            <a:off x="5940425" y="2276475"/>
            <a:ext cx="1801813"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t>消费者剩余</a:t>
            </a:r>
          </a:p>
        </p:txBody>
      </p:sp>
      <p:sp>
        <p:nvSpPr>
          <p:cNvPr id="302088" name="Rectangle 8">
            <a:extLst>
              <a:ext uri="{FF2B5EF4-FFF2-40B4-BE49-F238E27FC236}">
                <a16:creationId xmlns:a16="http://schemas.microsoft.com/office/drawing/2014/main" id="{8DDC11DF-3FEA-4B14-AD8E-07ED6387964B}"/>
              </a:ext>
            </a:extLst>
          </p:cNvPr>
          <p:cNvSpPr>
            <a:spLocks noChangeArrowheads="1"/>
          </p:cNvSpPr>
          <p:nvPr/>
        </p:nvSpPr>
        <p:spPr bwMode="auto">
          <a:xfrm>
            <a:off x="7353300" y="4581525"/>
            <a:ext cx="71913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Q</a:t>
            </a:r>
            <a:r>
              <a:rPr lang="en-US" altLang="zh-CN" sz="2400" baseline="-25000"/>
              <a:t>0</a:t>
            </a:r>
            <a:endParaRPr lang="en-US" altLang="zh-CN" sz="2400"/>
          </a:p>
        </p:txBody>
      </p:sp>
      <p:sp>
        <p:nvSpPr>
          <p:cNvPr id="302089" name="Rectangle 9">
            <a:extLst>
              <a:ext uri="{FF2B5EF4-FFF2-40B4-BE49-F238E27FC236}">
                <a16:creationId xmlns:a16="http://schemas.microsoft.com/office/drawing/2014/main" id="{5DCB0F3E-BBC3-46CF-9109-6812C600F59C}"/>
              </a:ext>
            </a:extLst>
          </p:cNvPr>
          <p:cNvSpPr>
            <a:spLocks noChangeArrowheads="1"/>
          </p:cNvSpPr>
          <p:nvPr/>
        </p:nvSpPr>
        <p:spPr bwMode="auto">
          <a:xfrm>
            <a:off x="5003800" y="1989138"/>
            <a:ext cx="51593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A</a:t>
            </a:r>
          </a:p>
        </p:txBody>
      </p:sp>
      <p:sp>
        <p:nvSpPr>
          <p:cNvPr id="302090" name="Rectangle 10">
            <a:extLst>
              <a:ext uri="{FF2B5EF4-FFF2-40B4-BE49-F238E27FC236}">
                <a16:creationId xmlns:a16="http://schemas.microsoft.com/office/drawing/2014/main" id="{9D109D9A-DBB5-447D-A88D-806AB99D71DB}"/>
              </a:ext>
            </a:extLst>
          </p:cNvPr>
          <p:cNvSpPr>
            <a:spLocks noChangeArrowheads="1"/>
          </p:cNvSpPr>
          <p:nvPr/>
        </p:nvSpPr>
        <p:spPr bwMode="auto">
          <a:xfrm>
            <a:off x="7408863" y="3451225"/>
            <a:ext cx="515937"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B</a:t>
            </a:r>
          </a:p>
        </p:txBody>
      </p:sp>
      <p:sp>
        <p:nvSpPr>
          <p:cNvPr id="302091" name="Rectangle 11">
            <a:extLst>
              <a:ext uri="{FF2B5EF4-FFF2-40B4-BE49-F238E27FC236}">
                <a16:creationId xmlns:a16="http://schemas.microsoft.com/office/drawing/2014/main" id="{DD520870-B47E-4A54-8E1B-B2C1835CE39E}"/>
              </a:ext>
            </a:extLst>
          </p:cNvPr>
          <p:cNvSpPr>
            <a:spLocks noChangeArrowheads="1"/>
          </p:cNvSpPr>
          <p:nvPr/>
        </p:nvSpPr>
        <p:spPr bwMode="auto">
          <a:xfrm>
            <a:off x="4545013" y="3570288"/>
            <a:ext cx="776287" cy="53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P</a:t>
            </a:r>
            <a:r>
              <a:rPr lang="en-US" altLang="zh-CN" sz="2400" baseline="-25000"/>
              <a:t>0</a:t>
            </a:r>
            <a:endParaRPr lang="en-US" altLang="zh-CN" sz="2400"/>
          </a:p>
        </p:txBody>
      </p:sp>
      <p:sp>
        <p:nvSpPr>
          <p:cNvPr id="302092" name="Rectangle 12">
            <a:extLst>
              <a:ext uri="{FF2B5EF4-FFF2-40B4-BE49-F238E27FC236}">
                <a16:creationId xmlns:a16="http://schemas.microsoft.com/office/drawing/2014/main" id="{161FA280-3EF5-4E16-B3AD-71127C78B789}"/>
              </a:ext>
            </a:extLst>
          </p:cNvPr>
          <p:cNvSpPr>
            <a:spLocks noChangeArrowheads="1"/>
          </p:cNvSpPr>
          <p:nvPr/>
        </p:nvSpPr>
        <p:spPr bwMode="auto">
          <a:xfrm>
            <a:off x="4673600" y="4387850"/>
            <a:ext cx="64770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O</a:t>
            </a:r>
          </a:p>
        </p:txBody>
      </p:sp>
      <p:sp>
        <p:nvSpPr>
          <p:cNvPr id="302093" name="Rectangle 13">
            <a:extLst>
              <a:ext uri="{FF2B5EF4-FFF2-40B4-BE49-F238E27FC236}">
                <a16:creationId xmlns:a16="http://schemas.microsoft.com/office/drawing/2014/main" id="{12EFD1FB-2B7F-4E9A-BC50-9700F418A9A7}"/>
              </a:ext>
            </a:extLst>
          </p:cNvPr>
          <p:cNvSpPr>
            <a:spLocks noChangeArrowheads="1"/>
          </p:cNvSpPr>
          <p:nvPr/>
        </p:nvSpPr>
        <p:spPr bwMode="auto">
          <a:xfrm>
            <a:off x="4545013" y="1628775"/>
            <a:ext cx="5175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P</a:t>
            </a:r>
          </a:p>
        </p:txBody>
      </p:sp>
      <p:sp>
        <p:nvSpPr>
          <p:cNvPr id="302094" name="Line 14">
            <a:extLst>
              <a:ext uri="{FF2B5EF4-FFF2-40B4-BE49-F238E27FC236}">
                <a16:creationId xmlns:a16="http://schemas.microsoft.com/office/drawing/2014/main" id="{0AEC64AC-2FE3-4465-B91E-86C32C7DCDFD}"/>
              </a:ext>
            </a:extLst>
          </p:cNvPr>
          <p:cNvSpPr>
            <a:spLocks noChangeShapeType="1"/>
          </p:cNvSpPr>
          <p:nvPr/>
        </p:nvSpPr>
        <p:spPr bwMode="auto">
          <a:xfrm>
            <a:off x="5048250" y="1773238"/>
            <a:ext cx="14288" cy="27908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095" name="Line 15">
            <a:extLst>
              <a:ext uri="{FF2B5EF4-FFF2-40B4-BE49-F238E27FC236}">
                <a16:creationId xmlns:a16="http://schemas.microsoft.com/office/drawing/2014/main" id="{96A0A2B7-3175-4A96-A581-07F94908BCFB}"/>
              </a:ext>
            </a:extLst>
          </p:cNvPr>
          <p:cNvSpPr>
            <a:spLocks noChangeShapeType="1"/>
          </p:cNvSpPr>
          <p:nvPr/>
        </p:nvSpPr>
        <p:spPr bwMode="auto">
          <a:xfrm>
            <a:off x="5062538" y="4564063"/>
            <a:ext cx="3441700" cy="1746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096" name="Arc 16">
            <a:extLst>
              <a:ext uri="{FF2B5EF4-FFF2-40B4-BE49-F238E27FC236}">
                <a16:creationId xmlns:a16="http://schemas.microsoft.com/office/drawing/2014/main" id="{1A94E4C7-013A-4845-B364-D56AFE68F80B}"/>
              </a:ext>
            </a:extLst>
          </p:cNvPr>
          <p:cNvSpPr>
            <a:spLocks/>
          </p:cNvSpPr>
          <p:nvPr/>
        </p:nvSpPr>
        <p:spPr bwMode="auto">
          <a:xfrm rot="-10402904">
            <a:off x="4991100" y="2351088"/>
            <a:ext cx="3473450" cy="1416050"/>
          </a:xfrm>
          <a:custGeom>
            <a:avLst/>
            <a:gdLst>
              <a:gd name="T0" fmla="*/ 0 w 23205"/>
              <a:gd name="T1" fmla="*/ 2147483646 h 21600"/>
              <a:gd name="T2" fmla="*/ 2147483646 w 23205"/>
              <a:gd name="T3" fmla="*/ 2147483646 h 21600"/>
              <a:gd name="T4" fmla="*/ 2147483646 w 23205"/>
              <a:gd name="T5" fmla="*/ 2147483646 h 21600"/>
              <a:gd name="T6" fmla="*/ 0 60000 65536"/>
              <a:gd name="T7" fmla="*/ 0 60000 65536"/>
              <a:gd name="T8" fmla="*/ 0 60000 65536"/>
            </a:gdLst>
            <a:ahLst/>
            <a:cxnLst>
              <a:cxn ang="T6">
                <a:pos x="T0" y="T1"/>
              </a:cxn>
              <a:cxn ang="T7">
                <a:pos x="T2" y="T3"/>
              </a:cxn>
              <a:cxn ang="T8">
                <a:pos x="T4" y="T5"/>
              </a:cxn>
            </a:cxnLst>
            <a:rect l="0" t="0" r="r" b="b"/>
            <a:pathLst>
              <a:path w="23205" h="21600" fill="none" extrusionOk="0">
                <a:moveTo>
                  <a:pt x="-1" y="59"/>
                </a:moveTo>
                <a:cubicBezTo>
                  <a:pt x="534" y="19"/>
                  <a:pt x="1069" y="-1"/>
                  <a:pt x="1605" y="0"/>
                </a:cubicBezTo>
                <a:cubicBezTo>
                  <a:pt x="13534" y="0"/>
                  <a:pt x="23205" y="9670"/>
                  <a:pt x="23205" y="21600"/>
                </a:cubicBezTo>
              </a:path>
              <a:path w="23205" h="21600" stroke="0" extrusionOk="0">
                <a:moveTo>
                  <a:pt x="-1" y="59"/>
                </a:moveTo>
                <a:cubicBezTo>
                  <a:pt x="534" y="19"/>
                  <a:pt x="1069" y="-1"/>
                  <a:pt x="1605" y="0"/>
                </a:cubicBezTo>
                <a:cubicBezTo>
                  <a:pt x="13534" y="0"/>
                  <a:pt x="23205" y="9670"/>
                  <a:pt x="23205" y="21600"/>
                </a:cubicBezTo>
                <a:lnTo>
                  <a:pt x="1605" y="21600"/>
                </a:lnTo>
                <a:lnTo>
                  <a:pt x="-1" y="59"/>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02097" name="Line 17">
            <a:extLst>
              <a:ext uri="{FF2B5EF4-FFF2-40B4-BE49-F238E27FC236}">
                <a16:creationId xmlns:a16="http://schemas.microsoft.com/office/drawing/2014/main" id="{2535FAB1-81F2-4C55-A5BC-AE96E814DC6F}"/>
              </a:ext>
            </a:extLst>
          </p:cNvPr>
          <p:cNvSpPr>
            <a:spLocks noChangeShapeType="1"/>
          </p:cNvSpPr>
          <p:nvPr/>
        </p:nvSpPr>
        <p:spPr bwMode="auto">
          <a:xfrm>
            <a:off x="5062538" y="3856038"/>
            <a:ext cx="2586037" cy="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098" name="Line 18">
            <a:extLst>
              <a:ext uri="{FF2B5EF4-FFF2-40B4-BE49-F238E27FC236}">
                <a16:creationId xmlns:a16="http://schemas.microsoft.com/office/drawing/2014/main" id="{3E782E41-80F4-4C0C-B170-07F44D8DB506}"/>
              </a:ext>
            </a:extLst>
          </p:cNvPr>
          <p:cNvSpPr>
            <a:spLocks noChangeShapeType="1"/>
          </p:cNvSpPr>
          <p:nvPr/>
        </p:nvSpPr>
        <p:spPr bwMode="auto">
          <a:xfrm>
            <a:off x="7648575" y="3856038"/>
            <a:ext cx="0" cy="708025"/>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099" name="Line 19">
            <a:extLst>
              <a:ext uri="{FF2B5EF4-FFF2-40B4-BE49-F238E27FC236}">
                <a16:creationId xmlns:a16="http://schemas.microsoft.com/office/drawing/2014/main" id="{9243BAC5-F9E7-451C-BE7A-BF358E73FB18}"/>
              </a:ext>
            </a:extLst>
          </p:cNvPr>
          <p:cNvSpPr>
            <a:spLocks noChangeShapeType="1"/>
          </p:cNvSpPr>
          <p:nvPr/>
        </p:nvSpPr>
        <p:spPr bwMode="auto">
          <a:xfrm flipH="1">
            <a:off x="5062538" y="2617788"/>
            <a:ext cx="128587" cy="1778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100" name="Line 20">
            <a:extLst>
              <a:ext uri="{FF2B5EF4-FFF2-40B4-BE49-F238E27FC236}">
                <a16:creationId xmlns:a16="http://schemas.microsoft.com/office/drawing/2014/main" id="{4D378D80-9764-4A81-94DE-77171D9BCD26}"/>
              </a:ext>
            </a:extLst>
          </p:cNvPr>
          <p:cNvSpPr>
            <a:spLocks noChangeShapeType="1"/>
          </p:cNvSpPr>
          <p:nvPr/>
        </p:nvSpPr>
        <p:spPr bwMode="auto">
          <a:xfrm flipH="1">
            <a:off x="5062538" y="2795588"/>
            <a:ext cx="258762" cy="3540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101" name="Line 21">
            <a:extLst>
              <a:ext uri="{FF2B5EF4-FFF2-40B4-BE49-F238E27FC236}">
                <a16:creationId xmlns:a16="http://schemas.microsoft.com/office/drawing/2014/main" id="{A08823B3-4A41-47CC-A534-AF29412DD0A8}"/>
              </a:ext>
            </a:extLst>
          </p:cNvPr>
          <p:cNvSpPr>
            <a:spLocks noChangeShapeType="1"/>
          </p:cNvSpPr>
          <p:nvPr/>
        </p:nvSpPr>
        <p:spPr bwMode="auto">
          <a:xfrm flipH="1">
            <a:off x="5062538" y="2971800"/>
            <a:ext cx="387350" cy="5318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102" name="Line 22">
            <a:extLst>
              <a:ext uri="{FF2B5EF4-FFF2-40B4-BE49-F238E27FC236}">
                <a16:creationId xmlns:a16="http://schemas.microsoft.com/office/drawing/2014/main" id="{B84A85CB-0F8F-4EAD-B096-9BB681683267}"/>
              </a:ext>
            </a:extLst>
          </p:cNvPr>
          <p:cNvSpPr>
            <a:spLocks noChangeShapeType="1"/>
          </p:cNvSpPr>
          <p:nvPr/>
        </p:nvSpPr>
        <p:spPr bwMode="auto">
          <a:xfrm flipH="1">
            <a:off x="5062538" y="3122613"/>
            <a:ext cx="541337" cy="7334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103" name="Line 23">
            <a:extLst>
              <a:ext uri="{FF2B5EF4-FFF2-40B4-BE49-F238E27FC236}">
                <a16:creationId xmlns:a16="http://schemas.microsoft.com/office/drawing/2014/main" id="{62E1F62A-E036-477B-A91E-ED2F2352904A}"/>
              </a:ext>
            </a:extLst>
          </p:cNvPr>
          <p:cNvSpPr>
            <a:spLocks noChangeShapeType="1"/>
          </p:cNvSpPr>
          <p:nvPr/>
        </p:nvSpPr>
        <p:spPr bwMode="auto">
          <a:xfrm flipH="1">
            <a:off x="5302250" y="3224213"/>
            <a:ext cx="517525" cy="6667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104" name="Line 24">
            <a:extLst>
              <a:ext uri="{FF2B5EF4-FFF2-40B4-BE49-F238E27FC236}">
                <a16:creationId xmlns:a16="http://schemas.microsoft.com/office/drawing/2014/main" id="{1C2DFB21-9D6E-473A-A81D-181A3B8D54B8}"/>
              </a:ext>
            </a:extLst>
          </p:cNvPr>
          <p:cNvSpPr>
            <a:spLocks noChangeShapeType="1"/>
          </p:cNvSpPr>
          <p:nvPr/>
        </p:nvSpPr>
        <p:spPr bwMode="auto">
          <a:xfrm flipH="1">
            <a:off x="5580063" y="3279775"/>
            <a:ext cx="403225" cy="5810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105" name="Line 25">
            <a:extLst>
              <a:ext uri="{FF2B5EF4-FFF2-40B4-BE49-F238E27FC236}">
                <a16:creationId xmlns:a16="http://schemas.microsoft.com/office/drawing/2014/main" id="{44FBB61B-A6C1-4A22-9B91-53CB3F9B152A}"/>
              </a:ext>
            </a:extLst>
          </p:cNvPr>
          <p:cNvSpPr>
            <a:spLocks noChangeShapeType="1"/>
          </p:cNvSpPr>
          <p:nvPr/>
        </p:nvSpPr>
        <p:spPr bwMode="auto">
          <a:xfrm flipH="1">
            <a:off x="5819775" y="3371850"/>
            <a:ext cx="350838" cy="4841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106" name="Line 26">
            <a:extLst>
              <a:ext uri="{FF2B5EF4-FFF2-40B4-BE49-F238E27FC236}">
                <a16:creationId xmlns:a16="http://schemas.microsoft.com/office/drawing/2014/main" id="{5F2845EB-B06C-443D-AF09-E4EE431C9B54}"/>
              </a:ext>
            </a:extLst>
          </p:cNvPr>
          <p:cNvSpPr>
            <a:spLocks noChangeShapeType="1"/>
          </p:cNvSpPr>
          <p:nvPr/>
        </p:nvSpPr>
        <p:spPr bwMode="auto">
          <a:xfrm flipH="1">
            <a:off x="6040438" y="3479800"/>
            <a:ext cx="258762" cy="3524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107" name="Line 27">
            <a:extLst>
              <a:ext uri="{FF2B5EF4-FFF2-40B4-BE49-F238E27FC236}">
                <a16:creationId xmlns:a16="http://schemas.microsoft.com/office/drawing/2014/main" id="{F51BCE9F-9852-4F4D-A8AC-B92FB5688155}"/>
              </a:ext>
            </a:extLst>
          </p:cNvPr>
          <p:cNvSpPr>
            <a:spLocks noChangeShapeType="1"/>
          </p:cNvSpPr>
          <p:nvPr/>
        </p:nvSpPr>
        <p:spPr bwMode="auto">
          <a:xfrm flipH="1">
            <a:off x="6226175" y="3519488"/>
            <a:ext cx="258763" cy="3540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108" name="Line 28">
            <a:extLst>
              <a:ext uri="{FF2B5EF4-FFF2-40B4-BE49-F238E27FC236}">
                <a16:creationId xmlns:a16="http://schemas.microsoft.com/office/drawing/2014/main" id="{B9EAC580-94BD-4CFF-A7C4-70EE3CD85243}"/>
              </a:ext>
            </a:extLst>
          </p:cNvPr>
          <p:cNvSpPr>
            <a:spLocks noChangeShapeType="1"/>
          </p:cNvSpPr>
          <p:nvPr/>
        </p:nvSpPr>
        <p:spPr bwMode="auto">
          <a:xfrm flipH="1">
            <a:off x="6484938" y="3597275"/>
            <a:ext cx="153987" cy="25876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109" name="Line 29">
            <a:extLst>
              <a:ext uri="{FF2B5EF4-FFF2-40B4-BE49-F238E27FC236}">
                <a16:creationId xmlns:a16="http://schemas.microsoft.com/office/drawing/2014/main" id="{FC166D57-0617-44E3-A109-3963A6E38605}"/>
              </a:ext>
            </a:extLst>
          </p:cNvPr>
          <p:cNvSpPr>
            <a:spLocks noChangeShapeType="1"/>
          </p:cNvSpPr>
          <p:nvPr/>
        </p:nvSpPr>
        <p:spPr bwMode="auto">
          <a:xfrm flipH="1">
            <a:off x="6743700" y="3679825"/>
            <a:ext cx="128588" cy="1762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110" name="Line 30">
            <a:extLst>
              <a:ext uri="{FF2B5EF4-FFF2-40B4-BE49-F238E27FC236}">
                <a16:creationId xmlns:a16="http://schemas.microsoft.com/office/drawing/2014/main" id="{18C42E95-43F7-4B04-9330-9721FA322282}"/>
              </a:ext>
            </a:extLst>
          </p:cNvPr>
          <p:cNvSpPr>
            <a:spLocks noChangeShapeType="1"/>
          </p:cNvSpPr>
          <p:nvPr/>
        </p:nvSpPr>
        <p:spPr bwMode="auto">
          <a:xfrm flipH="1">
            <a:off x="7002463" y="3713163"/>
            <a:ext cx="128587" cy="1778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112" name="Rectangle 32" descr="信纸">
            <a:extLst>
              <a:ext uri="{FF2B5EF4-FFF2-40B4-BE49-F238E27FC236}">
                <a16:creationId xmlns:a16="http://schemas.microsoft.com/office/drawing/2014/main" id="{276085EB-F9C2-4F69-BD1B-A8D74B60207D}"/>
              </a:ext>
            </a:extLst>
          </p:cNvPr>
          <p:cNvSpPr>
            <a:spLocks noChangeArrowheads="1"/>
          </p:cNvSpPr>
          <p:nvPr/>
        </p:nvSpPr>
        <p:spPr bwMode="auto">
          <a:xfrm>
            <a:off x="611188" y="1484313"/>
            <a:ext cx="3889375" cy="1335087"/>
          </a:xfrm>
          <a:prstGeom prst="rect">
            <a:avLst/>
          </a:prstGeom>
          <a:blipFill dpi="0" rotWithShape="0">
            <a:blip r:embed="rId2"/>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tabLst>
                <a:tab pos="29718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tabLst>
                <a:tab pos="29718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tabLst>
                <a:tab pos="29718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9pPr>
          </a:lstStyle>
          <a:p>
            <a:pPr>
              <a:lnSpc>
                <a:spcPct val="110000"/>
              </a:lnSpc>
              <a:spcBef>
                <a:spcPct val="0"/>
              </a:spcBef>
              <a:buClr>
                <a:srgbClr val="3366FF"/>
              </a:buClr>
              <a:buSzPct val="95000"/>
              <a:buFont typeface="Wingdings" panose="05000000000000000000" pitchFamily="2" charset="2"/>
              <a:buChar char="n"/>
            </a:pPr>
            <a:r>
              <a:rPr lang="zh-CN" altLang="en-US" sz="2400" b="1"/>
              <a:t>令反需求函数</a:t>
            </a:r>
            <a:r>
              <a:rPr lang="en-US" altLang="zh-CN" sz="2400" b="1"/>
              <a:t>P</a:t>
            </a:r>
            <a:r>
              <a:rPr lang="en-US" altLang="zh-CN" sz="2400" b="1" baseline="-25000"/>
              <a:t>d</a:t>
            </a:r>
            <a:r>
              <a:rPr lang="en-US" altLang="zh-CN" sz="2400" b="1"/>
              <a:t>=f(Q)</a:t>
            </a:r>
            <a:r>
              <a:rPr lang="zh-CN" altLang="en-US" sz="2400" b="1"/>
              <a:t>，</a:t>
            </a:r>
          </a:p>
          <a:p>
            <a:pPr>
              <a:lnSpc>
                <a:spcPct val="110000"/>
              </a:lnSpc>
              <a:spcBef>
                <a:spcPct val="0"/>
              </a:spcBef>
              <a:buClr>
                <a:srgbClr val="3366FF"/>
              </a:buClr>
              <a:buSzPct val="95000"/>
              <a:buFont typeface="Wingdings" panose="05000000000000000000" pitchFamily="2" charset="2"/>
              <a:buChar char="n"/>
            </a:pPr>
            <a:r>
              <a:rPr lang="zh-CN" altLang="en-US" sz="2400" b="1"/>
              <a:t>价格为</a:t>
            </a:r>
            <a:r>
              <a:rPr lang="en-US" altLang="zh-CN" sz="2400" b="1"/>
              <a:t>P</a:t>
            </a:r>
            <a:r>
              <a:rPr lang="en-US" altLang="zh-CN" sz="2400" b="1" baseline="-25000"/>
              <a:t>0</a:t>
            </a:r>
            <a:r>
              <a:rPr lang="zh-CN" altLang="en-US" sz="2400" b="1"/>
              <a:t>时的消费者的需求量为</a:t>
            </a:r>
            <a:r>
              <a:rPr lang="en-US" altLang="zh-CN" sz="2400" b="1"/>
              <a:t>Q</a:t>
            </a:r>
            <a:r>
              <a:rPr lang="en-US" altLang="zh-CN" sz="2400" b="1" baseline="-25000"/>
              <a:t>0</a:t>
            </a:r>
          </a:p>
        </p:txBody>
      </p:sp>
      <p:pic>
        <p:nvPicPr>
          <p:cNvPr id="302113" name="Picture 33">
            <a:extLst>
              <a:ext uri="{FF2B5EF4-FFF2-40B4-BE49-F238E27FC236}">
                <a16:creationId xmlns:a16="http://schemas.microsoft.com/office/drawing/2014/main" id="{ECF54E66-CB93-41EE-A890-9D5522B2CC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4437063"/>
            <a:ext cx="4105275" cy="823912"/>
          </a:xfrm>
          <a:prstGeom prst="rect">
            <a:avLst/>
          </a:prstGeom>
          <a:noFill/>
          <a:ln w="9525">
            <a:solidFill>
              <a:srgbClr val="FF3399"/>
            </a:solidFill>
            <a:miter lim="800000"/>
            <a:headEnd/>
            <a:tailEnd/>
          </a:ln>
          <a:extLst>
            <a:ext uri="{909E8E84-426E-40DD-AFC4-6F175D3DCCD1}">
              <a14:hiddenFill xmlns:a14="http://schemas.microsoft.com/office/drawing/2010/main">
                <a:solidFill>
                  <a:srgbClr val="FFFFFF"/>
                </a:solidFill>
              </a14:hiddenFill>
            </a:ext>
          </a:extLst>
        </p:spPr>
      </p:pic>
      <p:sp>
        <p:nvSpPr>
          <p:cNvPr id="302114" name="AutoShape 34">
            <a:extLst>
              <a:ext uri="{FF2B5EF4-FFF2-40B4-BE49-F238E27FC236}">
                <a16:creationId xmlns:a16="http://schemas.microsoft.com/office/drawing/2014/main" id="{0F7231B3-3239-4A83-B3BC-E4FBE0B3D176}"/>
              </a:ext>
            </a:extLst>
          </p:cNvPr>
          <p:cNvSpPr>
            <a:spLocks noChangeArrowheads="1"/>
          </p:cNvSpPr>
          <p:nvPr/>
        </p:nvSpPr>
        <p:spPr bwMode="auto">
          <a:xfrm>
            <a:off x="395288" y="5734050"/>
            <a:ext cx="8066087" cy="574675"/>
          </a:xfrm>
          <a:prstGeom prst="wedgeRoundRectCallout">
            <a:avLst>
              <a:gd name="adj1" fmla="val -18667"/>
              <a:gd name="adj2" fmla="val -126245"/>
              <a:gd name="adj3" fmla="val 1666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t>消费者愿意支付的总数量</a:t>
            </a:r>
            <a:r>
              <a:rPr lang="en-US" altLang="zh-CN" sz="2400" b="1"/>
              <a:t>—</a:t>
            </a:r>
            <a:r>
              <a:rPr lang="zh-CN" altLang="en-US" sz="2400" b="1"/>
              <a:t>消费者实际支付的总数量</a:t>
            </a:r>
          </a:p>
        </p:txBody>
      </p:sp>
      <p:sp>
        <p:nvSpPr>
          <p:cNvPr id="302115" name="Rectangle 35" descr="花束">
            <a:extLst>
              <a:ext uri="{FF2B5EF4-FFF2-40B4-BE49-F238E27FC236}">
                <a16:creationId xmlns:a16="http://schemas.microsoft.com/office/drawing/2014/main" id="{F1977B27-3AD3-4AD5-85B0-50FCEA11738E}"/>
              </a:ext>
            </a:extLst>
          </p:cNvPr>
          <p:cNvSpPr>
            <a:spLocks noChangeArrowheads="1"/>
          </p:cNvSpPr>
          <p:nvPr/>
        </p:nvSpPr>
        <p:spPr bwMode="auto">
          <a:xfrm>
            <a:off x="611188" y="2997200"/>
            <a:ext cx="3889375" cy="1225550"/>
          </a:xfrm>
          <a:prstGeom prst="rect">
            <a:avLst/>
          </a:prstGeom>
          <a:blipFill dpi="0" rotWithShape="0">
            <a:blip r:embed="rId4"/>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zh-CN" altLang="en-US" sz="2400" b="1"/>
              <a:t>消费者剩余＝需求曲线以下，市场价格线之上的面积</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2112"/>
                                        </p:tgtEl>
                                        <p:attrNameLst>
                                          <p:attrName>style.visibility</p:attrName>
                                        </p:attrNameLst>
                                      </p:cBhvr>
                                      <p:to>
                                        <p:strVal val="visible"/>
                                      </p:to>
                                    </p:set>
                                    <p:animEffect transition="in" filter="blinds(horizontal)">
                                      <p:cBhvr>
                                        <p:cTn id="7" dur="500"/>
                                        <p:tgtEl>
                                          <p:spTgt spid="3021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02094"/>
                                        </p:tgtEl>
                                        <p:attrNameLst>
                                          <p:attrName>style.visibility</p:attrName>
                                        </p:attrNameLst>
                                      </p:cBhvr>
                                      <p:to>
                                        <p:strVal val="visible"/>
                                      </p:to>
                                    </p:set>
                                    <p:animEffect transition="in" filter="blinds(horizontal)">
                                      <p:cBhvr>
                                        <p:cTn id="12" dur="500"/>
                                        <p:tgtEl>
                                          <p:spTgt spid="302094"/>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02093"/>
                                        </p:tgtEl>
                                        <p:attrNameLst>
                                          <p:attrName>style.visibility</p:attrName>
                                        </p:attrNameLst>
                                      </p:cBhvr>
                                      <p:to>
                                        <p:strVal val="visible"/>
                                      </p:to>
                                    </p:set>
                                    <p:animEffect transition="in" filter="blinds(horizontal)">
                                      <p:cBhvr>
                                        <p:cTn id="15" dur="500"/>
                                        <p:tgtEl>
                                          <p:spTgt spid="302093"/>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02092"/>
                                        </p:tgtEl>
                                        <p:attrNameLst>
                                          <p:attrName>style.visibility</p:attrName>
                                        </p:attrNameLst>
                                      </p:cBhvr>
                                      <p:to>
                                        <p:strVal val="visible"/>
                                      </p:to>
                                    </p:set>
                                    <p:animEffect transition="in" filter="blinds(horizontal)">
                                      <p:cBhvr>
                                        <p:cTn id="18" dur="500"/>
                                        <p:tgtEl>
                                          <p:spTgt spid="302092"/>
                                        </p:tgtEl>
                                      </p:cBhvr>
                                    </p:animEffect>
                                  </p:childTnLst>
                                </p:cTn>
                              </p:par>
                              <p:par>
                                <p:cTn id="19" presetID="3" presetClass="entr" presetSubtype="10" fill="hold" nodeType="withEffect">
                                  <p:stCondLst>
                                    <p:cond delay="0"/>
                                  </p:stCondLst>
                                  <p:childTnLst>
                                    <p:set>
                                      <p:cBhvr>
                                        <p:cTn id="20" dur="1" fill="hold">
                                          <p:stCondLst>
                                            <p:cond delay="0"/>
                                          </p:stCondLst>
                                        </p:cTn>
                                        <p:tgtEl>
                                          <p:spTgt spid="302095"/>
                                        </p:tgtEl>
                                        <p:attrNameLst>
                                          <p:attrName>style.visibility</p:attrName>
                                        </p:attrNameLst>
                                      </p:cBhvr>
                                      <p:to>
                                        <p:strVal val="visible"/>
                                      </p:to>
                                    </p:set>
                                    <p:animEffect transition="in" filter="blinds(horizontal)">
                                      <p:cBhvr>
                                        <p:cTn id="21" dur="500"/>
                                        <p:tgtEl>
                                          <p:spTgt spid="302095"/>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02086"/>
                                        </p:tgtEl>
                                        <p:attrNameLst>
                                          <p:attrName>style.visibility</p:attrName>
                                        </p:attrNameLst>
                                      </p:cBhvr>
                                      <p:to>
                                        <p:strVal val="visible"/>
                                      </p:to>
                                    </p:set>
                                    <p:animEffect transition="in" filter="blinds(horizontal)">
                                      <p:cBhvr>
                                        <p:cTn id="24" dur="500"/>
                                        <p:tgtEl>
                                          <p:spTgt spid="302086"/>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nodeType="clickEffect">
                                  <p:stCondLst>
                                    <p:cond delay="0"/>
                                  </p:stCondLst>
                                  <p:childTnLst>
                                    <p:set>
                                      <p:cBhvr>
                                        <p:cTn id="28" dur="1" fill="hold">
                                          <p:stCondLst>
                                            <p:cond delay="0"/>
                                          </p:stCondLst>
                                        </p:cTn>
                                        <p:tgtEl>
                                          <p:spTgt spid="302096"/>
                                        </p:tgtEl>
                                        <p:attrNameLst>
                                          <p:attrName>style.visibility</p:attrName>
                                        </p:attrNameLst>
                                      </p:cBhvr>
                                      <p:to>
                                        <p:strVal val="visible"/>
                                      </p:to>
                                    </p:set>
                                    <p:anim calcmode="lin" valueType="num">
                                      <p:cBhvr additive="base">
                                        <p:cTn id="29" dur="500" fill="hold"/>
                                        <p:tgtEl>
                                          <p:spTgt spid="302096"/>
                                        </p:tgtEl>
                                        <p:attrNameLst>
                                          <p:attrName>ppt_x</p:attrName>
                                        </p:attrNameLst>
                                      </p:cBhvr>
                                      <p:tavLst>
                                        <p:tav tm="0">
                                          <p:val>
                                            <p:strVal val="#ppt_x"/>
                                          </p:val>
                                        </p:tav>
                                        <p:tav tm="100000">
                                          <p:val>
                                            <p:strVal val="#ppt_x"/>
                                          </p:val>
                                        </p:tav>
                                      </p:tavLst>
                                    </p:anim>
                                    <p:anim calcmode="lin" valueType="num">
                                      <p:cBhvr additive="base">
                                        <p:cTn id="30" dur="500" fill="hold"/>
                                        <p:tgtEl>
                                          <p:spTgt spid="302096"/>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nodeType="clickEffect">
                                  <p:stCondLst>
                                    <p:cond delay="0"/>
                                  </p:stCondLst>
                                  <p:childTnLst>
                                    <p:set>
                                      <p:cBhvr>
                                        <p:cTn id="34" dur="1" fill="hold">
                                          <p:stCondLst>
                                            <p:cond delay="0"/>
                                          </p:stCondLst>
                                        </p:cTn>
                                        <p:tgtEl>
                                          <p:spTgt spid="302097"/>
                                        </p:tgtEl>
                                        <p:attrNameLst>
                                          <p:attrName>style.visibility</p:attrName>
                                        </p:attrNameLst>
                                      </p:cBhvr>
                                      <p:to>
                                        <p:strVal val="visible"/>
                                      </p:to>
                                    </p:set>
                                    <p:animEffect transition="in" filter="blinds(horizontal)">
                                      <p:cBhvr>
                                        <p:cTn id="35" dur="500"/>
                                        <p:tgtEl>
                                          <p:spTgt spid="302097"/>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302090"/>
                                        </p:tgtEl>
                                        <p:attrNameLst>
                                          <p:attrName>style.visibility</p:attrName>
                                        </p:attrNameLst>
                                      </p:cBhvr>
                                      <p:to>
                                        <p:strVal val="visible"/>
                                      </p:to>
                                    </p:set>
                                    <p:animEffect transition="in" filter="blinds(horizontal)">
                                      <p:cBhvr>
                                        <p:cTn id="38" dur="500"/>
                                        <p:tgtEl>
                                          <p:spTgt spid="302090"/>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302091"/>
                                        </p:tgtEl>
                                        <p:attrNameLst>
                                          <p:attrName>style.visibility</p:attrName>
                                        </p:attrNameLst>
                                      </p:cBhvr>
                                      <p:to>
                                        <p:strVal val="visible"/>
                                      </p:to>
                                    </p:set>
                                    <p:animEffect transition="in" filter="blinds(horizontal)">
                                      <p:cBhvr>
                                        <p:cTn id="41" dur="500"/>
                                        <p:tgtEl>
                                          <p:spTgt spid="302091"/>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302088"/>
                                        </p:tgtEl>
                                        <p:attrNameLst>
                                          <p:attrName>style.visibility</p:attrName>
                                        </p:attrNameLst>
                                      </p:cBhvr>
                                      <p:to>
                                        <p:strVal val="visible"/>
                                      </p:to>
                                    </p:set>
                                    <p:animEffect transition="in" filter="blinds(horizontal)">
                                      <p:cBhvr>
                                        <p:cTn id="44" dur="500"/>
                                        <p:tgtEl>
                                          <p:spTgt spid="302088"/>
                                        </p:tgtEl>
                                      </p:cBhvr>
                                    </p:animEffect>
                                  </p:childTnLst>
                                </p:cTn>
                              </p:par>
                              <p:par>
                                <p:cTn id="45" presetID="3" presetClass="entr" presetSubtype="10" fill="hold" nodeType="withEffect">
                                  <p:stCondLst>
                                    <p:cond delay="0"/>
                                  </p:stCondLst>
                                  <p:childTnLst>
                                    <p:set>
                                      <p:cBhvr>
                                        <p:cTn id="46" dur="1" fill="hold">
                                          <p:stCondLst>
                                            <p:cond delay="0"/>
                                          </p:stCondLst>
                                        </p:cTn>
                                        <p:tgtEl>
                                          <p:spTgt spid="302098"/>
                                        </p:tgtEl>
                                        <p:attrNameLst>
                                          <p:attrName>style.visibility</p:attrName>
                                        </p:attrNameLst>
                                      </p:cBhvr>
                                      <p:to>
                                        <p:strVal val="visible"/>
                                      </p:to>
                                    </p:set>
                                    <p:animEffect transition="in" filter="blinds(horizontal)">
                                      <p:cBhvr>
                                        <p:cTn id="47" dur="500"/>
                                        <p:tgtEl>
                                          <p:spTgt spid="302098"/>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302089"/>
                                        </p:tgtEl>
                                        <p:attrNameLst>
                                          <p:attrName>style.visibility</p:attrName>
                                        </p:attrNameLst>
                                      </p:cBhvr>
                                      <p:to>
                                        <p:strVal val="visible"/>
                                      </p:to>
                                    </p:set>
                                    <p:animEffect transition="in" filter="blinds(horizontal)">
                                      <p:cBhvr>
                                        <p:cTn id="52" dur="500"/>
                                        <p:tgtEl>
                                          <p:spTgt spid="302089"/>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nodeType="clickEffect">
                                  <p:stCondLst>
                                    <p:cond delay="0"/>
                                  </p:stCondLst>
                                  <p:childTnLst>
                                    <p:set>
                                      <p:cBhvr>
                                        <p:cTn id="56" dur="1" fill="hold">
                                          <p:stCondLst>
                                            <p:cond delay="0"/>
                                          </p:stCondLst>
                                        </p:cTn>
                                        <p:tgtEl>
                                          <p:spTgt spid="302099"/>
                                        </p:tgtEl>
                                        <p:attrNameLst>
                                          <p:attrName>style.visibility</p:attrName>
                                        </p:attrNameLst>
                                      </p:cBhvr>
                                      <p:to>
                                        <p:strVal val="visible"/>
                                      </p:to>
                                    </p:set>
                                    <p:animEffect transition="in" filter="blinds(horizontal)">
                                      <p:cBhvr>
                                        <p:cTn id="57" dur="500"/>
                                        <p:tgtEl>
                                          <p:spTgt spid="302099"/>
                                        </p:tgtEl>
                                      </p:cBhvr>
                                    </p:animEffect>
                                  </p:childTnLst>
                                </p:cTn>
                              </p:par>
                              <p:par>
                                <p:cTn id="58" presetID="3" presetClass="entr" presetSubtype="10" fill="hold" nodeType="withEffect">
                                  <p:stCondLst>
                                    <p:cond delay="0"/>
                                  </p:stCondLst>
                                  <p:childTnLst>
                                    <p:set>
                                      <p:cBhvr>
                                        <p:cTn id="59" dur="1" fill="hold">
                                          <p:stCondLst>
                                            <p:cond delay="0"/>
                                          </p:stCondLst>
                                        </p:cTn>
                                        <p:tgtEl>
                                          <p:spTgt spid="302103"/>
                                        </p:tgtEl>
                                        <p:attrNameLst>
                                          <p:attrName>style.visibility</p:attrName>
                                        </p:attrNameLst>
                                      </p:cBhvr>
                                      <p:to>
                                        <p:strVal val="visible"/>
                                      </p:to>
                                    </p:set>
                                    <p:animEffect transition="in" filter="blinds(horizontal)">
                                      <p:cBhvr>
                                        <p:cTn id="60" dur="500"/>
                                        <p:tgtEl>
                                          <p:spTgt spid="302103"/>
                                        </p:tgtEl>
                                      </p:cBhvr>
                                    </p:animEffect>
                                  </p:childTnLst>
                                </p:cTn>
                              </p:par>
                              <p:par>
                                <p:cTn id="61" presetID="3" presetClass="entr" presetSubtype="10" fill="hold" nodeType="withEffect">
                                  <p:stCondLst>
                                    <p:cond delay="0"/>
                                  </p:stCondLst>
                                  <p:childTnLst>
                                    <p:set>
                                      <p:cBhvr>
                                        <p:cTn id="62" dur="1" fill="hold">
                                          <p:stCondLst>
                                            <p:cond delay="0"/>
                                          </p:stCondLst>
                                        </p:cTn>
                                        <p:tgtEl>
                                          <p:spTgt spid="302102"/>
                                        </p:tgtEl>
                                        <p:attrNameLst>
                                          <p:attrName>style.visibility</p:attrName>
                                        </p:attrNameLst>
                                      </p:cBhvr>
                                      <p:to>
                                        <p:strVal val="visible"/>
                                      </p:to>
                                    </p:set>
                                    <p:animEffect transition="in" filter="blinds(horizontal)">
                                      <p:cBhvr>
                                        <p:cTn id="63" dur="500"/>
                                        <p:tgtEl>
                                          <p:spTgt spid="302102"/>
                                        </p:tgtEl>
                                      </p:cBhvr>
                                    </p:animEffect>
                                  </p:childTnLst>
                                </p:cTn>
                              </p:par>
                              <p:par>
                                <p:cTn id="64" presetID="3" presetClass="entr" presetSubtype="10" fill="hold" nodeType="withEffect">
                                  <p:stCondLst>
                                    <p:cond delay="0"/>
                                  </p:stCondLst>
                                  <p:childTnLst>
                                    <p:set>
                                      <p:cBhvr>
                                        <p:cTn id="65" dur="1" fill="hold">
                                          <p:stCondLst>
                                            <p:cond delay="0"/>
                                          </p:stCondLst>
                                        </p:cTn>
                                        <p:tgtEl>
                                          <p:spTgt spid="302101"/>
                                        </p:tgtEl>
                                        <p:attrNameLst>
                                          <p:attrName>style.visibility</p:attrName>
                                        </p:attrNameLst>
                                      </p:cBhvr>
                                      <p:to>
                                        <p:strVal val="visible"/>
                                      </p:to>
                                    </p:set>
                                    <p:animEffect transition="in" filter="blinds(horizontal)">
                                      <p:cBhvr>
                                        <p:cTn id="66" dur="500"/>
                                        <p:tgtEl>
                                          <p:spTgt spid="302101"/>
                                        </p:tgtEl>
                                      </p:cBhvr>
                                    </p:animEffect>
                                  </p:childTnLst>
                                </p:cTn>
                              </p:par>
                              <p:par>
                                <p:cTn id="67" presetID="3" presetClass="entr" presetSubtype="10" fill="hold" nodeType="withEffect">
                                  <p:stCondLst>
                                    <p:cond delay="0"/>
                                  </p:stCondLst>
                                  <p:childTnLst>
                                    <p:set>
                                      <p:cBhvr>
                                        <p:cTn id="68" dur="1" fill="hold">
                                          <p:stCondLst>
                                            <p:cond delay="0"/>
                                          </p:stCondLst>
                                        </p:cTn>
                                        <p:tgtEl>
                                          <p:spTgt spid="302100"/>
                                        </p:tgtEl>
                                        <p:attrNameLst>
                                          <p:attrName>style.visibility</p:attrName>
                                        </p:attrNameLst>
                                      </p:cBhvr>
                                      <p:to>
                                        <p:strVal val="visible"/>
                                      </p:to>
                                    </p:set>
                                    <p:animEffect transition="in" filter="blinds(horizontal)">
                                      <p:cBhvr>
                                        <p:cTn id="69" dur="500"/>
                                        <p:tgtEl>
                                          <p:spTgt spid="302100"/>
                                        </p:tgtEl>
                                      </p:cBhvr>
                                    </p:animEffect>
                                  </p:childTnLst>
                                </p:cTn>
                              </p:par>
                              <p:par>
                                <p:cTn id="70" presetID="3" presetClass="entr" presetSubtype="10" fill="hold" nodeType="withEffect">
                                  <p:stCondLst>
                                    <p:cond delay="0"/>
                                  </p:stCondLst>
                                  <p:childTnLst>
                                    <p:set>
                                      <p:cBhvr>
                                        <p:cTn id="71" dur="1" fill="hold">
                                          <p:stCondLst>
                                            <p:cond delay="0"/>
                                          </p:stCondLst>
                                        </p:cTn>
                                        <p:tgtEl>
                                          <p:spTgt spid="302104"/>
                                        </p:tgtEl>
                                        <p:attrNameLst>
                                          <p:attrName>style.visibility</p:attrName>
                                        </p:attrNameLst>
                                      </p:cBhvr>
                                      <p:to>
                                        <p:strVal val="visible"/>
                                      </p:to>
                                    </p:set>
                                    <p:animEffect transition="in" filter="blinds(horizontal)">
                                      <p:cBhvr>
                                        <p:cTn id="72" dur="500"/>
                                        <p:tgtEl>
                                          <p:spTgt spid="302104"/>
                                        </p:tgtEl>
                                      </p:cBhvr>
                                    </p:animEffect>
                                  </p:childTnLst>
                                </p:cTn>
                              </p:par>
                              <p:par>
                                <p:cTn id="73" presetID="3" presetClass="entr" presetSubtype="10" fill="hold" nodeType="withEffect">
                                  <p:stCondLst>
                                    <p:cond delay="0"/>
                                  </p:stCondLst>
                                  <p:childTnLst>
                                    <p:set>
                                      <p:cBhvr>
                                        <p:cTn id="74" dur="1" fill="hold">
                                          <p:stCondLst>
                                            <p:cond delay="0"/>
                                          </p:stCondLst>
                                        </p:cTn>
                                        <p:tgtEl>
                                          <p:spTgt spid="302105"/>
                                        </p:tgtEl>
                                        <p:attrNameLst>
                                          <p:attrName>style.visibility</p:attrName>
                                        </p:attrNameLst>
                                      </p:cBhvr>
                                      <p:to>
                                        <p:strVal val="visible"/>
                                      </p:to>
                                    </p:set>
                                    <p:animEffect transition="in" filter="blinds(horizontal)">
                                      <p:cBhvr>
                                        <p:cTn id="75" dur="500"/>
                                        <p:tgtEl>
                                          <p:spTgt spid="302105"/>
                                        </p:tgtEl>
                                      </p:cBhvr>
                                    </p:animEffect>
                                  </p:childTnLst>
                                </p:cTn>
                              </p:par>
                              <p:par>
                                <p:cTn id="76" presetID="3" presetClass="entr" presetSubtype="10" fill="hold" nodeType="withEffect">
                                  <p:stCondLst>
                                    <p:cond delay="0"/>
                                  </p:stCondLst>
                                  <p:childTnLst>
                                    <p:set>
                                      <p:cBhvr>
                                        <p:cTn id="77" dur="1" fill="hold">
                                          <p:stCondLst>
                                            <p:cond delay="0"/>
                                          </p:stCondLst>
                                        </p:cTn>
                                        <p:tgtEl>
                                          <p:spTgt spid="302106"/>
                                        </p:tgtEl>
                                        <p:attrNameLst>
                                          <p:attrName>style.visibility</p:attrName>
                                        </p:attrNameLst>
                                      </p:cBhvr>
                                      <p:to>
                                        <p:strVal val="visible"/>
                                      </p:to>
                                    </p:set>
                                    <p:animEffect transition="in" filter="blinds(horizontal)">
                                      <p:cBhvr>
                                        <p:cTn id="78" dur="500"/>
                                        <p:tgtEl>
                                          <p:spTgt spid="302106"/>
                                        </p:tgtEl>
                                      </p:cBhvr>
                                    </p:animEffect>
                                  </p:childTnLst>
                                </p:cTn>
                              </p:par>
                              <p:par>
                                <p:cTn id="79" presetID="3" presetClass="entr" presetSubtype="10" fill="hold" nodeType="withEffect">
                                  <p:stCondLst>
                                    <p:cond delay="0"/>
                                  </p:stCondLst>
                                  <p:childTnLst>
                                    <p:set>
                                      <p:cBhvr>
                                        <p:cTn id="80" dur="1" fill="hold">
                                          <p:stCondLst>
                                            <p:cond delay="0"/>
                                          </p:stCondLst>
                                        </p:cTn>
                                        <p:tgtEl>
                                          <p:spTgt spid="302107"/>
                                        </p:tgtEl>
                                        <p:attrNameLst>
                                          <p:attrName>style.visibility</p:attrName>
                                        </p:attrNameLst>
                                      </p:cBhvr>
                                      <p:to>
                                        <p:strVal val="visible"/>
                                      </p:to>
                                    </p:set>
                                    <p:animEffect transition="in" filter="blinds(horizontal)">
                                      <p:cBhvr>
                                        <p:cTn id="81" dur="500"/>
                                        <p:tgtEl>
                                          <p:spTgt spid="302107"/>
                                        </p:tgtEl>
                                      </p:cBhvr>
                                    </p:animEffect>
                                  </p:childTnLst>
                                </p:cTn>
                              </p:par>
                              <p:par>
                                <p:cTn id="82" presetID="3" presetClass="entr" presetSubtype="10" fill="hold" nodeType="withEffect">
                                  <p:stCondLst>
                                    <p:cond delay="0"/>
                                  </p:stCondLst>
                                  <p:childTnLst>
                                    <p:set>
                                      <p:cBhvr>
                                        <p:cTn id="83" dur="1" fill="hold">
                                          <p:stCondLst>
                                            <p:cond delay="0"/>
                                          </p:stCondLst>
                                        </p:cTn>
                                        <p:tgtEl>
                                          <p:spTgt spid="302108"/>
                                        </p:tgtEl>
                                        <p:attrNameLst>
                                          <p:attrName>style.visibility</p:attrName>
                                        </p:attrNameLst>
                                      </p:cBhvr>
                                      <p:to>
                                        <p:strVal val="visible"/>
                                      </p:to>
                                    </p:set>
                                    <p:animEffect transition="in" filter="blinds(horizontal)">
                                      <p:cBhvr>
                                        <p:cTn id="84" dur="500"/>
                                        <p:tgtEl>
                                          <p:spTgt spid="302108"/>
                                        </p:tgtEl>
                                      </p:cBhvr>
                                    </p:animEffect>
                                  </p:childTnLst>
                                </p:cTn>
                              </p:par>
                              <p:par>
                                <p:cTn id="85" presetID="3" presetClass="entr" presetSubtype="10" fill="hold" nodeType="withEffect">
                                  <p:stCondLst>
                                    <p:cond delay="0"/>
                                  </p:stCondLst>
                                  <p:childTnLst>
                                    <p:set>
                                      <p:cBhvr>
                                        <p:cTn id="86" dur="1" fill="hold">
                                          <p:stCondLst>
                                            <p:cond delay="0"/>
                                          </p:stCondLst>
                                        </p:cTn>
                                        <p:tgtEl>
                                          <p:spTgt spid="302109"/>
                                        </p:tgtEl>
                                        <p:attrNameLst>
                                          <p:attrName>style.visibility</p:attrName>
                                        </p:attrNameLst>
                                      </p:cBhvr>
                                      <p:to>
                                        <p:strVal val="visible"/>
                                      </p:to>
                                    </p:set>
                                    <p:animEffect transition="in" filter="blinds(horizontal)">
                                      <p:cBhvr>
                                        <p:cTn id="87" dur="500"/>
                                        <p:tgtEl>
                                          <p:spTgt spid="302109"/>
                                        </p:tgtEl>
                                      </p:cBhvr>
                                    </p:animEffect>
                                  </p:childTnLst>
                                </p:cTn>
                              </p:par>
                              <p:par>
                                <p:cTn id="88" presetID="3" presetClass="entr" presetSubtype="10" fill="hold" nodeType="withEffect">
                                  <p:stCondLst>
                                    <p:cond delay="0"/>
                                  </p:stCondLst>
                                  <p:childTnLst>
                                    <p:set>
                                      <p:cBhvr>
                                        <p:cTn id="89" dur="1" fill="hold">
                                          <p:stCondLst>
                                            <p:cond delay="0"/>
                                          </p:stCondLst>
                                        </p:cTn>
                                        <p:tgtEl>
                                          <p:spTgt spid="302110"/>
                                        </p:tgtEl>
                                        <p:attrNameLst>
                                          <p:attrName>style.visibility</p:attrName>
                                        </p:attrNameLst>
                                      </p:cBhvr>
                                      <p:to>
                                        <p:strVal val="visible"/>
                                      </p:to>
                                    </p:set>
                                    <p:animEffect transition="in" filter="blinds(horizontal)">
                                      <p:cBhvr>
                                        <p:cTn id="90" dur="500"/>
                                        <p:tgtEl>
                                          <p:spTgt spid="302110"/>
                                        </p:tgtEl>
                                      </p:cBhvr>
                                    </p:animEffect>
                                  </p:childTnLst>
                                </p:cTn>
                              </p:par>
                              <p:par>
                                <p:cTn id="91" presetID="3" presetClass="entr" presetSubtype="10" fill="hold" grpId="0" nodeType="withEffect">
                                  <p:stCondLst>
                                    <p:cond delay="0"/>
                                  </p:stCondLst>
                                  <p:childTnLst>
                                    <p:set>
                                      <p:cBhvr>
                                        <p:cTn id="92" dur="1" fill="hold">
                                          <p:stCondLst>
                                            <p:cond delay="0"/>
                                          </p:stCondLst>
                                        </p:cTn>
                                        <p:tgtEl>
                                          <p:spTgt spid="302087"/>
                                        </p:tgtEl>
                                        <p:attrNameLst>
                                          <p:attrName>style.visibility</p:attrName>
                                        </p:attrNameLst>
                                      </p:cBhvr>
                                      <p:to>
                                        <p:strVal val="visible"/>
                                      </p:to>
                                    </p:set>
                                    <p:animEffect transition="in" filter="blinds(horizontal)">
                                      <p:cBhvr>
                                        <p:cTn id="93" dur="500"/>
                                        <p:tgtEl>
                                          <p:spTgt spid="302087"/>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3" presetClass="entr" presetSubtype="10" fill="hold" grpId="0" nodeType="clickEffect">
                                  <p:stCondLst>
                                    <p:cond delay="0"/>
                                  </p:stCondLst>
                                  <p:childTnLst>
                                    <p:set>
                                      <p:cBhvr>
                                        <p:cTn id="97" dur="1" fill="hold">
                                          <p:stCondLst>
                                            <p:cond delay="0"/>
                                          </p:stCondLst>
                                        </p:cTn>
                                        <p:tgtEl>
                                          <p:spTgt spid="302115"/>
                                        </p:tgtEl>
                                        <p:attrNameLst>
                                          <p:attrName>style.visibility</p:attrName>
                                        </p:attrNameLst>
                                      </p:cBhvr>
                                      <p:to>
                                        <p:strVal val="visible"/>
                                      </p:to>
                                    </p:set>
                                    <p:animEffect transition="in" filter="blinds(horizontal)">
                                      <p:cBhvr>
                                        <p:cTn id="98" dur="500"/>
                                        <p:tgtEl>
                                          <p:spTgt spid="302115"/>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3" presetClass="entr" presetSubtype="10" fill="hold" nodeType="clickEffect">
                                  <p:stCondLst>
                                    <p:cond delay="0"/>
                                  </p:stCondLst>
                                  <p:childTnLst>
                                    <p:set>
                                      <p:cBhvr>
                                        <p:cTn id="102" dur="1" fill="hold">
                                          <p:stCondLst>
                                            <p:cond delay="0"/>
                                          </p:stCondLst>
                                        </p:cTn>
                                        <p:tgtEl>
                                          <p:spTgt spid="302113"/>
                                        </p:tgtEl>
                                        <p:attrNameLst>
                                          <p:attrName>style.visibility</p:attrName>
                                        </p:attrNameLst>
                                      </p:cBhvr>
                                      <p:to>
                                        <p:strVal val="visible"/>
                                      </p:to>
                                    </p:set>
                                    <p:animEffect transition="in" filter="blinds(horizontal)">
                                      <p:cBhvr>
                                        <p:cTn id="103" dur="500"/>
                                        <p:tgtEl>
                                          <p:spTgt spid="302113"/>
                                        </p:tgtEl>
                                      </p:cBhvr>
                                    </p:animEffect>
                                  </p:childTnLst>
                                </p:cTn>
                              </p:par>
                            </p:childTnLst>
                          </p:cTn>
                        </p:par>
                      </p:childTnLst>
                    </p:cTn>
                  </p:par>
                  <p:par>
                    <p:cTn id="104" fill="hold" nodeType="clickPar">
                      <p:stCondLst>
                        <p:cond delay="indefinite"/>
                      </p:stCondLst>
                      <p:childTnLst>
                        <p:par>
                          <p:cTn id="105" fill="hold" nodeType="withGroup">
                            <p:stCondLst>
                              <p:cond delay="0"/>
                            </p:stCondLst>
                            <p:childTnLst>
                              <p:par>
                                <p:cTn id="106" presetID="3" presetClass="entr" presetSubtype="10" fill="hold" grpId="0" nodeType="clickEffect">
                                  <p:stCondLst>
                                    <p:cond delay="0"/>
                                  </p:stCondLst>
                                  <p:childTnLst>
                                    <p:set>
                                      <p:cBhvr>
                                        <p:cTn id="107" dur="1" fill="hold">
                                          <p:stCondLst>
                                            <p:cond delay="0"/>
                                          </p:stCondLst>
                                        </p:cTn>
                                        <p:tgtEl>
                                          <p:spTgt spid="302114"/>
                                        </p:tgtEl>
                                        <p:attrNameLst>
                                          <p:attrName>style.visibility</p:attrName>
                                        </p:attrNameLst>
                                      </p:cBhvr>
                                      <p:to>
                                        <p:strVal val="visible"/>
                                      </p:to>
                                    </p:set>
                                    <p:animEffect transition="in" filter="blinds(horizontal)">
                                      <p:cBhvr>
                                        <p:cTn id="108" dur="500"/>
                                        <p:tgtEl>
                                          <p:spTgt spid="302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6" grpId="0"/>
      <p:bldP spid="302087" grpId="0"/>
      <p:bldP spid="302088" grpId="0"/>
      <p:bldP spid="302089" grpId="0"/>
      <p:bldP spid="302090" grpId="0"/>
      <p:bldP spid="302091" grpId="0"/>
      <p:bldP spid="302092" grpId="0"/>
      <p:bldP spid="302093" grpId="0"/>
      <p:bldP spid="302112" grpId="0" animBg="1"/>
      <p:bldP spid="302114" grpId="0" animBg="1"/>
      <p:bldP spid="3021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EC1F7C83-6FB6-4E5E-9476-E5DB02A91ED1}"/>
              </a:ext>
            </a:extLst>
          </p:cNvPr>
          <p:cNvSpPr>
            <a:spLocks noGrp="1" noChangeArrowheads="1"/>
          </p:cNvSpPr>
          <p:nvPr>
            <p:ph type="title"/>
          </p:nvPr>
        </p:nvSpPr>
        <p:spPr>
          <a:xfrm>
            <a:off x="468313" y="476250"/>
            <a:ext cx="7772400" cy="863600"/>
          </a:xfrm>
        </p:spPr>
        <p:txBody>
          <a:bodyPr/>
          <a:lstStyle/>
          <a:p>
            <a:pPr eaLnBrk="1" hangingPunct="1"/>
            <a:r>
              <a:rPr lang="en-US" altLang="zh-CN" sz="2800">
                <a:latin typeface="黑体" panose="02010609060101010101" pitchFamily="49" charset="-122"/>
                <a:ea typeface="黑体" panose="02010609060101010101" pitchFamily="49" charset="-122"/>
              </a:rPr>
              <a:t>【</a:t>
            </a:r>
            <a:r>
              <a:rPr lang="zh-CN" altLang="en-US" sz="2800">
                <a:latin typeface="黑体" panose="02010609060101010101" pitchFamily="49" charset="-122"/>
                <a:ea typeface="黑体" panose="02010609060101010101" pitchFamily="49" charset="-122"/>
              </a:rPr>
              <a:t>例</a:t>
            </a:r>
            <a:r>
              <a:rPr lang="en-US" altLang="zh-CN" sz="2800">
                <a:latin typeface="黑体" panose="02010609060101010101" pitchFamily="49" charset="-122"/>
                <a:ea typeface="黑体" panose="02010609060101010101" pitchFamily="49" charset="-122"/>
              </a:rPr>
              <a:t>3.2】</a:t>
            </a:r>
          </a:p>
        </p:txBody>
      </p:sp>
      <p:sp>
        <p:nvSpPr>
          <p:cNvPr id="22531" name="Rectangle 5">
            <a:extLst>
              <a:ext uri="{FF2B5EF4-FFF2-40B4-BE49-F238E27FC236}">
                <a16:creationId xmlns:a16="http://schemas.microsoft.com/office/drawing/2014/main" id="{81FFB404-61E8-4F8A-B361-1B3E7477210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200"/>
          </a:p>
        </p:txBody>
      </p:sp>
      <p:pic>
        <p:nvPicPr>
          <p:cNvPr id="22532" name="Picture 10">
            <a:extLst>
              <a:ext uri="{FF2B5EF4-FFF2-40B4-BE49-F238E27FC236}">
                <a16:creationId xmlns:a16="http://schemas.microsoft.com/office/drawing/2014/main" id="{BFF37573-45A3-46B0-82D0-71A475ED81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557338"/>
            <a:ext cx="8172450" cy="29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C0B9DEBA-F608-4263-A551-8258E0F93A61}"/>
              </a:ext>
            </a:extLst>
          </p:cNvPr>
          <p:cNvSpPr>
            <a:spLocks noGrp="1" noChangeArrowheads="1"/>
          </p:cNvSpPr>
          <p:nvPr>
            <p:ph type="title"/>
          </p:nvPr>
        </p:nvSpPr>
        <p:spPr/>
        <p:txBody>
          <a:bodyPr/>
          <a:lstStyle/>
          <a:p>
            <a:pPr eaLnBrk="1" hangingPunct="1"/>
            <a:r>
              <a:rPr lang="en-US" altLang="zh-CN" sz="2800">
                <a:latin typeface="黑体" panose="02010609060101010101" pitchFamily="49" charset="-122"/>
                <a:ea typeface="黑体" panose="02010609060101010101" pitchFamily="49" charset="-122"/>
              </a:rPr>
              <a:t>【</a:t>
            </a:r>
            <a:r>
              <a:rPr lang="zh-CN" altLang="en-US" sz="2800">
                <a:latin typeface="黑体" panose="02010609060101010101" pitchFamily="49" charset="-122"/>
                <a:ea typeface="黑体" panose="02010609060101010101" pitchFamily="49" charset="-122"/>
              </a:rPr>
              <a:t>例</a:t>
            </a:r>
            <a:r>
              <a:rPr lang="en-US" altLang="zh-CN" sz="2800">
                <a:latin typeface="黑体" panose="02010609060101010101" pitchFamily="49" charset="-122"/>
                <a:ea typeface="黑体" panose="02010609060101010101" pitchFamily="49" charset="-122"/>
              </a:rPr>
              <a:t>3.3】</a:t>
            </a:r>
          </a:p>
        </p:txBody>
      </p:sp>
      <p:sp>
        <p:nvSpPr>
          <p:cNvPr id="23555" name="Rectangle 3">
            <a:extLst>
              <a:ext uri="{FF2B5EF4-FFF2-40B4-BE49-F238E27FC236}">
                <a16:creationId xmlns:a16="http://schemas.microsoft.com/office/drawing/2014/main" id="{613784B2-29F9-4D0D-AB0C-A20C687E61F2}"/>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200"/>
          </a:p>
        </p:txBody>
      </p:sp>
      <p:pic>
        <p:nvPicPr>
          <p:cNvPr id="23556" name="Picture 4">
            <a:extLst>
              <a:ext uri="{FF2B5EF4-FFF2-40B4-BE49-F238E27FC236}">
                <a16:creationId xmlns:a16="http://schemas.microsoft.com/office/drawing/2014/main" id="{327DD6BE-C700-4F26-B817-C7B140C333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557338"/>
            <a:ext cx="7848600" cy="334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1" name="Rectangle 3" descr="花束">
            <a:extLst>
              <a:ext uri="{FF2B5EF4-FFF2-40B4-BE49-F238E27FC236}">
                <a16:creationId xmlns:a16="http://schemas.microsoft.com/office/drawing/2014/main" id="{DDC324D6-3606-43E7-A5DD-9496F27236AC}"/>
              </a:ext>
            </a:extLst>
          </p:cNvPr>
          <p:cNvSpPr>
            <a:spLocks noGrp="1" noChangeArrowheads="1"/>
          </p:cNvSpPr>
          <p:nvPr>
            <p:ph type="body" idx="1"/>
          </p:nvPr>
        </p:nvSpPr>
        <p:spPr>
          <a:xfrm>
            <a:off x="684213" y="1628775"/>
            <a:ext cx="7772400" cy="1439863"/>
          </a:xfrm>
          <a:blipFill dpi="0" rotWithShape="0">
            <a:blip r:embed="rId2"/>
            <a:srcRect/>
            <a:tile tx="0" ty="0" sx="100000" sy="100000" flip="none" algn="tl"/>
          </a:blipFill>
          <a:ln w="38100">
            <a:solidFill>
              <a:srgbClr val="009999"/>
            </a:solidFill>
            <a:miter lim="800000"/>
            <a:headEnd/>
            <a:tailEnd/>
          </a:ln>
        </p:spPr>
        <p:txBody>
          <a:bodyPr/>
          <a:lstStyle/>
          <a:p>
            <a:pPr eaLnBrk="1" hangingPunct="1">
              <a:lnSpc>
                <a:spcPct val="80000"/>
              </a:lnSpc>
              <a:buClr>
                <a:schemeClr val="accent2"/>
              </a:buClr>
              <a:buSzPct val="95000"/>
              <a:buFont typeface="Wingdings" panose="05000000000000000000" pitchFamily="2" charset="2"/>
              <a:buChar char="l"/>
            </a:pPr>
            <a:r>
              <a:rPr lang="zh-CN" altLang="en-US" sz="2400" b="1">
                <a:solidFill>
                  <a:srgbClr val="006600"/>
                </a:solidFill>
              </a:rPr>
              <a:t>偏好：就是爱好、喜欢。</a:t>
            </a:r>
          </a:p>
          <a:p>
            <a:pPr eaLnBrk="1" hangingPunct="1">
              <a:lnSpc>
                <a:spcPct val="80000"/>
              </a:lnSpc>
              <a:buClr>
                <a:schemeClr val="accent2"/>
              </a:buClr>
              <a:buSzPct val="95000"/>
              <a:buFont typeface="Wingdings" panose="05000000000000000000" pitchFamily="2" charset="2"/>
              <a:buChar char="l"/>
            </a:pPr>
            <a:r>
              <a:rPr lang="zh-CN" altLang="en-US" sz="2400" b="1">
                <a:solidFill>
                  <a:srgbClr val="006600"/>
                </a:solidFill>
              </a:rPr>
              <a:t>序数效用理论认为：消费者对于各种不同的商品组合的偏好程度是有差别的，并且这种差别决定了不同商品组合的效用的大小顺序。</a:t>
            </a:r>
          </a:p>
        </p:txBody>
      </p:sp>
      <p:sp>
        <p:nvSpPr>
          <p:cNvPr id="24579" name="Rectangle 5">
            <a:extLst>
              <a:ext uri="{FF2B5EF4-FFF2-40B4-BE49-F238E27FC236}">
                <a16:creationId xmlns:a16="http://schemas.microsoft.com/office/drawing/2014/main" id="{2DA0F8C2-0B40-4328-88AA-E4D1C22B476C}"/>
              </a:ext>
            </a:extLst>
          </p:cNvPr>
          <p:cNvSpPr>
            <a:spLocks noGrp="1" noChangeArrowheads="1"/>
          </p:cNvSpPr>
          <p:nvPr>
            <p:ph type="title"/>
          </p:nvPr>
        </p:nvSpPr>
        <p:spPr>
          <a:xfrm>
            <a:off x="684213" y="333375"/>
            <a:ext cx="7772400" cy="576263"/>
          </a:xfrm>
          <a:solidFill>
            <a:schemeClr val="bg1"/>
          </a:solidFill>
          <a:ln>
            <a:solidFill>
              <a:srgbClr val="000066"/>
            </a:solidFill>
            <a:miter lim="800000"/>
            <a:headEnd/>
            <a:tailEnd/>
          </a:ln>
        </p:spPr>
        <p:txBody>
          <a:bodyPr/>
          <a:lstStyle/>
          <a:p>
            <a:pPr eaLnBrk="1" hangingPunct="1">
              <a:lnSpc>
                <a:spcPct val="110000"/>
              </a:lnSpc>
            </a:pPr>
            <a:r>
              <a:rPr lang="zh-CN" altLang="en-US" sz="2800">
                <a:solidFill>
                  <a:srgbClr val="FF0000"/>
                </a:solidFill>
                <a:latin typeface="黑体" panose="02010609060101010101" pitchFamily="49" charset="-122"/>
                <a:ea typeface="黑体" panose="02010609060101010101" pitchFamily="49" charset="-122"/>
              </a:rPr>
              <a:t>第二节 序数效用理论</a:t>
            </a:r>
            <a:r>
              <a:rPr lang="en-US" altLang="zh-CN" sz="2400">
                <a:solidFill>
                  <a:srgbClr val="FF0000"/>
                </a:solidFill>
                <a:ea typeface="黑体" panose="02010609060101010101" pitchFamily="49" charset="-122"/>
              </a:rPr>
              <a:t>——</a:t>
            </a:r>
            <a:r>
              <a:rPr lang="zh-CN" altLang="en-US" sz="2400">
                <a:solidFill>
                  <a:srgbClr val="FF0000"/>
                </a:solidFill>
                <a:latin typeface="黑体" panose="02010609060101010101" pitchFamily="49" charset="-122"/>
                <a:ea typeface="黑体" panose="02010609060101010101" pitchFamily="49" charset="-122"/>
              </a:rPr>
              <a:t>无差异曲线分析法</a:t>
            </a:r>
          </a:p>
        </p:txBody>
      </p:sp>
      <p:sp>
        <p:nvSpPr>
          <p:cNvPr id="304134" name="Rectangle 6" descr="纸莎草纸">
            <a:extLst>
              <a:ext uri="{FF2B5EF4-FFF2-40B4-BE49-F238E27FC236}">
                <a16:creationId xmlns:a16="http://schemas.microsoft.com/office/drawing/2014/main" id="{8035AD08-3746-41F1-9E43-B86064EFD832}"/>
              </a:ext>
            </a:extLst>
          </p:cNvPr>
          <p:cNvSpPr>
            <a:spLocks noChangeArrowheads="1"/>
          </p:cNvSpPr>
          <p:nvPr/>
        </p:nvSpPr>
        <p:spPr bwMode="auto">
          <a:xfrm>
            <a:off x="2212975" y="3213100"/>
            <a:ext cx="6335713" cy="860425"/>
          </a:xfrm>
          <a:prstGeom prst="rect">
            <a:avLst/>
          </a:prstGeom>
          <a:blipFill dpi="0" rotWithShape="0">
            <a:blip r:embed="rId3"/>
            <a:srcRect/>
            <a:tile tx="0" ty="0" sx="100000" sy="100000" flip="none" algn="tl"/>
          </a:blip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tabLst>
                <a:tab pos="29718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tabLst>
                <a:tab pos="29718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tabLst>
                <a:tab pos="29718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solidFill>
                  <a:srgbClr val="000000"/>
                </a:solidFill>
              </a:rPr>
              <a:t>第一，完全性。可以明确比较和排列不同商品组合。要么</a:t>
            </a:r>
            <a:r>
              <a:rPr lang="en-US" altLang="zh-CN" sz="2400" b="1">
                <a:solidFill>
                  <a:srgbClr val="000000"/>
                </a:solidFill>
              </a:rPr>
              <a:t>A&lt;B</a:t>
            </a:r>
            <a:r>
              <a:rPr lang="zh-CN" altLang="en-US" sz="2400" b="1">
                <a:solidFill>
                  <a:srgbClr val="000000"/>
                </a:solidFill>
              </a:rPr>
              <a:t>；要么 </a:t>
            </a:r>
            <a:r>
              <a:rPr lang="en-US" altLang="zh-CN" sz="2400" b="1">
                <a:solidFill>
                  <a:srgbClr val="000000"/>
                </a:solidFill>
              </a:rPr>
              <a:t>A=B</a:t>
            </a:r>
            <a:r>
              <a:rPr lang="zh-CN" altLang="en-US" sz="2400" b="1">
                <a:solidFill>
                  <a:srgbClr val="000000"/>
                </a:solidFill>
              </a:rPr>
              <a:t>；要么 </a:t>
            </a:r>
            <a:r>
              <a:rPr lang="en-US" altLang="zh-CN" sz="2400" b="1">
                <a:solidFill>
                  <a:srgbClr val="000000"/>
                </a:solidFill>
              </a:rPr>
              <a:t>A&gt;B</a:t>
            </a:r>
            <a:r>
              <a:rPr lang="zh-CN" altLang="en-US" sz="2400" b="1">
                <a:solidFill>
                  <a:srgbClr val="000000"/>
                </a:solidFill>
              </a:rPr>
              <a:t>。 </a:t>
            </a:r>
          </a:p>
        </p:txBody>
      </p:sp>
      <p:sp>
        <p:nvSpPr>
          <p:cNvPr id="304135" name="Rectangle 7" descr="纸莎草纸">
            <a:extLst>
              <a:ext uri="{FF2B5EF4-FFF2-40B4-BE49-F238E27FC236}">
                <a16:creationId xmlns:a16="http://schemas.microsoft.com/office/drawing/2014/main" id="{61B80AE6-B9DD-48B4-8A91-F225B5A12D4F}"/>
              </a:ext>
            </a:extLst>
          </p:cNvPr>
          <p:cNvSpPr>
            <a:spLocks noChangeArrowheads="1"/>
          </p:cNvSpPr>
          <p:nvPr/>
        </p:nvSpPr>
        <p:spPr bwMode="auto">
          <a:xfrm>
            <a:off x="2212975" y="4221163"/>
            <a:ext cx="6335713" cy="860425"/>
          </a:xfrm>
          <a:prstGeom prst="rect">
            <a:avLst/>
          </a:prstGeom>
          <a:blipFill dpi="0" rotWithShape="0">
            <a:blip r:embed="rId3"/>
            <a:srcRect/>
            <a:tile tx="0" ty="0" sx="100000" sy="100000" flip="none" algn="tl"/>
          </a:blip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tabLst>
                <a:tab pos="29718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tabLst>
                <a:tab pos="29718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tabLst>
                <a:tab pos="29718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Font typeface="Wingdings" panose="05000000000000000000" pitchFamily="2" charset="2"/>
              <a:buNone/>
            </a:pPr>
            <a:r>
              <a:rPr lang="zh-CN" altLang="en-US" sz="2400" b="1">
                <a:solidFill>
                  <a:srgbClr val="000000"/>
                </a:solidFill>
              </a:rPr>
              <a:t>第二，可传递性。如果</a:t>
            </a:r>
            <a:r>
              <a:rPr lang="en-US" altLang="zh-CN" sz="2400" b="1">
                <a:solidFill>
                  <a:srgbClr val="000000"/>
                </a:solidFill>
              </a:rPr>
              <a:t>A&gt;B</a:t>
            </a:r>
            <a:r>
              <a:rPr lang="zh-CN" altLang="en-US" sz="2400" b="1">
                <a:solidFill>
                  <a:srgbClr val="000000"/>
                </a:solidFill>
              </a:rPr>
              <a:t>， </a:t>
            </a:r>
            <a:r>
              <a:rPr lang="en-US" altLang="zh-CN" sz="2400" b="1">
                <a:solidFill>
                  <a:srgbClr val="000000"/>
                </a:solidFill>
              </a:rPr>
              <a:t>B&gt;C</a:t>
            </a:r>
            <a:r>
              <a:rPr lang="zh-CN" altLang="en-US" sz="2400" b="1">
                <a:solidFill>
                  <a:srgbClr val="000000"/>
                </a:solidFill>
              </a:rPr>
              <a:t>，那么， </a:t>
            </a:r>
            <a:r>
              <a:rPr lang="en-US" altLang="zh-CN" sz="2400" b="1">
                <a:solidFill>
                  <a:srgbClr val="000000"/>
                </a:solidFill>
              </a:rPr>
              <a:t>A&gt;C</a:t>
            </a:r>
            <a:r>
              <a:rPr lang="zh-CN" altLang="en-US" sz="2400" b="1">
                <a:solidFill>
                  <a:srgbClr val="000000"/>
                </a:solidFill>
              </a:rPr>
              <a:t>。</a:t>
            </a:r>
          </a:p>
        </p:txBody>
      </p:sp>
      <p:sp>
        <p:nvSpPr>
          <p:cNvPr id="304136" name="Rectangle 8" descr="纸莎草纸">
            <a:extLst>
              <a:ext uri="{FF2B5EF4-FFF2-40B4-BE49-F238E27FC236}">
                <a16:creationId xmlns:a16="http://schemas.microsoft.com/office/drawing/2014/main" id="{DB5DF25C-46B8-46FB-B03F-E90E4558E586}"/>
              </a:ext>
            </a:extLst>
          </p:cNvPr>
          <p:cNvSpPr>
            <a:spLocks noChangeArrowheads="1"/>
          </p:cNvSpPr>
          <p:nvPr/>
        </p:nvSpPr>
        <p:spPr bwMode="auto">
          <a:xfrm>
            <a:off x="2212975" y="5118100"/>
            <a:ext cx="6335713" cy="1225550"/>
          </a:xfrm>
          <a:prstGeom prst="rect">
            <a:avLst/>
          </a:prstGeom>
          <a:blipFill dpi="0" rotWithShape="0">
            <a:blip r:embed="rId3"/>
            <a:srcRect/>
            <a:tile tx="0" ty="0" sx="100000" sy="100000" flip="none" algn="tl"/>
          </a:blip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tabLst>
                <a:tab pos="29718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tabLst>
                <a:tab pos="29718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tabLst>
                <a:tab pos="29718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Font typeface="Wingdings" panose="05000000000000000000" pitchFamily="2" charset="2"/>
              <a:buNone/>
            </a:pPr>
            <a:r>
              <a:rPr lang="zh-CN" altLang="en-US" sz="2400" b="1">
                <a:solidFill>
                  <a:srgbClr val="000000"/>
                </a:solidFill>
              </a:rPr>
              <a:t>第三，非饱和性。对每一种商品的消费都没有达到饱和点。对任何商品，总认为多比少好。</a:t>
            </a:r>
          </a:p>
        </p:txBody>
      </p:sp>
      <p:sp>
        <p:nvSpPr>
          <p:cNvPr id="304137" name="Rectangle 9" descr="花束">
            <a:extLst>
              <a:ext uri="{FF2B5EF4-FFF2-40B4-BE49-F238E27FC236}">
                <a16:creationId xmlns:a16="http://schemas.microsoft.com/office/drawing/2014/main" id="{F791126F-BC24-40E7-ACB8-5E21AA765775}"/>
              </a:ext>
            </a:extLst>
          </p:cNvPr>
          <p:cNvSpPr>
            <a:spLocks noChangeArrowheads="1"/>
          </p:cNvSpPr>
          <p:nvPr/>
        </p:nvSpPr>
        <p:spPr bwMode="auto">
          <a:xfrm>
            <a:off x="1116013" y="3573463"/>
            <a:ext cx="498475" cy="2320925"/>
          </a:xfrm>
          <a:prstGeom prst="rect">
            <a:avLst/>
          </a:prstGeom>
          <a:blipFill dpi="0" rotWithShape="0">
            <a:blip r:embed="rId2"/>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None/>
            </a:pPr>
            <a:r>
              <a:rPr lang="zh-CN" altLang="en-US" sz="2400" b="1">
                <a:solidFill>
                  <a:srgbClr val="000000"/>
                </a:solidFill>
              </a:rPr>
              <a:t>偏好基本假设</a:t>
            </a:r>
          </a:p>
        </p:txBody>
      </p:sp>
      <p:sp>
        <p:nvSpPr>
          <p:cNvPr id="304138" name="AutoShape 10">
            <a:extLst>
              <a:ext uri="{FF2B5EF4-FFF2-40B4-BE49-F238E27FC236}">
                <a16:creationId xmlns:a16="http://schemas.microsoft.com/office/drawing/2014/main" id="{43A74909-3218-416C-9880-2F1C01AB0FA6}"/>
              </a:ext>
            </a:extLst>
          </p:cNvPr>
          <p:cNvSpPr>
            <a:spLocks/>
          </p:cNvSpPr>
          <p:nvPr/>
        </p:nvSpPr>
        <p:spPr bwMode="auto">
          <a:xfrm>
            <a:off x="1763713" y="3500438"/>
            <a:ext cx="431800" cy="2519362"/>
          </a:xfrm>
          <a:prstGeom prst="leftBrace">
            <a:avLst>
              <a:gd name="adj1" fmla="val 48621"/>
              <a:gd name="adj2" fmla="val 50000"/>
            </a:avLst>
          </a:prstGeom>
          <a:noFill/>
          <a:ln w="57150">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200"/>
          </a:p>
        </p:txBody>
      </p:sp>
      <p:sp>
        <p:nvSpPr>
          <p:cNvPr id="24585" name="Text Box 11">
            <a:extLst>
              <a:ext uri="{FF2B5EF4-FFF2-40B4-BE49-F238E27FC236}">
                <a16:creationId xmlns:a16="http://schemas.microsoft.com/office/drawing/2014/main" id="{0D1876BC-7F26-4453-BE10-920FEACFBC20}"/>
              </a:ext>
            </a:extLst>
          </p:cNvPr>
          <p:cNvSpPr txBox="1">
            <a:spLocks noChangeArrowheads="1"/>
          </p:cNvSpPr>
          <p:nvPr/>
        </p:nvSpPr>
        <p:spPr bwMode="auto">
          <a:xfrm>
            <a:off x="611188" y="1125538"/>
            <a:ext cx="554513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90000"/>
              </a:lnSpc>
              <a:buClr>
                <a:schemeClr val="accent2"/>
              </a:buClr>
              <a:buSzPct val="95000"/>
              <a:buFont typeface="Wingdings" panose="05000000000000000000" pitchFamily="2" charset="2"/>
              <a:buNone/>
            </a:pPr>
            <a:r>
              <a:rPr lang="zh-CN" altLang="en-US" sz="2800" b="1">
                <a:solidFill>
                  <a:srgbClr val="000000"/>
                </a:solidFill>
                <a:ea typeface="黑体" panose="02010609060101010101" pitchFamily="49" charset="-122"/>
              </a:rPr>
              <a:t>一、关于消费者偏好的假设</a:t>
            </a:r>
            <a:endParaRPr lang="zh-CN" altLang="en-US" sz="2800">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4131">
                                            <p:bg/>
                                          </p:spTgt>
                                        </p:tgtEl>
                                        <p:attrNameLst>
                                          <p:attrName>style.visibility</p:attrName>
                                        </p:attrNameLst>
                                      </p:cBhvr>
                                      <p:to>
                                        <p:strVal val="visible"/>
                                      </p:to>
                                    </p:set>
                                    <p:animEffect transition="in" filter="blinds(horizontal)">
                                      <p:cBhvr>
                                        <p:cTn id="7" dur="500"/>
                                        <p:tgtEl>
                                          <p:spTgt spid="30413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4131">
                                            <p:txEl>
                                              <p:pRg st="0" end="0"/>
                                            </p:txEl>
                                          </p:spTgt>
                                        </p:tgtEl>
                                        <p:attrNameLst>
                                          <p:attrName>style.visibility</p:attrName>
                                        </p:attrNameLst>
                                      </p:cBhvr>
                                      <p:to>
                                        <p:strVal val="visible"/>
                                      </p:to>
                                    </p:set>
                                    <p:animEffect transition="in" filter="blinds(horizontal)">
                                      <p:cBhvr>
                                        <p:cTn id="12" dur="500"/>
                                        <p:tgtEl>
                                          <p:spTgt spid="30413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04131">
                                            <p:txEl>
                                              <p:pRg st="1" end="1"/>
                                            </p:txEl>
                                          </p:spTgt>
                                        </p:tgtEl>
                                        <p:attrNameLst>
                                          <p:attrName>style.visibility</p:attrName>
                                        </p:attrNameLst>
                                      </p:cBhvr>
                                      <p:to>
                                        <p:strVal val="visible"/>
                                      </p:to>
                                    </p:set>
                                    <p:animEffect transition="in" filter="blinds(horizontal)">
                                      <p:cBhvr>
                                        <p:cTn id="17" dur="500"/>
                                        <p:tgtEl>
                                          <p:spTgt spid="30413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04137"/>
                                        </p:tgtEl>
                                        <p:attrNameLst>
                                          <p:attrName>style.visibility</p:attrName>
                                        </p:attrNameLst>
                                      </p:cBhvr>
                                      <p:to>
                                        <p:strVal val="visible"/>
                                      </p:to>
                                    </p:set>
                                    <p:animEffect transition="in" filter="blinds(horizontal)">
                                      <p:cBhvr>
                                        <p:cTn id="22" dur="500"/>
                                        <p:tgtEl>
                                          <p:spTgt spid="304137"/>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04138"/>
                                        </p:tgtEl>
                                        <p:attrNameLst>
                                          <p:attrName>style.visibility</p:attrName>
                                        </p:attrNameLst>
                                      </p:cBhvr>
                                      <p:to>
                                        <p:strVal val="visible"/>
                                      </p:to>
                                    </p:set>
                                    <p:animEffect transition="in" filter="blinds(horizontal)">
                                      <p:cBhvr>
                                        <p:cTn id="25" dur="500"/>
                                        <p:tgtEl>
                                          <p:spTgt spid="304138"/>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304134"/>
                                        </p:tgtEl>
                                        <p:attrNameLst>
                                          <p:attrName>style.visibility</p:attrName>
                                        </p:attrNameLst>
                                      </p:cBhvr>
                                      <p:to>
                                        <p:strVal val="visible"/>
                                      </p:to>
                                    </p:set>
                                    <p:animEffect transition="in" filter="blinds(horizontal)">
                                      <p:cBhvr>
                                        <p:cTn id="30" dur="500"/>
                                        <p:tgtEl>
                                          <p:spTgt spid="304134"/>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304135"/>
                                        </p:tgtEl>
                                        <p:attrNameLst>
                                          <p:attrName>style.visibility</p:attrName>
                                        </p:attrNameLst>
                                      </p:cBhvr>
                                      <p:to>
                                        <p:strVal val="visible"/>
                                      </p:to>
                                    </p:set>
                                    <p:animEffect transition="in" filter="blinds(horizontal)">
                                      <p:cBhvr>
                                        <p:cTn id="35" dur="500"/>
                                        <p:tgtEl>
                                          <p:spTgt spid="304135"/>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304136"/>
                                        </p:tgtEl>
                                        <p:attrNameLst>
                                          <p:attrName>style.visibility</p:attrName>
                                        </p:attrNameLst>
                                      </p:cBhvr>
                                      <p:to>
                                        <p:strVal val="visible"/>
                                      </p:to>
                                    </p:set>
                                    <p:animEffect transition="in" filter="blinds(horizontal)">
                                      <p:cBhvr>
                                        <p:cTn id="40" dur="500"/>
                                        <p:tgtEl>
                                          <p:spTgt spid="304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1" grpId="0" build="p" animBg="1"/>
      <p:bldP spid="304134" grpId="0" animBg="1"/>
      <p:bldP spid="304135" grpId="0" animBg="1"/>
      <p:bldP spid="304136" grpId="0" animBg="1"/>
      <p:bldP spid="304137" grpId="0" animBg="1"/>
      <p:bldP spid="304138"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EA3F803E-FE28-4C54-A784-E2446D687D6F}"/>
              </a:ext>
            </a:extLst>
          </p:cNvPr>
          <p:cNvSpPr>
            <a:spLocks noGrp="1" noChangeArrowheads="1"/>
          </p:cNvSpPr>
          <p:nvPr>
            <p:ph type="title"/>
          </p:nvPr>
        </p:nvSpPr>
        <p:spPr>
          <a:xfrm>
            <a:off x="685800" y="457200"/>
            <a:ext cx="7847013" cy="739775"/>
          </a:xfrm>
          <a:noFill/>
        </p:spPr>
        <p:txBody>
          <a:bodyPr/>
          <a:lstStyle/>
          <a:p>
            <a:pPr eaLnBrk="1" hangingPunct="1"/>
            <a:r>
              <a:rPr lang="zh-CN" altLang="en-US">
                <a:solidFill>
                  <a:srgbClr val="FF0000"/>
                </a:solidFill>
                <a:latin typeface="黑体" panose="02010609060101010101" pitchFamily="49" charset="-122"/>
                <a:ea typeface="黑体" panose="02010609060101010101" pitchFamily="49" charset="-122"/>
              </a:rPr>
              <a:t>第一节 基数效用理论</a:t>
            </a:r>
            <a:r>
              <a:rPr lang="en-US" altLang="zh-CN" sz="2000">
                <a:solidFill>
                  <a:schemeClr val="tx1"/>
                </a:solidFill>
                <a:ea typeface="黑体" panose="02010609060101010101" pitchFamily="49" charset="-122"/>
              </a:rPr>
              <a:t>——</a:t>
            </a:r>
            <a:r>
              <a:rPr lang="zh-CN" altLang="en-US" sz="2000">
                <a:solidFill>
                  <a:schemeClr val="tx1"/>
                </a:solidFill>
                <a:latin typeface="黑体" panose="02010609060101010101" pitchFamily="49" charset="-122"/>
                <a:ea typeface="黑体" panose="02010609060101010101" pitchFamily="49" charset="-122"/>
              </a:rPr>
              <a:t>边际效用分析法</a:t>
            </a:r>
          </a:p>
        </p:txBody>
      </p:sp>
      <p:sp>
        <p:nvSpPr>
          <p:cNvPr id="11268" name="Rectangle 4" descr="蓝色面巾纸">
            <a:extLst>
              <a:ext uri="{FF2B5EF4-FFF2-40B4-BE49-F238E27FC236}">
                <a16:creationId xmlns:a16="http://schemas.microsoft.com/office/drawing/2014/main" id="{30550B94-4353-4940-9D77-399207F8542D}"/>
              </a:ext>
            </a:extLst>
          </p:cNvPr>
          <p:cNvSpPr>
            <a:spLocks noChangeArrowheads="1"/>
          </p:cNvSpPr>
          <p:nvPr/>
        </p:nvSpPr>
        <p:spPr bwMode="auto">
          <a:xfrm>
            <a:off x="539750" y="1916113"/>
            <a:ext cx="8135938" cy="1441450"/>
          </a:xfrm>
          <a:prstGeom prst="rect">
            <a:avLst/>
          </a:prstGeom>
          <a:blipFill dpi="0" rotWithShape="0">
            <a:blip r:embed="rId3"/>
            <a:srcRect/>
            <a:tile tx="0" ty="0" sx="100000" sy="100000" flip="none" algn="tl"/>
          </a:blipFill>
          <a:ln w="76200">
            <a:solidFill>
              <a:srgbClr val="336600"/>
            </a:solidFill>
            <a:miter lim="800000"/>
            <a:headEnd/>
            <a:tailEnd/>
          </a:ln>
        </p:spPr>
        <p:txBody>
          <a:bodyPr/>
          <a:lstStyle>
            <a:lvl1pPr marL="342900" indent="-342900">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90000"/>
              </a:lnSpc>
            </a:pPr>
            <a:r>
              <a:rPr lang="zh-CN" altLang="en-US" sz="2800">
                <a:solidFill>
                  <a:srgbClr val="000066"/>
                </a:solidFill>
                <a:latin typeface="宋体" panose="02010600030101010101" pitchFamily="2" charset="-122"/>
              </a:rPr>
              <a:t>效用</a:t>
            </a:r>
            <a:r>
              <a:rPr lang="en-US" altLang="zh-CN" sz="2800">
                <a:solidFill>
                  <a:srgbClr val="000066"/>
                </a:solidFill>
                <a:latin typeface="宋体" panose="02010600030101010101" pitchFamily="2" charset="-122"/>
              </a:rPr>
              <a:t>U</a:t>
            </a:r>
            <a:r>
              <a:rPr lang="zh-CN" altLang="en-US" sz="2400">
                <a:latin typeface="宋体" panose="02010600030101010101" pitchFamily="2" charset="-122"/>
              </a:rPr>
              <a:t>（</a:t>
            </a:r>
            <a:r>
              <a:rPr lang="en-US" altLang="zh-CN" sz="2400">
                <a:latin typeface="宋体" panose="02010600030101010101" pitchFamily="2" charset="-122"/>
              </a:rPr>
              <a:t>Utility</a:t>
            </a:r>
            <a:r>
              <a:rPr lang="zh-CN" altLang="en-US" sz="2400">
                <a:latin typeface="宋体" panose="02010600030101010101" pitchFamily="2" charset="-122"/>
              </a:rPr>
              <a:t>）</a:t>
            </a:r>
            <a:r>
              <a:rPr lang="zh-CN" altLang="en-US">
                <a:latin typeface="宋体" panose="02010600030101010101" pitchFamily="2" charset="-122"/>
              </a:rPr>
              <a:t>：</a:t>
            </a:r>
            <a:r>
              <a:rPr lang="zh-CN" altLang="en-US" sz="2800">
                <a:solidFill>
                  <a:srgbClr val="000066"/>
                </a:solidFill>
                <a:latin typeface="宋体" panose="02010600030101010101" pitchFamily="2" charset="-122"/>
              </a:rPr>
              <a:t>消费者在消费商品时所感受到的满足程度。</a:t>
            </a:r>
          </a:p>
          <a:p>
            <a:pPr eaLnBrk="1" hangingPunct="1">
              <a:lnSpc>
                <a:spcPct val="90000"/>
              </a:lnSpc>
            </a:pPr>
            <a:r>
              <a:rPr lang="zh-CN" altLang="en-US" sz="2800">
                <a:solidFill>
                  <a:srgbClr val="000066"/>
                </a:solidFill>
                <a:latin typeface="宋体" panose="02010600030101010101" pitchFamily="2" charset="-122"/>
              </a:rPr>
              <a:t>或者：商品满足人的欲望的能力。</a:t>
            </a:r>
            <a:endParaRPr lang="zh-CN" altLang="en-US" sz="2400">
              <a:solidFill>
                <a:srgbClr val="FF0000"/>
              </a:solidFill>
              <a:latin typeface="宋体" panose="02010600030101010101" pitchFamily="2" charset="-122"/>
            </a:endParaRPr>
          </a:p>
        </p:txBody>
      </p:sp>
      <p:sp>
        <p:nvSpPr>
          <p:cNvPr id="11270" name="Rectangle 6">
            <a:extLst>
              <a:ext uri="{FF2B5EF4-FFF2-40B4-BE49-F238E27FC236}">
                <a16:creationId xmlns:a16="http://schemas.microsoft.com/office/drawing/2014/main" id="{C2CB7EB9-0E94-4F3C-A417-D26BA3942EE7}"/>
              </a:ext>
            </a:extLst>
          </p:cNvPr>
          <p:cNvSpPr>
            <a:spLocks noChangeArrowheads="1"/>
          </p:cNvSpPr>
          <p:nvPr/>
        </p:nvSpPr>
        <p:spPr bwMode="auto">
          <a:xfrm>
            <a:off x="539750" y="4221163"/>
            <a:ext cx="5183188" cy="1196975"/>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t>完全是消费者的一种主观心理感受。  </a:t>
            </a:r>
          </a:p>
          <a:p>
            <a:pPr>
              <a:spcBef>
                <a:spcPct val="0"/>
              </a:spcBef>
              <a:buClrTx/>
              <a:buFontTx/>
              <a:buNone/>
            </a:pPr>
            <a:r>
              <a:rPr lang="zh-CN" altLang="en-US" sz="2400" b="1"/>
              <a:t>        满足程度高，效用大；</a:t>
            </a:r>
          </a:p>
          <a:p>
            <a:pPr>
              <a:spcBef>
                <a:spcPct val="0"/>
              </a:spcBef>
              <a:buClrTx/>
              <a:buFontTx/>
              <a:buNone/>
            </a:pPr>
            <a:r>
              <a:rPr lang="zh-CN" altLang="en-US" sz="2400" b="1"/>
              <a:t>        满足程度低，效用小。</a:t>
            </a:r>
          </a:p>
        </p:txBody>
      </p:sp>
      <p:sp>
        <p:nvSpPr>
          <p:cNvPr id="11271" name="Rectangle 7" descr="蓝色面巾纸">
            <a:extLst>
              <a:ext uri="{FF2B5EF4-FFF2-40B4-BE49-F238E27FC236}">
                <a16:creationId xmlns:a16="http://schemas.microsoft.com/office/drawing/2014/main" id="{21C847A2-0951-49AC-A319-9CAF4DDBED11}"/>
              </a:ext>
            </a:extLst>
          </p:cNvPr>
          <p:cNvSpPr>
            <a:spLocks noChangeArrowheads="1"/>
          </p:cNvSpPr>
          <p:nvPr/>
        </p:nvSpPr>
        <p:spPr bwMode="auto">
          <a:xfrm>
            <a:off x="5940425" y="4530725"/>
            <a:ext cx="2735263" cy="1993900"/>
          </a:xfrm>
          <a:prstGeom prst="rect">
            <a:avLst/>
          </a:prstGeom>
          <a:blipFill dpi="0" rotWithShape="0">
            <a:blip r:embed="rId3"/>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tabLst>
                <a:tab pos="5715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tabLst>
                <a:tab pos="5715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tabLst>
                <a:tab pos="5715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tabLst>
                <a:tab pos="5715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tabLst>
                <a:tab pos="5715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tabLst>
                <a:tab pos="5715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tabLst>
                <a:tab pos="5715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tabLst>
                <a:tab pos="5715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tabLst>
                <a:tab pos="5715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None/>
            </a:pPr>
            <a:r>
              <a:rPr lang="zh-CN" altLang="en-US" sz="2400"/>
              <a:t>使幸福增加的有效方法是：</a:t>
            </a:r>
          </a:p>
          <a:p>
            <a:pPr>
              <a:spcBef>
                <a:spcPct val="0"/>
              </a:spcBef>
              <a:buClr>
                <a:schemeClr val="accent2"/>
              </a:buClr>
              <a:buSzPct val="95000"/>
              <a:buFont typeface="Wingdings" panose="05000000000000000000" pitchFamily="2" charset="2"/>
              <a:buChar char="u"/>
            </a:pPr>
            <a:r>
              <a:rPr lang="zh-CN" altLang="en-US" sz="2400"/>
              <a:t>（</a:t>
            </a:r>
            <a:r>
              <a:rPr lang="en-US" altLang="zh-CN" sz="2400"/>
              <a:t>1</a:t>
            </a:r>
            <a:r>
              <a:rPr lang="zh-CN" altLang="en-US" sz="2400"/>
              <a:t>）欲望不变而提高效用；</a:t>
            </a:r>
          </a:p>
          <a:p>
            <a:pPr>
              <a:spcBef>
                <a:spcPct val="0"/>
              </a:spcBef>
              <a:buClr>
                <a:schemeClr val="accent2"/>
              </a:buClr>
              <a:buSzPct val="95000"/>
              <a:buFont typeface="Wingdings" panose="05000000000000000000" pitchFamily="2" charset="2"/>
              <a:buChar char="u"/>
            </a:pPr>
            <a:r>
              <a:rPr lang="zh-CN" altLang="en-US" sz="2400"/>
              <a:t>（</a:t>
            </a:r>
            <a:r>
              <a:rPr lang="en-US" altLang="zh-CN" sz="2400"/>
              <a:t>2</a:t>
            </a:r>
            <a:r>
              <a:rPr lang="zh-CN" altLang="en-US" sz="2400"/>
              <a:t>）清心寡欲</a:t>
            </a:r>
          </a:p>
        </p:txBody>
      </p:sp>
      <p:sp>
        <p:nvSpPr>
          <p:cNvPr id="11274" name="Rectangle 10" descr="蓝色面巾纸">
            <a:extLst>
              <a:ext uri="{FF2B5EF4-FFF2-40B4-BE49-F238E27FC236}">
                <a16:creationId xmlns:a16="http://schemas.microsoft.com/office/drawing/2014/main" id="{DBD8297D-8D9B-46F3-9E19-D958F6973CA4}"/>
              </a:ext>
            </a:extLst>
          </p:cNvPr>
          <p:cNvSpPr>
            <a:spLocks noChangeArrowheads="1"/>
          </p:cNvSpPr>
          <p:nvPr/>
        </p:nvSpPr>
        <p:spPr bwMode="auto">
          <a:xfrm>
            <a:off x="539750" y="3500438"/>
            <a:ext cx="8135938" cy="649287"/>
          </a:xfrm>
          <a:prstGeom prst="rect">
            <a:avLst/>
          </a:prstGeom>
          <a:blipFill dpi="0" rotWithShape="0">
            <a:blip r:embed="rId3"/>
            <a:srcRect/>
            <a:tile tx="0" ty="0" sx="100000" sy="100000" flip="none" algn="tl"/>
          </a:blipFill>
          <a:ln w="76200">
            <a:solidFill>
              <a:srgbClr val="336600"/>
            </a:solidFill>
            <a:miter lim="800000"/>
            <a:headEnd/>
            <a:tailEnd/>
          </a:ln>
        </p:spPr>
        <p:txBody>
          <a:bodyPr/>
          <a:lstStyle>
            <a:lvl1pPr marL="342900" indent="-342900">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90000"/>
              </a:lnSpc>
            </a:pPr>
            <a:r>
              <a:rPr lang="zh-CN" altLang="en-US" sz="2400" b="1">
                <a:solidFill>
                  <a:srgbClr val="000066"/>
                </a:solidFill>
                <a:latin typeface="宋体" panose="02010600030101010101" pitchFamily="2" charset="-122"/>
              </a:rPr>
              <a:t>消费者需求某种商品的目的是为了得到满足。</a:t>
            </a:r>
          </a:p>
        </p:txBody>
      </p:sp>
      <p:sp>
        <p:nvSpPr>
          <p:cNvPr id="11275" name="Rectangle 11" descr="信纸">
            <a:extLst>
              <a:ext uri="{FF2B5EF4-FFF2-40B4-BE49-F238E27FC236}">
                <a16:creationId xmlns:a16="http://schemas.microsoft.com/office/drawing/2014/main" id="{DA7862BC-7935-4251-9626-BCC5AB3CFC31}"/>
              </a:ext>
            </a:extLst>
          </p:cNvPr>
          <p:cNvSpPr>
            <a:spLocks noChangeArrowheads="1"/>
          </p:cNvSpPr>
          <p:nvPr/>
        </p:nvSpPr>
        <p:spPr bwMode="auto">
          <a:xfrm>
            <a:off x="539750" y="5518150"/>
            <a:ext cx="5184775" cy="1006475"/>
          </a:xfrm>
          <a:prstGeom prst="rect">
            <a:avLst/>
          </a:prstGeom>
          <a:blipFill dpi="0" rotWithShape="0">
            <a:blip r:embed="rId4"/>
            <a:srcRect/>
            <a:tile tx="0" ty="0" sx="100000" sy="100000" flip="none" algn="tl"/>
          </a:blipFill>
          <a:ln w="38100">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80000"/>
              </a:lnSpc>
              <a:spcBef>
                <a:spcPct val="0"/>
              </a:spcBef>
              <a:buClr>
                <a:srgbClr val="3366FF"/>
              </a:buClr>
              <a:buSzPct val="95000"/>
              <a:buFont typeface="Wingdings" panose="05000000000000000000" pitchFamily="2" charset="2"/>
              <a:buNone/>
            </a:pPr>
            <a:r>
              <a:rPr lang="en-US" altLang="zh-CN" sz="2400"/>
              <a:t>                                            </a:t>
            </a:r>
            <a:r>
              <a:rPr lang="zh-CN" altLang="en-US" sz="2400"/>
              <a:t>效用</a:t>
            </a:r>
          </a:p>
          <a:p>
            <a:pPr>
              <a:lnSpc>
                <a:spcPct val="80000"/>
              </a:lnSpc>
              <a:spcBef>
                <a:spcPct val="0"/>
              </a:spcBef>
              <a:buClr>
                <a:srgbClr val="3366FF"/>
              </a:buClr>
              <a:buSzPct val="95000"/>
              <a:buFont typeface="Wingdings" panose="05000000000000000000" pitchFamily="2" charset="2"/>
              <a:buChar char="n"/>
            </a:pPr>
            <a:r>
              <a:rPr lang="zh-CN" altLang="en-US" sz="2400"/>
              <a:t>萨缪尔森提出：幸福</a:t>
            </a:r>
            <a:r>
              <a:rPr lang="en-US" altLang="zh-CN" sz="2400"/>
              <a:t>= ———</a:t>
            </a:r>
          </a:p>
          <a:p>
            <a:pPr>
              <a:lnSpc>
                <a:spcPct val="80000"/>
              </a:lnSpc>
              <a:spcBef>
                <a:spcPct val="0"/>
              </a:spcBef>
              <a:buClr>
                <a:srgbClr val="3366FF"/>
              </a:buClr>
              <a:buSzPct val="95000"/>
              <a:buFont typeface="Wingdings" panose="05000000000000000000" pitchFamily="2" charset="2"/>
              <a:buNone/>
            </a:pPr>
            <a:r>
              <a:rPr lang="en-US" altLang="zh-CN" sz="2400"/>
              <a:t>                                            </a:t>
            </a:r>
            <a:r>
              <a:rPr lang="zh-CN" altLang="en-US" sz="2400"/>
              <a:t>欲望</a:t>
            </a:r>
          </a:p>
        </p:txBody>
      </p:sp>
      <p:sp>
        <p:nvSpPr>
          <p:cNvPr id="7176" name="Text Box 12">
            <a:extLst>
              <a:ext uri="{FF2B5EF4-FFF2-40B4-BE49-F238E27FC236}">
                <a16:creationId xmlns:a16="http://schemas.microsoft.com/office/drawing/2014/main" id="{7281A959-BF90-482D-A289-B453AC833BD5}"/>
              </a:ext>
            </a:extLst>
          </p:cNvPr>
          <p:cNvSpPr txBox="1">
            <a:spLocks noChangeArrowheads="1"/>
          </p:cNvSpPr>
          <p:nvPr/>
        </p:nvSpPr>
        <p:spPr bwMode="auto">
          <a:xfrm>
            <a:off x="395288" y="1268413"/>
            <a:ext cx="388778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a:solidFill>
                  <a:srgbClr val="000000"/>
                </a:solidFill>
                <a:ea typeface="黑体" panose="02010609060101010101" pitchFamily="49" charset="-122"/>
              </a:rPr>
              <a:t>一、效用的概念</a:t>
            </a:r>
          </a:p>
        </p:txBody>
      </p:sp>
    </p:spTree>
  </p:cSld>
  <p:clrMapOvr>
    <a:masterClrMapping/>
  </p:clrMapOvr>
  <p:transition spd="slow">
    <p:pull dir="rd"/>
    <p:sndAc>
      <p:stSnd>
        <p:snd r:embed="rId2" name="clap.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blinds(horizontal)">
                                      <p:cBhvr>
                                        <p:cTn id="7" dur="500"/>
                                        <p:tgtEl>
                                          <p:spTgt spid="1126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274"/>
                                        </p:tgtEl>
                                        <p:attrNameLst>
                                          <p:attrName>style.visibility</p:attrName>
                                        </p:attrNameLst>
                                      </p:cBhvr>
                                      <p:to>
                                        <p:strVal val="visible"/>
                                      </p:to>
                                    </p:set>
                                    <p:animEffect transition="in" filter="blinds(horizontal)">
                                      <p:cBhvr>
                                        <p:cTn id="12" dur="500"/>
                                        <p:tgtEl>
                                          <p:spTgt spid="1127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270"/>
                                        </p:tgtEl>
                                        <p:attrNameLst>
                                          <p:attrName>style.visibility</p:attrName>
                                        </p:attrNameLst>
                                      </p:cBhvr>
                                      <p:to>
                                        <p:strVal val="visible"/>
                                      </p:to>
                                    </p:set>
                                    <p:animEffect transition="in" filter="blinds(horizontal)">
                                      <p:cBhvr>
                                        <p:cTn id="17" dur="500"/>
                                        <p:tgtEl>
                                          <p:spTgt spid="1127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275"/>
                                        </p:tgtEl>
                                        <p:attrNameLst>
                                          <p:attrName>style.visibility</p:attrName>
                                        </p:attrNameLst>
                                      </p:cBhvr>
                                      <p:to>
                                        <p:strVal val="visible"/>
                                      </p:to>
                                    </p:set>
                                    <p:animEffect transition="in" filter="blinds(horizontal)">
                                      <p:cBhvr>
                                        <p:cTn id="22" dur="500"/>
                                        <p:tgtEl>
                                          <p:spTgt spid="1127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1271"/>
                                        </p:tgtEl>
                                        <p:attrNameLst>
                                          <p:attrName>style.visibility</p:attrName>
                                        </p:attrNameLst>
                                      </p:cBhvr>
                                      <p:to>
                                        <p:strVal val="visible"/>
                                      </p:to>
                                    </p:set>
                                    <p:animEffect transition="in" filter="blinds(horizontal)">
                                      <p:cBhvr>
                                        <p:cTn id="27" dur="500"/>
                                        <p:tgtEl>
                                          <p:spTgt spid="11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animBg="1"/>
      <p:bldP spid="11270" grpId="0" animBg="1"/>
      <p:bldP spid="11271" grpId="0" animBg="1"/>
      <p:bldP spid="11274" grpId="0" animBg="1"/>
      <p:bldP spid="11275"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Rectangle 3" descr="蓝色面巾纸">
            <a:extLst>
              <a:ext uri="{FF2B5EF4-FFF2-40B4-BE49-F238E27FC236}">
                <a16:creationId xmlns:a16="http://schemas.microsoft.com/office/drawing/2014/main" id="{C8C2E8AC-579E-4080-880E-C17B870439AC}"/>
              </a:ext>
            </a:extLst>
          </p:cNvPr>
          <p:cNvSpPr>
            <a:spLocks noGrp="1" noChangeArrowheads="1"/>
          </p:cNvSpPr>
          <p:nvPr>
            <p:ph type="body" idx="1"/>
          </p:nvPr>
        </p:nvSpPr>
        <p:spPr>
          <a:xfrm>
            <a:off x="611188" y="1700213"/>
            <a:ext cx="7704137" cy="1152525"/>
          </a:xfrm>
          <a:blipFill dpi="0" rotWithShape="0">
            <a:blip r:embed="rId3"/>
            <a:srcRect/>
            <a:tile tx="0" ty="0" sx="100000" sy="100000" flip="none" algn="tl"/>
          </a:blipFill>
          <a:ln w="76200">
            <a:solidFill>
              <a:srgbClr val="336600"/>
            </a:solidFill>
            <a:miter lim="800000"/>
            <a:headEnd/>
            <a:tailEnd/>
          </a:ln>
        </p:spPr>
        <p:txBody>
          <a:bodyPr/>
          <a:lstStyle/>
          <a:p>
            <a:pPr marL="609600" indent="-609600" eaLnBrk="1" hangingPunct="1">
              <a:lnSpc>
                <a:spcPct val="110000"/>
              </a:lnSpc>
              <a:buFont typeface="Monotype Sorts" pitchFamily="2" charset="2"/>
              <a:buNone/>
            </a:pPr>
            <a:r>
              <a:rPr lang="en-US" altLang="zh-CN" sz="2400" b="1">
                <a:solidFill>
                  <a:srgbClr val="FF0000"/>
                </a:solidFill>
                <a:latin typeface="黑体" panose="02010609060101010101" pitchFamily="49" charset="-122"/>
                <a:ea typeface="黑体" panose="02010609060101010101" pitchFamily="49" charset="-122"/>
              </a:rPr>
              <a:t>1</a:t>
            </a:r>
            <a:r>
              <a:rPr lang="zh-CN" altLang="en-US" sz="2400" b="1">
                <a:solidFill>
                  <a:srgbClr val="FF0000"/>
                </a:solidFill>
                <a:latin typeface="黑体" panose="02010609060101010101" pitchFamily="49" charset="-122"/>
                <a:ea typeface="黑体" panose="02010609060101010101" pitchFamily="49" charset="-122"/>
              </a:rPr>
              <a:t>、定义</a:t>
            </a:r>
            <a:r>
              <a:rPr lang="zh-CN" altLang="en-US" sz="2800"/>
              <a:t> </a:t>
            </a:r>
            <a:r>
              <a:rPr lang="zh-CN" altLang="en-US" sz="2800">
                <a:latin typeface="黑体" panose="02010609060101010101" pitchFamily="49" charset="-122"/>
                <a:ea typeface="黑体" panose="02010609060101010101" pitchFamily="49" charset="-122"/>
              </a:rPr>
              <a:t>：</a:t>
            </a:r>
            <a:r>
              <a:rPr lang="zh-CN" altLang="en-US" sz="2400" b="1"/>
              <a:t>能够给消费者带来相同效用水平或满足程度的两种商品的所有组合。也称为等效用线。</a:t>
            </a:r>
          </a:p>
        </p:txBody>
      </p:sp>
      <p:sp>
        <p:nvSpPr>
          <p:cNvPr id="14340" name="Line 4">
            <a:extLst>
              <a:ext uri="{FF2B5EF4-FFF2-40B4-BE49-F238E27FC236}">
                <a16:creationId xmlns:a16="http://schemas.microsoft.com/office/drawing/2014/main" id="{D3D5F10E-8531-475A-A253-5492604ADD59}"/>
              </a:ext>
            </a:extLst>
          </p:cNvPr>
          <p:cNvSpPr>
            <a:spLocks noChangeShapeType="1"/>
          </p:cNvSpPr>
          <p:nvPr/>
        </p:nvSpPr>
        <p:spPr bwMode="auto">
          <a:xfrm flipV="1">
            <a:off x="628650" y="3810000"/>
            <a:ext cx="0" cy="2133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341" name="Line 5">
            <a:extLst>
              <a:ext uri="{FF2B5EF4-FFF2-40B4-BE49-F238E27FC236}">
                <a16:creationId xmlns:a16="http://schemas.microsoft.com/office/drawing/2014/main" id="{5104B9AF-3998-4552-B285-E15F1B761D93}"/>
              </a:ext>
            </a:extLst>
          </p:cNvPr>
          <p:cNvSpPr>
            <a:spLocks noChangeShapeType="1"/>
          </p:cNvSpPr>
          <p:nvPr/>
        </p:nvSpPr>
        <p:spPr bwMode="auto">
          <a:xfrm>
            <a:off x="628650" y="5943600"/>
            <a:ext cx="2895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342" name="Text Box 6">
            <a:extLst>
              <a:ext uri="{FF2B5EF4-FFF2-40B4-BE49-F238E27FC236}">
                <a16:creationId xmlns:a16="http://schemas.microsoft.com/office/drawing/2014/main" id="{7E6C0084-EA58-4632-9E9F-B7FD9D255320}"/>
              </a:ext>
            </a:extLst>
          </p:cNvPr>
          <p:cNvSpPr txBox="1">
            <a:spLocks noChangeArrowheads="1"/>
          </p:cNvSpPr>
          <p:nvPr/>
        </p:nvSpPr>
        <p:spPr bwMode="auto">
          <a:xfrm>
            <a:off x="323850" y="3429000"/>
            <a:ext cx="158432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1"/>
              <a:t>Y</a:t>
            </a:r>
            <a:r>
              <a:rPr lang="zh-CN" altLang="en-US" sz="2400" b="1"/>
              <a:t>商品</a:t>
            </a:r>
            <a:endParaRPr lang="zh-CN" altLang="en-US" sz="2400" b="1">
              <a:solidFill>
                <a:srgbClr val="FF0000"/>
              </a:solidFill>
              <a:ea typeface="楷体_GB2312" panose="02010609030101010101" pitchFamily="49" charset="-122"/>
            </a:endParaRPr>
          </a:p>
        </p:txBody>
      </p:sp>
      <p:sp>
        <p:nvSpPr>
          <p:cNvPr id="14343" name="Text Box 7">
            <a:extLst>
              <a:ext uri="{FF2B5EF4-FFF2-40B4-BE49-F238E27FC236}">
                <a16:creationId xmlns:a16="http://schemas.microsoft.com/office/drawing/2014/main" id="{47ABE977-4409-454B-80FA-E8F2FDB5B124}"/>
              </a:ext>
            </a:extLst>
          </p:cNvPr>
          <p:cNvSpPr txBox="1">
            <a:spLocks noChangeArrowheads="1"/>
          </p:cNvSpPr>
          <p:nvPr/>
        </p:nvSpPr>
        <p:spPr bwMode="auto">
          <a:xfrm>
            <a:off x="3565525" y="5805488"/>
            <a:ext cx="17272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1"/>
              <a:t>X</a:t>
            </a:r>
            <a:r>
              <a:rPr lang="zh-CN" altLang="en-US" sz="2400" b="1"/>
              <a:t>商品</a:t>
            </a:r>
            <a:endParaRPr lang="zh-CN" altLang="en-US" sz="2400" b="1">
              <a:solidFill>
                <a:srgbClr val="FF0000"/>
              </a:solidFill>
              <a:ea typeface="楷体_GB2312" panose="02010609030101010101" pitchFamily="49" charset="-122"/>
            </a:endParaRPr>
          </a:p>
        </p:txBody>
      </p:sp>
      <p:sp>
        <p:nvSpPr>
          <p:cNvPr id="14344" name="Freeform 8">
            <a:extLst>
              <a:ext uri="{FF2B5EF4-FFF2-40B4-BE49-F238E27FC236}">
                <a16:creationId xmlns:a16="http://schemas.microsoft.com/office/drawing/2014/main" id="{9F4CB238-9EDA-4324-B3A7-DD18645AD770}"/>
              </a:ext>
            </a:extLst>
          </p:cNvPr>
          <p:cNvSpPr>
            <a:spLocks/>
          </p:cNvSpPr>
          <p:nvPr/>
        </p:nvSpPr>
        <p:spPr bwMode="auto">
          <a:xfrm>
            <a:off x="1116013" y="3933825"/>
            <a:ext cx="1676400" cy="1600200"/>
          </a:xfrm>
          <a:custGeom>
            <a:avLst/>
            <a:gdLst>
              <a:gd name="T0" fmla="*/ 0 w 1392"/>
              <a:gd name="T1" fmla="*/ 0 h 920"/>
              <a:gd name="T2" fmla="*/ 2147483646 w 1392"/>
              <a:gd name="T3" fmla="*/ 2147483646 h 920"/>
              <a:gd name="T4" fmla="*/ 2147483646 w 1392"/>
              <a:gd name="T5" fmla="*/ 2147483646 h 920"/>
              <a:gd name="T6" fmla="*/ 0 60000 65536"/>
              <a:gd name="T7" fmla="*/ 0 60000 65536"/>
              <a:gd name="T8" fmla="*/ 0 60000 65536"/>
            </a:gdLst>
            <a:ahLst/>
            <a:cxnLst>
              <a:cxn ang="T6">
                <a:pos x="T0" y="T1"/>
              </a:cxn>
              <a:cxn ang="T7">
                <a:pos x="T2" y="T3"/>
              </a:cxn>
              <a:cxn ang="T8">
                <a:pos x="T4" y="T5"/>
              </a:cxn>
            </a:cxnLst>
            <a:rect l="0" t="0" r="r" b="b"/>
            <a:pathLst>
              <a:path w="1392" h="920">
                <a:moveTo>
                  <a:pt x="0" y="0"/>
                </a:moveTo>
                <a:cubicBezTo>
                  <a:pt x="28" y="308"/>
                  <a:pt x="56" y="616"/>
                  <a:pt x="288" y="768"/>
                </a:cubicBezTo>
                <a:cubicBezTo>
                  <a:pt x="520" y="920"/>
                  <a:pt x="1200" y="888"/>
                  <a:pt x="1392" y="912"/>
                </a:cubicBezTo>
              </a:path>
            </a:pathLst>
          </a:custGeom>
          <a:noFill/>
          <a:ln w="28575"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zh-CN" altLang="en-US"/>
          </a:p>
        </p:txBody>
      </p:sp>
      <p:sp>
        <p:nvSpPr>
          <p:cNvPr id="14345" name="Text Box 9">
            <a:extLst>
              <a:ext uri="{FF2B5EF4-FFF2-40B4-BE49-F238E27FC236}">
                <a16:creationId xmlns:a16="http://schemas.microsoft.com/office/drawing/2014/main" id="{A869D4DC-FD11-43DD-B615-6F747027E845}"/>
              </a:ext>
            </a:extLst>
          </p:cNvPr>
          <p:cNvSpPr txBox="1">
            <a:spLocks noChangeArrowheads="1"/>
          </p:cNvSpPr>
          <p:nvPr/>
        </p:nvSpPr>
        <p:spPr bwMode="auto">
          <a:xfrm>
            <a:off x="1189038" y="4076700"/>
            <a:ext cx="4730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1"/>
              <a:t>I</a:t>
            </a:r>
          </a:p>
        </p:txBody>
      </p:sp>
      <p:sp>
        <p:nvSpPr>
          <p:cNvPr id="14346" name="Line 10">
            <a:extLst>
              <a:ext uri="{FF2B5EF4-FFF2-40B4-BE49-F238E27FC236}">
                <a16:creationId xmlns:a16="http://schemas.microsoft.com/office/drawing/2014/main" id="{EA8CF0D5-C414-4556-970B-D1223EE0C938}"/>
              </a:ext>
            </a:extLst>
          </p:cNvPr>
          <p:cNvSpPr>
            <a:spLocks noChangeShapeType="1"/>
          </p:cNvSpPr>
          <p:nvPr/>
        </p:nvSpPr>
        <p:spPr bwMode="auto">
          <a:xfrm>
            <a:off x="628650" y="4267200"/>
            <a:ext cx="533400" cy="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347" name="Line 11">
            <a:extLst>
              <a:ext uri="{FF2B5EF4-FFF2-40B4-BE49-F238E27FC236}">
                <a16:creationId xmlns:a16="http://schemas.microsoft.com/office/drawing/2014/main" id="{4814BF13-DDC2-481F-91D3-F7DD2D85C008}"/>
              </a:ext>
            </a:extLst>
          </p:cNvPr>
          <p:cNvSpPr>
            <a:spLocks noChangeShapeType="1"/>
          </p:cNvSpPr>
          <p:nvPr/>
        </p:nvSpPr>
        <p:spPr bwMode="auto">
          <a:xfrm>
            <a:off x="1085850" y="4267200"/>
            <a:ext cx="0" cy="16764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348" name="Line 12">
            <a:extLst>
              <a:ext uri="{FF2B5EF4-FFF2-40B4-BE49-F238E27FC236}">
                <a16:creationId xmlns:a16="http://schemas.microsoft.com/office/drawing/2014/main" id="{217B2FEC-3343-4B95-B8BE-20DBF1F32491}"/>
              </a:ext>
            </a:extLst>
          </p:cNvPr>
          <p:cNvSpPr>
            <a:spLocks noChangeShapeType="1"/>
          </p:cNvSpPr>
          <p:nvPr/>
        </p:nvSpPr>
        <p:spPr bwMode="auto">
          <a:xfrm>
            <a:off x="628650" y="5486400"/>
            <a:ext cx="16002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349" name="Line 13">
            <a:extLst>
              <a:ext uri="{FF2B5EF4-FFF2-40B4-BE49-F238E27FC236}">
                <a16:creationId xmlns:a16="http://schemas.microsoft.com/office/drawing/2014/main" id="{96EF0146-7F9D-4D08-B1D1-9C6759F617D6}"/>
              </a:ext>
            </a:extLst>
          </p:cNvPr>
          <p:cNvSpPr>
            <a:spLocks noChangeShapeType="1"/>
          </p:cNvSpPr>
          <p:nvPr/>
        </p:nvSpPr>
        <p:spPr bwMode="auto">
          <a:xfrm>
            <a:off x="2228850" y="5486400"/>
            <a:ext cx="0" cy="4572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352" name="AutoShape 16" descr="花束">
            <a:extLst>
              <a:ext uri="{FF2B5EF4-FFF2-40B4-BE49-F238E27FC236}">
                <a16:creationId xmlns:a16="http://schemas.microsoft.com/office/drawing/2014/main" id="{563920FE-E590-4DA9-8E63-83FFAF3BB8BB}"/>
              </a:ext>
            </a:extLst>
          </p:cNvPr>
          <p:cNvSpPr>
            <a:spLocks noChangeArrowheads="1"/>
          </p:cNvSpPr>
          <p:nvPr/>
        </p:nvSpPr>
        <p:spPr bwMode="auto">
          <a:xfrm>
            <a:off x="1692275" y="4581525"/>
            <a:ext cx="3240088" cy="431800"/>
          </a:xfrm>
          <a:prstGeom prst="wedgeRoundRectCallout">
            <a:avLst>
              <a:gd name="adj1" fmla="val -51912"/>
              <a:gd name="adj2" fmla="val 144116"/>
              <a:gd name="adj3" fmla="val 16667"/>
            </a:avLst>
          </a:prstGeom>
          <a:blipFill dpi="0" rotWithShape="0">
            <a:blip r:embed="rId4"/>
            <a:srcRect/>
            <a:tile tx="0" ty="0" sx="100000" sy="100000" flip="none" algn="tl"/>
          </a:blipFill>
          <a:ln w="12700">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None/>
            </a:pPr>
            <a:r>
              <a:rPr lang="zh-CN" altLang="en-US" sz="2000" b="1"/>
              <a:t>无差异曲线向右下方倾斜</a:t>
            </a:r>
          </a:p>
        </p:txBody>
      </p:sp>
      <p:sp>
        <p:nvSpPr>
          <p:cNvPr id="14353" name="Rectangle 17" descr="蓝色面巾纸">
            <a:extLst>
              <a:ext uri="{FF2B5EF4-FFF2-40B4-BE49-F238E27FC236}">
                <a16:creationId xmlns:a16="http://schemas.microsoft.com/office/drawing/2014/main" id="{CC9FB39A-FCC8-4B15-B7CE-B9F34B4FF5F3}"/>
              </a:ext>
            </a:extLst>
          </p:cNvPr>
          <p:cNvSpPr>
            <a:spLocks noChangeArrowheads="1"/>
          </p:cNvSpPr>
          <p:nvPr/>
        </p:nvSpPr>
        <p:spPr bwMode="auto">
          <a:xfrm>
            <a:off x="2916238" y="3068638"/>
            <a:ext cx="5256212" cy="1152525"/>
          </a:xfrm>
          <a:prstGeom prst="rect">
            <a:avLst/>
          </a:prstGeom>
          <a:blipFill dpi="0" rotWithShape="0">
            <a:blip r:embed="rId3"/>
            <a:srcRect/>
            <a:tile tx="0" ty="0" sx="100000" sy="100000" flip="none" algn="tl"/>
          </a:blipFill>
          <a:ln w="76200">
            <a:solidFill>
              <a:srgbClr val="336600"/>
            </a:solidFill>
            <a:miter lim="800000"/>
            <a:headEnd/>
            <a:tailEnd/>
          </a:ln>
        </p:spPr>
        <p:txBody>
          <a:bodyPr/>
          <a:lstStyle>
            <a:lvl1pPr marL="342900" indent="-342900">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90000"/>
              </a:lnSpc>
            </a:pPr>
            <a:r>
              <a:rPr lang="zh-CN" altLang="en-US" sz="2400" b="1">
                <a:solidFill>
                  <a:srgbClr val="000066"/>
                </a:solidFill>
              </a:rPr>
              <a:t>无差异曲线上任何一点</a:t>
            </a:r>
            <a:r>
              <a:rPr lang="en-US" altLang="zh-CN" sz="2400" b="1">
                <a:solidFill>
                  <a:srgbClr val="000066"/>
                </a:solidFill>
              </a:rPr>
              <a:t>X</a:t>
            </a:r>
            <a:r>
              <a:rPr lang="zh-CN" altLang="en-US" sz="2400" b="1">
                <a:solidFill>
                  <a:srgbClr val="000066"/>
                </a:solidFill>
              </a:rPr>
              <a:t>与</a:t>
            </a:r>
            <a:r>
              <a:rPr lang="en-US" altLang="zh-CN" sz="2400" b="1">
                <a:solidFill>
                  <a:srgbClr val="000066"/>
                </a:solidFill>
              </a:rPr>
              <a:t>Y</a:t>
            </a:r>
            <a:r>
              <a:rPr lang="zh-CN" altLang="en-US" sz="2400" b="1">
                <a:solidFill>
                  <a:srgbClr val="000066"/>
                </a:solidFill>
              </a:rPr>
              <a:t>的不同组合，给消费者所带来的效用相同。</a:t>
            </a:r>
          </a:p>
        </p:txBody>
      </p:sp>
      <p:sp>
        <p:nvSpPr>
          <p:cNvPr id="25615" name="Rectangle 18">
            <a:extLst>
              <a:ext uri="{FF2B5EF4-FFF2-40B4-BE49-F238E27FC236}">
                <a16:creationId xmlns:a16="http://schemas.microsoft.com/office/drawing/2014/main" id="{E975105A-F39F-4017-B7EB-E974C9BE2817}"/>
              </a:ext>
            </a:extLst>
          </p:cNvPr>
          <p:cNvSpPr>
            <a:spLocks noGrp="1" noChangeArrowheads="1"/>
          </p:cNvSpPr>
          <p:nvPr>
            <p:ph type="title"/>
          </p:nvPr>
        </p:nvSpPr>
        <p:spPr>
          <a:xfrm>
            <a:off x="685800" y="333375"/>
            <a:ext cx="7772400" cy="719138"/>
          </a:xfrm>
        </p:spPr>
        <p:txBody>
          <a:bodyPr/>
          <a:lstStyle/>
          <a:p>
            <a:pPr eaLnBrk="1" hangingPunct="1"/>
            <a:r>
              <a:rPr lang="zh-CN" altLang="en-US">
                <a:latin typeface="黑体" panose="02010609060101010101" pitchFamily="49" charset="-122"/>
                <a:ea typeface="黑体" panose="02010609060101010101" pitchFamily="49" charset="-122"/>
              </a:rPr>
              <a:t>二、</a:t>
            </a:r>
            <a:r>
              <a:rPr lang="zh-CN" altLang="en-US" b="1">
                <a:solidFill>
                  <a:srgbClr val="FF0000"/>
                </a:solidFill>
                <a:latin typeface="黑体" panose="02010609060101010101" pitchFamily="49" charset="-122"/>
                <a:ea typeface="黑体" panose="02010609060101010101" pitchFamily="49" charset="-122"/>
              </a:rPr>
              <a:t>无差异曲线 </a:t>
            </a:r>
            <a:r>
              <a:rPr lang="en-US" altLang="zh-CN" sz="2800" b="1" i="1"/>
              <a:t>indifference curves</a:t>
            </a:r>
          </a:p>
        </p:txBody>
      </p:sp>
      <p:sp>
        <p:nvSpPr>
          <p:cNvPr id="14355" name="Text Box 19">
            <a:extLst>
              <a:ext uri="{FF2B5EF4-FFF2-40B4-BE49-F238E27FC236}">
                <a16:creationId xmlns:a16="http://schemas.microsoft.com/office/drawing/2014/main" id="{BD6D5610-4B55-40F7-AFB3-30320C2CC6CC}"/>
              </a:ext>
            </a:extLst>
          </p:cNvPr>
          <p:cNvSpPr txBox="1">
            <a:spLocks noChangeArrowheads="1"/>
          </p:cNvSpPr>
          <p:nvPr/>
        </p:nvSpPr>
        <p:spPr bwMode="auto">
          <a:xfrm>
            <a:off x="611188" y="1171575"/>
            <a:ext cx="74882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400" b="1">
                <a:latin typeface="黑体" panose="02010609060101010101" pitchFamily="49" charset="-122"/>
                <a:ea typeface="黑体" panose="02010609060101010101" pitchFamily="49" charset="-122"/>
              </a:rPr>
              <a:t>假定消费者消费</a:t>
            </a:r>
            <a:r>
              <a:rPr lang="en-US" altLang="zh-CN" sz="2400" b="1">
                <a:latin typeface="黑体" panose="02010609060101010101" pitchFamily="49" charset="-122"/>
                <a:ea typeface="黑体" panose="02010609060101010101" pitchFamily="49" charset="-122"/>
              </a:rPr>
              <a:t>X</a:t>
            </a:r>
            <a:r>
              <a:rPr lang="zh-CN" altLang="en-US" sz="2400" b="1">
                <a:latin typeface="黑体" panose="02010609060101010101" pitchFamily="49" charset="-122"/>
                <a:ea typeface="黑体" panose="02010609060101010101" pitchFamily="49" charset="-122"/>
              </a:rPr>
              <a:t>，</a:t>
            </a:r>
            <a:r>
              <a:rPr lang="en-US" altLang="zh-CN" sz="2400" b="1">
                <a:latin typeface="黑体" panose="02010609060101010101" pitchFamily="49" charset="-122"/>
                <a:ea typeface="黑体" panose="02010609060101010101" pitchFamily="49" charset="-122"/>
              </a:rPr>
              <a:t>Y</a:t>
            </a:r>
            <a:r>
              <a:rPr lang="zh-CN" altLang="en-US" sz="2400" b="1">
                <a:latin typeface="黑体" panose="02010609060101010101" pitchFamily="49" charset="-122"/>
                <a:ea typeface="黑体" panose="02010609060101010101" pitchFamily="49" charset="-122"/>
              </a:rPr>
              <a:t>两种商品不同组合</a:t>
            </a:r>
          </a:p>
        </p:txBody>
      </p:sp>
      <p:graphicFrame>
        <p:nvGraphicFramePr>
          <p:cNvPr id="14356" name="Object 20">
            <a:extLst>
              <a:ext uri="{FF2B5EF4-FFF2-40B4-BE49-F238E27FC236}">
                <a16:creationId xmlns:a16="http://schemas.microsoft.com/office/drawing/2014/main" id="{0FCEC8C5-5387-478B-841A-133A351A5368}"/>
              </a:ext>
            </a:extLst>
          </p:cNvPr>
          <p:cNvGraphicFramePr>
            <a:graphicFrameLocks noChangeAspect="1"/>
          </p:cNvGraphicFramePr>
          <p:nvPr/>
        </p:nvGraphicFramePr>
        <p:xfrm>
          <a:off x="5364163" y="5589588"/>
          <a:ext cx="3240087" cy="690562"/>
        </p:xfrm>
        <a:graphic>
          <a:graphicData uri="http://schemas.openxmlformats.org/presentationml/2006/ole">
            <mc:AlternateContent xmlns:mc="http://schemas.openxmlformats.org/markup-compatibility/2006">
              <mc:Choice xmlns:v="urn:schemas-microsoft-com:vml" Requires="v">
                <p:oleObj spid="_x0000_s25619" name="公式" r:id="rId5" imgW="971374" imgH="161778" progId="Equation.3">
                  <p:embed/>
                </p:oleObj>
              </mc:Choice>
              <mc:Fallback>
                <p:oleObj name="公式" r:id="rId5" imgW="971374" imgH="161778" progId="Equation.3">
                  <p:embed/>
                  <p:pic>
                    <p:nvPicPr>
                      <p:cNvPr id="0" name="Object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4163" y="5589588"/>
                        <a:ext cx="3240087" cy="69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358" name="Text Box 22">
            <a:extLst>
              <a:ext uri="{FF2B5EF4-FFF2-40B4-BE49-F238E27FC236}">
                <a16:creationId xmlns:a16="http://schemas.microsoft.com/office/drawing/2014/main" id="{07D76B25-983C-4077-B33A-020A808989C4}"/>
              </a:ext>
            </a:extLst>
          </p:cNvPr>
          <p:cNvSpPr txBox="1">
            <a:spLocks noChangeArrowheads="1"/>
          </p:cNvSpPr>
          <p:nvPr/>
        </p:nvSpPr>
        <p:spPr bwMode="auto">
          <a:xfrm>
            <a:off x="5148263" y="5084763"/>
            <a:ext cx="20161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800" b="1">
                <a:solidFill>
                  <a:srgbClr val="000000"/>
                </a:solidFill>
              </a:rPr>
              <a:t>效用函数</a:t>
            </a:r>
          </a:p>
        </p:txBody>
      </p:sp>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55"/>
                                        </p:tgtEl>
                                        <p:attrNameLst>
                                          <p:attrName>style.visibility</p:attrName>
                                        </p:attrNameLst>
                                      </p:cBhvr>
                                      <p:to>
                                        <p:strVal val="visible"/>
                                      </p:to>
                                    </p:set>
                                    <p:animEffect transition="in" filter="blinds(horizontal)">
                                      <p:cBhvr>
                                        <p:cTn id="7" dur="500"/>
                                        <p:tgtEl>
                                          <p:spTgt spid="1435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339">
                                            <p:bg/>
                                          </p:spTgt>
                                        </p:tgtEl>
                                        <p:attrNameLst>
                                          <p:attrName>style.visibility</p:attrName>
                                        </p:attrNameLst>
                                      </p:cBhvr>
                                      <p:to>
                                        <p:strVal val="visible"/>
                                      </p:to>
                                    </p:set>
                                    <p:animEffect transition="in" filter="blinds(horizontal)">
                                      <p:cBhvr>
                                        <p:cTn id="12" dur="500"/>
                                        <p:tgtEl>
                                          <p:spTgt spid="14339">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339">
                                            <p:txEl>
                                              <p:pRg st="0" end="0"/>
                                            </p:txEl>
                                          </p:spTgt>
                                        </p:tgtEl>
                                        <p:attrNameLst>
                                          <p:attrName>style.visibility</p:attrName>
                                        </p:attrNameLst>
                                      </p:cBhvr>
                                      <p:to>
                                        <p:strVal val="visible"/>
                                      </p:to>
                                    </p:set>
                                    <p:animEffect transition="in" filter="blinds(horizontal)">
                                      <p:cBhvr>
                                        <p:cTn id="17" dur="500"/>
                                        <p:tgtEl>
                                          <p:spTgt spid="1433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4340"/>
                                        </p:tgtEl>
                                        <p:attrNameLst>
                                          <p:attrName>style.visibility</p:attrName>
                                        </p:attrNameLst>
                                      </p:cBhvr>
                                      <p:to>
                                        <p:strVal val="visible"/>
                                      </p:to>
                                    </p:set>
                                    <p:animEffect transition="in" filter="blinds(horizontal)">
                                      <p:cBhvr>
                                        <p:cTn id="22" dur="500"/>
                                        <p:tgtEl>
                                          <p:spTgt spid="14340"/>
                                        </p:tgtEl>
                                      </p:cBhvr>
                                    </p:animEffect>
                                  </p:childTnLst>
                                </p:cTn>
                              </p:par>
                              <p:par>
                                <p:cTn id="23" presetID="3" presetClass="entr" presetSubtype="10" fill="hold" nodeType="withEffect">
                                  <p:stCondLst>
                                    <p:cond delay="0"/>
                                  </p:stCondLst>
                                  <p:childTnLst>
                                    <p:set>
                                      <p:cBhvr>
                                        <p:cTn id="24" dur="1" fill="hold">
                                          <p:stCondLst>
                                            <p:cond delay="0"/>
                                          </p:stCondLst>
                                        </p:cTn>
                                        <p:tgtEl>
                                          <p:spTgt spid="14341"/>
                                        </p:tgtEl>
                                        <p:attrNameLst>
                                          <p:attrName>style.visibility</p:attrName>
                                        </p:attrNameLst>
                                      </p:cBhvr>
                                      <p:to>
                                        <p:strVal val="visible"/>
                                      </p:to>
                                    </p:set>
                                    <p:animEffect transition="in" filter="blinds(horizontal)">
                                      <p:cBhvr>
                                        <p:cTn id="25" dur="500"/>
                                        <p:tgtEl>
                                          <p:spTgt spid="14341"/>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4342"/>
                                        </p:tgtEl>
                                        <p:attrNameLst>
                                          <p:attrName>style.visibility</p:attrName>
                                        </p:attrNameLst>
                                      </p:cBhvr>
                                      <p:to>
                                        <p:strVal val="visible"/>
                                      </p:to>
                                    </p:set>
                                    <p:animEffect transition="in" filter="blinds(horizontal)">
                                      <p:cBhvr>
                                        <p:cTn id="28" dur="500"/>
                                        <p:tgtEl>
                                          <p:spTgt spid="14342"/>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4343"/>
                                        </p:tgtEl>
                                        <p:attrNameLst>
                                          <p:attrName>style.visibility</p:attrName>
                                        </p:attrNameLst>
                                      </p:cBhvr>
                                      <p:to>
                                        <p:strVal val="visible"/>
                                      </p:to>
                                    </p:set>
                                    <p:animEffect transition="in" filter="blinds(horizontal)">
                                      <p:cBhvr>
                                        <p:cTn id="31" dur="500"/>
                                        <p:tgtEl>
                                          <p:spTgt spid="14343"/>
                                        </p:tgtEl>
                                      </p:cBhvr>
                                    </p:animEffect>
                                  </p:childTnLst>
                                </p:cTn>
                              </p:par>
                            </p:childTnLst>
                          </p:cTn>
                        </p:par>
                        <p:par>
                          <p:cTn id="32" fill="hold" nodeType="afterGroup">
                            <p:stCondLst>
                              <p:cond delay="500"/>
                            </p:stCondLst>
                            <p:childTnLst>
                              <p:par>
                                <p:cTn id="33" presetID="3" presetClass="entr" presetSubtype="10" fill="hold" nodeType="afterEffect">
                                  <p:stCondLst>
                                    <p:cond delay="0"/>
                                  </p:stCondLst>
                                  <p:childTnLst>
                                    <p:set>
                                      <p:cBhvr>
                                        <p:cTn id="34" dur="1" fill="hold">
                                          <p:stCondLst>
                                            <p:cond delay="0"/>
                                          </p:stCondLst>
                                        </p:cTn>
                                        <p:tgtEl>
                                          <p:spTgt spid="14344"/>
                                        </p:tgtEl>
                                        <p:attrNameLst>
                                          <p:attrName>style.visibility</p:attrName>
                                        </p:attrNameLst>
                                      </p:cBhvr>
                                      <p:to>
                                        <p:strVal val="visible"/>
                                      </p:to>
                                    </p:set>
                                    <p:animEffect transition="in" filter="blinds(horizontal)">
                                      <p:cBhvr>
                                        <p:cTn id="35" dur="500"/>
                                        <p:tgtEl>
                                          <p:spTgt spid="14344"/>
                                        </p:tgtEl>
                                      </p:cBhvr>
                                    </p:animEffect>
                                  </p:childTnLst>
                                </p:cTn>
                              </p:par>
                            </p:childTnLst>
                          </p:cTn>
                        </p:par>
                        <p:par>
                          <p:cTn id="36" fill="hold" nodeType="afterGroup">
                            <p:stCondLst>
                              <p:cond delay="1000"/>
                            </p:stCondLst>
                            <p:childTnLst>
                              <p:par>
                                <p:cTn id="37" presetID="3" presetClass="entr" presetSubtype="10" fill="hold" nodeType="afterEffect">
                                  <p:stCondLst>
                                    <p:cond delay="0"/>
                                  </p:stCondLst>
                                  <p:childTnLst>
                                    <p:set>
                                      <p:cBhvr>
                                        <p:cTn id="38" dur="1" fill="hold">
                                          <p:stCondLst>
                                            <p:cond delay="0"/>
                                          </p:stCondLst>
                                        </p:cTn>
                                        <p:tgtEl>
                                          <p:spTgt spid="14346"/>
                                        </p:tgtEl>
                                        <p:attrNameLst>
                                          <p:attrName>style.visibility</p:attrName>
                                        </p:attrNameLst>
                                      </p:cBhvr>
                                      <p:to>
                                        <p:strVal val="visible"/>
                                      </p:to>
                                    </p:set>
                                    <p:animEffect transition="in" filter="blinds(horizontal)">
                                      <p:cBhvr>
                                        <p:cTn id="39" dur="500"/>
                                        <p:tgtEl>
                                          <p:spTgt spid="14346"/>
                                        </p:tgtEl>
                                      </p:cBhvr>
                                    </p:animEffect>
                                  </p:childTnLst>
                                </p:cTn>
                              </p:par>
                              <p:par>
                                <p:cTn id="40" presetID="3" presetClass="entr" presetSubtype="10" fill="hold" nodeType="withEffect">
                                  <p:stCondLst>
                                    <p:cond delay="0"/>
                                  </p:stCondLst>
                                  <p:childTnLst>
                                    <p:set>
                                      <p:cBhvr>
                                        <p:cTn id="41" dur="1" fill="hold">
                                          <p:stCondLst>
                                            <p:cond delay="0"/>
                                          </p:stCondLst>
                                        </p:cTn>
                                        <p:tgtEl>
                                          <p:spTgt spid="14347"/>
                                        </p:tgtEl>
                                        <p:attrNameLst>
                                          <p:attrName>style.visibility</p:attrName>
                                        </p:attrNameLst>
                                      </p:cBhvr>
                                      <p:to>
                                        <p:strVal val="visible"/>
                                      </p:to>
                                    </p:set>
                                    <p:animEffect transition="in" filter="blinds(horizontal)">
                                      <p:cBhvr>
                                        <p:cTn id="42" dur="500"/>
                                        <p:tgtEl>
                                          <p:spTgt spid="14347"/>
                                        </p:tgtEl>
                                      </p:cBhvr>
                                    </p:animEffect>
                                  </p:childTnLst>
                                </p:cTn>
                              </p:par>
                            </p:childTnLst>
                          </p:cTn>
                        </p:par>
                        <p:par>
                          <p:cTn id="43" fill="hold" nodeType="afterGroup">
                            <p:stCondLst>
                              <p:cond delay="1500"/>
                            </p:stCondLst>
                            <p:childTnLst>
                              <p:par>
                                <p:cTn id="44" presetID="3" presetClass="entr" presetSubtype="10" fill="hold" nodeType="afterEffect">
                                  <p:stCondLst>
                                    <p:cond delay="0"/>
                                  </p:stCondLst>
                                  <p:childTnLst>
                                    <p:set>
                                      <p:cBhvr>
                                        <p:cTn id="45" dur="1" fill="hold">
                                          <p:stCondLst>
                                            <p:cond delay="0"/>
                                          </p:stCondLst>
                                        </p:cTn>
                                        <p:tgtEl>
                                          <p:spTgt spid="14348"/>
                                        </p:tgtEl>
                                        <p:attrNameLst>
                                          <p:attrName>style.visibility</p:attrName>
                                        </p:attrNameLst>
                                      </p:cBhvr>
                                      <p:to>
                                        <p:strVal val="visible"/>
                                      </p:to>
                                    </p:set>
                                    <p:animEffect transition="in" filter="blinds(horizontal)">
                                      <p:cBhvr>
                                        <p:cTn id="46" dur="500"/>
                                        <p:tgtEl>
                                          <p:spTgt spid="14348"/>
                                        </p:tgtEl>
                                      </p:cBhvr>
                                    </p:animEffect>
                                  </p:childTnLst>
                                </p:cTn>
                              </p:par>
                              <p:par>
                                <p:cTn id="47" presetID="3" presetClass="entr" presetSubtype="10" fill="hold" nodeType="withEffect">
                                  <p:stCondLst>
                                    <p:cond delay="0"/>
                                  </p:stCondLst>
                                  <p:childTnLst>
                                    <p:set>
                                      <p:cBhvr>
                                        <p:cTn id="48" dur="1" fill="hold">
                                          <p:stCondLst>
                                            <p:cond delay="0"/>
                                          </p:stCondLst>
                                        </p:cTn>
                                        <p:tgtEl>
                                          <p:spTgt spid="14349"/>
                                        </p:tgtEl>
                                        <p:attrNameLst>
                                          <p:attrName>style.visibility</p:attrName>
                                        </p:attrNameLst>
                                      </p:cBhvr>
                                      <p:to>
                                        <p:strVal val="visible"/>
                                      </p:to>
                                    </p:set>
                                    <p:animEffect transition="in" filter="blinds(horizontal)">
                                      <p:cBhvr>
                                        <p:cTn id="49" dur="500"/>
                                        <p:tgtEl>
                                          <p:spTgt spid="14349"/>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14345"/>
                                        </p:tgtEl>
                                        <p:attrNameLst>
                                          <p:attrName>style.visibility</p:attrName>
                                        </p:attrNameLst>
                                      </p:cBhvr>
                                      <p:to>
                                        <p:strVal val="visible"/>
                                      </p:to>
                                    </p:set>
                                    <p:animEffect transition="in" filter="blinds(horizontal)">
                                      <p:cBhvr>
                                        <p:cTn id="52" dur="500"/>
                                        <p:tgtEl>
                                          <p:spTgt spid="14345"/>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4352"/>
                                        </p:tgtEl>
                                        <p:attrNameLst>
                                          <p:attrName>style.visibility</p:attrName>
                                        </p:attrNameLst>
                                      </p:cBhvr>
                                      <p:to>
                                        <p:strVal val="visible"/>
                                      </p:to>
                                    </p:set>
                                    <p:animEffect transition="in" filter="blinds(horizontal)">
                                      <p:cBhvr>
                                        <p:cTn id="57" dur="500"/>
                                        <p:tgtEl>
                                          <p:spTgt spid="14352"/>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14353"/>
                                        </p:tgtEl>
                                        <p:attrNameLst>
                                          <p:attrName>style.visibility</p:attrName>
                                        </p:attrNameLst>
                                      </p:cBhvr>
                                      <p:to>
                                        <p:strVal val="visible"/>
                                      </p:to>
                                    </p:set>
                                    <p:animEffect transition="in" filter="blinds(horizontal)">
                                      <p:cBhvr>
                                        <p:cTn id="62" dur="500"/>
                                        <p:tgtEl>
                                          <p:spTgt spid="14353"/>
                                        </p:tgtEl>
                                      </p:cBhvr>
                                    </p:animEffect>
                                  </p:childTnLst>
                                </p:cTn>
                              </p:par>
                              <p:par>
                                <p:cTn id="63" presetID="3" presetClass="entr" presetSubtype="10" fill="hold" nodeType="withEffect">
                                  <p:stCondLst>
                                    <p:cond delay="0"/>
                                  </p:stCondLst>
                                  <p:childTnLst>
                                    <p:set>
                                      <p:cBhvr>
                                        <p:cTn id="64" dur="1" fill="hold">
                                          <p:stCondLst>
                                            <p:cond delay="0"/>
                                          </p:stCondLst>
                                        </p:cTn>
                                        <p:tgtEl>
                                          <p:spTgt spid="14349"/>
                                        </p:tgtEl>
                                        <p:attrNameLst>
                                          <p:attrName>style.visibility</p:attrName>
                                        </p:attrNameLst>
                                      </p:cBhvr>
                                      <p:to>
                                        <p:strVal val="visible"/>
                                      </p:to>
                                    </p:set>
                                    <p:animEffect transition="in" filter="blinds(horizontal)">
                                      <p:cBhvr>
                                        <p:cTn id="65" dur="500"/>
                                        <p:tgtEl>
                                          <p:spTgt spid="14349"/>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3" presetClass="entr" presetSubtype="10" fill="hold" grpId="0" nodeType="clickEffect">
                                  <p:stCondLst>
                                    <p:cond delay="0"/>
                                  </p:stCondLst>
                                  <p:childTnLst>
                                    <p:set>
                                      <p:cBhvr>
                                        <p:cTn id="69" dur="1" fill="hold">
                                          <p:stCondLst>
                                            <p:cond delay="0"/>
                                          </p:stCondLst>
                                        </p:cTn>
                                        <p:tgtEl>
                                          <p:spTgt spid="14358"/>
                                        </p:tgtEl>
                                        <p:attrNameLst>
                                          <p:attrName>style.visibility</p:attrName>
                                        </p:attrNameLst>
                                      </p:cBhvr>
                                      <p:to>
                                        <p:strVal val="visible"/>
                                      </p:to>
                                    </p:set>
                                    <p:animEffect transition="in" filter="blinds(horizontal)">
                                      <p:cBhvr>
                                        <p:cTn id="70" dur="500"/>
                                        <p:tgtEl>
                                          <p:spTgt spid="14358"/>
                                        </p:tgtEl>
                                      </p:cBhvr>
                                    </p:animEffect>
                                  </p:childTnLst>
                                </p:cTn>
                              </p:par>
                            </p:childTnLst>
                          </p:cTn>
                        </p:par>
                        <p:par>
                          <p:cTn id="71" fill="hold" nodeType="afterGroup">
                            <p:stCondLst>
                              <p:cond delay="500"/>
                            </p:stCondLst>
                            <p:childTnLst>
                              <p:par>
                                <p:cTn id="72" presetID="3" presetClass="entr" presetSubtype="10" fill="hold" nodeType="afterEffect">
                                  <p:stCondLst>
                                    <p:cond delay="0"/>
                                  </p:stCondLst>
                                  <p:childTnLst>
                                    <p:set>
                                      <p:cBhvr>
                                        <p:cTn id="73" dur="1" fill="hold">
                                          <p:stCondLst>
                                            <p:cond delay="0"/>
                                          </p:stCondLst>
                                        </p:cTn>
                                        <p:tgtEl>
                                          <p:spTgt spid="14356"/>
                                        </p:tgtEl>
                                        <p:attrNameLst>
                                          <p:attrName>style.visibility</p:attrName>
                                        </p:attrNameLst>
                                      </p:cBhvr>
                                      <p:to>
                                        <p:strVal val="visible"/>
                                      </p:to>
                                    </p:set>
                                    <p:animEffect transition="in" filter="blinds(horizontal)">
                                      <p:cBhvr>
                                        <p:cTn id="74" dur="500"/>
                                        <p:tgtEl>
                                          <p:spTgt spid="14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nimBg="1"/>
      <p:bldP spid="14342" grpId="0"/>
      <p:bldP spid="14343" grpId="0"/>
      <p:bldP spid="14345" grpId="0"/>
      <p:bldP spid="14352" grpId="0" animBg="1"/>
      <p:bldP spid="14353" grpId="0" animBg="1"/>
      <p:bldP spid="14355" grpId="0"/>
      <p:bldP spid="14358" grpId="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39950" name="Object 14">
            <a:extLst>
              <a:ext uri="{FF2B5EF4-FFF2-40B4-BE49-F238E27FC236}">
                <a16:creationId xmlns:a16="http://schemas.microsoft.com/office/drawing/2014/main" id="{22955094-79D6-4626-9A63-10E4174864AC}"/>
              </a:ext>
            </a:extLst>
          </p:cNvPr>
          <p:cNvGraphicFramePr>
            <a:graphicFrameLocks noChangeAspect="1"/>
          </p:cNvGraphicFramePr>
          <p:nvPr/>
        </p:nvGraphicFramePr>
        <p:xfrm>
          <a:off x="5867400" y="1557338"/>
          <a:ext cx="3028950" cy="1847850"/>
        </p:xfrm>
        <a:graphic>
          <a:graphicData uri="http://schemas.openxmlformats.org/presentationml/2006/ole">
            <mc:AlternateContent xmlns:mc="http://schemas.openxmlformats.org/markup-compatibility/2006">
              <mc:Choice xmlns:v="urn:schemas-microsoft-com:vml" Requires="v">
                <p:oleObj spid="_x0000_s26633" name="文档" r:id="rId4" imgW="6100654" imgH="3369967" progId="Word.Document.8">
                  <p:embed/>
                </p:oleObj>
              </mc:Choice>
              <mc:Fallback>
                <p:oleObj name="文档" r:id="rId4" imgW="6100654" imgH="3369967" progId="Word.Document.8">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1557338"/>
                        <a:ext cx="3028950" cy="1847850"/>
                      </a:xfrm>
                      <a:prstGeom prst="rect">
                        <a:avLst/>
                      </a:prstGeom>
                      <a:noFill/>
                      <a:ln w="9525">
                        <a:solidFill>
                          <a:srgbClr val="FF0000"/>
                        </a:solidFill>
                        <a:miter lim="800000"/>
                        <a:headEnd/>
                        <a:tailEnd/>
                      </a:ln>
                      <a:effectLst/>
                      <a:extLst>
                        <a:ext uri="{909E8E84-426E-40DD-AFC4-6F175D3DCCD1}">
                          <a14:hiddenFill xmlns:a14="http://schemas.microsoft.com/office/drawing/2010/main">
                            <a:gradFill rotWithShape="1">
                              <a:gsLst>
                                <a:gs pos="0">
                                  <a:schemeClr val="accent1"/>
                                </a:gs>
                                <a:gs pos="100000">
                                  <a:srgbClr val="685555"/>
                                </a:gs>
                              </a:gsLst>
                              <a:lin ang="5400000" scaled="1"/>
                            </a:gra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9951" name="Rectangle 15" descr="蓝色面巾纸">
            <a:extLst>
              <a:ext uri="{FF2B5EF4-FFF2-40B4-BE49-F238E27FC236}">
                <a16:creationId xmlns:a16="http://schemas.microsoft.com/office/drawing/2014/main" id="{555F59F0-E544-42C5-A004-201273F5413B}"/>
              </a:ext>
            </a:extLst>
          </p:cNvPr>
          <p:cNvSpPr>
            <a:spLocks noChangeArrowheads="1"/>
          </p:cNvSpPr>
          <p:nvPr/>
        </p:nvSpPr>
        <p:spPr bwMode="auto">
          <a:xfrm>
            <a:off x="1403350" y="5013325"/>
            <a:ext cx="3816350" cy="1628775"/>
          </a:xfrm>
          <a:prstGeom prst="rect">
            <a:avLst/>
          </a:prstGeom>
          <a:blipFill dpi="0" rotWithShape="0">
            <a:blip r:embed="rId6"/>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tabLst>
                <a:tab pos="5715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tabLst>
                <a:tab pos="5715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tabLst>
                <a:tab pos="5715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tabLst>
                <a:tab pos="5715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tabLst>
                <a:tab pos="5715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tabLst>
                <a:tab pos="5715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tabLst>
                <a:tab pos="5715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tabLst>
                <a:tab pos="5715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tabLst>
                <a:tab pos="5715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t>处于同一条无差异曲线上的两个点：</a:t>
            </a:r>
          </a:p>
          <a:p>
            <a:pPr>
              <a:spcBef>
                <a:spcPct val="0"/>
              </a:spcBef>
              <a:buClrTx/>
              <a:buFontTx/>
              <a:buNone/>
            </a:pPr>
            <a:r>
              <a:rPr lang="zh-CN" altLang="en-US" sz="2400"/>
              <a:t>两种商品的组合不同，但效用水平相同</a:t>
            </a:r>
          </a:p>
        </p:txBody>
      </p:sp>
      <p:sp>
        <p:nvSpPr>
          <p:cNvPr id="26628" name="Rectangle 19">
            <a:extLst>
              <a:ext uri="{FF2B5EF4-FFF2-40B4-BE49-F238E27FC236}">
                <a16:creationId xmlns:a16="http://schemas.microsoft.com/office/drawing/2014/main" id="{5FB2A65C-F66E-4286-A9B2-74F9055DF1FA}"/>
              </a:ext>
            </a:extLst>
          </p:cNvPr>
          <p:cNvSpPr>
            <a:spLocks noChangeArrowheads="1"/>
          </p:cNvSpPr>
          <p:nvPr/>
        </p:nvSpPr>
        <p:spPr bwMode="auto">
          <a:xfrm>
            <a:off x="395288" y="476250"/>
            <a:ext cx="4968875" cy="528638"/>
          </a:xfrm>
          <a:prstGeom prst="rect">
            <a:avLst/>
          </a:prstGeom>
          <a:noFill/>
          <a:ln w="9525">
            <a:solidFill>
              <a:srgbClr val="00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800" b="1">
                <a:solidFill>
                  <a:srgbClr val="660033"/>
                </a:solidFill>
              </a:rPr>
              <a:t>效用（满足程度）保持不变</a:t>
            </a:r>
          </a:p>
        </p:txBody>
      </p:sp>
      <p:sp>
        <p:nvSpPr>
          <p:cNvPr id="39956" name="AutoShape 20">
            <a:extLst>
              <a:ext uri="{FF2B5EF4-FFF2-40B4-BE49-F238E27FC236}">
                <a16:creationId xmlns:a16="http://schemas.microsoft.com/office/drawing/2014/main" id="{47F01E00-0844-4F5B-8DF5-A5301888F2DC}"/>
              </a:ext>
            </a:extLst>
          </p:cNvPr>
          <p:cNvSpPr>
            <a:spLocks noChangeArrowheads="1"/>
          </p:cNvSpPr>
          <p:nvPr/>
        </p:nvSpPr>
        <p:spPr bwMode="auto">
          <a:xfrm>
            <a:off x="5867400" y="260350"/>
            <a:ext cx="2735263" cy="863600"/>
          </a:xfrm>
          <a:prstGeom prst="wedgeRoundRectCallout">
            <a:avLst>
              <a:gd name="adj1" fmla="val -66134"/>
              <a:gd name="adj2" fmla="val 99634"/>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400" b="1">
                <a:solidFill>
                  <a:srgbClr val="660033"/>
                </a:solidFill>
                <a:latin typeface="华文中宋" panose="02010600040101010101" pitchFamily="2" charset="-122"/>
                <a:ea typeface="华文中宋" panose="02010600040101010101" pitchFamily="2" charset="-122"/>
              </a:rPr>
              <a:t>减少</a:t>
            </a:r>
            <a:r>
              <a:rPr lang="en-US" altLang="zh-CN" sz="2400" b="1">
                <a:solidFill>
                  <a:srgbClr val="660033"/>
                </a:solidFill>
                <a:latin typeface="华文中宋" panose="02010600040101010101" pitchFamily="2" charset="-122"/>
                <a:ea typeface="华文中宋" panose="02010600040101010101" pitchFamily="2" charset="-122"/>
              </a:rPr>
              <a:t>Y</a:t>
            </a:r>
            <a:r>
              <a:rPr lang="zh-CN" altLang="en-US" sz="2400" b="1">
                <a:solidFill>
                  <a:srgbClr val="660033"/>
                </a:solidFill>
                <a:latin typeface="华文中宋" panose="02010600040101010101" pitchFamily="2" charset="-122"/>
                <a:ea typeface="华文中宋" panose="02010600040101010101" pitchFamily="2" charset="-122"/>
              </a:rPr>
              <a:t>，增加</a:t>
            </a:r>
            <a:r>
              <a:rPr lang="en-US" altLang="zh-CN" sz="2400" b="1">
                <a:solidFill>
                  <a:srgbClr val="660033"/>
                </a:solidFill>
                <a:latin typeface="华文中宋" panose="02010600040101010101" pitchFamily="2" charset="-122"/>
                <a:ea typeface="华文中宋" panose="02010600040101010101" pitchFamily="2" charset="-122"/>
              </a:rPr>
              <a:t>X</a:t>
            </a:r>
            <a:br>
              <a:rPr lang="en-US" altLang="zh-CN" sz="2400" b="1">
                <a:solidFill>
                  <a:srgbClr val="660033"/>
                </a:solidFill>
                <a:latin typeface="华文中宋" panose="02010600040101010101" pitchFamily="2" charset="-122"/>
                <a:ea typeface="华文中宋" panose="02010600040101010101" pitchFamily="2" charset="-122"/>
              </a:rPr>
            </a:br>
            <a:r>
              <a:rPr lang="zh-CN" altLang="en-US" sz="2400" b="1">
                <a:solidFill>
                  <a:srgbClr val="660033"/>
                </a:solidFill>
                <a:latin typeface="华文中宋" panose="02010600040101010101" pitchFamily="2" charset="-122"/>
                <a:ea typeface="华文中宋" panose="02010600040101010101" pitchFamily="2" charset="-122"/>
              </a:rPr>
              <a:t>减少</a:t>
            </a:r>
            <a:r>
              <a:rPr lang="en-US" altLang="zh-CN" sz="2400" b="1">
                <a:solidFill>
                  <a:srgbClr val="660033"/>
                </a:solidFill>
                <a:latin typeface="华文中宋" panose="02010600040101010101" pitchFamily="2" charset="-122"/>
                <a:ea typeface="华文中宋" panose="02010600040101010101" pitchFamily="2" charset="-122"/>
              </a:rPr>
              <a:t>X</a:t>
            </a:r>
            <a:r>
              <a:rPr lang="zh-CN" altLang="en-US" sz="2400" b="1">
                <a:solidFill>
                  <a:srgbClr val="660033"/>
                </a:solidFill>
                <a:latin typeface="华文中宋" panose="02010600040101010101" pitchFamily="2" charset="-122"/>
                <a:ea typeface="华文中宋" panose="02010600040101010101" pitchFamily="2" charset="-122"/>
              </a:rPr>
              <a:t>，增加</a:t>
            </a:r>
            <a:r>
              <a:rPr lang="en-US" altLang="zh-CN" sz="2400" b="1">
                <a:solidFill>
                  <a:srgbClr val="660033"/>
                </a:solidFill>
                <a:latin typeface="华文中宋" panose="02010600040101010101" pitchFamily="2" charset="-122"/>
                <a:ea typeface="华文中宋" panose="02010600040101010101" pitchFamily="2" charset="-122"/>
              </a:rPr>
              <a:t>Y</a:t>
            </a:r>
          </a:p>
        </p:txBody>
      </p:sp>
      <p:pic>
        <p:nvPicPr>
          <p:cNvPr id="39957" name="Picture 21">
            <a:extLst>
              <a:ext uri="{FF2B5EF4-FFF2-40B4-BE49-F238E27FC236}">
                <a16:creationId xmlns:a16="http://schemas.microsoft.com/office/drawing/2014/main" id="{D677F354-E5CF-4E9E-8765-E0B973608F7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1863" y="3860800"/>
            <a:ext cx="2787650" cy="487363"/>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pic>
      <p:sp>
        <p:nvSpPr>
          <p:cNvPr id="39958" name="AutoShape 22">
            <a:extLst>
              <a:ext uri="{FF2B5EF4-FFF2-40B4-BE49-F238E27FC236}">
                <a16:creationId xmlns:a16="http://schemas.microsoft.com/office/drawing/2014/main" id="{6E37F246-70E7-4103-8D5C-E9E82CEC3CB1}"/>
              </a:ext>
            </a:extLst>
          </p:cNvPr>
          <p:cNvSpPr>
            <a:spLocks noChangeArrowheads="1"/>
          </p:cNvSpPr>
          <p:nvPr/>
        </p:nvSpPr>
        <p:spPr bwMode="auto">
          <a:xfrm>
            <a:off x="5580063" y="5013325"/>
            <a:ext cx="3240087" cy="1584325"/>
          </a:xfrm>
          <a:prstGeom prst="wedgeRoundRectCallout">
            <a:avLst>
              <a:gd name="adj1" fmla="val -1986"/>
              <a:gd name="adj2" fmla="val -88676"/>
              <a:gd name="adj3" fmla="val 1666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X1</a:t>
            </a:r>
            <a:r>
              <a:rPr lang="zh-CN" altLang="en-US" sz="2400"/>
              <a:t>，</a:t>
            </a:r>
            <a:r>
              <a:rPr lang="en-US" altLang="zh-CN" sz="2400"/>
              <a:t>X2</a:t>
            </a:r>
            <a:r>
              <a:rPr lang="zh-CN" altLang="en-US" sz="2400"/>
              <a:t>分别为商品</a:t>
            </a:r>
            <a:r>
              <a:rPr lang="en-US" altLang="zh-CN" sz="2400"/>
              <a:t>X</a:t>
            </a:r>
            <a:r>
              <a:rPr lang="zh-CN" altLang="en-US" sz="2400"/>
              <a:t>和商品</a:t>
            </a:r>
            <a:r>
              <a:rPr lang="en-US" altLang="zh-CN" sz="2400"/>
              <a:t>Y</a:t>
            </a:r>
            <a:r>
              <a:rPr lang="zh-CN" altLang="en-US" sz="2400"/>
              <a:t>的数量；</a:t>
            </a:r>
          </a:p>
          <a:p>
            <a:pPr>
              <a:spcBef>
                <a:spcPct val="0"/>
              </a:spcBef>
              <a:buClrTx/>
              <a:buFontTx/>
              <a:buNone/>
            </a:pPr>
            <a:r>
              <a:rPr lang="en-US" altLang="zh-CN" sz="2400"/>
              <a:t>U0</a:t>
            </a:r>
            <a:r>
              <a:rPr lang="zh-CN" altLang="en-US" sz="2400"/>
              <a:t>是常数，表示某个效用水平 。</a:t>
            </a:r>
          </a:p>
        </p:txBody>
      </p:sp>
      <p:graphicFrame>
        <p:nvGraphicFramePr>
          <p:cNvPr id="39974" name="Object 38">
            <a:extLst>
              <a:ext uri="{FF2B5EF4-FFF2-40B4-BE49-F238E27FC236}">
                <a16:creationId xmlns:a16="http://schemas.microsoft.com/office/drawing/2014/main" id="{A89D3DC4-A617-4509-8B1B-2480163129AC}"/>
              </a:ext>
            </a:extLst>
          </p:cNvPr>
          <p:cNvGraphicFramePr>
            <a:graphicFrameLocks noChangeAspect="1"/>
          </p:cNvGraphicFramePr>
          <p:nvPr>
            <p:ph/>
          </p:nvPr>
        </p:nvGraphicFramePr>
        <p:xfrm>
          <a:off x="250825" y="1484313"/>
          <a:ext cx="5473700" cy="3122612"/>
        </p:xfrm>
        <a:graphic>
          <a:graphicData uri="http://schemas.openxmlformats.org/presentationml/2006/ole">
            <mc:AlternateContent xmlns:mc="http://schemas.openxmlformats.org/markup-compatibility/2006">
              <mc:Choice xmlns:v="urn:schemas-microsoft-com:vml" Requires="v">
                <p:oleObj spid="_x0000_s26634" name="图表" r:id="rId8" imgW="5343449" imgH="3048000" progId="Excel.Chart.8">
                  <p:embed/>
                </p:oleObj>
              </mc:Choice>
              <mc:Fallback>
                <p:oleObj name="图表" r:id="rId8" imgW="5343449" imgH="3048000" progId="Excel.Chart.8">
                  <p:embed/>
                  <p:pic>
                    <p:nvPicPr>
                      <p:cNvPr id="0" name="Object 3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0825" y="1484313"/>
                        <a:ext cx="5473700" cy="3122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spd="slow">
    <p:pull dir="rd"/>
    <p:sndAc>
      <p:stSnd>
        <p:snd r:embed="rId3" name="ricochet.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9950"/>
                                        </p:tgtEl>
                                        <p:attrNameLst>
                                          <p:attrName>style.visibility</p:attrName>
                                        </p:attrNameLst>
                                      </p:cBhvr>
                                      <p:to>
                                        <p:strVal val="visible"/>
                                      </p:to>
                                    </p:set>
                                    <p:animEffect transition="in" filter="blinds(horizontal)">
                                      <p:cBhvr>
                                        <p:cTn id="7" dur="500"/>
                                        <p:tgtEl>
                                          <p:spTgt spid="399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9974"/>
                                        </p:tgtEl>
                                        <p:attrNameLst>
                                          <p:attrName>style.visibility</p:attrName>
                                        </p:attrNameLst>
                                      </p:cBhvr>
                                      <p:to>
                                        <p:strVal val="visible"/>
                                      </p:to>
                                    </p:set>
                                    <p:animEffect transition="in" filter="blinds(horizontal)">
                                      <p:cBhvr>
                                        <p:cTn id="12" dur="500"/>
                                        <p:tgtEl>
                                          <p:spTgt spid="3997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9956"/>
                                        </p:tgtEl>
                                        <p:attrNameLst>
                                          <p:attrName>style.visibility</p:attrName>
                                        </p:attrNameLst>
                                      </p:cBhvr>
                                      <p:to>
                                        <p:strVal val="visible"/>
                                      </p:to>
                                    </p:set>
                                    <p:animEffect transition="in" filter="blinds(horizontal)">
                                      <p:cBhvr>
                                        <p:cTn id="17" dur="500"/>
                                        <p:tgtEl>
                                          <p:spTgt spid="3995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9951"/>
                                        </p:tgtEl>
                                        <p:attrNameLst>
                                          <p:attrName>style.visibility</p:attrName>
                                        </p:attrNameLst>
                                      </p:cBhvr>
                                      <p:to>
                                        <p:strVal val="visible"/>
                                      </p:to>
                                    </p:set>
                                    <p:animEffect transition="in" filter="blinds(horizontal)">
                                      <p:cBhvr>
                                        <p:cTn id="22" dur="500"/>
                                        <p:tgtEl>
                                          <p:spTgt spid="3995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39957"/>
                                        </p:tgtEl>
                                        <p:attrNameLst>
                                          <p:attrName>style.visibility</p:attrName>
                                        </p:attrNameLst>
                                      </p:cBhvr>
                                      <p:to>
                                        <p:strVal val="visible"/>
                                      </p:to>
                                    </p:set>
                                    <p:animEffect transition="in" filter="blinds(horizontal)">
                                      <p:cBhvr>
                                        <p:cTn id="27" dur="500"/>
                                        <p:tgtEl>
                                          <p:spTgt spid="3995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9958"/>
                                        </p:tgtEl>
                                        <p:attrNameLst>
                                          <p:attrName>style.visibility</p:attrName>
                                        </p:attrNameLst>
                                      </p:cBhvr>
                                      <p:to>
                                        <p:strVal val="visible"/>
                                      </p:to>
                                    </p:set>
                                    <p:animEffect transition="in" filter="diamond(in)">
                                      <p:cBhvr>
                                        <p:cTn id="32" dur="2000"/>
                                        <p:tgtEl>
                                          <p:spTgt spid="399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51" grpId="0" animBg="1"/>
      <p:bldP spid="39956" grpId="0" animBg="1"/>
      <p:bldP spid="39958" grpId="0" animBg="1"/>
      <p:bldOleChart spid="3997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1973" name="Object 21">
            <a:extLst>
              <a:ext uri="{FF2B5EF4-FFF2-40B4-BE49-F238E27FC236}">
                <a16:creationId xmlns:a16="http://schemas.microsoft.com/office/drawing/2014/main" id="{E6D53871-1277-4251-8F92-5A004DEEBCEF}"/>
              </a:ext>
            </a:extLst>
          </p:cNvPr>
          <p:cNvGraphicFramePr>
            <a:graphicFrameLocks noChangeAspect="1"/>
          </p:cNvGraphicFramePr>
          <p:nvPr>
            <p:ph sz="half" idx="1"/>
          </p:nvPr>
        </p:nvGraphicFramePr>
        <p:xfrm>
          <a:off x="1042988" y="2852738"/>
          <a:ext cx="6624637" cy="3778250"/>
        </p:xfrm>
        <a:graphic>
          <a:graphicData uri="http://schemas.openxmlformats.org/presentationml/2006/ole">
            <mc:AlternateContent xmlns:mc="http://schemas.openxmlformats.org/markup-compatibility/2006">
              <mc:Choice xmlns:v="urn:schemas-microsoft-com:vml" Requires="v">
                <p:oleObj spid="_x0000_s27676" name="图表" r:id="rId3" imgW="5343449" imgH="3048000" progId="Excel.Chart.8">
                  <p:embed/>
                </p:oleObj>
              </mc:Choice>
              <mc:Fallback>
                <p:oleObj name="图表" r:id="rId3" imgW="5343449" imgH="3048000" progId="Excel.Chart.8">
                  <p:embed/>
                  <p:pic>
                    <p:nvPicPr>
                      <p:cNvPr id="0" name="Object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2988" y="2852738"/>
                        <a:ext cx="6624637"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2281" name="Group 329">
            <a:extLst>
              <a:ext uri="{FF2B5EF4-FFF2-40B4-BE49-F238E27FC236}">
                <a16:creationId xmlns:a16="http://schemas.microsoft.com/office/drawing/2014/main" id="{91825ED7-1A36-4CF7-8F77-10F37044E99B}"/>
              </a:ext>
            </a:extLst>
          </p:cNvPr>
          <p:cNvGraphicFramePr>
            <a:graphicFrameLocks noGrp="1"/>
          </p:cNvGraphicFramePr>
          <p:nvPr/>
        </p:nvGraphicFramePr>
        <p:xfrm>
          <a:off x="1331913" y="260350"/>
          <a:ext cx="6480175" cy="2601913"/>
        </p:xfrm>
        <a:graphic>
          <a:graphicData uri="http://schemas.openxmlformats.org/drawingml/2006/table">
            <a:tbl>
              <a:tblPr/>
              <a:tblGrid>
                <a:gridCol w="1620837">
                  <a:extLst>
                    <a:ext uri="{9D8B030D-6E8A-4147-A177-3AD203B41FA5}">
                      <a16:colId xmlns:a16="http://schemas.microsoft.com/office/drawing/2014/main" val="20000"/>
                    </a:ext>
                  </a:extLst>
                </a:gridCol>
                <a:gridCol w="1619250">
                  <a:extLst>
                    <a:ext uri="{9D8B030D-6E8A-4147-A177-3AD203B41FA5}">
                      <a16:colId xmlns:a16="http://schemas.microsoft.com/office/drawing/2014/main" val="20001"/>
                    </a:ext>
                  </a:extLst>
                </a:gridCol>
                <a:gridCol w="1620838">
                  <a:extLst>
                    <a:ext uri="{9D8B030D-6E8A-4147-A177-3AD203B41FA5}">
                      <a16:colId xmlns:a16="http://schemas.microsoft.com/office/drawing/2014/main" val="20002"/>
                    </a:ext>
                  </a:extLst>
                </a:gridCol>
                <a:gridCol w="1619250">
                  <a:extLst>
                    <a:ext uri="{9D8B030D-6E8A-4147-A177-3AD203B41FA5}">
                      <a16:colId xmlns:a16="http://schemas.microsoft.com/office/drawing/2014/main" val="20003"/>
                    </a:ext>
                  </a:extLst>
                </a:gridCol>
              </a:tblGrid>
              <a:tr h="520383">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zh-CN" altLang="en-US" sz="2800" b="1" i="0" u="none" strike="noStrike" cap="none" normalizeH="0" baseline="0">
                          <a:ln>
                            <a:noFill/>
                          </a:ln>
                          <a:solidFill>
                            <a:srgbClr val="9933FF"/>
                          </a:solidFill>
                          <a:effectLst/>
                          <a:latin typeface="Times New Roman" pitchFamily="18" charset="0"/>
                          <a:ea typeface="宋体" pitchFamily="2" charset="-122"/>
                        </a:rPr>
                        <a:t>商品组合</a:t>
                      </a:r>
                    </a:p>
                  </a:txBody>
                  <a:tcPr marL="90000" marR="90000" marT="46806" marB="46806" anchor="ctr" anchorCtr="1" horzOverflow="overflow">
                    <a:lnL w="12700" cap="flat" cmpd="sng" algn="ctr">
                      <a:solidFill>
                        <a:srgbClr val="FF0000"/>
                      </a:solidFill>
                      <a:prstDash val="solid"/>
                      <a:round/>
                      <a:headEnd type="none" w="med" len="med"/>
                      <a:tailEnd type="none" w="med" len="med"/>
                    </a:lnL>
                    <a:lnR>
                      <a:noFill/>
                    </a:lnR>
                    <a:lnT w="12700" cap="flat" cmpd="sng" algn="ctr">
                      <a:solidFill>
                        <a:srgbClr val="FF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X</a:t>
                      </a:r>
                      <a:r>
                        <a:rPr kumimoji="1" lang="zh-CN" altLang="en-US" sz="2800" b="1" i="0" u="none" strike="noStrike" cap="none" normalizeH="0" baseline="0">
                          <a:ln>
                            <a:noFill/>
                          </a:ln>
                          <a:solidFill>
                            <a:srgbClr val="9933FF"/>
                          </a:solidFill>
                          <a:effectLst/>
                          <a:latin typeface="Times New Roman" pitchFamily="18" charset="0"/>
                          <a:ea typeface="宋体" pitchFamily="2" charset="-122"/>
                        </a:rPr>
                        <a:t>商品</a:t>
                      </a:r>
                    </a:p>
                  </a:txBody>
                  <a:tcPr marL="90000" marR="90000" marT="46806" marB="46806" anchor="ctr" anchorCtr="1" horzOverflow="overflow">
                    <a:lnL>
                      <a:noFill/>
                    </a:lnL>
                    <a:lnR>
                      <a:noFill/>
                    </a:lnR>
                    <a:lnT w="12700" cap="flat" cmpd="sng" algn="ctr">
                      <a:solidFill>
                        <a:srgbClr val="FF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Y1</a:t>
                      </a:r>
                      <a:r>
                        <a:rPr kumimoji="1" lang="zh-CN" altLang="en-US" sz="2800" b="1" i="0" u="none" strike="noStrike" cap="none" normalizeH="0" baseline="0">
                          <a:ln>
                            <a:noFill/>
                          </a:ln>
                          <a:solidFill>
                            <a:srgbClr val="9933FF"/>
                          </a:solidFill>
                          <a:effectLst/>
                          <a:latin typeface="Times New Roman" pitchFamily="18" charset="0"/>
                          <a:ea typeface="宋体" pitchFamily="2" charset="-122"/>
                        </a:rPr>
                        <a:t>商品</a:t>
                      </a:r>
                    </a:p>
                  </a:txBody>
                  <a:tcPr marL="90000" marR="90000" marT="46806" marB="46806" anchor="ctr" anchorCtr="1" horzOverflow="overflow">
                    <a:lnL>
                      <a:noFill/>
                    </a:lnL>
                    <a:lnR>
                      <a:noFill/>
                    </a:lnR>
                    <a:lnT w="12700" cap="flat" cmpd="sng" algn="ctr">
                      <a:solidFill>
                        <a:srgbClr val="FF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Y2</a:t>
                      </a:r>
                      <a:r>
                        <a:rPr kumimoji="1" lang="zh-CN" altLang="en-US" sz="2800" b="1" i="0" u="none" strike="noStrike" cap="none" normalizeH="0" baseline="0">
                          <a:ln>
                            <a:noFill/>
                          </a:ln>
                          <a:solidFill>
                            <a:srgbClr val="9933FF"/>
                          </a:solidFill>
                          <a:effectLst/>
                          <a:latin typeface="Times New Roman" pitchFamily="18" charset="0"/>
                          <a:ea typeface="宋体" pitchFamily="2" charset="-122"/>
                        </a:rPr>
                        <a:t>商品</a:t>
                      </a:r>
                    </a:p>
                  </a:txBody>
                  <a:tcPr marL="90000" marR="90000" marT="46806" marB="46806" anchor="ctr" anchorCtr="1" horzOverflow="overflow">
                    <a:lnL>
                      <a:noFill/>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0"/>
                  </a:ext>
                </a:extLst>
              </a:tr>
              <a:tr h="520383">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A</a:t>
                      </a:r>
                    </a:p>
                  </a:txBody>
                  <a:tcPr marL="90000" marR="90000" marT="46806" marB="46806" anchor="ctr" anchorCtr="1" horzOverflow="overflow">
                    <a:lnL w="12700" cap="flat" cmpd="sng" algn="ctr">
                      <a:solidFill>
                        <a:srgbClr val="FF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1</a:t>
                      </a:r>
                    </a:p>
                  </a:txBody>
                  <a:tcPr marL="90000" marR="90000" marT="46806" marB="46806"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7</a:t>
                      </a:r>
                    </a:p>
                  </a:txBody>
                  <a:tcPr marL="90000" marR="90000" marT="46806" marB="46806"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9</a:t>
                      </a:r>
                    </a:p>
                  </a:txBody>
                  <a:tcPr marL="90000" marR="90000" marT="46806" marB="46806" anchor="ctr" anchorCtr="1" horzOverflow="overflow">
                    <a:lnL>
                      <a:noFill/>
                    </a:lnL>
                    <a:lnR w="12700" cap="flat" cmpd="sng" algn="ctr">
                      <a:solidFill>
                        <a:srgbClr val="FF0000"/>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1"/>
                  </a:ext>
                </a:extLst>
              </a:tr>
              <a:tr h="520383">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B</a:t>
                      </a:r>
                    </a:p>
                  </a:txBody>
                  <a:tcPr marL="90000" marR="90000" marT="46806" marB="46806" anchor="ctr" anchorCtr="1" horzOverflow="overflow">
                    <a:lnL w="12700" cap="flat" cmpd="sng" algn="ctr">
                      <a:solidFill>
                        <a:srgbClr val="FF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2</a:t>
                      </a:r>
                    </a:p>
                  </a:txBody>
                  <a:tcPr marL="90000" marR="90000" marT="46806" marB="46806"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4</a:t>
                      </a:r>
                    </a:p>
                  </a:txBody>
                  <a:tcPr marL="90000" marR="90000" marT="46806" marB="46806"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6</a:t>
                      </a:r>
                    </a:p>
                  </a:txBody>
                  <a:tcPr marL="90000" marR="90000" marT="46806" marB="46806" anchor="ctr" anchorCtr="1" horzOverflow="overflow">
                    <a:lnL>
                      <a:noFill/>
                    </a:lnL>
                    <a:lnR w="12700" cap="flat" cmpd="sng" algn="ctr">
                      <a:solidFill>
                        <a:srgbClr val="FF0000"/>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2"/>
                  </a:ext>
                </a:extLst>
              </a:tr>
              <a:tr h="520383">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C</a:t>
                      </a:r>
                    </a:p>
                  </a:txBody>
                  <a:tcPr marL="90000" marR="90000" marT="46806" marB="46806" anchor="ctr" anchorCtr="1" horzOverflow="overflow">
                    <a:lnL w="12700" cap="flat" cmpd="sng" algn="ctr">
                      <a:solidFill>
                        <a:srgbClr val="FF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3</a:t>
                      </a:r>
                    </a:p>
                  </a:txBody>
                  <a:tcPr marL="90000" marR="90000" marT="46806" marB="46806"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3</a:t>
                      </a:r>
                    </a:p>
                  </a:txBody>
                  <a:tcPr marL="90000" marR="90000" marT="46806" marB="46806"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5</a:t>
                      </a:r>
                    </a:p>
                  </a:txBody>
                  <a:tcPr marL="90000" marR="90000" marT="46806" marB="46806" anchor="ctr" anchorCtr="1" horzOverflow="overflow">
                    <a:lnL>
                      <a:noFill/>
                    </a:lnL>
                    <a:lnR w="12700" cap="flat" cmpd="sng" algn="ctr">
                      <a:solidFill>
                        <a:srgbClr val="FF0000"/>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3"/>
                  </a:ext>
                </a:extLst>
              </a:tr>
              <a:tr h="520383">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D</a:t>
                      </a:r>
                    </a:p>
                  </a:txBody>
                  <a:tcPr marL="90000" marR="90000" marT="46806" marB="46806" anchor="ctr" anchorCtr="1" horzOverflow="overflow">
                    <a:lnL w="12700" cap="flat" cmpd="sng" algn="ctr">
                      <a:solidFill>
                        <a:srgbClr val="FF0000"/>
                      </a:solidFill>
                      <a:prstDash val="solid"/>
                      <a:round/>
                      <a:headEnd type="none" w="med" len="med"/>
                      <a:tailEnd type="none" w="med" len="med"/>
                    </a:lnL>
                    <a:lnR>
                      <a:noFill/>
                    </a:lnR>
                    <a:lnT>
                      <a:noFill/>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4</a:t>
                      </a:r>
                    </a:p>
                  </a:txBody>
                  <a:tcPr marL="90000" marR="90000" marT="46806" marB="46806" anchor="ctr" anchorCtr="1" horzOverflow="overflow">
                    <a:lnL>
                      <a:noFill/>
                    </a:lnL>
                    <a:lnR>
                      <a:noFill/>
                    </a:lnR>
                    <a:lnT>
                      <a:noFill/>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2.5</a:t>
                      </a:r>
                    </a:p>
                  </a:txBody>
                  <a:tcPr marL="90000" marR="90000" marT="46806" marB="46806" anchor="ctr" anchorCtr="1" horzOverflow="overflow">
                    <a:lnL>
                      <a:noFill/>
                    </a:lnL>
                    <a:lnR>
                      <a:noFill/>
                    </a:lnR>
                    <a:lnT>
                      <a:noFill/>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Monotype Sorts" pitchFamily="2" charset="2"/>
                        <a:buNone/>
                        <a:tabLst/>
                      </a:pPr>
                      <a:r>
                        <a:rPr kumimoji="1" lang="en-US" altLang="zh-CN" sz="2800" b="1" i="0" u="none" strike="noStrike" cap="none" normalizeH="0" baseline="0">
                          <a:ln>
                            <a:noFill/>
                          </a:ln>
                          <a:solidFill>
                            <a:srgbClr val="9933FF"/>
                          </a:solidFill>
                          <a:effectLst/>
                          <a:latin typeface="Times New Roman" pitchFamily="18" charset="0"/>
                          <a:ea typeface="宋体" pitchFamily="2" charset="-122"/>
                        </a:rPr>
                        <a:t>4.5</a:t>
                      </a:r>
                    </a:p>
                  </a:txBody>
                  <a:tcPr marL="90000" marR="90000" marT="46806" marB="46806" anchor="ctr" anchorCtr="1" horzOverflow="overflow">
                    <a:lnL>
                      <a:noFill/>
                    </a:lnL>
                    <a:lnR w="12700" cap="flat" cmpd="sng" algn="ctr">
                      <a:solidFill>
                        <a:srgbClr val="FF0000"/>
                      </a:solidFill>
                      <a:prstDash val="solid"/>
                      <a:round/>
                      <a:headEnd type="none" w="med" len="med"/>
                      <a:tailEnd type="none" w="med" len="med"/>
                    </a:lnR>
                    <a:lnT>
                      <a:noFill/>
                    </a:lnT>
                    <a:lnB w="12700" cap="flat" cmpd="sng" algn="ctr">
                      <a:solidFill>
                        <a:srgbClr val="FF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82281"/>
                                        </p:tgtEl>
                                        <p:attrNameLst>
                                          <p:attrName>style.visibility</p:attrName>
                                        </p:attrNameLst>
                                      </p:cBhvr>
                                      <p:to>
                                        <p:strVal val="visible"/>
                                      </p:to>
                                    </p:set>
                                    <p:animEffect transition="in" filter="blinds(horizontal)">
                                      <p:cBhvr>
                                        <p:cTn id="7" dur="500"/>
                                        <p:tgtEl>
                                          <p:spTgt spid="3822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81973"/>
                                        </p:tgtEl>
                                        <p:attrNameLst>
                                          <p:attrName>style.visibility</p:attrName>
                                        </p:attrNameLst>
                                      </p:cBhvr>
                                      <p:to>
                                        <p:strVal val="visible"/>
                                      </p:to>
                                    </p:set>
                                    <p:animEffect transition="in" filter="blinds(horizontal)">
                                      <p:cBhvr>
                                        <p:cTn id="12" dur="500"/>
                                        <p:tgtEl>
                                          <p:spTgt spid="3819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381973" grpId="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C8117ABF-7F7A-4FB2-95F9-EE9F0A1299F3}"/>
              </a:ext>
            </a:extLst>
          </p:cNvPr>
          <p:cNvSpPr>
            <a:spLocks noGrp="1" noChangeArrowheads="1"/>
          </p:cNvSpPr>
          <p:nvPr>
            <p:ph type="title"/>
          </p:nvPr>
        </p:nvSpPr>
        <p:spPr>
          <a:xfrm>
            <a:off x="755650" y="549275"/>
            <a:ext cx="7772400" cy="647700"/>
          </a:xfrm>
        </p:spPr>
        <p:txBody>
          <a:bodyPr/>
          <a:lstStyle/>
          <a:p>
            <a:pPr eaLnBrk="1" hangingPunct="1"/>
            <a:r>
              <a:rPr lang="en-US" altLang="zh-CN" b="1">
                <a:solidFill>
                  <a:srgbClr val="FF0000"/>
                </a:solidFill>
                <a:latin typeface="黑体" panose="02010609060101010101" pitchFamily="49" charset="-122"/>
                <a:ea typeface="黑体" panose="02010609060101010101" pitchFamily="49" charset="-122"/>
              </a:rPr>
              <a:t>2</a:t>
            </a:r>
            <a:r>
              <a:rPr lang="zh-CN" altLang="en-US" b="1">
                <a:solidFill>
                  <a:srgbClr val="FF0000"/>
                </a:solidFill>
                <a:latin typeface="黑体" panose="02010609060101010101" pitchFamily="49" charset="-122"/>
                <a:ea typeface="黑体" panose="02010609060101010101" pitchFamily="49" charset="-122"/>
              </a:rPr>
              <a:t>、</a:t>
            </a:r>
            <a:r>
              <a:rPr lang="zh-CN" altLang="en-US" sz="2800" b="1">
                <a:solidFill>
                  <a:srgbClr val="FF0000"/>
                </a:solidFill>
                <a:latin typeface="黑体" panose="02010609060101010101" pitchFamily="49" charset="-122"/>
                <a:ea typeface="黑体" panose="02010609060101010101" pitchFamily="49" charset="-122"/>
              </a:rPr>
              <a:t>无差异曲线的特征</a:t>
            </a:r>
            <a:endParaRPr lang="zh-CN" altLang="en-US" sz="2800" b="1">
              <a:latin typeface="黑体" panose="02010609060101010101" pitchFamily="49" charset="-122"/>
              <a:ea typeface="黑体" panose="02010609060101010101" pitchFamily="49" charset="-122"/>
            </a:endParaRPr>
          </a:p>
        </p:txBody>
      </p:sp>
      <p:sp>
        <p:nvSpPr>
          <p:cNvPr id="27651" name="Rectangle 3" descr="蓝色面巾纸">
            <a:extLst>
              <a:ext uri="{FF2B5EF4-FFF2-40B4-BE49-F238E27FC236}">
                <a16:creationId xmlns:a16="http://schemas.microsoft.com/office/drawing/2014/main" id="{61C6B4E7-9E34-4B58-B1BE-9F4ECF7EA740}"/>
              </a:ext>
            </a:extLst>
          </p:cNvPr>
          <p:cNvSpPr>
            <a:spLocks noGrp="1" noChangeArrowheads="1"/>
          </p:cNvSpPr>
          <p:nvPr>
            <p:ph type="body" idx="1"/>
          </p:nvPr>
        </p:nvSpPr>
        <p:spPr>
          <a:xfrm>
            <a:off x="762000" y="1420813"/>
            <a:ext cx="4025900" cy="1450975"/>
          </a:xfrm>
          <a:blipFill dpi="0" rotWithShape="0">
            <a:blip r:embed="rId3"/>
            <a:srcRect/>
            <a:tile tx="0" ty="0" sx="100000" sy="100000" flip="none" algn="tl"/>
          </a:blipFill>
          <a:ln w="76200">
            <a:solidFill>
              <a:srgbClr val="336600"/>
            </a:solidFill>
            <a:miter lim="800000"/>
            <a:headEnd/>
            <a:tailEnd/>
          </a:ln>
        </p:spPr>
        <p:txBody>
          <a:bodyPr/>
          <a:lstStyle/>
          <a:p>
            <a:pPr algn="just" eaLnBrk="1" hangingPunct="1">
              <a:lnSpc>
                <a:spcPct val="90000"/>
              </a:lnSpc>
              <a:buFont typeface="Monotype Sorts" pitchFamily="2" charset="2"/>
              <a:buNone/>
            </a:pPr>
            <a:r>
              <a:rPr lang="zh-CN" altLang="en-US" sz="2400" b="1">
                <a:solidFill>
                  <a:srgbClr val="0000CC"/>
                </a:solidFill>
                <a:latin typeface="宋体" panose="02010600030101010101" pitchFamily="2" charset="-122"/>
              </a:rPr>
              <a:t>（</a:t>
            </a:r>
            <a:r>
              <a:rPr lang="en-US" altLang="zh-CN" sz="2400" b="1">
                <a:solidFill>
                  <a:srgbClr val="0000CC"/>
                </a:solidFill>
                <a:latin typeface="宋体" panose="02010600030101010101" pitchFamily="2" charset="-122"/>
              </a:rPr>
              <a:t>1</a:t>
            </a:r>
            <a:r>
              <a:rPr lang="zh-CN" altLang="en-US" sz="2400" b="1">
                <a:solidFill>
                  <a:srgbClr val="0000CC"/>
                </a:solidFill>
                <a:latin typeface="宋体" panose="02010600030101010101" pitchFamily="2" charset="-122"/>
              </a:rPr>
              <a:t>）无差异曲线是一条向右下方倾斜的线</a:t>
            </a:r>
            <a:r>
              <a:rPr lang="zh-CN" altLang="en-US" sz="2800" b="1">
                <a:solidFill>
                  <a:srgbClr val="0000CC"/>
                </a:solidFill>
                <a:latin typeface="宋体" panose="02010600030101010101" pitchFamily="2" charset="-122"/>
              </a:rPr>
              <a:t>，斜率是负的。</a:t>
            </a:r>
            <a:endParaRPr lang="zh-CN" altLang="en-US" sz="2400" b="1">
              <a:solidFill>
                <a:srgbClr val="0000CC"/>
              </a:solidFill>
              <a:latin typeface="宋体" panose="02010600030101010101" pitchFamily="2" charset="-122"/>
            </a:endParaRPr>
          </a:p>
        </p:txBody>
      </p:sp>
      <p:sp>
        <p:nvSpPr>
          <p:cNvPr id="27652" name="Rectangle 4" descr="蓝色面巾纸">
            <a:extLst>
              <a:ext uri="{FF2B5EF4-FFF2-40B4-BE49-F238E27FC236}">
                <a16:creationId xmlns:a16="http://schemas.microsoft.com/office/drawing/2014/main" id="{5A9A5C45-24BE-4C68-A3D6-C6EEF144F356}"/>
              </a:ext>
            </a:extLst>
          </p:cNvPr>
          <p:cNvSpPr>
            <a:spLocks noChangeArrowheads="1"/>
          </p:cNvSpPr>
          <p:nvPr/>
        </p:nvSpPr>
        <p:spPr bwMode="auto">
          <a:xfrm>
            <a:off x="755650" y="5373688"/>
            <a:ext cx="4032250" cy="533400"/>
          </a:xfrm>
          <a:prstGeom prst="rect">
            <a:avLst/>
          </a:prstGeom>
          <a:blipFill dpi="0" rotWithShape="0">
            <a:blip r:embed="rId3"/>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solidFill>
                  <a:srgbClr val="0000CC"/>
                </a:solidFill>
                <a:latin typeface="宋体" panose="02010600030101010101" pitchFamily="2" charset="-122"/>
              </a:rPr>
              <a:t>（</a:t>
            </a:r>
            <a:r>
              <a:rPr lang="en-US" altLang="zh-CN" sz="2400" b="1">
                <a:solidFill>
                  <a:srgbClr val="0000CC"/>
                </a:solidFill>
                <a:latin typeface="宋体" panose="02010600030101010101" pitchFamily="2" charset="-122"/>
              </a:rPr>
              <a:t>4</a:t>
            </a:r>
            <a:r>
              <a:rPr lang="zh-CN" altLang="en-US" sz="2400" b="1">
                <a:solidFill>
                  <a:srgbClr val="0000CC"/>
                </a:solidFill>
                <a:latin typeface="宋体" panose="02010600030101010101" pitchFamily="2" charset="-122"/>
              </a:rPr>
              <a:t>）无差异曲线不能相交</a:t>
            </a:r>
          </a:p>
        </p:txBody>
      </p:sp>
      <p:sp>
        <p:nvSpPr>
          <p:cNvPr id="27653" name="Rectangle 5" descr="蓝色面巾纸">
            <a:extLst>
              <a:ext uri="{FF2B5EF4-FFF2-40B4-BE49-F238E27FC236}">
                <a16:creationId xmlns:a16="http://schemas.microsoft.com/office/drawing/2014/main" id="{FE5BCB85-F84F-4B1D-BC9F-99377EF236CA}"/>
              </a:ext>
            </a:extLst>
          </p:cNvPr>
          <p:cNvSpPr>
            <a:spLocks noChangeArrowheads="1"/>
          </p:cNvSpPr>
          <p:nvPr/>
        </p:nvSpPr>
        <p:spPr bwMode="auto">
          <a:xfrm>
            <a:off x="755650" y="3933825"/>
            <a:ext cx="4032250" cy="898525"/>
          </a:xfrm>
          <a:prstGeom prst="rect">
            <a:avLst/>
          </a:prstGeom>
          <a:blipFill dpi="0" rotWithShape="0">
            <a:blip r:embed="rId3"/>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 typeface="Monotype Sorts" pitchFamily="2" charset="2"/>
              <a:buNone/>
            </a:pPr>
            <a:r>
              <a:rPr lang="zh-CN" altLang="en-US" sz="2400" b="1">
                <a:solidFill>
                  <a:srgbClr val="0000CC"/>
                </a:solidFill>
                <a:latin typeface="宋体" panose="02010600030101010101" pitchFamily="2" charset="-122"/>
              </a:rPr>
              <a:t>（</a:t>
            </a:r>
            <a:r>
              <a:rPr lang="en-US" altLang="zh-CN" sz="2400" b="1">
                <a:solidFill>
                  <a:srgbClr val="0000CC"/>
                </a:solidFill>
                <a:latin typeface="宋体" panose="02010600030101010101" pitchFamily="2" charset="-122"/>
              </a:rPr>
              <a:t>3</a:t>
            </a:r>
            <a:r>
              <a:rPr lang="zh-CN" altLang="en-US" sz="2400" b="1">
                <a:solidFill>
                  <a:srgbClr val="0000CC"/>
                </a:solidFill>
                <a:latin typeface="宋体" panose="02010600030101010101" pitchFamily="2" charset="-122"/>
              </a:rPr>
              <a:t>）在同一个平面上可以有无数条无差异曲线。</a:t>
            </a:r>
          </a:p>
        </p:txBody>
      </p:sp>
      <p:sp>
        <p:nvSpPr>
          <p:cNvPr id="27654" name="Rectangle 6">
            <a:extLst>
              <a:ext uri="{FF2B5EF4-FFF2-40B4-BE49-F238E27FC236}">
                <a16:creationId xmlns:a16="http://schemas.microsoft.com/office/drawing/2014/main" id="{2DD4729A-8368-4F18-A291-44689FDA0DB9}"/>
              </a:ext>
            </a:extLst>
          </p:cNvPr>
          <p:cNvSpPr>
            <a:spLocks noChangeArrowheads="1"/>
          </p:cNvSpPr>
          <p:nvPr/>
        </p:nvSpPr>
        <p:spPr bwMode="auto">
          <a:xfrm>
            <a:off x="5292725" y="1412875"/>
            <a:ext cx="3167063" cy="1320800"/>
          </a:xfrm>
          <a:prstGeom prst="rect">
            <a:avLst/>
          </a:prstGeom>
          <a:noFill/>
          <a:ln w="9525">
            <a:solidFill>
              <a:srgbClr val="00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000" b="1">
                <a:solidFill>
                  <a:schemeClr val="tx2"/>
                </a:solidFill>
              </a:rPr>
              <a:t>表明为实现同样的满足程度，增加一种商品的消费，必须减少另一种商品的消费。</a:t>
            </a:r>
            <a:endParaRPr lang="zh-CN" altLang="en-US" sz="1800" b="1">
              <a:solidFill>
                <a:schemeClr val="tx2"/>
              </a:solidFill>
            </a:endParaRPr>
          </a:p>
        </p:txBody>
      </p:sp>
      <p:sp>
        <p:nvSpPr>
          <p:cNvPr id="27655" name="Line 7">
            <a:extLst>
              <a:ext uri="{FF2B5EF4-FFF2-40B4-BE49-F238E27FC236}">
                <a16:creationId xmlns:a16="http://schemas.microsoft.com/office/drawing/2014/main" id="{086F2605-8BB7-4C77-B3BF-C5AE4C7E00AB}"/>
              </a:ext>
            </a:extLst>
          </p:cNvPr>
          <p:cNvSpPr>
            <a:spLocks noChangeShapeType="1"/>
          </p:cNvSpPr>
          <p:nvPr/>
        </p:nvSpPr>
        <p:spPr bwMode="auto">
          <a:xfrm>
            <a:off x="4859338" y="1989138"/>
            <a:ext cx="433387" cy="0"/>
          </a:xfrm>
          <a:prstGeom prst="line">
            <a:avLst/>
          </a:prstGeom>
          <a:noFill/>
          <a:ln w="7620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7656" name="Rectangle 8">
            <a:extLst>
              <a:ext uri="{FF2B5EF4-FFF2-40B4-BE49-F238E27FC236}">
                <a16:creationId xmlns:a16="http://schemas.microsoft.com/office/drawing/2014/main" id="{4AC87116-008E-433F-A7ED-4CA769CAA69D}"/>
              </a:ext>
            </a:extLst>
          </p:cNvPr>
          <p:cNvSpPr>
            <a:spLocks noChangeArrowheads="1"/>
          </p:cNvSpPr>
          <p:nvPr/>
        </p:nvSpPr>
        <p:spPr bwMode="auto">
          <a:xfrm>
            <a:off x="5292725" y="3860800"/>
            <a:ext cx="3167063" cy="1016000"/>
          </a:xfrm>
          <a:prstGeom prst="rect">
            <a:avLst/>
          </a:prstGeom>
          <a:noFill/>
          <a:ln w="9525">
            <a:solidFill>
              <a:srgbClr val="00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 typeface="Monotype Sorts" pitchFamily="2" charset="2"/>
              <a:buNone/>
            </a:pPr>
            <a:r>
              <a:rPr lang="zh-CN" altLang="en-US" sz="2000" b="1"/>
              <a:t>同一条曲线代表相同的效用，不同的曲线代表不同的效用。</a:t>
            </a:r>
          </a:p>
        </p:txBody>
      </p:sp>
      <p:sp>
        <p:nvSpPr>
          <p:cNvPr id="27658" name="Line 10">
            <a:extLst>
              <a:ext uri="{FF2B5EF4-FFF2-40B4-BE49-F238E27FC236}">
                <a16:creationId xmlns:a16="http://schemas.microsoft.com/office/drawing/2014/main" id="{2E21B12E-38D1-4BB3-BF91-5E8F76F241CE}"/>
              </a:ext>
            </a:extLst>
          </p:cNvPr>
          <p:cNvSpPr>
            <a:spLocks noChangeShapeType="1"/>
          </p:cNvSpPr>
          <p:nvPr/>
        </p:nvSpPr>
        <p:spPr bwMode="auto">
          <a:xfrm>
            <a:off x="4787900" y="4365625"/>
            <a:ext cx="504825" cy="0"/>
          </a:xfrm>
          <a:prstGeom prst="line">
            <a:avLst/>
          </a:prstGeom>
          <a:noFill/>
          <a:ln w="7620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7660" name="Rectangle 12" descr="蓝色面巾纸">
            <a:extLst>
              <a:ext uri="{FF2B5EF4-FFF2-40B4-BE49-F238E27FC236}">
                <a16:creationId xmlns:a16="http://schemas.microsoft.com/office/drawing/2014/main" id="{5B7F32BD-C825-4430-8B35-6F38F56A6A09}"/>
              </a:ext>
            </a:extLst>
          </p:cNvPr>
          <p:cNvSpPr>
            <a:spLocks noChangeArrowheads="1"/>
          </p:cNvSpPr>
          <p:nvPr/>
        </p:nvSpPr>
        <p:spPr bwMode="auto">
          <a:xfrm>
            <a:off x="755650" y="3141663"/>
            <a:ext cx="4032250" cy="533400"/>
          </a:xfrm>
          <a:prstGeom prst="rect">
            <a:avLst/>
          </a:prstGeom>
          <a:blipFill dpi="0" rotWithShape="0">
            <a:blip r:embed="rId3"/>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solidFill>
                  <a:srgbClr val="0000CC"/>
                </a:solidFill>
                <a:latin typeface="宋体" panose="02010600030101010101" pitchFamily="2" charset="-122"/>
              </a:rPr>
              <a:t>（</a:t>
            </a:r>
            <a:r>
              <a:rPr lang="en-US" altLang="zh-CN" sz="2400" b="1">
                <a:solidFill>
                  <a:srgbClr val="0000CC"/>
                </a:solidFill>
                <a:latin typeface="宋体" panose="02010600030101010101" pitchFamily="2" charset="-122"/>
              </a:rPr>
              <a:t>2</a:t>
            </a:r>
            <a:r>
              <a:rPr lang="zh-CN" altLang="en-US" sz="2400" b="1">
                <a:solidFill>
                  <a:srgbClr val="0000CC"/>
                </a:solidFill>
                <a:latin typeface="宋体" panose="02010600030101010101" pitchFamily="2" charset="-122"/>
              </a:rPr>
              <a:t>）无差异曲线凸向原点</a:t>
            </a:r>
          </a:p>
        </p:txBody>
      </p:sp>
    </p:spTree>
  </p:cSld>
  <p:clrMapOvr>
    <a:masterClrMapping/>
  </p:clrMapOvr>
  <p:transition spd="slow">
    <p:pull dir="rd"/>
    <p:sndAc>
      <p:stSnd>
        <p:snd r:embed="rId2" name="ricochet.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651">
                                            <p:bg/>
                                          </p:spTgt>
                                        </p:tgtEl>
                                        <p:attrNameLst>
                                          <p:attrName>style.visibility</p:attrName>
                                        </p:attrNameLst>
                                      </p:cBhvr>
                                      <p:to>
                                        <p:strVal val="visible"/>
                                      </p:to>
                                    </p:set>
                                    <p:animEffect transition="in" filter="blinds(horizontal)">
                                      <p:cBhvr>
                                        <p:cTn id="7" dur="500"/>
                                        <p:tgtEl>
                                          <p:spTgt spid="2765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7651">
                                            <p:txEl>
                                              <p:pRg st="0" end="0"/>
                                            </p:txEl>
                                          </p:spTgt>
                                        </p:tgtEl>
                                        <p:attrNameLst>
                                          <p:attrName>style.visibility</p:attrName>
                                        </p:attrNameLst>
                                      </p:cBhvr>
                                      <p:to>
                                        <p:strVal val="visible"/>
                                      </p:to>
                                    </p:set>
                                    <p:animEffect transition="in" filter="blinds(horizontal)">
                                      <p:cBhvr>
                                        <p:cTn id="12" dur="500"/>
                                        <p:tgtEl>
                                          <p:spTgt spid="27651">
                                            <p:txEl>
                                              <p:pRg st="0" end="0"/>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7654"/>
                                        </p:tgtEl>
                                        <p:attrNameLst>
                                          <p:attrName>style.visibility</p:attrName>
                                        </p:attrNameLst>
                                      </p:cBhvr>
                                      <p:to>
                                        <p:strVal val="visible"/>
                                      </p:to>
                                    </p:set>
                                    <p:animEffect transition="in" filter="blinds(horizontal)">
                                      <p:cBhvr>
                                        <p:cTn id="15" dur="500"/>
                                        <p:tgtEl>
                                          <p:spTgt spid="27654"/>
                                        </p:tgtEl>
                                      </p:cBhvr>
                                    </p:animEffect>
                                  </p:childTnLst>
                                </p:cTn>
                              </p:par>
                              <p:par>
                                <p:cTn id="16" presetID="3" presetClass="entr" presetSubtype="10" fill="hold" nodeType="withEffect">
                                  <p:stCondLst>
                                    <p:cond delay="0"/>
                                  </p:stCondLst>
                                  <p:childTnLst>
                                    <p:set>
                                      <p:cBhvr>
                                        <p:cTn id="17" dur="1" fill="hold">
                                          <p:stCondLst>
                                            <p:cond delay="0"/>
                                          </p:stCondLst>
                                        </p:cTn>
                                        <p:tgtEl>
                                          <p:spTgt spid="27655"/>
                                        </p:tgtEl>
                                        <p:attrNameLst>
                                          <p:attrName>style.visibility</p:attrName>
                                        </p:attrNameLst>
                                      </p:cBhvr>
                                      <p:to>
                                        <p:strVal val="visible"/>
                                      </p:to>
                                    </p:set>
                                    <p:animEffect transition="in" filter="blinds(horizontal)">
                                      <p:cBhvr>
                                        <p:cTn id="18" dur="500"/>
                                        <p:tgtEl>
                                          <p:spTgt spid="2765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27660"/>
                                        </p:tgtEl>
                                        <p:attrNameLst>
                                          <p:attrName>style.visibility</p:attrName>
                                        </p:attrNameLst>
                                      </p:cBhvr>
                                      <p:to>
                                        <p:strVal val="visible"/>
                                      </p:to>
                                    </p:set>
                                    <p:animEffect transition="in" filter="blinds(horizontal)">
                                      <p:cBhvr>
                                        <p:cTn id="23" dur="500"/>
                                        <p:tgtEl>
                                          <p:spTgt spid="27660"/>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27653"/>
                                        </p:tgtEl>
                                        <p:attrNameLst>
                                          <p:attrName>style.visibility</p:attrName>
                                        </p:attrNameLst>
                                      </p:cBhvr>
                                      <p:to>
                                        <p:strVal val="visible"/>
                                      </p:to>
                                    </p:set>
                                    <p:animEffect transition="in" filter="box(in)">
                                      <p:cBhvr>
                                        <p:cTn id="28" dur="500"/>
                                        <p:tgtEl>
                                          <p:spTgt spid="27653"/>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27656"/>
                                        </p:tgtEl>
                                        <p:attrNameLst>
                                          <p:attrName>style.visibility</p:attrName>
                                        </p:attrNameLst>
                                      </p:cBhvr>
                                      <p:to>
                                        <p:strVal val="visible"/>
                                      </p:to>
                                    </p:set>
                                    <p:animEffect transition="in" filter="box(in)">
                                      <p:cBhvr>
                                        <p:cTn id="31" dur="500"/>
                                        <p:tgtEl>
                                          <p:spTgt spid="27656"/>
                                        </p:tgtEl>
                                      </p:cBhvr>
                                    </p:animEffect>
                                  </p:childTnLst>
                                </p:cTn>
                              </p:par>
                              <p:par>
                                <p:cTn id="32" presetID="4" presetClass="entr" presetSubtype="16" fill="hold" nodeType="withEffect">
                                  <p:stCondLst>
                                    <p:cond delay="0"/>
                                  </p:stCondLst>
                                  <p:childTnLst>
                                    <p:set>
                                      <p:cBhvr>
                                        <p:cTn id="33" dur="1" fill="hold">
                                          <p:stCondLst>
                                            <p:cond delay="0"/>
                                          </p:stCondLst>
                                        </p:cTn>
                                        <p:tgtEl>
                                          <p:spTgt spid="27658"/>
                                        </p:tgtEl>
                                        <p:attrNameLst>
                                          <p:attrName>style.visibility</p:attrName>
                                        </p:attrNameLst>
                                      </p:cBhvr>
                                      <p:to>
                                        <p:strVal val="visible"/>
                                      </p:to>
                                    </p:set>
                                    <p:animEffect transition="in" filter="box(in)">
                                      <p:cBhvr>
                                        <p:cTn id="34" dur="500"/>
                                        <p:tgtEl>
                                          <p:spTgt spid="2765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4" presetClass="entr" presetSubtype="16" fill="hold" grpId="0" nodeType="clickEffect">
                                  <p:stCondLst>
                                    <p:cond delay="0"/>
                                  </p:stCondLst>
                                  <p:childTnLst>
                                    <p:set>
                                      <p:cBhvr>
                                        <p:cTn id="38" dur="1" fill="hold">
                                          <p:stCondLst>
                                            <p:cond delay="0"/>
                                          </p:stCondLst>
                                        </p:cTn>
                                        <p:tgtEl>
                                          <p:spTgt spid="27652"/>
                                        </p:tgtEl>
                                        <p:attrNameLst>
                                          <p:attrName>style.visibility</p:attrName>
                                        </p:attrNameLst>
                                      </p:cBhvr>
                                      <p:to>
                                        <p:strVal val="visible"/>
                                      </p:to>
                                    </p:set>
                                    <p:animEffect transition="in" filter="box(in)">
                                      <p:cBhvr>
                                        <p:cTn id="39" dur="500"/>
                                        <p:tgtEl>
                                          <p:spTgt spid="27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nimBg="1"/>
      <p:bldP spid="27652" grpId="0" animBg="1"/>
      <p:bldP spid="27653" grpId="0" animBg="1"/>
      <p:bldP spid="27654" grpId="0" animBg="1"/>
      <p:bldP spid="27656" grpId="0" animBg="1"/>
      <p:bldP spid="27660"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07F077BF-C9EE-4103-933A-EA6982B2A81C}"/>
              </a:ext>
            </a:extLst>
          </p:cNvPr>
          <p:cNvSpPr>
            <a:spLocks noGrp="1" noChangeArrowheads="1"/>
          </p:cNvSpPr>
          <p:nvPr>
            <p:ph type="title"/>
          </p:nvPr>
        </p:nvSpPr>
        <p:spPr>
          <a:xfrm>
            <a:off x="827088" y="549275"/>
            <a:ext cx="7924800" cy="663575"/>
          </a:xfrm>
        </p:spPr>
        <p:txBody>
          <a:bodyPr/>
          <a:lstStyle/>
          <a:p>
            <a:pPr eaLnBrk="1" hangingPunct="1"/>
            <a:r>
              <a:rPr lang="zh-CN" altLang="en-US" sz="2400">
                <a:solidFill>
                  <a:srgbClr val="660033"/>
                </a:solidFill>
                <a:ea typeface="黑体" panose="02010609060101010101" pitchFamily="49" charset="-122"/>
              </a:rPr>
              <a:t>同一平面图上可以有无数条无差异曲线</a:t>
            </a:r>
          </a:p>
        </p:txBody>
      </p:sp>
      <p:sp>
        <p:nvSpPr>
          <p:cNvPr id="19459" name="Rectangle 3" descr="蓝色面巾纸">
            <a:extLst>
              <a:ext uri="{FF2B5EF4-FFF2-40B4-BE49-F238E27FC236}">
                <a16:creationId xmlns:a16="http://schemas.microsoft.com/office/drawing/2014/main" id="{6169FF48-A7EE-4ECA-B64E-2489B98CB591}"/>
              </a:ext>
            </a:extLst>
          </p:cNvPr>
          <p:cNvSpPr>
            <a:spLocks noGrp="1" noChangeArrowheads="1"/>
          </p:cNvSpPr>
          <p:nvPr>
            <p:ph type="body" idx="1"/>
          </p:nvPr>
        </p:nvSpPr>
        <p:spPr>
          <a:xfrm>
            <a:off x="5076825" y="1700213"/>
            <a:ext cx="3241675" cy="3960812"/>
          </a:xfrm>
          <a:blipFill dpi="0" rotWithShape="0">
            <a:blip r:embed="rId3"/>
            <a:srcRect/>
            <a:tile tx="0" ty="0" sx="100000" sy="100000" flip="none" algn="tl"/>
          </a:blipFill>
          <a:ln w="76200">
            <a:solidFill>
              <a:srgbClr val="336600"/>
            </a:solidFill>
            <a:miter lim="800000"/>
            <a:headEnd/>
            <a:tailEnd/>
          </a:ln>
        </p:spPr>
        <p:txBody>
          <a:bodyPr/>
          <a:lstStyle/>
          <a:p>
            <a:pPr eaLnBrk="1" hangingPunct="1"/>
            <a:r>
              <a:rPr lang="zh-CN" altLang="en-US" sz="2800" b="1">
                <a:ea typeface="楷体_GB2312" panose="02010609030101010101" pitchFamily="49" charset="-122"/>
              </a:rPr>
              <a:t>离原点越近的无差异曲线代表的满足程度越低，效用越低；</a:t>
            </a:r>
          </a:p>
          <a:p>
            <a:pPr eaLnBrk="1" hangingPunct="1"/>
            <a:r>
              <a:rPr lang="zh-CN" altLang="en-US" sz="2800" b="1">
                <a:ea typeface="楷体_GB2312" panose="02010609030101010101" pitchFamily="49" charset="-122"/>
              </a:rPr>
              <a:t>否则越高，因为高位的无差异曲线的商品组合量大。</a:t>
            </a:r>
          </a:p>
        </p:txBody>
      </p:sp>
      <p:sp>
        <p:nvSpPr>
          <p:cNvPr id="19460" name="Line 4">
            <a:extLst>
              <a:ext uri="{FF2B5EF4-FFF2-40B4-BE49-F238E27FC236}">
                <a16:creationId xmlns:a16="http://schemas.microsoft.com/office/drawing/2014/main" id="{92D3CA5D-29A7-4091-B90B-49D813ACD2ED}"/>
              </a:ext>
            </a:extLst>
          </p:cNvPr>
          <p:cNvSpPr>
            <a:spLocks noChangeShapeType="1"/>
          </p:cNvSpPr>
          <p:nvPr/>
        </p:nvSpPr>
        <p:spPr bwMode="auto">
          <a:xfrm flipV="1">
            <a:off x="1289050" y="2327275"/>
            <a:ext cx="0" cy="3124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9461" name="Line 5">
            <a:extLst>
              <a:ext uri="{FF2B5EF4-FFF2-40B4-BE49-F238E27FC236}">
                <a16:creationId xmlns:a16="http://schemas.microsoft.com/office/drawing/2014/main" id="{EAB921EB-CE17-4B8C-A979-3A8C8384C2AB}"/>
              </a:ext>
            </a:extLst>
          </p:cNvPr>
          <p:cNvSpPr>
            <a:spLocks noChangeShapeType="1"/>
          </p:cNvSpPr>
          <p:nvPr/>
        </p:nvSpPr>
        <p:spPr bwMode="auto">
          <a:xfrm>
            <a:off x="1289050" y="5451475"/>
            <a:ext cx="33528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9702" name="Line 6">
            <a:extLst>
              <a:ext uri="{FF2B5EF4-FFF2-40B4-BE49-F238E27FC236}">
                <a16:creationId xmlns:a16="http://schemas.microsoft.com/office/drawing/2014/main" id="{926D3FAD-C45C-4DAB-98C7-DAC2E0818B52}"/>
              </a:ext>
            </a:extLst>
          </p:cNvPr>
          <p:cNvSpPr>
            <a:spLocks noChangeShapeType="1"/>
          </p:cNvSpPr>
          <p:nvPr/>
        </p:nvSpPr>
        <p:spPr bwMode="auto">
          <a:xfrm flipV="1">
            <a:off x="1289050" y="3622675"/>
            <a:ext cx="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9466" name="Text Box 10">
            <a:extLst>
              <a:ext uri="{FF2B5EF4-FFF2-40B4-BE49-F238E27FC236}">
                <a16:creationId xmlns:a16="http://schemas.microsoft.com/office/drawing/2014/main" id="{F6A26370-3E4B-461D-9C2E-D01BCFCFE354}"/>
              </a:ext>
            </a:extLst>
          </p:cNvPr>
          <p:cNvSpPr txBox="1">
            <a:spLocks noChangeArrowheads="1"/>
          </p:cNvSpPr>
          <p:nvPr/>
        </p:nvSpPr>
        <p:spPr bwMode="auto">
          <a:xfrm>
            <a:off x="1441450" y="2251075"/>
            <a:ext cx="471488"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a:t>I</a:t>
            </a:r>
            <a:r>
              <a:rPr lang="en-US" altLang="zh-CN" sz="2400"/>
              <a:t>1</a:t>
            </a:r>
          </a:p>
        </p:txBody>
      </p:sp>
      <p:sp>
        <p:nvSpPr>
          <p:cNvPr id="19467" name="Text Box 11">
            <a:extLst>
              <a:ext uri="{FF2B5EF4-FFF2-40B4-BE49-F238E27FC236}">
                <a16:creationId xmlns:a16="http://schemas.microsoft.com/office/drawing/2014/main" id="{68B37BDE-7F15-4451-A89A-C1ED505AAD9A}"/>
              </a:ext>
            </a:extLst>
          </p:cNvPr>
          <p:cNvSpPr txBox="1">
            <a:spLocks noChangeArrowheads="1"/>
          </p:cNvSpPr>
          <p:nvPr/>
        </p:nvSpPr>
        <p:spPr bwMode="auto">
          <a:xfrm>
            <a:off x="1822450" y="2251075"/>
            <a:ext cx="471488"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a:t>I</a:t>
            </a:r>
            <a:r>
              <a:rPr lang="en-US" altLang="zh-CN" sz="2400"/>
              <a:t>2</a:t>
            </a:r>
          </a:p>
        </p:txBody>
      </p:sp>
      <p:sp>
        <p:nvSpPr>
          <p:cNvPr id="19468" name="Text Box 12">
            <a:extLst>
              <a:ext uri="{FF2B5EF4-FFF2-40B4-BE49-F238E27FC236}">
                <a16:creationId xmlns:a16="http://schemas.microsoft.com/office/drawing/2014/main" id="{CA0B9C6E-5543-4136-BD1E-BEA45E298A28}"/>
              </a:ext>
            </a:extLst>
          </p:cNvPr>
          <p:cNvSpPr txBox="1">
            <a:spLocks noChangeArrowheads="1"/>
          </p:cNvSpPr>
          <p:nvPr/>
        </p:nvSpPr>
        <p:spPr bwMode="auto">
          <a:xfrm>
            <a:off x="2279650" y="2251075"/>
            <a:ext cx="471488"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a:t>I</a:t>
            </a:r>
            <a:r>
              <a:rPr lang="en-US" altLang="zh-CN" sz="2400"/>
              <a:t>3</a:t>
            </a:r>
          </a:p>
        </p:txBody>
      </p:sp>
      <p:sp>
        <p:nvSpPr>
          <p:cNvPr id="19469" name="Text Box 13">
            <a:extLst>
              <a:ext uri="{FF2B5EF4-FFF2-40B4-BE49-F238E27FC236}">
                <a16:creationId xmlns:a16="http://schemas.microsoft.com/office/drawing/2014/main" id="{02C86AE4-7EB0-4674-92F3-88F14A0D641B}"/>
              </a:ext>
            </a:extLst>
          </p:cNvPr>
          <p:cNvSpPr txBox="1">
            <a:spLocks noChangeArrowheads="1"/>
          </p:cNvSpPr>
          <p:nvPr/>
        </p:nvSpPr>
        <p:spPr bwMode="auto">
          <a:xfrm>
            <a:off x="4211638" y="4941888"/>
            <a:ext cx="477837" cy="579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b="1"/>
              <a:t>X</a:t>
            </a:r>
          </a:p>
        </p:txBody>
      </p:sp>
      <p:sp>
        <p:nvSpPr>
          <p:cNvPr id="19470" name="Text Box 14">
            <a:extLst>
              <a:ext uri="{FF2B5EF4-FFF2-40B4-BE49-F238E27FC236}">
                <a16:creationId xmlns:a16="http://schemas.microsoft.com/office/drawing/2014/main" id="{E83FCC9A-C83F-45A5-864B-05C309DC50EA}"/>
              </a:ext>
            </a:extLst>
          </p:cNvPr>
          <p:cNvSpPr txBox="1">
            <a:spLocks noChangeArrowheads="1"/>
          </p:cNvSpPr>
          <p:nvPr/>
        </p:nvSpPr>
        <p:spPr bwMode="auto">
          <a:xfrm>
            <a:off x="1060450" y="1717675"/>
            <a:ext cx="4778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b="1"/>
              <a:t>Y</a:t>
            </a:r>
          </a:p>
        </p:txBody>
      </p:sp>
      <p:sp>
        <p:nvSpPr>
          <p:cNvPr id="19471" name="Freeform 15">
            <a:extLst>
              <a:ext uri="{FF2B5EF4-FFF2-40B4-BE49-F238E27FC236}">
                <a16:creationId xmlns:a16="http://schemas.microsoft.com/office/drawing/2014/main" id="{800C12B6-AFEC-4DF8-92B4-6B30BDD785D9}"/>
              </a:ext>
            </a:extLst>
          </p:cNvPr>
          <p:cNvSpPr>
            <a:spLocks/>
          </p:cNvSpPr>
          <p:nvPr/>
        </p:nvSpPr>
        <p:spPr bwMode="auto">
          <a:xfrm>
            <a:off x="1593850" y="2708275"/>
            <a:ext cx="1981200" cy="2590800"/>
          </a:xfrm>
          <a:custGeom>
            <a:avLst/>
            <a:gdLst>
              <a:gd name="T0" fmla="*/ 0 w 960"/>
              <a:gd name="T1" fmla="*/ 0 h 1488"/>
              <a:gd name="T2" fmla="*/ 2147483646 w 960"/>
              <a:gd name="T3" fmla="*/ 2147483646 h 1488"/>
              <a:gd name="T4" fmla="*/ 2147483646 w 960"/>
              <a:gd name="T5" fmla="*/ 2147483646 h 1488"/>
              <a:gd name="T6" fmla="*/ 0 60000 65536"/>
              <a:gd name="T7" fmla="*/ 0 60000 65536"/>
              <a:gd name="T8" fmla="*/ 0 60000 65536"/>
            </a:gdLst>
            <a:ahLst/>
            <a:cxnLst>
              <a:cxn ang="T6">
                <a:pos x="T0" y="T1"/>
              </a:cxn>
              <a:cxn ang="T7">
                <a:pos x="T2" y="T3"/>
              </a:cxn>
              <a:cxn ang="T8">
                <a:pos x="T4" y="T5"/>
              </a:cxn>
            </a:cxnLst>
            <a:rect l="0" t="0" r="r" b="b"/>
            <a:pathLst>
              <a:path w="960" h="1488">
                <a:moveTo>
                  <a:pt x="0" y="0"/>
                </a:moveTo>
                <a:cubicBezTo>
                  <a:pt x="16" y="356"/>
                  <a:pt x="32" y="712"/>
                  <a:pt x="192" y="960"/>
                </a:cubicBezTo>
                <a:cubicBezTo>
                  <a:pt x="352" y="1208"/>
                  <a:pt x="832" y="1400"/>
                  <a:pt x="960" y="1488"/>
                </a:cubicBezTo>
              </a:path>
            </a:pathLst>
          </a:custGeom>
          <a:noFill/>
          <a:ln w="28575" cmpd="sng">
            <a:solidFill>
              <a:srgbClr val="66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72" name="Freeform 16">
            <a:extLst>
              <a:ext uri="{FF2B5EF4-FFF2-40B4-BE49-F238E27FC236}">
                <a16:creationId xmlns:a16="http://schemas.microsoft.com/office/drawing/2014/main" id="{75AF4CE6-9754-4168-9AB7-363C1BC6984D}"/>
              </a:ext>
            </a:extLst>
          </p:cNvPr>
          <p:cNvSpPr>
            <a:spLocks/>
          </p:cNvSpPr>
          <p:nvPr/>
        </p:nvSpPr>
        <p:spPr bwMode="auto">
          <a:xfrm>
            <a:off x="2051050" y="2708275"/>
            <a:ext cx="1905000" cy="2286000"/>
          </a:xfrm>
          <a:custGeom>
            <a:avLst/>
            <a:gdLst>
              <a:gd name="T0" fmla="*/ 0 w 960"/>
              <a:gd name="T1" fmla="*/ 0 h 1488"/>
              <a:gd name="T2" fmla="*/ 2147483646 w 960"/>
              <a:gd name="T3" fmla="*/ 2147483646 h 1488"/>
              <a:gd name="T4" fmla="*/ 2147483646 w 960"/>
              <a:gd name="T5" fmla="*/ 2147483646 h 1488"/>
              <a:gd name="T6" fmla="*/ 0 60000 65536"/>
              <a:gd name="T7" fmla="*/ 0 60000 65536"/>
              <a:gd name="T8" fmla="*/ 0 60000 65536"/>
            </a:gdLst>
            <a:ahLst/>
            <a:cxnLst>
              <a:cxn ang="T6">
                <a:pos x="T0" y="T1"/>
              </a:cxn>
              <a:cxn ang="T7">
                <a:pos x="T2" y="T3"/>
              </a:cxn>
              <a:cxn ang="T8">
                <a:pos x="T4" y="T5"/>
              </a:cxn>
            </a:cxnLst>
            <a:rect l="0" t="0" r="r" b="b"/>
            <a:pathLst>
              <a:path w="960" h="1488">
                <a:moveTo>
                  <a:pt x="0" y="0"/>
                </a:moveTo>
                <a:cubicBezTo>
                  <a:pt x="16" y="356"/>
                  <a:pt x="32" y="712"/>
                  <a:pt x="192" y="960"/>
                </a:cubicBezTo>
                <a:cubicBezTo>
                  <a:pt x="352" y="1208"/>
                  <a:pt x="832" y="1400"/>
                  <a:pt x="960" y="1488"/>
                </a:cubicBezTo>
              </a:path>
            </a:pathLst>
          </a:custGeom>
          <a:noFill/>
          <a:ln w="28575" cmpd="sng">
            <a:solidFill>
              <a:srgbClr val="66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73" name="Freeform 17">
            <a:extLst>
              <a:ext uri="{FF2B5EF4-FFF2-40B4-BE49-F238E27FC236}">
                <a16:creationId xmlns:a16="http://schemas.microsoft.com/office/drawing/2014/main" id="{CB299BB7-84E8-4869-84B2-88032049214A}"/>
              </a:ext>
            </a:extLst>
          </p:cNvPr>
          <p:cNvSpPr>
            <a:spLocks/>
          </p:cNvSpPr>
          <p:nvPr/>
        </p:nvSpPr>
        <p:spPr bwMode="auto">
          <a:xfrm>
            <a:off x="2508250" y="2708275"/>
            <a:ext cx="1752600" cy="2057400"/>
          </a:xfrm>
          <a:custGeom>
            <a:avLst/>
            <a:gdLst>
              <a:gd name="T0" fmla="*/ 0 w 960"/>
              <a:gd name="T1" fmla="*/ 0 h 1488"/>
              <a:gd name="T2" fmla="*/ 2147483646 w 960"/>
              <a:gd name="T3" fmla="*/ 2147483646 h 1488"/>
              <a:gd name="T4" fmla="*/ 2147483646 w 960"/>
              <a:gd name="T5" fmla="*/ 2147483646 h 1488"/>
              <a:gd name="T6" fmla="*/ 0 60000 65536"/>
              <a:gd name="T7" fmla="*/ 0 60000 65536"/>
              <a:gd name="T8" fmla="*/ 0 60000 65536"/>
            </a:gdLst>
            <a:ahLst/>
            <a:cxnLst>
              <a:cxn ang="T6">
                <a:pos x="T0" y="T1"/>
              </a:cxn>
              <a:cxn ang="T7">
                <a:pos x="T2" y="T3"/>
              </a:cxn>
              <a:cxn ang="T8">
                <a:pos x="T4" y="T5"/>
              </a:cxn>
            </a:cxnLst>
            <a:rect l="0" t="0" r="r" b="b"/>
            <a:pathLst>
              <a:path w="960" h="1488">
                <a:moveTo>
                  <a:pt x="0" y="0"/>
                </a:moveTo>
                <a:cubicBezTo>
                  <a:pt x="16" y="356"/>
                  <a:pt x="32" y="712"/>
                  <a:pt x="192" y="960"/>
                </a:cubicBezTo>
                <a:cubicBezTo>
                  <a:pt x="352" y="1208"/>
                  <a:pt x="832" y="1400"/>
                  <a:pt x="960" y="1488"/>
                </a:cubicBezTo>
              </a:path>
            </a:pathLst>
          </a:custGeom>
          <a:noFill/>
          <a:ln w="28575" cmpd="sng">
            <a:solidFill>
              <a:srgbClr val="66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74" name="Freeform 18">
            <a:extLst>
              <a:ext uri="{FF2B5EF4-FFF2-40B4-BE49-F238E27FC236}">
                <a16:creationId xmlns:a16="http://schemas.microsoft.com/office/drawing/2014/main" id="{8E90FF1A-2984-4E5A-A697-C9B7652C93B8}"/>
              </a:ext>
            </a:extLst>
          </p:cNvPr>
          <p:cNvSpPr>
            <a:spLocks/>
          </p:cNvSpPr>
          <p:nvPr/>
        </p:nvSpPr>
        <p:spPr bwMode="auto">
          <a:xfrm>
            <a:off x="2965450" y="2784475"/>
            <a:ext cx="1524000" cy="1600200"/>
          </a:xfrm>
          <a:custGeom>
            <a:avLst/>
            <a:gdLst>
              <a:gd name="T0" fmla="*/ 0 w 960"/>
              <a:gd name="T1" fmla="*/ 0 h 1488"/>
              <a:gd name="T2" fmla="*/ 2147483646 w 960"/>
              <a:gd name="T3" fmla="*/ 2147483646 h 1488"/>
              <a:gd name="T4" fmla="*/ 2147483646 w 960"/>
              <a:gd name="T5" fmla="*/ 2147483646 h 1488"/>
              <a:gd name="T6" fmla="*/ 0 60000 65536"/>
              <a:gd name="T7" fmla="*/ 0 60000 65536"/>
              <a:gd name="T8" fmla="*/ 0 60000 65536"/>
            </a:gdLst>
            <a:ahLst/>
            <a:cxnLst>
              <a:cxn ang="T6">
                <a:pos x="T0" y="T1"/>
              </a:cxn>
              <a:cxn ang="T7">
                <a:pos x="T2" y="T3"/>
              </a:cxn>
              <a:cxn ang="T8">
                <a:pos x="T4" y="T5"/>
              </a:cxn>
            </a:cxnLst>
            <a:rect l="0" t="0" r="r" b="b"/>
            <a:pathLst>
              <a:path w="960" h="1488">
                <a:moveTo>
                  <a:pt x="0" y="0"/>
                </a:moveTo>
                <a:cubicBezTo>
                  <a:pt x="16" y="356"/>
                  <a:pt x="32" y="712"/>
                  <a:pt x="192" y="960"/>
                </a:cubicBezTo>
                <a:cubicBezTo>
                  <a:pt x="352" y="1208"/>
                  <a:pt x="832" y="1400"/>
                  <a:pt x="960" y="1488"/>
                </a:cubicBezTo>
              </a:path>
            </a:pathLst>
          </a:custGeom>
          <a:noFill/>
          <a:ln w="28575" cmpd="sng">
            <a:solidFill>
              <a:srgbClr val="66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75" name="Text Box 19">
            <a:extLst>
              <a:ext uri="{FF2B5EF4-FFF2-40B4-BE49-F238E27FC236}">
                <a16:creationId xmlns:a16="http://schemas.microsoft.com/office/drawing/2014/main" id="{AE1E9B21-EEBB-4887-AF81-AC522E886CE7}"/>
              </a:ext>
            </a:extLst>
          </p:cNvPr>
          <p:cNvSpPr txBox="1">
            <a:spLocks noChangeArrowheads="1"/>
          </p:cNvSpPr>
          <p:nvPr/>
        </p:nvSpPr>
        <p:spPr bwMode="auto">
          <a:xfrm>
            <a:off x="2797175" y="2251075"/>
            <a:ext cx="47148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a:t>I</a:t>
            </a:r>
            <a:r>
              <a:rPr lang="en-US" altLang="zh-CN" sz="2400"/>
              <a:t>4</a:t>
            </a:r>
          </a:p>
        </p:txBody>
      </p:sp>
      <p:sp>
        <p:nvSpPr>
          <p:cNvPr id="19476" name="Line 20">
            <a:extLst>
              <a:ext uri="{FF2B5EF4-FFF2-40B4-BE49-F238E27FC236}">
                <a16:creationId xmlns:a16="http://schemas.microsoft.com/office/drawing/2014/main" id="{938C4682-9C8B-45C4-AA35-EA1970CDEA5A}"/>
              </a:ext>
            </a:extLst>
          </p:cNvPr>
          <p:cNvSpPr>
            <a:spLocks noChangeShapeType="1"/>
          </p:cNvSpPr>
          <p:nvPr/>
        </p:nvSpPr>
        <p:spPr bwMode="auto">
          <a:xfrm flipV="1">
            <a:off x="1289050" y="3141663"/>
            <a:ext cx="2635250" cy="2309812"/>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14" name="Line 21">
            <a:extLst>
              <a:ext uri="{FF2B5EF4-FFF2-40B4-BE49-F238E27FC236}">
                <a16:creationId xmlns:a16="http://schemas.microsoft.com/office/drawing/2014/main" id="{2EBA3154-F535-4670-AC38-DE203E59696D}"/>
              </a:ext>
            </a:extLst>
          </p:cNvPr>
          <p:cNvSpPr>
            <a:spLocks noChangeShapeType="1"/>
          </p:cNvSpPr>
          <p:nvPr/>
        </p:nvSpPr>
        <p:spPr bwMode="auto">
          <a:xfrm>
            <a:off x="1289050" y="4689475"/>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78" name="Line 22">
            <a:extLst>
              <a:ext uri="{FF2B5EF4-FFF2-40B4-BE49-F238E27FC236}">
                <a16:creationId xmlns:a16="http://schemas.microsoft.com/office/drawing/2014/main" id="{450C5AA6-9EAD-43EE-AC8B-C09B053BD087}"/>
              </a:ext>
            </a:extLst>
          </p:cNvPr>
          <p:cNvSpPr>
            <a:spLocks noChangeShapeType="1"/>
          </p:cNvSpPr>
          <p:nvPr/>
        </p:nvSpPr>
        <p:spPr bwMode="auto">
          <a:xfrm>
            <a:off x="1289050" y="4613275"/>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79" name="Line 23">
            <a:extLst>
              <a:ext uri="{FF2B5EF4-FFF2-40B4-BE49-F238E27FC236}">
                <a16:creationId xmlns:a16="http://schemas.microsoft.com/office/drawing/2014/main" id="{1B769968-EEEB-4D91-8B64-38C3383B23C0}"/>
              </a:ext>
            </a:extLst>
          </p:cNvPr>
          <p:cNvSpPr>
            <a:spLocks noChangeShapeType="1"/>
          </p:cNvSpPr>
          <p:nvPr/>
        </p:nvSpPr>
        <p:spPr bwMode="auto">
          <a:xfrm>
            <a:off x="2279650" y="4689475"/>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80" name="Line 24">
            <a:extLst>
              <a:ext uri="{FF2B5EF4-FFF2-40B4-BE49-F238E27FC236}">
                <a16:creationId xmlns:a16="http://schemas.microsoft.com/office/drawing/2014/main" id="{259B9ECF-3EAE-4645-BDB8-C24592BCD4E7}"/>
              </a:ext>
            </a:extLst>
          </p:cNvPr>
          <p:cNvSpPr>
            <a:spLocks noChangeShapeType="1"/>
          </p:cNvSpPr>
          <p:nvPr/>
        </p:nvSpPr>
        <p:spPr bwMode="auto">
          <a:xfrm>
            <a:off x="1289050" y="4308475"/>
            <a:ext cx="1295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81" name="Line 25">
            <a:extLst>
              <a:ext uri="{FF2B5EF4-FFF2-40B4-BE49-F238E27FC236}">
                <a16:creationId xmlns:a16="http://schemas.microsoft.com/office/drawing/2014/main" id="{CFCECE29-D411-493E-873E-2473A13DA371}"/>
              </a:ext>
            </a:extLst>
          </p:cNvPr>
          <p:cNvSpPr>
            <a:spLocks noChangeShapeType="1"/>
          </p:cNvSpPr>
          <p:nvPr/>
        </p:nvSpPr>
        <p:spPr bwMode="auto">
          <a:xfrm>
            <a:off x="2584450" y="4308475"/>
            <a:ext cx="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82" name="Line 26">
            <a:extLst>
              <a:ext uri="{FF2B5EF4-FFF2-40B4-BE49-F238E27FC236}">
                <a16:creationId xmlns:a16="http://schemas.microsoft.com/office/drawing/2014/main" id="{A9563E1A-FAC3-42A4-B612-49C3045340CA}"/>
              </a:ext>
            </a:extLst>
          </p:cNvPr>
          <p:cNvSpPr>
            <a:spLocks noChangeShapeType="1"/>
          </p:cNvSpPr>
          <p:nvPr/>
        </p:nvSpPr>
        <p:spPr bwMode="auto">
          <a:xfrm>
            <a:off x="1289050" y="4079875"/>
            <a:ext cx="1600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83" name="Line 27">
            <a:extLst>
              <a:ext uri="{FF2B5EF4-FFF2-40B4-BE49-F238E27FC236}">
                <a16:creationId xmlns:a16="http://schemas.microsoft.com/office/drawing/2014/main" id="{70AF09A6-DD7C-4ED6-B216-16F41F7A3100}"/>
              </a:ext>
            </a:extLst>
          </p:cNvPr>
          <p:cNvSpPr>
            <a:spLocks noChangeShapeType="1"/>
          </p:cNvSpPr>
          <p:nvPr/>
        </p:nvSpPr>
        <p:spPr bwMode="auto">
          <a:xfrm>
            <a:off x="2889250" y="4079875"/>
            <a:ext cx="0" cy="137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84" name="Line 28">
            <a:extLst>
              <a:ext uri="{FF2B5EF4-FFF2-40B4-BE49-F238E27FC236}">
                <a16:creationId xmlns:a16="http://schemas.microsoft.com/office/drawing/2014/main" id="{876FADB9-DFF9-46E8-B568-E3E243A6E72E}"/>
              </a:ext>
            </a:extLst>
          </p:cNvPr>
          <p:cNvSpPr>
            <a:spLocks noChangeShapeType="1"/>
          </p:cNvSpPr>
          <p:nvPr/>
        </p:nvSpPr>
        <p:spPr bwMode="auto">
          <a:xfrm>
            <a:off x="1289050" y="3775075"/>
            <a:ext cx="190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85" name="Line 29">
            <a:extLst>
              <a:ext uri="{FF2B5EF4-FFF2-40B4-BE49-F238E27FC236}">
                <a16:creationId xmlns:a16="http://schemas.microsoft.com/office/drawing/2014/main" id="{8BD685F9-60E8-4E03-80DB-22E1AD89B612}"/>
              </a:ext>
            </a:extLst>
          </p:cNvPr>
          <p:cNvSpPr>
            <a:spLocks noChangeShapeType="1"/>
          </p:cNvSpPr>
          <p:nvPr/>
        </p:nvSpPr>
        <p:spPr bwMode="auto">
          <a:xfrm>
            <a:off x="3194050" y="3775075"/>
            <a:ext cx="0" cy="1676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transition spd="slow">
    <p:pull dir="rd"/>
    <p:sndAc>
      <p:stSnd>
        <p:snd r:embed="rId2" name="ricochet.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470"/>
                                        </p:tgtEl>
                                        <p:attrNameLst>
                                          <p:attrName>style.visibility</p:attrName>
                                        </p:attrNameLst>
                                      </p:cBhvr>
                                      <p:to>
                                        <p:strVal val="visible"/>
                                      </p:to>
                                    </p:set>
                                    <p:animEffect transition="in" filter="blinds(horizontal)">
                                      <p:cBhvr>
                                        <p:cTn id="7" dur="500"/>
                                        <p:tgtEl>
                                          <p:spTgt spid="19470"/>
                                        </p:tgtEl>
                                      </p:cBhvr>
                                    </p:animEffect>
                                  </p:childTnLst>
                                </p:cTn>
                              </p:par>
                              <p:par>
                                <p:cTn id="8" presetID="3" presetClass="entr" presetSubtype="10" fill="hold" nodeType="withEffect">
                                  <p:stCondLst>
                                    <p:cond delay="0"/>
                                  </p:stCondLst>
                                  <p:childTnLst>
                                    <p:set>
                                      <p:cBhvr>
                                        <p:cTn id="9" dur="1" fill="hold">
                                          <p:stCondLst>
                                            <p:cond delay="0"/>
                                          </p:stCondLst>
                                        </p:cTn>
                                        <p:tgtEl>
                                          <p:spTgt spid="19460"/>
                                        </p:tgtEl>
                                        <p:attrNameLst>
                                          <p:attrName>style.visibility</p:attrName>
                                        </p:attrNameLst>
                                      </p:cBhvr>
                                      <p:to>
                                        <p:strVal val="visible"/>
                                      </p:to>
                                    </p:set>
                                    <p:animEffect transition="in" filter="blinds(horizontal)">
                                      <p:cBhvr>
                                        <p:cTn id="10" dur="500"/>
                                        <p:tgtEl>
                                          <p:spTgt spid="19460"/>
                                        </p:tgtEl>
                                      </p:cBhvr>
                                    </p:animEffect>
                                  </p:childTnLst>
                                </p:cTn>
                              </p:par>
                              <p:par>
                                <p:cTn id="11" presetID="3" presetClass="entr" presetSubtype="10" fill="hold" nodeType="withEffect">
                                  <p:stCondLst>
                                    <p:cond delay="0"/>
                                  </p:stCondLst>
                                  <p:childTnLst>
                                    <p:set>
                                      <p:cBhvr>
                                        <p:cTn id="12" dur="1" fill="hold">
                                          <p:stCondLst>
                                            <p:cond delay="0"/>
                                          </p:stCondLst>
                                        </p:cTn>
                                        <p:tgtEl>
                                          <p:spTgt spid="19461"/>
                                        </p:tgtEl>
                                        <p:attrNameLst>
                                          <p:attrName>style.visibility</p:attrName>
                                        </p:attrNameLst>
                                      </p:cBhvr>
                                      <p:to>
                                        <p:strVal val="visible"/>
                                      </p:to>
                                    </p:set>
                                    <p:animEffect transition="in" filter="blinds(horizontal)">
                                      <p:cBhvr>
                                        <p:cTn id="13" dur="500"/>
                                        <p:tgtEl>
                                          <p:spTgt spid="19461"/>
                                        </p:tgtEl>
                                      </p:cBhvr>
                                    </p:animEffect>
                                  </p:childTnLst>
                                </p:cTn>
                              </p:par>
                              <p:par>
                                <p:cTn id="14" presetID="3" presetClass="entr" presetSubtype="10" fill="hold" nodeType="withEffect">
                                  <p:stCondLst>
                                    <p:cond delay="0"/>
                                  </p:stCondLst>
                                  <p:childTnLst>
                                    <p:set>
                                      <p:cBhvr>
                                        <p:cTn id="15" dur="1" fill="hold">
                                          <p:stCondLst>
                                            <p:cond delay="0"/>
                                          </p:stCondLst>
                                        </p:cTn>
                                        <p:tgtEl>
                                          <p:spTgt spid="19476"/>
                                        </p:tgtEl>
                                        <p:attrNameLst>
                                          <p:attrName>style.visibility</p:attrName>
                                        </p:attrNameLst>
                                      </p:cBhvr>
                                      <p:to>
                                        <p:strVal val="visible"/>
                                      </p:to>
                                    </p:set>
                                    <p:animEffect transition="in" filter="blinds(horizontal)">
                                      <p:cBhvr>
                                        <p:cTn id="16" dur="500"/>
                                        <p:tgtEl>
                                          <p:spTgt spid="1947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9469"/>
                                        </p:tgtEl>
                                        <p:attrNameLst>
                                          <p:attrName>style.visibility</p:attrName>
                                        </p:attrNameLst>
                                      </p:cBhvr>
                                      <p:to>
                                        <p:strVal val="visible"/>
                                      </p:to>
                                    </p:set>
                                    <p:animEffect transition="in" filter="blinds(horizontal)">
                                      <p:cBhvr>
                                        <p:cTn id="19" dur="500"/>
                                        <p:tgtEl>
                                          <p:spTgt spid="1946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nodeType="clickEffect">
                                  <p:stCondLst>
                                    <p:cond delay="0"/>
                                  </p:stCondLst>
                                  <p:childTnLst>
                                    <p:set>
                                      <p:cBhvr>
                                        <p:cTn id="23" dur="1" fill="hold">
                                          <p:stCondLst>
                                            <p:cond delay="0"/>
                                          </p:stCondLst>
                                        </p:cTn>
                                        <p:tgtEl>
                                          <p:spTgt spid="19471"/>
                                        </p:tgtEl>
                                        <p:attrNameLst>
                                          <p:attrName>style.visibility</p:attrName>
                                        </p:attrNameLst>
                                      </p:cBhvr>
                                      <p:to>
                                        <p:strVal val="visible"/>
                                      </p:to>
                                    </p:set>
                                    <p:anim calcmode="lin" valueType="num">
                                      <p:cBhvr additive="base">
                                        <p:cTn id="24" dur="500" fill="hold"/>
                                        <p:tgtEl>
                                          <p:spTgt spid="19471"/>
                                        </p:tgtEl>
                                        <p:attrNameLst>
                                          <p:attrName>ppt_x</p:attrName>
                                        </p:attrNameLst>
                                      </p:cBhvr>
                                      <p:tavLst>
                                        <p:tav tm="0">
                                          <p:val>
                                            <p:strVal val="#ppt_x"/>
                                          </p:val>
                                        </p:tav>
                                        <p:tav tm="100000">
                                          <p:val>
                                            <p:strVal val="#ppt_x"/>
                                          </p:val>
                                        </p:tav>
                                      </p:tavLst>
                                    </p:anim>
                                    <p:anim calcmode="lin" valueType="num">
                                      <p:cBhvr additive="base">
                                        <p:cTn id="25" dur="500" fill="hold"/>
                                        <p:tgtEl>
                                          <p:spTgt spid="19471"/>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9466"/>
                                        </p:tgtEl>
                                        <p:attrNameLst>
                                          <p:attrName>style.visibility</p:attrName>
                                        </p:attrNameLst>
                                      </p:cBhvr>
                                      <p:to>
                                        <p:strVal val="visible"/>
                                      </p:to>
                                    </p:set>
                                    <p:anim calcmode="lin" valueType="num">
                                      <p:cBhvr additive="base">
                                        <p:cTn id="28" dur="500" fill="hold"/>
                                        <p:tgtEl>
                                          <p:spTgt spid="19466"/>
                                        </p:tgtEl>
                                        <p:attrNameLst>
                                          <p:attrName>ppt_x</p:attrName>
                                        </p:attrNameLst>
                                      </p:cBhvr>
                                      <p:tavLst>
                                        <p:tav tm="0">
                                          <p:val>
                                            <p:strVal val="#ppt_x"/>
                                          </p:val>
                                        </p:tav>
                                        <p:tav tm="100000">
                                          <p:val>
                                            <p:strVal val="#ppt_x"/>
                                          </p:val>
                                        </p:tav>
                                      </p:tavLst>
                                    </p:anim>
                                    <p:anim calcmode="lin" valueType="num">
                                      <p:cBhvr additive="base">
                                        <p:cTn id="29" dur="500" fill="hold"/>
                                        <p:tgtEl>
                                          <p:spTgt spid="19466"/>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19479"/>
                                        </p:tgtEl>
                                        <p:attrNameLst>
                                          <p:attrName>style.visibility</p:attrName>
                                        </p:attrNameLst>
                                      </p:cBhvr>
                                      <p:to>
                                        <p:strVal val="visible"/>
                                      </p:to>
                                    </p:set>
                                    <p:anim calcmode="lin" valueType="num">
                                      <p:cBhvr additive="base">
                                        <p:cTn id="32" dur="500" fill="hold"/>
                                        <p:tgtEl>
                                          <p:spTgt spid="19479"/>
                                        </p:tgtEl>
                                        <p:attrNameLst>
                                          <p:attrName>ppt_x</p:attrName>
                                        </p:attrNameLst>
                                      </p:cBhvr>
                                      <p:tavLst>
                                        <p:tav tm="0">
                                          <p:val>
                                            <p:strVal val="#ppt_x"/>
                                          </p:val>
                                        </p:tav>
                                        <p:tav tm="100000">
                                          <p:val>
                                            <p:strVal val="#ppt_x"/>
                                          </p:val>
                                        </p:tav>
                                      </p:tavLst>
                                    </p:anim>
                                    <p:anim calcmode="lin" valueType="num">
                                      <p:cBhvr additive="base">
                                        <p:cTn id="33" dur="500" fill="hold"/>
                                        <p:tgtEl>
                                          <p:spTgt spid="19479"/>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19478"/>
                                        </p:tgtEl>
                                        <p:attrNameLst>
                                          <p:attrName>style.visibility</p:attrName>
                                        </p:attrNameLst>
                                      </p:cBhvr>
                                      <p:to>
                                        <p:strVal val="visible"/>
                                      </p:to>
                                    </p:set>
                                    <p:anim calcmode="lin" valueType="num">
                                      <p:cBhvr additive="base">
                                        <p:cTn id="36" dur="500" fill="hold"/>
                                        <p:tgtEl>
                                          <p:spTgt spid="19478"/>
                                        </p:tgtEl>
                                        <p:attrNameLst>
                                          <p:attrName>ppt_x</p:attrName>
                                        </p:attrNameLst>
                                      </p:cBhvr>
                                      <p:tavLst>
                                        <p:tav tm="0">
                                          <p:val>
                                            <p:strVal val="#ppt_x"/>
                                          </p:val>
                                        </p:tav>
                                        <p:tav tm="100000">
                                          <p:val>
                                            <p:strVal val="#ppt_x"/>
                                          </p:val>
                                        </p:tav>
                                      </p:tavLst>
                                    </p:anim>
                                    <p:anim calcmode="lin" valueType="num">
                                      <p:cBhvr additive="base">
                                        <p:cTn id="37" dur="500" fill="hold"/>
                                        <p:tgtEl>
                                          <p:spTgt spid="19478"/>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nodeType="clickEffect">
                                  <p:stCondLst>
                                    <p:cond delay="0"/>
                                  </p:stCondLst>
                                  <p:childTnLst>
                                    <p:set>
                                      <p:cBhvr>
                                        <p:cTn id="41" dur="1" fill="hold">
                                          <p:stCondLst>
                                            <p:cond delay="0"/>
                                          </p:stCondLst>
                                        </p:cTn>
                                        <p:tgtEl>
                                          <p:spTgt spid="19472"/>
                                        </p:tgtEl>
                                        <p:attrNameLst>
                                          <p:attrName>style.visibility</p:attrName>
                                        </p:attrNameLst>
                                      </p:cBhvr>
                                      <p:to>
                                        <p:strVal val="visible"/>
                                      </p:to>
                                    </p:set>
                                    <p:anim calcmode="lin" valueType="num">
                                      <p:cBhvr additive="base">
                                        <p:cTn id="42" dur="500" fill="hold"/>
                                        <p:tgtEl>
                                          <p:spTgt spid="19472"/>
                                        </p:tgtEl>
                                        <p:attrNameLst>
                                          <p:attrName>ppt_x</p:attrName>
                                        </p:attrNameLst>
                                      </p:cBhvr>
                                      <p:tavLst>
                                        <p:tav tm="0">
                                          <p:val>
                                            <p:strVal val="#ppt_x"/>
                                          </p:val>
                                        </p:tav>
                                        <p:tav tm="100000">
                                          <p:val>
                                            <p:strVal val="#ppt_x"/>
                                          </p:val>
                                        </p:tav>
                                      </p:tavLst>
                                    </p:anim>
                                    <p:anim calcmode="lin" valueType="num">
                                      <p:cBhvr additive="base">
                                        <p:cTn id="43" dur="500" fill="hold"/>
                                        <p:tgtEl>
                                          <p:spTgt spid="19472"/>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9467"/>
                                        </p:tgtEl>
                                        <p:attrNameLst>
                                          <p:attrName>style.visibility</p:attrName>
                                        </p:attrNameLst>
                                      </p:cBhvr>
                                      <p:to>
                                        <p:strVal val="visible"/>
                                      </p:to>
                                    </p:set>
                                    <p:anim calcmode="lin" valueType="num">
                                      <p:cBhvr additive="base">
                                        <p:cTn id="46" dur="500" fill="hold"/>
                                        <p:tgtEl>
                                          <p:spTgt spid="19467"/>
                                        </p:tgtEl>
                                        <p:attrNameLst>
                                          <p:attrName>ppt_x</p:attrName>
                                        </p:attrNameLst>
                                      </p:cBhvr>
                                      <p:tavLst>
                                        <p:tav tm="0">
                                          <p:val>
                                            <p:strVal val="#ppt_x"/>
                                          </p:val>
                                        </p:tav>
                                        <p:tav tm="100000">
                                          <p:val>
                                            <p:strVal val="#ppt_x"/>
                                          </p:val>
                                        </p:tav>
                                      </p:tavLst>
                                    </p:anim>
                                    <p:anim calcmode="lin" valueType="num">
                                      <p:cBhvr additive="base">
                                        <p:cTn id="47" dur="500" fill="hold"/>
                                        <p:tgtEl>
                                          <p:spTgt spid="19467"/>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19480"/>
                                        </p:tgtEl>
                                        <p:attrNameLst>
                                          <p:attrName>style.visibility</p:attrName>
                                        </p:attrNameLst>
                                      </p:cBhvr>
                                      <p:to>
                                        <p:strVal val="visible"/>
                                      </p:to>
                                    </p:set>
                                    <p:anim calcmode="lin" valueType="num">
                                      <p:cBhvr additive="base">
                                        <p:cTn id="50" dur="500" fill="hold"/>
                                        <p:tgtEl>
                                          <p:spTgt spid="19480"/>
                                        </p:tgtEl>
                                        <p:attrNameLst>
                                          <p:attrName>ppt_x</p:attrName>
                                        </p:attrNameLst>
                                      </p:cBhvr>
                                      <p:tavLst>
                                        <p:tav tm="0">
                                          <p:val>
                                            <p:strVal val="#ppt_x"/>
                                          </p:val>
                                        </p:tav>
                                        <p:tav tm="100000">
                                          <p:val>
                                            <p:strVal val="#ppt_x"/>
                                          </p:val>
                                        </p:tav>
                                      </p:tavLst>
                                    </p:anim>
                                    <p:anim calcmode="lin" valueType="num">
                                      <p:cBhvr additive="base">
                                        <p:cTn id="51" dur="500" fill="hold"/>
                                        <p:tgtEl>
                                          <p:spTgt spid="19480"/>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19481"/>
                                        </p:tgtEl>
                                        <p:attrNameLst>
                                          <p:attrName>style.visibility</p:attrName>
                                        </p:attrNameLst>
                                      </p:cBhvr>
                                      <p:to>
                                        <p:strVal val="visible"/>
                                      </p:to>
                                    </p:set>
                                    <p:anim calcmode="lin" valueType="num">
                                      <p:cBhvr additive="base">
                                        <p:cTn id="54" dur="500" fill="hold"/>
                                        <p:tgtEl>
                                          <p:spTgt spid="19481"/>
                                        </p:tgtEl>
                                        <p:attrNameLst>
                                          <p:attrName>ppt_x</p:attrName>
                                        </p:attrNameLst>
                                      </p:cBhvr>
                                      <p:tavLst>
                                        <p:tav tm="0">
                                          <p:val>
                                            <p:strVal val="#ppt_x"/>
                                          </p:val>
                                        </p:tav>
                                        <p:tav tm="100000">
                                          <p:val>
                                            <p:strVal val="#ppt_x"/>
                                          </p:val>
                                        </p:tav>
                                      </p:tavLst>
                                    </p:anim>
                                    <p:anim calcmode="lin" valueType="num">
                                      <p:cBhvr additive="base">
                                        <p:cTn id="55" dur="500" fill="hold"/>
                                        <p:tgtEl>
                                          <p:spTgt spid="19481"/>
                                        </p:tgtEl>
                                        <p:attrNameLst>
                                          <p:attrName>ppt_y</p:attrName>
                                        </p:attrNameLst>
                                      </p:cBhvr>
                                      <p:tavLst>
                                        <p:tav tm="0">
                                          <p:val>
                                            <p:strVal val="1+#ppt_h/2"/>
                                          </p:val>
                                        </p:tav>
                                        <p:tav tm="100000">
                                          <p:val>
                                            <p:strVal val="#ppt_y"/>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19468"/>
                                        </p:tgtEl>
                                        <p:attrNameLst>
                                          <p:attrName>style.visibility</p:attrName>
                                        </p:attrNameLst>
                                      </p:cBhvr>
                                      <p:to>
                                        <p:strVal val="visible"/>
                                      </p:to>
                                    </p:set>
                                    <p:anim calcmode="lin" valueType="num">
                                      <p:cBhvr additive="base">
                                        <p:cTn id="60" dur="500" fill="hold"/>
                                        <p:tgtEl>
                                          <p:spTgt spid="19468"/>
                                        </p:tgtEl>
                                        <p:attrNameLst>
                                          <p:attrName>ppt_x</p:attrName>
                                        </p:attrNameLst>
                                      </p:cBhvr>
                                      <p:tavLst>
                                        <p:tav tm="0">
                                          <p:val>
                                            <p:strVal val="#ppt_x"/>
                                          </p:val>
                                        </p:tav>
                                        <p:tav tm="100000">
                                          <p:val>
                                            <p:strVal val="#ppt_x"/>
                                          </p:val>
                                        </p:tav>
                                      </p:tavLst>
                                    </p:anim>
                                    <p:anim calcmode="lin" valueType="num">
                                      <p:cBhvr additive="base">
                                        <p:cTn id="61" dur="500" fill="hold"/>
                                        <p:tgtEl>
                                          <p:spTgt spid="19468"/>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19473"/>
                                        </p:tgtEl>
                                        <p:attrNameLst>
                                          <p:attrName>style.visibility</p:attrName>
                                        </p:attrNameLst>
                                      </p:cBhvr>
                                      <p:to>
                                        <p:strVal val="visible"/>
                                      </p:to>
                                    </p:set>
                                    <p:anim calcmode="lin" valueType="num">
                                      <p:cBhvr additive="base">
                                        <p:cTn id="64" dur="500" fill="hold"/>
                                        <p:tgtEl>
                                          <p:spTgt spid="19473"/>
                                        </p:tgtEl>
                                        <p:attrNameLst>
                                          <p:attrName>ppt_x</p:attrName>
                                        </p:attrNameLst>
                                      </p:cBhvr>
                                      <p:tavLst>
                                        <p:tav tm="0">
                                          <p:val>
                                            <p:strVal val="#ppt_x"/>
                                          </p:val>
                                        </p:tav>
                                        <p:tav tm="100000">
                                          <p:val>
                                            <p:strVal val="#ppt_x"/>
                                          </p:val>
                                        </p:tav>
                                      </p:tavLst>
                                    </p:anim>
                                    <p:anim calcmode="lin" valueType="num">
                                      <p:cBhvr additive="base">
                                        <p:cTn id="65" dur="500" fill="hold"/>
                                        <p:tgtEl>
                                          <p:spTgt spid="19473"/>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19482"/>
                                        </p:tgtEl>
                                        <p:attrNameLst>
                                          <p:attrName>style.visibility</p:attrName>
                                        </p:attrNameLst>
                                      </p:cBhvr>
                                      <p:to>
                                        <p:strVal val="visible"/>
                                      </p:to>
                                    </p:set>
                                    <p:anim calcmode="lin" valueType="num">
                                      <p:cBhvr additive="base">
                                        <p:cTn id="68" dur="500" fill="hold"/>
                                        <p:tgtEl>
                                          <p:spTgt spid="19482"/>
                                        </p:tgtEl>
                                        <p:attrNameLst>
                                          <p:attrName>ppt_x</p:attrName>
                                        </p:attrNameLst>
                                      </p:cBhvr>
                                      <p:tavLst>
                                        <p:tav tm="0">
                                          <p:val>
                                            <p:strVal val="#ppt_x"/>
                                          </p:val>
                                        </p:tav>
                                        <p:tav tm="100000">
                                          <p:val>
                                            <p:strVal val="#ppt_x"/>
                                          </p:val>
                                        </p:tav>
                                      </p:tavLst>
                                    </p:anim>
                                    <p:anim calcmode="lin" valueType="num">
                                      <p:cBhvr additive="base">
                                        <p:cTn id="69" dur="500" fill="hold"/>
                                        <p:tgtEl>
                                          <p:spTgt spid="19482"/>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19483"/>
                                        </p:tgtEl>
                                        <p:attrNameLst>
                                          <p:attrName>style.visibility</p:attrName>
                                        </p:attrNameLst>
                                      </p:cBhvr>
                                      <p:to>
                                        <p:strVal val="visible"/>
                                      </p:to>
                                    </p:set>
                                    <p:anim calcmode="lin" valueType="num">
                                      <p:cBhvr additive="base">
                                        <p:cTn id="72" dur="500" fill="hold"/>
                                        <p:tgtEl>
                                          <p:spTgt spid="19483"/>
                                        </p:tgtEl>
                                        <p:attrNameLst>
                                          <p:attrName>ppt_x</p:attrName>
                                        </p:attrNameLst>
                                      </p:cBhvr>
                                      <p:tavLst>
                                        <p:tav tm="0">
                                          <p:val>
                                            <p:strVal val="#ppt_x"/>
                                          </p:val>
                                        </p:tav>
                                        <p:tav tm="100000">
                                          <p:val>
                                            <p:strVal val="#ppt_x"/>
                                          </p:val>
                                        </p:tav>
                                      </p:tavLst>
                                    </p:anim>
                                    <p:anim calcmode="lin" valueType="num">
                                      <p:cBhvr additive="base">
                                        <p:cTn id="73" dur="500" fill="hold"/>
                                        <p:tgtEl>
                                          <p:spTgt spid="19483"/>
                                        </p:tgtEl>
                                        <p:attrNameLst>
                                          <p:attrName>ppt_y</p:attrName>
                                        </p:attrNameLst>
                                      </p:cBhvr>
                                      <p:tavLst>
                                        <p:tav tm="0">
                                          <p:val>
                                            <p:strVal val="1+#ppt_h/2"/>
                                          </p:val>
                                        </p:tav>
                                        <p:tav tm="100000">
                                          <p:val>
                                            <p:strVal val="#ppt_y"/>
                                          </p:val>
                                        </p:tav>
                                      </p:tavLst>
                                    </p:anim>
                                  </p:childTnLst>
                                </p:cTn>
                              </p:par>
                            </p:childTnLst>
                          </p:cTn>
                        </p:par>
                      </p:childTnLst>
                    </p:cTn>
                  </p:par>
                  <p:par>
                    <p:cTn id="74" fill="hold" nodeType="clickPar">
                      <p:stCondLst>
                        <p:cond delay="indefinite"/>
                      </p:stCondLst>
                      <p:childTnLst>
                        <p:par>
                          <p:cTn id="75" fill="hold" nodeType="withGroup">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19475"/>
                                        </p:tgtEl>
                                        <p:attrNameLst>
                                          <p:attrName>style.visibility</p:attrName>
                                        </p:attrNameLst>
                                      </p:cBhvr>
                                      <p:to>
                                        <p:strVal val="visible"/>
                                      </p:to>
                                    </p:set>
                                    <p:anim calcmode="lin" valueType="num">
                                      <p:cBhvr additive="base">
                                        <p:cTn id="78" dur="500" fill="hold"/>
                                        <p:tgtEl>
                                          <p:spTgt spid="19475"/>
                                        </p:tgtEl>
                                        <p:attrNameLst>
                                          <p:attrName>ppt_x</p:attrName>
                                        </p:attrNameLst>
                                      </p:cBhvr>
                                      <p:tavLst>
                                        <p:tav tm="0">
                                          <p:val>
                                            <p:strVal val="#ppt_x"/>
                                          </p:val>
                                        </p:tav>
                                        <p:tav tm="100000">
                                          <p:val>
                                            <p:strVal val="#ppt_x"/>
                                          </p:val>
                                        </p:tav>
                                      </p:tavLst>
                                    </p:anim>
                                    <p:anim calcmode="lin" valueType="num">
                                      <p:cBhvr additive="base">
                                        <p:cTn id="79" dur="500" fill="hold"/>
                                        <p:tgtEl>
                                          <p:spTgt spid="19475"/>
                                        </p:tgtEl>
                                        <p:attrNameLst>
                                          <p:attrName>ppt_y</p:attrName>
                                        </p:attrNameLst>
                                      </p:cBhvr>
                                      <p:tavLst>
                                        <p:tav tm="0">
                                          <p:val>
                                            <p:strVal val="1+#ppt_h/2"/>
                                          </p:val>
                                        </p:tav>
                                        <p:tav tm="100000">
                                          <p:val>
                                            <p:strVal val="#ppt_y"/>
                                          </p:val>
                                        </p:tav>
                                      </p:tavLst>
                                    </p:anim>
                                  </p:childTnLst>
                                </p:cTn>
                              </p:par>
                              <p:par>
                                <p:cTn id="80" presetID="2" presetClass="entr" presetSubtype="4" fill="hold" nodeType="withEffect">
                                  <p:stCondLst>
                                    <p:cond delay="0"/>
                                  </p:stCondLst>
                                  <p:childTnLst>
                                    <p:set>
                                      <p:cBhvr>
                                        <p:cTn id="81" dur="1" fill="hold">
                                          <p:stCondLst>
                                            <p:cond delay="0"/>
                                          </p:stCondLst>
                                        </p:cTn>
                                        <p:tgtEl>
                                          <p:spTgt spid="19474"/>
                                        </p:tgtEl>
                                        <p:attrNameLst>
                                          <p:attrName>style.visibility</p:attrName>
                                        </p:attrNameLst>
                                      </p:cBhvr>
                                      <p:to>
                                        <p:strVal val="visible"/>
                                      </p:to>
                                    </p:set>
                                    <p:anim calcmode="lin" valueType="num">
                                      <p:cBhvr additive="base">
                                        <p:cTn id="82" dur="500" fill="hold"/>
                                        <p:tgtEl>
                                          <p:spTgt spid="19474"/>
                                        </p:tgtEl>
                                        <p:attrNameLst>
                                          <p:attrName>ppt_x</p:attrName>
                                        </p:attrNameLst>
                                      </p:cBhvr>
                                      <p:tavLst>
                                        <p:tav tm="0">
                                          <p:val>
                                            <p:strVal val="#ppt_x"/>
                                          </p:val>
                                        </p:tav>
                                        <p:tav tm="100000">
                                          <p:val>
                                            <p:strVal val="#ppt_x"/>
                                          </p:val>
                                        </p:tav>
                                      </p:tavLst>
                                    </p:anim>
                                    <p:anim calcmode="lin" valueType="num">
                                      <p:cBhvr additive="base">
                                        <p:cTn id="83" dur="500" fill="hold"/>
                                        <p:tgtEl>
                                          <p:spTgt spid="19474"/>
                                        </p:tgtEl>
                                        <p:attrNameLst>
                                          <p:attrName>ppt_y</p:attrName>
                                        </p:attrNameLst>
                                      </p:cBhvr>
                                      <p:tavLst>
                                        <p:tav tm="0">
                                          <p:val>
                                            <p:strVal val="1+#ppt_h/2"/>
                                          </p:val>
                                        </p:tav>
                                        <p:tav tm="100000">
                                          <p:val>
                                            <p:strVal val="#ppt_y"/>
                                          </p:val>
                                        </p:tav>
                                      </p:tavLst>
                                    </p:anim>
                                  </p:childTnLst>
                                </p:cTn>
                              </p:par>
                              <p:par>
                                <p:cTn id="84" presetID="2" presetClass="entr" presetSubtype="4" fill="hold" nodeType="withEffect">
                                  <p:stCondLst>
                                    <p:cond delay="0"/>
                                  </p:stCondLst>
                                  <p:childTnLst>
                                    <p:set>
                                      <p:cBhvr>
                                        <p:cTn id="85" dur="1" fill="hold">
                                          <p:stCondLst>
                                            <p:cond delay="0"/>
                                          </p:stCondLst>
                                        </p:cTn>
                                        <p:tgtEl>
                                          <p:spTgt spid="19484"/>
                                        </p:tgtEl>
                                        <p:attrNameLst>
                                          <p:attrName>style.visibility</p:attrName>
                                        </p:attrNameLst>
                                      </p:cBhvr>
                                      <p:to>
                                        <p:strVal val="visible"/>
                                      </p:to>
                                    </p:set>
                                    <p:anim calcmode="lin" valueType="num">
                                      <p:cBhvr additive="base">
                                        <p:cTn id="86" dur="500" fill="hold"/>
                                        <p:tgtEl>
                                          <p:spTgt spid="19484"/>
                                        </p:tgtEl>
                                        <p:attrNameLst>
                                          <p:attrName>ppt_x</p:attrName>
                                        </p:attrNameLst>
                                      </p:cBhvr>
                                      <p:tavLst>
                                        <p:tav tm="0">
                                          <p:val>
                                            <p:strVal val="#ppt_x"/>
                                          </p:val>
                                        </p:tav>
                                        <p:tav tm="100000">
                                          <p:val>
                                            <p:strVal val="#ppt_x"/>
                                          </p:val>
                                        </p:tav>
                                      </p:tavLst>
                                    </p:anim>
                                    <p:anim calcmode="lin" valueType="num">
                                      <p:cBhvr additive="base">
                                        <p:cTn id="87" dur="500" fill="hold"/>
                                        <p:tgtEl>
                                          <p:spTgt spid="19484"/>
                                        </p:tgtEl>
                                        <p:attrNameLst>
                                          <p:attrName>ppt_y</p:attrName>
                                        </p:attrNameLst>
                                      </p:cBhvr>
                                      <p:tavLst>
                                        <p:tav tm="0">
                                          <p:val>
                                            <p:strVal val="1+#ppt_h/2"/>
                                          </p:val>
                                        </p:tav>
                                        <p:tav tm="100000">
                                          <p:val>
                                            <p:strVal val="#ppt_y"/>
                                          </p:val>
                                        </p:tav>
                                      </p:tavLst>
                                    </p:anim>
                                  </p:childTnLst>
                                </p:cTn>
                              </p:par>
                              <p:par>
                                <p:cTn id="88" presetID="2" presetClass="entr" presetSubtype="4" fill="hold" nodeType="withEffect">
                                  <p:stCondLst>
                                    <p:cond delay="0"/>
                                  </p:stCondLst>
                                  <p:childTnLst>
                                    <p:set>
                                      <p:cBhvr>
                                        <p:cTn id="89" dur="1" fill="hold">
                                          <p:stCondLst>
                                            <p:cond delay="0"/>
                                          </p:stCondLst>
                                        </p:cTn>
                                        <p:tgtEl>
                                          <p:spTgt spid="19485"/>
                                        </p:tgtEl>
                                        <p:attrNameLst>
                                          <p:attrName>style.visibility</p:attrName>
                                        </p:attrNameLst>
                                      </p:cBhvr>
                                      <p:to>
                                        <p:strVal val="visible"/>
                                      </p:to>
                                    </p:set>
                                    <p:anim calcmode="lin" valueType="num">
                                      <p:cBhvr additive="base">
                                        <p:cTn id="90" dur="500" fill="hold"/>
                                        <p:tgtEl>
                                          <p:spTgt spid="19485"/>
                                        </p:tgtEl>
                                        <p:attrNameLst>
                                          <p:attrName>ppt_x</p:attrName>
                                        </p:attrNameLst>
                                      </p:cBhvr>
                                      <p:tavLst>
                                        <p:tav tm="0">
                                          <p:val>
                                            <p:strVal val="#ppt_x"/>
                                          </p:val>
                                        </p:tav>
                                        <p:tav tm="100000">
                                          <p:val>
                                            <p:strVal val="#ppt_x"/>
                                          </p:val>
                                        </p:tav>
                                      </p:tavLst>
                                    </p:anim>
                                    <p:anim calcmode="lin" valueType="num">
                                      <p:cBhvr additive="base">
                                        <p:cTn id="91" dur="500" fill="hold"/>
                                        <p:tgtEl>
                                          <p:spTgt spid="19485"/>
                                        </p:tgtEl>
                                        <p:attrNameLst>
                                          <p:attrName>ppt_y</p:attrName>
                                        </p:attrNameLst>
                                      </p:cBhvr>
                                      <p:tavLst>
                                        <p:tav tm="0">
                                          <p:val>
                                            <p:strVal val="1+#ppt_h/2"/>
                                          </p:val>
                                        </p:tav>
                                        <p:tav tm="100000">
                                          <p:val>
                                            <p:strVal val="#ppt_y"/>
                                          </p:val>
                                        </p:tav>
                                      </p:tavLst>
                                    </p:anim>
                                  </p:childTnLst>
                                </p:cTn>
                              </p:par>
                            </p:childTnLst>
                          </p:cTn>
                        </p:par>
                      </p:childTnLst>
                    </p:cTn>
                  </p:par>
                  <p:par>
                    <p:cTn id="92" fill="hold" nodeType="clickPar">
                      <p:stCondLst>
                        <p:cond delay="indefinite"/>
                      </p:stCondLst>
                      <p:childTnLst>
                        <p:par>
                          <p:cTn id="93" fill="hold" nodeType="withGroup">
                            <p:stCondLst>
                              <p:cond delay="0"/>
                            </p:stCondLst>
                            <p:childTnLst>
                              <p:par>
                                <p:cTn id="94" presetID="3" presetClass="entr" presetSubtype="10" fill="hold" grpId="0" nodeType="clickEffect">
                                  <p:stCondLst>
                                    <p:cond delay="0"/>
                                  </p:stCondLst>
                                  <p:childTnLst>
                                    <p:set>
                                      <p:cBhvr>
                                        <p:cTn id="95" dur="1" fill="hold">
                                          <p:stCondLst>
                                            <p:cond delay="0"/>
                                          </p:stCondLst>
                                        </p:cTn>
                                        <p:tgtEl>
                                          <p:spTgt spid="19459">
                                            <p:bg/>
                                          </p:spTgt>
                                        </p:tgtEl>
                                        <p:attrNameLst>
                                          <p:attrName>style.visibility</p:attrName>
                                        </p:attrNameLst>
                                      </p:cBhvr>
                                      <p:to>
                                        <p:strVal val="visible"/>
                                      </p:to>
                                    </p:set>
                                    <p:animEffect transition="in" filter="blinds(horizontal)">
                                      <p:cBhvr>
                                        <p:cTn id="96" dur="500"/>
                                        <p:tgtEl>
                                          <p:spTgt spid="19459">
                                            <p:bg/>
                                          </p:spTgt>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3" presetClass="entr" presetSubtype="10" fill="hold" grpId="0" nodeType="clickEffect">
                                  <p:stCondLst>
                                    <p:cond delay="0"/>
                                  </p:stCondLst>
                                  <p:childTnLst>
                                    <p:set>
                                      <p:cBhvr>
                                        <p:cTn id="100" dur="1" fill="hold">
                                          <p:stCondLst>
                                            <p:cond delay="0"/>
                                          </p:stCondLst>
                                        </p:cTn>
                                        <p:tgtEl>
                                          <p:spTgt spid="19459">
                                            <p:txEl>
                                              <p:pRg st="0" end="0"/>
                                            </p:txEl>
                                          </p:spTgt>
                                        </p:tgtEl>
                                        <p:attrNameLst>
                                          <p:attrName>style.visibility</p:attrName>
                                        </p:attrNameLst>
                                      </p:cBhvr>
                                      <p:to>
                                        <p:strVal val="visible"/>
                                      </p:to>
                                    </p:set>
                                    <p:animEffect transition="in" filter="blinds(horizontal)">
                                      <p:cBhvr>
                                        <p:cTn id="101" dur="500"/>
                                        <p:tgtEl>
                                          <p:spTgt spid="19459">
                                            <p:txEl>
                                              <p:pRg st="0" end="0"/>
                                            </p:txEl>
                                          </p:spTgt>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3" presetClass="entr" presetSubtype="10" fill="hold" grpId="0" nodeType="clickEffect">
                                  <p:stCondLst>
                                    <p:cond delay="0"/>
                                  </p:stCondLst>
                                  <p:childTnLst>
                                    <p:set>
                                      <p:cBhvr>
                                        <p:cTn id="105" dur="1" fill="hold">
                                          <p:stCondLst>
                                            <p:cond delay="0"/>
                                          </p:stCondLst>
                                        </p:cTn>
                                        <p:tgtEl>
                                          <p:spTgt spid="19459">
                                            <p:txEl>
                                              <p:pRg st="1" end="1"/>
                                            </p:txEl>
                                          </p:spTgt>
                                        </p:tgtEl>
                                        <p:attrNameLst>
                                          <p:attrName>style.visibility</p:attrName>
                                        </p:attrNameLst>
                                      </p:cBhvr>
                                      <p:to>
                                        <p:strVal val="visible"/>
                                      </p:to>
                                    </p:set>
                                    <p:animEffect transition="in" filter="blinds(horizontal)">
                                      <p:cBhvr>
                                        <p:cTn id="106" dur="500"/>
                                        <p:tgtEl>
                                          <p:spTgt spid="194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nimBg="1"/>
      <p:bldP spid="19466" grpId="0"/>
      <p:bldP spid="19467" grpId="0"/>
      <p:bldP spid="19468" grpId="0"/>
      <p:bldP spid="19469" grpId="0"/>
      <p:bldP spid="19470" grpId="0"/>
      <p:bldP spid="1947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6187548E-4709-4F74-90C8-509E3D4FE3AD}"/>
              </a:ext>
            </a:extLst>
          </p:cNvPr>
          <p:cNvSpPr>
            <a:spLocks noGrp="1" noChangeArrowheads="1"/>
          </p:cNvSpPr>
          <p:nvPr>
            <p:ph type="title"/>
          </p:nvPr>
        </p:nvSpPr>
        <p:spPr>
          <a:xfrm>
            <a:off x="611188" y="333375"/>
            <a:ext cx="7772400" cy="935038"/>
          </a:xfrm>
        </p:spPr>
        <p:txBody>
          <a:bodyPr/>
          <a:lstStyle/>
          <a:p>
            <a:pPr eaLnBrk="1" hangingPunct="1"/>
            <a:r>
              <a:rPr lang="zh-CN" altLang="en-US" sz="2800" b="1">
                <a:latin typeface="黑体" panose="02010609060101010101" pitchFamily="49" charset="-122"/>
                <a:ea typeface="黑体" panose="02010609060101010101" pitchFamily="49" charset="-122"/>
              </a:rPr>
              <a:t>三、商品的边际替代率 </a:t>
            </a:r>
            <a:r>
              <a:rPr lang="en-US" altLang="zh-CN" sz="2800" b="1">
                <a:latin typeface="黑体" panose="02010609060101010101" pitchFamily="49" charset="-122"/>
                <a:ea typeface="黑体" panose="02010609060101010101" pitchFamily="49" charset="-122"/>
              </a:rPr>
              <a:t>MRS</a:t>
            </a:r>
            <a:br>
              <a:rPr lang="en-US" altLang="zh-CN" sz="2800" b="1">
                <a:latin typeface="黑体" panose="02010609060101010101" pitchFamily="49" charset="-122"/>
                <a:ea typeface="黑体" panose="02010609060101010101" pitchFamily="49" charset="-122"/>
              </a:rPr>
            </a:br>
            <a:r>
              <a:rPr lang="en-US" altLang="zh-CN" sz="2400"/>
              <a:t> </a:t>
            </a:r>
            <a:r>
              <a:rPr lang="en-US" altLang="zh-CN" sz="2000" b="1"/>
              <a:t>Marginal  Rate of  Substitution of Commodities</a:t>
            </a:r>
            <a:r>
              <a:rPr lang="en-US" altLang="zh-CN" sz="2800"/>
              <a:t> </a:t>
            </a:r>
          </a:p>
        </p:txBody>
      </p:sp>
      <p:sp>
        <p:nvSpPr>
          <p:cNvPr id="305155" name="Rectangle 3" descr="蓝色面巾纸">
            <a:extLst>
              <a:ext uri="{FF2B5EF4-FFF2-40B4-BE49-F238E27FC236}">
                <a16:creationId xmlns:a16="http://schemas.microsoft.com/office/drawing/2014/main" id="{8D12E195-F92D-4FD3-AD0D-07FBB01FF23D}"/>
              </a:ext>
            </a:extLst>
          </p:cNvPr>
          <p:cNvSpPr>
            <a:spLocks noGrp="1" noChangeArrowheads="1"/>
          </p:cNvSpPr>
          <p:nvPr>
            <p:ph type="body" idx="1"/>
          </p:nvPr>
        </p:nvSpPr>
        <p:spPr>
          <a:xfrm>
            <a:off x="684213" y="1341438"/>
            <a:ext cx="7772400" cy="1728787"/>
          </a:xfrm>
          <a:blipFill dpi="0" rotWithShape="0">
            <a:blip r:embed="rId2"/>
            <a:srcRect/>
            <a:tile tx="0" ty="0" sx="100000" sy="100000" flip="none" algn="tl"/>
          </a:blipFill>
          <a:ln w="76200" cap="flat">
            <a:solidFill>
              <a:srgbClr val="006600"/>
            </a:solidFill>
            <a:miter lim="800000"/>
            <a:headEnd/>
            <a:tailEnd/>
          </a:ln>
        </p:spPr>
        <p:txBody>
          <a:bodyPr/>
          <a:lstStyle/>
          <a:p>
            <a:pPr eaLnBrk="1" hangingPunct="1">
              <a:lnSpc>
                <a:spcPct val="90000"/>
              </a:lnSpc>
              <a:buClr>
                <a:schemeClr val="accent2"/>
              </a:buClr>
              <a:buSzPct val="95000"/>
              <a:buFont typeface="Wingdings" panose="05000000000000000000" pitchFamily="2" charset="2"/>
              <a:buNone/>
            </a:pPr>
            <a:r>
              <a:rPr lang="en-US" altLang="zh-CN" sz="2700" b="1">
                <a:solidFill>
                  <a:srgbClr val="FF0000"/>
                </a:solidFill>
              </a:rPr>
              <a:t>1</a:t>
            </a:r>
            <a:r>
              <a:rPr lang="zh-CN" altLang="en-US" sz="2700" b="1">
                <a:solidFill>
                  <a:srgbClr val="FF0000"/>
                </a:solidFill>
              </a:rPr>
              <a:t>、定义</a:t>
            </a:r>
            <a:r>
              <a:rPr lang="zh-CN" altLang="en-US" sz="2700">
                <a:solidFill>
                  <a:srgbClr val="FF0000"/>
                </a:solidFill>
              </a:rPr>
              <a:t>：</a:t>
            </a:r>
            <a:r>
              <a:rPr lang="zh-CN" altLang="en-US" sz="2700" b="1">
                <a:solidFill>
                  <a:srgbClr val="000000"/>
                </a:solidFill>
              </a:rPr>
              <a:t>在维持效用水平不变的前提下，消费者增加一单位某种商品的消费数量时所需要放弃的另一种商品的消费数量，被称为商品的边际替代率。</a:t>
            </a:r>
          </a:p>
        </p:txBody>
      </p:sp>
      <p:pic>
        <p:nvPicPr>
          <p:cNvPr id="305157" name="Picture 5">
            <a:extLst>
              <a:ext uri="{FF2B5EF4-FFF2-40B4-BE49-F238E27FC236}">
                <a16:creationId xmlns:a16="http://schemas.microsoft.com/office/drawing/2014/main" id="{58BB4D15-2B05-431D-BB79-FFEE7A275E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3213100"/>
            <a:ext cx="3424238" cy="1493838"/>
          </a:xfrm>
          <a:prstGeom prst="rect">
            <a:avLst/>
          </a:prstGeom>
          <a:solidFill>
            <a:srgbClr val="0000CC"/>
          </a:solidFill>
          <a:ln w="9525">
            <a:solidFill>
              <a:srgbClr val="FF3399"/>
            </a:solidFill>
            <a:miter lim="800000"/>
            <a:headEnd/>
            <a:tailEnd/>
          </a:ln>
        </p:spPr>
      </p:pic>
      <p:pic>
        <p:nvPicPr>
          <p:cNvPr id="305158" name="Picture 6">
            <a:extLst>
              <a:ext uri="{FF2B5EF4-FFF2-40B4-BE49-F238E27FC236}">
                <a16:creationId xmlns:a16="http://schemas.microsoft.com/office/drawing/2014/main" id="{E2A98691-A697-40F8-AC52-59EB305B2E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4800600"/>
            <a:ext cx="6265863" cy="1652588"/>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5155">
                                            <p:bg/>
                                          </p:spTgt>
                                        </p:tgtEl>
                                        <p:attrNameLst>
                                          <p:attrName>style.visibility</p:attrName>
                                        </p:attrNameLst>
                                      </p:cBhvr>
                                      <p:to>
                                        <p:strVal val="visible"/>
                                      </p:to>
                                    </p:set>
                                    <p:animEffect transition="in" filter="blinds(horizontal)">
                                      <p:cBhvr>
                                        <p:cTn id="7" dur="500"/>
                                        <p:tgtEl>
                                          <p:spTgt spid="30515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5155">
                                            <p:txEl>
                                              <p:pRg st="0" end="0"/>
                                            </p:txEl>
                                          </p:spTgt>
                                        </p:tgtEl>
                                        <p:attrNameLst>
                                          <p:attrName>style.visibility</p:attrName>
                                        </p:attrNameLst>
                                      </p:cBhvr>
                                      <p:to>
                                        <p:strVal val="visible"/>
                                      </p:to>
                                    </p:set>
                                    <p:animEffect transition="in" filter="blinds(horizontal)">
                                      <p:cBhvr>
                                        <p:cTn id="12" dur="500"/>
                                        <p:tgtEl>
                                          <p:spTgt spid="30515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05157"/>
                                        </p:tgtEl>
                                        <p:attrNameLst>
                                          <p:attrName>style.visibility</p:attrName>
                                        </p:attrNameLst>
                                      </p:cBhvr>
                                      <p:to>
                                        <p:strVal val="visible"/>
                                      </p:to>
                                    </p:set>
                                    <p:animEffect transition="in" filter="blinds(horizontal)">
                                      <p:cBhvr>
                                        <p:cTn id="17" dur="500"/>
                                        <p:tgtEl>
                                          <p:spTgt spid="30515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05158"/>
                                        </p:tgtEl>
                                        <p:attrNameLst>
                                          <p:attrName>style.visibility</p:attrName>
                                        </p:attrNameLst>
                                      </p:cBhvr>
                                      <p:to>
                                        <p:strVal val="visible"/>
                                      </p:to>
                                    </p:set>
                                    <p:animEffect transition="in" filter="blinds(horizontal)">
                                      <p:cBhvr>
                                        <p:cTn id="22" dur="500"/>
                                        <p:tgtEl>
                                          <p:spTgt spid="305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515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36F24485-2AF2-48D5-980E-A2E7C1D8D340}"/>
              </a:ext>
            </a:extLst>
          </p:cNvPr>
          <p:cNvSpPr>
            <a:spLocks noGrp="1" noChangeArrowheads="1"/>
          </p:cNvSpPr>
          <p:nvPr>
            <p:ph type="title"/>
          </p:nvPr>
        </p:nvSpPr>
        <p:spPr>
          <a:xfrm>
            <a:off x="395288" y="260350"/>
            <a:ext cx="7772400" cy="503238"/>
          </a:xfrm>
        </p:spPr>
        <p:txBody>
          <a:bodyPr/>
          <a:lstStyle/>
          <a:p>
            <a:pPr eaLnBrk="1" hangingPunct="1"/>
            <a:r>
              <a:rPr lang="en-US" altLang="zh-CN">
                <a:latin typeface="黑体" panose="02010609060101010101" pitchFamily="49" charset="-122"/>
                <a:ea typeface="黑体" panose="02010609060101010101" pitchFamily="49" charset="-122"/>
              </a:rPr>
              <a:t>2</a:t>
            </a:r>
            <a:r>
              <a:rPr lang="zh-CN" altLang="en-US">
                <a:latin typeface="黑体" panose="02010609060101010101" pitchFamily="49" charset="-122"/>
                <a:ea typeface="黑体" panose="02010609060101010101" pitchFamily="49" charset="-122"/>
              </a:rPr>
              <a:t>、边际替代率递减规律</a:t>
            </a:r>
          </a:p>
        </p:txBody>
      </p:sp>
      <p:sp>
        <p:nvSpPr>
          <p:cNvPr id="306179" name="Rectangle 3" descr="蓝色面巾纸">
            <a:extLst>
              <a:ext uri="{FF2B5EF4-FFF2-40B4-BE49-F238E27FC236}">
                <a16:creationId xmlns:a16="http://schemas.microsoft.com/office/drawing/2014/main" id="{ED640B14-5764-4E46-B176-A3C8D3D5F529}"/>
              </a:ext>
            </a:extLst>
          </p:cNvPr>
          <p:cNvSpPr>
            <a:spLocks noGrp="1" noChangeArrowheads="1"/>
          </p:cNvSpPr>
          <p:nvPr>
            <p:ph type="body" idx="1"/>
          </p:nvPr>
        </p:nvSpPr>
        <p:spPr>
          <a:xfrm>
            <a:off x="468313" y="981075"/>
            <a:ext cx="7056437" cy="2087563"/>
          </a:xfrm>
          <a:blipFill dpi="0" rotWithShape="0">
            <a:blip r:embed="rId2"/>
            <a:srcRect/>
            <a:tile tx="0" ty="0" sx="100000" sy="100000" flip="none" algn="tl"/>
          </a:blipFill>
          <a:ln w="76200" cap="flat">
            <a:solidFill>
              <a:srgbClr val="006600"/>
            </a:solidFill>
            <a:miter lim="800000"/>
            <a:headEnd/>
            <a:tailEnd/>
          </a:ln>
        </p:spPr>
        <p:txBody>
          <a:bodyPr/>
          <a:lstStyle/>
          <a:p>
            <a:pPr marL="0" indent="0" eaLnBrk="1" hangingPunct="1">
              <a:spcBef>
                <a:spcPct val="0"/>
              </a:spcBef>
              <a:buClr>
                <a:schemeClr val="accent2"/>
              </a:buClr>
              <a:buSzPct val="95000"/>
              <a:buFont typeface="Wingdings" panose="05000000000000000000" pitchFamily="2" charset="2"/>
              <a:buChar char="u"/>
            </a:pPr>
            <a:r>
              <a:rPr lang="zh-CN" altLang="en-US" sz="2600" b="1">
                <a:solidFill>
                  <a:srgbClr val="000000"/>
                </a:solidFill>
              </a:rPr>
              <a:t>商品边际替代率递减规律内容：</a:t>
            </a:r>
          </a:p>
          <a:p>
            <a:pPr marL="0" indent="0" eaLnBrk="1" hangingPunct="1">
              <a:spcBef>
                <a:spcPct val="0"/>
              </a:spcBef>
              <a:buClr>
                <a:schemeClr val="accent2"/>
              </a:buClr>
              <a:buSzPct val="95000"/>
              <a:buFont typeface="Wingdings" panose="05000000000000000000" pitchFamily="2" charset="2"/>
              <a:buNone/>
            </a:pPr>
            <a:r>
              <a:rPr lang="zh-CN" altLang="en-US" sz="2600" b="1">
                <a:solidFill>
                  <a:srgbClr val="000000"/>
                </a:solidFill>
              </a:rPr>
              <a:t>指在维持效用水平不变的前提下，随着一种商品消费数量的连续增加，消费者为得到每一单位的这种商品所需要放弃的另一种商品的消费数量是递减的。</a:t>
            </a:r>
            <a:r>
              <a:rPr lang="zh-CN" altLang="en-US" sz="2600">
                <a:solidFill>
                  <a:srgbClr val="000000"/>
                </a:solidFill>
              </a:rPr>
              <a:t> </a:t>
            </a:r>
          </a:p>
        </p:txBody>
      </p:sp>
      <p:sp>
        <p:nvSpPr>
          <p:cNvPr id="306180" name="Rectangle 4" descr="信纸">
            <a:extLst>
              <a:ext uri="{FF2B5EF4-FFF2-40B4-BE49-F238E27FC236}">
                <a16:creationId xmlns:a16="http://schemas.microsoft.com/office/drawing/2014/main" id="{6DC936D2-E68A-4998-8EE8-27E28A2DA3E8}"/>
              </a:ext>
            </a:extLst>
          </p:cNvPr>
          <p:cNvSpPr>
            <a:spLocks noChangeArrowheads="1"/>
          </p:cNvSpPr>
          <p:nvPr/>
        </p:nvSpPr>
        <p:spPr bwMode="auto">
          <a:xfrm>
            <a:off x="684213" y="3284538"/>
            <a:ext cx="7772400" cy="2017712"/>
          </a:xfrm>
          <a:prstGeom prst="rect">
            <a:avLst/>
          </a:prstGeom>
          <a:blipFill dpi="0" rotWithShape="0">
            <a:blip r:embed="rId3"/>
            <a:srcRect/>
            <a:tile tx="0" ty="0" sx="100000" sy="100000" flip="none" algn="tl"/>
          </a:blipFill>
          <a:ln w="38100">
            <a:solidFill>
              <a:srgbClr val="CC6600"/>
            </a:solidFill>
            <a:miter lim="800000"/>
            <a:headEnd/>
            <a:tailEnd/>
          </a:ln>
        </p:spPr>
        <p:txBody>
          <a:bodyPr/>
          <a:lstStyle>
            <a:lvl1pPr marL="342900" indent="-342900">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90000"/>
              </a:lnSpc>
              <a:buClr>
                <a:srgbClr val="3366FF"/>
              </a:buClr>
              <a:buSzPct val="95000"/>
              <a:buFont typeface="Wingdings" panose="05000000000000000000" pitchFamily="2" charset="2"/>
              <a:buChar char="n"/>
            </a:pPr>
            <a:r>
              <a:rPr lang="zh-CN" altLang="en-US" sz="2400" b="1">
                <a:solidFill>
                  <a:srgbClr val="660033"/>
                </a:solidFill>
              </a:rPr>
              <a:t>原因：</a:t>
            </a:r>
          </a:p>
          <a:p>
            <a:pPr eaLnBrk="1" hangingPunct="1">
              <a:lnSpc>
                <a:spcPct val="90000"/>
              </a:lnSpc>
              <a:buClr>
                <a:srgbClr val="3366FF"/>
              </a:buClr>
              <a:buSzPct val="95000"/>
              <a:buFont typeface="Wingdings" panose="05000000000000000000" pitchFamily="2" charset="2"/>
              <a:buChar char="n"/>
            </a:pPr>
            <a:r>
              <a:rPr lang="zh-CN" altLang="en-US" sz="2400" b="1">
                <a:solidFill>
                  <a:srgbClr val="660033"/>
                </a:solidFill>
              </a:rPr>
              <a:t>对某一商品拥有量较少时，对其偏爱程度高；而拥有量较多时，偏爱程度较低。</a:t>
            </a:r>
          </a:p>
          <a:p>
            <a:pPr eaLnBrk="1" hangingPunct="1">
              <a:lnSpc>
                <a:spcPct val="90000"/>
              </a:lnSpc>
              <a:buClr>
                <a:srgbClr val="3366FF"/>
              </a:buClr>
              <a:buSzPct val="95000"/>
              <a:buFont typeface="Wingdings" panose="05000000000000000000" pitchFamily="2" charset="2"/>
              <a:buChar char="n"/>
            </a:pPr>
            <a:r>
              <a:rPr lang="zh-CN" altLang="en-US" sz="2400" b="1">
                <a:solidFill>
                  <a:srgbClr val="660033"/>
                </a:solidFill>
              </a:rPr>
              <a:t>随着消费量的增加，想要获得更多这种商品的愿望就会减少，所愿意放弃的另一种商品量就会越来越少。</a:t>
            </a:r>
          </a:p>
        </p:txBody>
      </p:sp>
      <p:sp>
        <p:nvSpPr>
          <p:cNvPr id="306181" name="Rectangle 5" descr="信纸">
            <a:extLst>
              <a:ext uri="{FF2B5EF4-FFF2-40B4-BE49-F238E27FC236}">
                <a16:creationId xmlns:a16="http://schemas.microsoft.com/office/drawing/2014/main" id="{903EC6B6-5D38-4AE0-9607-08D2CA5E9A3A}"/>
              </a:ext>
            </a:extLst>
          </p:cNvPr>
          <p:cNvSpPr>
            <a:spLocks noChangeArrowheads="1"/>
          </p:cNvSpPr>
          <p:nvPr/>
        </p:nvSpPr>
        <p:spPr bwMode="auto">
          <a:xfrm>
            <a:off x="684213" y="5373688"/>
            <a:ext cx="7772400" cy="935037"/>
          </a:xfrm>
          <a:prstGeom prst="rect">
            <a:avLst/>
          </a:prstGeom>
          <a:blipFill dpi="0" rotWithShape="0">
            <a:blip r:embed="rId3"/>
            <a:srcRect/>
            <a:tile tx="0" ty="0" sx="100000" sy="100000" flip="none" algn="tl"/>
          </a:blipFill>
          <a:ln w="38100">
            <a:solidFill>
              <a:srgbClr val="CC6600"/>
            </a:solidFill>
            <a:miter lim="800000"/>
            <a:headEnd/>
            <a:tailEnd/>
          </a:ln>
        </p:spPr>
        <p:txBody>
          <a:bodyPr/>
          <a:lstStyle>
            <a:lvl1pPr marL="342900" indent="-342900">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400" b="1">
                <a:solidFill>
                  <a:srgbClr val="660033"/>
                </a:solidFill>
              </a:rPr>
              <a:t>边际替代率递减，意味着无差异曲线的斜率的绝对值越来越小，因此该曲线必定凸向原点。</a:t>
            </a:r>
          </a:p>
        </p:txBody>
      </p:sp>
      <p:sp>
        <p:nvSpPr>
          <p:cNvPr id="306182" name="AutoShape 6">
            <a:extLst>
              <a:ext uri="{FF2B5EF4-FFF2-40B4-BE49-F238E27FC236}">
                <a16:creationId xmlns:a16="http://schemas.microsoft.com/office/drawing/2014/main" id="{63B57D69-7F1F-4627-8C09-1351FB16195C}"/>
              </a:ext>
            </a:extLst>
          </p:cNvPr>
          <p:cNvSpPr>
            <a:spLocks noChangeArrowheads="1"/>
          </p:cNvSpPr>
          <p:nvPr/>
        </p:nvSpPr>
        <p:spPr bwMode="auto">
          <a:xfrm>
            <a:off x="7740650" y="1341438"/>
            <a:ext cx="1295400" cy="1512887"/>
          </a:xfrm>
          <a:prstGeom prst="wedgeRoundRectCallout">
            <a:avLst>
              <a:gd name="adj1" fmla="val -64463"/>
              <a:gd name="adj2" fmla="val -4042"/>
              <a:gd name="adj3" fmla="val 1666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90000"/>
              </a:lnSpc>
              <a:buClr>
                <a:srgbClr val="3366FF"/>
              </a:buClr>
              <a:buSzPct val="95000"/>
              <a:buFont typeface="Wingdings" panose="05000000000000000000" pitchFamily="2" charset="2"/>
              <a:buNone/>
            </a:pPr>
            <a:r>
              <a:rPr lang="zh-CN" altLang="en-US" sz="2400"/>
              <a:t>与边际效用递减规律相似</a:t>
            </a:r>
          </a:p>
          <a:p>
            <a:pPr algn="ctr">
              <a:spcBef>
                <a:spcPct val="0"/>
              </a:spcBef>
              <a:buClrTx/>
              <a:buFontTx/>
              <a:buChar char="•"/>
            </a:pPr>
            <a:endParaRPr lang="en-US" altLang="zh-CN" sz="240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6179">
                                            <p:bg/>
                                          </p:spTgt>
                                        </p:tgtEl>
                                        <p:attrNameLst>
                                          <p:attrName>style.visibility</p:attrName>
                                        </p:attrNameLst>
                                      </p:cBhvr>
                                      <p:to>
                                        <p:strVal val="visible"/>
                                      </p:to>
                                    </p:set>
                                    <p:animEffect transition="in" filter="blinds(horizontal)">
                                      <p:cBhvr>
                                        <p:cTn id="7" dur="500"/>
                                        <p:tgtEl>
                                          <p:spTgt spid="30617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6179">
                                            <p:txEl>
                                              <p:pRg st="0" end="0"/>
                                            </p:txEl>
                                          </p:spTgt>
                                        </p:tgtEl>
                                        <p:attrNameLst>
                                          <p:attrName>style.visibility</p:attrName>
                                        </p:attrNameLst>
                                      </p:cBhvr>
                                      <p:to>
                                        <p:strVal val="visible"/>
                                      </p:to>
                                    </p:set>
                                    <p:animEffect transition="in" filter="blinds(horizontal)">
                                      <p:cBhvr>
                                        <p:cTn id="12" dur="500"/>
                                        <p:tgtEl>
                                          <p:spTgt spid="30617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06179">
                                            <p:txEl>
                                              <p:pRg st="1" end="1"/>
                                            </p:txEl>
                                          </p:spTgt>
                                        </p:tgtEl>
                                        <p:attrNameLst>
                                          <p:attrName>style.visibility</p:attrName>
                                        </p:attrNameLst>
                                      </p:cBhvr>
                                      <p:to>
                                        <p:strVal val="visible"/>
                                      </p:to>
                                    </p:set>
                                    <p:animEffect transition="in" filter="blinds(horizontal)">
                                      <p:cBhvr>
                                        <p:cTn id="17" dur="500"/>
                                        <p:tgtEl>
                                          <p:spTgt spid="30617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06182"/>
                                        </p:tgtEl>
                                        <p:attrNameLst>
                                          <p:attrName>style.visibility</p:attrName>
                                        </p:attrNameLst>
                                      </p:cBhvr>
                                      <p:to>
                                        <p:strVal val="visible"/>
                                      </p:to>
                                    </p:set>
                                    <p:animEffect transition="in" filter="blinds(horizontal)">
                                      <p:cBhvr>
                                        <p:cTn id="22" dur="500"/>
                                        <p:tgtEl>
                                          <p:spTgt spid="30618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06180"/>
                                        </p:tgtEl>
                                        <p:attrNameLst>
                                          <p:attrName>style.visibility</p:attrName>
                                        </p:attrNameLst>
                                      </p:cBhvr>
                                      <p:to>
                                        <p:strVal val="visible"/>
                                      </p:to>
                                    </p:set>
                                    <p:animEffect transition="in" filter="blinds(horizontal)">
                                      <p:cBhvr>
                                        <p:cTn id="27" dur="500"/>
                                        <p:tgtEl>
                                          <p:spTgt spid="30618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06181"/>
                                        </p:tgtEl>
                                        <p:attrNameLst>
                                          <p:attrName>style.visibility</p:attrName>
                                        </p:attrNameLst>
                                      </p:cBhvr>
                                      <p:to>
                                        <p:strVal val="visible"/>
                                      </p:to>
                                    </p:set>
                                    <p:animEffect transition="in" filter="blinds(horizontal)">
                                      <p:cBhvr>
                                        <p:cTn id="32" dur="500"/>
                                        <p:tgtEl>
                                          <p:spTgt spid="306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9" grpId="0" build="p" animBg="1"/>
      <p:bldP spid="306180" grpId="0" animBg="1"/>
      <p:bldP spid="306181" grpId="0" animBg="1"/>
      <p:bldP spid="30618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4EDE3699-D8B1-4614-BF64-CE6E9AD4CF48}"/>
              </a:ext>
            </a:extLst>
          </p:cNvPr>
          <p:cNvSpPr>
            <a:spLocks noGrp="1" noChangeArrowheads="1"/>
          </p:cNvSpPr>
          <p:nvPr>
            <p:ph type="title"/>
          </p:nvPr>
        </p:nvSpPr>
        <p:spPr>
          <a:xfrm>
            <a:off x="684213" y="404813"/>
            <a:ext cx="7772400" cy="647700"/>
          </a:xfrm>
        </p:spPr>
        <p:txBody>
          <a:bodyPr/>
          <a:lstStyle/>
          <a:p>
            <a:pPr eaLnBrk="1" hangingPunct="1"/>
            <a:r>
              <a:rPr lang="zh-CN" altLang="en-US">
                <a:latin typeface="黑体" panose="02010609060101010101" pitchFamily="49" charset="-122"/>
                <a:ea typeface="黑体" panose="02010609060101010101" pitchFamily="49" charset="-122"/>
              </a:rPr>
              <a:t>四、无差异曲线的特例</a:t>
            </a:r>
            <a:r>
              <a:rPr lang="en-US" altLang="zh-CN">
                <a:ea typeface="黑体" panose="02010609060101010101" pitchFamily="49" charset="-122"/>
              </a:rPr>
              <a:t>——</a:t>
            </a:r>
            <a:r>
              <a:rPr lang="en-US" altLang="zh-CN">
                <a:latin typeface="黑体" panose="02010609060101010101" pitchFamily="49" charset="-122"/>
                <a:ea typeface="黑体" panose="02010609060101010101" pitchFamily="49" charset="-122"/>
              </a:rPr>
              <a:t>MRS</a:t>
            </a:r>
            <a:r>
              <a:rPr lang="zh-CN" altLang="en-US">
                <a:latin typeface="黑体" panose="02010609060101010101" pitchFamily="49" charset="-122"/>
                <a:ea typeface="黑体" panose="02010609060101010101" pitchFamily="49" charset="-122"/>
              </a:rPr>
              <a:t>不递减</a:t>
            </a:r>
          </a:p>
        </p:txBody>
      </p:sp>
      <p:sp>
        <p:nvSpPr>
          <p:cNvPr id="308227" name="Rectangle 3" descr="纸莎草纸">
            <a:extLst>
              <a:ext uri="{FF2B5EF4-FFF2-40B4-BE49-F238E27FC236}">
                <a16:creationId xmlns:a16="http://schemas.microsoft.com/office/drawing/2014/main" id="{36F4FC1F-7849-4537-9223-1D2F2FFDB7A0}"/>
              </a:ext>
            </a:extLst>
          </p:cNvPr>
          <p:cNvSpPr>
            <a:spLocks noGrp="1" noChangeArrowheads="1"/>
          </p:cNvSpPr>
          <p:nvPr>
            <p:ph type="body" idx="1"/>
          </p:nvPr>
        </p:nvSpPr>
        <p:spPr>
          <a:xfrm>
            <a:off x="755650" y="1844675"/>
            <a:ext cx="7488238" cy="504825"/>
          </a:xfrm>
          <a:blipFill dpi="0" rotWithShape="0">
            <a:blip r:embed="rId2"/>
            <a:srcRect/>
            <a:tile tx="0" ty="0" sx="100000" sy="100000" flip="none" algn="tl"/>
          </a:blipFill>
          <a:ln w="38100" cap="flat">
            <a:solidFill>
              <a:schemeClr val="folHlink"/>
            </a:solidFill>
            <a:miter lim="800000"/>
            <a:headEnd/>
            <a:tailEnd/>
          </a:ln>
        </p:spPr>
        <p:txBody>
          <a:bodyPr/>
          <a:lstStyle/>
          <a:p>
            <a:pPr marL="0" indent="0" eaLnBrk="1" hangingPunct="1">
              <a:buClr>
                <a:srgbClr val="006600"/>
              </a:buClr>
              <a:buFont typeface="Wingdings" panose="05000000000000000000" pitchFamily="2" charset="2"/>
              <a:buNone/>
            </a:pPr>
            <a:r>
              <a:rPr lang="zh-CN" altLang="en-US" sz="2400" b="1">
                <a:solidFill>
                  <a:srgbClr val="000000"/>
                </a:solidFill>
              </a:rPr>
              <a:t>完全替代品：两种商品之间的替代比例固定不变的。</a:t>
            </a:r>
            <a:endParaRPr lang="zh-CN" altLang="en-US" sz="2400" b="1">
              <a:solidFill>
                <a:srgbClr val="000000"/>
              </a:solidFill>
              <a:latin typeface="黑体" panose="02010609060101010101" pitchFamily="49" charset="-122"/>
              <a:ea typeface="黑体" panose="02010609060101010101" pitchFamily="49" charset="-122"/>
            </a:endParaRPr>
          </a:p>
        </p:txBody>
      </p:sp>
      <p:grpSp>
        <p:nvGrpSpPr>
          <p:cNvPr id="308245" name="Group 21">
            <a:extLst>
              <a:ext uri="{FF2B5EF4-FFF2-40B4-BE49-F238E27FC236}">
                <a16:creationId xmlns:a16="http://schemas.microsoft.com/office/drawing/2014/main" id="{9BBF5DA3-5BC3-43FE-8FA4-0F5077575B02}"/>
              </a:ext>
            </a:extLst>
          </p:cNvPr>
          <p:cNvGrpSpPr>
            <a:grpSpLocks/>
          </p:cNvGrpSpPr>
          <p:nvPr/>
        </p:nvGrpSpPr>
        <p:grpSpPr bwMode="auto">
          <a:xfrm>
            <a:off x="4932363" y="2997200"/>
            <a:ext cx="3671887" cy="3235325"/>
            <a:chOff x="3152" y="1561"/>
            <a:chExt cx="2313" cy="2038"/>
          </a:xfrm>
        </p:grpSpPr>
        <p:sp>
          <p:nvSpPr>
            <p:cNvPr id="32776" name="Text Box 5">
              <a:extLst>
                <a:ext uri="{FF2B5EF4-FFF2-40B4-BE49-F238E27FC236}">
                  <a16:creationId xmlns:a16="http://schemas.microsoft.com/office/drawing/2014/main" id="{E70A8AD8-86D6-4111-851A-6D6BA7BC49E9}"/>
                </a:ext>
              </a:extLst>
            </p:cNvPr>
            <p:cNvSpPr txBox="1">
              <a:spLocks noChangeArrowheads="1"/>
            </p:cNvSpPr>
            <p:nvPr/>
          </p:nvSpPr>
          <p:spPr bwMode="auto">
            <a:xfrm>
              <a:off x="3537" y="2423"/>
              <a:ext cx="1180" cy="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U</a:t>
              </a:r>
              <a:r>
                <a:rPr lang="en-US" altLang="zh-CN" sz="2400" baseline="-25000"/>
                <a:t>1</a:t>
              </a:r>
              <a:r>
                <a:rPr lang="en-US" altLang="zh-CN" sz="2400"/>
                <a:t>   U</a:t>
              </a:r>
              <a:r>
                <a:rPr lang="en-US" altLang="zh-CN" sz="2400" baseline="-25000"/>
                <a:t>2</a:t>
              </a:r>
              <a:r>
                <a:rPr lang="en-US" altLang="zh-CN" sz="2400"/>
                <a:t>    U</a:t>
              </a:r>
              <a:r>
                <a:rPr lang="en-US" altLang="zh-CN" sz="2400" baseline="-25000"/>
                <a:t>3</a:t>
              </a:r>
              <a:endParaRPr lang="en-US" altLang="zh-CN" sz="2400"/>
            </a:p>
          </p:txBody>
        </p:sp>
        <p:sp>
          <p:nvSpPr>
            <p:cNvPr id="32777" name="Text Box 6">
              <a:extLst>
                <a:ext uri="{FF2B5EF4-FFF2-40B4-BE49-F238E27FC236}">
                  <a16:creationId xmlns:a16="http://schemas.microsoft.com/office/drawing/2014/main" id="{6B0C4D49-6EB9-4965-B7F4-887F37E0000E}"/>
                </a:ext>
              </a:extLst>
            </p:cNvPr>
            <p:cNvSpPr txBox="1">
              <a:spLocks noChangeArrowheads="1"/>
            </p:cNvSpPr>
            <p:nvPr/>
          </p:nvSpPr>
          <p:spPr bwMode="auto">
            <a:xfrm>
              <a:off x="3537" y="1561"/>
              <a:ext cx="520"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t>牛奶</a:t>
              </a:r>
            </a:p>
          </p:txBody>
        </p:sp>
        <p:sp>
          <p:nvSpPr>
            <p:cNvPr id="32778" name="Text Box 7">
              <a:extLst>
                <a:ext uri="{FF2B5EF4-FFF2-40B4-BE49-F238E27FC236}">
                  <a16:creationId xmlns:a16="http://schemas.microsoft.com/office/drawing/2014/main" id="{4EF09077-5D06-4B40-B6A4-CC217617DBA3}"/>
                </a:ext>
              </a:extLst>
            </p:cNvPr>
            <p:cNvSpPr txBox="1">
              <a:spLocks noChangeArrowheads="1"/>
            </p:cNvSpPr>
            <p:nvPr/>
          </p:nvSpPr>
          <p:spPr bwMode="auto">
            <a:xfrm>
              <a:off x="3854" y="2922"/>
              <a:ext cx="816"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宋体" panose="02010600030101010101" pitchFamily="2" charset="-122"/>
                </a:rPr>
                <a:t>1</a:t>
              </a:r>
              <a:r>
                <a:rPr lang="en-US" altLang="zh-CN" sz="2400"/>
                <a:t>   </a:t>
              </a:r>
              <a:r>
                <a:rPr lang="en-US" altLang="zh-CN" sz="2400">
                  <a:latin typeface="宋体" panose="02010600030101010101" pitchFamily="2" charset="-122"/>
                </a:rPr>
                <a:t>2</a:t>
              </a:r>
              <a:r>
                <a:rPr lang="en-US" altLang="zh-CN" sz="2400"/>
                <a:t>   </a:t>
              </a:r>
              <a:r>
                <a:rPr lang="en-US" altLang="zh-CN" sz="2400">
                  <a:latin typeface="宋体" panose="02010600030101010101" pitchFamily="2" charset="-122"/>
                </a:rPr>
                <a:t>3</a:t>
              </a:r>
              <a:endParaRPr lang="en-US" altLang="zh-CN" sz="2400"/>
            </a:p>
          </p:txBody>
        </p:sp>
        <p:sp>
          <p:nvSpPr>
            <p:cNvPr id="32779" name="Text Box 8">
              <a:extLst>
                <a:ext uri="{FF2B5EF4-FFF2-40B4-BE49-F238E27FC236}">
                  <a16:creationId xmlns:a16="http://schemas.microsoft.com/office/drawing/2014/main" id="{474B4121-68F6-4835-AD90-F018A086EB80}"/>
                </a:ext>
              </a:extLst>
            </p:cNvPr>
            <p:cNvSpPr txBox="1">
              <a:spLocks noChangeArrowheads="1"/>
            </p:cNvSpPr>
            <p:nvPr/>
          </p:nvSpPr>
          <p:spPr bwMode="auto">
            <a:xfrm>
              <a:off x="3243" y="1797"/>
              <a:ext cx="248"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宋体" panose="02010600030101010101" pitchFamily="2" charset="-122"/>
                </a:rPr>
                <a:t>3</a:t>
              </a:r>
              <a:endParaRPr lang="en-US" altLang="zh-CN" sz="2400"/>
            </a:p>
          </p:txBody>
        </p:sp>
        <p:sp>
          <p:nvSpPr>
            <p:cNvPr id="32780" name="Text Box 9">
              <a:extLst>
                <a:ext uri="{FF2B5EF4-FFF2-40B4-BE49-F238E27FC236}">
                  <a16:creationId xmlns:a16="http://schemas.microsoft.com/office/drawing/2014/main" id="{C3ABF712-615F-443A-B0B2-0863906C3B9D}"/>
                </a:ext>
              </a:extLst>
            </p:cNvPr>
            <p:cNvSpPr txBox="1">
              <a:spLocks noChangeArrowheads="1"/>
            </p:cNvSpPr>
            <p:nvPr/>
          </p:nvSpPr>
          <p:spPr bwMode="auto">
            <a:xfrm>
              <a:off x="3219" y="2102"/>
              <a:ext cx="227"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宋体" panose="02010600030101010101" pitchFamily="2" charset="-122"/>
                </a:rPr>
                <a:t>2</a:t>
              </a:r>
              <a:endParaRPr lang="en-US" altLang="zh-CN" sz="2400"/>
            </a:p>
          </p:txBody>
        </p:sp>
        <p:sp>
          <p:nvSpPr>
            <p:cNvPr id="32781" name="Text Box 10">
              <a:extLst>
                <a:ext uri="{FF2B5EF4-FFF2-40B4-BE49-F238E27FC236}">
                  <a16:creationId xmlns:a16="http://schemas.microsoft.com/office/drawing/2014/main" id="{2C5FC3F7-DC0C-4FA4-A81A-A98C7AF6648B}"/>
                </a:ext>
              </a:extLst>
            </p:cNvPr>
            <p:cNvSpPr txBox="1">
              <a:spLocks noChangeArrowheads="1"/>
            </p:cNvSpPr>
            <p:nvPr/>
          </p:nvSpPr>
          <p:spPr bwMode="auto">
            <a:xfrm>
              <a:off x="3231" y="2424"/>
              <a:ext cx="215" cy="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宋体" panose="02010600030101010101" pitchFamily="2" charset="-122"/>
                </a:rPr>
                <a:t>1</a:t>
              </a:r>
              <a:endParaRPr lang="en-US" altLang="zh-CN" sz="2400"/>
            </a:p>
          </p:txBody>
        </p:sp>
        <p:sp>
          <p:nvSpPr>
            <p:cNvPr id="32782" name="Text Box 11">
              <a:extLst>
                <a:ext uri="{FF2B5EF4-FFF2-40B4-BE49-F238E27FC236}">
                  <a16:creationId xmlns:a16="http://schemas.microsoft.com/office/drawing/2014/main" id="{7B49881C-093F-45B3-90BC-5BBF51D79107}"/>
                </a:ext>
              </a:extLst>
            </p:cNvPr>
            <p:cNvSpPr txBox="1">
              <a:spLocks noChangeArrowheads="1"/>
            </p:cNvSpPr>
            <p:nvPr/>
          </p:nvSpPr>
          <p:spPr bwMode="auto">
            <a:xfrm>
              <a:off x="3231" y="2720"/>
              <a:ext cx="170"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宋体" panose="02010600030101010101" pitchFamily="2" charset="-122"/>
                </a:rPr>
                <a:t>0</a:t>
              </a:r>
              <a:endParaRPr lang="en-US" altLang="zh-CN" sz="2400"/>
            </a:p>
          </p:txBody>
        </p:sp>
        <p:sp>
          <p:nvSpPr>
            <p:cNvPr id="32783" name="Text Box 12">
              <a:extLst>
                <a:ext uri="{FF2B5EF4-FFF2-40B4-BE49-F238E27FC236}">
                  <a16:creationId xmlns:a16="http://schemas.microsoft.com/office/drawing/2014/main" id="{61C07B61-8105-4FE9-8665-DE2C8FB9B797}"/>
                </a:ext>
              </a:extLst>
            </p:cNvPr>
            <p:cNvSpPr txBox="1">
              <a:spLocks noChangeArrowheads="1"/>
            </p:cNvSpPr>
            <p:nvPr/>
          </p:nvSpPr>
          <p:spPr bwMode="auto">
            <a:xfrm>
              <a:off x="3152" y="3294"/>
              <a:ext cx="2313"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t>完全替代品的无差异曲线</a:t>
              </a:r>
              <a:endParaRPr lang="zh-CN" altLang="en-US" sz="2400"/>
            </a:p>
          </p:txBody>
        </p:sp>
        <p:sp>
          <p:nvSpPr>
            <p:cNvPr id="32784" name="Line 13">
              <a:extLst>
                <a:ext uri="{FF2B5EF4-FFF2-40B4-BE49-F238E27FC236}">
                  <a16:creationId xmlns:a16="http://schemas.microsoft.com/office/drawing/2014/main" id="{E25848E7-28A4-41DF-819A-184E5E4FC232}"/>
                </a:ext>
              </a:extLst>
            </p:cNvPr>
            <p:cNvSpPr>
              <a:spLocks noChangeShapeType="1"/>
            </p:cNvSpPr>
            <p:nvPr/>
          </p:nvSpPr>
          <p:spPr bwMode="auto">
            <a:xfrm>
              <a:off x="3491" y="1606"/>
              <a:ext cx="25" cy="12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85" name="Line 14">
              <a:extLst>
                <a:ext uri="{FF2B5EF4-FFF2-40B4-BE49-F238E27FC236}">
                  <a16:creationId xmlns:a16="http://schemas.microsoft.com/office/drawing/2014/main" id="{84D6CE7B-D4C5-4E84-A88D-5D23BD030F6D}"/>
                </a:ext>
              </a:extLst>
            </p:cNvPr>
            <p:cNvSpPr>
              <a:spLocks noChangeShapeType="1"/>
            </p:cNvSpPr>
            <p:nvPr/>
          </p:nvSpPr>
          <p:spPr bwMode="auto">
            <a:xfrm>
              <a:off x="3516" y="2866"/>
              <a:ext cx="1654" cy="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86" name="Line 15">
              <a:extLst>
                <a:ext uri="{FF2B5EF4-FFF2-40B4-BE49-F238E27FC236}">
                  <a16:creationId xmlns:a16="http://schemas.microsoft.com/office/drawing/2014/main" id="{109BAFD0-73B6-4C29-A5BE-E14F3612C590}"/>
                </a:ext>
              </a:extLst>
            </p:cNvPr>
            <p:cNvSpPr>
              <a:spLocks noChangeShapeType="1"/>
            </p:cNvSpPr>
            <p:nvPr/>
          </p:nvSpPr>
          <p:spPr bwMode="auto">
            <a:xfrm flipH="1" flipV="1">
              <a:off x="3528" y="2555"/>
              <a:ext cx="333" cy="30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87" name="Line 16">
              <a:extLst>
                <a:ext uri="{FF2B5EF4-FFF2-40B4-BE49-F238E27FC236}">
                  <a16:creationId xmlns:a16="http://schemas.microsoft.com/office/drawing/2014/main" id="{3353F4A1-5F01-4BF4-9021-9619F8B3BAA4}"/>
                </a:ext>
              </a:extLst>
            </p:cNvPr>
            <p:cNvSpPr>
              <a:spLocks noChangeShapeType="1"/>
            </p:cNvSpPr>
            <p:nvPr/>
          </p:nvSpPr>
          <p:spPr bwMode="auto">
            <a:xfrm flipH="1" flipV="1">
              <a:off x="3504" y="2256"/>
              <a:ext cx="701" cy="6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88" name="Line 17">
              <a:extLst>
                <a:ext uri="{FF2B5EF4-FFF2-40B4-BE49-F238E27FC236}">
                  <a16:creationId xmlns:a16="http://schemas.microsoft.com/office/drawing/2014/main" id="{2B5BDC97-76A9-4B9D-9814-DBB178410BBE}"/>
                </a:ext>
              </a:extLst>
            </p:cNvPr>
            <p:cNvSpPr>
              <a:spLocks noChangeShapeType="1"/>
            </p:cNvSpPr>
            <p:nvPr/>
          </p:nvSpPr>
          <p:spPr bwMode="auto">
            <a:xfrm flipH="1" flipV="1">
              <a:off x="3512" y="1954"/>
              <a:ext cx="1057" cy="91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89" name="Rectangle 18">
              <a:extLst>
                <a:ext uri="{FF2B5EF4-FFF2-40B4-BE49-F238E27FC236}">
                  <a16:creationId xmlns:a16="http://schemas.microsoft.com/office/drawing/2014/main" id="{D594EEBE-6A18-42D8-B106-913C200D088B}"/>
                </a:ext>
              </a:extLst>
            </p:cNvPr>
            <p:cNvSpPr>
              <a:spLocks noChangeArrowheads="1"/>
            </p:cNvSpPr>
            <p:nvPr/>
          </p:nvSpPr>
          <p:spPr bwMode="auto">
            <a:xfrm>
              <a:off x="4716" y="2922"/>
              <a:ext cx="50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t>咖啡</a:t>
              </a:r>
            </a:p>
          </p:txBody>
        </p:sp>
      </p:grpSp>
      <p:sp>
        <p:nvSpPr>
          <p:cNvPr id="308243" name="Rectangle 19" descr="纸莎草纸">
            <a:extLst>
              <a:ext uri="{FF2B5EF4-FFF2-40B4-BE49-F238E27FC236}">
                <a16:creationId xmlns:a16="http://schemas.microsoft.com/office/drawing/2014/main" id="{880B78E2-77DB-4EDB-B680-47FD80343F26}"/>
              </a:ext>
            </a:extLst>
          </p:cNvPr>
          <p:cNvSpPr>
            <a:spLocks noChangeArrowheads="1"/>
          </p:cNvSpPr>
          <p:nvPr/>
        </p:nvSpPr>
        <p:spPr bwMode="auto">
          <a:xfrm>
            <a:off x="539750" y="4652963"/>
            <a:ext cx="3959225" cy="1439862"/>
          </a:xfrm>
          <a:prstGeom prst="rect">
            <a:avLst/>
          </a:prstGeom>
          <a:blipFill dpi="0" rotWithShape="0">
            <a:blip r:embed="rId2"/>
            <a:srcRect/>
            <a:tile tx="0" ty="0" sx="100000" sy="100000" flip="none" algn="tl"/>
          </a:blipFill>
          <a:ln w="38100">
            <a:solidFill>
              <a:schemeClr val="folHlink"/>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006600"/>
              </a:buClr>
              <a:buFont typeface="Wingdings" panose="05000000000000000000" pitchFamily="2" charset="2"/>
              <a:buChar char="p"/>
            </a:pPr>
            <a:r>
              <a:rPr lang="zh-CN" altLang="en-US" sz="2400"/>
              <a:t>无差异曲线是一条斜率不变的直线。</a:t>
            </a:r>
          </a:p>
          <a:p>
            <a:pPr eaLnBrk="1" hangingPunct="1">
              <a:buClr>
                <a:srgbClr val="006600"/>
              </a:buClr>
              <a:buFont typeface="Wingdings" panose="05000000000000000000" pitchFamily="2" charset="2"/>
              <a:buChar char="p"/>
            </a:pPr>
            <a:r>
              <a:rPr lang="en-US" altLang="zh-CN" sz="2400"/>
              <a:t>MRS12</a:t>
            </a:r>
            <a:r>
              <a:rPr lang="zh-CN" altLang="en-US" sz="2400"/>
              <a:t>＝常数，</a:t>
            </a:r>
          </a:p>
        </p:txBody>
      </p:sp>
      <p:sp>
        <p:nvSpPr>
          <p:cNvPr id="308244" name="Rectangle 20" descr="花束">
            <a:extLst>
              <a:ext uri="{FF2B5EF4-FFF2-40B4-BE49-F238E27FC236}">
                <a16:creationId xmlns:a16="http://schemas.microsoft.com/office/drawing/2014/main" id="{210195C6-08C4-4229-898D-CF50ED2C4F10}"/>
              </a:ext>
            </a:extLst>
          </p:cNvPr>
          <p:cNvSpPr>
            <a:spLocks noChangeArrowheads="1"/>
          </p:cNvSpPr>
          <p:nvPr/>
        </p:nvSpPr>
        <p:spPr bwMode="auto">
          <a:xfrm>
            <a:off x="684213" y="2708275"/>
            <a:ext cx="3887787" cy="1590675"/>
          </a:xfrm>
          <a:prstGeom prst="rect">
            <a:avLst/>
          </a:prstGeom>
          <a:blipFill dpi="0" rotWithShape="0">
            <a:blip r:embed="rId3"/>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a:t>例如：在某消费者看来，一杯牛奶和一杯咖啡之间是无差异的，两者总是可以以</a:t>
            </a:r>
            <a:r>
              <a:rPr lang="en-US" altLang="zh-CN" sz="2400"/>
              <a:t>1:1</a:t>
            </a:r>
            <a:r>
              <a:rPr lang="zh-CN" altLang="en-US" sz="2400"/>
              <a:t>的比例相互替代。</a:t>
            </a:r>
          </a:p>
        </p:txBody>
      </p:sp>
      <p:sp>
        <p:nvSpPr>
          <p:cNvPr id="308246" name="Rectangle 22">
            <a:extLst>
              <a:ext uri="{FF2B5EF4-FFF2-40B4-BE49-F238E27FC236}">
                <a16:creationId xmlns:a16="http://schemas.microsoft.com/office/drawing/2014/main" id="{084DD76A-EA5E-431B-A997-C459EE5EDEA6}"/>
              </a:ext>
            </a:extLst>
          </p:cNvPr>
          <p:cNvSpPr>
            <a:spLocks noChangeArrowheads="1"/>
          </p:cNvSpPr>
          <p:nvPr/>
        </p:nvSpPr>
        <p:spPr bwMode="auto">
          <a:xfrm>
            <a:off x="611188" y="1268413"/>
            <a:ext cx="3816350"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80000"/>
              </a:lnSpc>
              <a:buClr>
                <a:srgbClr val="006600"/>
              </a:buClr>
              <a:buFont typeface="Wingdings" panose="05000000000000000000" pitchFamily="2" charset="2"/>
              <a:buNone/>
            </a:pPr>
            <a:r>
              <a:rPr lang="en-US" altLang="zh-CN" sz="2800" b="1">
                <a:solidFill>
                  <a:srgbClr val="000000"/>
                </a:solidFill>
                <a:latin typeface="黑体" panose="02010609060101010101" pitchFamily="49" charset="-122"/>
                <a:ea typeface="黑体" panose="02010609060101010101" pitchFamily="49" charset="-122"/>
              </a:rPr>
              <a:t>1</a:t>
            </a:r>
            <a:r>
              <a:rPr lang="zh-CN" altLang="en-US" sz="2800" b="1">
                <a:solidFill>
                  <a:srgbClr val="000000"/>
                </a:solidFill>
                <a:latin typeface="黑体" panose="02010609060101010101" pitchFamily="49" charset="-122"/>
                <a:ea typeface="黑体" panose="02010609060101010101" pitchFamily="49" charset="-122"/>
              </a:rPr>
              <a:t>、完全替代品情况</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8246"/>
                                        </p:tgtEl>
                                        <p:attrNameLst>
                                          <p:attrName>style.visibility</p:attrName>
                                        </p:attrNameLst>
                                      </p:cBhvr>
                                      <p:to>
                                        <p:strVal val="visible"/>
                                      </p:to>
                                    </p:set>
                                    <p:animEffect transition="in" filter="blinds(horizontal)">
                                      <p:cBhvr>
                                        <p:cTn id="7" dur="500"/>
                                        <p:tgtEl>
                                          <p:spTgt spid="3082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8227">
                                            <p:bg/>
                                          </p:spTgt>
                                        </p:tgtEl>
                                        <p:attrNameLst>
                                          <p:attrName>style.visibility</p:attrName>
                                        </p:attrNameLst>
                                      </p:cBhvr>
                                      <p:to>
                                        <p:strVal val="visible"/>
                                      </p:to>
                                    </p:set>
                                    <p:animEffect transition="in" filter="blinds(horizontal)">
                                      <p:cBhvr>
                                        <p:cTn id="12" dur="500"/>
                                        <p:tgtEl>
                                          <p:spTgt spid="308227">
                                            <p:bg/>
                                          </p:spTgt>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308227">
                                            <p:txEl>
                                              <p:pRg st="0" end="0"/>
                                            </p:txEl>
                                          </p:spTgt>
                                        </p:tgtEl>
                                        <p:attrNameLst>
                                          <p:attrName>style.visibility</p:attrName>
                                        </p:attrNameLst>
                                      </p:cBhvr>
                                      <p:to>
                                        <p:strVal val="visible"/>
                                      </p:to>
                                    </p:set>
                                    <p:animEffect transition="in" filter="blinds(horizontal)">
                                      <p:cBhvr>
                                        <p:cTn id="16" dur="500"/>
                                        <p:tgtEl>
                                          <p:spTgt spid="308227">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308244"/>
                                        </p:tgtEl>
                                        <p:attrNameLst>
                                          <p:attrName>style.visibility</p:attrName>
                                        </p:attrNameLst>
                                      </p:cBhvr>
                                      <p:to>
                                        <p:strVal val="visible"/>
                                      </p:to>
                                    </p:set>
                                    <p:animEffect transition="in" filter="blinds(horizontal)">
                                      <p:cBhvr>
                                        <p:cTn id="21" dur="500"/>
                                        <p:tgtEl>
                                          <p:spTgt spid="308244"/>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nodeType="clickEffect">
                                  <p:stCondLst>
                                    <p:cond delay="0"/>
                                  </p:stCondLst>
                                  <p:childTnLst>
                                    <p:set>
                                      <p:cBhvr>
                                        <p:cTn id="25" dur="1" fill="hold">
                                          <p:stCondLst>
                                            <p:cond delay="0"/>
                                          </p:stCondLst>
                                        </p:cTn>
                                        <p:tgtEl>
                                          <p:spTgt spid="308245"/>
                                        </p:tgtEl>
                                        <p:attrNameLst>
                                          <p:attrName>style.visibility</p:attrName>
                                        </p:attrNameLst>
                                      </p:cBhvr>
                                      <p:to>
                                        <p:strVal val="visible"/>
                                      </p:to>
                                    </p:set>
                                    <p:animEffect transition="in" filter="blinds(horizontal)">
                                      <p:cBhvr>
                                        <p:cTn id="26" dur="500"/>
                                        <p:tgtEl>
                                          <p:spTgt spid="30824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308243"/>
                                        </p:tgtEl>
                                        <p:attrNameLst>
                                          <p:attrName>style.visibility</p:attrName>
                                        </p:attrNameLst>
                                      </p:cBhvr>
                                      <p:to>
                                        <p:strVal val="visible"/>
                                      </p:to>
                                    </p:set>
                                    <p:animEffect transition="in" filter="blinds(horizontal)">
                                      <p:cBhvr>
                                        <p:cTn id="31" dur="500"/>
                                        <p:tgtEl>
                                          <p:spTgt spid="308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27" grpId="0" build="p" animBg="1"/>
      <p:bldP spid="308243" grpId="0" animBg="1"/>
      <p:bldP spid="308244" grpId="0" animBg="1"/>
      <p:bldP spid="30824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77273E59-3611-40CF-90B3-1EB26A32195A}"/>
              </a:ext>
            </a:extLst>
          </p:cNvPr>
          <p:cNvSpPr>
            <a:spLocks noGrp="1" noChangeArrowheads="1"/>
          </p:cNvSpPr>
          <p:nvPr>
            <p:ph type="title"/>
          </p:nvPr>
        </p:nvSpPr>
        <p:spPr>
          <a:xfrm>
            <a:off x="685800" y="404813"/>
            <a:ext cx="4173538" cy="576262"/>
          </a:xfrm>
        </p:spPr>
        <p:txBody>
          <a:bodyPr/>
          <a:lstStyle/>
          <a:p>
            <a:pPr eaLnBrk="1" hangingPunct="1"/>
            <a:r>
              <a:rPr lang="en-US" altLang="zh-CN" sz="2800" b="1">
                <a:solidFill>
                  <a:srgbClr val="000000"/>
                </a:solidFill>
                <a:latin typeface="黑体" panose="02010609060101010101" pitchFamily="49" charset="-122"/>
                <a:ea typeface="黑体" panose="02010609060101010101" pitchFamily="49" charset="-122"/>
              </a:rPr>
              <a:t>2</a:t>
            </a:r>
            <a:r>
              <a:rPr lang="zh-CN" altLang="en-US" sz="2800" b="1">
                <a:solidFill>
                  <a:srgbClr val="000000"/>
                </a:solidFill>
                <a:latin typeface="黑体" panose="02010609060101010101" pitchFamily="49" charset="-122"/>
                <a:ea typeface="黑体" panose="02010609060101010101" pitchFamily="49" charset="-122"/>
              </a:rPr>
              <a:t>、完全互补品情况</a:t>
            </a:r>
          </a:p>
        </p:txBody>
      </p:sp>
      <p:sp>
        <p:nvSpPr>
          <p:cNvPr id="309251" name="Rectangle 3" descr="信纸">
            <a:extLst>
              <a:ext uri="{FF2B5EF4-FFF2-40B4-BE49-F238E27FC236}">
                <a16:creationId xmlns:a16="http://schemas.microsoft.com/office/drawing/2014/main" id="{0B3B1580-AAF2-4A5C-BE6E-8E994BD0A47C}"/>
              </a:ext>
            </a:extLst>
          </p:cNvPr>
          <p:cNvSpPr>
            <a:spLocks noGrp="1" noChangeArrowheads="1"/>
          </p:cNvSpPr>
          <p:nvPr>
            <p:ph type="body" idx="1"/>
          </p:nvPr>
        </p:nvSpPr>
        <p:spPr>
          <a:xfrm>
            <a:off x="684213" y="1341438"/>
            <a:ext cx="7772400" cy="719137"/>
          </a:xfrm>
          <a:blipFill dpi="0" rotWithShape="0">
            <a:blip r:embed="rId2"/>
            <a:srcRect/>
            <a:tile tx="0" ty="0" sx="100000" sy="100000" flip="none" algn="tl"/>
          </a:blipFill>
          <a:ln w="38100">
            <a:solidFill>
              <a:srgbClr val="CC6600"/>
            </a:solidFill>
            <a:miter lim="800000"/>
            <a:headEnd/>
            <a:tailEnd/>
          </a:ln>
        </p:spPr>
        <p:txBody>
          <a:bodyPr/>
          <a:lstStyle/>
          <a:p>
            <a:pPr eaLnBrk="1" hangingPunct="1">
              <a:lnSpc>
                <a:spcPct val="80000"/>
              </a:lnSpc>
              <a:buClr>
                <a:srgbClr val="3366FF"/>
              </a:buClr>
              <a:buSzPct val="95000"/>
              <a:buFont typeface="Wingdings" panose="05000000000000000000" pitchFamily="2" charset="2"/>
              <a:buChar char="n"/>
            </a:pPr>
            <a:r>
              <a:rPr lang="zh-CN" altLang="en-US" sz="2400" b="1"/>
              <a:t>完全互补品：两种商品必须按固定不变的比例配合同时被使用。</a:t>
            </a:r>
          </a:p>
        </p:txBody>
      </p:sp>
      <p:grpSp>
        <p:nvGrpSpPr>
          <p:cNvPr id="309276" name="Group 28">
            <a:extLst>
              <a:ext uri="{FF2B5EF4-FFF2-40B4-BE49-F238E27FC236}">
                <a16:creationId xmlns:a16="http://schemas.microsoft.com/office/drawing/2014/main" id="{E5328739-F29D-4189-87E3-7E60FD7644D5}"/>
              </a:ext>
            </a:extLst>
          </p:cNvPr>
          <p:cNvGrpSpPr>
            <a:grpSpLocks/>
          </p:cNvGrpSpPr>
          <p:nvPr/>
        </p:nvGrpSpPr>
        <p:grpSpPr bwMode="auto">
          <a:xfrm>
            <a:off x="7019925" y="3074988"/>
            <a:ext cx="1431925" cy="444500"/>
            <a:chOff x="4422" y="1937"/>
            <a:chExt cx="902" cy="280"/>
          </a:xfrm>
        </p:grpSpPr>
        <p:sp>
          <p:nvSpPr>
            <p:cNvPr id="33817" name="Text Box 5">
              <a:extLst>
                <a:ext uri="{FF2B5EF4-FFF2-40B4-BE49-F238E27FC236}">
                  <a16:creationId xmlns:a16="http://schemas.microsoft.com/office/drawing/2014/main" id="{4F83E3EB-1F47-4A96-837A-E452BDC116B3}"/>
                </a:ext>
              </a:extLst>
            </p:cNvPr>
            <p:cNvSpPr txBox="1">
              <a:spLocks noChangeArrowheads="1"/>
            </p:cNvSpPr>
            <p:nvPr/>
          </p:nvSpPr>
          <p:spPr bwMode="auto">
            <a:xfrm>
              <a:off x="4904" y="1949"/>
              <a:ext cx="420" cy="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U</a:t>
              </a:r>
              <a:r>
                <a:rPr lang="en-US" altLang="zh-CN" sz="2400" baseline="-25000"/>
                <a:t>2</a:t>
              </a:r>
              <a:endParaRPr lang="en-US" altLang="zh-CN" sz="2400"/>
            </a:p>
          </p:txBody>
        </p:sp>
        <p:sp>
          <p:nvSpPr>
            <p:cNvPr id="33818" name="Line 21">
              <a:extLst>
                <a:ext uri="{FF2B5EF4-FFF2-40B4-BE49-F238E27FC236}">
                  <a16:creationId xmlns:a16="http://schemas.microsoft.com/office/drawing/2014/main" id="{A2513B31-841B-4C57-9577-4146E4C34B72}"/>
                </a:ext>
              </a:extLst>
            </p:cNvPr>
            <p:cNvSpPr>
              <a:spLocks noChangeShapeType="1"/>
            </p:cNvSpPr>
            <p:nvPr/>
          </p:nvSpPr>
          <p:spPr bwMode="auto">
            <a:xfrm>
              <a:off x="4422" y="1937"/>
              <a:ext cx="0" cy="268"/>
            </a:xfrm>
            <a:prstGeom prst="line">
              <a:avLst/>
            </a:prstGeom>
            <a:noFill/>
            <a:ln w="31750">
              <a:solidFill>
                <a:srgbClr val="0000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19" name="Line 22">
              <a:extLst>
                <a:ext uri="{FF2B5EF4-FFF2-40B4-BE49-F238E27FC236}">
                  <a16:creationId xmlns:a16="http://schemas.microsoft.com/office/drawing/2014/main" id="{15E0301B-764E-435D-B53E-723D4BB58206}"/>
                </a:ext>
              </a:extLst>
            </p:cNvPr>
            <p:cNvSpPr>
              <a:spLocks noChangeShapeType="1"/>
            </p:cNvSpPr>
            <p:nvPr/>
          </p:nvSpPr>
          <p:spPr bwMode="auto">
            <a:xfrm>
              <a:off x="4422" y="2205"/>
              <a:ext cx="559" cy="0"/>
            </a:xfrm>
            <a:prstGeom prst="line">
              <a:avLst/>
            </a:prstGeom>
            <a:noFill/>
            <a:ln w="31750">
              <a:solidFill>
                <a:srgbClr val="0000FF"/>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309278" name="Group 30">
            <a:extLst>
              <a:ext uri="{FF2B5EF4-FFF2-40B4-BE49-F238E27FC236}">
                <a16:creationId xmlns:a16="http://schemas.microsoft.com/office/drawing/2014/main" id="{906CAD6D-AD00-402B-BDD1-94288B10DA72}"/>
              </a:ext>
            </a:extLst>
          </p:cNvPr>
          <p:cNvGrpSpPr>
            <a:grpSpLocks/>
          </p:cNvGrpSpPr>
          <p:nvPr/>
        </p:nvGrpSpPr>
        <p:grpSpPr bwMode="auto">
          <a:xfrm>
            <a:off x="5245100" y="3500438"/>
            <a:ext cx="1774825" cy="1276350"/>
            <a:chOff x="3304" y="2205"/>
            <a:chExt cx="1118" cy="804"/>
          </a:xfrm>
        </p:grpSpPr>
        <p:sp>
          <p:nvSpPr>
            <p:cNvPr id="33815" name="Line 17">
              <a:extLst>
                <a:ext uri="{FF2B5EF4-FFF2-40B4-BE49-F238E27FC236}">
                  <a16:creationId xmlns:a16="http://schemas.microsoft.com/office/drawing/2014/main" id="{FD3AD652-F154-4F39-B504-877E58FF7F91}"/>
                </a:ext>
              </a:extLst>
            </p:cNvPr>
            <p:cNvSpPr>
              <a:spLocks noChangeShapeType="1"/>
            </p:cNvSpPr>
            <p:nvPr/>
          </p:nvSpPr>
          <p:spPr bwMode="auto">
            <a:xfrm flipV="1">
              <a:off x="4422" y="2205"/>
              <a:ext cx="0" cy="804"/>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16" name="Line 19">
              <a:extLst>
                <a:ext uri="{FF2B5EF4-FFF2-40B4-BE49-F238E27FC236}">
                  <a16:creationId xmlns:a16="http://schemas.microsoft.com/office/drawing/2014/main" id="{AA76A22D-3DB5-4D00-8AFC-8398041F9AF4}"/>
                </a:ext>
              </a:extLst>
            </p:cNvPr>
            <p:cNvSpPr>
              <a:spLocks noChangeShapeType="1"/>
            </p:cNvSpPr>
            <p:nvPr/>
          </p:nvSpPr>
          <p:spPr bwMode="auto">
            <a:xfrm flipH="1">
              <a:off x="3304" y="2205"/>
              <a:ext cx="1118"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309277" name="Group 29">
            <a:extLst>
              <a:ext uri="{FF2B5EF4-FFF2-40B4-BE49-F238E27FC236}">
                <a16:creationId xmlns:a16="http://schemas.microsoft.com/office/drawing/2014/main" id="{EB8BD5BF-29B9-4917-9356-8766B381D8F5}"/>
              </a:ext>
            </a:extLst>
          </p:cNvPr>
          <p:cNvGrpSpPr>
            <a:grpSpLocks/>
          </p:cNvGrpSpPr>
          <p:nvPr/>
        </p:nvGrpSpPr>
        <p:grpSpPr bwMode="auto">
          <a:xfrm>
            <a:off x="4832350" y="2517775"/>
            <a:ext cx="3636963" cy="3208338"/>
            <a:chOff x="3044" y="1586"/>
            <a:chExt cx="2291" cy="2021"/>
          </a:xfrm>
        </p:grpSpPr>
        <p:sp>
          <p:nvSpPr>
            <p:cNvPr id="33801" name="Text Box 6">
              <a:extLst>
                <a:ext uri="{FF2B5EF4-FFF2-40B4-BE49-F238E27FC236}">
                  <a16:creationId xmlns:a16="http://schemas.microsoft.com/office/drawing/2014/main" id="{296C891D-7306-4424-867C-BCC5D3B0F87C}"/>
                </a:ext>
              </a:extLst>
            </p:cNvPr>
            <p:cNvSpPr txBox="1">
              <a:spLocks noChangeArrowheads="1"/>
            </p:cNvSpPr>
            <p:nvPr/>
          </p:nvSpPr>
          <p:spPr bwMode="auto">
            <a:xfrm>
              <a:off x="4949" y="2357"/>
              <a:ext cx="386" cy="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U</a:t>
              </a:r>
              <a:r>
                <a:rPr lang="en-US" altLang="zh-CN" sz="2400" baseline="-25000"/>
                <a:t>1</a:t>
              </a:r>
              <a:endParaRPr lang="en-US" altLang="zh-CN" sz="2400"/>
            </a:p>
          </p:txBody>
        </p:sp>
        <p:sp>
          <p:nvSpPr>
            <p:cNvPr id="33802" name="Text Box 7">
              <a:extLst>
                <a:ext uri="{FF2B5EF4-FFF2-40B4-BE49-F238E27FC236}">
                  <a16:creationId xmlns:a16="http://schemas.microsoft.com/office/drawing/2014/main" id="{A9872199-A55C-40F2-AC81-A24ED4150137}"/>
                </a:ext>
              </a:extLst>
            </p:cNvPr>
            <p:cNvSpPr txBox="1">
              <a:spLocks noChangeArrowheads="1"/>
            </p:cNvSpPr>
            <p:nvPr/>
          </p:nvSpPr>
          <p:spPr bwMode="auto">
            <a:xfrm>
              <a:off x="4586" y="2992"/>
              <a:ext cx="726"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t>眼镜片</a:t>
              </a:r>
            </a:p>
          </p:txBody>
        </p:sp>
        <p:sp>
          <p:nvSpPr>
            <p:cNvPr id="33803" name="Text Box 8">
              <a:extLst>
                <a:ext uri="{FF2B5EF4-FFF2-40B4-BE49-F238E27FC236}">
                  <a16:creationId xmlns:a16="http://schemas.microsoft.com/office/drawing/2014/main" id="{8E506350-76FC-47AC-BF92-4080E729DBB0}"/>
                </a:ext>
              </a:extLst>
            </p:cNvPr>
            <p:cNvSpPr txBox="1">
              <a:spLocks noChangeArrowheads="1"/>
            </p:cNvSpPr>
            <p:nvPr/>
          </p:nvSpPr>
          <p:spPr bwMode="auto">
            <a:xfrm>
              <a:off x="3316" y="1586"/>
              <a:ext cx="822"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 </a:t>
              </a:r>
              <a:r>
                <a:rPr lang="zh-CN" altLang="en-US" sz="2400"/>
                <a:t>眼镜架</a:t>
              </a:r>
            </a:p>
          </p:txBody>
        </p:sp>
        <p:sp>
          <p:nvSpPr>
            <p:cNvPr id="33804" name="Text Box 9">
              <a:extLst>
                <a:ext uri="{FF2B5EF4-FFF2-40B4-BE49-F238E27FC236}">
                  <a16:creationId xmlns:a16="http://schemas.microsoft.com/office/drawing/2014/main" id="{A1FB15DB-982E-49ED-8340-61F8D0C60457}"/>
                </a:ext>
              </a:extLst>
            </p:cNvPr>
            <p:cNvSpPr txBox="1">
              <a:spLocks noChangeArrowheads="1"/>
            </p:cNvSpPr>
            <p:nvPr/>
          </p:nvSpPr>
          <p:spPr bwMode="auto">
            <a:xfrm>
              <a:off x="3064" y="2830"/>
              <a:ext cx="280" cy="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宋体" panose="02010600030101010101" pitchFamily="2" charset="-122"/>
                </a:rPr>
                <a:t>0</a:t>
              </a:r>
              <a:endParaRPr lang="en-US" altLang="zh-CN" sz="2400"/>
            </a:p>
          </p:txBody>
        </p:sp>
        <p:sp>
          <p:nvSpPr>
            <p:cNvPr id="33805" name="Text Box 10">
              <a:extLst>
                <a:ext uri="{FF2B5EF4-FFF2-40B4-BE49-F238E27FC236}">
                  <a16:creationId xmlns:a16="http://schemas.microsoft.com/office/drawing/2014/main" id="{94E43B46-D1DD-4B2C-AD3A-0D11C3B29BDE}"/>
                </a:ext>
              </a:extLst>
            </p:cNvPr>
            <p:cNvSpPr txBox="1">
              <a:spLocks noChangeArrowheads="1"/>
            </p:cNvSpPr>
            <p:nvPr/>
          </p:nvSpPr>
          <p:spPr bwMode="auto">
            <a:xfrm>
              <a:off x="3543" y="2992"/>
              <a:ext cx="1088"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宋体" panose="02010600030101010101" pitchFamily="2" charset="-122"/>
                </a:rPr>
                <a:t>1 2  3  4</a:t>
              </a:r>
              <a:endParaRPr lang="en-US" altLang="zh-CN" sz="2400"/>
            </a:p>
          </p:txBody>
        </p:sp>
        <p:sp>
          <p:nvSpPr>
            <p:cNvPr id="33806" name="Text Box 11">
              <a:extLst>
                <a:ext uri="{FF2B5EF4-FFF2-40B4-BE49-F238E27FC236}">
                  <a16:creationId xmlns:a16="http://schemas.microsoft.com/office/drawing/2014/main" id="{7AA97EEA-06C7-4125-A772-D722091DAE01}"/>
                </a:ext>
              </a:extLst>
            </p:cNvPr>
            <p:cNvSpPr txBox="1">
              <a:spLocks noChangeArrowheads="1"/>
            </p:cNvSpPr>
            <p:nvPr/>
          </p:nvSpPr>
          <p:spPr bwMode="auto">
            <a:xfrm>
              <a:off x="3054" y="2064"/>
              <a:ext cx="280" cy="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宋体" panose="02010600030101010101" pitchFamily="2" charset="-122"/>
                </a:rPr>
                <a:t>2</a:t>
              </a:r>
              <a:endParaRPr lang="en-US" altLang="zh-CN" sz="2400"/>
            </a:p>
          </p:txBody>
        </p:sp>
        <p:sp>
          <p:nvSpPr>
            <p:cNvPr id="33807" name="Text Box 12">
              <a:extLst>
                <a:ext uri="{FF2B5EF4-FFF2-40B4-BE49-F238E27FC236}">
                  <a16:creationId xmlns:a16="http://schemas.microsoft.com/office/drawing/2014/main" id="{E02CD8B1-4075-411A-A937-1781A3A26614}"/>
                </a:ext>
              </a:extLst>
            </p:cNvPr>
            <p:cNvSpPr txBox="1">
              <a:spLocks noChangeArrowheads="1"/>
            </p:cNvSpPr>
            <p:nvPr/>
          </p:nvSpPr>
          <p:spPr bwMode="auto">
            <a:xfrm>
              <a:off x="3044" y="2418"/>
              <a:ext cx="280" cy="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latin typeface="宋体" panose="02010600030101010101" pitchFamily="2" charset="-122"/>
                </a:rPr>
                <a:t>1</a:t>
              </a:r>
              <a:endParaRPr lang="en-US" altLang="zh-CN" sz="2400"/>
            </a:p>
          </p:txBody>
        </p:sp>
        <p:sp>
          <p:nvSpPr>
            <p:cNvPr id="33808" name="Text Box 13">
              <a:extLst>
                <a:ext uri="{FF2B5EF4-FFF2-40B4-BE49-F238E27FC236}">
                  <a16:creationId xmlns:a16="http://schemas.microsoft.com/office/drawing/2014/main" id="{12239D22-C3FC-4A0B-BD4F-78D025CC10C4}"/>
                </a:ext>
              </a:extLst>
            </p:cNvPr>
            <p:cNvSpPr txBox="1">
              <a:spLocks noChangeArrowheads="1"/>
            </p:cNvSpPr>
            <p:nvPr/>
          </p:nvSpPr>
          <p:spPr bwMode="auto">
            <a:xfrm>
              <a:off x="3560" y="3339"/>
              <a:ext cx="1188" cy="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t>完全互补品</a:t>
              </a:r>
              <a:endParaRPr lang="zh-CN" altLang="en-US" sz="2400"/>
            </a:p>
          </p:txBody>
        </p:sp>
        <p:sp>
          <p:nvSpPr>
            <p:cNvPr id="33809" name="Line 14">
              <a:extLst>
                <a:ext uri="{FF2B5EF4-FFF2-40B4-BE49-F238E27FC236}">
                  <a16:creationId xmlns:a16="http://schemas.microsoft.com/office/drawing/2014/main" id="{9738BDB8-E0E1-4D2E-B94B-02AD6C02BDB3}"/>
                </a:ext>
              </a:extLst>
            </p:cNvPr>
            <p:cNvSpPr>
              <a:spLocks noChangeShapeType="1"/>
            </p:cNvSpPr>
            <p:nvPr/>
          </p:nvSpPr>
          <p:spPr bwMode="auto">
            <a:xfrm>
              <a:off x="3304" y="1758"/>
              <a:ext cx="0" cy="125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10" name="Line 15">
              <a:extLst>
                <a:ext uri="{FF2B5EF4-FFF2-40B4-BE49-F238E27FC236}">
                  <a16:creationId xmlns:a16="http://schemas.microsoft.com/office/drawing/2014/main" id="{C7359CB7-2622-42A0-B78F-7E2DB41E299B}"/>
                </a:ext>
              </a:extLst>
            </p:cNvPr>
            <p:cNvSpPr>
              <a:spLocks noChangeShapeType="1"/>
            </p:cNvSpPr>
            <p:nvPr/>
          </p:nvSpPr>
          <p:spPr bwMode="auto">
            <a:xfrm>
              <a:off x="3304" y="3009"/>
              <a:ext cx="174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11" name="Line 16">
              <a:extLst>
                <a:ext uri="{FF2B5EF4-FFF2-40B4-BE49-F238E27FC236}">
                  <a16:creationId xmlns:a16="http://schemas.microsoft.com/office/drawing/2014/main" id="{B40231AB-5214-44C9-8EA2-C6E2E06E131F}"/>
                </a:ext>
              </a:extLst>
            </p:cNvPr>
            <p:cNvSpPr>
              <a:spLocks noChangeShapeType="1"/>
            </p:cNvSpPr>
            <p:nvPr/>
          </p:nvSpPr>
          <p:spPr bwMode="auto">
            <a:xfrm flipV="1">
              <a:off x="3863" y="2562"/>
              <a:ext cx="0" cy="44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12" name="Line 18">
              <a:extLst>
                <a:ext uri="{FF2B5EF4-FFF2-40B4-BE49-F238E27FC236}">
                  <a16:creationId xmlns:a16="http://schemas.microsoft.com/office/drawing/2014/main" id="{11CB6C15-DDF1-471B-AA02-BAA9DE4F6DF8}"/>
                </a:ext>
              </a:extLst>
            </p:cNvPr>
            <p:cNvSpPr>
              <a:spLocks noChangeShapeType="1"/>
            </p:cNvSpPr>
            <p:nvPr/>
          </p:nvSpPr>
          <p:spPr bwMode="auto">
            <a:xfrm flipH="1">
              <a:off x="3304" y="2579"/>
              <a:ext cx="559"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13" name="Line 20">
              <a:extLst>
                <a:ext uri="{FF2B5EF4-FFF2-40B4-BE49-F238E27FC236}">
                  <a16:creationId xmlns:a16="http://schemas.microsoft.com/office/drawing/2014/main" id="{F7CBDF8A-42FD-4A1B-B6DC-49DB46E01636}"/>
                </a:ext>
              </a:extLst>
            </p:cNvPr>
            <p:cNvSpPr>
              <a:spLocks noChangeShapeType="1"/>
            </p:cNvSpPr>
            <p:nvPr/>
          </p:nvSpPr>
          <p:spPr bwMode="auto">
            <a:xfrm flipV="1">
              <a:off x="3863" y="1954"/>
              <a:ext cx="0" cy="625"/>
            </a:xfrm>
            <a:prstGeom prst="line">
              <a:avLst/>
            </a:prstGeom>
            <a:noFill/>
            <a:ln w="31750">
              <a:solidFill>
                <a:srgbClr val="FF00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14" name="Line 23">
              <a:extLst>
                <a:ext uri="{FF2B5EF4-FFF2-40B4-BE49-F238E27FC236}">
                  <a16:creationId xmlns:a16="http://schemas.microsoft.com/office/drawing/2014/main" id="{055E12D7-E972-4FAC-9152-EA9959DA89D5}"/>
                </a:ext>
              </a:extLst>
            </p:cNvPr>
            <p:cNvSpPr>
              <a:spLocks noChangeShapeType="1"/>
            </p:cNvSpPr>
            <p:nvPr/>
          </p:nvSpPr>
          <p:spPr bwMode="auto">
            <a:xfrm>
              <a:off x="3863" y="2579"/>
              <a:ext cx="1118" cy="0"/>
            </a:xfrm>
            <a:prstGeom prst="line">
              <a:avLst/>
            </a:prstGeom>
            <a:noFill/>
            <a:ln w="31750">
              <a:solidFill>
                <a:srgbClr val="FF00FF"/>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9272" name="Rectangle 24" descr="信纸">
            <a:extLst>
              <a:ext uri="{FF2B5EF4-FFF2-40B4-BE49-F238E27FC236}">
                <a16:creationId xmlns:a16="http://schemas.microsoft.com/office/drawing/2014/main" id="{49E77434-E31B-456F-99A6-C2C56A1FD576}"/>
              </a:ext>
            </a:extLst>
          </p:cNvPr>
          <p:cNvSpPr>
            <a:spLocks noChangeArrowheads="1"/>
          </p:cNvSpPr>
          <p:nvPr/>
        </p:nvSpPr>
        <p:spPr bwMode="auto">
          <a:xfrm>
            <a:off x="684213" y="4292600"/>
            <a:ext cx="3816350" cy="1663700"/>
          </a:xfrm>
          <a:prstGeom prst="rect">
            <a:avLst/>
          </a:prstGeom>
          <a:blipFill dpi="0" rotWithShape="0">
            <a:blip r:embed="rId2"/>
            <a:srcRect/>
            <a:tile tx="0" ty="0" sx="100000" sy="100000" flip="none" algn="tl"/>
          </a:blipFill>
          <a:ln w="38100" algn="ctr">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400" b="1"/>
              <a:t>无差异曲线为直角形状。</a:t>
            </a:r>
          </a:p>
          <a:p>
            <a:pPr eaLnBrk="1" hangingPunct="1">
              <a:buClr>
                <a:srgbClr val="3366FF"/>
              </a:buClr>
              <a:buSzPct val="95000"/>
              <a:buFont typeface="Wingdings" panose="05000000000000000000" pitchFamily="2" charset="2"/>
              <a:buChar char="n"/>
            </a:pPr>
            <a:r>
              <a:rPr lang="zh-CN" altLang="en-US" sz="2400" b="1"/>
              <a:t>边际替代率为</a:t>
            </a:r>
            <a:r>
              <a:rPr lang="en-US" altLang="zh-CN" sz="2400" b="1"/>
              <a:t>0</a:t>
            </a:r>
            <a:r>
              <a:rPr lang="zh-CN" altLang="en-US" sz="2400" b="1"/>
              <a:t>（平行于横轴）或为∞（垂直于横轴）。</a:t>
            </a:r>
          </a:p>
        </p:txBody>
      </p:sp>
      <p:sp>
        <p:nvSpPr>
          <p:cNvPr id="309273" name="Rectangle 25" descr="花束">
            <a:extLst>
              <a:ext uri="{FF2B5EF4-FFF2-40B4-BE49-F238E27FC236}">
                <a16:creationId xmlns:a16="http://schemas.microsoft.com/office/drawing/2014/main" id="{CEE21923-8A84-4BAC-A26E-5EFCB75EC1A3}"/>
              </a:ext>
            </a:extLst>
          </p:cNvPr>
          <p:cNvSpPr>
            <a:spLocks noChangeArrowheads="1"/>
          </p:cNvSpPr>
          <p:nvPr/>
        </p:nvSpPr>
        <p:spPr bwMode="auto">
          <a:xfrm>
            <a:off x="684213" y="2349500"/>
            <a:ext cx="3816350" cy="1590675"/>
          </a:xfrm>
          <a:prstGeom prst="rect">
            <a:avLst/>
          </a:prstGeom>
          <a:blipFill dpi="0" rotWithShape="0">
            <a:blip r:embed="rId3"/>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a:t>例如，一副眼镜架必须和两片眼镜片同时配合，才能构成一副可供使用的眼镜。</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9251">
                                            <p:bg/>
                                          </p:spTgt>
                                        </p:tgtEl>
                                        <p:attrNameLst>
                                          <p:attrName>style.visibility</p:attrName>
                                        </p:attrNameLst>
                                      </p:cBhvr>
                                      <p:to>
                                        <p:strVal val="visible"/>
                                      </p:to>
                                    </p:set>
                                    <p:animEffect transition="in" filter="blinds(horizontal)">
                                      <p:cBhvr>
                                        <p:cTn id="7" dur="500"/>
                                        <p:tgtEl>
                                          <p:spTgt spid="309251">
                                            <p:bg/>
                                          </p:spTgt>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09251">
                                            <p:txEl>
                                              <p:pRg st="0" end="0"/>
                                            </p:txEl>
                                          </p:spTgt>
                                        </p:tgtEl>
                                        <p:attrNameLst>
                                          <p:attrName>style.visibility</p:attrName>
                                        </p:attrNameLst>
                                      </p:cBhvr>
                                      <p:to>
                                        <p:strVal val="visible"/>
                                      </p:to>
                                    </p:set>
                                    <p:animEffect transition="in" filter="blinds(horizontal)">
                                      <p:cBhvr>
                                        <p:cTn id="11" dur="500"/>
                                        <p:tgtEl>
                                          <p:spTgt spid="309251">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309273"/>
                                        </p:tgtEl>
                                        <p:attrNameLst>
                                          <p:attrName>style.visibility</p:attrName>
                                        </p:attrNameLst>
                                      </p:cBhvr>
                                      <p:to>
                                        <p:strVal val="visible"/>
                                      </p:to>
                                    </p:set>
                                    <p:animEffect transition="in" filter="blinds(horizontal)">
                                      <p:cBhvr>
                                        <p:cTn id="16" dur="500"/>
                                        <p:tgtEl>
                                          <p:spTgt spid="30927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309277"/>
                                        </p:tgtEl>
                                        <p:attrNameLst>
                                          <p:attrName>style.visibility</p:attrName>
                                        </p:attrNameLst>
                                      </p:cBhvr>
                                      <p:to>
                                        <p:strVal val="visible"/>
                                      </p:to>
                                    </p:set>
                                    <p:animEffect transition="in" filter="blinds(horizontal)">
                                      <p:cBhvr>
                                        <p:cTn id="21" dur="500"/>
                                        <p:tgtEl>
                                          <p:spTgt spid="30927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4" presetClass="entr" presetSubtype="16" fill="hold" nodeType="clickEffect">
                                  <p:stCondLst>
                                    <p:cond delay="0"/>
                                  </p:stCondLst>
                                  <p:childTnLst>
                                    <p:set>
                                      <p:cBhvr>
                                        <p:cTn id="25" dur="1" fill="hold">
                                          <p:stCondLst>
                                            <p:cond delay="0"/>
                                          </p:stCondLst>
                                        </p:cTn>
                                        <p:tgtEl>
                                          <p:spTgt spid="309276"/>
                                        </p:tgtEl>
                                        <p:attrNameLst>
                                          <p:attrName>style.visibility</p:attrName>
                                        </p:attrNameLst>
                                      </p:cBhvr>
                                      <p:to>
                                        <p:strVal val="visible"/>
                                      </p:to>
                                    </p:set>
                                    <p:animEffect transition="in" filter="box(in)">
                                      <p:cBhvr>
                                        <p:cTn id="26" dur="500"/>
                                        <p:tgtEl>
                                          <p:spTgt spid="309276"/>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nodeType="clickEffect">
                                  <p:stCondLst>
                                    <p:cond delay="0"/>
                                  </p:stCondLst>
                                  <p:childTnLst>
                                    <p:set>
                                      <p:cBhvr>
                                        <p:cTn id="30" dur="1" fill="hold">
                                          <p:stCondLst>
                                            <p:cond delay="0"/>
                                          </p:stCondLst>
                                        </p:cTn>
                                        <p:tgtEl>
                                          <p:spTgt spid="309278"/>
                                        </p:tgtEl>
                                        <p:attrNameLst>
                                          <p:attrName>style.visibility</p:attrName>
                                        </p:attrNameLst>
                                      </p:cBhvr>
                                      <p:to>
                                        <p:strVal val="visible"/>
                                      </p:to>
                                    </p:set>
                                    <p:animEffect transition="in" filter="blinds(horizontal)">
                                      <p:cBhvr>
                                        <p:cTn id="31" dur="500"/>
                                        <p:tgtEl>
                                          <p:spTgt spid="30927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309272"/>
                                        </p:tgtEl>
                                        <p:attrNameLst>
                                          <p:attrName>style.visibility</p:attrName>
                                        </p:attrNameLst>
                                      </p:cBhvr>
                                      <p:to>
                                        <p:strVal val="visible"/>
                                      </p:to>
                                    </p:set>
                                    <p:animEffect transition="in" filter="blinds(horizontal)">
                                      <p:cBhvr>
                                        <p:cTn id="36" dur="500"/>
                                        <p:tgtEl>
                                          <p:spTgt spid="3092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1" grpId="0" build="p" animBg="1"/>
      <p:bldP spid="309272" grpId="0" animBg="1"/>
      <p:bldP spid="309273"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53693599-895B-4254-9A4F-04393344259C}"/>
              </a:ext>
            </a:extLst>
          </p:cNvPr>
          <p:cNvSpPr>
            <a:spLocks noGrp="1" noChangeArrowheads="1"/>
          </p:cNvSpPr>
          <p:nvPr>
            <p:ph type="title"/>
          </p:nvPr>
        </p:nvSpPr>
        <p:spPr>
          <a:xfrm>
            <a:off x="468313" y="981075"/>
            <a:ext cx="7273925" cy="503238"/>
          </a:xfrm>
        </p:spPr>
        <p:txBody>
          <a:bodyPr/>
          <a:lstStyle/>
          <a:p>
            <a:pPr eaLnBrk="1" hangingPunct="1"/>
            <a:r>
              <a:rPr lang="zh-CN" altLang="en-US">
                <a:latin typeface="黑体" panose="02010609060101010101" pitchFamily="49" charset="-122"/>
                <a:ea typeface="黑体" panose="02010609060101010101" pitchFamily="49" charset="-122"/>
              </a:rPr>
              <a:t>一、</a:t>
            </a:r>
            <a:r>
              <a:rPr lang="zh-CN" altLang="en-US" b="1">
                <a:latin typeface="黑体" panose="02010609060101010101" pitchFamily="49" charset="-122"/>
                <a:ea typeface="黑体" panose="02010609060101010101" pitchFamily="49" charset="-122"/>
              </a:rPr>
              <a:t>预算线（</a:t>
            </a:r>
            <a:r>
              <a:rPr lang="en-US" altLang="zh-CN" b="1">
                <a:latin typeface="黑体" panose="02010609060101010101" pitchFamily="49" charset="-122"/>
                <a:ea typeface="黑体" panose="02010609060101010101" pitchFamily="49" charset="-122"/>
              </a:rPr>
              <a:t>Budget Line</a:t>
            </a:r>
            <a:r>
              <a:rPr lang="zh-CN" altLang="en-US" b="1">
                <a:latin typeface="黑体" panose="02010609060101010101" pitchFamily="49" charset="-122"/>
                <a:ea typeface="黑体" panose="02010609060101010101" pitchFamily="49" charset="-122"/>
              </a:rPr>
              <a:t>）</a:t>
            </a:r>
            <a:r>
              <a:rPr lang="zh-CN" altLang="en-US" sz="2000" b="1">
                <a:latin typeface="黑体" panose="02010609060101010101" pitchFamily="49" charset="-122"/>
                <a:ea typeface="黑体" panose="02010609060101010101" pitchFamily="49" charset="-122"/>
              </a:rPr>
              <a:t>消费可能线</a:t>
            </a:r>
          </a:p>
        </p:txBody>
      </p:sp>
      <p:sp>
        <p:nvSpPr>
          <p:cNvPr id="15363" name="Rectangle 3" descr="蓝色面巾纸">
            <a:extLst>
              <a:ext uri="{FF2B5EF4-FFF2-40B4-BE49-F238E27FC236}">
                <a16:creationId xmlns:a16="http://schemas.microsoft.com/office/drawing/2014/main" id="{96FCCD62-BC46-428F-8AF8-25875531BFB2}"/>
              </a:ext>
            </a:extLst>
          </p:cNvPr>
          <p:cNvSpPr>
            <a:spLocks noGrp="1" noChangeArrowheads="1"/>
          </p:cNvSpPr>
          <p:nvPr>
            <p:ph type="body" idx="1"/>
          </p:nvPr>
        </p:nvSpPr>
        <p:spPr>
          <a:xfrm>
            <a:off x="611188" y="1771650"/>
            <a:ext cx="4032250" cy="1873250"/>
          </a:xfrm>
          <a:blipFill dpi="0" rotWithShape="0">
            <a:blip r:embed="rId3"/>
            <a:srcRect/>
            <a:tile tx="0" ty="0" sx="100000" sy="100000" flip="none" algn="tl"/>
          </a:blipFill>
          <a:ln w="76200">
            <a:solidFill>
              <a:srgbClr val="336600"/>
            </a:solidFill>
            <a:miter lim="800000"/>
            <a:headEnd/>
            <a:tailEnd/>
          </a:ln>
        </p:spPr>
        <p:txBody>
          <a:bodyPr/>
          <a:lstStyle/>
          <a:p>
            <a:pPr marL="0" indent="0" algn="just" eaLnBrk="1" hangingPunct="1">
              <a:lnSpc>
                <a:spcPct val="110000"/>
              </a:lnSpc>
            </a:pPr>
            <a:r>
              <a:rPr lang="en-US" altLang="zh-CN" sz="2600" b="1">
                <a:solidFill>
                  <a:schemeClr val="tx2"/>
                </a:solidFill>
              </a:rPr>
              <a:t>1</a:t>
            </a:r>
            <a:r>
              <a:rPr lang="zh-CN" altLang="en-US" sz="2600" b="1">
                <a:solidFill>
                  <a:schemeClr val="tx2"/>
                </a:solidFill>
              </a:rPr>
              <a:t>、定义</a:t>
            </a:r>
            <a:r>
              <a:rPr lang="zh-CN" altLang="en-US" sz="2600" b="1">
                <a:solidFill>
                  <a:srgbClr val="FF0000"/>
                </a:solidFill>
                <a:ea typeface="仿宋_GB2312" panose="02010609030101010101" pitchFamily="49" charset="-122"/>
              </a:rPr>
              <a:t>：</a:t>
            </a:r>
            <a:r>
              <a:rPr lang="zh-CN" altLang="en-US" sz="2400" b="1">
                <a:ea typeface="仿宋_GB2312" panose="02010609030101010101" pitchFamily="49" charset="-122"/>
              </a:rPr>
              <a:t>在消费者收入与商品价格给定的条件下，</a:t>
            </a:r>
            <a:r>
              <a:rPr lang="zh-CN" altLang="en-US" sz="2400" b="1"/>
              <a:t>消费者的全部收入所能购买到的两种商品的各种组合。</a:t>
            </a:r>
            <a:r>
              <a:rPr lang="zh-CN" altLang="en-US" sz="2400"/>
              <a:t> </a:t>
            </a:r>
          </a:p>
        </p:txBody>
      </p:sp>
      <p:sp>
        <p:nvSpPr>
          <p:cNvPr id="15365" name="Line 5">
            <a:extLst>
              <a:ext uri="{FF2B5EF4-FFF2-40B4-BE49-F238E27FC236}">
                <a16:creationId xmlns:a16="http://schemas.microsoft.com/office/drawing/2014/main" id="{16C6AA89-3958-46EA-B92F-B337A841C1BA}"/>
              </a:ext>
            </a:extLst>
          </p:cNvPr>
          <p:cNvSpPr>
            <a:spLocks noChangeShapeType="1"/>
          </p:cNvSpPr>
          <p:nvPr/>
        </p:nvSpPr>
        <p:spPr bwMode="auto">
          <a:xfrm flipV="1">
            <a:off x="5557838" y="3975100"/>
            <a:ext cx="0" cy="2209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5366" name="Line 6">
            <a:extLst>
              <a:ext uri="{FF2B5EF4-FFF2-40B4-BE49-F238E27FC236}">
                <a16:creationId xmlns:a16="http://schemas.microsoft.com/office/drawing/2014/main" id="{8152B8C2-086B-47C1-8F47-4DC4E3A1D2E4}"/>
              </a:ext>
            </a:extLst>
          </p:cNvPr>
          <p:cNvSpPr>
            <a:spLocks noChangeShapeType="1"/>
          </p:cNvSpPr>
          <p:nvPr/>
        </p:nvSpPr>
        <p:spPr bwMode="auto">
          <a:xfrm>
            <a:off x="5549900" y="6189663"/>
            <a:ext cx="2895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5367" name="Line 7">
            <a:extLst>
              <a:ext uri="{FF2B5EF4-FFF2-40B4-BE49-F238E27FC236}">
                <a16:creationId xmlns:a16="http://schemas.microsoft.com/office/drawing/2014/main" id="{CE4D7DC4-9064-477C-A6E3-B04CCAC6FCE0}"/>
              </a:ext>
            </a:extLst>
          </p:cNvPr>
          <p:cNvSpPr>
            <a:spLocks noChangeShapeType="1"/>
          </p:cNvSpPr>
          <p:nvPr/>
        </p:nvSpPr>
        <p:spPr bwMode="auto">
          <a:xfrm>
            <a:off x="5549900" y="4437063"/>
            <a:ext cx="2438400" cy="1752600"/>
          </a:xfrm>
          <a:prstGeom prst="line">
            <a:avLst/>
          </a:prstGeom>
          <a:noFill/>
          <a:ln w="28575">
            <a:solidFill>
              <a:srgbClr val="660033"/>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5368" name="Text Box 8">
            <a:extLst>
              <a:ext uri="{FF2B5EF4-FFF2-40B4-BE49-F238E27FC236}">
                <a16:creationId xmlns:a16="http://schemas.microsoft.com/office/drawing/2014/main" id="{50BF85F3-2396-4F73-8F45-4ED379DDBC0A}"/>
              </a:ext>
            </a:extLst>
          </p:cNvPr>
          <p:cNvSpPr txBox="1">
            <a:spLocks noChangeArrowheads="1"/>
          </p:cNvSpPr>
          <p:nvPr/>
        </p:nvSpPr>
        <p:spPr bwMode="auto">
          <a:xfrm>
            <a:off x="5580063" y="3500438"/>
            <a:ext cx="157956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b="1"/>
              <a:t>X2</a:t>
            </a:r>
            <a:r>
              <a:rPr lang="zh-CN" altLang="en-US" sz="2000" b="1"/>
              <a:t>（衣服）</a:t>
            </a:r>
          </a:p>
        </p:txBody>
      </p:sp>
      <p:sp>
        <p:nvSpPr>
          <p:cNvPr id="15369" name="Text Box 9">
            <a:extLst>
              <a:ext uri="{FF2B5EF4-FFF2-40B4-BE49-F238E27FC236}">
                <a16:creationId xmlns:a16="http://schemas.microsoft.com/office/drawing/2014/main" id="{3B2A6F88-926D-45DB-8BBF-BEB4154559FD}"/>
              </a:ext>
            </a:extLst>
          </p:cNvPr>
          <p:cNvSpPr txBox="1">
            <a:spLocks noChangeArrowheads="1"/>
          </p:cNvSpPr>
          <p:nvPr/>
        </p:nvSpPr>
        <p:spPr bwMode="auto">
          <a:xfrm>
            <a:off x="5292725" y="6165850"/>
            <a:ext cx="3365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0</a:t>
            </a:r>
          </a:p>
        </p:txBody>
      </p:sp>
      <p:sp>
        <p:nvSpPr>
          <p:cNvPr id="15370" name="Text Box 10">
            <a:extLst>
              <a:ext uri="{FF2B5EF4-FFF2-40B4-BE49-F238E27FC236}">
                <a16:creationId xmlns:a16="http://schemas.microsoft.com/office/drawing/2014/main" id="{91CD2B69-8142-4DC7-836F-22974E2B9CC4}"/>
              </a:ext>
            </a:extLst>
          </p:cNvPr>
          <p:cNvSpPr txBox="1">
            <a:spLocks noChangeArrowheads="1"/>
          </p:cNvSpPr>
          <p:nvPr/>
        </p:nvSpPr>
        <p:spPr bwMode="auto">
          <a:xfrm>
            <a:off x="7812088" y="5734050"/>
            <a:ext cx="4048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A</a:t>
            </a:r>
          </a:p>
        </p:txBody>
      </p:sp>
      <p:sp>
        <p:nvSpPr>
          <p:cNvPr id="15371" name="Text Box 11">
            <a:extLst>
              <a:ext uri="{FF2B5EF4-FFF2-40B4-BE49-F238E27FC236}">
                <a16:creationId xmlns:a16="http://schemas.microsoft.com/office/drawing/2014/main" id="{EEBBCE4E-A85F-41C7-B6C9-1C849D2D1B5E}"/>
              </a:ext>
            </a:extLst>
          </p:cNvPr>
          <p:cNvSpPr txBox="1">
            <a:spLocks noChangeArrowheads="1"/>
          </p:cNvSpPr>
          <p:nvPr/>
        </p:nvSpPr>
        <p:spPr bwMode="auto">
          <a:xfrm>
            <a:off x="5148263" y="4221163"/>
            <a:ext cx="43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50000"/>
              </a:spcBef>
              <a:buClrTx/>
              <a:buFontTx/>
              <a:buNone/>
            </a:pPr>
            <a:r>
              <a:rPr lang="en-US" altLang="zh-CN" sz="2400"/>
              <a:t>B</a:t>
            </a:r>
          </a:p>
        </p:txBody>
      </p:sp>
      <p:sp>
        <p:nvSpPr>
          <p:cNvPr id="15374" name="Text Box 14">
            <a:extLst>
              <a:ext uri="{FF2B5EF4-FFF2-40B4-BE49-F238E27FC236}">
                <a16:creationId xmlns:a16="http://schemas.microsoft.com/office/drawing/2014/main" id="{36C8A445-586A-43D4-83B0-23E1EFD01332}"/>
              </a:ext>
            </a:extLst>
          </p:cNvPr>
          <p:cNvSpPr txBox="1">
            <a:spLocks noChangeArrowheads="1"/>
          </p:cNvSpPr>
          <p:nvPr/>
        </p:nvSpPr>
        <p:spPr bwMode="auto">
          <a:xfrm>
            <a:off x="8172450" y="6237288"/>
            <a:ext cx="574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X1</a:t>
            </a:r>
            <a:endParaRPr lang="en-US" altLang="zh-CN" sz="2000" b="1"/>
          </a:p>
        </p:txBody>
      </p:sp>
      <p:sp>
        <p:nvSpPr>
          <p:cNvPr id="15375" name="Rectangle 15">
            <a:extLst>
              <a:ext uri="{FF2B5EF4-FFF2-40B4-BE49-F238E27FC236}">
                <a16:creationId xmlns:a16="http://schemas.microsoft.com/office/drawing/2014/main" id="{EAE691EA-870E-454D-9731-0170D385C197}"/>
              </a:ext>
            </a:extLst>
          </p:cNvPr>
          <p:cNvSpPr>
            <a:spLocks noChangeArrowheads="1"/>
          </p:cNvSpPr>
          <p:nvPr/>
        </p:nvSpPr>
        <p:spPr bwMode="auto">
          <a:xfrm>
            <a:off x="611188" y="5518150"/>
            <a:ext cx="4392612" cy="904875"/>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10000"/>
              </a:lnSpc>
              <a:spcBef>
                <a:spcPct val="0"/>
              </a:spcBef>
              <a:buClrTx/>
              <a:buFontTx/>
              <a:buNone/>
            </a:pPr>
            <a:r>
              <a:rPr lang="en-US" altLang="zh-CN" sz="2400" b="1">
                <a:solidFill>
                  <a:srgbClr val="000066"/>
                </a:solidFill>
              </a:rPr>
              <a:t>A</a:t>
            </a:r>
            <a:r>
              <a:rPr lang="zh-CN" altLang="en-US" sz="2400" b="1">
                <a:solidFill>
                  <a:srgbClr val="000066"/>
                </a:solidFill>
              </a:rPr>
              <a:t>点，全部买</a:t>
            </a:r>
            <a:r>
              <a:rPr lang="en-US" altLang="zh-CN" sz="2400" b="1">
                <a:solidFill>
                  <a:srgbClr val="000066"/>
                </a:solidFill>
              </a:rPr>
              <a:t>X1</a:t>
            </a:r>
            <a:r>
              <a:rPr lang="zh-CN" altLang="en-US" sz="2400" b="1">
                <a:solidFill>
                  <a:srgbClr val="000066"/>
                </a:solidFill>
              </a:rPr>
              <a:t>，无法买</a:t>
            </a:r>
            <a:r>
              <a:rPr lang="en-US" altLang="zh-CN" sz="2400" b="1">
                <a:solidFill>
                  <a:srgbClr val="000066"/>
                </a:solidFill>
              </a:rPr>
              <a:t>X2</a:t>
            </a:r>
            <a:r>
              <a:rPr lang="zh-CN" altLang="en-US" sz="2400" b="1">
                <a:solidFill>
                  <a:srgbClr val="000066"/>
                </a:solidFill>
              </a:rPr>
              <a:t>；</a:t>
            </a:r>
          </a:p>
          <a:p>
            <a:pPr>
              <a:lnSpc>
                <a:spcPct val="110000"/>
              </a:lnSpc>
              <a:spcBef>
                <a:spcPct val="0"/>
              </a:spcBef>
              <a:buClrTx/>
              <a:buFontTx/>
              <a:buNone/>
            </a:pPr>
            <a:r>
              <a:rPr lang="en-US" altLang="zh-CN" sz="2400" b="1">
                <a:solidFill>
                  <a:srgbClr val="000066"/>
                </a:solidFill>
              </a:rPr>
              <a:t>B</a:t>
            </a:r>
            <a:r>
              <a:rPr lang="zh-CN" altLang="en-US" sz="2400" b="1">
                <a:solidFill>
                  <a:srgbClr val="000066"/>
                </a:solidFill>
              </a:rPr>
              <a:t>点，全部买</a:t>
            </a:r>
            <a:r>
              <a:rPr lang="en-US" altLang="zh-CN" sz="2400" b="1">
                <a:solidFill>
                  <a:srgbClr val="000066"/>
                </a:solidFill>
              </a:rPr>
              <a:t>X2</a:t>
            </a:r>
            <a:r>
              <a:rPr lang="zh-CN" altLang="en-US" sz="2400" b="1">
                <a:solidFill>
                  <a:srgbClr val="000066"/>
                </a:solidFill>
              </a:rPr>
              <a:t>，无法买</a:t>
            </a:r>
            <a:r>
              <a:rPr lang="en-US" altLang="zh-CN" sz="2400" b="1">
                <a:solidFill>
                  <a:srgbClr val="000066"/>
                </a:solidFill>
              </a:rPr>
              <a:t>X1</a:t>
            </a:r>
            <a:r>
              <a:rPr lang="zh-CN" altLang="en-US" sz="2400" b="1">
                <a:solidFill>
                  <a:srgbClr val="000066"/>
                </a:solidFill>
              </a:rPr>
              <a:t>。</a:t>
            </a:r>
          </a:p>
        </p:txBody>
      </p:sp>
      <p:sp>
        <p:nvSpPr>
          <p:cNvPr id="15376" name="Rectangle 16" descr="蓝色面巾纸">
            <a:extLst>
              <a:ext uri="{FF2B5EF4-FFF2-40B4-BE49-F238E27FC236}">
                <a16:creationId xmlns:a16="http://schemas.microsoft.com/office/drawing/2014/main" id="{4015ABCB-9817-4C59-8880-AF73684C7459}"/>
              </a:ext>
            </a:extLst>
          </p:cNvPr>
          <p:cNvSpPr>
            <a:spLocks noChangeArrowheads="1"/>
          </p:cNvSpPr>
          <p:nvPr/>
        </p:nvSpPr>
        <p:spPr bwMode="auto">
          <a:xfrm>
            <a:off x="1116013" y="3860800"/>
            <a:ext cx="3167062" cy="1263650"/>
          </a:xfrm>
          <a:prstGeom prst="rect">
            <a:avLst/>
          </a:prstGeom>
          <a:blipFill dpi="0" rotWithShape="0">
            <a:blip r:embed="rId3"/>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r>
              <a:rPr lang="zh-CN" altLang="en-US" sz="2400" b="1">
                <a:solidFill>
                  <a:schemeClr val="tx2"/>
                </a:solidFill>
              </a:rPr>
              <a:t>预算线</a:t>
            </a:r>
            <a:r>
              <a:rPr lang="zh-CN" altLang="en-US" sz="2400" b="1">
                <a:solidFill>
                  <a:srgbClr val="660033"/>
                </a:solidFill>
              </a:rPr>
              <a:t>上的每一点，</a:t>
            </a:r>
            <a:r>
              <a:rPr lang="en-US" altLang="zh-CN" sz="2400" b="1">
                <a:solidFill>
                  <a:srgbClr val="660033"/>
                </a:solidFill>
              </a:rPr>
              <a:t>X1</a:t>
            </a:r>
            <a:r>
              <a:rPr lang="zh-CN" altLang="en-US" sz="2400" b="1">
                <a:solidFill>
                  <a:srgbClr val="660033"/>
                </a:solidFill>
              </a:rPr>
              <a:t>、</a:t>
            </a:r>
            <a:r>
              <a:rPr lang="en-US" altLang="zh-CN" sz="2400" b="1">
                <a:solidFill>
                  <a:srgbClr val="660033"/>
                </a:solidFill>
              </a:rPr>
              <a:t>X2</a:t>
            </a:r>
            <a:r>
              <a:rPr lang="zh-CN" altLang="en-US" sz="2400" b="1">
                <a:solidFill>
                  <a:srgbClr val="660033"/>
                </a:solidFill>
              </a:rPr>
              <a:t>两种商品组合不同，但支出相等。</a:t>
            </a:r>
          </a:p>
        </p:txBody>
      </p:sp>
      <p:pic>
        <p:nvPicPr>
          <p:cNvPr id="15378" name="Picture 18">
            <a:extLst>
              <a:ext uri="{FF2B5EF4-FFF2-40B4-BE49-F238E27FC236}">
                <a16:creationId xmlns:a16="http://schemas.microsoft.com/office/drawing/2014/main" id="{1015032F-3BDE-43C0-B729-472B430114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1649413"/>
            <a:ext cx="3384550" cy="221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31" name="Text Box 19">
            <a:extLst>
              <a:ext uri="{FF2B5EF4-FFF2-40B4-BE49-F238E27FC236}">
                <a16:creationId xmlns:a16="http://schemas.microsoft.com/office/drawing/2014/main" id="{84EA5375-A390-4999-A40B-9BB92C8187BE}"/>
              </a:ext>
            </a:extLst>
          </p:cNvPr>
          <p:cNvSpPr txBox="1">
            <a:spLocks noChangeArrowheads="1"/>
          </p:cNvSpPr>
          <p:nvPr/>
        </p:nvSpPr>
        <p:spPr bwMode="auto">
          <a:xfrm>
            <a:off x="1547813" y="260350"/>
            <a:ext cx="640873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3600" b="1">
                <a:solidFill>
                  <a:srgbClr val="000000"/>
                </a:solidFill>
                <a:latin typeface="黑体" panose="02010609060101010101" pitchFamily="49" charset="-122"/>
                <a:ea typeface="黑体" panose="02010609060101010101" pitchFamily="49" charset="-122"/>
              </a:rPr>
              <a:t>第三节 预算线和消费者均衡</a:t>
            </a:r>
          </a:p>
        </p:txBody>
      </p:sp>
      <p:sp>
        <p:nvSpPr>
          <p:cNvPr id="15380" name="Text Box 20">
            <a:extLst>
              <a:ext uri="{FF2B5EF4-FFF2-40B4-BE49-F238E27FC236}">
                <a16:creationId xmlns:a16="http://schemas.microsoft.com/office/drawing/2014/main" id="{6989ECEB-1C15-45D1-AF67-0C0BC5DC7FBF}"/>
              </a:ext>
            </a:extLst>
          </p:cNvPr>
          <p:cNvSpPr txBox="1">
            <a:spLocks noChangeArrowheads="1"/>
          </p:cNvSpPr>
          <p:nvPr/>
        </p:nvSpPr>
        <p:spPr bwMode="auto">
          <a:xfrm>
            <a:off x="4859338" y="3860800"/>
            <a:ext cx="8651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t>X2</a:t>
            </a:r>
            <a:endParaRPr lang="en-US" altLang="zh-CN" sz="2000" b="1"/>
          </a:p>
        </p:txBody>
      </p:sp>
    </p:spTree>
  </p:cSld>
  <p:clrMapOvr>
    <a:masterClrMapping/>
  </p:clrMapOvr>
  <p:transition spd="slow">
    <p:pull dir="rd"/>
    <p:sndAc>
      <p:stSnd>
        <p:snd r:embed="rId2" name="ricochet.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363">
                                            <p:bg/>
                                          </p:spTgt>
                                        </p:tgtEl>
                                        <p:attrNameLst>
                                          <p:attrName>style.visibility</p:attrName>
                                        </p:attrNameLst>
                                      </p:cBhvr>
                                      <p:to>
                                        <p:strVal val="visible"/>
                                      </p:to>
                                    </p:set>
                                    <p:animEffect transition="in" filter="blinds(horizontal)">
                                      <p:cBhvr>
                                        <p:cTn id="7" dur="500"/>
                                        <p:tgtEl>
                                          <p:spTgt spid="1536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363">
                                            <p:txEl>
                                              <p:pRg st="0" end="0"/>
                                            </p:txEl>
                                          </p:spTgt>
                                        </p:tgtEl>
                                        <p:attrNameLst>
                                          <p:attrName>style.visibility</p:attrName>
                                        </p:attrNameLst>
                                      </p:cBhvr>
                                      <p:to>
                                        <p:strVal val="visible"/>
                                      </p:to>
                                    </p:set>
                                    <p:animEffect transition="in" filter="blinds(horizontal)">
                                      <p:cBhvr>
                                        <p:cTn id="12" dur="500"/>
                                        <p:tgtEl>
                                          <p:spTgt spid="153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5378"/>
                                        </p:tgtEl>
                                        <p:attrNameLst>
                                          <p:attrName>style.visibility</p:attrName>
                                        </p:attrNameLst>
                                      </p:cBhvr>
                                      <p:to>
                                        <p:strVal val="visible"/>
                                      </p:to>
                                    </p:set>
                                    <p:animEffect transition="in" filter="blinds(horizontal)">
                                      <p:cBhvr>
                                        <p:cTn id="17" dur="500"/>
                                        <p:tgtEl>
                                          <p:spTgt spid="1537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15365"/>
                                        </p:tgtEl>
                                        <p:attrNameLst>
                                          <p:attrName>style.visibility</p:attrName>
                                        </p:attrNameLst>
                                      </p:cBhvr>
                                      <p:to>
                                        <p:strVal val="visible"/>
                                      </p:to>
                                    </p:set>
                                    <p:animEffect transition="in" filter="box(in)">
                                      <p:cBhvr>
                                        <p:cTn id="22" dur="500"/>
                                        <p:tgtEl>
                                          <p:spTgt spid="15365"/>
                                        </p:tgtEl>
                                      </p:cBhvr>
                                    </p:animEffect>
                                  </p:childTnLst>
                                </p:cTn>
                              </p:par>
                              <p:par>
                                <p:cTn id="23" presetID="4" presetClass="entr" presetSubtype="16" fill="hold" nodeType="withEffect">
                                  <p:stCondLst>
                                    <p:cond delay="0"/>
                                  </p:stCondLst>
                                  <p:childTnLst>
                                    <p:set>
                                      <p:cBhvr>
                                        <p:cTn id="24" dur="1" fill="hold">
                                          <p:stCondLst>
                                            <p:cond delay="0"/>
                                          </p:stCondLst>
                                        </p:cTn>
                                        <p:tgtEl>
                                          <p:spTgt spid="15366"/>
                                        </p:tgtEl>
                                        <p:attrNameLst>
                                          <p:attrName>style.visibility</p:attrName>
                                        </p:attrNameLst>
                                      </p:cBhvr>
                                      <p:to>
                                        <p:strVal val="visible"/>
                                      </p:to>
                                    </p:set>
                                    <p:animEffect transition="in" filter="box(in)">
                                      <p:cBhvr>
                                        <p:cTn id="25" dur="500"/>
                                        <p:tgtEl>
                                          <p:spTgt spid="15366"/>
                                        </p:tgtEl>
                                      </p:cBhvr>
                                    </p:animEffect>
                                  </p:childTnLst>
                                </p:cTn>
                              </p:par>
                              <p:par>
                                <p:cTn id="26" presetID="4" presetClass="entr" presetSubtype="16" fill="hold" nodeType="withEffect">
                                  <p:stCondLst>
                                    <p:cond delay="0"/>
                                  </p:stCondLst>
                                  <p:childTnLst>
                                    <p:set>
                                      <p:cBhvr>
                                        <p:cTn id="27" dur="1" fill="hold">
                                          <p:stCondLst>
                                            <p:cond delay="0"/>
                                          </p:stCondLst>
                                        </p:cTn>
                                        <p:tgtEl>
                                          <p:spTgt spid="15367"/>
                                        </p:tgtEl>
                                        <p:attrNameLst>
                                          <p:attrName>style.visibility</p:attrName>
                                        </p:attrNameLst>
                                      </p:cBhvr>
                                      <p:to>
                                        <p:strVal val="visible"/>
                                      </p:to>
                                    </p:set>
                                    <p:animEffect transition="in" filter="box(in)">
                                      <p:cBhvr>
                                        <p:cTn id="28" dur="500"/>
                                        <p:tgtEl>
                                          <p:spTgt spid="15367"/>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15368"/>
                                        </p:tgtEl>
                                        <p:attrNameLst>
                                          <p:attrName>style.visibility</p:attrName>
                                        </p:attrNameLst>
                                      </p:cBhvr>
                                      <p:to>
                                        <p:strVal val="visible"/>
                                      </p:to>
                                    </p:set>
                                    <p:animEffect transition="in" filter="box(in)">
                                      <p:cBhvr>
                                        <p:cTn id="31" dur="500"/>
                                        <p:tgtEl>
                                          <p:spTgt spid="15368"/>
                                        </p:tgtEl>
                                      </p:cBhvr>
                                    </p:animEffect>
                                  </p:childTnLst>
                                </p:cTn>
                              </p:par>
                              <p:par>
                                <p:cTn id="32" presetID="4" presetClass="entr" presetSubtype="16" fill="hold" grpId="0" nodeType="withEffect">
                                  <p:stCondLst>
                                    <p:cond delay="0"/>
                                  </p:stCondLst>
                                  <p:childTnLst>
                                    <p:set>
                                      <p:cBhvr>
                                        <p:cTn id="33" dur="1" fill="hold">
                                          <p:stCondLst>
                                            <p:cond delay="0"/>
                                          </p:stCondLst>
                                        </p:cTn>
                                        <p:tgtEl>
                                          <p:spTgt spid="15369"/>
                                        </p:tgtEl>
                                        <p:attrNameLst>
                                          <p:attrName>style.visibility</p:attrName>
                                        </p:attrNameLst>
                                      </p:cBhvr>
                                      <p:to>
                                        <p:strVal val="visible"/>
                                      </p:to>
                                    </p:set>
                                    <p:animEffect transition="in" filter="box(in)">
                                      <p:cBhvr>
                                        <p:cTn id="34" dur="500"/>
                                        <p:tgtEl>
                                          <p:spTgt spid="15369"/>
                                        </p:tgtEl>
                                      </p:cBhvr>
                                    </p:animEffect>
                                  </p:childTnLst>
                                </p:cTn>
                              </p:par>
                              <p:par>
                                <p:cTn id="35" presetID="4" presetClass="entr" presetSubtype="16" fill="hold" grpId="0" nodeType="withEffect">
                                  <p:stCondLst>
                                    <p:cond delay="0"/>
                                  </p:stCondLst>
                                  <p:childTnLst>
                                    <p:set>
                                      <p:cBhvr>
                                        <p:cTn id="36" dur="1" fill="hold">
                                          <p:stCondLst>
                                            <p:cond delay="0"/>
                                          </p:stCondLst>
                                        </p:cTn>
                                        <p:tgtEl>
                                          <p:spTgt spid="15370"/>
                                        </p:tgtEl>
                                        <p:attrNameLst>
                                          <p:attrName>style.visibility</p:attrName>
                                        </p:attrNameLst>
                                      </p:cBhvr>
                                      <p:to>
                                        <p:strVal val="visible"/>
                                      </p:to>
                                    </p:set>
                                    <p:animEffect transition="in" filter="box(in)">
                                      <p:cBhvr>
                                        <p:cTn id="37" dur="500"/>
                                        <p:tgtEl>
                                          <p:spTgt spid="15370"/>
                                        </p:tgtEl>
                                      </p:cBhvr>
                                    </p:animEffect>
                                  </p:childTnLst>
                                </p:cTn>
                              </p:par>
                              <p:par>
                                <p:cTn id="38" presetID="4" presetClass="entr" presetSubtype="16" fill="hold" grpId="0" nodeType="withEffect">
                                  <p:stCondLst>
                                    <p:cond delay="0"/>
                                  </p:stCondLst>
                                  <p:childTnLst>
                                    <p:set>
                                      <p:cBhvr>
                                        <p:cTn id="39" dur="1" fill="hold">
                                          <p:stCondLst>
                                            <p:cond delay="0"/>
                                          </p:stCondLst>
                                        </p:cTn>
                                        <p:tgtEl>
                                          <p:spTgt spid="15371"/>
                                        </p:tgtEl>
                                        <p:attrNameLst>
                                          <p:attrName>style.visibility</p:attrName>
                                        </p:attrNameLst>
                                      </p:cBhvr>
                                      <p:to>
                                        <p:strVal val="visible"/>
                                      </p:to>
                                    </p:set>
                                    <p:animEffect transition="in" filter="box(in)">
                                      <p:cBhvr>
                                        <p:cTn id="40" dur="500"/>
                                        <p:tgtEl>
                                          <p:spTgt spid="15371"/>
                                        </p:tgtEl>
                                      </p:cBhvr>
                                    </p:animEffect>
                                  </p:childTnLst>
                                </p:cTn>
                              </p:par>
                              <p:par>
                                <p:cTn id="41" presetID="4" presetClass="entr" presetSubtype="16" fill="hold" grpId="0" nodeType="withEffect">
                                  <p:stCondLst>
                                    <p:cond delay="0"/>
                                  </p:stCondLst>
                                  <p:childTnLst>
                                    <p:set>
                                      <p:cBhvr>
                                        <p:cTn id="42" dur="1" fill="hold">
                                          <p:stCondLst>
                                            <p:cond delay="0"/>
                                          </p:stCondLst>
                                        </p:cTn>
                                        <p:tgtEl>
                                          <p:spTgt spid="15374"/>
                                        </p:tgtEl>
                                        <p:attrNameLst>
                                          <p:attrName>style.visibility</p:attrName>
                                        </p:attrNameLst>
                                      </p:cBhvr>
                                      <p:to>
                                        <p:strVal val="visible"/>
                                      </p:to>
                                    </p:set>
                                    <p:animEffect transition="in" filter="box(in)">
                                      <p:cBhvr>
                                        <p:cTn id="43" dur="500"/>
                                        <p:tgtEl>
                                          <p:spTgt spid="15374"/>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15380"/>
                                        </p:tgtEl>
                                        <p:attrNameLst>
                                          <p:attrName>style.visibility</p:attrName>
                                        </p:attrNameLst>
                                      </p:cBhvr>
                                      <p:to>
                                        <p:strVal val="visible"/>
                                      </p:to>
                                    </p:set>
                                    <p:animEffect transition="in" filter="box(in)">
                                      <p:cBhvr>
                                        <p:cTn id="46" dur="500"/>
                                        <p:tgtEl>
                                          <p:spTgt spid="15380"/>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15376"/>
                                        </p:tgtEl>
                                        <p:attrNameLst>
                                          <p:attrName>style.visibility</p:attrName>
                                        </p:attrNameLst>
                                      </p:cBhvr>
                                      <p:to>
                                        <p:strVal val="visible"/>
                                      </p:to>
                                    </p:set>
                                    <p:animEffect transition="in" filter="blinds(horizontal)">
                                      <p:cBhvr>
                                        <p:cTn id="51" dur="500"/>
                                        <p:tgtEl>
                                          <p:spTgt spid="15376"/>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15375"/>
                                        </p:tgtEl>
                                        <p:attrNameLst>
                                          <p:attrName>style.visibility</p:attrName>
                                        </p:attrNameLst>
                                      </p:cBhvr>
                                      <p:to>
                                        <p:strVal val="visible"/>
                                      </p:to>
                                    </p:set>
                                    <p:animEffect transition="in" filter="blinds(horizontal)">
                                      <p:cBhvr>
                                        <p:cTn id="56" dur="500"/>
                                        <p:tgtEl>
                                          <p:spTgt spid="153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nimBg="1"/>
      <p:bldP spid="15368" grpId="0"/>
      <p:bldP spid="15369" grpId="0"/>
      <p:bldP spid="15370" grpId="0"/>
      <p:bldP spid="15371" grpId="0"/>
      <p:bldP spid="15374" grpId="0"/>
      <p:bldP spid="15375" grpId="0" animBg="1"/>
      <p:bldP spid="15376" grpId="0" animBg="1"/>
      <p:bldP spid="15380"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D9D4D585-B487-4DF3-9147-F2D2A0A08690}"/>
              </a:ext>
            </a:extLst>
          </p:cNvPr>
          <p:cNvSpPr>
            <a:spLocks noGrp="1" noChangeArrowheads="1"/>
          </p:cNvSpPr>
          <p:nvPr>
            <p:ph type="title"/>
          </p:nvPr>
        </p:nvSpPr>
        <p:spPr>
          <a:xfrm>
            <a:off x="685800" y="333375"/>
            <a:ext cx="7772400" cy="695325"/>
          </a:xfrm>
        </p:spPr>
        <p:txBody>
          <a:bodyPr/>
          <a:lstStyle/>
          <a:p>
            <a:pPr eaLnBrk="1" hangingPunct="1"/>
            <a:r>
              <a:rPr lang="en-US" altLang="zh-CN" sz="2800"/>
              <a:t> </a:t>
            </a:r>
            <a:r>
              <a:rPr lang="zh-CN" altLang="en-US" sz="2800"/>
              <a:t>对效用的理解</a:t>
            </a:r>
            <a:r>
              <a:rPr lang="en-US" altLang="zh-CN" sz="2800"/>
              <a:t>——《</a:t>
            </a:r>
            <a:r>
              <a:rPr lang="zh-CN" altLang="en-US" sz="2800"/>
              <a:t>最好吃的东西</a:t>
            </a:r>
            <a:r>
              <a:rPr lang="en-US" altLang="zh-CN" sz="2800"/>
              <a:t>》</a:t>
            </a:r>
          </a:p>
        </p:txBody>
      </p:sp>
      <p:sp>
        <p:nvSpPr>
          <p:cNvPr id="118787" name="Rectangle 3">
            <a:extLst>
              <a:ext uri="{FF2B5EF4-FFF2-40B4-BE49-F238E27FC236}">
                <a16:creationId xmlns:a16="http://schemas.microsoft.com/office/drawing/2014/main" id="{5C7949C5-4432-4B95-AF45-B65E05618CF9}"/>
              </a:ext>
            </a:extLst>
          </p:cNvPr>
          <p:cNvSpPr>
            <a:spLocks noGrp="1" noChangeArrowheads="1"/>
          </p:cNvSpPr>
          <p:nvPr>
            <p:ph type="body" idx="1"/>
          </p:nvPr>
        </p:nvSpPr>
        <p:spPr>
          <a:xfrm>
            <a:off x="611188" y="1268413"/>
            <a:ext cx="7993062" cy="3960812"/>
          </a:xfrm>
          <a:ln>
            <a:solidFill>
              <a:srgbClr val="FF0000"/>
            </a:solidFill>
            <a:miter lim="800000"/>
            <a:headEnd/>
            <a:tailEnd/>
          </a:ln>
        </p:spPr>
        <p:txBody>
          <a:bodyPr/>
          <a:lstStyle/>
          <a:p>
            <a:pPr eaLnBrk="1" hangingPunct="1">
              <a:lnSpc>
                <a:spcPct val="110000"/>
              </a:lnSpc>
              <a:buClr>
                <a:srgbClr val="660033"/>
              </a:buClr>
              <a:buSzPct val="90000"/>
              <a:buFont typeface="Wingdings" panose="05000000000000000000" pitchFamily="2" charset="2"/>
              <a:buChar char="n"/>
            </a:pPr>
            <a:r>
              <a:rPr lang="zh-CN" altLang="en-US" sz="2100">
                <a:solidFill>
                  <a:srgbClr val="000000"/>
                </a:solidFill>
                <a:ea typeface="黑体" panose="02010609060101010101" pitchFamily="49" charset="-122"/>
              </a:rPr>
              <a:t>兔子和猫争论，世界上什么东西最好吃。兔子说，“世界上萝卜最好吃。萝卜又甜又脆又解渴，我一想起萝卜就要流口水。”</a:t>
            </a:r>
          </a:p>
          <a:p>
            <a:pPr eaLnBrk="1" hangingPunct="1">
              <a:lnSpc>
                <a:spcPct val="110000"/>
              </a:lnSpc>
              <a:buClr>
                <a:srgbClr val="660033"/>
              </a:buClr>
              <a:buSzPct val="90000"/>
              <a:buFont typeface="Wingdings" panose="05000000000000000000" pitchFamily="2" charset="2"/>
              <a:buChar char="n"/>
            </a:pPr>
            <a:r>
              <a:rPr lang="zh-CN" altLang="en-US" sz="2100">
                <a:solidFill>
                  <a:srgbClr val="000000"/>
                </a:solidFill>
                <a:ea typeface="黑体" panose="02010609060101010101" pitchFamily="49" charset="-122"/>
              </a:rPr>
              <a:t>猫不同意，说，“世界上最好吃的东西是老鼠。老鼠的肉非常嫩，嚼起来又酥又松，味道美极了！”</a:t>
            </a:r>
          </a:p>
          <a:p>
            <a:pPr eaLnBrk="1" hangingPunct="1">
              <a:lnSpc>
                <a:spcPct val="110000"/>
              </a:lnSpc>
              <a:buClr>
                <a:srgbClr val="660033"/>
              </a:buClr>
              <a:buSzPct val="90000"/>
              <a:buFont typeface="Wingdings" panose="05000000000000000000" pitchFamily="2" charset="2"/>
              <a:buChar char="n"/>
            </a:pPr>
            <a:r>
              <a:rPr lang="zh-CN" altLang="en-US" sz="2100">
                <a:solidFill>
                  <a:srgbClr val="000000"/>
                </a:solidFill>
                <a:ea typeface="黑体" panose="02010609060101010101" pitchFamily="49" charset="-122"/>
              </a:rPr>
              <a:t>兔子和猫争论不休、相持不下，跑去请猴子评理。</a:t>
            </a:r>
          </a:p>
          <a:p>
            <a:pPr eaLnBrk="1" hangingPunct="1">
              <a:lnSpc>
                <a:spcPct val="110000"/>
              </a:lnSpc>
              <a:buClr>
                <a:srgbClr val="660033"/>
              </a:buClr>
              <a:buSzPct val="90000"/>
              <a:buFont typeface="Wingdings" panose="05000000000000000000" pitchFamily="2" charset="2"/>
              <a:buChar char="n"/>
            </a:pPr>
            <a:r>
              <a:rPr lang="zh-CN" altLang="en-US" sz="2100">
                <a:solidFill>
                  <a:srgbClr val="000000"/>
                </a:solidFill>
                <a:ea typeface="黑体" panose="02010609060101010101" pitchFamily="49" charset="-122"/>
              </a:rPr>
              <a:t>猴子听了，不由得大笑起来：“瞧你们这两个傻瓜蛋，连这点儿常识都不懂！世界上最好吃的东西是什么？是桃子！桃子不但美味可口，而且长得漂亮。我每天做梦都梦见吃桃子。”</a:t>
            </a:r>
          </a:p>
          <a:p>
            <a:pPr eaLnBrk="1" hangingPunct="1">
              <a:lnSpc>
                <a:spcPct val="110000"/>
              </a:lnSpc>
              <a:buClr>
                <a:srgbClr val="660033"/>
              </a:buClr>
              <a:buSzPct val="90000"/>
              <a:buFont typeface="Wingdings" panose="05000000000000000000" pitchFamily="2" charset="2"/>
              <a:buChar char="n"/>
            </a:pPr>
            <a:r>
              <a:rPr lang="zh-CN" altLang="en-US" sz="2100">
                <a:solidFill>
                  <a:srgbClr val="000000"/>
                </a:solidFill>
                <a:ea typeface="黑体" panose="02010609060101010101" pitchFamily="49" charset="-122"/>
              </a:rPr>
              <a:t>兔子和猫听了，全都直摇头。那么，世界上到底什么东西最好吃？</a:t>
            </a:r>
          </a:p>
        </p:txBody>
      </p:sp>
      <p:sp>
        <p:nvSpPr>
          <p:cNvPr id="118789" name="Rectangle 5" descr="信纸">
            <a:extLst>
              <a:ext uri="{FF2B5EF4-FFF2-40B4-BE49-F238E27FC236}">
                <a16:creationId xmlns:a16="http://schemas.microsoft.com/office/drawing/2014/main" id="{57A4F5C1-2F78-4FC9-9FB6-59FC26D4F8C1}"/>
              </a:ext>
            </a:extLst>
          </p:cNvPr>
          <p:cNvSpPr>
            <a:spLocks noChangeArrowheads="1"/>
          </p:cNvSpPr>
          <p:nvPr/>
        </p:nvSpPr>
        <p:spPr bwMode="auto">
          <a:xfrm>
            <a:off x="611188" y="5373688"/>
            <a:ext cx="7993062" cy="1006475"/>
          </a:xfrm>
          <a:prstGeom prst="rect">
            <a:avLst/>
          </a:prstGeom>
          <a:blipFill dpi="0" rotWithShape="0">
            <a:blip r:embed="rId2"/>
            <a:srcRect/>
            <a:tile tx="0" ty="0" sx="100000" sy="100000" flip="none" algn="tl"/>
          </a:blipFill>
          <a:ln w="38100">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10000"/>
              </a:lnSpc>
              <a:buClr>
                <a:srgbClr val="3366FF"/>
              </a:buClr>
              <a:buSzPct val="95000"/>
              <a:buFont typeface="Wingdings" panose="05000000000000000000" pitchFamily="2" charset="2"/>
              <a:buChar char="n"/>
            </a:pPr>
            <a:r>
              <a:rPr lang="zh-CN" altLang="en-US" sz="2400">
                <a:solidFill>
                  <a:srgbClr val="000000"/>
                </a:solidFill>
                <a:ea typeface="黑体" panose="02010609060101010101" pitchFamily="49" charset="-122"/>
              </a:rPr>
              <a:t>说明效用完全是个人的心理感觉。</a:t>
            </a:r>
          </a:p>
          <a:p>
            <a:pPr eaLnBrk="1" hangingPunct="1">
              <a:lnSpc>
                <a:spcPct val="110000"/>
              </a:lnSpc>
              <a:buClr>
                <a:srgbClr val="3366FF"/>
              </a:buClr>
              <a:buSzPct val="95000"/>
              <a:buFont typeface="Wingdings" panose="05000000000000000000" pitchFamily="2" charset="2"/>
              <a:buChar char="n"/>
            </a:pPr>
            <a:r>
              <a:rPr lang="zh-CN" altLang="en-US" sz="2400">
                <a:solidFill>
                  <a:srgbClr val="000000"/>
                </a:solidFill>
                <a:ea typeface="黑体" panose="02010609060101010101" pitchFamily="49" charset="-122"/>
              </a:rPr>
              <a:t>不同的偏好决定了对同一种商品效用大小的不同评价。</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18787">
                                            <p:txEl>
                                              <p:pRg st="0" end="0"/>
                                            </p:txEl>
                                          </p:spTgt>
                                        </p:tgtEl>
                                        <p:attrNameLst>
                                          <p:attrName>style.visibility</p:attrName>
                                        </p:attrNameLst>
                                      </p:cBhvr>
                                      <p:to>
                                        <p:strVal val="visible"/>
                                      </p:to>
                                    </p:set>
                                    <p:animEffect transition="in" filter="blinds(horizontal)">
                                      <p:cBhvr>
                                        <p:cTn id="7" dur="500"/>
                                        <p:tgtEl>
                                          <p:spTgt spid="1187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18787">
                                            <p:txEl>
                                              <p:pRg st="1" end="1"/>
                                            </p:txEl>
                                          </p:spTgt>
                                        </p:tgtEl>
                                        <p:attrNameLst>
                                          <p:attrName>style.visibility</p:attrName>
                                        </p:attrNameLst>
                                      </p:cBhvr>
                                      <p:to>
                                        <p:strVal val="visible"/>
                                      </p:to>
                                    </p:set>
                                    <p:animEffect transition="in" filter="blinds(horizontal)">
                                      <p:cBhvr>
                                        <p:cTn id="12" dur="500"/>
                                        <p:tgtEl>
                                          <p:spTgt spid="11878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18787">
                                            <p:txEl>
                                              <p:pRg st="2" end="2"/>
                                            </p:txEl>
                                          </p:spTgt>
                                        </p:tgtEl>
                                        <p:attrNameLst>
                                          <p:attrName>style.visibility</p:attrName>
                                        </p:attrNameLst>
                                      </p:cBhvr>
                                      <p:to>
                                        <p:strVal val="visible"/>
                                      </p:to>
                                    </p:set>
                                    <p:animEffect transition="in" filter="blinds(horizontal)">
                                      <p:cBhvr>
                                        <p:cTn id="17" dur="500"/>
                                        <p:tgtEl>
                                          <p:spTgt spid="11878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18787">
                                            <p:txEl>
                                              <p:pRg st="3" end="3"/>
                                            </p:txEl>
                                          </p:spTgt>
                                        </p:tgtEl>
                                        <p:attrNameLst>
                                          <p:attrName>style.visibility</p:attrName>
                                        </p:attrNameLst>
                                      </p:cBhvr>
                                      <p:to>
                                        <p:strVal val="visible"/>
                                      </p:to>
                                    </p:set>
                                    <p:animEffect transition="in" filter="blinds(horizontal)">
                                      <p:cBhvr>
                                        <p:cTn id="22" dur="500"/>
                                        <p:tgtEl>
                                          <p:spTgt spid="11878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18787">
                                            <p:txEl>
                                              <p:pRg st="4" end="4"/>
                                            </p:txEl>
                                          </p:spTgt>
                                        </p:tgtEl>
                                        <p:attrNameLst>
                                          <p:attrName>style.visibility</p:attrName>
                                        </p:attrNameLst>
                                      </p:cBhvr>
                                      <p:to>
                                        <p:strVal val="visible"/>
                                      </p:to>
                                    </p:set>
                                    <p:animEffect transition="in" filter="blinds(horizontal)">
                                      <p:cBhvr>
                                        <p:cTn id="27" dur="500"/>
                                        <p:tgtEl>
                                          <p:spTgt spid="11878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18789"/>
                                        </p:tgtEl>
                                        <p:attrNameLst>
                                          <p:attrName>style.visibility</p:attrName>
                                        </p:attrNameLst>
                                      </p:cBhvr>
                                      <p:to>
                                        <p:strVal val="visible"/>
                                      </p:to>
                                    </p:set>
                                    <p:animEffect transition="in" filter="blinds(horizontal)">
                                      <p:cBhvr>
                                        <p:cTn id="32" dur="500"/>
                                        <p:tgtEl>
                                          <p:spTgt spid="1187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8A5D41BD-C0A8-44F9-9B63-C70946A374DD}"/>
              </a:ext>
            </a:extLst>
          </p:cNvPr>
          <p:cNvSpPr>
            <a:spLocks noGrp="1" noChangeArrowheads="1"/>
          </p:cNvSpPr>
          <p:nvPr>
            <p:ph type="title"/>
          </p:nvPr>
        </p:nvSpPr>
        <p:spPr>
          <a:xfrm>
            <a:off x="684213" y="476250"/>
            <a:ext cx="3741737" cy="504825"/>
          </a:xfrm>
        </p:spPr>
        <p:txBody>
          <a:bodyPr/>
          <a:lstStyle/>
          <a:p>
            <a:pPr eaLnBrk="1" hangingPunct="1"/>
            <a:r>
              <a:rPr lang="en-US" altLang="zh-CN" sz="2800" b="1">
                <a:latin typeface="黑体" panose="02010609060101010101" pitchFamily="49" charset="-122"/>
                <a:ea typeface="黑体" panose="02010609060101010101" pitchFamily="49" charset="-122"/>
              </a:rPr>
              <a:t>2</a:t>
            </a:r>
            <a:r>
              <a:rPr lang="zh-CN" altLang="en-US" sz="2800" b="1">
                <a:latin typeface="黑体" panose="02010609060101010101" pitchFamily="49" charset="-122"/>
                <a:ea typeface="黑体" panose="02010609060101010101" pitchFamily="49" charset="-122"/>
              </a:rPr>
              <a:t>、预算线方程</a:t>
            </a:r>
          </a:p>
        </p:txBody>
      </p:sp>
      <p:sp>
        <p:nvSpPr>
          <p:cNvPr id="310275" name="Rectangle 3" descr="信纸">
            <a:extLst>
              <a:ext uri="{FF2B5EF4-FFF2-40B4-BE49-F238E27FC236}">
                <a16:creationId xmlns:a16="http://schemas.microsoft.com/office/drawing/2014/main" id="{87BEEA23-B102-4C92-BEA3-5F8FAAD5BB49}"/>
              </a:ext>
            </a:extLst>
          </p:cNvPr>
          <p:cNvSpPr>
            <a:spLocks noGrp="1" noChangeArrowheads="1"/>
          </p:cNvSpPr>
          <p:nvPr>
            <p:ph type="body" idx="1"/>
          </p:nvPr>
        </p:nvSpPr>
        <p:spPr>
          <a:xfrm>
            <a:off x="323850" y="1341438"/>
            <a:ext cx="4895850" cy="1366837"/>
          </a:xfrm>
          <a:blipFill dpi="0" rotWithShape="0">
            <a:blip r:embed="rId2"/>
            <a:srcRect/>
            <a:tile tx="0" ty="0" sx="100000" sy="100000" flip="none" algn="tl"/>
          </a:blipFill>
          <a:ln w="38100">
            <a:solidFill>
              <a:srgbClr val="CC6600"/>
            </a:solidFill>
            <a:miter lim="800000"/>
            <a:headEnd/>
            <a:tailEnd/>
          </a:ln>
        </p:spPr>
        <p:txBody>
          <a:bodyPr/>
          <a:lstStyle/>
          <a:p>
            <a:pPr eaLnBrk="1" hangingPunct="1">
              <a:buClr>
                <a:srgbClr val="3366FF"/>
              </a:buClr>
              <a:buSzPct val="95000"/>
              <a:buFont typeface="Wingdings" panose="05000000000000000000" pitchFamily="2" charset="2"/>
              <a:buChar char="n"/>
            </a:pPr>
            <a:r>
              <a:rPr lang="zh-CN" altLang="en-US" sz="2400" b="1"/>
              <a:t>以</a:t>
            </a:r>
            <a:r>
              <a:rPr lang="en-US" altLang="zh-CN" sz="2400" b="1"/>
              <a:t>I</a:t>
            </a:r>
            <a:r>
              <a:rPr lang="zh-CN" altLang="en-US" sz="2400" b="1"/>
              <a:t>表示消费者的既定收入；</a:t>
            </a:r>
          </a:p>
          <a:p>
            <a:pPr eaLnBrk="1" hangingPunct="1">
              <a:buClr>
                <a:srgbClr val="3366FF"/>
              </a:buClr>
              <a:buSzPct val="95000"/>
              <a:buFont typeface="Wingdings" panose="05000000000000000000" pitchFamily="2" charset="2"/>
              <a:buChar char="n"/>
            </a:pPr>
            <a:r>
              <a:rPr lang="zh-CN" altLang="en-US" sz="2400" b="1"/>
              <a:t>两种商品数量分别为</a:t>
            </a:r>
            <a:r>
              <a:rPr lang="en-US" altLang="zh-CN" sz="2400" b="1"/>
              <a:t>X</a:t>
            </a:r>
            <a:r>
              <a:rPr lang="en-US" altLang="zh-CN" sz="2400" b="1" baseline="-25000"/>
              <a:t>1</a:t>
            </a:r>
            <a:r>
              <a:rPr lang="zh-CN" altLang="en-US" sz="2400" b="1"/>
              <a:t>和</a:t>
            </a:r>
            <a:r>
              <a:rPr lang="en-US" altLang="zh-CN" sz="2400" b="1"/>
              <a:t>X</a:t>
            </a:r>
            <a:r>
              <a:rPr lang="en-US" altLang="zh-CN" sz="2400" b="1" baseline="-25000"/>
              <a:t>2</a:t>
            </a:r>
            <a:r>
              <a:rPr lang="zh-CN" altLang="en-US" sz="2400" b="1"/>
              <a:t>；</a:t>
            </a:r>
          </a:p>
          <a:p>
            <a:pPr eaLnBrk="1" hangingPunct="1">
              <a:buClr>
                <a:srgbClr val="3366FF"/>
              </a:buClr>
              <a:buSzPct val="95000"/>
              <a:buFont typeface="Wingdings" panose="05000000000000000000" pitchFamily="2" charset="2"/>
              <a:buChar char="n"/>
            </a:pPr>
            <a:r>
              <a:rPr lang="zh-CN" altLang="en-US" sz="2400" b="1"/>
              <a:t>商品价格分别为</a:t>
            </a:r>
            <a:r>
              <a:rPr lang="en-US" altLang="zh-CN" sz="2400" b="1"/>
              <a:t>P</a:t>
            </a:r>
            <a:r>
              <a:rPr lang="en-US" altLang="zh-CN" sz="2400" b="1" baseline="-25000"/>
              <a:t>1</a:t>
            </a:r>
            <a:r>
              <a:rPr lang="zh-CN" altLang="en-US" sz="2400" b="1"/>
              <a:t>和</a:t>
            </a:r>
            <a:r>
              <a:rPr lang="en-US" altLang="zh-CN" sz="2400" b="1"/>
              <a:t>P</a:t>
            </a:r>
            <a:r>
              <a:rPr lang="en-US" altLang="zh-CN" sz="2400" b="1" baseline="-25000"/>
              <a:t>2</a:t>
            </a:r>
            <a:r>
              <a:rPr lang="en-US" altLang="zh-CN" sz="2400"/>
              <a:t> </a:t>
            </a:r>
            <a:r>
              <a:rPr lang="zh-CN" altLang="en-US" sz="2400"/>
              <a:t>。</a:t>
            </a:r>
          </a:p>
        </p:txBody>
      </p:sp>
      <p:pic>
        <p:nvPicPr>
          <p:cNvPr id="310276" name="Picture 4">
            <a:extLst>
              <a:ext uri="{FF2B5EF4-FFF2-40B4-BE49-F238E27FC236}">
                <a16:creationId xmlns:a16="http://schemas.microsoft.com/office/drawing/2014/main" id="{DBE93225-322E-4153-AE0B-EA9CFA2432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163" y="1557338"/>
            <a:ext cx="2879725" cy="601662"/>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pic>
      <p:pic>
        <p:nvPicPr>
          <p:cNvPr id="310277" name="Picture 5">
            <a:extLst>
              <a:ext uri="{FF2B5EF4-FFF2-40B4-BE49-F238E27FC236}">
                <a16:creationId xmlns:a16="http://schemas.microsoft.com/office/drawing/2014/main" id="{34FF1216-776E-460C-800B-D765000FC8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5963" y="4365625"/>
            <a:ext cx="2735262" cy="103505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pic>
      <p:pic>
        <p:nvPicPr>
          <p:cNvPr id="310278" name="Picture 6">
            <a:extLst>
              <a:ext uri="{FF2B5EF4-FFF2-40B4-BE49-F238E27FC236}">
                <a16:creationId xmlns:a16="http://schemas.microsoft.com/office/drawing/2014/main" id="{9D2F8635-0783-4D79-B3F1-C178C84B9C8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8400" y="2852738"/>
            <a:ext cx="4824413"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280" name="Text Box 8">
            <a:extLst>
              <a:ext uri="{FF2B5EF4-FFF2-40B4-BE49-F238E27FC236}">
                <a16:creationId xmlns:a16="http://schemas.microsoft.com/office/drawing/2014/main" id="{84C04727-DA25-4393-AE60-1651A53472C0}"/>
              </a:ext>
            </a:extLst>
          </p:cNvPr>
          <p:cNvSpPr txBox="1">
            <a:spLocks noChangeArrowheads="1"/>
          </p:cNvSpPr>
          <p:nvPr/>
        </p:nvSpPr>
        <p:spPr bwMode="auto">
          <a:xfrm>
            <a:off x="3744913" y="5216525"/>
            <a:ext cx="296862"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0000CC"/>
                </a:solidFill>
              </a:rPr>
              <a:t>B</a:t>
            </a:r>
          </a:p>
        </p:txBody>
      </p:sp>
      <p:sp>
        <p:nvSpPr>
          <p:cNvPr id="310281" name="Text Box 9">
            <a:extLst>
              <a:ext uri="{FF2B5EF4-FFF2-40B4-BE49-F238E27FC236}">
                <a16:creationId xmlns:a16="http://schemas.microsoft.com/office/drawing/2014/main" id="{91701A25-5CF0-4F19-AB77-2C75211C78EE}"/>
              </a:ext>
            </a:extLst>
          </p:cNvPr>
          <p:cNvSpPr txBox="1">
            <a:spLocks noChangeArrowheads="1"/>
          </p:cNvSpPr>
          <p:nvPr/>
        </p:nvSpPr>
        <p:spPr bwMode="auto">
          <a:xfrm>
            <a:off x="2174875" y="3582988"/>
            <a:ext cx="309563" cy="44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0000CC"/>
                </a:solidFill>
              </a:rPr>
              <a:t>A</a:t>
            </a:r>
          </a:p>
        </p:txBody>
      </p:sp>
      <p:sp>
        <p:nvSpPr>
          <p:cNvPr id="310283" name="Text Box 11">
            <a:extLst>
              <a:ext uri="{FF2B5EF4-FFF2-40B4-BE49-F238E27FC236}">
                <a16:creationId xmlns:a16="http://schemas.microsoft.com/office/drawing/2014/main" id="{3D7011AA-241B-473C-B783-ACEA89698642}"/>
              </a:ext>
            </a:extLst>
          </p:cNvPr>
          <p:cNvSpPr txBox="1">
            <a:spLocks noChangeArrowheads="1"/>
          </p:cNvSpPr>
          <p:nvPr/>
        </p:nvSpPr>
        <p:spPr bwMode="auto">
          <a:xfrm>
            <a:off x="1846263" y="5449888"/>
            <a:ext cx="422275" cy="44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O</a:t>
            </a:r>
          </a:p>
        </p:txBody>
      </p:sp>
      <p:sp>
        <p:nvSpPr>
          <p:cNvPr id="310287" name="Rectangle 15">
            <a:extLst>
              <a:ext uri="{FF2B5EF4-FFF2-40B4-BE49-F238E27FC236}">
                <a16:creationId xmlns:a16="http://schemas.microsoft.com/office/drawing/2014/main" id="{883D618F-A3E9-432C-9BB3-A04C9561B78D}"/>
              </a:ext>
            </a:extLst>
          </p:cNvPr>
          <p:cNvSpPr>
            <a:spLocks noChangeArrowheads="1"/>
          </p:cNvSpPr>
          <p:nvPr/>
        </p:nvSpPr>
        <p:spPr bwMode="auto">
          <a:xfrm>
            <a:off x="4716463" y="4437063"/>
            <a:ext cx="12954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t>预算线方程</a:t>
            </a:r>
            <a:endParaRPr lang="zh-CN" altLang="en-US" sz="2400"/>
          </a:p>
        </p:txBody>
      </p:sp>
      <p:sp>
        <p:nvSpPr>
          <p:cNvPr id="310288" name="Text Box 16">
            <a:extLst>
              <a:ext uri="{FF2B5EF4-FFF2-40B4-BE49-F238E27FC236}">
                <a16:creationId xmlns:a16="http://schemas.microsoft.com/office/drawing/2014/main" id="{50B37FF6-DAEA-412D-85A5-0B0E8820C7D4}"/>
              </a:ext>
            </a:extLst>
          </p:cNvPr>
          <p:cNvSpPr txBox="1">
            <a:spLocks noChangeArrowheads="1"/>
          </p:cNvSpPr>
          <p:nvPr/>
        </p:nvSpPr>
        <p:spPr bwMode="auto">
          <a:xfrm>
            <a:off x="1619250" y="2997200"/>
            <a:ext cx="639763"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X</a:t>
            </a:r>
            <a:r>
              <a:rPr lang="en-US" altLang="zh-CN" sz="2400" baseline="-25000"/>
              <a:t>2</a:t>
            </a:r>
            <a:endParaRPr lang="en-US" altLang="zh-CN" sz="2400"/>
          </a:p>
        </p:txBody>
      </p:sp>
      <p:sp>
        <p:nvSpPr>
          <p:cNvPr id="310289" name="Text Box 17">
            <a:extLst>
              <a:ext uri="{FF2B5EF4-FFF2-40B4-BE49-F238E27FC236}">
                <a16:creationId xmlns:a16="http://schemas.microsoft.com/office/drawing/2014/main" id="{AFB19504-D96E-493B-8615-2CA0609EDA4A}"/>
              </a:ext>
            </a:extLst>
          </p:cNvPr>
          <p:cNvSpPr txBox="1">
            <a:spLocks noChangeArrowheads="1"/>
          </p:cNvSpPr>
          <p:nvPr/>
        </p:nvSpPr>
        <p:spPr bwMode="auto">
          <a:xfrm>
            <a:off x="4643438" y="5589588"/>
            <a:ext cx="549275"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X</a:t>
            </a:r>
            <a:r>
              <a:rPr lang="en-US" altLang="zh-CN" sz="2400" baseline="-25000"/>
              <a:t>1</a:t>
            </a:r>
            <a:endParaRPr lang="en-US" altLang="zh-CN" sz="2400"/>
          </a:p>
        </p:txBody>
      </p:sp>
      <p:sp>
        <p:nvSpPr>
          <p:cNvPr id="310291" name="Line 19">
            <a:extLst>
              <a:ext uri="{FF2B5EF4-FFF2-40B4-BE49-F238E27FC236}">
                <a16:creationId xmlns:a16="http://schemas.microsoft.com/office/drawing/2014/main" id="{02E5503E-D324-4C8C-B798-35A777251529}"/>
              </a:ext>
            </a:extLst>
          </p:cNvPr>
          <p:cNvSpPr>
            <a:spLocks noChangeShapeType="1"/>
          </p:cNvSpPr>
          <p:nvPr/>
        </p:nvSpPr>
        <p:spPr bwMode="auto">
          <a:xfrm>
            <a:off x="2138363" y="3176588"/>
            <a:ext cx="0" cy="237966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0292" name="Line 20">
            <a:extLst>
              <a:ext uri="{FF2B5EF4-FFF2-40B4-BE49-F238E27FC236}">
                <a16:creationId xmlns:a16="http://schemas.microsoft.com/office/drawing/2014/main" id="{F9030BFC-40C1-44D5-BDF0-0119D46DC4F6}"/>
              </a:ext>
            </a:extLst>
          </p:cNvPr>
          <p:cNvSpPr>
            <a:spLocks noChangeShapeType="1"/>
          </p:cNvSpPr>
          <p:nvPr/>
        </p:nvSpPr>
        <p:spPr bwMode="auto">
          <a:xfrm>
            <a:off x="2138363" y="3911600"/>
            <a:ext cx="1584325" cy="1636713"/>
          </a:xfrm>
          <a:prstGeom prst="line">
            <a:avLst/>
          </a:prstGeom>
          <a:noFill/>
          <a:ln w="2857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0293" name="Line 21">
            <a:extLst>
              <a:ext uri="{FF2B5EF4-FFF2-40B4-BE49-F238E27FC236}">
                <a16:creationId xmlns:a16="http://schemas.microsoft.com/office/drawing/2014/main" id="{79FDC056-46F3-4B5E-82F2-C14526A6CE93}"/>
              </a:ext>
            </a:extLst>
          </p:cNvPr>
          <p:cNvSpPr>
            <a:spLocks noChangeShapeType="1"/>
          </p:cNvSpPr>
          <p:nvPr/>
        </p:nvSpPr>
        <p:spPr bwMode="auto">
          <a:xfrm flipV="1">
            <a:off x="2138363" y="5516563"/>
            <a:ext cx="2720975" cy="365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56" name="Line 22">
            <a:extLst>
              <a:ext uri="{FF2B5EF4-FFF2-40B4-BE49-F238E27FC236}">
                <a16:creationId xmlns:a16="http://schemas.microsoft.com/office/drawing/2014/main" id="{070519B3-0B12-42EA-8852-B749BFAFA637}"/>
              </a:ext>
            </a:extLst>
          </p:cNvPr>
          <p:cNvSpPr>
            <a:spLocks noChangeShapeType="1"/>
          </p:cNvSpPr>
          <p:nvPr/>
        </p:nvSpPr>
        <p:spPr bwMode="auto">
          <a:xfrm>
            <a:off x="2774950" y="555307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0297" name="Text Box 25">
            <a:extLst>
              <a:ext uri="{FF2B5EF4-FFF2-40B4-BE49-F238E27FC236}">
                <a16:creationId xmlns:a16="http://schemas.microsoft.com/office/drawing/2014/main" id="{C687E75C-D424-4269-9372-F80760538C82}"/>
              </a:ext>
            </a:extLst>
          </p:cNvPr>
          <p:cNvSpPr txBox="1">
            <a:spLocks noChangeArrowheads="1"/>
          </p:cNvSpPr>
          <p:nvPr/>
        </p:nvSpPr>
        <p:spPr bwMode="auto">
          <a:xfrm>
            <a:off x="2843213" y="3933825"/>
            <a:ext cx="2028825"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P</a:t>
            </a:r>
            <a:r>
              <a:rPr lang="en-US" altLang="zh-CN" sz="2400" baseline="-25000"/>
              <a:t>1</a:t>
            </a:r>
            <a:r>
              <a:rPr lang="en-US" altLang="zh-CN" sz="2400"/>
              <a:t>X</a:t>
            </a:r>
            <a:r>
              <a:rPr lang="en-US" altLang="zh-CN" sz="2400" baseline="-25000"/>
              <a:t>1</a:t>
            </a:r>
            <a:r>
              <a:rPr lang="en-US" altLang="zh-CN" sz="2400"/>
              <a:t>+P</a:t>
            </a:r>
            <a:r>
              <a:rPr lang="en-US" altLang="zh-CN" sz="2400" baseline="-25000"/>
              <a:t>2</a:t>
            </a:r>
            <a:r>
              <a:rPr lang="en-US" altLang="zh-CN" sz="2400"/>
              <a:t>X</a:t>
            </a:r>
            <a:r>
              <a:rPr lang="en-US" altLang="zh-CN" sz="2400" baseline="-25000"/>
              <a:t>2</a:t>
            </a:r>
            <a:r>
              <a:rPr lang="en-US" altLang="zh-CN" sz="2400"/>
              <a:t>=I</a:t>
            </a:r>
          </a:p>
        </p:txBody>
      </p:sp>
      <p:sp>
        <p:nvSpPr>
          <p:cNvPr id="310298" name="Line 26">
            <a:extLst>
              <a:ext uri="{FF2B5EF4-FFF2-40B4-BE49-F238E27FC236}">
                <a16:creationId xmlns:a16="http://schemas.microsoft.com/office/drawing/2014/main" id="{269F28F2-11C6-4400-9F14-3282AF2D7DEE}"/>
              </a:ext>
            </a:extLst>
          </p:cNvPr>
          <p:cNvSpPr>
            <a:spLocks noChangeShapeType="1"/>
          </p:cNvSpPr>
          <p:nvPr/>
        </p:nvSpPr>
        <p:spPr bwMode="auto">
          <a:xfrm flipH="1">
            <a:off x="2119313" y="4097338"/>
            <a:ext cx="195262" cy="1920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0299" name="Line 27">
            <a:extLst>
              <a:ext uri="{FF2B5EF4-FFF2-40B4-BE49-F238E27FC236}">
                <a16:creationId xmlns:a16="http://schemas.microsoft.com/office/drawing/2014/main" id="{DEB40AE0-B6BA-445D-8245-BC5695CBBC4D}"/>
              </a:ext>
            </a:extLst>
          </p:cNvPr>
          <p:cNvSpPr>
            <a:spLocks noChangeShapeType="1"/>
          </p:cNvSpPr>
          <p:nvPr/>
        </p:nvSpPr>
        <p:spPr bwMode="auto">
          <a:xfrm flipH="1">
            <a:off x="2119313" y="4251325"/>
            <a:ext cx="339725"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0300" name="Line 28">
            <a:extLst>
              <a:ext uri="{FF2B5EF4-FFF2-40B4-BE49-F238E27FC236}">
                <a16:creationId xmlns:a16="http://schemas.microsoft.com/office/drawing/2014/main" id="{4DDF09AD-CB11-4BD5-8A1C-5D6D4AA71B28}"/>
              </a:ext>
            </a:extLst>
          </p:cNvPr>
          <p:cNvSpPr>
            <a:spLocks noChangeShapeType="1"/>
          </p:cNvSpPr>
          <p:nvPr/>
        </p:nvSpPr>
        <p:spPr bwMode="auto">
          <a:xfrm flipH="1">
            <a:off x="2119313" y="4403725"/>
            <a:ext cx="485775" cy="419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0301" name="Line 29">
            <a:extLst>
              <a:ext uri="{FF2B5EF4-FFF2-40B4-BE49-F238E27FC236}">
                <a16:creationId xmlns:a16="http://schemas.microsoft.com/office/drawing/2014/main" id="{E8500443-DC61-46D4-9F85-374C69F21576}"/>
              </a:ext>
            </a:extLst>
          </p:cNvPr>
          <p:cNvSpPr>
            <a:spLocks noChangeShapeType="1"/>
          </p:cNvSpPr>
          <p:nvPr/>
        </p:nvSpPr>
        <p:spPr bwMode="auto">
          <a:xfrm flipH="1">
            <a:off x="2132013" y="4541838"/>
            <a:ext cx="585787" cy="5143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0302" name="Line 30">
            <a:extLst>
              <a:ext uri="{FF2B5EF4-FFF2-40B4-BE49-F238E27FC236}">
                <a16:creationId xmlns:a16="http://schemas.microsoft.com/office/drawing/2014/main" id="{0922FC00-A3AD-4C9C-9543-C2A8B7F54A18}"/>
              </a:ext>
            </a:extLst>
          </p:cNvPr>
          <p:cNvSpPr>
            <a:spLocks noChangeShapeType="1"/>
          </p:cNvSpPr>
          <p:nvPr/>
        </p:nvSpPr>
        <p:spPr bwMode="auto">
          <a:xfrm flipH="1">
            <a:off x="2124075" y="4673600"/>
            <a:ext cx="752475" cy="6286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0303" name="Line 31">
            <a:extLst>
              <a:ext uri="{FF2B5EF4-FFF2-40B4-BE49-F238E27FC236}">
                <a16:creationId xmlns:a16="http://schemas.microsoft.com/office/drawing/2014/main" id="{AD5D3D16-2C5C-40EA-805C-AAE9B00E9CA4}"/>
              </a:ext>
            </a:extLst>
          </p:cNvPr>
          <p:cNvSpPr>
            <a:spLocks noChangeShapeType="1"/>
          </p:cNvSpPr>
          <p:nvPr/>
        </p:nvSpPr>
        <p:spPr bwMode="auto">
          <a:xfrm flipH="1">
            <a:off x="2144713" y="4848225"/>
            <a:ext cx="849312" cy="6667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0304" name="Line 32">
            <a:extLst>
              <a:ext uri="{FF2B5EF4-FFF2-40B4-BE49-F238E27FC236}">
                <a16:creationId xmlns:a16="http://schemas.microsoft.com/office/drawing/2014/main" id="{DF0DAF65-227E-4058-833F-84D576CD2FF1}"/>
              </a:ext>
            </a:extLst>
          </p:cNvPr>
          <p:cNvSpPr>
            <a:spLocks noChangeShapeType="1"/>
          </p:cNvSpPr>
          <p:nvPr/>
        </p:nvSpPr>
        <p:spPr bwMode="auto">
          <a:xfrm flipH="1">
            <a:off x="2411413" y="4941888"/>
            <a:ext cx="727075" cy="592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0305" name="Line 33">
            <a:extLst>
              <a:ext uri="{FF2B5EF4-FFF2-40B4-BE49-F238E27FC236}">
                <a16:creationId xmlns:a16="http://schemas.microsoft.com/office/drawing/2014/main" id="{3240D099-FE58-4537-9368-BD9B2AC6A612}"/>
              </a:ext>
            </a:extLst>
          </p:cNvPr>
          <p:cNvSpPr>
            <a:spLocks noChangeShapeType="1"/>
          </p:cNvSpPr>
          <p:nvPr/>
        </p:nvSpPr>
        <p:spPr bwMode="auto">
          <a:xfrm flipH="1">
            <a:off x="2678113" y="5070475"/>
            <a:ext cx="582612" cy="4778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0306" name="Line 34">
            <a:extLst>
              <a:ext uri="{FF2B5EF4-FFF2-40B4-BE49-F238E27FC236}">
                <a16:creationId xmlns:a16="http://schemas.microsoft.com/office/drawing/2014/main" id="{AE0DF799-B7EF-4217-9C15-D648209C9A13}"/>
              </a:ext>
            </a:extLst>
          </p:cNvPr>
          <p:cNvSpPr>
            <a:spLocks noChangeShapeType="1"/>
          </p:cNvSpPr>
          <p:nvPr/>
        </p:nvSpPr>
        <p:spPr bwMode="auto">
          <a:xfrm flipH="1">
            <a:off x="3017838" y="5203825"/>
            <a:ext cx="365125" cy="3444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0307" name="Line 35">
            <a:extLst>
              <a:ext uri="{FF2B5EF4-FFF2-40B4-BE49-F238E27FC236}">
                <a16:creationId xmlns:a16="http://schemas.microsoft.com/office/drawing/2014/main" id="{26C6F378-4ADB-4278-926E-FFAF2A912CF0}"/>
              </a:ext>
            </a:extLst>
          </p:cNvPr>
          <p:cNvSpPr>
            <a:spLocks noChangeShapeType="1"/>
          </p:cNvSpPr>
          <p:nvPr/>
        </p:nvSpPr>
        <p:spPr bwMode="auto">
          <a:xfrm flipH="1">
            <a:off x="3284538" y="5318125"/>
            <a:ext cx="219075" cy="230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68" name="Line 36">
            <a:extLst>
              <a:ext uri="{FF2B5EF4-FFF2-40B4-BE49-F238E27FC236}">
                <a16:creationId xmlns:a16="http://schemas.microsoft.com/office/drawing/2014/main" id="{828C74AB-D38C-4521-A66B-BB8545A7CD8A}"/>
              </a:ext>
            </a:extLst>
          </p:cNvPr>
          <p:cNvSpPr>
            <a:spLocks noChangeShapeType="1"/>
          </p:cNvSpPr>
          <p:nvPr/>
        </p:nvSpPr>
        <p:spPr bwMode="auto">
          <a:xfrm flipH="1">
            <a:off x="3527425" y="5432425"/>
            <a:ext cx="73025" cy="9683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310309" name="Picture 37">
            <a:extLst>
              <a:ext uri="{FF2B5EF4-FFF2-40B4-BE49-F238E27FC236}">
                <a16:creationId xmlns:a16="http://schemas.microsoft.com/office/drawing/2014/main" id="{77C10BD0-FBE5-4117-B843-45EA140C3BD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5375" y="5589588"/>
            <a:ext cx="366713"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310" name="Picture 38">
            <a:extLst>
              <a:ext uri="{FF2B5EF4-FFF2-40B4-BE49-F238E27FC236}">
                <a16:creationId xmlns:a16="http://schemas.microsoft.com/office/drawing/2014/main" id="{2E903A88-46DE-48E3-9FFC-2FDA86DC649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19250" y="3644900"/>
            <a:ext cx="407988"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0275">
                                            <p:bg/>
                                          </p:spTgt>
                                        </p:tgtEl>
                                        <p:attrNameLst>
                                          <p:attrName>style.visibility</p:attrName>
                                        </p:attrNameLst>
                                      </p:cBhvr>
                                      <p:to>
                                        <p:strVal val="visible"/>
                                      </p:to>
                                    </p:set>
                                    <p:animEffect transition="in" filter="blinds(horizontal)">
                                      <p:cBhvr>
                                        <p:cTn id="7" dur="500"/>
                                        <p:tgtEl>
                                          <p:spTgt spid="31027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0275">
                                            <p:txEl>
                                              <p:pRg st="0" end="0"/>
                                            </p:txEl>
                                          </p:spTgt>
                                        </p:tgtEl>
                                        <p:attrNameLst>
                                          <p:attrName>style.visibility</p:attrName>
                                        </p:attrNameLst>
                                      </p:cBhvr>
                                      <p:to>
                                        <p:strVal val="visible"/>
                                      </p:to>
                                    </p:set>
                                    <p:animEffect transition="in" filter="blinds(horizontal)">
                                      <p:cBhvr>
                                        <p:cTn id="12" dur="500"/>
                                        <p:tgtEl>
                                          <p:spTgt spid="31027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10275">
                                            <p:txEl>
                                              <p:pRg st="1" end="1"/>
                                            </p:txEl>
                                          </p:spTgt>
                                        </p:tgtEl>
                                        <p:attrNameLst>
                                          <p:attrName>style.visibility</p:attrName>
                                        </p:attrNameLst>
                                      </p:cBhvr>
                                      <p:to>
                                        <p:strVal val="visible"/>
                                      </p:to>
                                    </p:set>
                                    <p:animEffect transition="in" filter="blinds(horizontal)">
                                      <p:cBhvr>
                                        <p:cTn id="17" dur="500"/>
                                        <p:tgtEl>
                                          <p:spTgt spid="31027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10275">
                                            <p:txEl>
                                              <p:pRg st="2" end="2"/>
                                            </p:txEl>
                                          </p:spTgt>
                                        </p:tgtEl>
                                        <p:attrNameLst>
                                          <p:attrName>style.visibility</p:attrName>
                                        </p:attrNameLst>
                                      </p:cBhvr>
                                      <p:to>
                                        <p:strVal val="visible"/>
                                      </p:to>
                                    </p:set>
                                    <p:animEffect transition="in" filter="blinds(horizontal)">
                                      <p:cBhvr>
                                        <p:cTn id="22" dur="500"/>
                                        <p:tgtEl>
                                          <p:spTgt spid="31027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310276"/>
                                        </p:tgtEl>
                                        <p:attrNameLst>
                                          <p:attrName>style.visibility</p:attrName>
                                        </p:attrNameLst>
                                      </p:cBhvr>
                                      <p:to>
                                        <p:strVal val="visible"/>
                                      </p:to>
                                    </p:set>
                                    <p:animEffect transition="in" filter="blinds(horizontal)">
                                      <p:cBhvr>
                                        <p:cTn id="27" dur="500"/>
                                        <p:tgtEl>
                                          <p:spTgt spid="31027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310291"/>
                                        </p:tgtEl>
                                        <p:attrNameLst>
                                          <p:attrName>style.visibility</p:attrName>
                                        </p:attrNameLst>
                                      </p:cBhvr>
                                      <p:to>
                                        <p:strVal val="visible"/>
                                      </p:to>
                                    </p:set>
                                    <p:animEffect transition="in" filter="blinds(horizontal)">
                                      <p:cBhvr>
                                        <p:cTn id="32" dur="500"/>
                                        <p:tgtEl>
                                          <p:spTgt spid="310291"/>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310288"/>
                                        </p:tgtEl>
                                        <p:attrNameLst>
                                          <p:attrName>style.visibility</p:attrName>
                                        </p:attrNameLst>
                                      </p:cBhvr>
                                      <p:to>
                                        <p:strVal val="visible"/>
                                      </p:to>
                                    </p:set>
                                    <p:animEffect transition="in" filter="blinds(horizontal)">
                                      <p:cBhvr>
                                        <p:cTn id="35" dur="500"/>
                                        <p:tgtEl>
                                          <p:spTgt spid="310288"/>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310283"/>
                                        </p:tgtEl>
                                        <p:attrNameLst>
                                          <p:attrName>style.visibility</p:attrName>
                                        </p:attrNameLst>
                                      </p:cBhvr>
                                      <p:to>
                                        <p:strVal val="visible"/>
                                      </p:to>
                                    </p:set>
                                    <p:animEffect transition="in" filter="blinds(horizontal)">
                                      <p:cBhvr>
                                        <p:cTn id="38" dur="500"/>
                                        <p:tgtEl>
                                          <p:spTgt spid="310283"/>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310289"/>
                                        </p:tgtEl>
                                        <p:attrNameLst>
                                          <p:attrName>style.visibility</p:attrName>
                                        </p:attrNameLst>
                                      </p:cBhvr>
                                      <p:to>
                                        <p:strVal val="visible"/>
                                      </p:to>
                                    </p:set>
                                    <p:animEffect transition="in" filter="blinds(horizontal)">
                                      <p:cBhvr>
                                        <p:cTn id="41" dur="500"/>
                                        <p:tgtEl>
                                          <p:spTgt spid="310289"/>
                                        </p:tgtEl>
                                      </p:cBhvr>
                                    </p:animEffect>
                                  </p:childTnLst>
                                </p:cTn>
                              </p:par>
                              <p:par>
                                <p:cTn id="42" presetID="3" presetClass="entr" presetSubtype="10" fill="hold" nodeType="withEffect">
                                  <p:stCondLst>
                                    <p:cond delay="0"/>
                                  </p:stCondLst>
                                  <p:childTnLst>
                                    <p:set>
                                      <p:cBhvr>
                                        <p:cTn id="43" dur="1" fill="hold">
                                          <p:stCondLst>
                                            <p:cond delay="0"/>
                                          </p:stCondLst>
                                        </p:cTn>
                                        <p:tgtEl>
                                          <p:spTgt spid="310293"/>
                                        </p:tgtEl>
                                        <p:attrNameLst>
                                          <p:attrName>style.visibility</p:attrName>
                                        </p:attrNameLst>
                                      </p:cBhvr>
                                      <p:to>
                                        <p:strVal val="visible"/>
                                      </p:to>
                                    </p:set>
                                    <p:animEffect transition="in" filter="blinds(horizontal)">
                                      <p:cBhvr>
                                        <p:cTn id="44" dur="500"/>
                                        <p:tgtEl>
                                          <p:spTgt spid="310293"/>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3" presetClass="entr" presetSubtype="10" fill="hold" grpId="0" nodeType="clickEffect">
                                  <p:stCondLst>
                                    <p:cond delay="0"/>
                                  </p:stCondLst>
                                  <p:childTnLst>
                                    <p:set>
                                      <p:cBhvr>
                                        <p:cTn id="48" dur="1" fill="hold">
                                          <p:stCondLst>
                                            <p:cond delay="0"/>
                                          </p:stCondLst>
                                        </p:cTn>
                                        <p:tgtEl>
                                          <p:spTgt spid="310281"/>
                                        </p:tgtEl>
                                        <p:attrNameLst>
                                          <p:attrName>style.visibility</p:attrName>
                                        </p:attrNameLst>
                                      </p:cBhvr>
                                      <p:to>
                                        <p:strVal val="visible"/>
                                      </p:to>
                                    </p:set>
                                    <p:animEffect transition="in" filter="blinds(horizontal)">
                                      <p:cBhvr>
                                        <p:cTn id="49" dur="500"/>
                                        <p:tgtEl>
                                          <p:spTgt spid="310281"/>
                                        </p:tgtEl>
                                      </p:cBhvr>
                                    </p:animEffect>
                                  </p:childTnLst>
                                </p:cTn>
                              </p:par>
                              <p:par>
                                <p:cTn id="50" presetID="3" presetClass="entr" presetSubtype="10" fill="hold" nodeType="withEffect">
                                  <p:stCondLst>
                                    <p:cond delay="0"/>
                                  </p:stCondLst>
                                  <p:childTnLst>
                                    <p:set>
                                      <p:cBhvr>
                                        <p:cTn id="51" dur="1" fill="hold">
                                          <p:stCondLst>
                                            <p:cond delay="0"/>
                                          </p:stCondLst>
                                        </p:cTn>
                                        <p:tgtEl>
                                          <p:spTgt spid="310292"/>
                                        </p:tgtEl>
                                        <p:attrNameLst>
                                          <p:attrName>style.visibility</p:attrName>
                                        </p:attrNameLst>
                                      </p:cBhvr>
                                      <p:to>
                                        <p:strVal val="visible"/>
                                      </p:to>
                                    </p:set>
                                    <p:animEffect transition="in" filter="blinds(horizontal)">
                                      <p:cBhvr>
                                        <p:cTn id="52" dur="500"/>
                                        <p:tgtEl>
                                          <p:spTgt spid="310292"/>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310280"/>
                                        </p:tgtEl>
                                        <p:attrNameLst>
                                          <p:attrName>style.visibility</p:attrName>
                                        </p:attrNameLst>
                                      </p:cBhvr>
                                      <p:to>
                                        <p:strVal val="visible"/>
                                      </p:to>
                                    </p:set>
                                    <p:animEffect transition="in" filter="blinds(horizontal)">
                                      <p:cBhvr>
                                        <p:cTn id="55" dur="500"/>
                                        <p:tgtEl>
                                          <p:spTgt spid="310280"/>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3" presetClass="entr" presetSubtype="10" fill="hold" grpId="0" nodeType="clickEffect">
                                  <p:stCondLst>
                                    <p:cond delay="0"/>
                                  </p:stCondLst>
                                  <p:childTnLst>
                                    <p:set>
                                      <p:cBhvr>
                                        <p:cTn id="59" dur="1" fill="hold">
                                          <p:stCondLst>
                                            <p:cond delay="0"/>
                                          </p:stCondLst>
                                        </p:cTn>
                                        <p:tgtEl>
                                          <p:spTgt spid="310297"/>
                                        </p:tgtEl>
                                        <p:attrNameLst>
                                          <p:attrName>style.visibility</p:attrName>
                                        </p:attrNameLst>
                                      </p:cBhvr>
                                      <p:to>
                                        <p:strVal val="visible"/>
                                      </p:to>
                                    </p:set>
                                    <p:animEffect transition="in" filter="blinds(horizontal)">
                                      <p:cBhvr>
                                        <p:cTn id="60" dur="500"/>
                                        <p:tgtEl>
                                          <p:spTgt spid="310297"/>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3" presetClass="entr" presetSubtype="10" fill="hold" nodeType="clickEffect">
                                  <p:stCondLst>
                                    <p:cond delay="0"/>
                                  </p:stCondLst>
                                  <p:childTnLst>
                                    <p:set>
                                      <p:cBhvr>
                                        <p:cTn id="64" dur="1" fill="hold">
                                          <p:stCondLst>
                                            <p:cond delay="0"/>
                                          </p:stCondLst>
                                        </p:cTn>
                                        <p:tgtEl>
                                          <p:spTgt spid="310310"/>
                                        </p:tgtEl>
                                        <p:attrNameLst>
                                          <p:attrName>style.visibility</p:attrName>
                                        </p:attrNameLst>
                                      </p:cBhvr>
                                      <p:to>
                                        <p:strVal val="visible"/>
                                      </p:to>
                                    </p:set>
                                    <p:animEffect transition="in" filter="blinds(horizontal)">
                                      <p:cBhvr>
                                        <p:cTn id="65" dur="500"/>
                                        <p:tgtEl>
                                          <p:spTgt spid="310310"/>
                                        </p:tgtEl>
                                      </p:cBhvr>
                                    </p:animEffect>
                                  </p:childTnLst>
                                </p:cTn>
                              </p:par>
                              <p:par>
                                <p:cTn id="66" presetID="3" presetClass="entr" presetSubtype="10" fill="hold" nodeType="withEffect">
                                  <p:stCondLst>
                                    <p:cond delay="0"/>
                                  </p:stCondLst>
                                  <p:childTnLst>
                                    <p:set>
                                      <p:cBhvr>
                                        <p:cTn id="67" dur="1" fill="hold">
                                          <p:stCondLst>
                                            <p:cond delay="0"/>
                                          </p:stCondLst>
                                        </p:cTn>
                                        <p:tgtEl>
                                          <p:spTgt spid="310309"/>
                                        </p:tgtEl>
                                        <p:attrNameLst>
                                          <p:attrName>style.visibility</p:attrName>
                                        </p:attrNameLst>
                                      </p:cBhvr>
                                      <p:to>
                                        <p:strVal val="visible"/>
                                      </p:to>
                                    </p:set>
                                    <p:animEffect transition="in" filter="blinds(horizontal)">
                                      <p:cBhvr>
                                        <p:cTn id="68" dur="500"/>
                                        <p:tgtEl>
                                          <p:spTgt spid="310309"/>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3" presetClass="entr" presetSubtype="10" fill="hold" nodeType="clickEffect">
                                  <p:stCondLst>
                                    <p:cond delay="0"/>
                                  </p:stCondLst>
                                  <p:childTnLst>
                                    <p:set>
                                      <p:cBhvr>
                                        <p:cTn id="72" dur="1" fill="hold">
                                          <p:stCondLst>
                                            <p:cond delay="0"/>
                                          </p:stCondLst>
                                        </p:cTn>
                                        <p:tgtEl>
                                          <p:spTgt spid="310307"/>
                                        </p:tgtEl>
                                        <p:attrNameLst>
                                          <p:attrName>style.visibility</p:attrName>
                                        </p:attrNameLst>
                                      </p:cBhvr>
                                      <p:to>
                                        <p:strVal val="visible"/>
                                      </p:to>
                                    </p:set>
                                    <p:animEffect transition="in" filter="blinds(horizontal)">
                                      <p:cBhvr>
                                        <p:cTn id="73" dur="500"/>
                                        <p:tgtEl>
                                          <p:spTgt spid="310307"/>
                                        </p:tgtEl>
                                      </p:cBhvr>
                                    </p:animEffect>
                                  </p:childTnLst>
                                </p:cTn>
                              </p:par>
                              <p:par>
                                <p:cTn id="74" presetID="3" presetClass="entr" presetSubtype="10" fill="hold" nodeType="withEffect">
                                  <p:stCondLst>
                                    <p:cond delay="0"/>
                                  </p:stCondLst>
                                  <p:childTnLst>
                                    <p:set>
                                      <p:cBhvr>
                                        <p:cTn id="75" dur="1" fill="hold">
                                          <p:stCondLst>
                                            <p:cond delay="0"/>
                                          </p:stCondLst>
                                        </p:cTn>
                                        <p:tgtEl>
                                          <p:spTgt spid="310306"/>
                                        </p:tgtEl>
                                        <p:attrNameLst>
                                          <p:attrName>style.visibility</p:attrName>
                                        </p:attrNameLst>
                                      </p:cBhvr>
                                      <p:to>
                                        <p:strVal val="visible"/>
                                      </p:to>
                                    </p:set>
                                    <p:animEffect transition="in" filter="blinds(horizontal)">
                                      <p:cBhvr>
                                        <p:cTn id="76" dur="500"/>
                                        <p:tgtEl>
                                          <p:spTgt spid="310306"/>
                                        </p:tgtEl>
                                      </p:cBhvr>
                                    </p:animEffect>
                                  </p:childTnLst>
                                </p:cTn>
                              </p:par>
                              <p:par>
                                <p:cTn id="77" presetID="3" presetClass="entr" presetSubtype="10" fill="hold" nodeType="withEffect">
                                  <p:stCondLst>
                                    <p:cond delay="0"/>
                                  </p:stCondLst>
                                  <p:childTnLst>
                                    <p:set>
                                      <p:cBhvr>
                                        <p:cTn id="78" dur="1" fill="hold">
                                          <p:stCondLst>
                                            <p:cond delay="0"/>
                                          </p:stCondLst>
                                        </p:cTn>
                                        <p:tgtEl>
                                          <p:spTgt spid="310305"/>
                                        </p:tgtEl>
                                        <p:attrNameLst>
                                          <p:attrName>style.visibility</p:attrName>
                                        </p:attrNameLst>
                                      </p:cBhvr>
                                      <p:to>
                                        <p:strVal val="visible"/>
                                      </p:to>
                                    </p:set>
                                    <p:animEffect transition="in" filter="blinds(horizontal)">
                                      <p:cBhvr>
                                        <p:cTn id="79" dur="500"/>
                                        <p:tgtEl>
                                          <p:spTgt spid="310305"/>
                                        </p:tgtEl>
                                      </p:cBhvr>
                                    </p:animEffect>
                                  </p:childTnLst>
                                </p:cTn>
                              </p:par>
                              <p:par>
                                <p:cTn id="80" presetID="3" presetClass="entr" presetSubtype="10" fill="hold" nodeType="withEffect">
                                  <p:stCondLst>
                                    <p:cond delay="0"/>
                                  </p:stCondLst>
                                  <p:childTnLst>
                                    <p:set>
                                      <p:cBhvr>
                                        <p:cTn id="81" dur="1" fill="hold">
                                          <p:stCondLst>
                                            <p:cond delay="0"/>
                                          </p:stCondLst>
                                        </p:cTn>
                                        <p:tgtEl>
                                          <p:spTgt spid="310304"/>
                                        </p:tgtEl>
                                        <p:attrNameLst>
                                          <p:attrName>style.visibility</p:attrName>
                                        </p:attrNameLst>
                                      </p:cBhvr>
                                      <p:to>
                                        <p:strVal val="visible"/>
                                      </p:to>
                                    </p:set>
                                    <p:animEffect transition="in" filter="blinds(horizontal)">
                                      <p:cBhvr>
                                        <p:cTn id="82" dur="500"/>
                                        <p:tgtEl>
                                          <p:spTgt spid="310304"/>
                                        </p:tgtEl>
                                      </p:cBhvr>
                                    </p:animEffect>
                                  </p:childTnLst>
                                </p:cTn>
                              </p:par>
                              <p:par>
                                <p:cTn id="83" presetID="3" presetClass="entr" presetSubtype="10" fill="hold" nodeType="withEffect">
                                  <p:stCondLst>
                                    <p:cond delay="0"/>
                                  </p:stCondLst>
                                  <p:childTnLst>
                                    <p:set>
                                      <p:cBhvr>
                                        <p:cTn id="84" dur="1" fill="hold">
                                          <p:stCondLst>
                                            <p:cond delay="0"/>
                                          </p:stCondLst>
                                        </p:cTn>
                                        <p:tgtEl>
                                          <p:spTgt spid="310303"/>
                                        </p:tgtEl>
                                        <p:attrNameLst>
                                          <p:attrName>style.visibility</p:attrName>
                                        </p:attrNameLst>
                                      </p:cBhvr>
                                      <p:to>
                                        <p:strVal val="visible"/>
                                      </p:to>
                                    </p:set>
                                    <p:animEffect transition="in" filter="blinds(horizontal)">
                                      <p:cBhvr>
                                        <p:cTn id="85" dur="500"/>
                                        <p:tgtEl>
                                          <p:spTgt spid="310303"/>
                                        </p:tgtEl>
                                      </p:cBhvr>
                                    </p:animEffect>
                                  </p:childTnLst>
                                </p:cTn>
                              </p:par>
                              <p:par>
                                <p:cTn id="86" presetID="3" presetClass="entr" presetSubtype="10" fill="hold" nodeType="withEffect">
                                  <p:stCondLst>
                                    <p:cond delay="0"/>
                                  </p:stCondLst>
                                  <p:childTnLst>
                                    <p:set>
                                      <p:cBhvr>
                                        <p:cTn id="87" dur="1" fill="hold">
                                          <p:stCondLst>
                                            <p:cond delay="0"/>
                                          </p:stCondLst>
                                        </p:cTn>
                                        <p:tgtEl>
                                          <p:spTgt spid="310302"/>
                                        </p:tgtEl>
                                        <p:attrNameLst>
                                          <p:attrName>style.visibility</p:attrName>
                                        </p:attrNameLst>
                                      </p:cBhvr>
                                      <p:to>
                                        <p:strVal val="visible"/>
                                      </p:to>
                                    </p:set>
                                    <p:animEffect transition="in" filter="blinds(horizontal)">
                                      <p:cBhvr>
                                        <p:cTn id="88" dur="500"/>
                                        <p:tgtEl>
                                          <p:spTgt spid="310302"/>
                                        </p:tgtEl>
                                      </p:cBhvr>
                                    </p:animEffect>
                                  </p:childTnLst>
                                </p:cTn>
                              </p:par>
                              <p:par>
                                <p:cTn id="89" presetID="3" presetClass="entr" presetSubtype="10" fill="hold" nodeType="withEffect">
                                  <p:stCondLst>
                                    <p:cond delay="0"/>
                                  </p:stCondLst>
                                  <p:childTnLst>
                                    <p:set>
                                      <p:cBhvr>
                                        <p:cTn id="90" dur="1" fill="hold">
                                          <p:stCondLst>
                                            <p:cond delay="0"/>
                                          </p:stCondLst>
                                        </p:cTn>
                                        <p:tgtEl>
                                          <p:spTgt spid="310301"/>
                                        </p:tgtEl>
                                        <p:attrNameLst>
                                          <p:attrName>style.visibility</p:attrName>
                                        </p:attrNameLst>
                                      </p:cBhvr>
                                      <p:to>
                                        <p:strVal val="visible"/>
                                      </p:to>
                                    </p:set>
                                    <p:animEffect transition="in" filter="blinds(horizontal)">
                                      <p:cBhvr>
                                        <p:cTn id="91" dur="500"/>
                                        <p:tgtEl>
                                          <p:spTgt spid="310301"/>
                                        </p:tgtEl>
                                      </p:cBhvr>
                                    </p:animEffect>
                                  </p:childTnLst>
                                </p:cTn>
                              </p:par>
                              <p:par>
                                <p:cTn id="92" presetID="3" presetClass="entr" presetSubtype="10" fill="hold" nodeType="withEffect">
                                  <p:stCondLst>
                                    <p:cond delay="0"/>
                                  </p:stCondLst>
                                  <p:childTnLst>
                                    <p:set>
                                      <p:cBhvr>
                                        <p:cTn id="93" dur="1" fill="hold">
                                          <p:stCondLst>
                                            <p:cond delay="0"/>
                                          </p:stCondLst>
                                        </p:cTn>
                                        <p:tgtEl>
                                          <p:spTgt spid="310300"/>
                                        </p:tgtEl>
                                        <p:attrNameLst>
                                          <p:attrName>style.visibility</p:attrName>
                                        </p:attrNameLst>
                                      </p:cBhvr>
                                      <p:to>
                                        <p:strVal val="visible"/>
                                      </p:to>
                                    </p:set>
                                    <p:animEffect transition="in" filter="blinds(horizontal)">
                                      <p:cBhvr>
                                        <p:cTn id="94" dur="500"/>
                                        <p:tgtEl>
                                          <p:spTgt spid="310300"/>
                                        </p:tgtEl>
                                      </p:cBhvr>
                                    </p:animEffect>
                                  </p:childTnLst>
                                </p:cTn>
                              </p:par>
                              <p:par>
                                <p:cTn id="95" presetID="3" presetClass="entr" presetSubtype="10" fill="hold" nodeType="withEffect">
                                  <p:stCondLst>
                                    <p:cond delay="0"/>
                                  </p:stCondLst>
                                  <p:childTnLst>
                                    <p:set>
                                      <p:cBhvr>
                                        <p:cTn id="96" dur="1" fill="hold">
                                          <p:stCondLst>
                                            <p:cond delay="0"/>
                                          </p:stCondLst>
                                        </p:cTn>
                                        <p:tgtEl>
                                          <p:spTgt spid="310299"/>
                                        </p:tgtEl>
                                        <p:attrNameLst>
                                          <p:attrName>style.visibility</p:attrName>
                                        </p:attrNameLst>
                                      </p:cBhvr>
                                      <p:to>
                                        <p:strVal val="visible"/>
                                      </p:to>
                                    </p:set>
                                    <p:animEffect transition="in" filter="blinds(horizontal)">
                                      <p:cBhvr>
                                        <p:cTn id="97" dur="500"/>
                                        <p:tgtEl>
                                          <p:spTgt spid="310299"/>
                                        </p:tgtEl>
                                      </p:cBhvr>
                                    </p:animEffect>
                                  </p:childTnLst>
                                </p:cTn>
                              </p:par>
                              <p:par>
                                <p:cTn id="98" presetID="3" presetClass="entr" presetSubtype="10" fill="hold" nodeType="withEffect">
                                  <p:stCondLst>
                                    <p:cond delay="0"/>
                                  </p:stCondLst>
                                  <p:childTnLst>
                                    <p:set>
                                      <p:cBhvr>
                                        <p:cTn id="99" dur="1" fill="hold">
                                          <p:stCondLst>
                                            <p:cond delay="0"/>
                                          </p:stCondLst>
                                        </p:cTn>
                                        <p:tgtEl>
                                          <p:spTgt spid="310298"/>
                                        </p:tgtEl>
                                        <p:attrNameLst>
                                          <p:attrName>style.visibility</p:attrName>
                                        </p:attrNameLst>
                                      </p:cBhvr>
                                      <p:to>
                                        <p:strVal val="visible"/>
                                      </p:to>
                                    </p:set>
                                    <p:animEffect transition="in" filter="blinds(horizontal)">
                                      <p:cBhvr>
                                        <p:cTn id="100" dur="500"/>
                                        <p:tgtEl>
                                          <p:spTgt spid="310298"/>
                                        </p:tgtEl>
                                      </p:cBhvr>
                                    </p:animEffec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3" presetClass="entr" presetSubtype="10" fill="hold" grpId="0" nodeType="clickEffect">
                                  <p:stCondLst>
                                    <p:cond delay="0"/>
                                  </p:stCondLst>
                                  <p:childTnLst>
                                    <p:set>
                                      <p:cBhvr>
                                        <p:cTn id="104" dur="1" fill="hold">
                                          <p:stCondLst>
                                            <p:cond delay="0"/>
                                          </p:stCondLst>
                                        </p:cTn>
                                        <p:tgtEl>
                                          <p:spTgt spid="310287"/>
                                        </p:tgtEl>
                                        <p:attrNameLst>
                                          <p:attrName>style.visibility</p:attrName>
                                        </p:attrNameLst>
                                      </p:cBhvr>
                                      <p:to>
                                        <p:strVal val="visible"/>
                                      </p:to>
                                    </p:set>
                                    <p:animEffect transition="in" filter="blinds(horizontal)">
                                      <p:cBhvr>
                                        <p:cTn id="105" dur="500"/>
                                        <p:tgtEl>
                                          <p:spTgt spid="310287"/>
                                        </p:tgtEl>
                                      </p:cBhvr>
                                    </p:animEffect>
                                  </p:childTnLst>
                                </p:cTn>
                              </p:par>
                            </p:childTnLst>
                          </p:cTn>
                        </p:par>
                      </p:childTnLst>
                    </p:cTn>
                  </p:par>
                  <p:par>
                    <p:cTn id="106" fill="hold" nodeType="clickPar">
                      <p:stCondLst>
                        <p:cond delay="indefinite"/>
                      </p:stCondLst>
                      <p:childTnLst>
                        <p:par>
                          <p:cTn id="107" fill="hold" nodeType="withGroup">
                            <p:stCondLst>
                              <p:cond delay="0"/>
                            </p:stCondLst>
                            <p:childTnLst>
                              <p:par>
                                <p:cTn id="108" presetID="3" presetClass="entr" presetSubtype="10" fill="hold" nodeType="clickEffect">
                                  <p:stCondLst>
                                    <p:cond delay="0"/>
                                  </p:stCondLst>
                                  <p:childTnLst>
                                    <p:set>
                                      <p:cBhvr>
                                        <p:cTn id="109" dur="1" fill="hold">
                                          <p:stCondLst>
                                            <p:cond delay="0"/>
                                          </p:stCondLst>
                                        </p:cTn>
                                        <p:tgtEl>
                                          <p:spTgt spid="310277"/>
                                        </p:tgtEl>
                                        <p:attrNameLst>
                                          <p:attrName>style.visibility</p:attrName>
                                        </p:attrNameLst>
                                      </p:cBhvr>
                                      <p:to>
                                        <p:strVal val="visible"/>
                                      </p:to>
                                    </p:set>
                                    <p:animEffect transition="in" filter="blinds(horizontal)">
                                      <p:cBhvr>
                                        <p:cTn id="110" dur="500"/>
                                        <p:tgtEl>
                                          <p:spTgt spid="310277"/>
                                        </p:tgtEl>
                                      </p:cBhvr>
                                    </p:animEffec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3" presetClass="entr" presetSubtype="10" fill="hold" nodeType="clickEffect">
                                  <p:stCondLst>
                                    <p:cond delay="0"/>
                                  </p:stCondLst>
                                  <p:childTnLst>
                                    <p:set>
                                      <p:cBhvr>
                                        <p:cTn id="114" dur="1" fill="hold">
                                          <p:stCondLst>
                                            <p:cond delay="0"/>
                                          </p:stCondLst>
                                        </p:cTn>
                                        <p:tgtEl>
                                          <p:spTgt spid="310278"/>
                                        </p:tgtEl>
                                        <p:attrNameLst>
                                          <p:attrName>style.visibility</p:attrName>
                                        </p:attrNameLst>
                                      </p:cBhvr>
                                      <p:to>
                                        <p:strVal val="visible"/>
                                      </p:to>
                                    </p:set>
                                    <p:animEffect transition="in" filter="blinds(horizontal)">
                                      <p:cBhvr>
                                        <p:cTn id="115" dur="500"/>
                                        <p:tgtEl>
                                          <p:spTgt spid="310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275" grpId="0" build="p" animBg="1"/>
      <p:bldP spid="310280" grpId="0"/>
      <p:bldP spid="310281" grpId="0"/>
      <p:bldP spid="310283" grpId="0"/>
      <p:bldP spid="310287" grpId="0"/>
      <p:bldP spid="310288" grpId="0"/>
      <p:bldP spid="310289" grpId="0"/>
      <p:bldP spid="310297" grpId="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BC35877B-82C7-440B-A89D-1ABEC4AEB304}"/>
              </a:ext>
            </a:extLst>
          </p:cNvPr>
          <p:cNvSpPr>
            <a:spLocks noGrp="1" noChangeArrowheads="1"/>
          </p:cNvSpPr>
          <p:nvPr>
            <p:ph type="title"/>
          </p:nvPr>
        </p:nvSpPr>
        <p:spPr>
          <a:xfrm>
            <a:off x="755650" y="260350"/>
            <a:ext cx="7545388" cy="617538"/>
          </a:xfrm>
        </p:spPr>
        <p:txBody>
          <a:bodyPr/>
          <a:lstStyle/>
          <a:p>
            <a:pPr eaLnBrk="1" hangingPunct="1"/>
            <a:r>
              <a:rPr lang="en-US" altLang="zh-CN" sz="2800" b="1">
                <a:latin typeface="黑体" panose="02010609060101010101" pitchFamily="49" charset="-122"/>
                <a:ea typeface="黑体" panose="02010609060101010101" pitchFamily="49" charset="-122"/>
              </a:rPr>
              <a:t>3</a:t>
            </a:r>
            <a:r>
              <a:rPr lang="zh-CN" altLang="en-US" sz="2800" b="1">
                <a:latin typeface="黑体" panose="02010609060101010101" pitchFamily="49" charset="-122"/>
                <a:ea typeface="黑体" panose="02010609060101010101" pitchFamily="49" charset="-122"/>
              </a:rPr>
              <a:t>、预算线的变动</a:t>
            </a:r>
          </a:p>
        </p:txBody>
      </p:sp>
      <p:sp>
        <p:nvSpPr>
          <p:cNvPr id="20483" name="Rectangle 3">
            <a:extLst>
              <a:ext uri="{FF2B5EF4-FFF2-40B4-BE49-F238E27FC236}">
                <a16:creationId xmlns:a16="http://schemas.microsoft.com/office/drawing/2014/main" id="{F5C5D5CC-2D6C-40C3-AF2C-039F5D6690A2}"/>
              </a:ext>
            </a:extLst>
          </p:cNvPr>
          <p:cNvSpPr>
            <a:spLocks noGrp="1" noChangeArrowheads="1"/>
          </p:cNvSpPr>
          <p:nvPr>
            <p:ph type="body" idx="1"/>
          </p:nvPr>
        </p:nvSpPr>
        <p:spPr>
          <a:xfrm>
            <a:off x="827088" y="1125538"/>
            <a:ext cx="7561262" cy="1257300"/>
          </a:xfrm>
          <a:ln>
            <a:solidFill>
              <a:srgbClr val="FF0000"/>
            </a:solidFill>
            <a:miter lim="800000"/>
            <a:headEnd/>
            <a:tailEnd/>
          </a:ln>
        </p:spPr>
        <p:txBody>
          <a:bodyPr/>
          <a:lstStyle/>
          <a:p>
            <a:pPr algn="just" eaLnBrk="1" hangingPunct="1">
              <a:lnSpc>
                <a:spcPct val="90000"/>
              </a:lnSpc>
              <a:buFont typeface="Monotype Sorts" pitchFamily="2" charset="2"/>
              <a:buNone/>
            </a:pPr>
            <a:r>
              <a:rPr lang="zh-CN" altLang="en-US" sz="2400" b="1">
                <a:solidFill>
                  <a:srgbClr val="660033"/>
                </a:solidFill>
              </a:rPr>
              <a:t>（</a:t>
            </a:r>
            <a:r>
              <a:rPr lang="en-US" altLang="zh-CN" sz="2400" b="1">
                <a:solidFill>
                  <a:srgbClr val="660033"/>
                </a:solidFill>
              </a:rPr>
              <a:t>1</a:t>
            </a:r>
            <a:r>
              <a:rPr lang="zh-CN" altLang="en-US" sz="2400" b="1">
                <a:solidFill>
                  <a:srgbClr val="660033"/>
                </a:solidFill>
              </a:rPr>
              <a:t>）</a:t>
            </a:r>
            <a:r>
              <a:rPr lang="en-US" altLang="zh-CN" sz="2400" b="1">
                <a:solidFill>
                  <a:srgbClr val="660033"/>
                </a:solidFill>
              </a:rPr>
              <a:t>I</a:t>
            </a:r>
            <a:r>
              <a:rPr lang="zh-CN" altLang="en-US" sz="2400" b="1">
                <a:solidFill>
                  <a:srgbClr val="660033"/>
                </a:solidFill>
              </a:rPr>
              <a:t>变，</a:t>
            </a:r>
            <a:r>
              <a:rPr lang="en-US" altLang="zh-CN" sz="2400" b="1">
                <a:solidFill>
                  <a:srgbClr val="660033"/>
                </a:solidFill>
              </a:rPr>
              <a:t>P</a:t>
            </a:r>
            <a:r>
              <a:rPr lang="zh-CN" altLang="en-US" sz="2400">
                <a:ea typeface="黑体" panose="02010609060101010101" pitchFamily="49" charset="-122"/>
              </a:rPr>
              <a:t>不变</a:t>
            </a:r>
          </a:p>
          <a:p>
            <a:pPr algn="just" eaLnBrk="1" hangingPunct="1">
              <a:lnSpc>
                <a:spcPct val="90000"/>
              </a:lnSpc>
            </a:pPr>
            <a:r>
              <a:rPr lang="zh-CN" altLang="en-US" sz="2400">
                <a:solidFill>
                  <a:srgbClr val="660033"/>
                </a:solidFill>
                <a:ea typeface="黑体" panose="02010609060101010101" pitchFamily="49" charset="-122"/>
              </a:rPr>
              <a:t>收入减少，预算线向左下方平行移动。</a:t>
            </a:r>
          </a:p>
          <a:p>
            <a:pPr algn="just" eaLnBrk="1" hangingPunct="1">
              <a:lnSpc>
                <a:spcPct val="90000"/>
              </a:lnSpc>
            </a:pPr>
            <a:r>
              <a:rPr lang="zh-CN" altLang="en-US" sz="2400">
                <a:solidFill>
                  <a:srgbClr val="0000CC"/>
                </a:solidFill>
                <a:ea typeface="黑体" panose="02010609060101010101" pitchFamily="49" charset="-122"/>
              </a:rPr>
              <a:t>收入增加，预算线向右上方平行移动。</a:t>
            </a:r>
          </a:p>
        </p:txBody>
      </p:sp>
      <p:sp>
        <p:nvSpPr>
          <p:cNvPr id="20484" name="Line 4">
            <a:extLst>
              <a:ext uri="{FF2B5EF4-FFF2-40B4-BE49-F238E27FC236}">
                <a16:creationId xmlns:a16="http://schemas.microsoft.com/office/drawing/2014/main" id="{C9A380E3-82BD-4AA9-8712-A5EE9E561AC5}"/>
              </a:ext>
            </a:extLst>
          </p:cNvPr>
          <p:cNvSpPr>
            <a:spLocks noChangeShapeType="1"/>
          </p:cNvSpPr>
          <p:nvPr/>
        </p:nvSpPr>
        <p:spPr bwMode="auto">
          <a:xfrm flipV="1">
            <a:off x="4930775" y="3136900"/>
            <a:ext cx="1588" cy="2540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85" name="Line 5">
            <a:extLst>
              <a:ext uri="{FF2B5EF4-FFF2-40B4-BE49-F238E27FC236}">
                <a16:creationId xmlns:a16="http://schemas.microsoft.com/office/drawing/2014/main" id="{1BAA4556-BBFD-4A95-AF80-28A88F5D2112}"/>
              </a:ext>
            </a:extLst>
          </p:cNvPr>
          <p:cNvSpPr>
            <a:spLocks noChangeShapeType="1"/>
          </p:cNvSpPr>
          <p:nvPr/>
        </p:nvSpPr>
        <p:spPr bwMode="auto">
          <a:xfrm>
            <a:off x="4930775" y="5651500"/>
            <a:ext cx="3200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86" name="Line 6">
            <a:extLst>
              <a:ext uri="{FF2B5EF4-FFF2-40B4-BE49-F238E27FC236}">
                <a16:creationId xmlns:a16="http://schemas.microsoft.com/office/drawing/2014/main" id="{E9178286-E353-49D3-ADD1-55C8664DF1FA}"/>
              </a:ext>
            </a:extLst>
          </p:cNvPr>
          <p:cNvSpPr>
            <a:spLocks noChangeShapeType="1"/>
          </p:cNvSpPr>
          <p:nvPr/>
        </p:nvSpPr>
        <p:spPr bwMode="auto">
          <a:xfrm>
            <a:off x="4930775" y="4330700"/>
            <a:ext cx="1676400" cy="1320800"/>
          </a:xfrm>
          <a:prstGeom prst="line">
            <a:avLst/>
          </a:prstGeom>
          <a:noFill/>
          <a:ln w="28575">
            <a:solidFill>
              <a:srgbClr val="660033"/>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87" name="Line 7">
            <a:extLst>
              <a:ext uri="{FF2B5EF4-FFF2-40B4-BE49-F238E27FC236}">
                <a16:creationId xmlns:a16="http://schemas.microsoft.com/office/drawing/2014/main" id="{13646BED-6FF0-4524-94BC-28784C6C5EBE}"/>
              </a:ext>
            </a:extLst>
          </p:cNvPr>
          <p:cNvSpPr>
            <a:spLocks noChangeShapeType="1"/>
          </p:cNvSpPr>
          <p:nvPr/>
        </p:nvSpPr>
        <p:spPr bwMode="auto">
          <a:xfrm>
            <a:off x="4930775" y="3854450"/>
            <a:ext cx="2286000" cy="17970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88" name="Line 8">
            <a:extLst>
              <a:ext uri="{FF2B5EF4-FFF2-40B4-BE49-F238E27FC236}">
                <a16:creationId xmlns:a16="http://schemas.microsoft.com/office/drawing/2014/main" id="{BC9E4BB5-4B15-4CB5-A454-731EA31C8D35}"/>
              </a:ext>
            </a:extLst>
          </p:cNvPr>
          <p:cNvSpPr>
            <a:spLocks noChangeShapeType="1"/>
          </p:cNvSpPr>
          <p:nvPr/>
        </p:nvSpPr>
        <p:spPr bwMode="auto">
          <a:xfrm>
            <a:off x="4930775" y="3365500"/>
            <a:ext cx="2895600" cy="2286000"/>
          </a:xfrm>
          <a:prstGeom prst="line">
            <a:avLst/>
          </a:prstGeom>
          <a:noFill/>
          <a:ln w="28575">
            <a:solidFill>
              <a:srgbClr val="0000CC"/>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89" name="Text Box 9">
            <a:extLst>
              <a:ext uri="{FF2B5EF4-FFF2-40B4-BE49-F238E27FC236}">
                <a16:creationId xmlns:a16="http://schemas.microsoft.com/office/drawing/2014/main" id="{011FB666-7780-4521-BCB4-716FB66165E6}"/>
              </a:ext>
            </a:extLst>
          </p:cNvPr>
          <p:cNvSpPr txBox="1">
            <a:spLocks noChangeArrowheads="1"/>
          </p:cNvSpPr>
          <p:nvPr/>
        </p:nvSpPr>
        <p:spPr bwMode="auto">
          <a:xfrm>
            <a:off x="5219700" y="3933825"/>
            <a:ext cx="2603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2400"/>
              <a:t> </a:t>
            </a:r>
          </a:p>
        </p:txBody>
      </p:sp>
      <p:sp>
        <p:nvSpPr>
          <p:cNvPr id="20492" name="Line 12">
            <a:extLst>
              <a:ext uri="{FF2B5EF4-FFF2-40B4-BE49-F238E27FC236}">
                <a16:creationId xmlns:a16="http://schemas.microsoft.com/office/drawing/2014/main" id="{8AAB313B-E0BF-493A-A37F-EE5F0530A4C5}"/>
              </a:ext>
            </a:extLst>
          </p:cNvPr>
          <p:cNvSpPr>
            <a:spLocks noChangeShapeType="1"/>
          </p:cNvSpPr>
          <p:nvPr/>
        </p:nvSpPr>
        <p:spPr bwMode="auto">
          <a:xfrm flipV="1">
            <a:off x="5867400" y="4292600"/>
            <a:ext cx="288925" cy="266700"/>
          </a:xfrm>
          <a:prstGeom prst="line">
            <a:avLst/>
          </a:prstGeom>
          <a:noFill/>
          <a:ln w="76200">
            <a:solidFill>
              <a:srgbClr val="0000CC"/>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0493" name="Line 13">
            <a:extLst>
              <a:ext uri="{FF2B5EF4-FFF2-40B4-BE49-F238E27FC236}">
                <a16:creationId xmlns:a16="http://schemas.microsoft.com/office/drawing/2014/main" id="{EE4E0709-934A-411B-9B41-D71AC4A87655}"/>
              </a:ext>
            </a:extLst>
          </p:cNvPr>
          <p:cNvSpPr>
            <a:spLocks noChangeShapeType="1"/>
          </p:cNvSpPr>
          <p:nvPr/>
        </p:nvSpPr>
        <p:spPr bwMode="auto">
          <a:xfrm flipH="1">
            <a:off x="6011863" y="4919663"/>
            <a:ext cx="287337" cy="309562"/>
          </a:xfrm>
          <a:prstGeom prst="line">
            <a:avLst/>
          </a:prstGeom>
          <a:noFill/>
          <a:ln w="76200">
            <a:solidFill>
              <a:srgbClr val="660033"/>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0494" name="Rectangle 14" descr="蓝色面巾纸">
            <a:extLst>
              <a:ext uri="{FF2B5EF4-FFF2-40B4-BE49-F238E27FC236}">
                <a16:creationId xmlns:a16="http://schemas.microsoft.com/office/drawing/2014/main" id="{5EA150FD-55DD-4364-BB75-80A8D634C72D}"/>
              </a:ext>
            </a:extLst>
          </p:cNvPr>
          <p:cNvSpPr>
            <a:spLocks noChangeArrowheads="1"/>
          </p:cNvSpPr>
          <p:nvPr/>
        </p:nvSpPr>
        <p:spPr bwMode="auto">
          <a:xfrm>
            <a:off x="827088" y="2708275"/>
            <a:ext cx="3744912" cy="3025775"/>
          </a:xfrm>
          <a:prstGeom prst="rect">
            <a:avLst/>
          </a:prstGeom>
          <a:blipFill dpi="0" rotWithShape="0">
            <a:blip r:embed="rId3"/>
            <a:srcRect/>
            <a:tile tx="0" ty="0" sx="100000" sy="100000" flip="none" algn="tl"/>
          </a:blipFill>
          <a:ln w="76200">
            <a:solidFill>
              <a:srgbClr val="006600"/>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10000"/>
              </a:lnSpc>
              <a:buClr>
                <a:schemeClr val="accent2"/>
              </a:buClr>
              <a:buSzPct val="95000"/>
              <a:buFont typeface="Wingdings" panose="05000000000000000000" pitchFamily="2" charset="2"/>
              <a:buNone/>
            </a:pPr>
            <a:r>
              <a:rPr lang="zh-CN" altLang="en-US" sz="2400">
                <a:ea typeface="黑体" panose="02010609060101010101" pitchFamily="49" charset="-122"/>
              </a:rPr>
              <a:t>（</a:t>
            </a:r>
            <a:r>
              <a:rPr lang="en-US" altLang="zh-CN" sz="2400">
                <a:ea typeface="黑体" panose="02010609060101010101" pitchFamily="49" charset="-122"/>
              </a:rPr>
              <a:t>2</a:t>
            </a:r>
            <a:r>
              <a:rPr lang="zh-CN" altLang="en-US" sz="2400">
                <a:ea typeface="黑体" panose="02010609060101010101" pitchFamily="49" charset="-122"/>
              </a:rPr>
              <a:t>） </a:t>
            </a:r>
            <a:r>
              <a:rPr lang="en-US" altLang="zh-CN" sz="2400" b="1"/>
              <a:t>I</a:t>
            </a:r>
            <a:r>
              <a:rPr lang="zh-CN" altLang="en-US" sz="2400" b="1"/>
              <a:t>不变，</a:t>
            </a:r>
            <a:r>
              <a:rPr lang="zh-CN" altLang="en-US" sz="2400">
                <a:ea typeface="黑体" panose="02010609060101010101" pitchFamily="49" charset="-122"/>
              </a:rPr>
              <a:t>两种商品的</a:t>
            </a:r>
            <a:r>
              <a:rPr lang="en-US" altLang="zh-CN" sz="2400" b="1"/>
              <a:t>P</a:t>
            </a:r>
            <a:r>
              <a:rPr lang="zh-CN" altLang="en-US" sz="2400">
                <a:ea typeface="黑体" panose="02010609060101010101" pitchFamily="49" charset="-122"/>
              </a:rPr>
              <a:t>同比例变动：</a:t>
            </a:r>
          </a:p>
          <a:p>
            <a:pPr algn="just" eaLnBrk="1" hangingPunct="1">
              <a:lnSpc>
                <a:spcPct val="110000"/>
              </a:lnSpc>
              <a:buClr>
                <a:schemeClr val="accent2"/>
              </a:buClr>
              <a:buSzPct val="95000"/>
              <a:buFont typeface="Wingdings" panose="05000000000000000000" pitchFamily="2" charset="2"/>
              <a:buChar char="u"/>
            </a:pPr>
            <a:r>
              <a:rPr lang="zh-CN" altLang="en-US" sz="2400">
                <a:solidFill>
                  <a:srgbClr val="660033"/>
                </a:solidFill>
                <a:ea typeface="黑体" panose="02010609060101010101" pitchFamily="49" charset="-122"/>
              </a:rPr>
              <a:t>上升，预算线向左下方平行移动。</a:t>
            </a:r>
          </a:p>
          <a:p>
            <a:pPr algn="just" eaLnBrk="1" hangingPunct="1">
              <a:lnSpc>
                <a:spcPct val="110000"/>
              </a:lnSpc>
              <a:buClr>
                <a:schemeClr val="accent2"/>
              </a:buClr>
              <a:buSzPct val="95000"/>
              <a:buFont typeface="Wingdings" panose="05000000000000000000" pitchFamily="2" charset="2"/>
              <a:buChar char="u"/>
            </a:pPr>
            <a:r>
              <a:rPr lang="zh-CN" altLang="en-US" sz="2400">
                <a:solidFill>
                  <a:srgbClr val="0000CC"/>
                </a:solidFill>
                <a:ea typeface="黑体" panose="02010609060101010101" pitchFamily="49" charset="-122"/>
              </a:rPr>
              <a:t>下降， 预算线向右上方平行移动。</a:t>
            </a:r>
          </a:p>
        </p:txBody>
      </p:sp>
      <p:sp>
        <p:nvSpPr>
          <p:cNvPr id="20495" name="Text Box 15">
            <a:extLst>
              <a:ext uri="{FF2B5EF4-FFF2-40B4-BE49-F238E27FC236}">
                <a16:creationId xmlns:a16="http://schemas.microsoft.com/office/drawing/2014/main" id="{5C5D17E9-3C4B-4440-85D0-B5DCECC33311}"/>
              </a:ext>
            </a:extLst>
          </p:cNvPr>
          <p:cNvSpPr txBox="1">
            <a:spLocks noChangeArrowheads="1"/>
          </p:cNvSpPr>
          <p:nvPr/>
        </p:nvSpPr>
        <p:spPr bwMode="auto">
          <a:xfrm>
            <a:off x="4932363" y="2781300"/>
            <a:ext cx="6477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800"/>
              <a:t>X</a:t>
            </a:r>
            <a:r>
              <a:rPr lang="en-US" altLang="zh-CN" sz="2800" baseline="-25000"/>
              <a:t>2</a:t>
            </a:r>
          </a:p>
        </p:txBody>
      </p:sp>
      <p:sp>
        <p:nvSpPr>
          <p:cNvPr id="20497" name="Text Box 17">
            <a:extLst>
              <a:ext uri="{FF2B5EF4-FFF2-40B4-BE49-F238E27FC236}">
                <a16:creationId xmlns:a16="http://schemas.microsoft.com/office/drawing/2014/main" id="{EFB67631-D5E1-437C-AD5A-6E34219C997D}"/>
              </a:ext>
            </a:extLst>
          </p:cNvPr>
          <p:cNvSpPr txBox="1">
            <a:spLocks noChangeArrowheads="1"/>
          </p:cNvSpPr>
          <p:nvPr/>
        </p:nvSpPr>
        <p:spPr bwMode="auto">
          <a:xfrm>
            <a:off x="7812088" y="5084763"/>
            <a:ext cx="6477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800"/>
              <a:t>X</a:t>
            </a:r>
            <a:r>
              <a:rPr lang="en-US" altLang="zh-CN" sz="2800" baseline="-25000"/>
              <a:t>1</a:t>
            </a:r>
          </a:p>
        </p:txBody>
      </p:sp>
    </p:spTree>
  </p:cSld>
  <p:clrMapOvr>
    <a:masterClrMapping/>
  </p:clrMapOvr>
  <p:transition spd="slow">
    <p:pull dir="rd"/>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483">
                                            <p:bg/>
                                          </p:spTgt>
                                        </p:tgtEl>
                                        <p:attrNameLst>
                                          <p:attrName>style.visibility</p:attrName>
                                        </p:attrNameLst>
                                      </p:cBhvr>
                                      <p:to>
                                        <p:strVal val="visible"/>
                                      </p:to>
                                    </p:set>
                                    <p:animEffect transition="in" filter="blinds(horizontal)">
                                      <p:cBhvr>
                                        <p:cTn id="7" dur="500"/>
                                        <p:tgtEl>
                                          <p:spTgt spid="2048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483">
                                            <p:txEl>
                                              <p:pRg st="0" end="0"/>
                                            </p:txEl>
                                          </p:spTgt>
                                        </p:tgtEl>
                                        <p:attrNameLst>
                                          <p:attrName>style.visibility</p:attrName>
                                        </p:attrNameLst>
                                      </p:cBhvr>
                                      <p:to>
                                        <p:strVal val="visible"/>
                                      </p:to>
                                    </p:set>
                                    <p:animEffect transition="in" filter="blinds(horizontal)">
                                      <p:cBhvr>
                                        <p:cTn id="12" dur="500"/>
                                        <p:tgtEl>
                                          <p:spTgt spid="2048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0483">
                                            <p:txEl>
                                              <p:pRg st="1" end="1"/>
                                            </p:txEl>
                                          </p:spTgt>
                                        </p:tgtEl>
                                        <p:attrNameLst>
                                          <p:attrName>style.visibility</p:attrName>
                                        </p:attrNameLst>
                                      </p:cBhvr>
                                      <p:to>
                                        <p:strVal val="visible"/>
                                      </p:to>
                                    </p:set>
                                    <p:animEffect transition="in" filter="blinds(horizontal)">
                                      <p:cBhvr>
                                        <p:cTn id="17" dur="500"/>
                                        <p:tgtEl>
                                          <p:spTgt spid="2048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0483">
                                            <p:txEl>
                                              <p:pRg st="2" end="2"/>
                                            </p:txEl>
                                          </p:spTgt>
                                        </p:tgtEl>
                                        <p:attrNameLst>
                                          <p:attrName>style.visibility</p:attrName>
                                        </p:attrNameLst>
                                      </p:cBhvr>
                                      <p:to>
                                        <p:strVal val="visible"/>
                                      </p:to>
                                    </p:set>
                                    <p:animEffect transition="in" filter="blinds(horizontal)">
                                      <p:cBhvr>
                                        <p:cTn id="22" dur="500"/>
                                        <p:tgtEl>
                                          <p:spTgt spid="2048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20484"/>
                                        </p:tgtEl>
                                        <p:attrNameLst>
                                          <p:attrName>style.visibility</p:attrName>
                                        </p:attrNameLst>
                                      </p:cBhvr>
                                      <p:to>
                                        <p:strVal val="visible"/>
                                      </p:to>
                                    </p:set>
                                    <p:animEffect transition="in" filter="blinds(horizontal)">
                                      <p:cBhvr>
                                        <p:cTn id="27" dur="500"/>
                                        <p:tgtEl>
                                          <p:spTgt spid="20484"/>
                                        </p:tgtEl>
                                      </p:cBhvr>
                                    </p:animEffect>
                                  </p:childTnLst>
                                </p:cTn>
                              </p:par>
                              <p:par>
                                <p:cTn id="28" presetID="3" presetClass="entr" presetSubtype="10" fill="hold" nodeType="withEffect">
                                  <p:stCondLst>
                                    <p:cond delay="0"/>
                                  </p:stCondLst>
                                  <p:childTnLst>
                                    <p:set>
                                      <p:cBhvr>
                                        <p:cTn id="29" dur="1" fill="hold">
                                          <p:stCondLst>
                                            <p:cond delay="0"/>
                                          </p:stCondLst>
                                        </p:cTn>
                                        <p:tgtEl>
                                          <p:spTgt spid="20485"/>
                                        </p:tgtEl>
                                        <p:attrNameLst>
                                          <p:attrName>style.visibility</p:attrName>
                                        </p:attrNameLst>
                                      </p:cBhvr>
                                      <p:to>
                                        <p:strVal val="visible"/>
                                      </p:to>
                                    </p:set>
                                    <p:animEffect transition="in" filter="blinds(horizontal)">
                                      <p:cBhvr>
                                        <p:cTn id="30" dur="500"/>
                                        <p:tgtEl>
                                          <p:spTgt spid="20485"/>
                                        </p:tgtEl>
                                      </p:cBhvr>
                                    </p:animEffect>
                                  </p:childTnLst>
                                </p:cTn>
                              </p:par>
                              <p:par>
                                <p:cTn id="31" presetID="3" presetClass="entr" presetSubtype="10" fill="hold" nodeType="withEffect">
                                  <p:stCondLst>
                                    <p:cond delay="0"/>
                                  </p:stCondLst>
                                  <p:childTnLst>
                                    <p:set>
                                      <p:cBhvr>
                                        <p:cTn id="32" dur="1" fill="hold">
                                          <p:stCondLst>
                                            <p:cond delay="0"/>
                                          </p:stCondLst>
                                        </p:cTn>
                                        <p:tgtEl>
                                          <p:spTgt spid="20486"/>
                                        </p:tgtEl>
                                        <p:attrNameLst>
                                          <p:attrName>style.visibility</p:attrName>
                                        </p:attrNameLst>
                                      </p:cBhvr>
                                      <p:to>
                                        <p:strVal val="visible"/>
                                      </p:to>
                                    </p:set>
                                    <p:animEffect transition="in" filter="blinds(horizontal)">
                                      <p:cBhvr>
                                        <p:cTn id="33" dur="500"/>
                                        <p:tgtEl>
                                          <p:spTgt spid="20486"/>
                                        </p:tgtEl>
                                      </p:cBhvr>
                                    </p:animEffect>
                                  </p:childTnLst>
                                </p:cTn>
                              </p:par>
                              <p:par>
                                <p:cTn id="34" presetID="3" presetClass="entr" presetSubtype="10" fill="hold" nodeType="withEffect">
                                  <p:stCondLst>
                                    <p:cond delay="0"/>
                                  </p:stCondLst>
                                  <p:childTnLst>
                                    <p:set>
                                      <p:cBhvr>
                                        <p:cTn id="35" dur="1" fill="hold">
                                          <p:stCondLst>
                                            <p:cond delay="0"/>
                                          </p:stCondLst>
                                        </p:cTn>
                                        <p:tgtEl>
                                          <p:spTgt spid="20487"/>
                                        </p:tgtEl>
                                        <p:attrNameLst>
                                          <p:attrName>style.visibility</p:attrName>
                                        </p:attrNameLst>
                                      </p:cBhvr>
                                      <p:to>
                                        <p:strVal val="visible"/>
                                      </p:to>
                                    </p:set>
                                    <p:animEffect transition="in" filter="blinds(horizontal)">
                                      <p:cBhvr>
                                        <p:cTn id="36" dur="500"/>
                                        <p:tgtEl>
                                          <p:spTgt spid="20487"/>
                                        </p:tgtEl>
                                      </p:cBhvr>
                                    </p:animEffect>
                                  </p:childTnLst>
                                </p:cTn>
                              </p:par>
                              <p:par>
                                <p:cTn id="37" presetID="3" presetClass="entr" presetSubtype="10" fill="hold" nodeType="withEffect">
                                  <p:stCondLst>
                                    <p:cond delay="0"/>
                                  </p:stCondLst>
                                  <p:childTnLst>
                                    <p:set>
                                      <p:cBhvr>
                                        <p:cTn id="38" dur="1" fill="hold">
                                          <p:stCondLst>
                                            <p:cond delay="0"/>
                                          </p:stCondLst>
                                        </p:cTn>
                                        <p:tgtEl>
                                          <p:spTgt spid="20488"/>
                                        </p:tgtEl>
                                        <p:attrNameLst>
                                          <p:attrName>style.visibility</p:attrName>
                                        </p:attrNameLst>
                                      </p:cBhvr>
                                      <p:to>
                                        <p:strVal val="visible"/>
                                      </p:to>
                                    </p:set>
                                    <p:animEffect transition="in" filter="blinds(horizontal)">
                                      <p:cBhvr>
                                        <p:cTn id="39" dur="500"/>
                                        <p:tgtEl>
                                          <p:spTgt spid="20488"/>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20489"/>
                                        </p:tgtEl>
                                        <p:attrNameLst>
                                          <p:attrName>style.visibility</p:attrName>
                                        </p:attrNameLst>
                                      </p:cBhvr>
                                      <p:to>
                                        <p:strVal val="visible"/>
                                      </p:to>
                                    </p:set>
                                    <p:animEffect transition="in" filter="blinds(horizontal)">
                                      <p:cBhvr>
                                        <p:cTn id="42" dur="500"/>
                                        <p:tgtEl>
                                          <p:spTgt spid="20489"/>
                                        </p:tgtEl>
                                      </p:cBhvr>
                                    </p:animEffect>
                                  </p:childTnLst>
                                </p:cTn>
                              </p:par>
                              <p:par>
                                <p:cTn id="43" presetID="3" presetClass="entr" presetSubtype="10" fill="hold" nodeType="withEffect">
                                  <p:stCondLst>
                                    <p:cond delay="0"/>
                                  </p:stCondLst>
                                  <p:childTnLst>
                                    <p:set>
                                      <p:cBhvr>
                                        <p:cTn id="44" dur="1" fill="hold">
                                          <p:stCondLst>
                                            <p:cond delay="0"/>
                                          </p:stCondLst>
                                        </p:cTn>
                                        <p:tgtEl>
                                          <p:spTgt spid="20492"/>
                                        </p:tgtEl>
                                        <p:attrNameLst>
                                          <p:attrName>style.visibility</p:attrName>
                                        </p:attrNameLst>
                                      </p:cBhvr>
                                      <p:to>
                                        <p:strVal val="visible"/>
                                      </p:to>
                                    </p:set>
                                    <p:animEffect transition="in" filter="blinds(horizontal)">
                                      <p:cBhvr>
                                        <p:cTn id="45" dur="500"/>
                                        <p:tgtEl>
                                          <p:spTgt spid="20492"/>
                                        </p:tgtEl>
                                      </p:cBhvr>
                                    </p:animEffect>
                                  </p:childTnLst>
                                </p:cTn>
                              </p:par>
                              <p:par>
                                <p:cTn id="46" presetID="3" presetClass="entr" presetSubtype="10" fill="hold" nodeType="withEffect">
                                  <p:stCondLst>
                                    <p:cond delay="0"/>
                                  </p:stCondLst>
                                  <p:childTnLst>
                                    <p:set>
                                      <p:cBhvr>
                                        <p:cTn id="47" dur="1" fill="hold">
                                          <p:stCondLst>
                                            <p:cond delay="0"/>
                                          </p:stCondLst>
                                        </p:cTn>
                                        <p:tgtEl>
                                          <p:spTgt spid="20493"/>
                                        </p:tgtEl>
                                        <p:attrNameLst>
                                          <p:attrName>style.visibility</p:attrName>
                                        </p:attrNameLst>
                                      </p:cBhvr>
                                      <p:to>
                                        <p:strVal val="visible"/>
                                      </p:to>
                                    </p:set>
                                    <p:animEffect transition="in" filter="blinds(horizontal)">
                                      <p:cBhvr>
                                        <p:cTn id="48" dur="500"/>
                                        <p:tgtEl>
                                          <p:spTgt spid="20493"/>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20495"/>
                                        </p:tgtEl>
                                        <p:attrNameLst>
                                          <p:attrName>style.visibility</p:attrName>
                                        </p:attrNameLst>
                                      </p:cBhvr>
                                      <p:to>
                                        <p:strVal val="visible"/>
                                      </p:to>
                                    </p:set>
                                    <p:animEffect transition="in" filter="blinds(horizontal)">
                                      <p:cBhvr>
                                        <p:cTn id="51" dur="500"/>
                                        <p:tgtEl>
                                          <p:spTgt spid="20495"/>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20497"/>
                                        </p:tgtEl>
                                        <p:attrNameLst>
                                          <p:attrName>style.visibility</p:attrName>
                                        </p:attrNameLst>
                                      </p:cBhvr>
                                      <p:to>
                                        <p:strVal val="visible"/>
                                      </p:to>
                                    </p:set>
                                    <p:animEffect transition="in" filter="blinds(horizontal)">
                                      <p:cBhvr>
                                        <p:cTn id="54" dur="500"/>
                                        <p:tgtEl>
                                          <p:spTgt spid="20497"/>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4" presetClass="entr" presetSubtype="16" fill="hold" grpId="0" nodeType="clickEffect">
                                  <p:stCondLst>
                                    <p:cond delay="0"/>
                                  </p:stCondLst>
                                  <p:childTnLst>
                                    <p:set>
                                      <p:cBhvr>
                                        <p:cTn id="58" dur="1" fill="hold">
                                          <p:stCondLst>
                                            <p:cond delay="0"/>
                                          </p:stCondLst>
                                        </p:cTn>
                                        <p:tgtEl>
                                          <p:spTgt spid="20494"/>
                                        </p:tgtEl>
                                        <p:attrNameLst>
                                          <p:attrName>style.visibility</p:attrName>
                                        </p:attrNameLst>
                                      </p:cBhvr>
                                      <p:to>
                                        <p:strVal val="visible"/>
                                      </p:to>
                                    </p:set>
                                    <p:animEffect transition="in" filter="box(in)">
                                      <p:cBhvr>
                                        <p:cTn id="59" dur="500"/>
                                        <p:tgtEl>
                                          <p:spTgt spid="204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nimBg="1"/>
      <p:bldP spid="20489" grpId="0"/>
      <p:bldP spid="20494" grpId="0" animBg="1"/>
      <p:bldP spid="20495" grpId="0"/>
      <p:bldP spid="20497" grpId="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2E309AAF-E373-4A0E-93D6-7779D920B231}"/>
              </a:ext>
            </a:extLst>
          </p:cNvPr>
          <p:cNvSpPr>
            <a:spLocks noGrp="1" noChangeArrowheads="1"/>
          </p:cNvSpPr>
          <p:nvPr>
            <p:ph type="title"/>
          </p:nvPr>
        </p:nvSpPr>
        <p:spPr>
          <a:xfrm>
            <a:off x="755650" y="333375"/>
            <a:ext cx="5184775" cy="682625"/>
          </a:xfrm>
        </p:spPr>
        <p:txBody>
          <a:bodyPr/>
          <a:lstStyle/>
          <a:p>
            <a:pPr eaLnBrk="1" hangingPunct="1"/>
            <a:r>
              <a:rPr lang="zh-CN" altLang="en-US" sz="2800" b="1">
                <a:solidFill>
                  <a:srgbClr val="660033"/>
                </a:solidFill>
                <a:latin typeface="仿宋_GB2312" panose="02010609030101010101" pitchFamily="49" charset="-122"/>
                <a:ea typeface="仿宋_GB2312" panose="02010609030101010101" pitchFamily="49" charset="-122"/>
              </a:rPr>
              <a:t>（</a:t>
            </a:r>
            <a:r>
              <a:rPr lang="en-US" altLang="zh-CN" sz="2800" b="1">
                <a:solidFill>
                  <a:srgbClr val="660033"/>
                </a:solidFill>
                <a:latin typeface="仿宋_GB2312" panose="02010609030101010101" pitchFamily="49" charset="-122"/>
                <a:ea typeface="仿宋_GB2312" panose="02010609030101010101" pitchFamily="49" charset="-122"/>
              </a:rPr>
              <a:t>3</a:t>
            </a:r>
            <a:r>
              <a:rPr lang="zh-CN" altLang="en-US" sz="2800" b="1">
                <a:solidFill>
                  <a:srgbClr val="660033"/>
                </a:solidFill>
                <a:latin typeface="仿宋_GB2312" panose="02010609030101010101" pitchFamily="49" charset="-122"/>
                <a:ea typeface="仿宋_GB2312" panose="02010609030101010101" pitchFamily="49" charset="-122"/>
              </a:rPr>
              <a:t>）预算线的旋转</a:t>
            </a:r>
          </a:p>
        </p:txBody>
      </p:sp>
      <p:sp>
        <p:nvSpPr>
          <p:cNvPr id="38915" name="Rectangle 3" descr="信纸">
            <a:extLst>
              <a:ext uri="{FF2B5EF4-FFF2-40B4-BE49-F238E27FC236}">
                <a16:creationId xmlns:a16="http://schemas.microsoft.com/office/drawing/2014/main" id="{5B7C0E1B-0CEA-4124-BE26-58286933C430}"/>
              </a:ext>
            </a:extLst>
          </p:cNvPr>
          <p:cNvSpPr>
            <a:spLocks noGrp="1" noChangeArrowheads="1"/>
          </p:cNvSpPr>
          <p:nvPr>
            <p:ph type="body" idx="1"/>
          </p:nvPr>
        </p:nvSpPr>
        <p:spPr>
          <a:xfrm>
            <a:off x="684213" y="1196975"/>
            <a:ext cx="7991475" cy="647700"/>
          </a:xfrm>
          <a:blipFill dpi="0" rotWithShape="0">
            <a:blip r:embed="rId3"/>
            <a:srcRect/>
            <a:tile tx="0" ty="0" sx="100000" sy="100000" flip="none" algn="tl"/>
          </a:blipFill>
          <a:ln w="38100">
            <a:solidFill>
              <a:srgbClr val="CC6600"/>
            </a:solidFill>
            <a:miter lim="800000"/>
            <a:headEnd/>
            <a:tailEnd/>
          </a:ln>
        </p:spPr>
        <p:txBody>
          <a:bodyPr/>
          <a:lstStyle/>
          <a:p>
            <a:pPr eaLnBrk="1" hangingPunct="1">
              <a:buClr>
                <a:srgbClr val="3366FF"/>
              </a:buClr>
              <a:buSzPct val="95000"/>
              <a:buFont typeface="Wingdings" panose="05000000000000000000" pitchFamily="2" charset="2"/>
              <a:buChar char="n"/>
            </a:pPr>
            <a:r>
              <a:rPr lang="en-US" altLang="zh-CN" sz="2400" b="1">
                <a:ea typeface="仿宋_GB2312" panose="02010609030101010101" pitchFamily="49" charset="-122"/>
              </a:rPr>
              <a:t>I</a:t>
            </a:r>
            <a:r>
              <a:rPr lang="zh-CN" altLang="en-US" sz="2400" b="1">
                <a:ea typeface="仿宋_GB2312" panose="02010609030101010101" pitchFamily="49" charset="-122"/>
              </a:rPr>
              <a:t>不变，其中一种商品</a:t>
            </a:r>
            <a:r>
              <a:rPr lang="en-US" altLang="zh-CN" sz="2400" b="1">
                <a:ea typeface="仿宋_GB2312" panose="02010609030101010101" pitchFamily="49" charset="-122"/>
              </a:rPr>
              <a:t>P</a:t>
            </a:r>
            <a:r>
              <a:rPr lang="zh-CN" altLang="en-US" sz="2400" b="1">
                <a:ea typeface="仿宋_GB2312" panose="02010609030101010101" pitchFamily="49" charset="-122"/>
              </a:rPr>
              <a:t>不变，另一种商品</a:t>
            </a:r>
            <a:r>
              <a:rPr lang="en-US" altLang="zh-CN" sz="2400" b="1">
                <a:ea typeface="仿宋_GB2312" panose="02010609030101010101" pitchFamily="49" charset="-122"/>
              </a:rPr>
              <a:t>P</a:t>
            </a:r>
            <a:r>
              <a:rPr lang="zh-CN" altLang="en-US" sz="2400" b="1">
                <a:ea typeface="仿宋_GB2312" panose="02010609030101010101" pitchFamily="49" charset="-122"/>
              </a:rPr>
              <a:t>发生变化</a:t>
            </a:r>
          </a:p>
        </p:txBody>
      </p:sp>
      <p:sp>
        <p:nvSpPr>
          <p:cNvPr id="38916" name="Line 4">
            <a:extLst>
              <a:ext uri="{FF2B5EF4-FFF2-40B4-BE49-F238E27FC236}">
                <a16:creationId xmlns:a16="http://schemas.microsoft.com/office/drawing/2014/main" id="{E2503052-5176-4228-810B-806625DAF09C}"/>
              </a:ext>
            </a:extLst>
          </p:cNvPr>
          <p:cNvSpPr>
            <a:spLocks noChangeShapeType="1"/>
          </p:cNvSpPr>
          <p:nvPr/>
        </p:nvSpPr>
        <p:spPr bwMode="auto">
          <a:xfrm flipV="1">
            <a:off x="1604963" y="2625725"/>
            <a:ext cx="0" cy="2667000"/>
          </a:xfrm>
          <a:prstGeom prst="line">
            <a:avLst/>
          </a:prstGeom>
          <a:noFill/>
          <a:ln w="2857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17" name="Line 5">
            <a:extLst>
              <a:ext uri="{FF2B5EF4-FFF2-40B4-BE49-F238E27FC236}">
                <a16:creationId xmlns:a16="http://schemas.microsoft.com/office/drawing/2014/main" id="{6A69FCF1-6C59-4CB0-8226-E15EA9BAF275}"/>
              </a:ext>
            </a:extLst>
          </p:cNvPr>
          <p:cNvSpPr>
            <a:spLocks noChangeShapeType="1"/>
          </p:cNvSpPr>
          <p:nvPr/>
        </p:nvSpPr>
        <p:spPr bwMode="auto">
          <a:xfrm>
            <a:off x="1604963" y="5292725"/>
            <a:ext cx="3038475" cy="7938"/>
          </a:xfrm>
          <a:prstGeom prst="line">
            <a:avLst/>
          </a:prstGeom>
          <a:noFill/>
          <a:ln w="2857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18" name="Line 6">
            <a:extLst>
              <a:ext uri="{FF2B5EF4-FFF2-40B4-BE49-F238E27FC236}">
                <a16:creationId xmlns:a16="http://schemas.microsoft.com/office/drawing/2014/main" id="{60C5F806-E8CF-46D4-9157-08FD60D2D99F}"/>
              </a:ext>
            </a:extLst>
          </p:cNvPr>
          <p:cNvSpPr>
            <a:spLocks noChangeShapeType="1"/>
          </p:cNvSpPr>
          <p:nvPr/>
        </p:nvSpPr>
        <p:spPr bwMode="auto">
          <a:xfrm>
            <a:off x="1604963" y="3540125"/>
            <a:ext cx="2209800" cy="175260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19" name="Line 7">
            <a:extLst>
              <a:ext uri="{FF2B5EF4-FFF2-40B4-BE49-F238E27FC236}">
                <a16:creationId xmlns:a16="http://schemas.microsoft.com/office/drawing/2014/main" id="{D67423FD-D90D-45F9-9E1A-E96F623DB607}"/>
              </a:ext>
            </a:extLst>
          </p:cNvPr>
          <p:cNvSpPr>
            <a:spLocks noChangeShapeType="1"/>
          </p:cNvSpPr>
          <p:nvPr/>
        </p:nvSpPr>
        <p:spPr bwMode="auto">
          <a:xfrm>
            <a:off x="1604963" y="3540125"/>
            <a:ext cx="2667000" cy="1752600"/>
          </a:xfrm>
          <a:prstGeom prst="line">
            <a:avLst/>
          </a:prstGeom>
          <a:noFill/>
          <a:ln w="38100">
            <a:solidFill>
              <a:schemeClr val="bg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7896" name="Text Box 11">
            <a:extLst>
              <a:ext uri="{FF2B5EF4-FFF2-40B4-BE49-F238E27FC236}">
                <a16:creationId xmlns:a16="http://schemas.microsoft.com/office/drawing/2014/main" id="{0FCEA904-CAEA-4135-9E54-A74F934DC27E}"/>
              </a:ext>
            </a:extLst>
          </p:cNvPr>
          <p:cNvSpPr txBox="1">
            <a:spLocks noChangeArrowheads="1"/>
          </p:cNvSpPr>
          <p:nvPr/>
        </p:nvSpPr>
        <p:spPr bwMode="auto">
          <a:xfrm>
            <a:off x="1604963" y="4281488"/>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endParaRPr lang="zh-CN" altLang="zh-CN" sz="2400" b="1">
              <a:solidFill>
                <a:srgbClr val="FF0000"/>
              </a:solidFill>
            </a:endParaRPr>
          </a:p>
        </p:txBody>
      </p:sp>
      <p:sp>
        <p:nvSpPr>
          <p:cNvPr id="38924" name="Line 12">
            <a:extLst>
              <a:ext uri="{FF2B5EF4-FFF2-40B4-BE49-F238E27FC236}">
                <a16:creationId xmlns:a16="http://schemas.microsoft.com/office/drawing/2014/main" id="{FDC720E5-D14A-4E36-BF05-EEAE1A5AE4AF}"/>
              </a:ext>
            </a:extLst>
          </p:cNvPr>
          <p:cNvSpPr>
            <a:spLocks noChangeShapeType="1"/>
          </p:cNvSpPr>
          <p:nvPr/>
        </p:nvSpPr>
        <p:spPr bwMode="auto">
          <a:xfrm>
            <a:off x="1604963" y="3540125"/>
            <a:ext cx="1828800" cy="1752600"/>
          </a:xfrm>
          <a:prstGeom prst="line">
            <a:avLst/>
          </a:prstGeom>
          <a:noFill/>
          <a:ln w="38100">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25" name="Line 13">
            <a:extLst>
              <a:ext uri="{FF2B5EF4-FFF2-40B4-BE49-F238E27FC236}">
                <a16:creationId xmlns:a16="http://schemas.microsoft.com/office/drawing/2014/main" id="{E6D4E293-0463-499E-9C3D-6FE4F1A986E7}"/>
              </a:ext>
            </a:extLst>
          </p:cNvPr>
          <p:cNvSpPr>
            <a:spLocks noChangeShapeType="1"/>
          </p:cNvSpPr>
          <p:nvPr/>
        </p:nvSpPr>
        <p:spPr bwMode="auto">
          <a:xfrm flipV="1">
            <a:off x="5545138" y="2773363"/>
            <a:ext cx="0" cy="2667000"/>
          </a:xfrm>
          <a:prstGeom prst="line">
            <a:avLst/>
          </a:prstGeom>
          <a:noFill/>
          <a:ln w="2857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26" name="Line 14">
            <a:extLst>
              <a:ext uri="{FF2B5EF4-FFF2-40B4-BE49-F238E27FC236}">
                <a16:creationId xmlns:a16="http://schemas.microsoft.com/office/drawing/2014/main" id="{CCD0AFA6-6A21-4698-A1EB-1818F0D3CD1D}"/>
              </a:ext>
            </a:extLst>
          </p:cNvPr>
          <p:cNvSpPr>
            <a:spLocks noChangeShapeType="1"/>
          </p:cNvSpPr>
          <p:nvPr/>
        </p:nvSpPr>
        <p:spPr bwMode="auto">
          <a:xfrm>
            <a:off x="5545138" y="5440363"/>
            <a:ext cx="2895600" cy="0"/>
          </a:xfrm>
          <a:prstGeom prst="line">
            <a:avLst/>
          </a:prstGeom>
          <a:noFill/>
          <a:ln w="2857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27" name="Line 15">
            <a:extLst>
              <a:ext uri="{FF2B5EF4-FFF2-40B4-BE49-F238E27FC236}">
                <a16:creationId xmlns:a16="http://schemas.microsoft.com/office/drawing/2014/main" id="{B04B55C3-244E-4F36-919E-A6FC013008B4}"/>
              </a:ext>
            </a:extLst>
          </p:cNvPr>
          <p:cNvSpPr>
            <a:spLocks noChangeShapeType="1"/>
          </p:cNvSpPr>
          <p:nvPr/>
        </p:nvSpPr>
        <p:spPr bwMode="auto">
          <a:xfrm>
            <a:off x="5545138" y="3687763"/>
            <a:ext cx="2209800" cy="1752600"/>
          </a:xfrm>
          <a:prstGeom prst="line">
            <a:avLst/>
          </a:prstGeom>
          <a:noFill/>
          <a:ln w="381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28" name="Line 16">
            <a:extLst>
              <a:ext uri="{FF2B5EF4-FFF2-40B4-BE49-F238E27FC236}">
                <a16:creationId xmlns:a16="http://schemas.microsoft.com/office/drawing/2014/main" id="{33EC3FB5-8CDA-49AF-A160-6CA856479779}"/>
              </a:ext>
            </a:extLst>
          </p:cNvPr>
          <p:cNvSpPr>
            <a:spLocks noChangeShapeType="1"/>
          </p:cNvSpPr>
          <p:nvPr/>
        </p:nvSpPr>
        <p:spPr bwMode="auto">
          <a:xfrm>
            <a:off x="5545138" y="3306763"/>
            <a:ext cx="2209800" cy="2133600"/>
          </a:xfrm>
          <a:prstGeom prst="line">
            <a:avLst/>
          </a:prstGeom>
          <a:noFill/>
          <a:ln w="38100">
            <a:solidFill>
              <a:schemeClr val="bg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31" name="Text Box 19">
            <a:extLst>
              <a:ext uri="{FF2B5EF4-FFF2-40B4-BE49-F238E27FC236}">
                <a16:creationId xmlns:a16="http://schemas.microsoft.com/office/drawing/2014/main" id="{209F1470-D394-473B-8566-1C43093CACD5}"/>
              </a:ext>
            </a:extLst>
          </p:cNvPr>
          <p:cNvSpPr txBox="1">
            <a:spLocks noChangeArrowheads="1"/>
          </p:cNvSpPr>
          <p:nvPr/>
        </p:nvSpPr>
        <p:spPr bwMode="auto">
          <a:xfrm>
            <a:off x="5651500" y="4783138"/>
            <a:ext cx="1225550" cy="590550"/>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1600" b="1">
                <a:solidFill>
                  <a:srgbClr val="FF0000"/>
                </a:solidFill>
              </a:rPr>
              <a:t>X2</a:t>
            </a:r>
            <a:r>
              <a:rPr lang="zh-CN" altLang="en-US" sz="1600" b="1">
                <a:solidFill>
                  <a:srgbClr val="FF0000"/>
                </a:solidFill>
              </a:rPr>
              <a:t>商品</a:t>
            </a:r>
          </a:p>
          <a:p>
            <a:pPr eaLnBrk="1" hangingPunct="1">
              <a:spcBef>
                <a:spcPct val="0"/>
              </a:spcBef>
              <a:buClrTx/>
              <a:buFontTx/>
              <a:buNone/>
            </a:pPr>
            <a:r>
              <a:rPr lang="zh-CN" altLang="en-US" sz="1600" b="1">
                <a:solidFill>
                  <a:srgbClr val="FF0000"/>
                </a:solidFill>
              </a:rPr>
              <a:t>价格上升</a:t>
            </a:r>
          </a:p>
        </p:txBody>
      </p:sp>
      <p:sp>
        <p:nvSpPr>
          <p:cNvPr id="38932" name="Line 20">
            <a:extLst>
              <a:ext uri="{FF2B5EF4-FFF2-40B4-BE49-F238E27FC236}">
                <a16:creationId xmlns:a16="http://schemas.microsoft.com/office/drawing/2014/main" id="{E1416BEA-2632-4A97-858C-F635A129FB0E}"/>
              </a:ext>
            </a:extLst>
          </p:cNvPr>
          <p:cNvSpPr>
            <a:spLocks noChangeShapeType="1"/>
          </p:cNvSpPr>
          <p:nvPr/>
        </p:nvSpPr>
        <p:spPr bwMode="auto">
          <a:xfrm>
            <a:off x="5545138" y="4068763"/>
            <a:ext cx="2209800" cy="1371600"/>
          </a:xfrm>
          <a:prstGeom prst="line">
            <a:avLst/>
          </a:prstGeom>
          <a:noFill/>
          <a:ln w="38100">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7904" name="Text Box 22">
            <a:extLst>
              <a:ext uri="{FF2B5EF4-FFF2-40B4-BE49-F238E27FC236}">
                <a16:creationId xmlns:a16="http://schemas.microsoft.com/office/drawing/2014/main" id="{DDEE64AD-B3D8-4347-B6B2-50FB420D0B0D}"/>
              </a:ext>
            </a:extLst>
          </p:cNvPr>
          <p:cNvSpPr txBox="1">
            <a:spLocks noChangeArrowheads="1"/>
          </p:cNvSpPr>
          <p:nvPr/>
        </p:nvSpPr>
        <p:spPr bwMode="auto">
          <a:xfrm>
            <a:off x="2138363" y="2986088"/>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endParaRPr lang="zh-CN" altLang="zh-CN" sz="2400" b="1"/>
          </a:p>
        </p:txBody>
      </p:sp>
      <p:sp>
        <p:nvSpPr>
          <p:cNvPr id="38935" name="Text Box 23">
            <a:extLst>
              <a:ext uri="{FF2B5EF4-FFF2-40B4-BE49-F238E27FC236}">
                <a16:creationId xmlns:a16="http://schemas.microsoft.com/office/drawing/2014/main" id="{6BB440CA-472C-4CA3-8E3F-A0DFCEDF5479}"/>
              </a:ext>
            </a:extLst>
          </p:cNvPr>
          <p:cNvSpPr txBox="1">
            <a:spLocks noChangeArrowheads="1"/>
          </p:cNvSpPr>
          <p:nvPr/>
        </p:nvSpPr>
        <p:spPr bwMode="auto">
          <a:xfrm>
            <a:off x="6230938" y="3001963"/>
            <a:ext cx="2227262" cy="457200"/>
          </a:xfrm>
          <a:prstGeom prst="rect">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en-US" altLang="zh-CN" sz="1800" b="1"/>
              <a:t>X1</a:t>
            </a:r>
            <a:r>
              <a:rPr lang="zh-CN" altLang="en-US" sz="1800" b="1"/>
              <a:t>商品价格不变</a:t>
            </a:r>
          </a:p>
        </p:txBody>
      </p:sp>
      <p:sp>
        <p:nvSpPr>
          <p:cNvPr id="38936" name="AutoShape 24">
            <a:extLst>
              <a:ext uri="{FF2B5EF4-FFF2-40B4-BE49-F238E27FC236}">
                <a16:creationId xmlns:a16="http://schemas.microsoft.com/office/drawing/2014/main" id="{A85CB864-5A25-4C4B-8C40-8DCF2E4D5E9B}"/>
              </a:ext>
            </a:extLst>
          </p:cNvPr>
          <p:cNvSpPr>
            <a:spLocks noChangeArrowheads="1"/>
          </p:cNvSpPr>
          <p:nvPr/>
        </p:nvSpPr>
        <p:spPr bwMode="auto">
          <a:xfrm>
            <a:off x="3203575" y="3860800"/>
            <a:ext cx="1370013" cy="646113"/>
          </a:xfrm>
          <a:prstGeom prst="wedgeRoundRectCallout">
            <a:avLst>
              <a:gd name="adj1" fmla="val -27056"/>
              <a:gd name="adj2" fmla="val 91769"/>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1800" b="1">
                <a:solidFill>
                  <a:schemeClr val="bg2"/>
                </a:solidFill>
              </a:rPr>
              <a:t>X1</a:t>
            </a:r>
            <a:r>
              <a:rPr lang="zh-CN" altLang="en-US" sz="1800" b="1">
                <a:solidFill>
                  <a:schemeClr val="bg2"/>
                </a:solidFill>
              </a:rPr>
              <a:t>商品价格下降</a:t>
            </a:r>
            <a:endParaRPr lang="zh-CN" altLang="en-US" sz="1800"/>
          </a:p>
        </p:txBody>
      </p:sp>
      <p:sp>
        <p:nvSpPr>
          <p:cNvPr id="38937" name="AutoShape 25">
            <a:extLst>
              <a:ext uri="{FF2B5EF4-FFF2-40B4-BE49-F238E27FC236}">
                <a16:creationId xmlns:a16="http://schemas.microsoft.com/office/drawing/2014/main" id="{584972B9-615D-45CE-88C8-E8BCDCC92F6D}"/>
              </a:ext>
            </a:extLst>
          </p:cNvPr>
          <p:cNvSpPr>
            <a:spLocks noChangeArrowheads="1"/>
          </p:cNvSpPr>
          <p:nvPr/>
        </p:nvSpPr>
        <p:spPr bwMode="auto">
          <a:xfrm>
            <a:off x="1331913" y="5518150"/>
            <a:ext cx="2016125" cy="431800"/>
          </a:xfrm>
          <a:prstGeom prst="wedgeRoundRectCallout">
            <a:avLst>
              <a:gd name="adj1" fmla="val 9764"/>
              <a:gd name="adj2" fmla="val -286764"/>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1800" b="1">
                <a:solidFill>
                  <a:srgbClr val="FF0000"/>
                </a:solidFill>
              </a:rPr>
              <a:t>X1</a:t>
            </a:r>
            <a:r>
              <a:rPr lang="zh-CN" altLang="en-US" sz="1800" b="1">
                <a:solidFill>
                  <a:srgbClr val="FF0000"/>
                </a:solidFill>
              </a:rPr>
              <a:t>商品价格上升</a:t>
            </a:r>
          </a:p>
        </p:txBody>
      </p:sp>
      <p:sp>
        <p:nvSpPr>
          <p:cNvPr id="38938" name="AutoShape 26">
            <a:extLst>
              <a:ext uri="{FF2B5EF4-FFF2-40B4-BE49-F238E27FC236}">
                <a16:creationId xmlns:a16="http://schemas.microsoft.com/office/drawing/2014/main" id="{594CF192-5B89-4F4B-8BA8-02822C04B0FF}"/>
              </a:ext>
            </a:extLst>
          </p:cNvPr>
          <p:cNvSpPr>
            <a:spLocks noChangeArrowheads="1"/>
          </p:cNvSpPr>
          <p:nvPr/>
        </p:nvSpPr>
        <p:spPr bwMode="auto">
          <a:xfrm>
            <a:off x="2268538" y="2781300"/>
            <a:ext cx="1511300" cy="936625"/>
          </a:xfrm>
          <a:prstGeom prst="wedgeEllipseCallout">
            <a:avLst>
              <a:gd name="adj1" fmla="val -10190"/>
              <a:gd name="adj2" fmla="val 13712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en-US" altLang="zh-CN" sz="1800" b="1"/>
              <a:t>X2</a:t>
            </a:r>
            <a:r>
              <a:rPr lang="zh-CN" altLang="en-US" sz="1800" b="1"/>
              <a:t>价格不变</a:t>
            </a:r>
          </a:p>
        </p:txBody>
      </p:sp>
      <p:sp>
        <p:nvSpPr>
          <p:cNvPr id="38939" name="AutoShape 27">
            <a:extLst>
              <a:ext uri="{FF2B5EF4-FFF2-40B4-BE49-F238E27FC236}">
                <a16:creationId xmlns:a16="http://schemas.microsoft.com/office/drawing/2014/main" id="{79AAD1EE-D7D9-497F-A170-00A99C2BCE05}"/>
              </a:ext>
            </a:extLst>
          </p:cNvPr>
          <p:cNvSpPr>
            <a:spLocks noChangeArrowheads="1"/>
          </p:cNvSpPr>
          <p:nvPr/>
        </p:nvSpPr>
        <p:spPr bwMode="auto">
          <a:xfrm>
            <a:off x="7164388" y="3933825"/>
            <a:ext cx="1223962" cy="647700"/>
          </a:xfrm>
          <a:prstGeom prst="wedgeRoundRectCallout">
            <a:avLst>
              <a:gd name="adj1" fmla="val -89301"/>
              <a:gd name="adj2" fmla="val 14463"/>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FontTx/>
              <a:buNone/>
            </a:pPr>
            <a:r>
              <a:rPr lang="en-US" altLang="zh-CN" sz="1800" b="1">
                <a:solidFill>
                  <a:schemeClr val="bg2"/>
                </a:solidFill>
              </a:rPr>
              <a:t>X2</a:t>
            </a:r>
            <a:r>
              <a:rPr lang="zh-CN" altLang="en-US" sz="1800" b="1">
                <a:solidFill>
                  <a:schemeClr val="bg2"/>
                </a:solidFill>
              </a:rPr>
              <a:t>商品价格下降</a:t>
            </a:r>
          </a:p>
        </p:txBody>
      </p:sp>
      <p:sp>
        <p:nvSpPr>
          <p:cNvPr id="38940" name="Line 28">
            <a:extLst>
              <a:ext uri="{FF2B5EF4-FFF2-40B4-BE49-F238E27FC236}">
                <a16:creationId xmlns:a16="http://schemas.microsoft.com/office/drawing/2014/main" id="{FCFA2D44-6A1E-4410-9430-41C7FF8D7D12}"/>
              </a:ext>
            </a:extLst>
          </p:cNvPr>
          <p:cNvSpPr>
            <a:spLocks noChangeShapeType="1"/>
          </p:cNvSpPr>
          <p:nvPr/>
        </p:nvSpPr>
        <p:spPr bwMode="auto">
          <a:xfrm flipH="1">
            <a:off x="5867400" y="3430588"/>
            <a:ext cx="360363" cy="503237"/>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8941" name="Text Box 29">
            <a:extLst>
              <a:ext uri="{FF2B5EF4-FFF2-40B4-BE49-F238E27FC236}">
                <a16:creationId xmlns:a16="http://schemas.microsoft.com/office/drawing/2014/main" id="{7D78F7CF-3AF3-465B-A09F-9A2325E478BD}"/>
              </a:ext>
            </a:extLst>
          </p:cNvPr>
          <p:cNvSpPr txBox="1">
            <a:spLocks noChangeArrowheads="1"/>
          </p:cNvSpPr>
          <p:nvPr/>
        </p:nvSpPr>
        <p:spPr bwMode="auto">
          <a:xfrm>
            <a:off x="7883525" y="5372100"/>
            <a:ext cx="6477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800"/>
              <a:t>X</a:t>
            </a:r>
            <a:r>
              <a:rPr lang="en-US" altLang="zh-CN" sz="2800" baseline="-25000"/>
              <a:t>1</a:t>
            </a:r>
          </a:p>
        </p:txBody>
      </p:sp>
      <p:sp>
        <p:nvSpPr>
          <p:cNvPr id="38942" name="Text Box 30">
            <a:extLst>
              <a:ext uri="{FF2B5EF4-FFF2-40B4-BE49-F238E27FC236}">
                <a16:creationId xmlns:a16="http://schemas.microsoft.com/office/drawing/2014/main" id="{3702A319-F81D-4609-B029-D9A1C45802CD}"/>
              </a:ext>
            </a:extLst>
          </p:cNvPr>
          <p:cNvSpPr txBox="1">
            <a:spLocks noChangeArrowheads="1"/>
          </p:cNvSpPr>
          <p:nvPr/>
        </p:nvSpPr>
        <p:spPr bwMode="auto">
          <a:xfrm>
            <a:off x="4284663" y="5300663"/>
            <a:ext cx="6477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800"/>
              <a:t>X</a:t>
            </a:r>
            <a:r>
              <a:rPr lang="en-US" altLang="zh-CN" sz="2800" baseline="-25000"/>
              <a:t>1</a:t>
            </a:r>
          </a:p>
        </p:txBody>
      </p:sp>
      <p:sp>
        <p:nvSpPr>
          <p:cNvPr id="38943" name="Text Box 31">
            <a:extLst>
              <a:ext uri="{FF2B5EF4-FFF2-40B4-BE49-F238E27FC236}">
                <a16:creationId xmlns:a16="http://schemas.microsoft.com/office/drawing/2014/main" id="{FADFE378-34AC-4372-8EBD-DC440C719F6D}"/>
              </a:ext>
            </a:extLst>
          </p:cNvPr>
          <p:cNvSpPr txBox="1">
            <a:spLocks noChangeArrowheads="1"/>
          </p:cNvSpPr>
          <p:nvPr/>
        </p:nvSpPr>
        <p:spPr bwMode="auto">
          <a:xfrm>
            <a:off x="5218113" y="2276475"/>
            <a:ext cx="6477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800"/>
              <a:t>X</a:t>
            </a:r>
            <a:r>
              <a:rPr lang="en-US" altLang="zh-CN" sz="2800" baseline="-25000"/>
              <a:t>2</a:t>
            </a:r>
          </a:p>
        </p:txBody>
      </p:sp>
      <p:sp>
        <p:nvSpPr>
          <p:cNvPr id="38944" name="Text Box 32">
            <a:extLst>
              <a:ext uri="{FF2B5EF4-FFF2-40B4-BE49-F238E27FC236}">
                <a16:creationId xmlns:a16="http://schemas.microsoft.com/office/drawing/2014/main" id="{5068D9B5-3804-4CBC-9522-906168B15D33}"/>
              </a:ext>
            </a:extLst>
          </p:cNvPr>
          <p:cNvSpPr txBox="1">
            <a:spLocks noChangeArrowheads="1"/>
          </p:cNvSpPr>
          <p:nvPr/>
        </p:nvSpPr>
        <p:spPr bwMode="auto">
          <a:xfrm>
            <a:off x="1476375" y="2133600"/>
            <a:ext cx="6477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800"/>
              <a:t>X</a:t>
            </a:r>
            <a:r>
              <a:rPr lang="en-US" altLang="zh-CN" sz="2800" baseline="-25000"/>
              <a:t>2</a:t>
            </a:r>
          </a:p>
        </p:txBody>
      </p:sp>
      <p:pic>
        <p:nvPicPr>
          <p:cNvPr id="38945" name="Picture 33">
            <a:extLst>
              <a:ext uri="{FF2B5EF4-FFF2-40B4-BE49-F238E27FC236}">
                <a16:creationId xmlns:a16="http://schemas.microsoft.com/office/drawing/2014/main" id="{D53045DA-F560-4D6C-97FB-A27E7EF550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8400" y="5373688"/>
            <a:ext cx="366713"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46" name="Picture 34">
            <a:extLst>
              <a:ext uri="{FF2B5EF4-FFF2-40B4-BE49-F238E27FC236}">
                <a16:creationId xmlns:a16="http://schemas.microsoft.com/office/drawing/2014/main" id="{08B10FBB-C7F9-478F-B60B-B5BED450E4A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76825" y="3213100"/>
            <a:ext cx="407988"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47" name="Picture 35">
            <a:extLst>
              <a:ext uri="{FF2B5EF4-FFF2-40B4-BE49-F238E27FC236}">
                <a16:creationId xmlns:a16="http://schemas.microsoft.com/office/drawing/2014/main" id="{EA3D8E02-178E-436D-A3C3-948CA1D761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5363" y="3068638"/>
            <a:ext cx="407987"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48" name="Picture 36">
            <a:extLst>
              <a:ext uri="{FF2B5EF4-FFF2-40B4-BE49-F238E27FC236}">
                <a16:creationId xmlns:a16="http://schemas.microsoft.com/office/drawing/2014/main" id="{D9335E31-A10E-45FF-A20A-A0D1792C70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4750" y="5445125"/>
            <a:ext cx="366713"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ll dir="rd"/>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8915">
                                            <p:bg/>
                                          </p:spTgt>
                                        </p:tgtEl>
                                        <p:attrNameLst>
                                          <p:attrName>style.visibility</p:attrName>
                                        </p:attrNameLst>
                                      </p:cBhvr>
                                      <p:to>
                                        <p:strVal val="visible"/>
                                      </p:to>
                                    </p:set>
                                    <p:animEffect transition="in" filter="blinds(horizontal)">
                                      <p:cBhvr>
                                        <p:cTn id="7" dur="500"/>
                                        <p:tgtEl>
                                          <p:spTgt spid="3891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8915">
                                            <p:txEl>
                                              <p:pRg st="0" end="0"/>
                                            </p:txEl>
                                          </p:spTgt>
                                        </p:tgtEl>
                                        <p:attrNameLst>
                                          <p:attrName>style.visibility</p:attrName>
                                        </p:attrNameLst>
                                      </p:cBhvr>
                                      <p:to>
                                        <p:strVal val="visible"/>
                                      </p:to>
                                    </p:set>
                                    <p:animEffect transition="in" filter="blinds(horizontal)">
                                      <p:cBhvr>
                                        <p:cTn id="10" dur="500"/>
                                        <p:tgtEl>
                                          <p:spTgt spid="38915">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38916"/>
                                        </p:tgtEl>
                                        <p:attrNameLst>
                                          <p:attrName>style.visibility</p:attrName>
                                        </p:attrNameLst>
                                      </p:cBhvr>
                                      <p:to>
                                        <p:strVal val="visible"/>
                                      </p:to>
                                    </p:set>
                                    <p:animEffect transition="in" filter="blinds(horizontal)">
                                      <p:cBhvr>
                                        <p:cTn id="15" dur="500"/>
                                        <p:tgtEl>
                                          <p:spTgt spid="38916"/>
                                        </p:tgtEl>
                                      </p:cBhvr>
                                    </p:animEffect>
                                  </p:childTnLst>
                                </p:cTn>
                              </p:par>
                              <p:par>
                                <p:cTn id="16" presetID="3" presetClass="entr" presetSubtype="10" fill="hold" nodeType="withEffect">
                                  <p:stCondLst>
                                    <p:cond delay="0"/>
                                  </p:stCondLst>
                                  <p:childTnLst>
                                    <p:set>
                                      <p:cBhvr>
                                        <p:cTn id="17" dur="1" fill="hold">
                                          <p:stCondLst>
                                            <p:cond delay="0"/>
                                          </p:stCondLst>
                                        </p:cTn>
                                        <p:tgtEl>
                                          <p:spTgt spid="38917"/>
                                        </p:tgtEl>
                                        <p:attrNameLst>
                                          <p:attrName>style.visibility</p:attrName>
                                        </p:attrNameLst>
                                      </p:cBhvr>
                                      <p:to>
                                        <p:strVal val="visible"/>
                                      </p:to>
                                    </p:set>
                                    <p:animEffect transition="in" filter="blinds(horizontal)">
                                      <p:cBhvr>
                                        <p:cTn id="18" dur="500"/>
                                        <p:tgtEl>
                                          <p:spTgt spid="38917"/>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8942"/>
                                        </p:tgtEl>
                                        <p:attrNameLst>
                                          <p:attrName>style.visibility</p:attrName>
                                        </p:attrNameLst>
                                      </p:cBhvr>
                                      <p:to>
                                        <p:strVal val="visible"/>
                                      </p:to>
                                    </p:set>
                                    <p:animEffect transition="in" filter="blinds(horizontal)">
                                      <p:cBhvr>
                                        <p:cTn id="21" dur="500"/>
                                        <p:tgtEl>
                                          <p:spTgt spid="38942"/>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8944"/>
                                        </p:tgtEl>
                                        <p:attrNameLst>
                                          <p:attrName>style.visibility</p:attrName>
                                        </p:attrNameLst>
                                      </p:cBhvr>
                                      <p:to>
                                        <p:strVal val="visible"/>
                                      </p:to>
                                    </p:set>
                                    <p:animEffect transition="in" filter="blinds(horizontal)">
                                      <p:cBhvr>
                                        <p:cTn id="24" dur="500"/>
                                        <p:tgtEl>
                                          <p:spTgt spid="38944"/>
                                        </p:tgtEl>
                                      </p:cBhvr>
                                    </p:animEffect>
                                  </p:childTnLst>
                                </p:cTn>
                              </p:par>
                              <p:par>
                                <p:cTn id="25" presetID="3" presetClass="entr" presetSubtype="10" fill="hold" nodeType="withEffect">
                                  <p:stCondLst>
                                    <p:cond delay="0"/>
                                  </p:stCondLst>
                                  <p:childTnLst>
                                    <p:set>
                                      <p:cBhvr>
                                        <p:cTn id="26" dur="1" fill="hold">
                                          <p:stCondLst>
                                            <p:cond delay="0"/>
                                          </p:stCondLst>
                                        </p:cTn>
                                        <p:tgtEl>
                                          <p:spTgt spid="38947"/>
                                        </p:tgtEl>
                                        <p:attrNameLst>
                                          <p:attrName>style.visibility</p:attrName>
                                        </p:attrNameLst>
                                      </p:cBhvr>
                                      <p:to>
                                        <p:strVal val="visible"/>
                                      </p:to>
                                    </p:set>
                                    <p:animEffect transition="in" filter="blinds(horizontal)">
                                      <p:cBhvr>
                                        <p:cTn id="27" dur="500"/>
                                        <p:tgtEl>
                                          <p:spTgt spid="38947"/>
                                        </p:tgtEl>
                                      </p:cBhvr>
                                    </p:animEffect>
                                  </p:childTnLst>
                                </p:cTn>
                              </p:par>
                              <p:par>
                                <p:cTn id="28" presetID="3" presetClass="entr" presetSubtype="10" fill="hold" nodeType="withEffect">
                                  <p:stCondLst>
                                    <p:cond delay="0"/>
                                  </p:stCondLst>
                                  <p:childTnLst>
                                    <p:set>
                                      <p:cBhvr>
                                        <p:cTn id="29" dur="1" fill="hold">
                                          <p:stCondLst>
                                            <p:cond delay="0"/>
                                          </p:stCondLst>
                                        </p:cTn>
                                        <p:tgtEl>
                                          <p:spTgt spid="38945"/>
                                        </p:tgtEl>
                                        <p:attrNameLst>
                                          <p:attrName>style.visibility</p:attrName>
                                        </p:attrNameLst>
                                      </p:cBhvr>
                                      <p:to>
                                        <p:strVal val="visible"/>
                                      </p:to>
                                    </p:set>
                                    <p:animEffect transition="in" filter="blinds(horizontal)">
                                      <p:cBhvr>
                                        <p:cTn id="30" dur="500"/>
                                        <p:tgtEl>
                                          <p:spTgt spid="38945"/>
                                        </p:tgtEl>
                                      </p:cBhvr>
                                    </p:animEffect>
                                  </p:childTnLst>
                                </p:cTn>
                              </p:par>
                              <p:par>
                                <p:cTn id="31" presetID="3" presetClass="entr" presetSubtype="10" fill="hold" nodeType="withEffect">
                                  <p:stCondLst>
                                    <p:cond delay="0"/>
                                  </p:stCondLst>
                                  <p:childTnLst>
                                    <p:set>
                                      <p:cBhvr>
                                        <p:cTn id="32" dur="1" fill="hold">
                                          <p:stCondLst>
                                            <p:cond delay="0"/>
                                          </p:stCondLst>
                                        </p:cTn>
                                        <p:tgtEl>
                                          <p:spTgt spid="38918"/>
                                        </p:tgtEl>
                                        <p:attrNameLst>
                                          <p:attrName>style.visibility</p:attrName>
                                        </p:attrNameLst>
                                      </p:cBhvr>
                                      <p:to>
                                        <p:strVal val="visible"/>
                                      </p:to>
                                    </p:set>
                                    <p:animEffect transition="in" filter="blinds(horizontal)">
                                      <p:cBhvr>
                                        <p:cTn id="33" dur="500"/>
                                        <p:tgtEl>
                                          <p:spTgt spid="38918"/>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38938"/>
                                        </p:tgtEl>
                                        <p:attrNameLst>
                                          <p:attrName>style.visibility</p:attrName>
                                        </p:attrNameLst>
                                      </p:cBhvr>
                                      <p:to>
                                        <p:strVal val="visible"/>
                                      </p:to>
                                    </p:set>
                                    <p:animEffect transition="in" filter="blinds(horizontal)">
                                      <p:cBhvr>
                                        <p:cTn id="36" dur="500"/>
                                        <p:tgtEl>
                                          <p:spTgt spid="38938"/>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8937"/>
                                        </p:tgtEl>
                                        <p:attrNameLst>
                                          <p:attrName>style.visibility</p:attrName>
                                        </p:attrNameLst>
                                      </p:cBhvr>
                                      <p:to>
                                        <p:strVal val="visible"/>
                                      </p:to>
                                    </p:set>
                                    <p:anim calcmode="lin" valueType="num">
                                      <p:cBhvr additive="base">
                                        <p:cTn id="41" dur="500" fill="hold"/>
                                        <p:tgtEl>
                                          <p:spTgt spid="38937"/>
                                        </p:tgtEl>
                                        <p:attrNameLst>
                                          <p:attrName>ppt_x</p:attrName>
                                        </p:attrNameLst>
                                      </p:cBhvr>
                                      <p:tavLst>
                                        <p:tav tm="0">
                                          <p:val>
                                            <p:strVal val="#ppt_x"/>
                                          </p:val>
                                        </p:tav>
                                        <p:tav tm="100000">
                                          <p:val>
                                            <p:strVal val="#ppt_x"/>
                                          </p:val>
                                        </p:tav>
                                      </p:tavLst>
                                    </p:anim>
                                    <p:anim calcmode="lin" valueType="num">
                                      <p:cBhvr additive="base">
                                        <p:cTn id="42" dur="500" fill="hold"/>
                                        <p:tgtEl>
                                          <p:spTgt spid="38937"/>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8924"/>
                                        </p:tgtEl>
                                        <p:attrNameLst>
                                          <p:attrName>style.visibility</p:attrName>
                                        </p:attrNameLst>
                                      </p:cBhvr>
                                      <p:to>
                                        <p:strVal val="visible"/>
                                      </p:to>
                                    </p:set>
                                    <p:anim calcmode="lin" valueType="num">
                                      <p:cBhvr additive="base">
                                        <p:cTn id="45" dur="500" fill="hold"/>
                                        <p:tgtEl>
                                          <p:spTgt spid="38924"/>
                                        </p:tgtEl>
                                        <p:attrNameLst>
                                          <p:attrName>ppt_x</p:attrName>
                                        </p:attrNameLst>
                                      </p:cBhvr>
                                      <p:tavLst>
                                        <p:tav tm="0">
                                          <p:val>
                                            <p:strVal val="#ppt_x"/>
                                          </p:val>
                                        </p:tav>
                                        <p:tav tm="100000">
                                          <p:val>
                                            <p:strVal val="#ppt_x"/>
                                          </p:val>
                                        </p:tav>
                                      </p:tavLst>
                                    </p:anim>
                                    <p:anim calcmode="lin" valueType="num">
                                      <p:cBhvr additive="base">
                                        <p:cTn id="46" dur="500" fill="hold"/>
                                        <p:tgtEl>
                                          <p:spTgt spid="38924"/>
                                        </p:tgtEl>
                                        <p:attrNameLst>
                                          <p:attrName>ppt_y</p:attrName>
                                        </p:attrNameLst>
                                      </p:cBhvr>
                                      <p:tavLst>
                                        <p:tav tm="0">
                                          <p:val>
                                            <p:strVal val="1+#ppt_h/2"/>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4" fill="hold" nodeType="clickEffect">
                                  <p:stCondLst>
                                    <p:cond delay="0"/>
                                  </p:stCondLst>
                                  <p:childTnLst>
                                    <p:set>
                                      <p:cBhvr>
                                        <p:cTn id="50" dur="1" fill="hold">
                                          <p:stCondLst>
                                            <p:cond delay="0"/>
                                          </p:stCondLst>
                                        </p:cTn>
                                        <p:tgtEl>
                                          <p:spTgt spid="38919"/>
                                        </p:tgtEl>
                                        <p:attrNameLst>
                                          <p:attrName>style.visibility</p:attrName>
                                        </p:attrNameLst>
                                      </p:cBhvr>
                                      <p:to>
                                        <p:strVal val="visible"/>
                                      </p:to>
                                    </p:set>
                                    <p:anim calcmode="lin" valueType="num">
                                      <p:cBhvr additive="base">
                                        <p:cTn id="51" dur="500" fill="hold"/>
                                        <p:tgtEl>
                                          <p:spTgt spid="38919"/>
                                        </p:tgtEl>
                                        <p:attrNameLst>
                                          <p:attrName>ppt_x</p:attrName>
                                        </p:attrNameLst>
                                      </p:cBhvr>
                                      <p:tavLst>
                                        <p:tav tm="0">
                                          <p:val>
                                            <p:strVal val="#ppt_x"/>
                                          </p:val>
                                        </p:tav>
                                        <p:tav tm="100000">
                                          <p:val>
                                            <p:strVal val="#ppt_x"/>
                                          </p:val>
                                        </p:tav>
                                      </p:tavLst>
                                    </p:anim>
                                    <p:anim calcmode="lin" valueType="num">
                                      <p:cBhvr additive="base">
                                        <p:cTn id="52" dur="500" fill="hold"/>
                                        <p:tgtEl>
                                          <p:spTgt spid="3891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8936"/>
                                        </p:tgtEl>
                                        <p:attrNameLst>
                                          <p:attrName>style.visibility</p:attrName>
                                        </p:attrNameLst>
                                      </p:cBhvr>
                                      <p:to>
                                        <p:strVal val="visible"/>
                                      </p:to>
                                    </p:set>
                                    <p:anim calcmode="lin" valueType="num">
                                      <p:cBhvr additive="base">
                                        <p:cTn id="55" dur="500" fill="hold"/>
                                        <p:tgtEl>
                                          <p:spTgt spid="38936"/>
                                        </p:tgtEl>
                                        <p:attrNameLst>
                                          <p:attrName>ppt_x</p:attrName>
                                        </p:attrNameLst>
                                      </p:cBhvr>
                                      <p:tavLst>
                                        <p:tav tm="0">
                                          <p:val>
                                            <p:strVal val="#ppt_x"/>
                                          </p:val>
                                        </p:tav>
                                        <p:tav tm="100000">
                                          <p:val>
                                            <p:strVal val="#ppt_x"/>
                                          </p:val>
                                        </p:tav>
                                      </p:tavLst>
                                    </p:anim>
                                    <p:anim calcmode="lin" valueType="num">
                                      <p:cBhvr additive="base">
                                        <p:cTn id="56" dur="500" fill="hold"/>
                                        <p:tgtEl>
                                          <p:spTgt spid="38936"/>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3" presetClass="entr" presetSubtype="10" fill="hold" nodeType="clickEffect">
                                  <p:stCondLst>
                                    <p:cond delay="0"/>
                                  </p:stCondLst>
                                  <p:childTnLst>
                                    <p:set>
                                      <p:cBhvr>
                                        <p:cTn id="60" dur="1" fill="hold">
                                          <p:stCondLst>
                                            <p:cond delay="0"/>
                                          </p:stCondLst>
                                        </p:cTn>
                                        <p:tgtEl>
                                          <p:spTgt spid="38925"/>
                                        </p:tgtEl>
                                        <p:attrNameLst>
                                          <p:attrName>style.visibility</p:attrName>
                                        </p:attrNameLst>
                                      </p:cBhvr>
                                      <p:to>
                                        <p:strVal val="visible"/>
                                      </p:to>
                                    </p:set>
                                    <p:animEffect transition="in" filter="blinds(horizontal)">
                                      <p:cBhvr>
                                        <p:cTn id="61" dur="500"/>
                                        <p:tgtEl>
                                          <p:spTgt spid="38925"/>
                                        </p:tgtEl>
                                      </p:cBhvr>
                                    </p:animEffect>
                                  </p:childTnLst>
                                </p:cTn>
                              </p:par>
                              <p:par>
                                <p:cTn id="62" presetID="3" presetClass="entr" presetSubtype="10" fill="hold" nodeType="withEffect">
                                  <p:stCondLst>
                                    <p:cond delay="0"/>
                                  </p:stCondLst>
                                  <p:childTnLst>
                                    <p:set>
                                      <p:cBhvr>
                                        <p:cTn id="63" dur="1" fill="hold">
                                          <p:stCondLst>
                                            <p:cond delay="0"/>
                                          </p:stCondLst>
                                        </p:cTn>
                                        <p:tgtEl>
                                          <p:spTgt spid="38926"/>
                                        </p:tgtEl>
                                        <p:attrNameLst>
                                          <p:attrName>style.visibility</p:attrName>
                                        </p:attrNameLst>
                                      </p:cBhvr>
                                      <p:to>
                                        <p:strVal val="visible"/>
                                      </p:to>
                                    </p:set>
                                    <p:animEffect transition="in" filter="blinds(horizontal)">
                                      <p:cBhvr>
                                        <p:cTn id="64" dur="500"/>
                                        <p:tgtEl>
                                          <p:spTgt spid="38926"/>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38941"/>
                                        </p:tgtEl>
                                        <p:attrNameLst>
                                          <p:attrName>style.visibility</p:attrName>
                                        </p:attrNameLst>
                                      </p:cBhvr>
                                      <p:to>
                                        <p:strVal val="visible"/>
                                      </p:to>
                                    </p:set>
                                    <p:animEffect transition="in" filter="blinds(horizontal)">
                                      <p:cBhvr>
                                        <p:cTn id="67" dur="500"/>
                                        <p:tgtEl>
                                          <p:spTgt spid="38941"/>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38943"/>
                                        </p:tgtEl>
                                        <p:attrNameLst>
                                          <p:attrName>style.visibility</p:attrName>
                                        </p:attrNameLst>
                                      </p:cBhvr>
                                      <p:to>
                                        <p:strVal val="visible"/>
                                      </p:to>
                                    </p:set>
                                    <p:animEffect transition="in" filter="blinds(horizontal)">
                                      <p:cBhvr>
                                        <p:cTn id="70" dur="500"/>
                                        <p:tgtEl>
                                          <p:spTgt spid="38943"/>
                                        </p:tgtEl>
                                      </p:cBhvr>
                                    </p:animEffect>
                                  </p:childTnLst>
                                </p:cTn>
                              </p:par>
                              <p:par>
                                <p:cTn id="71" presetID="3" presetClass="entr" presetSubtype="10" fill="hold" nodeType="withEffect">
                                  <p:stCondLst>
                                    <p:cond delay="0"/>
                                  </p:stCondLst>
                                  <p:childTnLst>
                                    <p:set>
                                      <p:cBhvr>
                                        <p:cTn id="72" dur="1" fill="hold">
                                          <p:stCondLst>
                                            <p:cond delay="0"/>
                                          </p:stCondLst>
                                        </p:cTn>
                                        <p:tgtEl>
                                          <p:spTgt spid="38927"/>
                                        </p:tgtEl>
                                        <p:attrNameLst>
                                          <p:attrName>style.visibility</p:attrName>
                                        </p:attrNameLst>
                                      </p:cBhvr>
                                      <p:to>
                                        <p:strVal val="visible"/>
                                      </p:to>
                                    </p:set>
                                    <p:animEffect transition="in" filter="blinds(horizontal)">
                                      <p:cBhvr>
                                        <p:cTn id="73" dur="500"/>
                                        <p:tgtEl>
                                          <p:spTgt spid="38927"/>
                                        </p:tgtEl>
                                      </p:cBhvr>
                                    </p:animEffect>
                                  </p:childTnLst>
                                </p:cTn>
                              </p:par>
                              <p:par>
                                <p:cTn id="74" presetID="3" presetClass="entr" presetSubtype="10" fill="hold" grpId="0" nodeType="withEffect">
                                  <p:stCondLst>
                                    <p:cond delay="0"/>
                                  </p:stCondLst>
                                  <p:childTnLst>
                                    <p:set>
                                      <p:cBhvr>
                                        <p:cTn id="75" dur="1" fill="hold">
                                          <p:stCondLst>
                                            <p:cond delay="0"/>
                                          </p:stCondLst>
                                        </p:cTn>
                                        <p:tgtEl>
                                          <p:spTgt spid="38935"/>
                                        </p:tgtEl>
                                        <p:attrNameLst>
                                          <p:attrName>style.visibility</p:attrName>
                                        </p:attrNameLst>
                                      </p:cBhvr>
                                      <p:to>
                                        <p:strVal val="visible"/>
                                      </p:to>
                                    </p:set>
                                    <p:animEffect transition="in" filter="blinds(horizontal)">
                                      <p:cBhvr>
                                        <p:cTn id="76" dur="500"/>
                                        <p:tgtEl>
                                          <p:spTgt spid="38935"/>
                                        </p:tgtEl>
                                      </p:cBhvr>
                                    </p:animEffect>
                                  </p:childTnLst>
                                </p:cTn>
                              </p:par>
                              <p:par>
                                <p:cTn id="77" presetID="3" presetClass="entr" presetSubtype="10" fill="hold" nodeType="withEffect">
                                  <p:stCondLst>
                                    <p:cond delay="0"/>
                                  </p:stCondLst>
                                  <p:childTnLst>
                                    <p:set>
                                      <p:cBhvr>
                                        <p:cTn id="78" dur="1" fill="hold">
                                          <p:stCondLst>
                                            <p:cond delay="0"/>
                                          </p:stCondLst>
                                        </p:cTn>
                                        <p:tgtEl>
                                          <p:spTgt spid="38940"/>
                                        </p:tgtEl>
                                        <p:attrNameLst>
                                          <p:attrName>style.visibility</p:attrName>
                                        </p:attrNameLst>
                                      </p:cBhvr>
                                      <p:to>
                                        <p:strVal val="visible"/>
                                      </p:to>
                                    </p:set>
                                    <p:animEffect transition="in" filter="blinds(horizontal)">
                                      <p:cBhvr>
                                        <p:cTn id="79" dur="500"/>
                                        <p:tgtEl>
                                          <p:spTgt spid="38940"/>
                                        </p:tgtEl>
                                      </p:cBhvr>
                                    </p:animEffect>
                                  </p:childTnLst>
                                </p:cTn>
                              </p:par>
                              <p:par>
                                <p:cTn id="80" presetID="3" presetClass="entr" presetSubtype="10" fill="hold" nodeType="withEffect">
                                  <p:stCondLst>
                                    <p:cond delay="0"/>
                                  </p:stCondLst>
                                  <p:childTnLst>
                                    <p:set>
                                      <p:cBhvr>
                                        <p:cTn id="81" dur="1" fill="hold">
                                          <p:stCondLst>
                                            <p:cond delay="0"/>
                                          </p:stCondLst>
                                        </p:cTn>
                                        <p:tgtEl>
                                          <p:spTgt spid="38946"/>
                                        </p:tgtEl>
                                        <p:attrNameLst>
                                          <p:attrName>style.visibility</p:attrName>
                                        </p:attrNameLst>
                                      </p:cBhvr>
                                      <p:to>
                                        <p:strVal val="visible"/>
                                      </p:to>
                                    </p:set>
                                    <p:animEffect transition="in" filter="blinds(horizontal)">
                                      <p:cBhvr>
                                        <p:cTn id="82" dur="500"/>
                                        <p:tgtEl>
                                          <p:spTgt spid="38946"/>
                                        </p:tgtEl>
                                      </p:cBhvr>
                                    </p:animEffect>
                                  </p:childTnLst>
                                </p:cTn>
                              </p:par>
                              <p:par>
                                <p:cTn id="83" presetID="3" presetClass="entr" presetSubtype="10" fill="hold" nodeType="withEffect">
                                  <p:stCondLst>
                                    <p:cond delay="0"/>
                                  </p:stCondLst>
                                  <p:childTnLst>
                                    <p:set>
                                      <p:cBhvr>
                                        <p:cTn id="84" dur="1" fill="hold">
                                          <p:stCondLst>
                                            <p:cond delay="0"/>
                                          </p:stCondLst>
                                        </p:cTn>
                                        <p:tgtEl>
                                          <p:spTgt spid="38948"/>
                                        </p:tgtEl>
                                        <p:attrNameLst>
                                          <p:attrName>style.visibility</p:attrName>
                                        </p:attrNameLst>
                                      </p:cBhvr>
                                      <p:to>
                                        <p:strVal val="visible"/>
                                      </p:to>
                                    </p:set>
                                    <p:animEffect transition="in" filter="blinds(horizontal)">
                                      <p:cBhvr>
                                        <p:cTn id="85" dur="500"/>
                                        <p:tgtEl>
                                          <p:spTgt spid="38948"/>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2" presetClass="entr" presetSubtype="4" fill="hold" grpId="0" nodeType="clickEffect">
                                  <p:stCondLst>
                                    <p:cond delay="0"/>
                                  </p:stCondLst>
                                  <p:childTnLst>
                                    <p:set>
                                      <p:cBhvr>
                                        <p:cTn id="89" dur="1" fill="hold">
                                          <p:stCondLst>
                                            <p:cond delay="0"/>
                                          </p:stCondLst>
                                        </p:cTn>
                                        <p:tgtEl>
                                          <p:spTgt spid="38931"/>
                                        </p:tgtEl>
                                        <p:attrNameLst>
                                          <p:attrName>style.visibility</p:attrName>
                                        </p:attrNameLst>
                                      </p:cBhvr>
                                      <p:to>
                                        <p:strVal val="visible"/>
                                      </p:to>
                                    </p:set>
                                    <p:anim calcmode="lin" valueType="num">
                                      <p:cBhvr additive="base">
                                        <p:cTn id="90" dur="500" fill="hold"/>
                                        <p:tgtEl>
                                          <p:spTgt spid="38931"/>
                                        </p:tgtEl>
                                        <p:attrNameLst>
                                          <p:attrName>ppt_x</p:attrName>
                                        </p:attrNameLst>
                                      </p:cBhvr>
                                      <p:tavLst>
                                        <p:tav tm="0">
                                          <p:val>
                                            <p:strVal val="#ppt_x"/>
                                          </p:val>
                                        </p:tav>
                                        <p:tav tm="100000">
                                          <p:val>
                                            <p:strVal val="#ppt_x"/>
                                          </p:val>
                                        </p:tav>
                                      </p:tavLst>
                                    </p:anim>
                                    <p:anim calcmode="lin" valueType="num">
                                      <p:cBhvr additive="base">
                                        <p:cTn id="91" dur="500" fill="hold"/>
                                        <p:tgtEl>
                                          <p:spTgt spid="38931"/>
                                        </p:tgtEl>
                                        <p:attrNameLst>
                                          <p:attrName>ppt_y</p:attrName>
                                        </p:attrNameLst>
                                      </p:cBhvr>
                                      <p:tavLst>
                                        <p:tav tm="0">
                                          <p:val>
                                            <p:strVal val="1+#ppt_h/2"/>
                                          </p:val>
                                        </p:tav>
                                        <p:tav tm="100000">
                                          <p:val>
                                            <p:strVal val="#ppt_y"/>
                                          </p:val>
                                        </p:tav>
                                      </p:tavLst>
                                    </p:anim>
                                  </p:childTnLst>
                                </p:cTn>
                              </p:par>
                              <p:par>
                                <p:cTn id="92" presetID="2" presetClass="entr" presetSubtype="4" fill="hold" nodeType="withEffect">
                                  <p:stCondLst>
                                    <p:cond delay="0"/>
                                  </p:stCondLst>
                                  <p:childTnLst>
                                    <p:set>
                                      <p:cBhvr>
                                        <p:cTn id="93" dur="1" fill="hold">
                                          <p:stCondLst>
                                            <p:cond delay="0"/>
                                          </p:stCondLst>
                                        </p:cTn>
                                        <p:tgtEl>
                                          <p:spTgt spid="38932"/>
                                        </p:tgtEl>
                                        <p:attrNameLst>
                                          <p:attrName>style.visibility</p:attrName>
                                        </p:attrNameLst>
                                      </p:cBhvr>
                                      <p:to>
                                        <p:strVal val="visible"/>
                                      </p:to>
                                    </p:set>
                                    <p:anim calcmode="lin" valueType="num">
                                      <p:cBhvr additive="base">
                                        <p:cTn id="94" dur="500" fill="hold"/>
                                        <p:tgtEl>
                                          <p:spTgt spid="38932"/>
                                        </p:tgtEl>
                                        <p:attrNameLst>
                                          <p:attrName>ppt_x</p:attrName>
                                        </p:attrNameLst>
                                      </p:cBhvr>
                                      <p:tavLst>
                                        <p:tav tm="0">
                                          <p:val>
                                            <p:strVal val="#ppt_x"/>
                                          </p:val>
                                        </p:tav>
                                        <p:tav tm="100000">
                                          <p:val>
                                            <p:strVal val="#ppt_x"/>
                                          </p:val>
                                        </p:tav>
                                      </p:tavLst>
                                    </p:anim>
                                    <p:anim calcmode="lin" valueType="num">
                                      <p:cBhvr additive="base">
                                        <p:cTn id="95" dur="500" fill="hold"/>
                                        <p:tgtEl>
                                          <p:spTgt spid="38932"/>
                                        </p:tgtEl>
                                        <p:attrNameLst>
                                          <p:attrName>ppt_y</p:attrName>
                                        </p:attrNameLst>
                                      </p:cBhvr>
                                      <p:tavLst>
                                        <p:tav tm="0">
                                          <p:val>
                                            <p:strVal val="1+#ppt_h/2"/>
                                          </p:val>
                                        </p:tav>
                                        <p:tav tm="100000">
                                          <p:val>
                                            <p:strVal val="#ppt_y"/>
                                          </p:val>
                                        </p:tav>
                                      </p:tavLst>
                                    </p:anim>
                                  </p:childTnLst>
                                </p:cTn>
                              </p:par>
                            </p:childTnLst>
                          </p:cTn>
                        </p:par>
                      </p:childTnLst>
                    </p:cTn>
                  </p:par>
                  <p:par>
                    <p:cTn id="96" fill="hold" nodeType="clickPar">
                      <p:stCondLst>
                        <p:cond delay="indefinite"/>
                      </p:stCondLst>
                      <p:childTnLst>
                        <p:par>
                          <p:cTn id="97" fill="hold" nodeType="withGroup">
                            <p:stCondLst>
                              <p:cond delay="0"/>
                            </p:stCondLst>
                            <p:childTnLst>
                              <p:par>
                                <p:cTn id="98" presetID="3" presetClass="entr" presetSubtype="10" fill="hold" grpId="0" nodeType="clickEffect">
                                  <p:stCondLst>
                                    <p:cond delay="0"/>
                                  </p:stCondLst>
                                  <p:childTnLst>
                                    <p:set>
                                      <p:cBhvr>
                                        <p:cTn id="99" dur="1" fill="hold">
                                          <p:stCondLst>
                                            <p:cond delay="0"/>
                                          </p:stCondLst>
                                        </p:cTn>
                                        <p:tgtEl>
                                          <p:spTgt spid="38939"/>
                                        </p:tgtEl>
                                        <p:attrNameLst>
                                          <p:attrName>style.visibility</p:attrName>
                                        </p:attrNameLst>
                                      </p:cBhvr>
                                      <p:to>
                                        <p:strVal val="visible"/>
                                      </p:to>
                                    </p:set>
                                    <p:animEffect transition="in" filter="blinds(horizontal)">
                                      <p:cBhvr>
                                        <p:cTn id="100" dur="500"/>
                                        <p:tgtEl>
                                          <p:spTgt spid="38939"/>
                                        </p:tgtEl>
                                      </p:cBhvr>
                                    </p:animEffect>
                                  </p:childTnLst>
                                </p:cTn>
                              </p:par>
                              <p:par>
                                <p:cTn id="101" presetID="3" presetClass="entr" presetSubtype="10" fill="hold" nodeType="withEffect">
                                  <p:stCondLst>
                                    <p:cond delay="0"/>
                                  </p:stCondLst>
                                  <p:childTnLst>
                                    <p:set>
                                      <p:cBhvr>
                                        <p:cTn id="102" dur="1" fill="hold">
                                          <p:stCondLst>
                                            <p:cond delay="0"/>
                                          </p:stCondLst>
                                        </p:cTn>
                                        <p:tgtEl>
                                          <p:spTgt spid="38928"/>
                                        </p:tgtEl>
                                        <p:attrNameLst>
                                          <p:attrName>style.visibility</p:attrName>
                                        </p:attrNameLst>
                                      </p:cBhvr>
                                      <p:to>
                                        <p:strVal val="visible"/>
                                      </p:to>
                                    </p:set>
                                    <p:animEffect transition="in" filter="blinds(horizontal)">
                                      <p:cBhvr>
                                        <p:cTn id="103" dur="500"/>
                                        <p:tgtEl>
                                          <p:spTgt spid="389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animBg="1"/>
      <p:bldP spid="38931" grpId="0" animBg="1"/>
      <p:bldP spid="38935" grpId="0" animBg="1"/>
      <p:bldP spid="38936" grpId="0" animBg="1"/>
      <p:bldP spid="38937" grpId="0" animBg="1"/>
      <p:bldP spid="38938" grpId="0" animBg="1"/>
      <p:bldP spid="38939" grpId="0" animBg="1"/>
      <p:bldP spid="38941" grpId="0"/>
      <p:bldP spid="38942" grpId="0"/>
      <p:bldP spid="38943" grpId="0"/>
      <p:bldP spid="38944" grpId="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CCD11705-134E-424A-AE26-8C83BE842310}"/>
              </a:ext>
            </a:extLst>
          </p:cNvPr>
          <p:cNvSpPr>
            <a:spLocks noGrp="1" noChangeArrowheads="1"/>
          </p:cNvSpPr>
          <p:nvPr>
            <p:ph type="title"/>
          </p:nvPr>
        </p:nvSpPr>
        <p:spPr>
          <a:xfrm>
            <a:off x="684213" y="404813"/>
            <a:ext cx="7772400" cy="595312"/>
          </a:xfrm>
        </p:spPr>
        <p:txBody>
          <a:bodyPr/>
          <a:lstStyle/>
          <a:p>
            <a:pPr eaLnBrk="1" hangingPunct="1"/>
            <a:r>
              <a:rPr lang="zh-CN" altLang="en-US" sz="2800">
                <a:solidFill>
                  <a:srgbClr val="FF0000"/>
                </a:solidFill>
                <a:latin typeface="黑体" panose="02010609060101010101" pitchFamily="49" charset="-122"/>
                <a:ea typeface="黑体" panose="02010609060101010101" pitchFamily="49" charset="-122"/>
              </a:rPr>
              <a:t>二、序数效用论消费者均衡的条件</a:t>
            </a:r>
          </a:p>
        </p:txBody>
      </p:sp>
      <p:sp>
        <p:nvSpPr>
          <p:cNvPr id="29713" name="Rectangle 17">
            <a:extLst>
              <a:ext uri="{FF2B5EF4-FFF2-40B4-BE49-F238E27FC236}">
                <a16:creationId xmlns:a16="http://schemas.microsoft.com/office/drawing/2014/main" id="{4816A81B-CC57-4456-9D5A-FC9076F0EB44}"/>
              </a:ext>
            </a:extLst>
          </p:cNvPr>
          <p:cNvSpPr>
            <a:spLocks noChangeArrowheads="1"/>
          </p:cNvSpPr>
          <p:nvPr/>
        </p:nvSpPr>
        <p:spPr bwMode="auto">
          <a:xfrm>
            <a:off x="5651500" y="2303463"/>
            <a:ext cx="3241675" cy="1196975"/>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t>（</a:t>
            </a:r>
            <a:r>
              <a:rPr lang="en-US" altLang="zh-CN" sz="2400" b="1"/>
              <a:t>1</a:t>
            </a:r>
            <a:r>
              <a:rPr lang="zh-CN" altLang="en-US" sz="2400" b="1"/>
              <a:t>）把钱花光，买到商品的最大数量</a:t>
            </a:r>
          </a:p>
          <a:p>
            <a:pPr>
              <a:spcBef>
                <a:spcPct val="0"/>
              </a:spcBef>
              <a:buClrTx/>
              <a:buFontTx/>
              <a:buNone/>
            </a:pPr>
            <a:r>
              <a:rPr lang="zh-CN" altLang="en-US" sz="2400" b="1"/>
              <a:t>（</a:t>
            </a:r>
            <a:r>
              <a:rPr lang="en-US" altLang="zh-CN" sz="2400" b="1"/>
              <a:t>2</a:t>
            </a:r>
            <a:r>
              <a:rPr lang="zh-CN" altLang="en-US" sz="2400" b="1"/>
              <a:t>）追求最大的满足</a:t>
            </a:r>
          </a:p>
        </p:txBody>
      </p:sp>
      <p:sp>
        <p:nvSpPr>
          <p:cNvPr id="29716" name="Rectangle 20" descr="蓝色面巾纸">
            <a:extLst>
              <a:ext uri="{FF2B5EF4-FFF2-40B4-BE49-F238E27FC236}">
                <a16:creationId xmlns:a16="http://schemas.microsoft.com/office/drawing/2014/main" id="{BFE714EB-78AB-469C-91A7-3E42ECF58C97}"/>
              </a:ext>
            </a:extLst>
          </p:cNvPr>
          <p:cNvSpPr>
            <a:spLocks noChangeArrowheads="1"/>
          </p:cNvSpPr>
          <p:nvPr/>
        </p:nvSpPr>
        <p:spPr bwMode="auto">
          <a:xfrm>
            <a:off x="539750" y="4724400"/>
            <a:ext cx="7993063" cy="1273175"/>
          </a:xfrm>
          <a:prstGeom prst="rect">
            <a:avLst/>
          </a:prstGeom>
          <a:blipFill dpi="0" rotWithShape="0">
            <a:blip r:embed="rId3"/>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10000"/>
              </a:lnSpc>
              <a:spcBef>
                <a:spcPct val="0"/>
              </a:spcBef>
              <a:buClr>
                <a:schemeClr val="accent2"/>
              </a:buClr>
              <a:buSzPct val="95000"/>
              <a:buFont typeface="Wingdings" panose="05000000000000000000" pitchFamily="2" charset="2"/>
              <a:buNone/>
            </a:pPr>
            <a:r>
              <a:rPr lang="zh-CN" altLang="en-US" sz="2200" b="1">
                <a:solidFill>
                  <a:srgbClr val="660033"/>
                </a:solidFill>
                <a:latin typeface="黑体" panose="02010609060101010101" pitchFamily="49" charset="-122"/>
                <a:ea typeface="黑体" panose="02010609060101010101" pitchFamily="49" charset="-122"/>
              </a:rPr>
              <a:t>假定消费者的偏好给定，再假定消费者的收入</a:t>
            </a:r>
            <a:r>
              <a:rPr lang="en-US" altLang="zh-CN" sz="2200" b="1">
                <a:solidFill>
                  <a:srgbClr val="660033"/>
                </a:solidFill>
                <a:latin typeface="宋体" panose="02010600030101010101" pitchFamily="2" charset="-122"/>
              </a:rPr>
              <a:t>I</a:t>
            </a:r>
            <a:r>
              <a:rPr lang="zh-CN" altLang="en-US" sz="2200" b="1">
                <a:solidFill>
                  <a:srgbClr val="660033"/>
                </a:solidFill>
                <a:latin typeface="黑体" panose="02010609060101010101" pitchFamily="49" charset="-122"/>
                <a:ea typeface="黑体" panose="02010609060101010101" pitchFamily="49" charset="-122"/>
              </a:rPr>
              <a:t>和两种商品的价格</a:t>
            </a:r>
            <a:r>
              <a:rPr lang="en-US" altLang="zh-CN" sz="2200" b="1">
                <a:solidFill>
                  <a:srgbClr val="660033"/>
                </a:solidFill>
                <a:latin typeface="黑体" panose="02010609060101010101" pitchFamily="49" charset="-122"/>
                <a:ea typeface="黑体" panose="02010609060101010101" pitchFamily="49" charset="-122"/>
              </a:rPr>
              <a:t>P</a:t>
            </a:r>
            <a:r>
              <a:rPr lang="en-US" altLang="zh-CN" sz="2200" b="1" baseline="-25000">
                <a:solidFill>
                  <a:srgbClr val="660033"/>
                </a:solidFill>
                <a:latin typeface="黑体" panose="02010609060101010101" pitchFamily="49" charset="-122"/>
                <a:ea typeface="黑体" panose="02010609060101010101" pitchFamily="49" charset="-122"/>
              </a:rPr>
              <a:t>1</a:t>
            </a:r>
            <a:r>
              <a:rPr lang="zh-CN" altLang="en-US" sz="2200" b="1">
                <a:solidFill>
                  <a:srgbClr val="660033"/>
                </a:solidFill>
                <a:latin typeface="黑体" panose="02010609060101010101" pitchFamily="49" charset="-122"/>
                <a:ea typeface="黑体" panose="02010609060101010101" pitchFamily="49" charset="-122"/>
              </a:rPr>
              <a:t>、</a:t>
            </a:r>
            <a:r>
              <a:rPr lang="en-US" altLang="zh-CN" sz="2200" b="1">
                <a:solidFill>
                  <a:srgbClr val="660033"/>
                </a:solidFill>
                <a:latin typeface="黑体" panose="02010609060101010101" pitchFamily="49" charset="-122"/>
                <a:ea typeface="黑体" panose="02010609060101010101" pitchFamily="49" charset="-122"/>
              </a:rPr>
              <a:t>P</a:t>
            </a:r>
            <a:r>
              <a:rPr lang="en-US" altLang="zh-CN" sz="2200" b="1" baseline="-25000">
                <a:solidFill>
                  <a:srgbClr val="660033"/>
                </a:solidFill>
                <a:latin typeface="黑体" panose="02010609060101010101" pitchFamily="49" charset="-122"/>
                <a:ea typeface="黑体" panose="02010609060101010101" pitchFamily="49" charset="-122"/>
              </a:rPr>
              <a:t>2</a:t>
            </a:r>
            <a:r>
              <a:rPr lang="zh-CN" altLang="en-US" sz="2200" b="1">
                <a:solidFill>
                  <a:srgbClr val="660033"/>
                </a:solidFill>
                <a:latin typeface="黑体" panose="02010609060101010101" pitchFamily="49" charset="-122"/>
                <a:ea typeface="黑体" panose="02010609060101010101" pitchFamily="49" charset="-122"/>
              </a:rPr>
              <a:t>给定，那么，消费者应该如何选择最优的商品组合，以获得最大的效用呢？</a:t>
            </a:r>
            <a:r>
              <a:rPr lang="zh-CN" altLang="en-US" sz="2200">
                <a:solidFill>
                  <a:srgbClr val="660033"/>
                </a:solidFill>
                <a:latin typeface="黑体" panose="02010609060101010101" pitchFamily="49" charset="-122"/>
                <a:ea typeface="黑体" panose="02010609060101010101" pitchFamily="49" charset="-122"/>
              </a:rPr>
              <a:t> </a:t>
            </a:r>
          </a:p>
        </p:txBody>
      </p:sp>
      <p:sp>
        <p:nvSpPr>
          <p:cNvPr id="29717" name="Rectangle 21" descr="花束">
            <a:extLst>
              <a:ext uri="{FF2B5EF4-FFF2-40B4-BE49-F238E27FC236}">
                <a16:creationId xmlns:a16="http://schemas.microsoft.com/office/drawing/2014/main" id="{0D6BB880-0BD5-463B-B6C6-545C7A2B1C41}"/>
              </a:ext>
            </a:extLst>
          </p:cNvPr>
          <p:cNvSpPr>
            <a:spLocks noChangeArrowheads="1"/>
          </p:cNvSpPr>
          <p:nvPr/>
        </p:nvSpPr>
        <p:spPr bwMode="auto">
          <a:xfrm>
            <a:off x="468313" y="1758950"/>
            <a:ext cx="4464050" cy="2174875"/>
          </a:xfrm>
          <a:prstGeom prst="rect">
            <a:avLst/>
          </a:prstGeom>
          <a:blipFill dpi="0" rotWithShape="0">
            <a:blip r:embed="rId4"/>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0"/>
              </a:spcBef>
              <a:buClrTx/>
              <a:buFontTx/>
              <a:buNone/>
            </a:pPr>
            <a:r>
              <a:rPr lang="zh-CN" altLang="en-US" sz="2200" b="1">
                <a:solidFill>
                  <a:srgbClr val="660033"/>
                </a:solidFill>
              </a:rPr>
              <a:t>（</a:t>
            </a:r>
            <a:r>
              <a:rPr lang="en-US" altLang="zh-CN" sz="2200" b="1">
                <a:solidFill>
                  <a:srgbClr val="660033"/>
                </a:solidFill>
              </a:rPr>
              <a:t>1</a:t>
            </a:r>
            <a:r>
              <a:rPr lang="zh-CN" altLang="en-US" sz="2200" b="1">
                <a:solidFill>
                  <a:srgbClr val="660033"/>
                </a:solidFill>
              </a:rPr>
              <a:t>）最优的商品购买组合必须是能够给消费者带来最大效用的商品组合。</a:t>
            </a:r>
          </a:p>
          <a:p>
            <a:pPr>
              <a:lnSpc>
                <a:spcPct val="120000"/>
              </a:lnSpc>
              <a:spcBef>
                <a:spcPct val="0"/>
              </a:spcBef>
              <a:buClrTx/>
              <a:buFontTx/>
              <a:buNone/>
            </a:pPr>
            <a:r>
              <a:rPr lang="zh-CN" altLang="en-US" sz="2200" b="1">
                <a:solidFill>
                  <a:srgbClr val="660033"/>
                </a:solidFill>
              </a:rPr>
              <a:t>（</a:t>
            </a:r>
            <a:r>
              <a:rPr lang="en-US" altLang="zh-CN" sz="2200" b="1">
                <a:solidFill>
                  <a:srgbClr val="660033"/>
                </a:solidFill>
              </a:rPr>
              <a:t>2</a:t>
            </a:r>
            <a:r>
              <a:rPr lang="zh-CN" altLang="en-US" sz="2200" b="1">
                <a:solidFill>
                  <a:srgbClr val="660033"/>
                </a:solidFill>
              </a:rPr>
              <a:t>）最优的商品购买组合必须位于给定的预算线上。</a:t>
            </a:r>
            <a:r>
              <a:rPr lang="zh-CN" altLang="en-US" sz="1800"/>
              <a:t> </a:t>
            </a:r>
            <a:r>
              <a:rPr lang="zh-CN" altLang="en-US" sz="2400"/>
              <a:t> </a:t>
            </a:r>
          </a:p>
        </p:txBody>
      </p:sp>
      <p:sp>
        <p:nvSpPr>
          <p:cNvPr id="29718" name="AutoShape 22">
            <a:extLst>
              <a:ext uri="{FF2B5EF4-FFF2-40B4-BE49-F238E27FC236}">
                <a16:creationId xmlns:a16="http://schemas.microsoft.com/office/drawing/2014/main" id="{FC7926FB-5210-4638-A99C-A83FBAF40489}"/>
              </a:ext>
            </a:extLst>
          </p:cNvPr>
          <p:cNvSpPr>
            <a:spLocks noChangeArrowheads="1"/>
          </p:cNvSpPr>
          <p:nvPr/>
        </p:nvSpPr>
        <p:spPr bwMode="auto">
          <a:xfrm>
            <a:off x="4932363" y="2590800"/>
            <a:ext cx="719137" cy="431800"/>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FF66"/>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9725" name="Rectangle 29">
            <a:extLst>
              <a:ext uri="{FF2B5EF4-FFF2-40B4-BE49-F238E27FC236}">
                <a16:creationId xmlns:a16="http://schemas.microsoft.com/office/drawing/2014/main" id="{9738CCD6-2267-48C8-A0DD-DB1C737FB2F8}"/>
              </a:ext>
            </a:extLst>
          </p:cNvPr>
          <p:cNvSpPr>
            <a:spLocks noChangeArrowheads="1"/>
          </p:cNvSpPr>
          <p:nvPr/>
        </p:nvSpPr>
        <p:spPr bwMode="auto">
          <a:xfrm>
            <a:off x="539750" y="1027113"/>
            <a:ext cx="4014788"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20000"/>
              </a:lnSpc>
              <a:spcBef>
                <a:spcPct val="0"/>
              </a:spcBef>
              <a:buClr>
                <a:schemeClr val="accent2"/>
              </a:buClr>
              <a:buSzPct val="95000"/>
              <a:buFont typeface="Wingdings" panose="05000000000000000000" pitchFamily="2" charset="2"/>
              <a:buNone/>
            </a:pPr>
            <a:r>
              <a:rPr lang="en-US" altLang="zh-CN" sz="2400" b="1">
                <a:solidFill>
                  <a:srgbClr val="000000"/>
                </a:solidFill>
                <a:latin typeface="黑体" panose="02010609060101010101" pitchFamily="49" charset="-122"/>
                <a:ea typeface="黑体" panose="02010609060101010101" pitchFamily="49" charset="-122"/>
              </a:rPr>
              <a:t>1</a:t>
            </a:r>
            <a:r>
              <a:rPr lang="zh-CN" altLang="en-US" sz="2400" b="1">
                <a:solidFill>
                  <a:srgbClr val="000000"/>
                </a:solidFill>
                <a:latin typeface="黑体" panose="02010609060101010101" pitchFamily="49" charset="-122"/>
                <a:ea typeface="黑体" panose="02010609060101010101" pitchFamily="49" charset="-122"/>
              </a:rPr>
              <a:t>、消费者最优购买行为条件</a:t>
            </a:r>
          </a:p>
        </p:txBody>
      </p:sp>
      <p:sp>
        <p:nvSpPr>
          <p:cNvPr id="29726" name="Rectangle 30">
            <a:extLst>
              <a:ext uri="{FF2B5EF4-FFF2-40B4-BE49-F238E27FC236}">
                <a16:creationId xmlns:a16="http://schemas.microsoft.com/office/drawing/2014/main" id="{8B60A9E1-948C-417E-BD12-9B4AD9BDCFA1}"/>
              </a:ext>
            </a:extLst>
          </p:cNvPr>
          <p:cNvSpPr>
            <a:spLocks noChangeArrowheads="1"/>
          </p:cNvSpPr>
          <p:nvPr/>
        </p:nvSpPr>
        <p:spPr bwMode="auto">
          <a:xfrm>
            <a:off x="539750" y="4046538"/>
            <a:ext cx="309562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10000"/>
              </a:lnSpc>
              <a:spcBef>
                <a:spcPct val="0"/>
              </a:spcBef>
              <a:buClr>
                <a:schemeClr val="accent2"/>
              </a:buClr>
              <a:buSzPct val="95000"/>
              <a:buFont typeface="Wingdings" panose="05000000000000000000" pitchFamily="2" charset="2"/>
              <a:buNone/>
            </a:pPr>
            <a:r>
              <a:rPr lang="en-US" altLang="zh-CN" sz="2400" b="1">
                <a:solidFill>
                  <a:srgbClr val="000000"/>
                </a:solidFill>
                <a:latin typeface="黑体" panose="02010609060101010101" pitchFamily="49" charset="-122"/>
                <a:ea typeface="黑体" panose="02010609060101010101" pitchFamily="49" charset="-122"/>
              </a:rPr>
              <a:t>2</a:t>
            </a:r>
            <a:r>
              <a:rPr lang="zh-CN" altLang="en-US" sz="2400" b="1">
                <a:solidFill>
                  <a:srgbClr val="000000"/>
                </a:solidFill>
                <a:latin typeface="黑体" panose="02010609060101010101" pitchFamily="49" charset="-122"/>
                <a:ea typeface="黑体" panose="02010609060101010101" pitchFamily="49" charset="-122"/>
              </a:rPr>
              <a:t>、最优购买行为分析</a:t>
            </a:r>
          </a:p>
        </p:txBody>
      </p:sp>
    </p:spTree>
  </p:cSld>
  <p:clrMapOvr>
    <a:masterClrMapping/>
  </p:clrMapOvr>
  <p:transition spd="slow">
    <p:pull dir="rd"/>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725"/>
                                        </p:tgtEl>
                                        <p:attrNameLst>
                                          <p:attrName>style.visibility</p:attrName>
                                        </p:attrNameLst>
                                      </p:cBhvr>
                                      <p:to>
                                        <p:strVal val="visible"/>
                                      </p:to>
                                    </p:set>
                                    <p:animEffect transition="in" filter="blinds(horizontal)">
                                      <p:cBhvr>
                                        <p:cTn id="7" dur="500"/>
                                        <p:tgtEl>
                                          <p:spTgt spid="2972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717"/>
                                        </p:tgtEl>
                                        <p:attrNameLst>
                                          <p:attrName>style.visibility</p:attrName>
                                        </p:attrNameLst>
                                      </p:cBhvr>
                                      <p:to>
                                        <p:strVal val="visible"/>
                                      </p:to>
                                    </p:set>
                                    <p:animEffect transition="in" filter="blinds(horizontal)">
                                      <p:cBhvr>
                                        <p:cTn id="12" dur="500"/>
                                        <p:tgtEl>
                                          <p:spTgt spid="2971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9713"/>
                                        </p:tgtEl>
                                        <p:attrNameLst>
                                          <p:attrName>style.visibility</p:attrName>
                                        </p:attrNameLst>
                                      </p:cBhvr>
                                      <p:to>
                                        <p:strVal val="visible"/>
                                      </p:to>
                                    </p:set>
                                    <p:animEffect transition="in" filter="blinds(horizontal)">
                                      <p:cBhvr>
                                        <p:cTn id="17" dur="500"/>
                                        <p:tgtEl>
                                          <p:spTgt spid="29713"/>
                                        </p:tgtEl>
                                      </p:cBhvr>
                                    </p:animEffect>
                                  </p:childTnLst>
                                </p:cTn>
                              </p:par>
                              <p:par>
                                <p:cTn id="18" presetID="3" presetClass="entr" presetSubtype="10" fill="hold" nodeType="withEffect">
                                  <p:stCondLst>
                                    <p:cond delay="0"/>
                                  </p:stCondLst>
                                  <p:childTnLst>
                                    <p:set>
                                      <p:cBhvr>
                                        <p:cTn id="19" dur="1" fill="hold">
                                          <p:stCondLst>
                                            <p:cond delay="0"/>
                                          </p:stCondLst>
                                        </p:cTn>
                                        <p:tgtEl>
                                          <p:spTgt spid="29718"/>
                                        </p:tgtEl>
                                        <p:attrNameLst>
                                          <p:attrName>style.visibility</p:attrName>
                                        </p:attrNameLst>
                                      </p:cBhvr>
                                      <p:to>
                                        <p:strVal val="visible"/>
                                      </p:to>
                                    </p:set>
                                    <p:animEffect transition="in" filter="blinds(horizontal)">
                                      <p:cBhvr>
                                        <p:cTn id="20" dur="500"/>
                                        <p:tgtEl>
                                          <p:spTgt spid="2971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29726"/>
                                        </p:tgtEl>
                                        <p:attrNameLst>
                                          <p:attrName>style.visibility</p:attrName>
                                        </p:attrNameLst>
                                      </p:cBhvr>
                                      <p:to>
                                        <p:strVal val="visible"/>
                                      </p:to>
                                    </p:set>
                                    <p:animEffect transition="in" filter="blinds(horizontal)">
                                      <p:cBhvr>
                                        <p:cTn id="25" dur="500"/>
                                        <p:tgtEl>
                                          <p:spTgt spid="29726"/>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29716"/>
                                        </p:tgtEl>
                                        <p:attrNameLst>
                                          <p:attrName>style.visibility</p:attrName>
                                        </p:attrNameLst>
                                      </p:cBhvr>
                                      <p:to>
                                        <p:strVal val="visible"/>
                                      </p:to>
                                    </p:set>
                                    <p:animEffect transition="in" filter="blinds(horizontal)">
                                      <p:cBhvr>
                                        <p:cTn id="30" dur="500"/>
                                        <p:tgtEl>
                                          <p:spTgt spid="297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13" grpId="0" animBg="1"/>
      <p:bldP spid="29716" grpId="0" animBg="1"/>
      <p:bldP spid="29717" grpId="0" animBg="1"/>
      <p:bldP spid="29725" grpId="0"/>
      <p:bldP spid="29726" grpId="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0147" name="Rectangle 3" descr="纸莎草纸">
            <a:extLst>
              <a:ext uri="{FF2B5EF4-FFF2-40B4-BE49-F238E27FC236}">
                <a16:creationId xmlns:a16="http://schemas.microsoft.com/office/drawing/2014/main" id="{FB07B840-EF11-4CD1-9740-DDDD707253B2}"/>
              </a:ext>
            </a:extLst>
          </p:cNvPr>
          <p:cNvSpPr>
            <a:spLocks noGrp="1" noChangeArrowheads="1"/>
          </p:cNvSpPr>
          <p:nvPr>
            <p:ph type="body" idx="1"/>
          </p:nvPr>
        </p:nvSpPr>
        <p:spPr>
          <a:xfrm>
            <a:off x="684213" y="3671888"/>
            <a:ext cx="4248150" cy="719137"/>
          </a:xfrm>
          <a:blipFill dpi="0" rotWithShape="0">
            <a:blip r:embed="rId4"/>
            <a:srcRect/>
            <a:tile tx="0" ty="0" sx="100000" sy="100000" flip="none" algn="tl"/>
          </a:blipFill>
          <a:ln w="38100" cap="flat">
            <a:solidFill>
              <a:schemeClr val="folHlink"/>
            </a:solidFill>
            <a:miter lim="800000"/>
            <a:headEnd/>
            <a:tailEnd/>
          </a:ln>
        </p:spPr>
        <p:txBody>
          <a:bodyPr/>
          <a:lstStyle/>
          <a:p>
            <a:pPr eaLnBrk="1" hangingPunct="1">
              <a:lnSpc>
                <a:spcPct val="80000"/>
              </a:lnSpc>
              <a:buClr>
                <a:srgbClr val="006600"/>
              </a:buClr>
              <a:buSzPct val="95000"/>
              <a:buFont typeface="Wingdings" panose="05000000000000000000" pitchFamily="2" charset="2"/>
              <a:buChar char="p"/>
            </a:pPr>
            <a:r>
              <a:rPr lang="zh-CN" altLang="en-US" sz="2400" b="1"/>
              <a:t>把无差异曲线与预算线结合在一个图上</a:t>
            </a:r>
          </a:p>
        </p:txBody>
      </p:sp>
      <p:sp>
        <p:nvSpPr>
          <p:cNvPr id="390148" name="Freeform 4">
            <a:extLst>
              <a:ext uri="{FF2B5EF4-FFF2-40B4-BE49-F238E27FC236}">
                <a16:creationId xmlns:a16="http://schemas.microsoft.com/office/drawing/2014/main" id="{80B4D62F-5C14-4FF9-8492-618B27DC5A5A}"/>
              </a:ext>
            </a:extLst>
          </p:cNvPr>
          <p:cNvSpPr>
            <a:spLocks/>
          </p:cNvSpPr>
          <p:nvPr/>
        </p:nvSpPr>
        <p:spPr bwMode="auto">
          <a:xfrm>
            <a:off x="5883275" y="4268788"/>
            <a:ext cx="1447800" cy="1600200"/>
          </a:xfrm>
          <a:custGeom>
            <a:avLst/>
            <a:gdLst>
              <a:gd name="T0" fmla="*/ 0 w 912"/>
              <a:gd name="T1" fmla="*/ 0 h 1008"/>
              <a:gd name="T2" fmla="*/ 2147483646 w 912"/>
              <a:gd name="T3" fmla="*/ 2147483646 h 1008"/>
              <a:gd name="T4" fmla="*/ 2147483646 w 912"/>
              <a:gd name="T5" fmla="*/ 2147483646 h 1008"/>
              <a:gd name="T6" fmla="*/ 0 60000 65536"/>
              <a:gd name="T7" fmla="*/ 0 60000 65536"/>
              <a:gd name="T8" fmla="*/ 0 60000 65536"/>
            </a:gdLst>
            <a:ahLst/>
            <a:cxnLst>
              <a:cxn ang="T6">
                <a:pos x="T0" y="T1"/>
              </a:cxn>
              <a:cxn ang="T7">
                <a:pos x="T2" y="T3"/>
              </a:cxn>
              <a:cxn ang="T8">
                <a:pos x="T4" y="T5"/>
              </a:cxn>
            </a:cxnLst>
            <a:rect l="0" t="0" r="r" b="b"/>
            <a:pathLst>
              <a:path w="912" h="1008">
                <a:moveTo>
                  <a:pt x="0" y="0"/>
                </a:moveTo>
                <a:cubicBezTo>
                  <a:pt x="20" y="276"/>
                  <a:pt x="40" y="552"/>
                  <a:pt x="192" y="720"/>
                </a:cubicBezTo>
                <a:cubicBezTo>
                  <a:pt x="344" y="888"/>
                  <a:pt x="792" y="960"/>
                  <a:pt x="912" y="100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0149" name="Freeform 5">
            <a:extLst>
              <a:ext uri="{FF2B5EF4-FFF2-40B4-BE49-F238E27FC236}">
                <a16:creationId xmlns:a16="http://schemas.microsoft.com/office/drawing/2014/main" id="{FB14BCEF-7356-46B2-9484-CD301D416B9A}"/>
              </a:ext>
            </a:extLst>
          </p:cNvPr>
          <p:cNvSpPr>
            <a:spLocks/>
          </p:cNvSpPr>
          <p:nvPr/>
        </p:nvSpPr>
        <p:spPr bwMode="auto">
          <a:xfrm>
            <a:off x="6188075" y="4268788"/>
            <a:ext cx="1219200" cy="1295400"/>
          </a:xfrm>
          <a:custGeom>
            <a:avLst/>
            <a:gdLst>
              <a:gd name="T0" fmla="*/ 0 w 768"/>
              <a:gd name="T1" fmla="*/ 0 h 816"/>
              <a:gd name="T2" fmla="*/ 2147483646 w 768"/>
              <a:gd name="T3" fmla="*/ 2147483646 h 816"/>
              <a:gd name="T4" fmla="*/ 2147483646 w 768"/>
              <a:gd name="T5" fmla="*/ 2147483646 h 816"/>
              <a:gd name="T6" fmla="*/ 0 60000 65536"/>
              <a:gd name="T7" fmla="*/ 0 60000 65536"/>
              <a:gd name="T8" fmla="*/ 0 60000 65536"/>
            </a:gdLst>
            <a:ahLst/>
            <a:cxnLst>
              <a:cxn ang="T6">
                <a:pos x="T0" y="T1"/>
              </a:cxn>
              <a:cxn ang="T7">
                <a:pos x="T2" y="T3"/>
              </a:cxn>
              <a:cxn ang="T8">
                <a:pos x="T4" y="T5"/>
              </a:cxn>
            </a:cxnLst>
            <a:rect l="0" t="0" r="r" b="b"/>
            <a:pathLst>
              <a:path w="768" h="816">
                <a:moveTo>
                  <a:pt x="0" y="0"/>
                </a:moveTo>
                <a:cubicBezTo>
                  <a:pt x="32" y="244"/>
                  <a:pt x="64" y="488"/>
                  <a:pt x="192" y="624"/>
                </a:cubicBezTo>
                <a:cubicBezTo>
                  <a:pt x="320" y="760"/>
                  <a:pt x="672" y="784"/>
                  <a:pt x="768" y="816"/>
                </a:cubicBezTo>
              </a:path>
            </a:pathLst>
          </a:custGeom>
          <a:noFill/>
          <a:ln w="381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0150" name="Text Box 6">
            <a:extLst>
              <a:ext uri="{FF2B5EF4-FFF2-40B4-BE49-F238E27FC236}">
                <a16:creationId xmlns:a16="http://schemas.microsoft.com/office/drawing/2014/main" id="{02663B6E-7B61-4053-90E3-B8393FC526C7}"/>
              </a:ext>
            </a:extLst>
          </p:cNvPr>
          <p:cNvSpPr txBox="1">
            <a:spLocks noChangeArrowheads="1"/>
          </p:cNvSpPr>
          <p:nvPr/>
        </p:nvSpPr>
        <p:spPr bwMode="auto">
          <a:xfrm>
            <a:off x="6400800" y="4843463"/>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chemeClr val="tx2"/>
                </a:solidFill>
              </a:rPr>
              <a:t>E</a:t>
            </a:r>
          </a:p>
        </p:txBody>
      </p:sp>
      <p:sp>
        <p:nvSpPr>
          <p:cNvPr id="390152" name="Freeform 8">
            <a:extLst>
              <a:ext uri="{FF2B5EF4-FFF2-40B4-BE49-F238E27FC236}">
                <a16:creationId xmlns:a16="http://schemas.microsoft.com/office/drawing/2014/main" id="{01558BF3-F9D6-4490-8A2A-B4EAB6C732B8}"/>
              </a:ext>
            </a:extLst>
          </p:cNvPr>
          <p:cNvSpPr>
            <a:spLocks/>
          </p:cNvSpPr>
          <p:nvPr/>
        </p:nvSpPr>
        <p:spPr bwMode="auto">
          <a:xfrm rot="-575588">
            <a:off x="6456363" y="3868738"/>
            <a:ext cx="1439862" cy="1657350"/>
          </a:xfrm>
          <a:custGeom>
            <a:avLst/>
            <a:gdLst>
              <a:gd name="T0" fmla="*/ 0 w 912"/>
              <a:gd name="T1" fmla="*/ 0 h 1008"/>
              <a:gd name="T2" fmla="*/ 2147483646 w 912"/>
              <a:gd name="T3" fmla="*/ 2147483646 h 1008"/>
              <a:gd name="T4" fmla="*/ 2147483646 w 912"/>
              <a:gd name="T5" fmla="*/ 2147483646 h 1008"/>
              <a:gd name="T6" fmla="*/ 0 60000 65536"/>
              <a:gd name="T7" fmla="*/ 0 60000 65536"/>
              <a:gd name="T8" fmla="*/ 0 60000 65536"/>
            </a:gdLst>
            <a:ahLst/>
            <a:cxnLst>
              <a:cxn ang="T6">
                <a:pos x="T0" y="T1"/>
              </a:cxn>
              <a:cxn ang="T7">
                <a:pos x="T2" y="T3"/>
              </a:cxn>
              <a:cxn ang="T8">
                <a:pos x="T4" y="T5"/>
              </a:cxn>
            </a:cxnLst>
            <a:rect l="0" t="0" r="r" b="b"/>
            <a:pathLst>
              <a:path w="912" h="1008">
                <a:moveTo>
                  <a:pt x="0" y="0"/>
                </a:moveTo>
                <a:cubicBezTo>
                  <a:pt x="20" y="276"/>
                  <a:pt x="40" y="552"/>
                  <a:pt x="192" y="720"/>
                </a:cubicBezTo>
                <a:cubicBezTo>
                  <a:pt x="344" y="888"/>
                  <a:pt x="792" y="960"/>
                  <a:pt x="912" y="100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0153" name="Rectangle 9" descr="蓝色面巾纸">
            <a:extLst>
              <a:ext uri="{FF2B5EF4-FFF2-40B4-BE49-F238E27FC236}">
                <a16:creationId xmlns:a16="http://schemas.microsoft.com/office/drawing/2014/main" id="{23640729-5A5E-4D14-B442-5D204DE90626}"/>
              </a:ext>
            </a:extLst>
          </p:cNvPr>
          <p:cNvSpPr>
            <a:spLocks noChangeArrowheads="1"/>
          </p:cNvSpPr>
          <p:nvPr/>
        </p:nvSpPr>
        <p:spPr bwMode="auto">
          <a:xfrm>
            <a:off x="684213" y="4533900"/>
            <a:ext cx="4248150" cy="1774825"/>
          </a:xfrm>
          <a:prstGeom prst="rect">
            <a:avLst/>
          </a:prstGeom>
          <a:blipFill dpi="0" rotWithShape="0">
            <a:blip r:embed="rId5"/>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10000"/>
              </a:lnSpc>
              <a:spcBef>
                <a:spcPct val="0"/>
              </a:spcBef>
              <a:buClr>
                <a:schemeClr val="accent2"/>
              </a:buClr>
              <a:buSzPct val="95000"/>
              <a:buFont typeface="Wingdings" panose="05000000000000000000" pitchFamily="2" charset="2"/>
              <a:buChar char="u"/>
            </a:pPr>
            <a:r>
              <a:rPr lang="zh-CN" altLang="en-US" sz="2400"/>
              <a:t>收入既定，</a:t>
            </a:r>
            <a:r>
              <a:rPr lang="zh-CN" altLang="en-US" sz="2400" b="1">
                <a:solidFill>
                  <a:schemeClr val="tx2"/>
                </a:solidFill>
              </a:rPr>
              <a:t>预算线</a:t>
            </a:r>
            <a:r>
              <a:rPr lang="zh-CN" altLang="en-US" sz="2400"/>
              <a:t>必与无数条无差异曲线中的一条相切；</a:t>
            </a:r>
          </a:p>
          <a:p>
            <a:pPr>
              <a:lnSpc>
                <a:spcPct val="110000"/>
              </a:lnSpc>
              <a:spcBef>
                <a:spcPct val="0"/>
              </a:spcBef>
              <a:buClr>
                <a:schemeClr val="accent2"/>
              </a:buClr>
              <a:buSzPct val="95000"/>
              <a:buFont typeface="Wingdings" panose="05000000000000000000" pitchFamily="2" charset="2"/>
              <a:buChar char="u"/>
            </a:pPr>
            <a:r>
              <a:rPr lang="zh-CN" altLang="en-US" sz="2400"/>
              <a:t>在切点上，实现了消费者均衡</a:t>
            </a:r>
            <a:r>
              <a:rPr lang="en-US" altLang="zh-CN" sz="2400"/>
              <a:t>——</a:t>
            </a:r>
            <a:r>
              <a:rPr lang="zh-CN" altLang="en-US" sz="2400"/>
              <a:t>效用最大化</a:t>
            </a:r>
          </a:p>
        </p:txBody>
      </p:sp>
      <p:grpSp>
        <p:nvGrpSpPr>
          <p:cNvPr id="390156" name="Group 12">
            <a:extLst>
              <a:ext uri="{FF2B5EF4-FFF2-40B4-BE49-F238E27FC236}">
                <a16:creationId xmlns:a16="http://schemas.microsoft.com/office/drawing/2014/main" id="{FE34954F-CC6C-4B70-A215-B4616A7B464D}"/>
              </a:ext>
            </a:extLst>
          </p:cNvPr>
          <p:cNvGrpSpPr>
            <a:grpSpLocks/>
          </p:cNvGrpSpPr>
          <p:nvPr/>
        </p:nvGrpSpPr>
        <p:grpSpPr bwMode="auto">
          <a:xfrm>
            <a:off x="5435600" y="3357563"/>
            <a:ext cx="3167063" cy="3267075"/>
            <a:chOff x="3334" y="1842"/>
            <a:chExt cx="1995" cy="2058"/>
          </a:xfrm>
        </p:grpSpPr>
        <p:grpSp>
          <p:nvGrpSpPr>
            <p:cNvPr id="39966" name="Group 13">
              <a:extLst>
                <a:ext uri="{FF2B5EF4-FFF2-40B4-BE49-F238E27FC236}">
                  <a16:creationId xmlns:a16="http://schemas.microsoft.com/office/drawing/2014/main" id="{33A59422-6600-4AB5-9D90-0C64DEE5F3F8}"/>
                </a:ext>
              </a:extLst>
            </p:cNvPr>
            <p:cNvGrpSpPr>
              <a:grpSpLocks/>
            </p:cNvGrpSpPr>
            <p:nvPr/>
          </p:nvGrpSpPr>
          <p:grpSpPr bwMode="auto">
            <a:xfrm>
              <a:off x="3379" y="1842"/>
              <a:ext cx="1950" cy="2058"/>
              <a:chOff x="3379" y="1842"/>
              <a:chExt cx="1950" cy="2058"/>
            </a:xfrm>
          </p:grpSpPr>
          <p:sp>
            <p:nvSpPr>
              <p:cNvPr id="39968" name="Line 14">
                <a:extLst>
                  <a:ext uri="{FF2B5EF4-FFF2-40B4-BE49-F238E27FC236}">
                    <a16:creationId xmlns:a16="http://schemas.microsoft.com/office/drawing/2014/main" id="{44DED775-2614-4E62-BFFA-7DBE0FE4E4D4}"/>
                  </a:ext>
                </a:extLst>
              </p:cNvPr>
              <p:cNvSpPr>
                <a:spLocks noChangeShapeType="1"/>
              </p:cNvSpPr>
              <p:nvPr/>
            </p:nvSpPr>
            <p:spPr bwMode="auto">
              <a:xfrm flipV="1">
                <a:off x="3520" y="2128"/>
                <a:ext cx="0" cy="148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69" name="Line 15">
                <a:extLst>
                  <a:ext uri="{FF2B5EF4-FFF2-40B4-BE49-F238E27FC236}">
                    <a16:creationId xmlns:a16="http://schemas.microsoft.com/office/drawing/2014/main" id="{AFD37879-CC1B-4A7C-BE84-F974053A4277}"/>
                  </a:ext>
                </a:extLst>
              </p:cNvPr>
              <p:cNvSpPr>
                <a:spLocks noChangeShapeType="1"/>
              </p:cNvSpPr>
              <p:nvPr/>
            </p:nvSpPr>
            <p:spPr bwMode="auto">
              <a:xfrm>
                <a:off x="3520" y="3616"/>
                <a:ext cx="168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70" name="Line 16">
                <a:extLst>
                  <a:ext uri="{FF2B5EF4-FFF2-40B4-BE49-F238E27FC236}">
                    <a16:creationId xmlns:a16="http://schemas.microsoft.com/office/drawing/2014/main" id="{0FE1C994-D70A-485C-A0AE-4CB345A014A0}"/>
                  </a:ext>
                </a:extLst>
              </p:cNvPr>
              <p:cNvSpPr>
                <a:spLocks noChangeShapeType="1"/>
              </p:cNvSpPr>
              <p:nvPr/>
            </p:nvSpPr>
            <p:spPr bwMode="auto">
              <a:xfrm>
                <a:off x="3520" y="2560"/>
                <a:ext cx="1056" cy="1056"/>
              </a:xfrm>
              <a:prstGeom prst="line">
                <a:avLst/>
              </a:prstGeom>
              <a:noFill/>
              <a:ln w="28575">
                <a:solidFill>
                  <a:srgbClr val="00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71" name="Line 17">
                <a:extLst>
                  <a:ext uri="{FF2B5EF4-FFF2-40B4-BE49-F238E27FC236}">
                    <a16:creationId xmlns:a16="http://schemas.microsoft.com/office/drawing/2014/main" id="{2FAA8324-15E8-4AE3-B18B-5C4E8173D806}"/>
                  </a:ext>
                </a:extLst>
              </p:cNvPr>
              <p:cNvSpPr>
                <a:spLocks noChangeShapeType="1"/>
              </p:cNvSpPr>
              <p:nvPr/>
            </p:nvSpPr>
            <p:spPr bwMode="auto">
              <a:xfrm>
                <a:off x="4000" y="3040"/>
                <a:ext cx="0" cy="576"/>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72" name="Line 18">
                <a:extLst>
                  <a:ext uri="{FF2B5EF4-FFF2-40B4-BE49-F238E27FC236}">
                    <a16:creationId xmlns:a16="http://schemas.microsoft.com/office/drawing/2014/main" id="{02DFA3AF-6C52-4E3A-A1B4-B4713709F737}"/>
                  </a:ext>
                </a:extLst>
              </p:cNvPr>
              <p:cNvSpPr>
                <a:spLocks noChangeShapeType="1"/>
              </p:cNvSpPr>
              <p:nvPr/>
            </p:nvSpPr>
            <p:spPr bwMode="auto">
              <a:xfrm>
                <a:off x="3520" y="2992"/>
                <a:ext cx="432" cy="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73" name="Text Box 19">
                <a:extLst>
                  <a:ext uri="{FF2B5EF4-FFF2-40B4-BE49-F238E27FC236}">
                    <a16:creationId xmlns:a16="http://schemas.microsoft.com/office/drawing/2014/main" id="{DD58B2D0-1839-41E7-BBBF-FFA6B83A68CB}"/>
                  </a:ext>
                </a:extLst>
              </p:cNvPr>
              <p:cNvSpPr txBox="1">
                <a:spLocks noChangeArrowheads="1"/>
              </p:cNvSpPr>
              <p:nvPr/>
            </p:nvSpPr>
            <p:spPr bwMode="auto">
              <a:xfrm>
                <a:off x="4921" y="3612"/>
                <a:ext cx="4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a:t>X</a:t>
                </a:r>
                <a:r>
                  <a:rPr lang="en-US" altLang="zh-CN" sz="2400" baseline="-25000"/>
                  <a:t>1</a:t>
                </a:r>
              </a:p>
            </p:txBody>
          </p:sp>
          <p:sp>
            <p:nvSpPr>
              <p:cNvPr id="39974" name="Text Box 20">
                <a:extLst>
                  <a:ext uri="{FF2B5EF4-FFF2-40B4-BE49-F238E27FC236}">
                    <a16:creationId xmlns:a16="http://schemas.microsoft.com/office/drawing/2014/main" id="{3320EAC3-A4DF-4449-B33F-D427E8FA1CA8}"/>
                  </a:ext>
                </a:extLst>
              </p:cNvPr>
              <p:cNvSpPr txBox="1">
                <a:spLocks noChangeArrowheads="1"/>
              </p:cNvSpPr>
              <p:nvPr/>
            </p:nvSpPr>
            <p:spPr bwMode="auto">
              <a:xfrm>
                <a:off x="3379" y="1842"/>
                <a:ext cx="4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a:t>X</a:t>
                </a:r>
                <a:r>
                  <a:rPr lang="en-US" altLang="zh-CN" sz="2400" baseline="-25000"/>
                  <a:t>2</a:t>
                </a:r>
              </a:p>
            </p:txBody>
          </p:sp>
        </p:grpSp>
        <p:sp>
          <p:nvSpPr>
            <p:cNvPr id="39967" name="Text Box 21">
              <a:extLst>
                <a:ext uri="{FF2B5EF4-FFF2-40B4-BE49-F238E27FC236}">
                  <a16:creationId xmlns:a16="http://schemas.microsoft.com/office/drawing/2014/main" id="{1348559C-6986-4818-90D4-3746D1547517}"/>
                </a:ext>
              </a:extLst>
            </p:cNvPr>
            <p:cNvSpPr txBox="1">
              <a:spLocks noChangeArrowheads="1"/>
            </p:cNvSpPr>
            <p:nvPr/>
          </p:nvSpPr>
          <p:spPr bwMode="auto">
            <a:xfrm>
              <a:off x="3334" y="3612"/>
              <a:ext cx="36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a:t>O</a:t>
              </a:r>
            </a:p>
          </p:txBody>
        </p:sp>
      </p:grpSp>
      <p:sp>
        <p:nvSpPr>
          <p:cNvPr id="390167" name="Freeform 23">
            <a:extLst>
              <a:ext uri="{FF2B5EF4-FFF2-40B4-BE49-F238E27FC236}">
                <a16:creationId xmlns:a16="http://schemas.microsoft.com/office/drawing/2014/main" id="{EF738C16-24B5-47E5-A051-9C96DDC889D3}"/>
              </a:ext>
            </a:extLst>
          </p:cNvPr>
          <p:cNvSpPr>
            <a:spLocks/>
          </p:cNvSpPr>
          <p:nvPr/>
        </p:nvSpPr>
        <p:spPr bwMode="auto">
          <a:xfrm>
            <a:off x="1635125" y="1100138"/>
            <a:ext cx="1447800" cy="1600200"/>
          </a:xfrm>
          <a:custGeom>
            <a:avLst/>
            <a:gdLst>
              <a:gd name="T0" fmla="*/ 0 w 912"/>
              <a:gd name="T1" fmla="*/ 0 h 1008"/>
              <a:gd name="T2" fmla="*/ 2147483646 w 912"/>
              <a:gd name="T3" fmla="*/ 2147483646 h 1008"/>
              <a:gd name="T4" fmla="*/ 2147483646 w 912"/>
              <a:gd name="T5" fmla="*/ 2147483646 h 1008"/>
              <a:gd name="T6" fmla="*/ 0 60000 65536"/>
              <a:gd name="T7" fmla="*/ 0 60000 65536"/>
              <a:gd name="T8" fmla="*/ 0 60000 65536"/>
            </a:gdLst>
            <a:ahLst/>
            <a:cxnLst>
              <a:cxn ang="T6">
                <a:pos x="T0" y="T1"/>
              </a:cxn>
              <a:cxn ang="T7">
                <a:pos x="T2" y="T3"/>
              </a:cxn>
              <a:cxn ang="T8">
                <a:pos x="T4" y="T5"/>
              </a:cxn>
            </a:cxnLst>
            <a:rect l="0" t="0" r="r" b="b"/>
            <a:pathLst>
              <a:path w="912" h="1008">
                <a:moveTo>
                  <a:pt x="0" y="0"/>
                </a:moveTo>
                <a:cubicBezTo>
                  <a:pt x="20" y="276"/>
                  <a:pt x="40" y="552"/>
                  <a:pt x="192" y="720"/>
                </a:cubicBezTo>
                <a:cubicBezTo>
                  <a:pt x="344" y="888"/>
                  <a:pt x="792" y="960"/>
                  <a:pt x="912" y="100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0168" name="Freeform 24">
            <a:extLst>
              <a:ext uri="{FF2B5EF4-FFF2-40B4-BE49-F238E27FC236}">
                <a16:creationId xmlns:a16="http://schemas.microsoft.com/office/drawing/2014/main" id="{0AF84482-A46C-4F55-8604-8CDD2B13EA32}"/>
              </a:ext>
            </a:extLst>
          </p:cNvPr>
          <p:cNvSpPr>
            <a:spLocks/>
          </p:cNvSpPr>
          <p:nvPr/>
        </p:nvSpPr>
        <p:spPr bwMode="auto">
          <a:xfrm>
            <a:off x="1908175" y="1125538"/>
            <a:ext cx="1219200" cy="1295400"/>
          </a:xfrm>
          <a:custGeom>
            <a:avLst/>
            <a:gdLst>
              <a:gd name="T0" fmla="*/ 0 w 768"/>
              <a:gd name="T1" fmla="*/ 0 h 816"/>
              <a:gd name="T2" fmla="*/ 2147483646 w 768"/>
              <a:gd name="T3" fmla="*/ 2147483646 h 816"/>
              <a:gd name="T4" fmla="*/ 2147483646 w 768"/>
              <a:gd name="T5" fmla="*/ 2147483646 h 816"/>
              <a:gd name="T6" fmla="*/ 0 60000 65536"/>
              <a:gd name="T7" fmla="*/ 0 60000 65536"/>
              <a:gd name="T8" fmla="*/ 0 60000 65536"/>
            </a:gdLst>
            <a:ahLst/>
            <a:cxnLst>
              <a:cxn ang="T6">
                <a:pos x="T0" y="T1"/>
              </a:cxn>
              <a:cxn ang="T7">
                <a:pos x="T2" y="T3"/>
              </a:cxn>
              <a:cxn ang="T8">
                <a:pos x="T4" y="T5"/>
              </a:cxn>
            </a:cxnLst>
            <a:rect l="0" t="0" r="r" b="b"/>
            <a:pathLst>
              <a:path w="768" h="816">
                <a:moveTo>
                  <a:pt x="0" y="0"/>
                </a:moveTo>
                <a:cubicBezTo>
                  <a:pt x="32" y="244"/>
                  <a:pt x="64" y="488"/>
                  <a:pt x="192" y="624"/>
                </a:cubicBezTo>
                <a:cubicBezTo>
                  <a:pt x="320" y="760"/>
                  <a:pt x="672" y="784"/>
                  <a:pt x="768" y="816"/>
                </a:cubicBezTo>
              </a:path>
            </a:pathLst>
          </a:custGeom>
          <a:noFill/>
          <a:ln w="381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0170" name="Freeform 26">
            <a:extLst>
              <a:ext uri="{FF2B5EF4-FFF2-40B4-BE49-F238E27FC236}">
                <a16:creationId xmlns:a16="http://schemas.microsoft.com/office/drawing/2014/main" id="{DEE7D328-6CDA-4222-9637-9EAF7A1557F9}"/>
              </a:ext>
            </a:extLst>
          </p:cNvPr>
          <p:cNvSpPr>
            <a:spLocks/>
          </p:cNvSpPr>
          <p:nvPr/>
        </p:nvSpPr>
        <p:spPr bwMode="auto">
          <a:xfrm rot="-575588">
            <a:off x="2208213" y="700088"/>
            <a:ext cx="1439862" cy="1657350"/>
          </a:xfrm>
          <a:custGeom>
            <a:avLst/>
            <a:gdLst>
              <a:gd name="T0" fmla="*/ 0 w 912"/>
              <a:gd name="T1" fmla="*/ 0 h 1008"/>
              <a:gd name="T2" fmla="*/ 2147483646 w 912"/>
              <a:gd name="T3" fmla="*/ 2147483646 h 1008"/>
              <a:gd name="T4" fmla="*/ 2147483646 w 912"/>
              <a:gd name="T5" fmla="*/ 2147483646 h 1008"/>
              <a:gd name="T6" fmla="*/ 0 60000 65536"/>
              <a:gd name="T7" fmla="*/ 0 60000 65536"/>
              <a:gd name="T8" fmla="*/ 0 60000 65536"/>
            </a:gdLst>
            <a:ahLst/>
            <a:cxnLst>
              <a:cxn ang="T6">
                <a:pos x="T0" y="T1"/>
              </a:cxn>
              <a:cxn ang="T7">
                <a:pos x="T2" y="T3"/>
              </a:cxn>
              <a:cxn ang="T8">
                <a:pos x="T4" y="T5"/>
              </a:cxn>
            </a:cxnLst>
            <a:rect l="0" t="0" r="r" b="b"/>
            <a:pathLst>
              <a:path w="912" h="1008">
                <a:moveTo>
                  <a:pt x="0" y="0"/>
                </a:moveTo>
                <a:cubicBezTo>
                  <a:pt x="20" y="276"/>
                  <a:pt x="40" y="552"/>
                  <a:pt x="192" y="720"/>
                </a:cubicBezTo>
                <a:cubicBezTo>
                  <a:pt x="344" y="888"/>
                  <a:pt x="792" y="960"/>
                  <a:pt x="912" y="100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390195" name="Group 51">
            <a:extLst>
              <a:ext uri="{FF2B5EF4-FFF2-40B4-BE49-F238E27FC236}">
                <a16:creationId xmlns:a16="http://schemas.microsoft.com/office/drawing/2014/main" id="{A7A599C8-DD33-4396-8FD5-89AF481FB304}"/>
              </a:ext>
            </a:extLst>
          </p:cNvPr>
          <p:cNvGrpSpPr>
            <a:grpSpLocks/>
          </p:cNvGrpSpPr>
          <p:nvPr/>
        </p:nvGrpSpPr>
        <p:grpSpPr bwMode="auto">
          <a:xfrm>
            <a:off x="1187450" y="188913"/>
            <a:ext cx="3167063" cy="3267075"/>
            <a:chOff x="748" y="119"/>
            <a:chExt cx="1995" cy="2058"/>
          </a:xfrm>
        </p:grpSpPr>
        <p:sp>
          <p:nvSpPr>
            <p:cNvPr id="39961" name="Line 29">
              <a:extLst>
                <a:ext uri="{FF2B5EF4-FFF2-40B4-BE49-F238E27FC236}">
                  <a16:creationId xmlns:a16="http://schemas.microsoft.com/office/drawing/2014/main" id="{ABFB574C-BB4C-4721-A179-D5AF05FF4581}"/>
                </a:ext>
              </a:extLst>
            </p:cNvPr>
            <p:cNvSpPr>
              <a:spLocks noChangeShapeType="1"/>
            </p:cNvSpPr>
            <p:nvPr/>
          </p:nvSpPr>
          <p:spPr bwMode="auto">
            <a:xfrm flipV="1">
              <a:off x="934" y="405"/>
              <a:ext cx="0" cy="148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62" name="Line 30">
              <a:extLst>
                <a:ext uri="{FF2B5EF4-FFF2-40B4-BE49-F238E27FC236}">
                  <a16:creationId xmlns:a16="http://schemas.microsoft.com/office/drawing/2014/main" id="{F459D895-9547-4EA3-A189-286B8D352EDC}"/>
                </a:ext>
              </a:extLst>
            </p:cNvPr>
            <p:cNvSpPr>
              <a:spLocks noChangeShapeType="1"/>
            </p:cNvSpPr>
            <p:nvPr/>
          </p:nvSpPr>
          <p:spPr bwMode="auto">
            <a:xfrm>
              <a:off x="934" y="1893"/>
              <a:ext cx="168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63" name="Text Box 34">
              <a:extLst>
                <a:ext uri="{FF2B5EF4-FFF2-40B4-BE49-F238E27FC236}">
                  <a16:creationId xmlns:a16="http://schemas.microsoft.com/office/drawing/2014/main" id="{41E4A4D2-EDDE-4F63-BA5C-B9F6BE4464E6}"/>
                </a:ext>
              </a:extLst>
            </p:cNvPr>
            <p:cNvSpPr txBox="1">
              <a:spLocks noChangeArrowheads="1"/>
            </p:cNvSpPr>
            <p:nvPr/>
          </p:nvSpPr>
          <p:spPr bwMode="auto">
            <a:xfrm>
              <a:off x="2335" y="1889"/>
              <a:ext cx="4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a:t>X</a:t>
              </a:r>
              <a:r>
                <a:rPr lang="en-US" altLang="zh-CN" sz="2400" baseline="-25000"/>
                <a:t>1</a:t>
              </a:r>
            </a:p>
          </p:txBody>
        </p:sp>
        <p:sp>
          <p:nvSpPr>
            <p:cNvPr id="39964" name="Text Box 35">
              <a:extLst>
                <a:ext uri="{FF2B5EF4-FFF2-40B4-BE49-F238E27FC236}">
                  <a16:creationId xmlns:a16="http://schemas.microsoft.com/office/drawing/2014/main" id="{DDDF7D53-6D84-4174-A8DB-71856F11B21C}"/>
                </a:ext>
              </a:extLst>
            </p:cNvPr>
            <p:cNvSpPr txBox="1">
              <a:spLocks noChangeArrowheads="1"/>
            </p:cNvSpPr>
            <p:nvPr/>
          </p:nvSpPr>
          <p:spPr bwMode="auto">
            <a:xfrm>
              <a:off x="793" y="119"/>
              <a:ext cx="4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a:t>X</a:t>
              </a:r>
              <a:r>
                <a:rPr lang="en-US" altLang="zh-CN" sz="2400" baseline="-25000"/>
                <a:t>2</a:t>
              </a:r>
            </a:p>
          </p:txBody>
        </p:sp>
        <p:sp>
          <p:nvSpPr>
            <p:cNvPr id="39965" name="Text Box 36">
              <a:extLst>
                <a:ext uri="{FF2B5EF4-FFF2-40B4-BE49-F238E27FC236}">
                  <a16:creationId xmlns:a16="http://schemas.microsoft.com/office/drawing/2014/main" id="{31BD4495-1C5C-405C-AE77-4A618EED2499}"/>
                </a:ext>
              </a:extLst>
            </p:cNvPr>
            <p:cNvSpPr txBox="1">
              <a:spLocks noChangeArrowheads="1"/>
            </p:cNvSpPr>
            <p:nvPr/>
          </p:nvSpPr>
          <p:spPr bwMode="auto">
            <a:xfrm>
              <a:off x="748" y="1889"/>
              <a:ext cx="36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a:t>O</a:t>
              </a:r>
            </a:p>
          </p:txBody>
        </p:sp>
      </p:grpSp>
      <p:grpSp>
        <p:nvGrpSpPr>
          <p:cNvPr id="390185" name="Group 41">
            <a:extLst>
              <a:ext uri="{FF2B5EF4-FFF2-40B4-BE49-F238E27FC236}">
                <a16:creationId xmlns:a16="http://schemas.microsoft.com/office/drawing/2014/main" id="{874973F1-21AB-47B2-9CBD-CBAE23979899}"/>
              </a:ext>
            </a:extLst>
          </p:cNvPr>
          <p:cNvGrpSpPr>
            <a:grpSpLocks/>
          </p:cNvGrpSpPr>
          <p:nvPr/>
        </p:nvGrpSpPr>
        <p:grpSpPr bwMode="auto">
          <a:xfrm>
            <a:off x="5364163" y="161925"/>
            <a:ext cx="3167062" cy="3267075"/>
            <a:chOff x="3334" y="1842"/>
            <a:chExt cx="1995" cy="2058"/>
          </a:xfrm>
        </p:grpSpPr>
        <p:grpSp>
          <p:nvGrpSpPr>
            <p:cNvPr id="39952" name="Group 42">
              <a:extLst>
                <a:ext uri="{FF2B5EF4-FFF2-40B4-BE49-F238E27FC236}">
                  <a16:creationId xmlns:a16="http://schemas.microsoft.com/office/drawing/2014/main" id="{E9567888-B4D9-40EF-A75D-B9722B0EAE5A}"/>
                </a:ext>
              </a:extLst>
            </p:cNvPr>
            <p:cNvGrpSpPr>
              <a:grpSpLocks/>
            </p:cNvGrpSpPr>
            <p:nvPr/>
          </p:nvGrpSpPr>
          <p:grpSpPr bwMode="auto">
            <a:xfrm>
              <a:off x="3379" y="1842"/>
              <a:ext cx="1950" cy="2058"/>
              <a:chOff x="3379" y="1842"/>
              <a:chExt cx="1950" cy="2058"/>
            </a:xfrm>
          </p:grpSpPr>
          <p:sp>
            <p:nvSpPr>
              <p:cNvPr id="39954" name="Line 43">
                <a:extLst>
                  <a:ext uri="{FF2B5EF4-FFF2-40B4-BE49-F238E27FC236}">
                    <a16:creationId xmlns:a16="http://schemas.microsoft.com/office/drawing/2014/main" id="{4E0D0064-9A10-4258-981C-FD3BAB638CE4}"/>
                  </a:ext>
                </a:extLst>
              </p:cNvPr>
              <p:cNvSpPr>
                <a:spLocks noChangeShapeType="1"/>
              </p:cNvSpPr>
              <p:nvPr/>
            </p:nvSpPr>
            <p:spPr bwMode="auto">
              <a:xfrm flipV="1">
                <a:off x="3520" y="2128"/>
                <a:ext cx="0" cy="148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55" name="Line 44">
                <a:extLst>
                  <a:ext uri="{FF2B5EF4-FFF2-40B4-BE49-F238E27FC236}">
                    <a16:creationId xmlns:a16="http://schemas.microsoft.com/office/drawing/2014/main" id="{7EA63311-EF73-43B8-A3E5-691EE27A06C6}"/>
                  </a:ext>
                </a:extLst>
              </p:cNvPr>
              <p:cNvSpPr>
                <a:spLocks noChangeShapeType="1"/>
              </p:cNvSpPr>
              <p:nvPr/>
            </p:nvSpPr>
            <p:spPr bwMode="auto">
              <a:xfrm>
                <a:off x="3520" y="3616"/>
                <a:ext cx="168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56" name="Line 45">
                <a:extLst>
                  <a:ext uri="{FF2B5EF4-FFF2-40B4-BE49-F238E27FC236}">
                    <a16:creationId xmlns:a16="http://schemas.microsoft.com/office/drawing/2014/main" id="{D0BAFCAD-5D50-403D-9186-CF8B4BACF704}"/>
                  </a:ext>
                </a:extLst>
              </p:cNvPr>
              <p:cNvSpPr>
                <a:spLocks noChangeShapeType="1"/>
              </p:cNvSpPr>
              <p:nvPr/>
            </p:nvSpPr>
            <p:spPr bwMode="auto">
              <a:xfrm>
                <a:off x="3520" y="2560"/>
                <a:ext cx="1056" cy="1056"/>
              </a:xfrm>
              <a:prstGeom prst="line">
                <a:avLst/>
              </a:prstGeom>
              <a:noFill/>
              <a:ln w="28575">
                <a:solidFill>
                  <a:srgbClr val="00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57" name="Line 46">
                <a:extLst>
                  <a:ext uri="{FF2B5EF4-FFF2-40B4-BE49-F238E27FC236}">
                    <a16:creationId xmlns:a16="http://schemas.microsoft.com/office/drawing/2014/main" id="{7849A293-A0C8-426C-8EA8-97D4620A1742}"/>
                  </a:ext>
                </a:extLst>
              </p:cNvPr>
              <p:cNvSpPr>
                <a:spLocks noChangeShapeType="1"/>
              </p:cNvSpPr>
              <p:nvPr/>
            </p:nvSpPr>
            <p:spPr bwMode="auto">
              <a:xfrm>
                <a:off x="4000" y="3040"/>
                <a:ext cx="0" cy="576"/>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58" name="Line 47">
                <a:extLst>
                  <a:ext uri="{FF2B5EF4-FFF2-40B4-BE49-F238E27FC236}">
                    <a16:creationId xmlns:a16="http://schemas.microsoft.com/office/drawing/2014/main" id="{27EE5D29-CE12-4D2F-AC93-0E4F8C34851F}"/>
                  </a:ext>
                </a:extLst>
              </p:cNvPr>
              <p:cNvSpPr>
                <a:spLocks noChangeShapeType="1"/>
              </p:cNvSpPr>
              <p:nvPr/>
            </p:nvSpPr>
            <p:spPr bwMode="auto">
              <a:xfrm>
                <a:off x="3520" y="2992"/>
                <a:ext cx="432" cy="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959" name="Text Box 48">
                <a:extLst>
                  <a:ext uri="{FF2B5EF4-FFF2-40B4-BE49-F238E27FC236}">
                    <a16:creationId xmlns:a16="http://schemas.microsoft.com/office/drawing/2014/main" id="{7C4372D1-6A87-49F6-819E-E472C1A85590}"/>
                  </a:ext>
                </a:extLst>
              </p:cNvPr>
              <p:cNvSpPr txBox="1">
                <a:spLocks noChangeArrowheads="1"/>
              </p:cNvSpPr>
              <p:nvPr/>
            </p:nvSpPr>
            <p:spPr bwMode="auto">
              <a:xfrm>
                <a:off x="4921" y="3612"/>
                <a:ext cx="4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a:t>X</a:t>
                </a:r>
                <a:r>
                  <a:rPr lang="en-US" altLang="zh-CN" sz="2400" baseline="-25000"/>
                  <a:t>1</a:t>
                </a:r>
              </a:p>
            </p:txBody>
          </p:sp>
          <p:sp>
            <p:nvSpPr>
              <p:cNvPr id="39960" name="Text Box 49">
                <a:extLst>
                  <a:ext uri="{FF2B5EF4-FFF2-40B4-BE49-F238E27FC236}">
                    <a16:creationId xmlns:a16="http://schemas.microsoft.com/office/drawing/2014/main" id="{EC9BF727-9E54-49FA-B5DC-D080CD1E21B6}"/>
                  </a:ext>
                </a:extLst>
              </p:cNvPr>
              <p:cNvSpPr txBox="1">
                <a:spLocks noChangeArrowheads="1"/>
              </p:cNvSpPr>
              <p:nvPr/>
            </p:nvSpPr>
            <p:spPr bwMode="auto">
              <a:xfrm>
                <a:off x="3379" y="1842"/>
                <a:ext cx="4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a:t>X</a:t>
                </a:r>
                <a:r>
                  <a:rPr lang="en-US" altLang="zh-CN" sz="2400" baseline="-25000"/>
                  <a:t>2</a:t>
                </a:r>
              </a:p>
            </p:txBody>
          </p:sp>
        </p:grpSp>
        <p:sp>
          <p:nvSpPr>
            <p:cNvPr id="39953" name="Text Box 50">
              <a:extLst>
                <a:ext uri="{FF2B5EF4-FFF2-40B4-BE49-F238E27FC236}">
                  <a16:creationId xmlns:a16="http://schemas.microsoft.com/office/drawing/2014/main" id="{A8CF4783-E78B-4F4B-B9EB-8EBB70A46474}"/>
                </a:ext>
              </a:extLst>
            </p:cNvPr>
            <p:cNvSpPr txBox="1">
              <a:spLocks noChangeArrowheads="1"/>
            </p:cNvSpPr>
            <p:nvPr/>
          </p:nvSpPr>
          <p:spPr bwMode="auto">
            <a:xfrm>
              <a:off x="3334" y="3612"/>
              <a:ext cx="36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400"/>
                <a:t>O</a:t>
              </a:r>
            </a:p>
          </p:txBody>
        </p:sp>
      </p:grpSp>
      <p:sp>
        <p:nvSpPr>
          <p:cNvPr id="390196" name="Text Box 52">
            <a:extLst>
              <a:ext uri="{FF2B5EF4-FFF2-40B4-BE49-F238E27FC236}">
                <a16:creationId xmlns:a16="http://schemas.microsoft.com/office/drawing/2014/main" id="{038C0D21-38DC-4F28-ADB0-316825C95FC8}"/>
              </a:ext>
            </a:extLst>
          </p:cNvPr>
          <p:cNvSpPr txBox="1">
            <a:spLocks noChangeArrowheads="1"/>
          </p:cNvSpPr>
          <p:nvPr/>
        </p:nvSpPr>
        <p:spPr bwMode="auto">
          <a:xfrm>
            <a:off x="2339975" y="549275"/>
            <a:ext cx="1584325" cy="495300"/>
          </a:xfrm>
          <a:prstGeom prst="rect">
            <a:avLst/>
          </a:prstGeom>
          <a:noFill/>
          <a:ln w="38100" algn="ctr">
            <a:solidFill>
              <a:srgbClr val="008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400" b="1">
                <a:solidFill>
                  <a:srgbClr val="0000CC"/>
                </a:solidFill>
                <a:ea typeface="黑体" panose="02010609060101010101" pitchFamily="49" charset="-122"/>
              </a:rPr>
              <a:t>偏好给定</a:t>
            </a:r>
          </a:p>
        </p:txBody>
      </p:sp>
      <p:sp>
        <p:nvSpPr>
          <p:cNvPr id="390197" name="Text Box 53">
            <a:extLst>
              <a:ext uri="{FF2B5EF4-FFF2-40B4-BE49-F238E27FC236}">
                <a16:creationId xmlns:a16="http://schemas.microsoft.com/office/drawing/2014/main" id="{7D423F12-0F9D-4B06-84A5-6D2F2DD3B969}"/>
              </a:ext>
            </a:extLst>
          </p:cNvPr>
          <p:cNvSpPr txBox="1">
            <a:spLocks noChangeArrowheads="1"/>
          </p:cNvSpPr>
          <p:nvPr/>
        </p:nvSpPr>
        <p:spPr bwMode="auto">
          <a:xfrm>
            <a:off x="6372225" y="692150"/>
            <a:ext cx="2447925" cy="495300"/>
          </a:xfrm>
          <a:prstGeom prst="rect">
            <a:avLst/>
          </a:prstGeom>
          <a:noFill/>
          <a:ln w="38100" algn="ctr">
            <a:solidFill>
              <a:srgbClr val="008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zh-CN" altLang="en-US" sz="2400" b="1">
                <a:solidFill>
                  <a:srgbClr val="0000CC"/>
                </a:solidFill>
                <a:ea typeface="黑体" panose="02010609060101010101" pitchFamily="49" charset="-122"/>
              </a:rPr>
              <a:t>收入和价格给定</a:t>
            </a:r>
          </a:p>
        </p:txBody>
      </p:sp>
    </p:spTree>
  </p:cSld>
  <p:clrMapOvr>
    <a:masterClrMapping/>
  </p:clrMapOvr>
  <p:transition spd="slow">
    <p:pull dir="rd"/>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90196"/>
                                        </p:tgtEl>
                                        <p:attrNameLst>
                                          <p:attrName>style.visibility</p:attrName>
                                        </p:attrNameLst>
                                      </p:cBhvr>
                                      <p:to>
                                        <p:strVal val="visible"/>
                                      </p:to>
                                    </p:set>
                                    <p:animEffect transition="in" filter="blinds(horizontal)">
                                      <p:cBhvr>
                                        <p:cTn id="7" dur="500"/>
                                        <p:tgtEl>
                                          <p:spTgt spid="39019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90195"/>
                                        </p:tgtEl>
                                        <p:attrNameLst>
                                          <p:attrName>style.visibility</p:attrName>
                                        </p:attrNameLst>
                                      </p:cBhvr>
                                      <p:to>
                                        <p:strVal val="visible"/>
                                      </p:to>
                                    </p:set>
                                    <p:animEffect transition="in" filter="blinds(horizontal)">
                                      <p:cBhvr>
                                        <p:cTn id="12" dur="500"/>
                                        <p:tgtEl>
                                          <p:spTgt spid="39019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nodeType="clickEffect">
                                  <p:stCondLst>
                                    <p:cond delay="0"/>
                                  </p:stCondLst>
                                  <p:childTnLst>
                                    <p:set>
                                      <p:cBhvr>
                                        <p:cTn id="16" dur="1" fill="hold">
                                          <p:stCondLst>
                                            <p:cond delay="0"/>
                                          </p:stCondLst>
                                        </p:cTn>
                                        <p:tgtEl>
                                          <p:spTgt spid="390167"/>
                                        </p:tgtEl>
                                        <p:attrNameLst>
                                          <p:attrName>style.visibility</p:attrName>
                                        </p:attrNameLst>
                                      </p:cBhvr>
                                      <p:to>
                                        <p:strVal val="visible"/>
                                      </p:to>
                                    </p:set>
                                    <p:anim calcmode="lin" valueType="num">
                                      <p:cBhvr additive="base">
                                        <p:cTn id="17" dur="500" fill="hold"/>
                                        <p:tgtEl>
                                          <p:spTgt spid="390167"/>
                                        </p:tgtEl>
                                        <p:attrNameLst>
                                          <p:attrName>ppt_x</p:attrName>
                                        </p:attrNameLst>
                                      </p:cBhvr>
                                      <p:tavLst>
                                        <p:tav tm="0">
                                          <p:val>
                                            <p:strVal val="0-#ppt_w/2"/>
                                          </p:val>
                                        </p:tav>
                                        <p:tav tm="100000">
                                          <p:val>
                                            <p:strVal val="#ppt_x"/>
                                          </p:val>
                                        </p:tav>
                                      </p:tavLst>
                                    </p:anim>
                                    <p:anim calcmode="lin" valueType="num">
                                      <p:cBhvr additive="base">
                                        <p:cTn id="18" dur="500" fill="hold"/>
                                        <p:tgtEl>
                                          <p:spTgt spid="39016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carbrake.wav"/>
                                        </p:tgtEl>
                                      </p:cMediaNode>
                                    </p:audio>
                                  </p:sub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nodeType="clickEffect">
                                  <p:stCondLst>
                                    <p:cond delay="0"/>
                                  </p:stCondLst>
                                  <p:childTnLst>
                                    <p:set>
                                      <p:cBhvr>
                                        <p:cTn id="22" dur="1" fill="hold">
                                          <p:stCondLst>
                                            <p:cond delay="0"/>
                                          </p:stCondLst>
                                        </p:cTn>
                                        <p:tgtEl>
                                          <p:spTgt spid="390170"/>
                                        </p:tgtEl>
                                        <p:attrNameLst>
                                          <p:attrName>style.visibility</p:attrName>
                                        </p:attrNameLst>
                                      </p:cBhvr>
                                      <p:to>
                                        <p:strVal val="visible"/>
                                      </p:to>
                                    </p:set>
                                    <p:anim calcmode="lin" valueType="num">
                                      <p:cBhvr additive="base">
                                        <p:cTn id="23" dur="500" fill="hold"/>
                                        <p:tgtEl>
                                          <p:spTgt spid="390170"/>
                                        </p:tgtEl>
                                        <p:attrNameLst>
                                          <p:attrName>ppt_x</p:attrName>
                                        </p:attrNameLst>
                                      </p:cBhvr>
                                      <p:tavLst>
                                        <p:tav tm="0">
                                          <p:val>
                                            <p:strVal val="0-#ppt_w/2"/>
                                          </p:val>
                                        </p:tav>
                                        <p:tav tm="100000">
                                          <p:val>
                                            <p:strVal val="#ppt_x"/>
                                          </p:val>
                                        </p:tav>
                                      </p:tavLst>
                                    </p:anim>
                                    <p:anim calcmode="lin" valueType="num">
                                      <p:cBhvr additive="base">
                                        <p:cTn id="24" dur="500" fill="hold"/>
                                        <p:tgtEl>
                                          <p:spTgt spid="39017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carbrake.wav"/>
                                        </p:tgtEl>
                                      </p:cMediaNode>
                                    </p:audio>
                                  </p:sub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nodeType="clickEffect">
                                  <p:stCondLst>
                                    <p:cond delay="0"/>
                                  </p:stCondLst>
                                  <p:childTnLst>
                                    <p:set>
                                      <p:cBhvr>
                                        <p:cTn id="28" dur="1" fill="hold">
                                          <p:stCondLst>
                                            <p:cond delay="0"/>
                                          </p:stCondLst>
                                        </p:cTn>
                                        <p:tgtEl>
                                          <p:spTgt spid="390168"/>
                                        </p:tgtEl>
                                        <p:attrNameLst>
                                          <p:attrName>style.visibility</p:attrName>
                                        </p:attrNameLst>
                                      </p:cBhvr>
                                      <p:to>
                                        <p:strVal val="visible"/>
                                      </p:to>
                                    </p:set>
                                    <p:anim calcmode="lin" valueType="num">
                                      <p:cBhvr additive="base">
                                        <p:cTn id="29" dur="500" fill="hold"/>
                                        <p:tgtEl>
                                          <p:spTgt spid="390168"/>
                                        </p:tgtEl>
                                        <p:attrNameLst>
                                          <p:attrName>ppt_x</p:attrName>
                                        </p:attrNameLst>
                                      </p:cBhvr>
                                      <p:tavLst>
                                        <p:tav tm="0">
                                          <p:val>
                                            <p:strVal val="0-#ppt_w/2"/>
                                          </p:val>
                                        </p:tav>
                                        <p:tav tm="100000">
                                          <p:val>
                                            <p:strVal val="#ppt_x"/>
                                          </p:val>
                                        </p:tav>
                                      </p:tavLst>
                                    </p:anim>
                                    <p:anim calcmode="lin" valueType="num">
                                      <p:cBhvr additive="base">
                                        <p:cTn id="30" dur="500" fill="hold"/>
                                        <p:tgtEl>
                                          <p:spTgt spid="39016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carbrake.wav"/>
                                        </p:tgtEl>
                                      </p:cMediaNode>
                                    </p:audio>
                                  </p:sub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390197"/>
                                        </p:tgtEl>
                                        <p:attrNameLst>
                                          <p:attrName>style.visibility</p:attrName>
                                        </p:attrNameLst>
                                      </p:cBhvr>
                                      <p:to>
                                        <p:strVal val="visible"/>
                                      </p:to>
                                    </p:set>
                                    <p:animEffect transition="in" filter="blinds(horizontal)">
                                      <p:cBhvr>
                                        <p:cTn id="35" dur="500"/>
                                        <p:tgtEl>
                                          <p:spTgt spid="390197"/>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ntr" presetSubtype="10" fill="hold" nodeType="clickEffect">
                                  <p:stCondLst>
                                    <p:cond delay="0"/>
                                  </p:stCondLst>
                                  <p:childTnLst>
                                    <p:set>
                                      <p:cBhvr>
                                        <p:cTn id="39" dur="1" fill="hold">
                                          <p:stCondLst>
                                            <p:cond delay="0"/>
                                          </p:stCondLst>
                                        </p:cTn>
                                        <p:tgtEl>
                                          <p:spTgt spid="390185"/>
                                        </p:tgtEl>
                                        <p:attrNameLst>
                                          <p:attrName>style.visibility</p:attrName>
                                        </p:attrNameLst>
                                      </p:cBhvr>
                                      <p:to>
                                        <p:strVal val="visible"/>
                                      </p:to>
                                    </p:set>
                                    <p:animEffect transition="in" filter="blinds(horizontal)">
                                      <p:cBhvr>
                                        <p:cTn id="40" dur="500"/>
                                        <p:tgtEl>
                                          <p:spTgt spid="390185"/>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390147">
                                            <p:bg/>
                                          </p:spTgt>
                                        </p:tgtEl>
                                        <p:attrNameLst>
                                          <p:attrName>style.visibility</p:attrName>
                                        </p:attrNameLst>
                                      </p:cBhvr>
                                      <p:to>
                                        <p:strVal val="visible"/>
                                      </p:to>
                                    </p:set>
                                    <p:animEffect transition="in" filter="blinds(horizontal)">
                                      <p:cBhvr>
                                        <p:cTn id="45" dur="500"/>
                                        <p:tgtEl>
                                          <p:spTgt spid="390147">
                                            <p:bg/>
                                          </p:spTgt>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390147">
                                            <p:txEl>
                                              <p:pRg st="0" end="0"/>
                                            </p:txEl>
                                          </p:spTgt>
                                        </p:tgtEl>
                                        <p:attrNameLst>
                                          <p:attrName>style.visibility</p:attrName>
                                        </p:attrNameLst>
                                      </p:cBhvr>
                                      <p:to>
                                        <p:strVal val="visible"/>
                                      </p:to>
                                    </p:set>
                                    <p:animEffect transition="in" filter="blinds(horizontal)">
                                      <p:cBhvr>
                                        <p:cTn id="48" dur="500"/>
                                        <p:tgtEl>
                                          <p:spTgt spid="390147">
                                            <p:txEl>
                                              <p:pRg st="0" end="0"/>
                                            </p:txEl>
                                          </p:spTgt>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3" presetClass="entr" presetSubtype="10" fill="hold" nodeType="clickEffect">
                                  <p:stCondLst>
                                    <p:cond delay="0"/>
                                  </p:stCondLst>
                                  <p:childTnLst>
                                    <p:set>
                                      <p:cBhvr>
                                        <p:cTn id="52" dur="1" fill="hold">
                                          <p:stCondLst>
                                            <p:cond delay="0"/>
                                          </p:stCondLst>
                                        </p:cTn>
                                        <p:tgtEl>
                                          <p:spTgt spid="390156"/>
                                        </p:tgtEl>
                                        <p:attrNameLst>
                                          <p:attrName>style.visibility</p:attrName>
                                        </p:attrNameLst>
                                      </p:cBhvr>
                                      <p:to>
                                        <p:strVal val="visible"/>
                                      </p:to>
                                    </p:set>
                                    <p:animEffect transition="in" filter="blinds(horizontal)">
                                      <p:cBhvr>
                                        <p:cTn id="53" dur="500"/>
                                        <p:tgtEl>
                                          <p:spTgt spid="390156"/>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2" presetClass="entr" presetSubtype="8" fill="hold" nodeType="clickEffect">
                                  <p:stCondLst>
                                    <p:cond delay="0"/>
                                  </p:stCondLst>
                                  <p:childTnLst>
                                    <p:set>
                                      <p:cBhvr>
                                        <p:cTn id="57" dur="1" fill="hold">
                                          <p:stCondLst>
                                            <p:cond delay="0"/>
                                          </p:stCondLst>
                                        </p:cTn>
                                        <p:tgtEl>
                                          <p:spTgt spid="390148"/>
                                        </p:tgtEl>
                                        <p:attrNameLst>
                                          <p:attrName>style.visibility</p:attrName>
                                        </p:attrNameLst>
                                      </p:cBhvr>
                                      <p:to>
                                        <p:strVal val="visible"/>
                                      </p:to>
                                    </p:set>
                                    <p:anim calcmode="lin" valueType="num">
                                      <p:cBhvr additive="base">
                                        <p:cTn id="58" dur="500" fill="hold"/>
                                        <p:tgtEl>
                                          <p:spTgt spid="390148"/>
                                        </p:tgtEl>
                                        <p:attrNameLst>
                                          <p:attrName>ppt_x</p:attrName>
                                        </p:attrNameLst>
                                      </p:cBhvr>
                                      <p:tavLst>
                                        <p:tav tm="0">
                                          <p:val>
                                            <p:strVal val="0-#ppt_w/2"/>
                                          </p:val>
                                        </p:tav>
                                        <p:tav tm="100000">
                                          <p:val>
                                            <p:strVal val="#ppt_x"/>
                                          </p:val>
                                        </p:tav>
                                      </p:tavLst>
                                    </p:anim>
                                    <p:anim calcmode="lin" valueType="num">
                                      <p:cBhvr additive="base">
                                        <p:cTn id="59" dur="500" fill="hold"/>
                                        <p:tgtEl>
                                          <p:spTgt spid="39014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6"/>
                                            </p:cond>
                                          </p:stCondLst>
                                          <p:endCondLst>
                                            <p:cond evt="onStopAudio" delay="0">
                                              <p:tgtEl>
                                                <p:sldTgt/>
                                              </p:tgtEl>
                                            </p:cond>
                                          </p:endCondLst>
                                        </p:cTn>
                                        <p:tgtEl>
                                          <p:sndTgt r:embed="rId3" name="carbrake.wav"/>
                                        </p:tgtEl>
                                      </p:cMediaNode>
                                    </p:audio>
                                  </p:subTnLst>
                                </p:cTn>
                              </p:par>
                            </p:childTnLst>
                          </p:cTn>
                        </p:par>
                      </p:childTnLst>
                    </p:cTn>
                  </p:par>
                  <p:par>
                    <p:cTn id="60" fill="hold" nodeType="clickPar">
                      <p:stCondLst>
                        <p:cond delay="indefinite"/>
                      </p:stCondLst>
                      <p:childTnLst>
                        <p:par>
                          <p:cTn id="61" fill="hold" nodeType="withGroup">
                            <p:stCondLst>
                              <p:cond delay="0"/>
                            </p:stCondLst>
                            <p:childTnLst>
                              <p:par>
                                <p:cTn id="62" presetID="2" presetClass="entr" presetSubtype="8" fill="hold" nodeType="clickEffect">
                                  <p:stCondLst>
                                    <p:cond delay="0"/>
                                  </p:stCondLst>
                                  <p:childTnLst>
                                    <p:set>
                                      <p:cBhvr>
                                        <p:cTn id="63" dur="1" fill="hold">
                                          <p:stCondLst>
                                            <p:cond delay="0"/>
                                          </p:stCondLst>
                                        </p:cTn>
                                        <p:tgtEl>
                                          <p:spTgt spid="390152"/>
                                        </p:tgtEl>
                                        <p:attrNameLst>
                                          <p:attrName>style.visibility</p:attrName>
                                        </p:attrNameLst>
                                      </p:cBhvr>
                                      <p:to>
                                        <p:strVal val="visible"/>
                                      </p:to>
                                    </p:set>
                                    <p:anim calcmode="lin" valueType="num">
                                      <p:cBhvr additive="base">
                                        <p:cTn id="64" dur="500" fill="hold"/>
                                        <p:tgtEl>
                                          <p:spTgt spid="390152"/>
                                        </p:tgtEl>
                                        <p:attrNameLst>
                                          <p:attrName>ppt_x</p:attrName>
                                        </p:attrNameLst>
                                      </p:cBhvr>
                                      <p:tavLst>
                                        <p:tav tm="0">
                                          <p:val>
                                            <p:strVal val="0-#ppt_w/2"/>
                                          </p:val>
                                        </p:tav>
                                        <p:tav tm="100000">
                                          <p:val>
                                            <p:strVal val="#ppt_x"/>
                                          </p:val>
                                        </p:tav>
                                      </p:tavLst>
                                    </p:anim>
                                    <p:anim calcmode="lin" valueType="num">
                                      <p:cBhvr additive="base">
                                        <p:cTn id="65" dur="500" fill="hold"/>
                                        <p:tgtEl>
                                          <p:spTgt spid="39015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2"/>
                                            </p:cond>
                                          </p:stCondLst>
                                          <p:endCondLst>
                                            <p:cond evt="onStopAudio" delay="0">
                                              <p:tgtEl>
                                                <p:sldTgt/>
                                              </p:tgtEl>
                                            </p:cond>
                                          </p:endCondLst>
                                        </p:cTn>
                                        <p:tgtEl>
                                          <p:sndTgt r:embed="rId3" name="carbrake.wav"/>
                                        </p:tgtEl>
                                      </p:cMediaNode>
                                    </p:audio>
                                  </p:subTnLst>
                                </p:cTn>
                              </p:par>
                            </p:childTnLst>
                          </p:cTn>
                        </p:par>
                      </p:childTnLst>
                    </p:cTn>
                  </p:par>
                  <p:par>
                    <p:cTn id="66" fill="hold" nodeType="clickPar">
                      <p:stCondLst>
                        <p:cond delay="indefinite"/>
                      </p:stCondLst>
                      <p:childTnLst>
                        <p:par>
                          <p:cTn id="67" fill="hold" nodeType="withGroup">
                            <p:stCondLst>
                              <p:cond delay="0"/>
                            </p:stCondLst>
                            <p:childTnLst>
                              <p:par>
                                <p:cTn id="68" presetID="2" presetClass="entr" presetSubtype="8" fill="hold" nodeType="clickEffect">
                                  <p:stCondLst>
                                    <p:cond delay="0"/>
                                  </p:stCondLst>
                                  <p:childTnLst>
                                    <p:set>
                                      <p:cBhvr>
                                        <p:cTn id="69" dur="1" fill="hold">
                                          <p:stCondLst>
                                            <p:cond delay="0"/>
                                          </p:stCondLst>
                                        </p:cTn>
                                        <p:tgtEl>
                                          <p:spTgt spid="390149"/>
                                        </p:tgtEl>
                                        <p:attrNameLst>
                                          <p:attrName>style.visibility</p:attrName>
                                        </p:attrNameLst>
                                      </p:cBhvr>
                                      <p:to>
                                        <p:strVal val="visible"/>
                                      </p:to>
                                    </p:set>
                                    <p:anim calcmode="lin" valueType="num">
                                      <p:cBhvr additive="base">
                                        <p:cTn id="70" dur="500" fill="hold"/>
                                        <p:tgtEl>
                                          <p:spTgt spid="390149"/>
                                        </p:tgtEl>
                                        <p:attrNameLst>
                                          <p:attrName>ppt_x</p:attrName>
                                        </p:attrNameLst>
                                      </p:cBhvr>
                                      <p:tavLst>
                                        <p:tav tm="0">
                                          <p:val>
                                            <p:strVal val="0-#ppt_w/2"/>
                                          </p:val>
                                        </p:tav>
                                        <p:tav tm="100000">
                                          <p:val>
                                            <p:strVal val="#ppt_x"/>
                                          </p:val>
                                        </p:tav>
                                      </p:tavLst>
                                    </p:anim>
                                    <p:anim calcmode="lin" valueType="num">
                                      <p:cBhvr additive="base">
                                        <p:cTn id="71" dur="500" fill="hold"/>
                                        <p:tgtEl>
                                          <p:spTgt spid="39014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8"/>
                                            </p:cond>
                                          </p:stCondLst>
                                          <p:endCondLst>
                                            <p:cond evt="onStopAudio" delay="0">
                                              <p:tgtEl>
                                                <p:sldTgt/>
                                              </p:tgtEl>
                                            </p:cond>
                                          </p:endCondLst>
                                        </p:cTn>
                                        <p:tgtEl>
                                          <p:sndTgt r:embed="rId3" name="carbrake.wav"/>
                                        </p:tgtEl>
                                      </p:cMediaNode>
                                    </p:audio>
                                  </p:subTnLst>
                                </p:cTn>
                              </p:par>
                            </p:childTnLst>
                          </p:cTn>
                        </p:par>
                      </p:childTnLst>
                    </p:cTn>
                  </p:par>
                  <p:par>
                    <p:cTn id="72" fill="hold" nodeType="clickPar">
                      <p:stCondLst>
                        <p:cond delay="indefinite"/>
                      </p:stCondLst>
                      <p:childTnLst>
                        <p:par>
                          <p:cTn id="73" fill="hold" nodeType="withGroup">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390150"/>
                                        </p:tgtEl>
                                        <p:attrNameLst>
                                          <p:attrName>style.visibility</p:attrName>
                                        </p:attrNameLst>
                                      </p:cBhvr>
                                      <p:to>
                                        <p:strVal val="visible"/>
                                      </p:to>
                                    </p:set>
                                    <p:animEffect transition="in" filter="blinds(horizontal)">
                                      <p:cBhvr>
                                        <p:cTn id="76" dur="500"/>
                                        <p:tgtEl>
                                          <p:spTgt spid="390150"/>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3" presetClass="entr" presetSubtype="10" fill="hold" grpId="0" nodeType="clickEffect">
                                  <p:stCondLst>
                                    <p:cond delay="0"/>
                                  </p:stCondLst>
                                  <p:childTnLst>
                                    <p:set>
                                      <p:cBhvr>
                                        <p:cTn id="80" dur="1" fill="hold">
                                          <p:stCondLst>
                                            <p:cond delay="0"/>
                                          </p:stCondLst>
                                        </p:cTn>
                                        <p:tgtEl>
                                          <p:spTgt spid="390153"/>
                                        </p:tgtEl>
                                        <p:attrNameLst>
                                          <p:attrName>style.visibility</p:attrName>
                                        </p:attrNameLst>
                                      </p:cBhvr>
                                      <p:to>
                                        <p:strVal val="visible"/>
                                      </p:to>
                                    </p:set>
                                    <p:animEffect transition="in" filter="blinds(horizontal)">
                                      <p:cBhvr>
                                        <p:cTn id="81" dur="500"/>
                                        <p:tgtEl>
                                          <p:spTgt spid="390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147" grpId="0" build="p" animBg="1"/>
      <p:bldP spid="390150" grpId="0"/>
      <p:bldP spid="390153" grpId="0" animBg="1"/>
      <p:bldP spid="390196" grpId="0" animBg="1"/>
      <p:bldP spid="39019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F3DC158F-6DCD-4E4A-B832-4C50E45852F7}"/>
              </a:ext>
            </a:extLst>
          </p:cNvPr>
          <p:cNvSpPr>
            <a:spLocks noGrp="1" noChangeArrowheads="1"/>
          </p:cNvSpPr>
          <p:nvPr>
            <p:ph type="title"/>
          </p:nvPr>
        </p:nvSpPr>
        <p:spPr>
          <a:xfrm>
            <a:off x="684213" y="404813"/>
            <a:ext cx="7772400" cy="503237"/>
          </a:xfrm>
        </p:spPr>
        <p:txBody>
          <a:bodyPr/>
          <a:lstStyle/>
          <a:p>
            <a:pPr eaLnBrk="1" hangingPunct="1"/>
            <a:r>
              <a:rPr lang="en-US" altLang="zh-CN" sz="2400" b="1">
                <a:solidFill>
                  <a:srgbClr val="000000"/>
                </a:solidFill>
                <a:latin typeface="黑体" panose="02010609060101010101" pitchFamily="49" charset="-122"/>
                <a:ea typeface="黑体" panose="02010609060101010101" pitchFamily="49" charset="-122"/>
              </a:rPr>
              <a:t>3</a:t>
            </a:r>
            <a:r>
              <a:rPr lang="zh-CN" altLang="en-US" sz="2400" b="1">
                <a:solidFill>
                  <a:srgbClr val="000000"/>
                </a:solidFill>
                <a:latin typeface="黑体" panose="02010609060101010101" pitchFamily="49" charset="-122"/>
                <a:ea typeface="黑体" panose="02010609060101010101" pitchFamily="49" charset="-122"/>
              </a:rPr>
              <a:t>、消费者效用最大化的均衡条件</a:t>
            </a:r>
          </a:p>
        </p:txBody>
      </p:sp>
      <p:sp>
        <p:nvSpPr>
          <p:cNvPr id="311299" name="Rectangle 3" descr="花束">
            <a:extLst>
              <a:ext uri="{FF2B5EF4-FFF2-40B4-BE49-F238E27FC236}">
                <a16:creationId xmlns:a16="http://schemas.microsoft.com/office/drawing/2014/main" id="{D05C7576-AABF-4148-B332-F4060A02D452}"/>
              </a:ext>
            </a:extLst>
          </p:cNvPr>
          <p:cNvSpPr>
            <a:spLocks noGrp="1" noChangeArrowheads="1"/>
          </p:cNvSpPr>
          <p:nvPr>
            <p:ph type="body" idx="1"/>
          </p:nvPr>
        </p:nvSpPr>
        <p:spPr>
          <a:xfrm>
            <a:off x="684213" y="1125538"/>
            <a:ext cx="7772400" cy="503237"/>
          </a:xfrm>
          <a:blipFill dpi="0" rotWithShape="0">
            <a:blip r:embed="rId2"/>
            <a:srcRect/>
            <a:tile tx="0" ty="0" sx="100000" sy="100000" flip="none" algn="tl"/>
          </a:blipFill>
          <a:ln w="38100">
            <a:solidFill>
              <a:srgbClr val="009999"/>
            </a:solidFill>
            <a:miter lim="800000"/>
            <a:headEnd/>
            <a:tailEnd/>
          </a:ln>
        </p:spPr>
        <p:txBody>
          <a:bodyPr/>
          <a:lstStyle/>
          <a:p>
            <a:pPr eaLnBrk="1" hangingPunct="1">
              <a:buClr>
                <a:schemeClr val="accent2"/>
              </a:buClr>
              <a:buSzPct val="95000"/>
              <a:buFont typeface="Wingdings" panose="05000000000000000000" pitchFamily="2" charset="2"/>
              <a:buChar char="l"/>
            </a:pPr>
            <a:r>
              <a:rPr lang="zh-CN" altLang="en-US" sz="2400"/>
              <a:t>在切点</a:t>
            </a:r>
            <a:r>
              <a:rPr lang="en-US" altLang="zh-CN" sz="2400"/>
              <a:t>E</a:t>
            </a:r>
            <a:r>
              <a:rPr lang="zh-CN" altLang="en-US" sz="2400"/>
              <a:t>，无差异曲线和预算线两者的斜率相等。</a:t>
            </a:r>
          </a:p>
        </p:txBody>
      </p:sp>
      <p:pic>
        <p:nvPicPr>
          <p:cNvPr id="311300" name="Picture 4">
            <a:extLst>
              <a:ext uri="{FF2B5EF4-FFF2-40B4-BE49-F238E27FC236}">
                <a16:creationId xmlns:a16="http://schemas.microsoft.com/office/drawing/2014/main" id="{76DE0F71-5B31-4FA5-82E6-B048558588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846263"/>
            <a:ext cx="5543550" cy="790575"/>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11301" name="Picture 5">
            <a:extLst>
              <a:ext uri="{FF2B5EF4-FFF2-40B4-BE49-F238E27FC236}">
                <a16:creationId xmlns:a16="http://schemas.microsoft.com/office/drawing/2014/main" id="{97E411A9-53BF-44DA-99EE-061FD3F107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2921000"/>
            <a:ext cx="3311525" cy="1444625"/>
          </a:xfrm>
          <a:prstGeom prst="rect">
            <a:avLst/>
          </a:prstGeom>
          <a:solidFill>
            <a:srgbClr val="0000CC"/>
          </a:solidFill>
          <a:ln w="9525">
            <a:solidFill>
              <a:srgbClr val="FF3399"/>
            </a:solidFill>
            <a:miter lim="800000"/>
            <a:headEnd/>
            <a:tailEnd/>
          </a:ln>
        </p:spPr>
      </p:pic>
      <p:sp>
        <p:nvSpPr>
          <p:cNvPr id="311302" name="Rectangle 6" descr="蓝色面巾纸">
            <a:extLst>
              <a:ext uri="{FF2B5EF4-FFF2-40B4-BE49-F238E27FC236}">
                <a16:creationId xmlns:a16="http://schemas.microsoft.com/office/drawing/2014/main" id="{46C13299-D3E3-47AC-9C73-8784375D73E5}"/>
              </a:ext>
            </a:extLst>
          </p:cNvPr>
          <p:cNvSpPr>
            <a:spLocks noChangeArrowheads="1"/>
          </p:cNvSpPr>
          <p:nvPr/>
        </p:nvSpPr>
        <p:spPr bwMode="auto">
          <a:xfrm>
            <a:off x="684213" y="4703763"/>
            <a:ext cx="7488237" cy="1173162"/>
          </a:xfrm>
          <a:prstGeom prst="rect">
            <a:avLst/>
          </a:prstGeom>
          <a:blipFill dpi="0" rotWithShape="0">
            <a:blip r:embed="rId5"/>
            <a:srcRect/>
            <a:tile tx="0" ty="0" sx="100000" sy="100000" flip="none" algn="tl"/>
          </a:blip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tabLst>
                <a:tab pos="29718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tabLst>
                <a:tab pos="29718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tabLst>
                <a:tab pos="29718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None/>
            </a:pPr>
            <a:r>
              <a:rPr lang="zh-CN" altLang="en-US" sz="2200" b="1">
                <a:solidFill>
                  <a:srgbClr val="000000"/>
                </a:solidFill>
              </a:rPr>
              <a:t>效用最大化的均衡条件：</a:t>
            </a:r>
          </a:p>
          <a:p>
            <a:pPr>
              <a:spcBef>
                <a:spcPct val="0"/>
              </a:spcBef>
              <a:buClr>
                <a:schemeClr val="accent2"/>
              </a:buClr>
              <a:buSzPct val="95000"/>
              <a:buFont typeface="Wingdings" panose="05000000000000000000" pitchFamily="2" charset="2"/>
              <a:buNone/>
            </a:pPr>
            <a:r>
              <a:rPr lang="zh-CN" altLang="en-US" sz="2200" b="1">
                <a:solidFill>
                  <a:srgbClr val="000000"/>
                </a:solidFill>
              </a:rPr>
              <a:t>一定预算约束下，实现最大效用，消费者应选择最优商品组合，使两种商品的边际替代率等于两种商品的价格比。</a:t>
            </a:r>
          </a:p>
        </p:txBody>
      </p:sp>
      <p:sp>
        <p:nvSpPr>
          <p:cNvPr id="311304" name="AutoShape 8">
            <a:extLst>
              <a:ext uri="{FF2B5EF4-FFF2-40B4-BE49-F238E27FC236}">
                <a16:creationId xmlns:a16="http://schemas.microsoft.com/office/drawing/2014/main" id="{9D753E30-9C0E-4B85-AC5B-B650CBB26028}"/>
              </a:ext>
            </a:extLst>
          </p:cNvPr>
          <p:cNvSpPr>
            <a:spLocks noChangeArrowheads="1"/>
          </p:cNvSpPr>
          <p:nvPr/>
        </p:nvSpPr>
        <p:spPr bwMode="auto">
          <a:xfrm>
            <a:off x="4067175" y="3268663"/>
            <a:ext cx="647700" cy="647700"/>
          </a:xfrm>
          <a:prstGeom prst="notchedRightArrow">
            <a:avLst>
              <a:gd name="adj1" fmla="val 50000"/>
              <a:gd name="adj2" fmla="val 2500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endParaRPr lang="zh-CN" altLang="en-US" sz="2200"/>
          </a:p>
        </p:txBody>
      </p:sp>
      <p:pic>
        <p:nvPicPr>
          <p:cNvPr id="311306" name="Picture 10">
            <a:extLst>
              <a:ext uri="{FF2B5EF4-FFF2-40B4-BE49-F238E27FC236}">
                <a16:creationId xmlns:a16="http://schemas.microsoft.com/office/drawing/2014/main" id="{5FFF5ADE-5704-48E7-9C9C-D77B739775A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7900" y="2908300"/>
            <a:ext cx="3384550" cy="138430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1299">
                                            <p:bg/>
                                          </p:spTgt>
                                        </p:tgtEl>
                                        <p:attrNameLst>
                                          <p:attrName>style.visibility</p:attrName>
                                        </p:attrNameLst>
                                      </p:cBhvr>
                                      <p:to>
                                        <p:strVal val="visible"/>
                                      </p:to>
                                    </p:set>
                                    <p:animEffect transition="in" filter="blinds(horizontal)">
                                      <p:cBhvr>
                                        <p:cTn id="7" dur="500"/>
                                        <p:tgtEl>
                                          <p:spTgt spid="31129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1299">
                                            <p:txEl>
                                              <p:pRg st="0" end="0"/>
                                            </p:txEl>
                                          </p:spTgt>
                                        </p:tgtEl>
                                        <p:attrNameLst>
                                          <p:attrName>style.visibility</p:attrName>
                                        </p:attrNameLst>
                                      </p:cBhvr>
                                      <p:to>
                                        <p:strVal val="visible"/>
                                      </p:to>
                                    </p:set>
                                    <p:animEffect transition="in" filter="blinds(horizontal)">
                                      <p:cBhvr>
                                        <p:cTn id="12" dur="500"/>
                                        <p:tgtEl>
                                          <p:spTgt spid="31129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11300"/>
                                        </p:tgtEl>
                                        <p:attrNameLst>
                                          <p:attrName>style.visibility</p:attrName>
                                        </p:attrNameLst>
                                      </p:cBhvr>
                                      <p:to>
                                        <p:strVal val="visible"/>
                                      </p:to>
                                    </p:set>
                                    <p:animEffect transition="in" filter="blinds(horizontal)">
                                      <p:cBhvr>
                                        <p:cTn id="17" dur="500"/>
                                        <p:tgtEl>
                                          <p:spTgt spid="31130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11301"/>
                                        </p:tgtEl>
                                        <p:attrNameLst>
                                          <p:attrName>style.visibility</p:attrName>
                                        </p:attrNameLst>
                                      </p:cBhvr>
                                      <p:to>
                                        <p:strVal val="visible"/>
                                      </p:to>
                                    </p:set>
                                    <p:animEffect transition="in" filter="blinds(horizontal)">
                                      <p:cBhvr>
                                        <p:cTn id="22" dur="500"/>
                                        <p:tgtEl>
                                          <p:spTgt spid="31130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11304"/>
                                        </p:tgtEl>
                                        <p:attrNameLst>
                                          <p:attrName>style.visibility</p:attrName>
                                        </p:attrNameLst>
                                      </p:cBhvr>
                                      <p:to>
                                        <p:strVal val="visible"/>
                                      </p:to>
                                    </p:set>
                                    <p:animEffect transition="in" filter="blinds(horizontal)">
                                      <p:cBhvr>
                                        <p:cTn id="27" dur="500"/>
                                        <p:tgtEl>
                                          <p:spTgt spid="31130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311306"/>
                                        </p:tgtEl>
                                        <p:attrNameLst>
                                          <p:attrName>style.visibility</p:attrName>
                                        </p:attrNameLst>
                                      </p:cBhvr>
                                      <p:to>
                                        <p:strVal val="visible"/>
                                      </p:to>
                                    </p:set>
                                    <p:animEffect transition="in" filter="blinds(horizontal)">
                                      <p:cBhvr>
                                        <p:cTn id="32" dur="500"/>
                                        <p:tgtEl>
                                          <p:spTgt spid="31130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11302"/>
                                        </p:tgtEl>
                                        <p:attrNameLst>
                                          <p:attrName>style.visibility</p:attrName>
                                        </p:attrNameLst>
                                      </p:cBhvr>
                                      <p:to>
                                        <p:strVal val="visible"/>
                                      </p:to>
                                    </p:set>
                                    <p:animEffect transition="in" filter="blinds(horizontal)">
                                      <p:cBhvr>
                                        <p:cTn id="37" dur="500"/>
                                        <p:tgtEl>
                                          <p:spTgt spid="311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99" grpId="0" build="p" animBg="1"/>
      <p:bldP spid="311302" grpId="0" animBg="1"/>
      <p:bldP spid="31130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3FA8C8AD-ADDA-4527-8651-C5134239B971}"/>
              </a:ext>
            </a:extLst>
          </p:cNvPr>
          <p:cNvSpPr>
            <a:spLocks noGrp="1" noChangeArrowheads="1"/>
          </p:cNvSpPr>
          <p:nvPr>
            <p:ph type="title"/>
          </p:nvPr>
        </p:nvSpPr>
        <p:spPr>
          <a:xfrm>
            <a:off x="539750" y="404813"/>
            <a:ext cx="7991475" cy="503237"/>
          </a:xfrm>
        </p:spPr>
        <p:txBody>
          <a:bodyPr/>
          <a:lstStyle/>
          <a:p>
            <a:pPr eaLnBrk="1" hangingPunct="1"/>
            <a:r>
              <a:rPr lang="zh-CN" altLang="en-US" sz="2400" b="1">
                <a:solidFill>
                  <a:srgbClr val="000000"/>
                </a:solidFill>
                <a:latin typeface="黑体" panose="02010609060101010101" pitchFamily="49" charset="-122"/>
                <a:ea typeface="黑体" panose="02010609060101010101" pitchFamily="49" charset="-122"/>
              </a:rPr>
              <a:t>分析：为什么只有当</a:t>
            </a:r>
          </a:p>
        </p:txBody>
      </p:sp>
      <p:pic>
        <p:nvPicPr>
          <p:cNvPr id="41987" name="Picture 9">
            <a:extLst>
              <a:ext uri="{FF2B5EF4-FFF2-40B4-BE49-F238E27FC236}">
                <a16:creationId xmlns:a16="http://schemas.microsoft.com/office/drawing/2014/main" id="{538630CC-99E2-4FF1-B7F0-EC1F859AE6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981075"/>
            <a:ext cx="1511300" cy="72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988" name="Rectangle 10">
            <a:extLst>
              <a:ext uri="{FF2B5EF4-FFF2-40B4-BE49-F238E27FC236}">
                <a16:creationId xmlns:a16="http://schemas.microsoft.com/office/drawing/2014/main" id="{7A102A8F-91B4-4B94-B19A-8C57F7BC46BB}"/>
              </a:ext>
            </a:extLst>
          </p:cNvPr>
          <p:cNvSpPr>
            <a:spLocks noChangeArrowheads="1"/>
          </p:cNvSpPr>
          <p:nvPr/>
        </p:nvSpPr>
        <p:spPr bwMode="auto">
          <a:xfrm>
            <a:off x="1042988" y="1916113"/>
            <a:ext cx="6119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solidFill>
                  <a:srgbClr val="000000"/>
                </a:solidFill>
                <a:latin typeface="黑体" panose="02010609060101010101" pitchFamily="49" charset="-122"/>
                <a:ea typeface="黑体" panose="02010609060101010101" pitchFamily="49" charset="-122"/>
              </a:rPr>
              <a:t>时，消费者才能获得最大的满足呢？</a:t>
            </a:r>
          </a:p>
        </p:txBody>
      </p:sp>
      <p:pic>
        <p:nvPicPr>
          <p:cNvPr id="391181" name="Picture 13">
            <a:extLst>
              <a:ext uri="{FF2B5EF4-FFF2-40B4-BE49-F238E27FC236}">
                <a16:creationId xmlns:a16="http://schemas.microsoft.com/office/drawing/2014/main" id="{8327A05C-DF63-49C7-9802-1761E9BE2F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2708275"/>
            <a:ext cx="2663825"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1182" name="Picture 14">
            <a:extLst>
              <a:ext uri="{FF2B5EF4-FFF2-40B4-BE49-F238E27FC236}">
                <a16:creationId xmlns:a16="http://schemas.microsoft.com/office/drawing/2014/main" id="{35C31D0A-D11E-4571-8D64-F0E04073B5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8175" y="3789363"/>
            <a:ext cx="2735263" cy="903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1183" name="Picture 15">
            <a:extLst>
              <a:ext uri="{FF2B5EF4-FFF2-40B4-BE49-F238E27FC236}">
                <a16:creationId xmlns:a16="http://schemas.microsoft.com/office/drawing/2014/main" id="{A781ABE3-F015-4CF3-91E9-9E42D5582A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8175" y="4941888"/>
            <a:ext cx="2735263" cy="887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91181"/>
                                        </p:tgtEl>
                                        <p:attrNameLst>
                                          <p:attrName>style.visibility</p:attrName>
                                        </p:attrNameLst>
                                      </p:cBhvr>
                                      <p:to>
                                        <p:strVal val="visible"/>
                                      </p:to>
                                    </p:set>
                                    <p:animEffect transition="in" filter="blinds(horizontal)">
                                      <p:cBhvr>
                                        <p:cTn id="7" dur="500"/>
                                        <p:tgtEl>
                                          <p:spTgt spid="3911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91182"/>
                                        </p:tgtEl>
                                        <p:attrNameLst>
                                          <p:attrName>style.visibility</p:attrName>
                                        </p:attrNameLst>
                                      </p:cBhvr>
                                      <p:to>
                                        <p:strVal val="visible"/>
                                      </p:to>
                                    </p:set>
                                    <p:animEffect transition="in" filter="blinds(horizontal)">
                                      <p:cBhvr>
                                        <p:cTn id="12" dur="500"/>
                                        <p:tgtEl>
                                          <p:spTgt spid="39118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91183"/>
                                        </p:tgtEl>
                                        <p:attrNameLst>
                                          <p:attrName>style.visibility</p:attrName>
                                        </p:attrNameLst>
                                      </p:cBhvr>
                                      <p:to>
                                        <p:strVal val="visible"/>
                                      </p:to>
                                    </p:set>
                                    <p:animEffect transition="in" filter="blinds(horizontal)">
                                      <p:cBhvr>
                                        <p:cTn id="17" dur="500"/>
                                        <p:tgtEl>
                                          <p:spTgt spid="391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F367C089-721B-47E2-B02C-711CF251A82A}"/>
              </a:ext>
            </a:extLst>
          </p:cNvPr>
          <p:cNvSpPr>
            <a:spLocks noGrp="1" noChangeArrowheads="1"/>
          </p:cNvSpPr>
          <p:nvPr>
            <p:ph type="title"/>
          </p:nvPr>
        </p:nvSpPr>
        <p:spPr>
          <a:xfrm>
            <a:off x="685800" y="333375"/>
            <a:ext cx="5757863" cy="504825"/>
          </a:xfrm>
        </p:spPr>
        <p:txBody>
          <a:bodyPr/>
          <a:lstStyle/>
          <a:p>
            <a:pPr eaLnBrk="1" hangingPunct="1"/>
            <a:r>
              <a:rPr lang="en-US" altLang="zh-CN" sz="2400" b="1">
                <a:solidFill>
                  <a:srgbClr val="000000"/>
                </a:solidFill>
                <a:latin typeface="黑体" panose="02010609060101010101" pitchFamily="49" charset="-122"/>
                <a:ea typeface="黑体" panose="02010609060101010101" pitchFamily="49" charset="-122"/>
              </a:rPr>
              <a:t>4</a:t>
            </a:r>
            <a:r>
              <a:rPr lang="zh-CN" altLang="en-US" sz="2400" b="1">
                <a:solidFill>
                  <a:srgbClr val="000000"/>
                </a:solidFill>
                <a:latin typeface="黑体" panose="02010609060101010101" pitchFamily="49" charset="-122"/>
                <a:ea typeface="黑体" panose="02010609060101010101" pitchFamily="49" charset="-122"/>
              </a:rPr>
              <a:t>、消费者均衡条件的论证</a:t>
            </a:r>
          </a:p>
        </p:txBody>
      </p:sp>
      <p:sp>
        <p:nvSpPr>
          <p:cNvPr id="307203" name="Rectangle 3" descr="蓝色面巾纸">
            <a:extLst>
              <a:ext uri="{FF2B5EF4-FFF2-40B4-BE49-F238E27FC236}">
                <a16:creationId xmlns:a16="http://schemas.microsoft.com/office/drawing/2014/main" id="{197655C5-1DF5-4768-AF76-377BA392189C}"/>
              </a:ext>
            </a:extLst>
          </p:cNvPr>
          <p:cNvSpPr>
            <a:spLocks noGrp="1" noChangeArrowheads="1"/>
          </p:cNvSpPr>
          <p:nvPr>
            <p:ph type="body" idx="1"/>
          </p:nvPr>
        </p:nvSpPr>
        <p:spPr>
          <a:xfrm>
            <a:off x="539750" y="981075"/>
            <a:ext cx="7848600" cy="1584325"/>
          </a:xfrm>
          <a:blipFill dpi="0" rotWithShape="0">
            <a:blip r:embed="rId2"/>
            <a:srcRect/>
            <a:tile tx="0" ty="0" sx="100000" sy="100000" flip="none" algn="tl"/>
          </a:blipFill>
          <a:ln w="76200" cap="flat">
            <a:solidFill>
              <a:srgbClr val="3366FF"/>
            </a:solidFill>
            <a:miter lim="800000"/>
            <a:headEnd/>
            <a:tailEnd/>
          </a:ln>
        </p:spPr>
        <p:txBody>
          <a:bodyPr/>
          <a:lstStyle/>
          <a:p>
            <a:pPr marL="0" indent="0" eaLnBrk="1" hangingPunct="1">
              <a:lnSpc>
                <a:spcPct val="120000"/>
              </a:lnSpc>
              <a:buClr>
                <a:schemeClr val="accent2"/>
              </a:buClr>
              <a:buSzPct val="95000"/>
              <a:buFont typeface="Wingdings" panose="05000000000000000000" pitchFamily="2" charset="2"/>
              <a:buNone/>
            </a:pPr>
            <a:r>
              <a:rPr lang="en-US" altLang="zh-CN" sz="2400" b="1">
                <a:solidFill>
                  <a:srgbClr val="000000"/>
                </a:solidFill>
                <a:latin typeface="宋体" panose="02010600030101010101" pitchFamily="2" charset="-122"/>
              </a:rPr>
              <a:t>    </a:t>
            </a:r>
            <a:r>
              <a:rPr lang="zh-CN" altLang="en-US" sz="2400" b="1">
                <a:solidFill>
                  <a:srgbClr val="000000"/>
                </a:solidFill>
                <a:latin typeface="宋体" panose="02010600030101010101" pitchFamily="2" charset="-122"/>
              </a:rPr>
              <a:t>在保持效用水平不变的前提下，消费者增加一种某种商品的消费量所带来的效用的增加量和相应减少的另一种商品的消费量所带来的效用的减少量必定是相等的。 </a:t>
            </a:r>
          </a:p>
        </p:txBody>
      </p:sp>
      <p:pic>
        <p:nvPicPr>
          <p:cNvPr id="307211" name="Picture 11">
            <a:extLst>
              <a:ext uri="{FF2B5EF4-FFF2-40B4-BE49-F238E27FC236}">
                <a16:creationId xmlns:a16="http://schemas.microsoft.com/office/drawing/2014/main" id="{789A562E-6203-4C39-B870-BD56FF6F75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2698750"/>
            <a:ext cx="4032250" cy="2601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12" name="Picture 12">
            <a:extLst>
              <a:ext uri="{FF2B5EF4-FFF2-40B4-BE49-F238E27FC236}">
                <a16:creationId xmlns:a16="http://schemas.microsoft.com/office/drawing/2014/main" id="{586065A6-71BB-4871-899D-0CB96529BF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363" y="4519613"/>
            <a:ext cx="3889375" cy="1646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213" name="Rectangle 13" descr="蓝色面巾纸">
            <a:extLst>
              <a:ext uri="{FF2B5EF4-FFF2-40B4-BE49-F238E27FC236}">
                <a16:creationId xmlns:a16="http://schemas.microsoft.com/office/drawing/2014/main" id="{A2CFF76E-3689-4493-92AA-DE90E1F14531}"/>
              </a:ext>
            </a:extLst>
          </p:cNvPr>
          <p:cNvSpPr>
            <a:spLocks noChangeArrowheads="1"/>
          </p:cNvSpPr>
          <p:nvPr/>
        </p:nvSpPr>
        <p:spPr bwMode="auto">
          <a:xfrm>
            <a:off x="4859338" y="2779713"/>
            <a:ext cx="3889375" cy="1512887"/>
          </a:xfrm>
          <a:prstGeom prst="rect">
            <a:avLst/>
          </a:prstGeom>
          <a:blipFill dpi="0" rotWithShape="0">
            <a:blip r:embed="rId2"/>
            <a:srcRect/>
            <a:tile tx="0" ty="0" sx="100000" sy="100000" flip="none" algn="tl"/>
          </a:blipFill>
          <a:ln w="76200">
            <a:solidFill>
              <a:srgbClr val="006600"/>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20000"/>
              </a:lnSpc>
              <a:buClr>
                <a:schemeClr val="accent2"/>
              </a:buClr>
              <a:buSzPct val="95000"/>
              <a:buFont typeface="Wingdings" panose="05000000000000000000" pitchFamily="2" charset="2"/>
              <a:buNone/>
            </a:pPr>
            <a:r>
              <a:rPr lang="zh-CN" altLang="en-US" sz="2400" b="1">
                <a:solidFill>
                  <a:srgbClr val="000000"/>
                </a:solidFill>
                <a:latin typeface="宋体" panose="02010600030101010101" pitchFamily="2" charset="-122"/>
              </a:rPr>
              <a:t>所以，序数效用论者关于消费者均衡条件可以改写成：</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203">
                                            <p:bg/>
                                          </p:spTgt>
                                        </p:tgtEl>
                                        <p:attrNameLst>
                                          <p:attrName>style.visibility</p:attrName>
                                        </p:attrNameLst>
                                      </p:cBhvr>
                                      <p:to>
                                        <p:strVal val="visible"/>
                                      </p:to>
                                    </p:set>
                                    <p:animEffect transition="in" filter="blinds(horizontal)">
                                      <p:cBhvr>
                                        <p:cTn id="7" dur="500"/>
                                        <p:tgtEl>
                                          <p:spTgt spid="30720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07203">
                                            <p:txEl>
                                              <p:pRg st="0" end="0"/>
                                            </p:txEl>
                                          </p:spTgt>
                                        </p:tgtEl>
                                        <p:attrNameLst>
                                          <p:attrName>style.visibility</p:attrName>
                                        </p:attrNameLst>
                                      </p:cBhvr>
                                      <p:to>
                                        <p:strVal val="visible"/>
                                      </p:to>
                                    </p:set>
                                    <p:animEffect transition="in" filter="blinds(horizontal)">
                                      <p:cBhvr>
                                        <p:cTn id="10" dur="500"/>
                                        <p:tgtEl>
                                          <p:spTgt spid="307203">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307211"/>
                                        </p:tgtEl>
                                        <p:attrNameLst>
                                          <p:attrName>style.visibility</p:attrName>
                                        </p:attrNameLst>
                                      </p:cBhvr>
                                      <p:to>
                                        <p:strVal val="visible"/>
                                      </p:to>
                                    </p:set>
                                    <p:animEffect transition="in" filter="blinds(horizontal)">
                                      <p:cBhvr>
                                        <p:cTn id="15" dur="500"/>
                                        <p:tgtEl>
                                          <p:spTgt spid="307211"/>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307213">
                                            <p:bg/>
                                          </p:spTgt>
                                        </p:tgtEl>
                                        <p:attrNameLst>
                                          <p:attrName>style.visibility</p:attrName>
                                        </p:attrNameLst>
                                      </p:cBhvr>
                                      <p:to>
                                        <p:strVal val="visible"/>
                                      </p:to>
                                    </p:set>
                                    <p:animEffect transition="in" filter="blinds(horizontal)">
                                      <p:cBhvr>
                                        <p:cTn id="20" dur="500"/>
                                        <p:tgtEl>
                                          <p:spTgt spid="307213">
                                            <p:bg/>
                                          </p:spTgt>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307213">
                                            <p:txEl>
                                              <p:pRg st="0" end="0"/>
                                            </p:txEl>
                                          </p:spTgt>
                                        </p:tgtEl>
                                        <p:attrNameLst>
                                          <p:attrName>style.visibility</p:attrName>
                                        </p:attrNameLst>
                                      </p:cBhvr>
                                      <p:to>
                                        <p:strVal val="visible"/>
                                      </p:to>
                                    </p:set>
                                    <p:animEffect transition="in" filter="blinds(horizontal)">
                                      <p:cBhvr>
                                        <p:cTn id="23" dur="500"/>
                                        <p:tgtEl>
                                          <p:spTgt spid="307213">
                                            <p:txEl>
                                              <p:pRg st="0" end="0"/>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nodeType="clickEffect">
                                  <p:stCondLst>
                                    <p:cond delay="0"/>
                                  </p:stCondLst>
                                  <p:childTnLst>
                                    <p:set>
                                      <p:cBhvr>
                                        <p:cTn id="27" dur="1" fill="hold">
                                          <p:stCondLst>
                                            <p:cond delay="0"/>
                                          </p:stCondLst>
                                        </p:cTn>
                                        <p:tgtEl>
                                          <p:spTgt spid="307212"/>
                                        </p:tgtEl>
                                        <p:attrNameLst>
                                          <p:attrName>style.visibility</p:attrName>
                                        </p:attrNameLst>
                                      </p:cBhvr>
                                      <p:to>
                                        <p:strVal val="visible"/>
                                      </p:to>
                                    </p:set>
                                    <p:animEffect transition="in" filter="blinds(horizontal)">
                                      <p:cBhvr>
                                        <p:cTn id="28" dur="500"/>
                                        <p:tgtEl>
                                          <p:spTgt spid="307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3" grpId="0" build="p" animBg="1"/>
      <p:bldP spid="30721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2D13B1B7-FEDA-4ED0-A0FA-D0362D79C2E2}"/>
              </a:ext>
            </a:extLst>
          </p:cNvPr>
          <p:cNvSpPr>
            <a:spLocks noGrp="1" noChangeArrowheads="1"/>
          </p:cNvSpPr>
          <p:nvPr>
            <p:ph type="title"/>
          </p:nvPr>
        </p:nvSpPr>
        <p:spPr>
          <a:xfrm>
            <a:off x="323850" y="260350"/>
            <a:ext cx="8497888" cy="647700"/>
          </a:xfrm>
        </p:spPr>
        <p:txBody>
          <a:bodyPr/>
          <a:lstStyle/>
          <a:p>
            <a:pPr eaLnBrk="1" hangingPunct="1"/>
            <a:r>
              <a:rPr lang="zh-CN" altLang="en-US" sz="2600" b="1">
                <a:solidFill>
                  <a:srgbClr val="000000"/>
                </a:solidFill>
                <a:ea typeface="黑体" panose="02010609060101010101" pitchFamily="49" charset="-122"/>
              </a:rPr>
              <a:t>三、价格</a:t>
            </a:r>
            <a:r>
              <a:rPr lang="en-US" altLang="zh-CN" sz="2600" b="1">
                <a:solidFill>
                  <a:srgbClr val="000000"/>
                </a:solidFill>
                <a:ea typeface="黑体" panose="02010609060101010101" pitchFamily="49" charset="-122"/>
              </a:rPr>
              <a:t>—</a:t>
            </a:r>
            <a:r>
              <a:rPr lang="zh-CN" altLang="en-US" sz="2600" b="1">
                <a:solidFill>
                  <a:srgbClr val="000000"/>
                </a:solidFill>
                <a:ea typeface="黑体" panose="02010609060101010101" pitchFamily="49" charset="-122"/>
              </a:rPr>
              <a:t>消费曲线</a:t>
            </a:r>
            <a:r>
              <a:rPr lang="zh-CN" altLang="en-US" sz="2200" b="1">
                <a:solidFill>
                  <a:srgbClr val="000000"/>
                </a:solidFill>
                <a:ea typeface="黑体" panose="02010609060101010101" pitchFamily="49" charset="-122"/>
              </a:rPr>
              <a:t>（</a:t>
            </a:r>
            <a:r>
              <a:rPr lang="en-US" altLang="zh-CN" sz="2200" b="1">
                <a:solidFill>
                  <a:srgbClr val="000000"/>
                </a:solidFill>
                <a:ea typeface="黑体" panose="02010609060101010101" pitchFamily="49" charset="-122"/>
              </a:rPr>
              <a:t>price-consumption curve</a:t>
            </a:r>
            <a:r>
              <a:rPr lang="zh-CN" altLang="en-US" sz="2200" b="1">
                <a:solidFill>
                  <a:srgbClr val="000000"/>
                </a:solidFill>
                <a:ea typeface="黑体" panose="02010609060101010101" pitchFamily="49" charset="-122"/>
              </a:rPr>
              <a:t>）</a:t>
            </a:r>
            <a:r>
              <a:rPr lang="zh-CN" altLang="en-US" sz="2600" b="1">
                <a:solidFill>
                  <a:srgbClr val="000000"/>
                </a:solidFill>
                <a:ea typeface="黑体" panose="02010609060101010101" pitchFamily="49" charset="-122"/>
              </a:rPr>
              <a:t>和需求曲线</a:t>
            </a:r>
            <a:r>
              <a:rPr lang="zh-CN" altLang="en-US" sz="2300"/>
              <a:t> </a:t>
            </a:r>
          </a:p>
        </p:txBody>
      </p:sp>
      <p:sp>
        <p:nvSpPr>
          <p:cNvPr id="316419" name="Rectangle 3" descr="信纸">
            <a:extLst>
              <a:ext uri="{FF2B5EF4-FFF2-40B4-BE49-F238E27FC236}">
                <a16:creationId xmlns:a16="http://schemas.microsoft.com/office/drawing/2014/main" id="{F7C22BE1-3D0F-40F4-92CD-10C7DCF2AB42}"/>
              </a:ext>
            </a:extLst>
          </p:cNvPr>
          <p:cNvSpPr>
            <a:spLocks noGrp="1" noChangeArrowheads="1"/>
          </p:cNvSpPr>
          <p:nvPr>
            <p:ph type="body" sz="half" idx="1"/>
          </p:nvPr>
        </p:nvSpPr>
        <p:spPr>
          <a:xfrm>
            <a:off x="323850" y="2060575"/>
            <a:ext cx="3455988" cy="3384550"/>
          </a:xfrm>
          <a:blipFill dpi="0" rotWithShape="0">
            <a:blip r:embed="rId3"/>
            <a:srcRect/>
            <a:tile tx="0" ty="0" sx="100000" sy="100000" flip="none" algn="tl"/>
          </a:blipFill>
          <a:ln w="38100" cap="flat">
            <a:solidFill>
              <a:srgbClr val="CC6600"/>
            </a:solidFill>
            <a:miter lim="800000"/>
            <a:headEnd/>
            <a:tailEnd/>
          </a:ln>
        </p:spPr>
        <p:txBody>
          <a:bodyPr/>
          <a:lstStyle/>
          <a:p>
            <a:pPr marL="0" indent="0" eaLnBrk="1" hangingPunct="1">
              <a:lnSpc>
                <a:spcPct val="110000"/>
              </a:lnSpc>
              <a:buClr>
                <a:srgbClr val="3366FF"/>
              </a:buClr>
              <a:buSzPct val="95000"/>
              <a:buFont typeface="Wingdings" panose="05000000000000000000" pitchFamily="2" charset="2"/>
              <a:buNone/>
            </a:pPr>
            <a:r>
              <a:rPr lang="zh-CN" altLang="en-US" sz="2400" b="1">
                <a:solidFill>
                  <a:srgbClr val="000000"/>
                </a:solidFill>
                <a:latin typeface="黑体" panose="02010609060101010101" pitchFamily="49" charset="-122"/>
                <a:ea typeface="黑体" panose="02010609060101010101" pitchFamily="49" charset="-122"/>
              </a:rPr>
              <a:t>在消费者的偏好、收入以及其它商品价格不变的条件下，与某一种商品的不同价格水平相联系的消费者的预算线和无差异曲线相切的消费者效用最大化的均衡点的轨迹。 </a:t>
            </a:r>
          </a:p>
        </p:txBody>
      </p:sp>
      <p:sp>
        <p:nvSpPr>
          <p:cNvPr id="316452" name="Rectangle 36" descr="蓝色面巾纸">
            <a:extLst>
              <a:ext uri="{FF2B5EF4-FFF2-40B4-BE49-F238E27FC236}">
                <a16:creationId xmlns:a16="http://schemas.microsoft.com/office/drawing/2014/main" id="{F54A9B20-E280-44F3-8899-8CCC3CF7D4E1}"/>
              </a:ext>
            </a:extLst>
          </p:cNvPr>
          <p:cNvSpPr>
            <a:spLocks noChangeArrowheads="1"/>
          </p:cNvSpPr>
          <p:nvPr/>
        </p:nvSpPr>
        <p:spPr bwMode="auto">
          <a:xfrm>
            <a:off x="323850" y="1166813"/>
            <a:ext cx="5111750" cy="533400"/>
          </a:xfrm>
          <a:prstGeom prst="rect">
            <a:avLst/>
          </a:prstGeom>
          <a:blipFill dpi="0" rotWithShape="0">
            <a:blip r:embed="rId4"/>
            <a:srcRect/>
            <a:tile tx="0" ty="0" sx="100000" sy="100000" flip="none" algn="tl"/>
          </a:blip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None/>
            </a:pPr>
            <a:r>
              <a:rPr lang="en-US" altLang="zh-CN" sz="2400">
                <a:solidFill>
                  <a:srgbClr val="000000"/>
                </a:solidFill>
                <a:latin typeface="黑体" panose="02010609060101010101" pitchFamily="49" charset="-122"/>
                <a:ea typeface="黑体" panose="02010609060101010101" pitchFamily="49" charset="-122"/>
              </a:rPr>
              <a:t>1</a:t>
            </a:r>
            <a:r>
              <a:rPr lang="zh-CN" altLang="en-US" sz="2400">
                <a:solidFill>
                  <a:srgbClr val="000000"/>
                </a:solidFill>
                <a:latin typeface="黑体" panose="02010609060101010101" pitchFamily="49" charset="-122"/>
                <a:ea typeface="黑体" panose="02010609060101010101" pitchFamily="49" charset="-122"/>
              </a:rPr>
              <a:t>、价格变化：价格</a:t>
            </a:r>
            <a:r>
              <a:rPr lang="en-US" altLang="zh-CN" sz="2400">
                <a:solidFill>
                  <a:srgbClr val="000000"/>
                </a:solidFill>
                <a:latin typeface="黑体" panose="02010609060101010101" pitchFamily="49" charset="-122"/>
                <a:ea typeface="黑体" panose="02010609060101010101" pitchFamily="49" charset="-122"/>
              </a:rPr>
              <a:t>-</a:t>
            </a:r>
            <a:r>
              <a:rPr lang="zh-CN" altLang="en-US" sz="2400">
                <a:solidFill>
                  <a:srgbClr val="000000"/>
                </a:solidFill>
                <a:latin typeface="黑体" panose="02010609060101010101" pitchFamily="49" charset="-122"/>
                <a:ea typeface="黑体" panose="02010609060101010101" pitchFamily="49" charset="-122"/>
              </a:rPr>
              <a:t>消费曲线</a:t>
            </a:r>
          </a:p>
        </p:txBody>
      </p:sp>
      <p:sp>
        <p:nvSpPr>
          <p:cNvPr id="316453" name="Text Box 37">
            <a:extLst>
              <a:ext uri="{FF2B5EF4-FFF2-40B4-BE49-F238E27FC236}">
                <a16:creationId xmlns:a16="http://schemas.microsoft.com/office/drawing/2014/main" id="{4049B368-6F5D-4782-9689-F628BA8902A1}"/>
              </a:ext>
            </a:extLst>
          </p:cNvPr>
          <p:cNvSpPr txBox="1">
            <a:spLocks noChangeArrowheads="1"/>
          </p:cNvSpPr>
          <p:nvPr/>
        </p:nvSpPr>
        <p:spPr bwMode="auto">
          <a:xfrm>
            <a:off x="5232400" y="3449638"/>
            <a:ext cx="614363"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rgbClr val="0000CC"/>
                </a:solidFill>
              </a:rPr>
              <a:t>E</a:t>
            </a:r>
            <a:r>
              <a:rPr lang="en-US" altLang="zh-CN" sz="2400" b="1" baseline="-25000">
                <a:solidFill>
                  <a:srgbClr val="0000CC"/>
                </a:solidFill>
              </a:rPr>
              <a:t>3</a:t>
            </a:r>
            <a:endParaRPr lang="en-US" altLang="zh-CN" sz="2400" b="1">
              <a:solidFill>
                <a:srgbClr val="0000CC"/>
              </a:solidFill>
            </a:endParaRPr>
          </a:p>
        </p:txBody>
      </p:sp>
      <p:sp>
        <p:nvSpPr>
          <p:cNvPr id="316454" name="Text Box 38">
            <a:extLst>
              <a:ext uri="{FF2B5EF4-FFF2-40B4-BE49-F238E27FC236}">
                <a16:creationId xmlns:a16="http://schemas.microsoft.com/office/drawing/2014/main" id="{F52B144A-0429-4E74-BE44-C1A23571502E}"/>
              </a:ext>
            </a:extLst>
          </p:cNvPr>
          <p:cNvSpPr txBox="1">
            <a:spLocks noChangeArrowheads="1"/>
          </p:cNvSpPr>
          <p:nvPr/>
        </p:nvSpPr>
        <p:spPr bwMode="auto">
          <a:xfrm>
            <a:off x="5808663" y="3594100"/>
            <a:ext cx="793750"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E</a:t>
            </a:r>
            <a:r>
              <a:rPr lang="en-US" altLang="zh-CN" sz="2400" baseline="-25000"/>
              <a:t>1</a:t>
            </a:r>
            <a:endParaRPr lang="en-US" altLang="zh-CN" sz="2400"/>
          </a:p>
        </p:txBody>
      </p:sp>
      <p:sp>
        <p:nvSpPr>
          <p:cNvPr id="316455" name="Text Box 39">
            <a:extLst>
              <a:ext uri="{FF2B5EF4-FFF2-40B4-BE49-F238E27FC236}">
                <a16:creationId xmlns:a16="http://schemas.microsoft.com/office/drawing/2014/main" id="{FCD9D8D7-D012-4349-A560-1362EE5E5ECB}"/>
              </a:ext>
            </a:extLst>
          </p:cNvPr>
          <p:cNvSpPr txBox="1">
            <a:spLocks noChangeArrowheads="1"/>
          </p:cNvSpPr>
          <p:nvPr/>
        </p:nvSpPr>
        <p:spPr bwMode="auto">
          <a:xfrm>
            <a:off x="6311900" y="3449638"/>
            <a:ext cx="596900"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chemeClr val="tx2"/>
                </a:solidFill>
              </a:rPr>
              <a:t>E</a:t>
            </a:r>
            <a:r>
              <a:rPr lang="en-US" altLang="zh-CN" sz="2400" b="1" baseline="-25000">
                <a:solidFill>
                  <a:schemeClr val="tx2"/>
                </a:solidFill>
              </a:rPr>
              <a:t>2</a:t>
            </a:r>
            <a:endParaRPr lang="en-US" altLang="zh-CN" sz="2400" b="1">
              <a:solidFill>
                <a:schemeClr val="tx2"/>
              </a:solidFill>
            </a:endParaRPr>
          </a:p>
        </p:txBody>
      </p:sp>
      <p:sp>
        <p:nvSpPr>
          <p:cNvPr id="316456" name="Text Box 40">
            <a:extLst>
              <a:ext uri="{FF2B5EF4-FFF2-40B4-BE49-F238E27FC236}">
                <a16:creationId xmlns:a16="http://schemas.microsoft.com/office/drawing/2014/main" id="{2404B840-48FC-4274-8093-D612F430BBF0}"/>
              </a:ext>
            </a:extLst>
          </p:cNvPr>
          <p:cNvSpPr txBox="1">
            <a:spLocks noChangeArrowheads="1"/>
          </p:cNvSpPr>
          <p:nvPr/>
        </p:nvSpPr>
        <p:spPr bwMode="auto">
          <a:xfrm>
            <a:off x="4656138" y="5322888"/>
            <a:ext cx="301625"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O</a:t>
            </a:r>
          </a:p>
        </p:txBody>
      </p:sp>
      <p:sp>
        <p:nvSpPr>
          <p:cNvPr id="316457" name="Text Box 41">
            <a:extLst>
              <a:ext uri="{FF2B5EF4-FFF2-40B4-BE49-F238E27FC236}">
                <a16:creationId xmlns:a16="http://schemas.microsoft.com/office/drawing/2014/main" id="{E23B80E9-A40B-423D-A202-C0796B4B9ECB}"/>
              </a:ext>
            </a:extLst>
          </p:cNvPr>
          <p:cNvSpPr txBox="1">
            <a:spLocks noChangeArrowheads="1"/>
          </p:cNvSpPr>
          <p:nvPr/>
        </p:nvSpPr>
        <p:spPr bwMode="auto">
          <a:xfrm>
            <a:off x="4211638" y="2370138"/>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0000CC"/>
                </a:solidFill>
              </a:rPr>
              <a:t>A</a:t>
            </a:r>
          </a:p>
        </p:txBody>
      </p:sp>
      <p:sp>
        <p:nvSpPr>
          <p:cNvPr id="316458" name="Text Box 42">
            <a:extLst>
              <a:ext uri="{FF2B5EF4-FFF2-40B4-BE49-F238E27FC236}">
                <a16:creationId xmlns:a16="http://schemas.microsoft.com/office/drawing/2014/main" id="{751EC9D9-45EB-4D61-8631-C8F387E71CAF}"/>
              </a:ext>
            </a:extLst>
          </p:cNvPr>
          <p:cNvSpPr txBox="1">
            <a:spLocks noChangeArrowheads="1"/>
          </p:cNvSpPr>
          <p:nvPr/>
        </p:nvSpPr>
        <p:spPr bwMode="auto">
          <a:xfrm>
            <a:off x="4211638" y="1938338"/>
            <a:ext cx="576262"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X</a:t>
            </a:r>
            <a:r>
              <a:rPr lang="en-US" altLang="zh-CN" sz="2400" baseline="-25000"/>
              <a:t>2</a:t>
            </a:r>
            <a:endParaRPr lang="en-US" altLang="zh-CN" sz="2400"/>
          </a:p>
        </p:txBody>
      </p:sp>
      <p:sp>
        <p:nvSpPr>
          <p:cNvPr id="316459" name="Text Box 43">
            <a:extLst>
              <a:ext uri="{FF2B5EF4-FFF2-40B4-BE49-F238E27FC236}">
                <a16:creationId xmlns:a16="http://schemas.microsoft.com/office/drawing/2014/main" id="{80777EC3-3CEA-4916-8B5B-915C94C58B6D}"/>
              </a:ext>
            </a:extLst>
          </p:cNvPr>
          <p:cNvSpPr txBox="1">
            <a:spLocks noChangeArrowheads="1"/>
          </p:cNvSpPr>
          <p:nvPr/>
        </p:nvSpPr>
        <p:spPr bwMode="auto">
          <a:xfrm>
            <a:off x="8567738" y="5157788"/>
            <a:ext cx="5762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X</a:t>
            </a:r>
            <a:r>
              <a:rPr lang="en-US" altLang="zh-CN" sz="2400" baseline="-25000"/>
              <a:t>1</a:t>
            </a:r>
            <a:endParaRPr lang="en-US" altLang="zh-CN" sz="2400"/>
          </a:p>
        </p:txBody>
      </p:sp>
      <p:sp>
        <p:nvSpPr>
          <p:cNvPr id="316460" name="Text Box 44">
            <a:extLst>
              <a:ext uri="{FF2B5EF4-FFF2-40B4-BE49-F238E27FC236}">
                <a16:creationId xmlns:a16="http://schemas.microsoft.com/office/drawing/2014/main" id="{B7DBDBA3-F947-4A50-811C-1BAF40F1CAD6}"/>
              </a:ext>
            </a:extLst>
          </p:cNvPr>
          <p:cNvSpPr txBox="1">
            <a:spLocks noChangeArrowheads="1"/>
          </p:cNvSpPr>
          <p:nvPr/>
        </p:nvSpPr>
        <p:spPr bwMode="auto">
          <a:xfrm>
            <a:off x="7596188" y="3881438"/>
            <a:ext cx="569912"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chemeClr val="tx2"/>
                </a:solidFill>
              </a:rPr>
              <a:t>I</a:t>
            </a:r>
            <a:r>
              <a:rPr lang="en-US" altLang="zh-CN" sz="2400" b="1" baseline="-25000">
                <a:solidFill>
                  <a:schemeClr val="tx2"/>
                </a:solidFill>
              </a:rPr>
              <a:t>2</a:t>
            </a:r>
            <a:endParaRPr lang="en-US" altLang="zh-CN" sz="2400" b="1">
              <a:solidFill>
                <a:schemeClr val="tx2"/>
              </a:solidFill>
            </a:endParaRPr>
          </a:p>
        </p:txBody>
      </p:sp>
      <p:sp>
        <p:nvSpPr>
          <p:cNvPr id="316461" name="Text Box 45">
            <a:extLst>
              <a:ext uri="{FF2B5EF4-FFF2-40B4-BE49-F238E27FC236}">
                <a16:creationId xmlns:a16="http://schemas.microsoft.com/office/drawing/2014/main" id="{C8F3C2B1-0E77-407A-A14A-E73B7041921C}"/>
              </a:ext>
            </a:extLst>
          </p:cNvPr>
          <p:cNvSpPr txBox="1">
            <a:spLocks noChangeArrowheads="1"/>
          </p:cNvSpPr>
          <p:nvPr/>
        </p:nvSpPr>
        <p:spPr bwMode="auto">
          <a:xfrm>
            <a:off x="8185150" y="4818063"/>
            <a:ext cx="581025"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b="1">
                <a:solidFill>
                  <a:srgbClr val="0000CC"/>
                </a:solidFill>
              </a:rPr>
              <a:t>I</a:t>
            </a:r>
            <a:r>
              <a:rPr lang="en-US" altLang="zh-CN" sz="2400" b="1" baseline="-25000">
                <a:solidFill>
                  <a:srgbClr val="0000CC"/>
                </a:solidFill>
              </a:rPr>
              <a:t>3</a:t>
            </a:r>
            <a:endParaRPr lang="en-US" altLang="zh-CN" sz="2400" b="1">
              <a:solidFill>
                <a:srgbClr val="0000CC"/>
              </a:solidFill>
            </a:endParaRPr>
          </a:p>
        </p:txBody>
      </p:sp>
      <p:sp>
        <p:nvSpPr>
          <p:cNvPr id="316462" name="Text Box 46">
            <a:extLst>
              <a:ext uri="{FF2B5EF4-FFF2-40B4-BE49-F238E27FC236}">
                <a16:creationId xmlns:a16="http://schemas.microsoft.com/office/drawing/2014/main" id="{D16164DB-AE51-4C21-B491-457CE5BA044E}"/>
              </a:ext>
            </a:extLst>
          </p:cNvPr>
          <p:cNvSpPr txBox="1">
            <a:spLocks noChangeArrowheads="1"/>
          </p:cNvSpPr>
          <p:nvPr/>
        </p:nvSpPr>
        <p:spPr bwMode="auto">
          <a:xfrm>
            <a:off x="7885113" y="4365625"/>
            <a:ext cx="6096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I</a:t>
            </a:r>
            <a:r>
              <a:rPr lang="en-US" altLang="zh-CN" sz="2400" baseline="-25000"/>
              <a:t>1</a:t>
            </a:r>
            <a:endParaRPr lang="en-US" altLang="zh-CN" sz="2400"/>
          </a:p>
        </p:txBody>
      </p:sp>
      <p:sp>
        <p:nvSpPr>
          <p:cNvPr id="316463" name="Line 47">
            <a:extLst>
              <a:ext uri="{FF2B5EF4-FFF2-40B4-BE49-F238E27FC236}">
                <a16:creationId xmlns:a16="http://schemas.microsoft.com/office/drawing/2014/main" id="{BA054410-D969-422A-B0B1-5153EE934C04}"/>
              </a:ext>
            </a:extLst>
          </p:cNvPr>
          <p:cNvSpPr>
            <a:spLocks noChangeShapeType="1"/>
          </p:cNvSpPr>
          <p:nvPr/>
        </p:nvSpPr>
        <p:spPr bwMode="auto">
          <a:xfrm>
            <a:off x="4691063" y="2133600"/>
            <a:ext cx="0" cy="3146425"/>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316464" name="Arc 48">
            <a:extLst>
              <a:ext uri="{FF2B5EF4-FFF2-40B4-BE49-F238E27FC236}">
                <a16:creationId xmlns:a16="http://schemas.microsoft.com/office/drawing/2014/main" id="{080A6A03-7E3D-4F63-9CB9-9CB611EA6A2F}"/>
              </a:ext>
            </a:extLst>
          </p:cNvPr>
          <p:cNvSpPr>
            <a:spLocks/>
          </p:cNvSpPr>
          <p:nvPr/>
        </p:nvSpPr>
        <p:spPr bwMode="auto">
          <a:xfrm rot="-10797388">
            <a:off x="5072063" y="2819400"/>
            <a:ext cx="3127375" cy="2220913"/>
          </a:xfrm>
          <a:custGeom>
            <a:avLst/>
            <a:gdLst>
              <a:gd name="T0" fmla="*/ 0 w 25381"/>
              <a:gd name="T1" fmla="*/ 2147483646 h 21600"/>
              <a:gd name="T2" fmla="*/ 2147483646 w 25381"/>
              <a:gd name="T3" fmla="*/ 2147483646 h 21600"/>
              <a:gd name="T4" fmla="*/ 2147483646 w 25381"/>
              <a:gd name="T5" fmla="*/ 2147483646 h 21600"/>
              <a:gd name="T6" fmla="*/ 0 60000 65536"/>
              <a:gd name="T7" fmla="*/ 0 60000 65536"/>
              <a:gd name="T8" fmla="*/ 0 60000 65536"/>
            </a:gdLst>
            <a:ahLst/>
            <a:cxnLst>
              <a:cxn ang="T6">
                <a:pos x="T0" y="T1"/>
              </a:cxn>
              <a:cxn ang="T7">
                <a:pos x="T2" y="T3"/>
              </a:cxn>
              <a:cxn ang="T8">
                <a:pos x="T4" y="T5"/>
              </a:cxn>
            </a:cxnLst>
            <a:rect l="0" t="0" r="r" b="b"/>
            <a:pathLst>
              <a:path w="25381" h="21600" fill="none" extrusionOk="0">
                <a:moveTo>
                  <a:pt x="-1" y="333"/>
                </a:moveTo>
                <a:cubicBezTo>
                  <a:pt x="1248" y="111"/>
                  <a:pt x="2513" y="-1"/>
                  <a:pt x="3781" y="0"/>
                </a:cubicBezTo>
                <a:cubicBezTo>
                  <a:pt x="15710" y="0"/>
                  <a:pt x="25381" y="9670"/>
                  <a:pt x="25381" y="21600"/>
                </a:cubicBezTo>
              </a:path>
              <a:path w="25381" h="21600" stroke="0" extrusionOk="0">
                <a:moveTo>
                  <a:pt x="-1" y="333"/>
                </a:moveTo>
                <a:cubicBezTo>
                  <a:pt x="1248" y="111"/>
                  <a:pt x="2513" y="-1"/>
                  <a:pt x="3781" y="0"/>
                </a:cubicBezTo>
                <a:cubicBezTo>
                  <a:pt x="15710" y="0"/>
                  <a:pt x="25381" y="9670"/>
                  <a:pt x="25381" y="21600"/>
                </a:cubicBezTo>
                <a:lnTo>
                  <a:pt x="3781" y="21600"/>
                </a:lnTo>
                <a:lnTo>
                  <a:pt x="-1" y="333"/>
                </a:lnTo>
                <a:close/>
              </a:path>
            </a:pathLst>
          </a:custGeom>
          <a:noFill/>
          <a:ln w="28575">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6465" name="Arc 49">
            <a:extLst>
              <a:ext uri="{FF2B5EF4-FFF2-40B4-BE49-F238E27FC236}">
                <a16:creationId xmlns:a16="http://schemas.microsoft.com/office/drawing/2014/main" id="{AF743DA6-6B40-49C0-B254-B66B1F4078A4}"/>
              </a:ext>
            </a:extLst>
          </p:cNvPr>
          <p:cNvSpPr>
            <a:spLocks/>
          </p:cNvSpPr>
          <p:nvPr/>
        </p:nvSpPr>
        <p:spPr bwMode="auto">
          <a:xfrm rot="-10797388">
            <a:off x="5346700" y="2505075"/>
            <a:ext cx="2651125" cy="2219325"/>
          </a:xfrm>
          <a:custGeom>
            <a:avLst/>
            <a:gdLst>
              <a:gd name="T0" fmla="*/ 2147483646 w 21518"/>
              <a:gd name="T1" fmla="*/ 0 h 21587"/>
              <a:gd name="T2" fmla="*/ 2147483646 w 21518"/>
              <a:gd name="T3" fmla="*/ 2147483646 h 21587"/>
              <a:gd name="T4" fmla="*/ 0 w 21518"/>
              <a:gd name="T5" fmla="*/ 2147483646 h 21587"/>
              <a:gd name="T6" fmla="*/ 0 60000 65536"/>
              <a:gd name="T7" fmla="*/ 0 60000 65536"/>
              <a:gd name="T8" fmla="*/ 0 60000 65536"/>
            </a:gdLst>
            <a:ahLst/>
            <a:cxnLst>
              <a:cxn ang="T6">
                <a:pos x="T0" y="T1"/>
              </a:cxn>
              <a:cxn ang="T7">
                <a:pos x="T2" y="T3"/>
              </a:cxn>
              <a:cxn ang="T8">
                <a:pos x="T4" y="T5"/>
              </a:cxn>
            </a:cxnLst>
            <a:rect l="0" t="0" r="r" b="b"/>
            <a:pathLst>
              <a:path w="21518" h="21587" fill="none" extrusionOk="0">
                <a:moveTo>
                  <a:pt x="752" y="0"/>
                </a:moveTo>
                <a:cubicBezTo>
                  <a:pt x="11657" y="380"/>
                  <a:pt x="20566" y="8834"/>
                  <a:pt x="21517" y="19704"/>
                </a:cubicBezTo>
              </a:path>
              <a:path w="21518" h="21587" stroke="0" extrusionOk="0">
                <a:moveTo>
                  <a:pt x="752" y="0"/>
                </a:moveTo>
                <a:cubicBezTo>
                  <a:pt x="11657" y="380"/>
                  <a:pt x="20566" y="8834"/>
                  <a:pt x="21517" y="19704"/>
                </a:cubicBezTo>
                <a:lnTo>
                  <a:pt x="0" y="21587"/>
                </a:lnTo>
                <a:lnTo>
                  <a:pt x="752" y="0"/>
                </a:lnTo>
                <a:close/>
              </a:path>
            </a:pathLst>
          </a:custGeom>
          <a:noFill/>
          <a:ln w="285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6466" name="Arc 50">
            <a:extLst>
              <a:ext uri="{FF2B5EF4-FFF2-40B4-BE49-F238E27FC236}">
                <a16:creationId xmlns:a16="http://schemas.microsoft.com/office/drawing/2014/main" id="{FF399732-8B70-4C55-96C4-526F032B5483}"/>
              </a:ext>
            </a:extLst>
          </p:cNvPr>
          <p:cNvSpPr>
            <a:spLocks/>
          </p:cNvSpPr>
          <p:nvPr/>
        </p:nvSpPr>
        <p:spPr bwMode="auto">
          <a:xfrm rot="-10797388">
            <a:off x="5578475" y="2163763"/>
            <a:ext cx="2566988" cy="2171700"/>
          </a:xfrm>
          <a:custGeom>
            <a:avLst/>
            <a:gdLst>
              <a:gd name="T0" fmla="*/ 2147483646 w 20838"/>
              <a:gd name="T1" fmla="*/ 0 h 21129"/>
              <a:gd name="T2" fmla="*/ 2147483646 w 20838"/>
              <a:gd name="T3" fmla="*/ 2147483646 h 21129"/>
              <a:gd name="T4" fmla="*/ 0 w 20838"/>
              <a:gd name="T5" fmla="*/ 2147483646 h 21129"/>
              <a:gd name="T6" fmla="*/ 0 60000 65536"/>
              <a:gd name="T7" fmla="*/ 0 60000 65536"/>
              <a:gd name="T8" fmla="*/ 0 60000 65536"/>
            </a:gdLst>
            <a:ahLst/>
            <a:cxnLst>
              <a:cxn ang="T6">
                <a:pos x="T0" y="T1"/>
              </a:cxn>
              <a:cxn ang="T7">
                <a:pos x="T2" y="T3"/>
              </a:cxn>
              <a:cxn ang="T8">
                <a:pos x="T4" y="T5"/>
              </a:cxn>
            </a:cxnLst>
            <a:rect l="0" t="0" r="r" b="b"/>
            <a:pathLst>
              <a:path w="20838" h="21129" fill="none" extrusionOk="0">
                <a:moveTo>
                  <a:pt x="4485" y="-1"/>
                </a:moveTo>
                <a:cubicBezTo>
                  <a:pt x="12397" y="1679"/>
                  <a:pt x="18708" y="7639"/>
                  <a:pt x="20838" y="15442"/>
                </a:cubicBezTo>
              </a:path>
              <a:path w="20838" h="21129" stroke="0" extrusionOk="0">
                <a:moveTo>
                  <a:pt x="4485" y="-1"/>
                </a:moveTo>
                <a:cubicBezTo>
                  <a:pt x="12397" y="1679"/>
                  <a:pt x="18708" y="7639"/>
                  <a:pt x="20838" y="15442"/>
                </a:cubicBezTo>
                <a:lnTo>
                  <a:pt x="0" y="21129"/>
                </a:lnTo>
                <a:lnTo>
                  <a:pt x="4485" y="-1"/>
                </a:lnTo>
                <a:close/>
              </a:path>
            </a:pathLst>
          </a:cu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6467" name="Line 51">
            <a:extLst>
              <a:ext uri="{FF2B5EF4-FFF2-40B4-BE49-F238E27FC236}">
                <a16:creationId xmlns:a16="http://schemas.microsoft.com/office/drawing/2014/main" id="{1AEB2999-2711-4805-98C5-65A92E49EC60}"/>
              </a:ext>
            </a:extLst>
          </p:cNvPr>
          <p:cNvSpPr>
            <a:spLocks noChangeShapeType="1"/>
          </p:cNvSpPr>
          <p:nvPr/>
        </p:nvSpPr>
        <p:spPr bwMode="auto">
          <a:xfrm>
            <a:off x="4673600" y="2503488"/>
            <a:ext cx="1389063" cy="2776537"/>
          </a:xfrm>
          <a:prstGeom prst="line">
            <a:avLst/>
          </a:prstGeom>
          <a:noFill/>
          <a:ln w="28575">
            <a:solidFill>
              <a:srgbClr val="0000C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6468" name="Line 52">
            <a:extLst>
              <a:ext uri="{FF2B5EF4-FFF2-40B4-BE49-F238E27FC236}">
                <a16:creationId xmlns:a16="http://schemas.microsoft.com/office/drawing/2014/main" id="{21D82E57-2783-429A-A48F-C6AD26C1EE24}"/>
              </a:ext>
            </a:extLst>
          </p:cNvPr>
          <p:cNvSpPr>
            <a:spLocks noChangeShapeType="1"/>
          </p:cNvSpPr>
          <p:nvPr/>
        </p:nvSpPr>
        <p:spPr bwMode="auto">
          <a:xfrm>
            <a:off x="4673600" y="2503488"/>
            <a:ext cx="2430463" cy="2776537"/>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6469" name="Line 53">
            <a:extLst>
              <a:ext uri="{FF2B5EF4-FFF2-40B4-BE49-F238E27FC236}">
                <a16:creationId xmlns:a16="http://schemas.microsoft.com/office/drawing/2014/main" id="{32BC8F89-A655-4BF8-B207-2B33D7A62DAE}"/>
              </a:ext>
            </a:extLst>
          </p:cNvPr>
          <p:cNvSpPr>
            <a:spLocks noChangeShapeType="1"/>
          </p:cNvSpPr>
          <p:nvPr/>
        </p:nvSpPr>
        <p:spPr bwMode="auto">
          <a:xfrm>
            <a:off x="4673600" y="2503488"/>
            <a:ext cx="3586163" cy="2776537"/>
          </a:xfrm>
          <a:prstGeom prst="line">
            <a:avLst/>
          </a:prstGeom>
          <a:noFill/>
          <a:ln w="57150">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6470" name="Line 54">
            <a:extLst>
              <a:ext uri="{FF2B5EF4-FFF2-40B4-BE49-F238E27FC236}">
                <a16:creationId xmlns:a16="http://schemas.microsoft.com/office/drawing/2014/main" id="{19E90E3A-511A-4156-830C-6F66054611F5}"/>
              </a:ext>
            </a:extLst>
          </p:cNvPr>
          <p:cNvSpPr>
            <a:spLocks noChangeShapeType="1"/>
          </p:cNvSpPr>
          <p:nvPr/>
        </p:nvSpPr>
        <p:spPr bwMode="auto">
          <a:xfrm>
            <a:off x="5318125" y="3798888"/>
            <a:ext cx="0" cy="1481137"/>
          </a:xfrm>
          <a:prstGeom prst="line">
            <a:avLst/>
          </a:prstGeom>
          <a:noFill/>
          <a:ln w="28575" cap="rnd">
            <a:solidFill>
              <a:srgbClr val="0000C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6471" name="Line 55">
            <a:extLst>
              <a:ext uri="{FF2B5EF4-FFF2-40B4-BE49-F238E27FC236}">
                <a16:creationId xmlns:a16="http://schemas.microsoft.com/office/drawing/2014/main" id="{5963A33C-7E8F-4A3A-BDCA-FCB51ACABC26}"/>
              </a:ext>
            </a:extLst>
          </p:cNvPr>
          <p:cNvSpPr>
            <a:spLocks noChangeShapeType="1"/>
          </p:cNvSpPr>
          <p:nvPr/>
        </p:nvSpPr>
        <p:spPr bwMode="auto">
          <a:xfrm flipH="1">
            <a:off x="6227763" y="3665538"/>
            <a:ext cx="12700" cy="156368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6472" name="Line 56">
            <a:extLst>
              <a:ext uri="{FF2B5EF4-FFF2-40B4-BE49-F238E27FC236}">
                <a16:creationId xmlns:a16="http://schemas.microsoft.com/office/drawing/2014/main" id="{338A8189-6713-47B0-805C-09EB50F4F0BC}"/>
              </a:ext>
            </a:extLst>
          </p:cNvPr>
          <p:cNvSpPr>
            <a:spLocks noChangeShapeType="1"/>
          </p:cNvSpPr>
          <p:nvPr/>
        </p:nvSpPr>
        <p:spPr bwMode="auto">
          <a:xfrm>
            <a:off x="5815013" y="3763963"/>
            <a:ext cx="15875" cy="1516062"/>
          </a:xfrm>
          <a:prstGeom prst="line">
            <a:avLst/>
          </a:prstGeom>
          <a:noFill/>
          <a:ln w="2857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6473" name="Text Box 57">
            <a:extLst>
              <a:ext uri="{FF2B5EF4-FFF2-40B4-BE49-F238E27FC236}">
                <a16:creationId xmlns:a16="http://schemas.microsoft.com/office/drawing/2014/main" id="{786A078D-261D-4100-B8C6-D7814BAF4C3E}"/>
              </a:ext>
            </a:extLst>
          </p:cNvPr>
          <p:cNvSpPr txBox="1">
            <a:spLocks noChangeArrowheads="1"/>
          </p:cNvSpPr>
          <p:nvPr/>
        </p:nvSpPr>
        <p:spPr bwMode="auto">
          <a:xfrm>
            <a:off x="6888163" y="2586038"/>
            <a:ext cx="1728787"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P.C.C</a:t>
            </a:r>
          </a:p>
        </p:txBody>
      </p:sp>
      <p:sp>
        <p:nvSpPr>
          <p:cNvPr id="316474" name="Freeform 58">
            <a:extLst>
              <a:ext uri="{FF2B5EF4-FFF2-40B4-BE49-F238E27FC236}">
                <a16:creationId xmlns:a16="http://schemas.microsoft.com/office/drawing/2014/main" id="{D1FBC9C6-D968-4DEB-8AAF-B773C4E42FC7}"/>
              </a:ext>
            </a:extLst>
          </p:cNvPr>
          <p:cNvSpPr>
            <a:spLocks/>
          </p:cNvSpPr>
          <p:nvPr/>
        </p:nvSpPr>
        <p:spPr bwMode="auto">
          <a:xfrm>
            <a:off x="4946650" y="3233738"/>
            <a:ext cx="2157413" cy="669925"/>
          </a:xfrm>
          <a:custGeom>
            <a:avLst/>
            <a:gdLst>
              <a:gd name="T0" fmla="*/ 0 w 1965"/>
              <a:gd name="T1" fmla="*/ 2147483646 h 660"/>
              <a:gd name="T2" fmla="*/ 2147483646 w 1965"/>
              <a:gd name="T3" fmla="*/ 2147483646 h 660"/>
              <a:gd name="T4" fmla="*/ 2147483646 w 1965"/>
              <a:gd name="T5" fmla="*/ 2147483646 h 660"/>
              <a:gd name="T6" fmla="*/ 2147483646 w 1965"/>
              <a:gd name="T7" fmla="*/ 2147483646 h 660"/>
              <a:gd name="T8" fmla="*/ 2147483646 w 1965"/>
              <a:gd name="T9" fmla="*/ 2147483646 h 660"/>
              <a:gd name="T10" fmla="*/ 2147483646 w 1965"/>
              <a:gd name="T11" fmla="*/ 2147483646 h 660"/>
              <a:gd name="T12" fmla="*/ 2147483646 w 1965"/>
              <a:gd name="T13" fmla="*/ 2147483646 h 660"/>
              <a:gd name="T14" fmla="*/ 2147483646 w 1965"/>
              <a:gd name="T15" fmla="*/ 2147483646 h 660"/>
              <a:gd name="T16" fmla="*/ 2147483646 w 1965"/>
              <a:gd name="T17" fmla="*/ 2147483646 h 660"/>
              <a:gd name="T18" fmla="*/ 2147483646 w 1965"/>
              <a:gd name="T19" fmla="*/ 0 h 6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65" h="660">
                <a:moveTo>
                  <a:pt x="0" y="660"/>
                </a:moveTo>
                <a:lnTo>
                  <a:pt x="390" y="615"/>
                </a:lnTo>
                <a:lnTo>
                  <a:pt x="615" y="600"/>
                </a:lnTo>
                <a:lnTo>
                  <a:pt x="825" y="570"/>
                </a:lnTo>
                <a:lnTo>
                  <a:pt x="1005" y="495"/>
                </a:lnTo>
                <a:lnTo>
                  <a:pt x="1140" y="435"/>
                </a:lnTo>
                <a:lnTo>
                  <a:pt x="1365" y="345"/>
                </a:lnTo>
                <a:lnTo>
                  <a:pt x="1620" y="210"/>
                </a:lnTo>
                <a:lnTo>
                  <a:pt x="1845" y="90"/>
                </a:lnTo>
                <a:lnTo>
                  <a:pt x="1965" y="0"/>
                </a:lnTo>
              </a:path>
            </a:pathLst>
          </a:custGeom>
          <a:noFill/>
          <a:ln w="762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6475" name="Line 59">
            <a:extLst>
              <a:ext uri="{FF2B5EF4-FFF2-40B4-BE49-F238E27FC236}">
                <a16:creationId xmlns:a16="http://schemas.microsoft.com/office/drawing/2014/main" id="{B5BE6505-1335-44DC-9F85-B42910545522}"/>
              </a:ext>
            </a:extLst>
          </p:cNvPr>
          <p:cNvSpPr>
            <a:spLocks noChangeShapeType="1"/>
          </p:cNvSpPr>
          <p:nvPr/>
        </p:nvSpPr>
        <p:spPr bwMode="auto">
          <a:xfrm>
            <a:off x="4691063" y="5280025"/>
            <a:ext cx="37687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16476" name="Text Box 60">
            <a:extLst>
              <a:ext uri="{FF2B5EF4-FFF2-40B4-BE49-F238E27FC236}">
                <a16:creationId xmlns:a16="http://schemas.microsoft.com/office/drawing/2014/main" id="{CB2C99E5-0132-42CD-9077-86E0790DA4CF}"/>
              </a:ext>
            </a:extLst>
          </p:cNvPr>
          <p:cNvSpPr txBox="1">
            <a:spLocks noChangeArrowheads="1"/>
          </p:cNvSpPr>
          <p:nvPr/>
        </p:nvSpPr>
        <p:spPr bwMode="auto">
          <a:xfrm>
            <a:off x="5003800" y="5805488"/>
            <a:ext cx="3529013"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t>价格－消费曲线的推导</a:t>
            </a:r>
          </a:p>
        </p:txBody>
      </p:sp>
      <p:sp>
        <p:nvSpPr>
          <p:cNvPr id="316479" name="Rectangle 63">
            <a:extLst>
              <a:ext uri="{FF2B5EF4-FFF2-40B4-BE49-F238E27FC236}">
                <a16:creationId xmlns:a16="http://schemas.microsoft.com/office/drawing/2014/main" id="{4BF57181-9F9F-42D9-9384-4EADC05FDA2C}"/>
              </a:ext>
            </a:extLst>
          </p:cNvPr>
          <p:cNvSpPr>
            <a:spLocks noChangeArrowheads="1"/>
          </p:cNvSpPr>
          <p:nvPr/>
        </p:nvSpPr>
        <p:spPr bwMode="auto">
          <a:xfrm>
            <a:off x="6961188" y="527685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solidFill>
                  <a:srgbClr val="000000"/>
                </a:solidFill>
              </a:rPr>
              <a:t>B</a:t>
            </a:r>
          </a:p>
        </p:txBody>
      </p:sp>
      <p:graphicFrame>
        <p:nvGraphicFramePr>
          <p:cNvPr id="316483" name="Object 67">
            <a:extLst>
              <a:ext uri="{FF2B5EF4-FFF2-40B4-BE49-F238E27FC236}">
                <a16:creationId xmlns:a16="http://schemas.microsoft.com/office/drawing/2014/main" id="{2BD735DB-21D7-4C2E-9A94-5D31BB0E545B}"/>
              </a:ext>
            </a:extLst>
          </p:cNvPr>
          <p:cNvGraphicFramePr>
            <a:graphicFrameLocks noChangeAspect="1"/>
          </p:cNvGraphicFramePr>
          <p:nvPr>
            <p:ph sz="half" idx="2"/>
          </p:nvPr>
        </p:nvGraphicFramePr>
        <p:xfrm>
          <a:off x="5661025" y="5300663"/>
          <a:ext cx="350838" cy="369887"/>
        </p:xfrm>
        <a:graphic>
          <a:graphicData uri="http://schemas.openxmlformats.org/presentationml/2006/ole">
            <mc:AlternateContent xmlns:mc="http://schemas.openxmlformats.org/markup-compatibility/2006">
              <mc:Choice xmlns:v="urn:schemas-microsoft-com:vml" Requires="v">
                <p:oleObj spid="_x0000_s44067" name="公式" r:id="rId5" imgW="228600" imgH="241300" progId="Equation.3">
                  <p:embed/>
                </p:oleObj>
              </mc:Choice>
              <mc:Fallback>
                <p:oleObj name="公式" r:id="rId5" imgW="228600" imgH="241300" progId="Equation.3">
                  <p:embed/>
                  <p:pic>
                    <p:nvPicPr>
                      <p:cNvPr id="0" name="Object 6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61025" y="5300663"/>
                        <a:ext cx="350838"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6487" name="Object 71">
            <a:extLst>
              <a:ext uri="{FF2B5EF4-FFF2-40B4-BE49-F238E27FC236}">
                <a16:creationId xmlns:a16="http://schemas.microsoft.com/office/drawing/2014/main" id="{50E2289D-9954-433B-9E67-48E31BCDA190}"/>
              </a:ext>
            </a:extLst>
          </p:cNvPr>
          <p:cNvGraphicFramePr>
            <a:graphicFrameLocks noChangeAspect="1"/>
          </p:cNvGraphicFramePr>
          <p:nvPr/>
        </p:nvGraphicFramePr>
        <p:xfrm>
          <a:off x="6156325" y="5272088"/>
          <a:ext cx="349250" cy="388937"/>
        </p:xfrm>
        <a:graphic>
          <a:graphicData uri="http://schemas.openxmlformats.org/presentationml/2006/ole">
            <mc:AlternateContent xmlns:mc="http://schemas.openxmlformats.org/markup-compatibility/2006">
              <mc:Choice xmlns:v="urn:schemas-microsoft-com:vml" Requires="v">
                <p:oleObj spid="_x0000_s44068" name="公式" r:id="rId7" imgW="215713" imgH="241091" progId="Equation.3">
                  <p:embed/>
                </p:oleObj>
              </mc:Choice>
              <mc:Fallback>
                <p:oleObj name="公式" r:id="rId7" imgW="215713" imgH="241091" progId="Equation.3">
                  <p:embed/>
                  <p:pic>
                    <p:nvPicPr>
                      <p:cNvPr id="0" name="Object 7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56325" y="5272088"/>
                        <a:ext cx="349250" cy="388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6490" name="Object 74">
            <a:extLst>
              <a:ext uri="{FF2B5EF4-FFF2-40B4-BE49-F238E27FC236}">
                <a16:creationId xmlns:a16="http://schemas.microsoft.com/office/drawing/2014/main" id="{9A53CFD5-F710-46C7-8ECD-75E7D37928D2}"/>
              </a:ext>
            </a:extLst>
          </p:cNvPr>
          <p:cNvGraphicFramePr>
            <a:graphicFrameLocks noChangeAspect="1"/>
          </p:cNvGraphicFramePr>
          <p:nvPr/>
        </p:nvGraphicFramePr>
        <p:xfrm>
          <a:off x="5086350" y="5291138"/>
          <a:ext cx="349250" cy="388937"/>
        </p:xfrm>
        <a:graphic>
          <a:graphicData uri="http://schemas.openxmlformats.org/presentationml/2006/ole">
            <mc:AlternateContent xmlns:mc="http://schemas.openxmlformats.org/markup-compatibility/2006">
              <mc:Choice xmlns:v="urn:schemas-microsoft-com:vml" Requires="v">
                <p:oleObj spid="_x0000_s44069" name="公式" r:id="rId9" imgW="215713" imgH="241091" progId="Equation.3">
                  <p:embed/>
                </p:oleObj>
              </mc:Choice>
              <mc:Fallback>
                <p:oleObj name="公式" r:id="rId9" imgW="215713" imgH="241091" progId="Equation.3">
                  <p:embed/>
                  <p:pic>
                    <p:nvPicPr>
                      <p:cNvPr id="0" name="Object 7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86350" y="5291138"/>
                        <a:ext cx="349250" cy="388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6491" name="Text Box 75">
            <a:extLst>
              <a:ext uri="{FF2B5EF4-FFF2-40B4-BE49-F238E27FC236}">
                <a16:creationId xmlns:a16="http://schemas.microsoft.com/office/drawing/2014/main" id="{79A2777C-9971-44D7-85E1-A6D1B6E67BFE}"/>
              </a:ext>
            </a:extLst>
          </p:cNvPr>
          <p:cNvSpPr txBox="1">
            <a:spLocks noChangeArrowheads="1"/>
          </p:cNvSpPr>
          <p:nvPr/>
        </p:nvSpPr>
        <p:spPr bwMode="auto">
          <a:xfrm>
            <a:off x="5938838" y="4868863"/>
            <a:ext cx="72072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1800">
                <a:solidFill>
                  <a:srgbClr val="0000CC"/>
                </a:solidFill>
              </a:rPr>
              <a:t>B</a:t>
            </a:r>
            <a:r>
              <a:rPr lang="en-US" altLang="zh-CN" sz="2200">
                <a:solidFill>
                  <a:srgbClr val="0000CC"/>
                </a:solidFill>
              </a:rPr>
              <a:t>〞</a:t>
            </a:r>
          </a:p>
        </p:txBody>
      </p:sp>
      <p:sp>
        <p:nvSpPr>
          <p:cNvPr id="316492" name="Text Box 76">
            <a:extLst>
              <a:ext uri="{FF2B5EF4-FFF2-40B4-BE49-F238E27FC236}">
                <a16:creationId xmlns:a16="http://schemas.microsoft.com/office/drawing/2014/main" id="{42E4FFF0-7D7A-474A-AAAE-E3D73682FE38}"/>
              </a:ext>
            </a:extLst>
          </p:cNvPr>
          <p:cNvSpPr txBox="1">
            <a:spLocks noChangeArrowheads="1"/>
          </p:cNvSpPr>
          <p:nvPr/>
        </p:nvSpPr>
        <p:spPr bwMode="auto">
          <a:xfrm>
            <a:off x="8027988" y="5294313"/>
            <a:ext cx="6477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1800">
                <a:solidFill>
                  <a:schemeClr val="tx2"/>
                </a:solidFill>
              </a:rPr>
              <a:t>B</a:t>
            </a:r>
            <a:r>
              <a:rPr lang="en-US" altLang="zh-CN" sz="2200"/>
              <a: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6452"/>
                                        </p:tgtEl>
                                        <p:attrNameLst>
                                          <p:attrName>style.visibility</p:attrName>
                                        </p:attrNameLst>
                                      </p:cBhvr>
                                      <p:to>
                                        <p:strVal val="visible"/>
                                      </p:to>
                                    </p:set>
                                    <p:animEffect transition="in" filter="blinds(horizontal)">
                                      <p:cBhvr>
                                        <p:cTn id="7" dur="500"/>
                                        <p:tgtEl>
                                          <p:spTgt spid="31645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6419">
                                            <p:bg/>
                                          </p:spTgt>
                                        </p:tgtEl>
                                        <p:attrNameLst>
                                          <p:attrName>style.visibility</p:attrName>
                                        </p:attrNameLst>
                                      </p:cBhvr>
                                      <p:to>
                                        <p:strVal val="visible"/>
                                      </p:to>
                                    </p:set>
                                    <p:animEffect transition="in" filter="blinds(horizontal)">
                                      <p:cBhvr>
                                        <p:cTn id="12" dur="500"/>
                                        <p:tgtEl>
                                          <p:spTgt spid="316419">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16419">
                                            <p:txEl>
                                              <p:pRg st="0" end="0"/>
                                            </p:txEl>
                                          </p:spTgt>
                                        </p:tgtEl>
                                        <p:attrNameLst>
                                          <p:attrName>style.visibility</p:attrName>
                                        </p:attrNameLst>
                                      </p:cBhvr>
                                      <p:to>
                                        <p:strVal val="visible"/>
                                      </p:to>
                                    </p:set>
                                    <p:animEffect transition="in" filter="blinds(horizontal)">
                                      <p:cBhvr>
                                        <p:cTn id="17" dur="500"/>
                                        <p:tgtEl>
                                          <p:spTgt spid="31641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16476"/>
                                        </p:tgtEl>
                                        <p:attrNameLst>
                                          <p:attrName>style.visibility</p:attrName>
                                        </p:attrNameLst>
                                      </p:cBhvr>
                                      <p:to>
                                        <p:strVal val="visible"/>
                                      </p:to>
                                    </p:set>
                                    <p:animEffect transition="in" filter="blinds(horizontal)">
                                      <p:cBhvr>
                                        <p:cTn id="22" dur="500"/>
                                        <p:tgtEl>
                                          <p:spTgt spid="31647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16458"/>
                                        </p:tgtEl>
                                        <p:attrNameLst>
                                          <p:attrName>style.visibility</p:attrName>
                                        </p:attrNameLst>
                                      </p:cBhvr>
                                      <p:to>
                                        <p:strVal val="visible"/>
                                      </p:to>
                                    </p:set>
                                    <p:animEffect transition="in" filter="blinds(horizontal)">
                                      <p:cBhvr>
                                        <p:cTn id="27" dur="500"/>
                                        <p:tgtEl>
                                          <p:spTgt spid="316458"/>
                                        </p:tgtEl>
                                      </p:cBhvr>
                                    </p:animEffect>
                                  </p:childTnLst>
                                </p:cTn>
                              </p:par>
                              <p:par>
                                <p:cTn id="28" presetID="3" presetClass="entr" presetSubtype="10" fill="hold" nodeType="withEffect">
                                  <p:stCondLst>
                                    <p:cond delay="0"/>
                                  </p:stCondLst>
                                  <p:childTnLst>
                                    <p:set>
                                      <p:cBhvr>
                                        <p:cTn id="29" dur="1" fill="hold">
                                          <p:stCondLst>
                                            <p:cond delay="0"/>
                                          </p:stCondLst>
                                        </p:cTn>
                                        <p:tgtEl>
                                          <p:spTgt spid="316463"/>
                                        </p:tgtEl>
                                        <p:attrNameLst>
                                          <p:attrName>style.visibility</p:attrName>
                                        </p:attrNameLst>
                                      </p:cBhvr>
                                      <p:to>
                                        <p:strVal val="visible"/>
                                      </p:to>
                                    </p:set>
                                    <p:animEffect transition="in" filter="blinds(horizontal)">
                                      <p:cBhvr>
                                        <p:cTn id="30" dur="500"/>
                                        <p:tgtEl>
                                          <p:spTgt spid="316463"/>
                                        </p:tgtEl>
                                      </p:cBhvr>
                                    </p:animEffect>
                                  </p:childTnLst>
                                </p:cTn>
                              </p:par>
                              <p:par>
                                <p:cTn id="31" presetID="3" presetClass="entr" presetSubtype="10" fill="hold" nodeType="withEffect">
                                  <p:stCondLst>
                                    <p:cond delay="0"/>
                                  </p:stCondLst>
                                  <p:childTnLst>
                                    <p:set>
                                      <p:cBhvr>
                                        <p:cTn id="32" dur="1" fill="hold">
                                          <p:stCondLst>
                                            <p:cond delay="0"/>
                                          </p:stCondLst>
                                        </p:cTn>
                                        <p:tgtEl>
                                          <p:spTgt spid="316475"/>
                                        </p:tgtEl>
                                        <p:attrNameLst>
                                          <p:attrName>style.visibility</p:attrName>
                                        </p:attrNameLst>
                                      </p:cBhvr>
                                      <p:to>
                                        <p:strVal val="visible"/>
                                      </p:to>
                                    </p:set>
                                    <p:animEffect transition="in" filter="blinds(horizontal)">
                                      <p:cBhvr>
                                        <p:cTn id="33" dur="500"/>
                                        <p:tgtEl>
                                          <p:spTgt spid="316475"/>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316459"/>
                                        </p:tgtEl>
                                        <p:attrNameLst>
                                          <p:attrName>style.visibility</p:attrName>
                                        </p:attrNameLst>
                                      </p:cBhvr>
                                      <p:to>
                                        <p:strVal val="visible"/>
                                      </p:to>
                                    </p:set>
                                    <p:animEffect transition="in" filter="blinds(horizontal)">
                                      <p:cBhvr>
                                        <p:cTn id="36" dur="500"/>
                                        <p:tgtEl>
                                          <p:spTgt spid="316459"/>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316456"/>
                                        </p:tgtEl>
                                        <p:attrNameLst>
                                          <p:attrName>style.visibility</p:attrName>
                                        </p:attrNameLst>
                                      </p:cBhvr>
                                      <p:to>
                                        <p:strVal val="visible"/>
                                      </p:to>
                                    </p:set>
                                    <p:animEffect transition="in" filter="blinds(horizontal)">
                                      <p:cBhvr>
                                        <p:cTn id="39" dur="500"/>
                                        <p:tgtEl>
                                          <p:spTgt spid="316456"/>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ntr" presetSubtype="10" fill="hold" nodeType="clickEffect">
                                  <p:stCondLst>
                                    <p:cond delay="0"/>
                                  </p:stCondLst>
                                  <p:childTnLst>
                                    <p:set>
                                      <p:cBhvr>
                                        <p:cTn id="43" dur="1" fill="hold">
                                          <p:stCondLst>
                                            <p:cond delay="0"/>
                                          </p:stCondLst>
                                        </p:cTn>
                                        <p:tgtEl>
                                          <p:spTgt spid="316468"/>
                                        </p:tgtEl>
                                        <p:attrNameLst>
                                          <p:attrName>style.visibility</p:attrName>
                                        </p:attrNameLst>
                                      </p:cBhvr>
                                      <p:to>
                                        <p:strVal val="visible"/>
                                      </p:to>
                                    </p:set>
                                    <p:animEffect transition="in" filter="blinds(horizontal)">
                                      <p:cBhvr>
                                        <p:cTn id="44" dur="500"/>
                                        <p:tgtEl>
                                          <p:spTgt spid="316468"/>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316457"/>
                                        </p:tgtEl>
                                        <p:attrNameLst>
                                          <p:attrName>style.visibility</p:attrName>
                                        </p:attrNameLst>
                                      </p:cBhvr>
                                      <p:to>
                                        <p:strVal val="visible"/>
                                      </p:to>
                                    </p:set>
                                    <p:animEffect transition="in" filter="blinds(horizontal)">
                                      <p:cBhvr>
                                        <p:cTn id="47" dur="500"/>
                                        <p:tgtEl>
                                          <p:spTgt spid="316457"/>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316479"/>
                                        </p:tgtEl>
                                        <p:attrNameLst>
                                          <p:attrName>style.visibility</p:attrName>
                                        </p:attrNameLst>
                                      </p:cBhvr>
                                      <p:to>
                                        <p:strVal val="visible"/>
                                      </p:to>
                                    </p:set>
                                    <p:animEffect transition="in" filter="blinds(horizontal)">
                                      <p:cBhvr>
                                        <p:cTn id="50" dur="500"/>
                                        <p:tgtEl>
                                          <p:spTgt spid="316479"/>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3" presetClass="entr" presetSubtype="10" fill="hold" nodeType="clickEffect">
                                  <p:stCondLst>
                                    <p:cond delay="0"/>
                                  </p:stCondLst>
                                  <p:childTnLst>
                                    <p:set>
                                      <p:cBhvr>
                                        <p:cTn id="54" dur="1" fill="hold">
                                          <p:stCondLst>
                                            <p:cond delay="0"/>
                                          </p:stCondLst>
                                        </p:cTn>
                                        <p:tgtEl>
                                          <p:spTgt spid="316465"/>
                                        </p:tgtEl>
                                        <p:attrNameLst>
                                          <p:attrName>style.visibility</p:attrName>
                                        </p:attrNameLst>
                                      </p:cBhvr>
                                      <p:to>
                                        <p:strVal val="visible"/>
                                      </p:to>
                                    </p:set>
                                    <p:animEffect transition="in" filter="blinds(horizontal)">
                                      <p:cBhvr>
                                        <p:cTn id="55" dur="500"/>
                                        <p:tgtEl>
                                          <p:spTgt spid="316465"/>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316462"/>
                                        </p:tgtEl>
                                        <p:attrNameLst>
                                          <p:attrName>style.visibility</p:attrName>
                                        </p:attrNameLst>
                                      </p:cBhvr>
                                      <p:to>
                                        <p:strVal val="visible"/>
                                      </p:to>
                                    </p:set>
                                    <p:animEffect transition="in" filter="blinds(horizontal)">
                                      <p:cBhvr>
                                        <p:cTn id="58" dur="500"/>
                                        <p:tgtEl>
                                          <p:spTgt spid="316462"/>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3" presetClass="entr" presetSubtype="10" fill="hold" nodeType="clickEffect">
                                  <p:stCondLst>
                                    <p:cond delay="0"/>
                                  </p:stCondLst>
                                  <p:childTnLst>
                                    <p:set>
                                      <p:cBhvr>
                                        <p:cTn id="62" dur="1" fill="hold">
                                          <p:stCondLst>
                                            <p:cond delay="0"/>
                                          </p:stCondLst>
                                        </p:cTn>
                                        <p:tgtEl>
                                          <p:spTgt spid="316472"/>
                                        </p:tgtEl>
                                        <p:attrNameLst>
                                          <p:attrName>style.visibility</p:attrName>
                                        </p:attrNameLst>
                                      </p:cBhvr>
                                      <p:to>
                                        <p:strVal val="visible"/>
                                      </p:to>
                                    </p:set>
                                    <p:animEffect transition="in" filter="blinds(horizontal)">
                                      <p:cBhvr>
                                        <p:cTn id="63" dur="500"/>
                                        <p:tgtEl>
                                          <p:spTgt spid="316472"/>
                                        </p:tgtEl>
                                      </p:cBhvr>
                                    </p:animEffect>
                                  </p:childTnLst>
                                </p:cTn>
                              </p:par>
                              <p:par>
                                <p:cTn id="64" presetID="3" presetClass="entr" presetSubtype="10" fill="hold" nodeType="withEffect">
                                  <p:stCondLst>
                                    <p:cond delay="0"/>
                                  </p:stCondLst>
                                  <p:childTnLst>
                                    <p:set>
                                      <p:cBhvr>
                                        <p:cTn id="65" dur="1" fill="hold">
                                          <p:stCondLst>
                                            <p:cond delay="0"/>
                                          </p:stCondLst>
                                        </p:cTn>
                                        <p:tgtEl>
                                          <p:spTgt spid="316483"/>
                                        </p:tgtEl>
                                        <p:attrNameLst>
                                          <p:attrName>style.visibility</p:attrName>
                                        </p:attrNameLst>
                                      </p:cBhvr>
                                      <p:to>
                                        <p:strVal val="visible"/>
                                      </p:to>
                                    </p:set>
                                    <p:animEffect transition="in" filter="blinds(horizontal)">
                                      <p:cBhvr>
                                        <p:cTn id="66" dur="500"/>
                                        <p:tgtEl>
                                          <p:spTgt spid="316483"/>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316454"/>
                                        </p:tgtEl>
                                        <p:attrNameLst>
                                          <p:attrName>style.visibility</p:attrName>
                                        </p:attrNameLst>
                                      </p:cBhvr>
                                      <p:to>
                                        <p:strVal val="visible"/>
                                      </p:to>
                                    </p:set>
                                    <p:anim calcmode="lin" valueType="num">
                                      <p:cBhvr additive="base">
                                        <p:cTn id="71" dur="500" fill="hold"/>
                                        <p:tgtEl>
                                          <p:spTgt spid="316454"/>
                                        </p:tgtEl>
                                        <p:attrNameLst>
                                          <p:attrName>ppt_x</p:attrName>
                                        </p:attrNameLst>
                                      </p:cBhvr>
                                      <p:tavLst>
                                        <p:tav tm="0">
                                          <p:val>
                                            <p:strVal val="#ppt_x"/>
                                          </p:val>
                                        </p:tav>
                                        <p:tav tm="100000">
                                          <p:val>
                                            <p:strVal val="#ppt_x"/>
                                          </p:val>
                                        </p:tav>
                                      </p:tavLst>
                                    </p:anim>
                                    <p:anim calcmode="lin" valueType="num">
                                      <p:cBhvr additive="base">
                                        <p:cTn id="72" dur="500" fill="hold"/>
                                        <p:tgtEl>
                                          <p:spTgt spid="316454"/>
                                        </p:tgtEl>
                                        <p:attrNameLst>
                                          <p:attrName>ppt_y</p:attrName>
                                        </p:attrNameLst>
                                      </p:cBhvr>
                                      <p:tavLst>
                                        <p:tav tm="0">
                                          <p:val>
                                            <p:strVal val="1+#ppt_h/2"/>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nodeType="clickEffect">
                                  <p:stCondLst>
                                    <p:cond delay="0"/>
                                  </p:stCondLst>
                                  <p:childTnLst>
                                    <p:set>
                                      <p:cBhvr>
                                        <p:cTn id="76" dur="1" fill="hold">
                                          <p:stCondLst>
                                            <p:cond delay="0"/>
                                          </p:stCondLst>
                                        </p:cTn>
                                        <p:tgtEl>
                                          <p:spTgt spid="316469"/>
                                        </p:tgtEl>
                                        <p:attrNameLst>
                                          <p:attrName>style.visibility</p:attrName>
                                        </p:attrNameLst>
                                      </p:cBhvr>
                                      <p:to>
                                        <p:strVal val="visible"/>
                                      </p:to>
                                    </p:set>
                                    <p:animEffect transition="in" filter="blinds(horizontal)">
                                      <p:cBhvr>
                                        <p:cTn id="77" dur="500"/>
                                        <p:tgtEl>
                                          <p:spTgt spid="316469"/>
                                        </p:tgtEl>
                                      </p:cBhvr>
                                    </p:animEffect>
                                  </p:childTnLst>
                                </p:cTn>
                              </p:par>
                              <p:par>
                                <p:cTn id="78" presetID="3" presetClass="entr" presetSubtype="10" fill="hold" grpId="0" nodeType="withEffect">
                                  <p:stCondLst>
                                    <p:cond delay="0"/>
                                  </p:stCondLst>
                                  <p:childTnLst>
                                    <p:set>
                                      <p:cBhvr>
                                        <p:cTn id="79" dur="1" fill="hold">
                                          <p:stCondLst>
                                            <p:cond delay="0"/>
                                          </p:stCondLst>
                                        </p:cTn>
                                        <p:tgtEl>
                                          <p:spTgt spid="316492"/>
                                        </p:tgtEl>
                                        <p:attrNameLst>
                                          <p:attrName>style.visibility</p:attrName>
                                        </p:attrNameLst>
                                      </p:cBhvr>
                                      <p:to>
                                        <p:strVal val="visible"/>
                                      </p:to>
                                    </p:set>
                                    <p:animEffect transition="in" filter="blinds(horizontal)">
                                      <p:cBhvr>
                                        <p:cTn id="80" dur="500"/>
                                        <p:tgtEl>
                                          <p:spTgt spid="316492"/>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3" presetClass="entr" presetSubtype="10" fill="hold" grpId="0" nodeType="clickEffect">
                                  <p:stCondLst>
                                    <p:cond delay="0"/>
                                  </p:stCondLst>
                                  <p:childTnLst>
                                    <p:set>
                                      <p:cBhvr>
                                        <p:cTn id="84" dur="1" fill="hold">
                                          <p:stCondLst>
                                            <p:cond delay="0"/>
                                          </p:stCondLst>
                                        </p:cTn>
                                        <p:tgtEl>
                                          <p:spTgt spid="316460"/>
                                        </p:tgtEl>
                                        <p:attrNameLst>
                                          <p:attrName>style.visibility</p:attrName>
                                        </p:attrNameLst>
                                      </p:cBhvr>
                                      <p:to>
                                        <p:strVal val="visible"/>
                                      </p:to>
                                    </p:set>
                                    <p:animEffect transition="in" filter="blinds(horizontal)">
                                      <p:cBhvr>
                                        <p:cTn id="85" dur="500"/>
                                        <p:tgtEl>
                                          <p:spTgt spid="316460"/>
                                        </p:tgtEl>
                                      </p:cBhvr>
                                    </p:animEffect>
                                  </p:childTnLst>
                                </p:cTn>
                              </p:par>
                              <p:par>
                                <p:cTn id="86" presetID="3" presetClass="entr" presetSubtype="10" fill="hold" nodeType="withEffect">
                                  <p:stCondLst>
                                    <p:cond delay="0"/>
                                  </p:stCondLst>
                                  <p:childTnLst>
                                    <p:set>
                                      <p:cBhvr>
                                        <p:cTn id="87" dur="1" fill="hold">
                                          <p:stCondLst>
                                            <p:cond delay="0"/>
                                          </p:stCondLst>
                                        </p:cTn>
                                        <p:tgtEl>
                                          <p:spTgt spid="316466"/>
                                        </p:tgtEl>
                                        <p:attrNameLst>
                                          <p:attrName>style.visibility</p:attrName>
                                        </p:attrNameLst>
                                      </p:cBhvr>
                                      <p:to>
                                        <p:strVal val="visible"/>
                                      </p:to>
                                    </p:set>
                                    <p:animEffect transition="in" filter="blinds(horizontal)">
                                      <p:cBhvr>
                                        <p:cTn id="88" dur="500"/>
                                        <p:tgtEl>
                                          <p:spTgt spid="316466"/>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3" presetClass="entr" presetSubtype="10" fill="hold" nodeType="clickEffect">
                                  <p:stCondLst>
                                    <p:cond delay="0"/>
                                  </p:stCondLst>
                                  <p:childTnLst>
                                    <p:set>
                                      <p:cBhvr>
                                        <p:cTn id="92" dur="1" fill="hold">
                                          <p:stCondLst>
                                            <p:cond delay="0"/>
                                          </p:stCondLst>
                                        </p:cTn>
                                        <p:tgtEl>
                                          <p:spTgt spid="316471"/>
                                        </p:tgtEl>
                                        <p:attrNameLst>
                                          <p:attrName>style.visibility</p:attrName>
                                        </p:attrNameLst>
                                      </p:cBhvr>
                                      <p:to>
                                        <p:strVal val="visible"/>
                                      </p:to>
                                    </p:set>
                                    <p:animEffect transition="in" filter="blinds(horizontal)">
                                      <p:cBhvr>
                                        <p:cTn id="93" dur="500"/>
                                        <p:tgtEl>
                                          <p:spTgt spid="316471"/>
                                        </p:tgtEl>
                                      </p:cBhvr>
                                    </p:animEffect>
                                  </p:childTnLst>
                                </p:cTn>
                              </p:par>
                              <p:par>
                                <p:cTn id="94" presetID="3" presetClass="entr" presetSubtype="10" fill="hold" nodeType="withEffect">
                                  <p:stCondLst>
                                    <p:cond delay="0"/>
                                  </p:stCondLst>
                                  <p:childTnLst>
                                    <p:set>
                                      <p:cBhvr>
                                        <p:cTn id="95" dur="1" fill="hold">
                                          <p:stCondLst>
                                            <p:cond delay="0"/>
                                          </p:stCondLst>
                                        </p:cTn>
                                        <p:tgtEl>
                                          <p:spTgt spid="316487"/>
                                        </p:tgtEl>
                                        <p:attrNameLst>
                                          <p:attrName>style.visibility</p:attrName>
                                        </p:attrNameLst>
                                      </p:cBhvr>
                                      <p:to>
                                        <p:strVal val="visible"/>
                                      </p:to>
                                    </p:set>
                                    <p:animEffect transition="in" filter="blinds(horizontal)">
                                      <p:cBhvr>
                                        <p:cTn id="96" dur="500"/>
                                        <p:tgtEl>
                                          <p:spTgt spid="316487"/>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3" presetClass="entr" presetSubtype="10" fill="hold" grpId="0" nodeType="clickEffect">
                                  <p:stCondLst>
                                    <p:cond delay="0"/>
                                  </p:stCondLst>
                                  <p:childTnLst>
                                    <p:set>
                                      <p:cBhvr>
                                        <p:cTn id="100" dur="1" fill="hold">
                                          <p:stCondLst>
                                            <p:cond delay="0"/>
                                          </p:stCondLst>
                                        </p:cTn>
                                        <p:tgtEl>
                                          <p:spTgt spid="316455"/>
                                        </p:tgtEl>
                                        <p:attrNameLst>
                                          <p:attrName>style.visibility</p:attrName>
                                        </p:attrNameLst>
                                      </p:cBhvr>
                                      <p:to>
                                        <p:strVal val="visible"/>
                                      </p:to>
                                    </p:set>
                                    <p:animEffect transition="in" filter="blinds(horizontal)">
                                      <p:cBhvr>
                                        <p:cTn id="101" dur="500"/>
                                        <p:tgtEl>
                                          <p:spTgt spid="316455"/>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3" presetClass="entr" presetSubtype="10" fill="hold" nodeType="clickEffect">
                                  <p:stCondLst>
                                    <p:cond delay="0"/>
                                  </p:stCondLst>
                                  <p:childTnLst>
                                    <p:set>
                                      <p:cBhvr>
                                        <p:cTn id="105" dur="1" fill="hold">
                                          <p:stCondLst>
                                            <p:cond delay="0"/>
                                          </p:stCondLst>
                                        </p:cTn>
                                        <p:tgtEl>
                                          <p:spTgt spid="316467"/>
                                        </p:tgtEl>
                                        <p:attrNameLst>
                                          <p:attrName>style.visibility</p:attrName>
                                        </p:attrNameLst>
                                      </p:cBhvr>
                                      <p:to>
                                        <p:strVal val="visible"/>
                                      </p:to>
                                    </p:set>
                                    <p:animEffect transition="in" filter="blinds(horizontal)">
                                      <p:cBhvr>
                                        <p:cTn id="106" dur="500"/>
                                        <p:tgtEl>
                                          <p:spTgt spid="316467"/>
                                        </p:tgtEl>
                                      </p:cBhvr>
                                    </p:animEffect>
                                  </p:childTnLst>
                                </p:cTn>
                              </p:par>
                              <p:par>
                                <p:cTn id="107" presetID="3" presetClass="entr" presetSubtype="10" fill="hold" grpId="0" nodeType="withEffect">
                                  <p:stCondLst>
                                    <p:cond delay="0"/>
                                  </p:stCondLst>
                                  <p:childTnLst>
                                    <p:set>
                                      <p:cBhvr>
                                        <p:cTn id="108" dur="1" fill="hold">
                                          <p:stCondLst>
                                            <p:cond delay="0"/>
                                          </p:stCondLst>
                                        </p:cTn>
                                        <p:tgtEl>
                                          <p:spTgt spid="316491"/>
                                        </p:tgtEl>
                                        <p:attrNameLst>
                                          <p:attrName>style.visibility</p:attrName>
                                        </p:attrNameLst>
                                      </p:cBhvr>
                                      <p:to>
                                        <p:strVal val="visible"/>
                                      </p:to>
                                    </p:set>
                                    <p:animEffect transition="in" filter="blinds(horizontal)">
                                      <p:cBhvr>
                                        <p:cTn id="109" dur="500"/>
                                        <p:tgtEl>
                                          <p:spTgt spid="316491"/>
                                        </p:tgtEl>
                                      </p:cBhvr>
                                    </p:animEffect>
                                  </p:childTnLst>
                                </p:cTn>
                              </p:par>
                            </p:childTnLst>
                          </p:cTn>
                        </p:par>
                      </p:childTnLst>
                    </p:cTn>
                  </p:par>
                  <p:par>
                    <p:cTn id="110" fill="hold" nodeType="clickPar">
                      <p:stCondLst>
                        <p:cond delay="indefinite"/>
                      </p:stCondLst>
                      <p:childTnLst>
                        <p:par>
                          <p:cTn id="111" fill="hold" nodeType="withGroup">
                            <p:stCondLst>
                              <p:cond delay="0"/>
                            </p:stCondLst>
                            <p:childTnLst>
                              <p:par>
                                <p:cTn id="112" presetID="3" presetClass="entr" presetSubtype="10" fill="hold" grpId="0" nodeType="clickEffect">
                                  <p:stCondLst>
                                    <p:cond delay="0"/>
                                  </p:stCondLst>
                                  <p:childTnLst>
                                    <p:set>
                                      <p:cBhvr>
                                        <p:cTn id="113" dur="1" fill="hold">
                                          <p:stCondLst>
                                            <p:cond delay="0"/>
                                          </p:stCondLst>
                                        </p:cTn>
                                        <p:tgtEl>
                                          <p:spTgt spid="316461"/>
                                        </p:tgtEl>
                                        <p:attrNameLst>
                                          <p:attrName>style.visibility</p:attrName>
                                        </p:attrNameLst>
                                      </p:cBhvr>
                                      <p:to>
                                        <p:strVal val="visible"/>
                                      </p:to>
                                    </p:set>
                                    <p:animEffect transition="in" filter="blinds(horizontal)">
                                      <p:cBhvr>
                                        <p:cTn id="114" dur="500"/>
                                        <p:tgtEl>
                                          <p:spTgt spid="316461"/>
                                        </p:tgtEl>
                                      </p:cBhvr>
                                    </p:animEffect>
                                  </p:childTnLst>
                                </p:cTn>
                              </p:par>
                              <p:par>
                                <p:cTn id="115" presetID="3" presetClass="entr" presetSubtype="10" fill="hold" nodeType="withEffect">
                                  <p:stCondLst>
                                    <p:cond delay="0"/>
                                  </p:stCondLst>
                                  <p:childTnLst>
                                    <p:set>
                                      <p:cBhvr>
                                        <p:cTn id="116" dur="1" fill="hold">
                                          <p:stCondLst>
                                            <p:cond delay="0"/>
                                          </p:stCondLst>
                                        </p:cTn>
                                        <p:tgtEl>
                                          <p:spTgt spid="316464"/>
                                        </p:tgtEl>
                                        <p:attrNameLst>
                                          <p:attrName>style.visibility</p:attrName>
                                        </p:attrNameLst>
                                      </p:cBhvr>
                                      <p:to>
                                        <p:strVal val="visible"/>
                                      </p:to>
                                    </p:set>
                                    <p:animEffect transition="in" filter="blinds(horizontal)">
                                      <p:cBhvr>
                                        <p:cTn id="117" dur="500"/>
                                        <p:tgtEl>
                                          <p:spTgt spid="316464"/>
                                        </p:tgtEl>
                                      </p:cBhvr>
                                    </p:animEffect>
                                  </p:childTnLst>
                                </p:cTn>
                              </p:par>
                            </p:childTnLst>
                          </p:cTn>
                        </p:par>
                      </p:childTnLst>
                    </p:cTn>
                  </p:par>
                  <p:par>
                    <p:cTn id="118" fill="hold" nodeType="clickPar">
                      <p:stCondLst>
                        <p:cond delay="indefinite"/>
                      </p:stCondLst>
                      <p:childTnLst>
                        <p:par>
                          <p:cTn id="119" fill="hold" nodeType="withGroup">
                            <p:stCondLst>
                              <p:cond delay="0"/>
                            </p:stCondLst>
                            <p:childTnLst>
                              <p:par>
                                <p:cTn id="120" presetID="3" presetClass="entr" presetSubtype="10" fill="hold" nodeType="clickEffect">
                                  <p:stCondLst>
                                    <p:cond delay="0"/>
                                  </p:stCondLst>
                                  <p:childTnLst>
                                    <p:set>
                                      <p:cBhvr>
                                        <p:cTn id="121" dur="1" fill="hold">
                                          <p:stCondLst>
                                            <p:cond delay="0"/>
                                          </p:stCondLst>
                                        </p:cTn>
                                        <p:tgtEl>
                                          <p:spTgt spid="316470"/>
                                        </p:tgtEl>
                                        <p:attrNameLst>
                                          <p:attrName>style.visibility</p:attrName>
                                        </p:attrNameLst>
                                      </p:cBhvr>
                                      <p:to>
                                        <p:strVal val="visible"/>
                                      </p:to>
                                    </p:set>
                                    <p:animEffect transition="in" filter="blinds(horizontal)">
                                      <p:cBhvr>
                                        <p:cTn id="122" dur="500"/>
                                        <p:tgtEl>
                                          <p:spTgt spid="316470"/>
                                        </p:tgtEl>
                                      </p:cBhvr>
                                    </p:animEffect>
                                  </p:childTnLst>
                                </p:cTn>
                              </p:par>
                              <p:par>
                                <p:cTn id="123" presetID="3" presetClass="entr" presetSubtype="10" fill="hold" nodeType="withEffect">
                                  <p:stCondLst>
                                    <p:cond delay="0"/>
                                  </p:stCondLst>
                                  <p:childTnLst>
                                    <p:set>
                                      <p:cBhvr>
                                        <p:cTn id="124" dur="1" fill="hold">
                                          <p:stCondLst>
                                            <p:cond delay="0"/>
                                          </p:stCondLst>
                                        </p:cTn>
                                        <p:tgtEl>
                                          <p:spTgt spid="316490"/>
                                        </p:tgtEl>
                                        <p:attrNameLst>
                                          <p:attrName>style.visibility</p:attrName>
                                        </p:attrNameLst>
                                      </p:cBhvr>
                                      <p:to>
                                        <p:strVal val="visible"/>
                                      </p:to>
                                    </p:set>
                                    <p:animEffect transition="in" filter="blinds(horizontal)">
                                      <p:cBhvr>
                                        <p:cTn id="125" dur="500"/>
                                        <p:tgtEl>
                                          <p:spTgt spid="316490"/>
                                        </p:tgtEl>
                                      </p:cBhvr>
                                    </p:animEffect>
                                  </p:childTnLst>
                                </p:cTn>
                              </p:par>
                            </p:childTnLst>
                          </p:cTn>
                        </p:par>
                      </p:childTnLst>
                    </p:cTn>
                  </p:par>
                  <p:par>
                    <p:cTn id="126" fill="hold" nodeType="clickPar">
                      <p:stCondLst>
                        <p:cond delay="indefinite"/>
                      </p:stCondLst>
                      <p:childTnLst>
                        <p:par>
                          <p:cTn id="127" fill="hold" nodeType="withGroup">
                            <p:stCondLst>
                              <p:cond delay="0"/>
                            </p:stCondLst>
                            <p:childTnLst>
                              <p:par>
                                <p:cTn id="128" presetID="3" presetClass="entr" presetSubtype="10" fill="hold" grpId="0" nodeType="clickEffect">
                                  <p:stCondLst>
                                    <p:cond delay="0"/>
                                  </p:stCondLst>
                                  <p:childTnLst>
                                    <p:set>
                                      <p:cBhvr>
                                        <p:cTn id="129" dur="1" fill="hold">
                                          <p:stCondLst>
                                            <p:cond delay="0"/>
                                          </p:stCondLst>
                                        </p:cTn>
                                        <p:tgtEl>
                                          <p:spTgt spid="316453"/>
                                        </p:tgtEl>
                                        <p:attrNameLst>
                                          <p:attrName>style.visibility</p:attrName>
                                        </p:attrNameLst>
                                      </p:cBhvr>
                                      <p:to>
                                        <p:strVal val="visible"/>
                                      </p:to>
                                    </p:set>
                                    <p:animEffect transition="in" filter="blinds(horizontal)">
                                      <p:cBhvr>
                                        <p:cTn id="130" dur="500"/>
                                        <p:tgtEl>
                                          <p:spTgt spid="316453"/>
                                        </p:tgtEl>
                                      </p:cBhvr>
                                    </p:animEffect>
                                  </p:childTnLst>
                                </p:cTn>
                              </p:par>
                            </p:childTnLst>
                          </p:cTn>
                        </p:par>
                      </p:childTnLst>
                    </p:cTn>
                  </p:par>
                  <p:par>
                    <p:cTn id="131" fill="hold" nodeType="clickPar">
                      <p:stCondLst>
                        <p:cond delay="indefinite"/>
                      </p:stCondLst>
                      <p:childTnLst>
                        <p:par>
                          <p:cTn id="132" fill="hold" nodeType="withGroup">
                            <p:stCondLst>
                              <p:cond delay="0"/>
                            </p:stCondLst>
                            <p:childTnLst>
                              <p:par>
                                <p:cTn id="133" presetID="3" presetClass="entr" presetSubtype="10" fill="hold" nodeType="clickEffect">
                                  <p:stCondLst>
                                    <p:cond delay="0"/>
                                  </p:stCondLst>
                                  <p:childTnLst>
                                    <p:set>
                                      <p:cBhvr>
                                        <p:cTn id="134" dur="1" fill="hold">
                                          <p:stCondLst>
                                            <p:cond delay="0"/>
                                          </p:stCondLst>
                                        </p:cTn>
                                        <p:tgtEl>
                                          <p:spTgt spid="316474"/>
                                        </p:tgtEl>
                                        <p:attrNameLst>
                                          <p:attrName>style.visibility</p:attrName>
                                        </p:attrNameLst>
                                      </p:cBhvr>
                                      <p:to>
                                        <p:strVal val="visible"/>
                                      </p:to>
                                    </p:set>
                                    <p:animEffect transition="in" filter="blinds(horizontal)">
                                      <p:cBhvr>
                                        <p:cTn id="135" dur="500"/>
                                        <p:tgtEl>
                                          <p:spTgt spid="316474"/>
                                        </p:tgtEl>
                                      </p:cBhvr>
                                    </p:animEffect>
                                  </p:childTnLst>
                                </p:cTn>
                              </p:par>
                            </p:childTnLst>
                          </p:cTn>
                        </p:par>
                      </p:childTnLst>
                    </p:cTn>
                  </p:par>
                  <p:par>
                    <p:cTn id="136" fill="hold" nodeType="clickPar">
                      <p:stCondLst>
                        <p:cond delay="indefinite"/>
                      </p:stCondLst>
                      <p:childTnLst>
                        <p:par>
                          <p:cTn id="137" fill="hold" nodeType="withGroup">
                            <p:stCondLst>
                              <p:cond delay="0"/>
                            </p:stCondLst>
                            <p:childTnLst>
                              <p:par>
                                <p:cTn id="138" presetID="3" presetClass="entr" presetSubtype="10" fill="hold" grpId="0" nodeType="clickEffect">
                                  <p:stCondLst>
                                    <p:cond delay="0"/>
                                  </p:stCondLst>
                                  <p:childTnLst>
                                    <p:set>
                                      <p:cBhvr>
                                        <p:cTn id="139" dur="1" fill="hold">
                                          <p:stCondLst>
                                            <p:cond delay="0"/>
                                          </p:stCondLst>
                                        </p:cTn>
                                        <p:tgtEl>
                                          <p:spTgt spid="316473"/>
                                        </p:tgtEl>
                                        <p:attrNameLst>
                                          <p:attrName>style.visibility</p:attrName>
                                        </p:attrNameLst>
                                      </p:cBhvr>
                                      <p:to>
                                        <p:strVal val="visible"/>
                                      </p:to>
                                    </p:set>
                                    <p:animEffect transition="in" filter="blinds(horizontal)">
                                      <p:cBhvr>
                                        <p:cTn id="140" dur="500"/>
                                        <p:tgtEl>
                                          <p:spTgt spid="3164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419" grpId="0" build="p" animBg="1"/>
      <p:bldP spid="316452" grpId="0" animBg="1"/>
      <p:bldP spid="316453" grpId="0"/>
      <p:bldP spid="316454" grpId="0"/>
      <p:bldP spid="316455" grpId="0"/>
      <p:bldP spid="316456" grpId="0"/>
      <p:bldP spid="316457" grpId="0"/>
      <p:bldP spid="316458" grpId="0"/>
      <p:bldP spid="316459" grpId="0"/>
      <p:bldP spid="316460" grpId="0"/>
      <p:bldP spid="316461" grpId="0"/>
      <p:bldP spid="316462" grpId="0"/>
      <p:bldP spid="316473" grpId="0"/>
      <p:bldP spid="316476" grpId="0"/>
      <p:bldP spid="316479" grpId="0"/>
      <p:bldP spid="316491" grpId="0"/>
      <p:bldP spid="31649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229" name="Rectangle 37" descr="蓝色面巾纸">
            <a:extLst>
              <a:ext uri="{FF2B5EF4-FFF2-40B4-BE49-F238E27FC236}">
                <a16:creationId xmlns:a16="http://schemas.microsoft.com/office/drawing/2014/main" id="{C71CA59C-D84E-48B9-9F95-C4A22D7B964C}"/>
              </a:ext>
            </a:extLst>
          </p:cNvPr>
          <p:cNvSpPr>
            <a:spLocks noChangeArrowheads="1"/>
          </p:cNvSpPr>
          <p:nvPr/>
        </p:nvSpPr>
        <p:spPr bwMode="auto">
          <a:xfrm>
            <a:off x="395288" y="692150"/>
            <a:ext cx="2879725" cy="533400"/>
          </a:xfrm>
          <a:prstGeom prst="rect">
            <a:avLst/>
          </a:prstGeom>
          <a:blipFill dpi="0" rotWithShape="0">
            <a:blip r:embed="rId2"/>
            <a:srcRect/>
            <a:tile tx="0" ty="0" sx="100000" sy="100000" flip="none" algn="tl"/>
          </a:blip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None/>
            </a:pPr>
            <a:r>
              <a:rPr lang="en-US" altLang="zh-CN" sz="2400">
                <a:solidFill>
                  <a:srgbClr val="000000"/>
                </a:solidFill>
                <a:latin typeface="黑体" panose="02010609060101010101" pitchFamily="49" charset="-122"/>
                <a:ea typeface="黑体" panose="02010609060101010101" pitchFamily="49" charset="-122"/>
              </a:rPr>
              <a:t>2</a:t>
            </a:r>
            <a:r>
              <a:rPr lang="zh-CN" altLang="en-US" sz="2400">
                <a:solidFill>
                  <a:srgbClr val="000000"/>
                </a:solidFill>
                <a:latin typeface="黑体" panose="02010609060101010101" pitchFamily="49" charset="-122"/>
                <a:ea typeface="黑体" panose="02010609060101010101" pitchFamily="49" charset="-122"/>
              </a:rPr>
              <a:t>、消费者需求曲线</a:t>
            </a:r>
          </a:p>
        </p:txBody>
      </p:sp>
      <p:pic>
        <p:nvPicPr>
          <p:cNvPr id="392230" name="Picture 38">
            <a:extLst>
              <a:ext uri="{FF2B5EF4-FFF2-40B4-BE49-F238E27FC236}">
                <a16:creationId xmlns:a16="http://schemas.microsoft.com/office/drawing/2014/main" id="{F1F714FA-A6C2-428A-BBCB-D8892829FA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2938" y="404813"/>
            <a:ext cx="4006850" cy="604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2231" name="Rectangle 39" descr="花束">
            <a:extLst>
              <a:ext uri="{FF2B5EF4-FFF2-40B4-BE49-F238E27FC236}">
                <a16:creationId xmlns:a16="http://schemas.microsoft.com/office/drawing/2014/main" id="{B568D369-79D9-48C6-8469-567E5062C4A6}"/>
              </a:ext>
            </a:extLst>
          </p:cNvPr>
          <p:cNvSpPr>
            <a:spLocks noGrp="1" noChangeArrowheads="1"/>
          </p:cNvSpPr>
          <p:nvPr>
            <p:ph type="body" idx="1"/>
          </p:nvPr>
        </p:nvSpPr>
        <p:spPr>
          <a:xfrm>
            <a:off x="684213" y="1484313"/>
            <a:ext cx="3167062" cy="1800225"/>
          </a:xfrm>
          <a:blipFill dpi="0" rotWithShape="0">
            <a:blip r:embed="rId4"/>
            <a:srcRect/>
            <a:tile tx="0" ty="0" sx="100000" sy="100000" flip="none" algn="tl"/>
          </a:blipFill>
          <a:ln w="38100">
            <a:solidFill>
              <a:srgbClr val="009999"/>
            </a:solidFill>
            <a:miter lim="800000"/>
            <a:headEnd/>
            <a:tailEnd/>
          </a:ln>
        </p:spPr>
        <p:txBody>
          <a:bodyPr/>
          <a:lstStyle/>
          <a:p>
            <a:pPr marL="0" indent="0" eaLnBrk="1" hangingPunct="1">
              <a:lnSpc>
                <a:spcPct val="90000"/>
              </a:lnSpc>
            </a:pPr>
            <a:r>
              <a:rPr lang="zh-CN" altLang="en-US" sz="2400" b="1"/>
              <a:t>价格</a:t>
            </a:r>
            <a:r>
              <a:rPr lang="en-US" altLang="zh-CN" sz="2400" b="1"/>
              <a:t>—</a:t>
            </a:r>
            <a:r>
              <a:rPr lang="zh-CN" altLang="en-US" sz="2400" b="1"/>
              <a:t>消费曲线上的三个均衡点</a:t>
            </a:r>
            <a:r>
              <a:rPr lang="en-US" altLang="zh-CN" sz="2400" b="1"/>
              <a:t>E</a:t>
            </a:r>
            <a:r>
              <a:rPr lang="en-US" altLang="zh-CN" sz="2400" b="1" baseline="-25000"/>
              <a:t>1</a:t>
            </a:r>
            <a:r>
              <a:rPr lang="zh-CN" altLang="en-US" sz="2400" b="1"/>
              <a:t>、 </a:t>
            </a:r>
            <a:r>
              <a:rPr lang="en-US" altLang="zh-CN" sz="2400" b="1"/>
              <a:t>E</a:t>
            </a:r>
            <a:r>
              <a:rPr lang="en-US" altLang="zh-CN" sz="2400" b="1" baseline="-25000"/>
              <a:t>2</a:t>
            </a:r>
            <a:r>
              <a:rPr lang="zh-CN" altLang="en-US" sz="2400" b="1"/>
              <a:t>和 </a:t>
            </a:r>
            <a:r>
              <a:rPr lang="en-US" altLang="zh-CN" sz="2400" b="1"/>
              <a:t>E</a:t>
            </a:r>
            <a:r>
              <a:rPr lang="en-US" altLang="zh-CN" sz="2400" b="1" baseline="-25000"/>
              <a:t>3</a:t>
            </a:r>
            <a:r>
              <a:rPr lang="zh-CN" altLang="en-US" sz="2400" b="1"/>
              <a:t>上，都存在着价格与需求量之间的一一对应关系。</a:t>
            </a:r>
          </a:p>
        </p:txBody>
      </p:sp>
      <p:sp>
        <p:nvSpPr>
          <p:cNvPr id="392232" name="Rectangle 40" descr="纸莎草纸">
            <a:extLst>
              <a:ext uri="{FF2B5EF4-FFF2-40B4-BE49-F238E27FC236}">
                <a16:creationId xmlns:a16="http://schemas.microsoft.com/office/drawing/2014/main" id="{9B3213B3-9AD3-4248-BDAB-5C2D3D94F70C}"/>
              </a:ext>
            </a:extLst>
          </p:cNvPr>
          <p:cNvSpPr>
            <a:spLocks noChangeArrowheads="1"/>
          </p:cNvSpPr>
          <p:nvPr/>
        </p:nvSpPr>
        <p:spPr bwMode="auto">
          <a:xfrm>
            <a:off x="684213" y="3571875"/>
            <a:ext cx="3167062" cy="2736850"/>
          </a:xfrm>
          <a:prstGeom prst="rect">
            <a:avLst/>
          </a:prstGeom>
          <a:blipFill dpi="0" rotWithShape="0">
            <a:blip r:embed="rId5"/>
            <a:srcRect/>
            <a:tile tx="0" ty="0" sx="100000" sy="100000" flip="none" algn="tl"/>
          </a:blipFill>
          <a:ln w="38100">
            <a:solidFill>
              <a:schemeClr val="folHlink"/>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006600"/>
              </a:buClr>
              <a:buSzPct val="95000"/>
              <a:buFont typeface="Wingdings" panose="05000000000000000000" pitchFamily="2" charset="2"/>
              <a:buChar char="p"/>
            </a:pPr>
            <a:r>
              <a:rPr lang="zh-CN" altLang="en-US" sz="2400" b="1"/>
              <a:t>根据这种对应关系，把每一个</a:t>
            </a:r>
            <a:r>
              <a:rPr lang="en-US" altLang="zh-CN" sz="2400" b="1"/>
              <a:t>P</a:t>
            </a:r>
            <a:r>
              <a:rPr lang="zh-CN" altLang="en-US" sz="2400" b="1"/>
              <a:t>数值和相应的均衡点上的</a:t>
            </a:r>
            <a:r>
              <a:rPr lang="en-US" altLang="zh-CN" sz="2400" b="1"/>
              <a:t>X</a:t>
            </a:r>
            <a:r>
              <a:rPr lang="zh-CN" altLang="en-US" sz="2400" b="1"/>
              <a:t>数值绘制在商品的价格</a:t>
            </a:r>
            <a:r>
              <a:rPr lang="en-US" altLang="zh-CN" sz="2400" b="1"/>
              <a:t>-</a:t>
            </a:r>
            <a:r>
              <a:rPr lang="zh-CN" altLang="en-US" sz="2400" b="1"/>
              <a:t>数量坐标图上，便可以得到单个消费者的需求曲线。</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92229"/>
                                        </p:tgtEl>
                                        <p:attrNameLst>
                                          <p:attrName>style.visibility</p:attrName>
                                        </p:attrNameLst>
                                      </p:cBhvr>
                                      <p:to>
                                        <p:strVal val="visible"/>
                                      </p:to>
                                    </p:set>
                                    <p:animEffect transition="in" filter="blinds(horizontal)">
                                      <p:cBhvr>
                                        <p:cTn id="7" dur="500"/>
                                        <p:tgtEl>
                                          <p:spTgt spid="39222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392230"/>
                                        </p:tgtEl>
                                        <p:attrNameLst>
                                          <p:attrName>style.visibility</p:attrName>
                                        </p:attrNameLst>
                                      </p:cBhvr>
                                      <p:to>
                                        <p:strVal val="visible"/>
                                      </p:to>
                                    </p:set>
                                    <p:animEffect transition="in" filter="diamond(in)">
                                      <p:cBhvr>
                                        <p:cTn id="12" dur="500"/>
                                        <p:tgtEl>
                                          <p:spTgt spid="39223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92231">
                                            <p:bg/>
                                          </p:spTgt>
                                        </p:tgtEl>
                                        <p:attrNameLst>
                                          <p:attrName>style.visibility</p:attrName>
                                        </p:attrNameLst>
                                      </p:cBhvr>
                                      <p:to>
                                        <p:strVal val="visible"/>
                                      </p:to>
                                    </p:set>
                                    <p:animEffect transition="in" filter="blinds(horizontal)">
                                      <p:cBhvr>
                                        <p:cTn id="17" dur="500"/>
                                        <p:tgtEl>
                                          <p:spTgt spid="392231">
                                            <p:bg/>
                                          </p:spTgt>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392231">
                                            <p:txEl>
                                              <p:pRg st="0" end="0"/>
                                            </p:txEl>
                                          </p:spTgt>
                                        </p:tgtEl>
                                        <p:attrNameLst>
                                          <p:attrName>style.visibility</p:attrName>
                                        </p:attrNameLst>
                                      </p:cBhvr>
                                      <p:to>
                                        <p:strVal val="visible"/>
                                      </p:to>
                                    </p:set>
                                    <p:animEffect transition="in" filter="blinds(horizontal)">
                                      <p:cBhvr>
                                        <p:cTn id="20" dur="500"/>
                                        <p:tgtEl>
                                          <p:spTgt spid="392231">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392232"/>
                                        </p:tgtEl>
                                        <p:attrNameLst>
                                          <p:attrName>style.visibility</p:attrName>
                                        </p:attrNameLst>
                                      </p:cBhvr>
                                      <p:to>
                                        <p:strVal val="visible"/>
                                      </p:to>
                                    </p:set>
                                    <p:animEffect transition="in" filter="blinds(horizontal)">
                                      <p:cBhvr>
                                        <p:cTn id="25" dur="500"/>
                                        <p:tgtEl>
                                          <p:spTgt spid="392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229" grpId="0" animBg="1"/>
      <p:bldP spid="392231" grpId="0" build="p" animBg="1"/>
      <p:bldP spid="392232"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834" name="Rectangle 2">
            <a:extLst>
              <a:ext uri="{FF2B5EF4-FFF2-40B4-BE49-F238E27FC236}">
                <a16:creationId xmlns:a16="http://schemas.microsoft.com/office/drawing/2014/main" id="{0CDD748B-E432-4B9F-97B9-39B25C059D92}"/>
              </a:ext>
            </a:extLst>
          </p:cNvPr>
          <p:cNvSpPr>
            <a:spLocks noGrp="1" noChangeArrowheads="1"/>
          </p:cNvSpPr>
          <p:nvPr>
            <p:ph type="title"/>
          </p:nvPr>
        </p:nvSpPr>
        <p:spPr>
          <a:xfrm>
            <a:off x="685800" y="404813"/>
            <a:ext cx="7772400" cy="576262"/>
          </a:xfrm>
        </p:spPr>
        <p:txBody>
          <a:bodyPr/>
          <a:lstStyle/>
          <a:p>
            <a:pPr eaLnBrk="1" hangingPunct="1"/>
            <a:r>
              <a:rPr lang="zh-CN" altLang="en-US" sz="2800"/>
              <a:t>对效用的理解</a:t>
            </a:r>
            <a:r>
              <a:rPr lang="en-US" altLang="zh-CN" sz="2800"/>
              <a:t>——《</a:t>
            </a:r>
            <a:r>
              <a:rPr lang="zh-CN" altLang="en-US" sz="2800"/>
              <a:t>傻子地主</a:t>
            </a:r>
            <a:r>
              <a:rPr lang="en-US" altLang="zh-CN" sz="2800"/>
              <a:t>》</a:t>
            </a:r>
          </a:p>
        </p:txBody>
      </p:sp>
      <p:sp>
        <p:nvSpPr>
          <p:cNvPr id="120835" name="Rectangle 3">
            <a:extLst>
              <a:ext uri="{FF2B5EF4-FFF2-40B4-BE49-F238E27FC236}">
                <a16:creationId xmlns:a16="http://schemas.microsoft.com/office/drawing/2014/main" id="{BF7C70B5-41AC-4644-AA50-7C338EE1A9F9}"/>
              </a:ext>
            </a:extLst>
          </p:cNvPr>
          <p:cNvSpPr>
            <a:spLocks noGrp="1" noChangeArrowheads="1"/>
          </p:cNvSpPr>
          <p:nvPr>
            <p:ph type="body" idx="1"/>
          </p:nvPr>
        </p:nvSpPr>
        <p:spPr>
          <a:xfrm>
            <a:off x="684213" y="1052513"/>
            <a:ext cx="7920037" cy="4176712"/>
          </a:xfrm>
          <a:ln>
            <a:solidFill>
              <a:srgbClr val="FF0000"/>
            </a:solidFill>
            <a:miter lim="800000"/>
            <a:headEnd/>
            <a:tailEnd/>
          </a:ln>
        </p:spPr>
        <p:txBody>
          <a:bodyPr/>
          <a:lstStyle/>
          <a:p>
            <a:pPr eaLnBrk="1" hangingPunct="1">
              <a:lnSpc>
                <a:spcPct val="110000"/>
              </a:lnSpc>
            </a:pPr>
            <a:r>
              <a:rPr lang="zh-CN" altLang="en-US" sz="2000" b="1">
                <a:solidFill>
                  <a:srgbClr val="000000"/>
                </a:solidFill>
                <a:latin typeface="黑体" panose="02010609060101010101" pitchFamily="49" charset="-122"/>
                <a:ea typeface="黑体" panose="02010609060101010101" pitchFamily="49" charset="-122"/>
              </a:rPr>
              <a:t>从前，某地闹起了水灾，洪水吞没了土地和房屋。人们纷纷爬上了山顶和大树，想要逃脱这场灾难。</a:t>
            </a:r>
          </a:p>
          <a:p>
            <a:pPr eaLnBrk="1" hangingPunct="1">
              <a:lnSpc>
                <a:spcPct val="110000"/>
              </a:lnSpc>
            </a:pPr>
            <a:r>
              <a:rPr lang="zh-CN" altLang="en-US" sz="2000" b="1">
                <a:solidFill>
                  <a:srgbClr val="000000"/>
                </a:solidFill>
                <a:latin typeface="黑体" panose="02010609060101010101" pitchFamily="49" charset="-122"/>
                <a:ea typeface="黑体" panose="02010609060101010101" pitchFamily="49" charset="-122"/>
              </a:rPr>
              <a:t>在一棵大树上，地主和长工聚集到一起。地主紧紧地抱着一盒金子 ，警惕地注视着长工的一举一动，害怕长工会趁机把金子抢走。长工则提着一篮玉米面饼，呆呆地看着滔滔大水。除了这篮面饼，长工已一无所有了。</a:t>
            </a:r>
          </a:p>
          <a:p>
            <a:pPr eaLnBrk="1" hangingPunct="1">
              <a:lnSpc>
                <a:spcPct val="110000"/>
              </a:lnSpc>
            </a:pPr>
            <a:r>
              <a:rPr lang="zh-CN" altLang="en-US" sz="2000" b="1">
                <a:solidFill>
                  <a:srgbClr val="000000"/>
                </a:solidFill>
                <a:latin typeface="黑体" panose="02010609060101010101" pitchFamily="49" charset="-122"/>
                <a:ea typeface="黑体" panose="02010609060101010101" pitchFamily="49" charset="-122"/>
              </a:rPr>
              <a:t>几天过去了，四处仍旧是白茫茫一片。长工饿了就吃几口饼，地主饿了却只有看着金子发呆。地主舍不得用金子去换饼，长工也不愿白白地把饼送给地主。</a:t>
            </a:r>
          </a:p>
          <a:p>
            <a:pPr eaLnBrk="1" hangingPunct="1">
              <a:lnSpc>
                <a:spcPct val="110000"/>
              </a:lnSpc>
            </a:pPr>
            <a:r>
              <a:rPr lang="zh-CN" altLang="en-US" sz="2000" b="1">
                <a:solidFill>
                  <a:srgbClr val="000000"/>
                </a:solidFill>
                <a:latin typeface="黑体" panose="02010609060101010101" pitchFamily="49" charset="-122"/>
                <a:ea typeface="黑体" panose="02010609060101010101" pitchFamily="49" charset="-122"/>
              </a:rPr>
              <a:t>又几天过去了，大水悄悄退走了。长工高兴地爬到树下，地主却静静地躺着，永远留在大树上了。</a:t>
            </a:r>
          </a:p>
        </p:txBody>
      </p:sp>
      <p:sp>
        <p:nvSpPr>
          <p:cNvPr id="120837" name="Rectangle 5" descr="信纸">
            <a:extLst>
              <a:ext uri="{FF2B5EF4-FFF2-40B4-BE49-F238E27FC236}">
                <a16:creationId xmlns:a16="http://schemas.microsoft.com/office/drawing/2014/main" id="{D9B7FB4B-F23A-48B9-AC7B-6D401A0AE041}"/>
              </a:ext>
            </a:extLst>
          </p:cNvPr>
          <p:cNvSpPr>
            <a:spLocks noChangeArrowheads="1"/>
          </p:cNvSpPr>
          <p:nvPr/>
        </p:nvSpPr>
        <p:spPr bwMode="auto">
          <a:xfrm>
            <a:off x="611188" y="5373688"/>
            <a:ext cx="7993062" cy="1006475"/>
          </a:xfrm>
          <a:prstGeom prst="rect">
            <a:avLst/>
          </a:prstGeom>
          <a:blipFill dpi="0" rotWithShape="0">
            <a:blip r:embed="rId2"/>
            <a:srcRect/>
            <a:tile tx="0" ty="0" sx="100000" sy="100000" flip="none" algn="tl"/>
          </a:blipFill>
          <a:ln w="38100">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10000"/>
              </a:lnSpc>
              <a:buClr>
                <a:srgbClr val="3366FF"/>
              </a:buClr>
              <a:buSzPct val="95000"/>
              <a:buFont typeface="Wingdings" panose="05000000000000000000" pitchFamily="2" charset="2"/>
              <a:buChar char="n"/>
            </a:pPr>
            <a:r>
              <a:rPr lang="zh-CN" altLang="en-US" sz="2400">
                <a:solidFill>
                  <a:srgbClr val="000000"/>
                </a:solidFill>
                <a:ea typeface="黑体" panose="02010609060101010101" pitchFamily="49" charset="-122"/>
              </a:rPr>
              <a:t>说明效用因时因地而异。</a:t>
            </a:r>
          </a:p>
          <a:p>
            <a:pPr eaLnBrk="1" hangingPunct="1">
              <a:lnSpc>
                <a:spcPct val="110000"/>
              </a:lnSpc>
              <a:buClr>
                <a:srgbClr val="3366FF"/>
              </a:buClr>
              <a:buSzPct val="95000"/>
              <a:buFont typeface="Wingdings" panose="05000000000000000000" pitchFamily="2" charset="2"/>
              <a:buChar char="n"/>
            </a:pPr>
            <a:r>
              <a:rPr lang="zh-CN" altLang="en-US" sz="2400">
                <a:solidFill>
                  <a:srgbClr val="000000"/>
                </a:solidFill>
                <a:ea typeface="黑体" panose="02010609060101010101" pitchFamily="49" charset="-122"/>
              </a:rPr>
              <a:t>金窝银窝不如自己的穷窝？</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0834"/>
                                        </p:tgtEl>
                                        <p:attrNameLst>
                                          <p:attrName>style.visibility</p:attrName>
                                        </p:attrNameLst>
                                      </p:cBhvr>
                                      <p:to>
                                        <p:strVal val="visible"/>
                                      </p:to>
                                    </p:set>
                                    <p:anim calcmode="lin" valueType="num">
                                      <p:cBhvr additive="base">
                                        <p:cTn id="7" dur="500" fill="hold"/>
                                        <p:tgtEl>
                                          <p:spTgt spid="120834"/>
                                        </p:tgtEl>
                                        <p:attrNameLst>
                                          <p:attrName>ppt_x</p:attrName>
                                        </p:attrNameLst>
                                      </p:cBhvr>
                                      <p:tavLst>
                                        <p:tav tm="0">
                                          <p:val>
                                            <p:strVal val="0-#ppt_w/2"/>
                                          </p:val>
                                        </p:tav>
                                        <p:tav tm="100000">
                                          <p:val>
                                            <p:strVal val="#ppt_x"/>
                                          </p:val>
                                        </p:tav>
                                      </p:tavLst>
                                    </p:anim>
                                    <p:anim calcmode="lin" valueType="num">
                                      <p:cBhvr additive="base">
                                        <p:cTn id="8" dur="500" fill="hold"/>
                                        <p:tgtEl>
                                          <p:spTgt spid="12083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4" presetClass="entr" presetSubtype="0" fill="hold" grpId="0" nodeType="clickEffect">
                                  <p:stCondLst>
                                    <p:cond delay="0"/>
                                  </p:stCondLst>
                                  <p:childTnLst>
                                    <p:set>
                                      <p:cBhvr>
                                        <p:cTn id="12" dur="1" fill="hold">
                                          <p:stCondLst>
                                            <p:cond delay="499"/>
                                          </p:stCondLst>
                                        </p:cTn>
                                        <p:tgtEl>
                                          <p:spTgt spid="120835">
                                            <p:txEl>
                                              <p:pRg st="0" end="0"/>
                                            </p:txEl>
                                          </p:spTgt>
                                        </p:tgtEl>
                                        <p:attrNameLst>
                                          <p:attrName>style.visibility</p:attrName>
                                        </p:attrNameLst>
                                      </p:cBhvr>
                                      <p:to>
                                        <p:strVal val="visible"/>
                                      </p:to>
                                    </p:set>
                                    <p:anim to="" calcmode="lin" valueType="num">
                                      <p:cBhvr>
                                        <p:cTn id="13" dur="1" fill="hold"/>
                                        <p:tgtEl>
                                          <p:spTgt spid="120835">
                                            <p:txEl>
                                              <p:pRg st="0" end="0"/>
                                            </p:txEl>
                                          </p:spTgt>
                                        </p:tgtEl>
                                        <p:attrNameLst>
                                          <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4" presetClass="entr" presetSubtype="0" fill="hold" grpId="0" nodeType="clickEffect">
                                  <p:stCondLst>
                                    <p:cond delay="0"/>
                                  </p:stCondLst>
                                  <p:childTnLst>
                                    <p:set>
                                      <p:cBhvr>
                                        <p:cTn id="17" dur="1" fill="hold">
                                          <p:stCondLst>
                                            <p:cond delay="499"/>
                                          </p:stCondLst>
                                        </p:cTn>
                                        <p:tgtEl>
                                          <p:spTgt spid="120835">
                                            <p:txEl>
                                              <p:pRg st="1" end="1"/>
                                            </p:txEl>
                                          </p:spTgt>
                                        </p:tgtEl>
                                        <p:attrNameLst>
                                          <p:attrName>style.visibility</p:attrName>
                                        </p:attrNameLst>
                                      </p:cBhvr>
                                      <p:to>
                                        <p:strVal val="visible"/>
                                      </p:to>
                                    </p:set>
                                    <p:anim to="" calcmode="lin" valueType="num">
                                      <p:cBhvr>
                                        <p:cTn id="18" dur="1" fill="hold"/>
                                        <p:tgtEl>
                                          <p:spTgt spid="120835">
                                            <p:txEl>
                                              <p:pRg st="1" end="1"/>
                                            </p:txEl>
                                          </p:spTgt>
                                        </p:tgtEl>
                                        <p:attrNameLst>
                                          <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4" presetClass="entr" presetSubtype="0" fill="hold" grpId="0" nodeType="clickEffect">
                                  <p:stCondLst>
                                    <p:cond delay="0"/>
                                  </p:stCondLst>
                                  <p:childTnLst>
                                    <p:set>
                                      <p:cBhvr>
                                        <p:cTn id="22" dur="1" fill="hold">
                                          <p:stCondLst>
                                            <p:cond delay="499"/>
                                          </p:stCondLst>
                                        </p:cTn>
                                        <p:tgtEl>
                                          <p:spTgt spid="120835">
                                            <p:txEl>
                                              <p:pRg st="2" end="2"/>
                                            </p:txEl>
                                          </p:spTgt>
                                        </p:tgtEl>
                                        <p:attrNameLst>
                                          <p:attrName>style.visibility</p:attrName>
                                        </p:attrNameLst>
                                      </p:cBhvr>
                                      <p:to>
                                        <p:strVal val="visible"/>
                                      </p:to>
                                    </p:set>
                                    <p:anim to="" calcmode="lin" valueType="num">
                                      <p:cBhvr>
                                        <p:cTn id="23" dur="1" fill="hold"/>
                                        <p:tgtEl>
                                          <p:spTgt spid="120835">
                                            <p:txEl>
                                              <p:pRg st="2" end="2"/>
                                            </p:txEl>
                                          </p:spTgt>
                                        </p:tgtEl>
                                        <p:attrNameLst>
                                          <p:attrName/>
                                        </p:attrNameLst>
                                      </p:cBhvr>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4" presetClass="entr" presetSubtype="0" fill="hold" grpId="0" nodeType="clickEffect">
                                  <p:stCondLst>
                                    <p:cond delay="0"/>
                                  </p:stCondLst>
                                  <p:childTnLst>
                                    <p:set>
                                      <p:cBhvr>
                                        <p:cTn id="27" dur="1" fill="hold">
                                          <p:stCondLst>
                                            <p:cond delay="499"/>
                                          </p:stCondLst>
                                        </p:cTn>
                                        <p:tgtEl>
                                          <p:spTgt spid="120835">
                                            <p:txEl>
                                              <p:pRg st="3" end="3"/>
                                            </p:txEl>
                                          </p:spTgt>
                                        </p:tgtEl>
                                        <p:attrNameLst>
                                          <p:attrName>style.visibility</p:attrName>
                                        </p:attrNameLst>
                                      </p:cBhvr>
                                      <p:to>
                                        <p:strVal val="visible"/>
                                      </p:to>
                                    </p:set>
                                    <p:anim to="" calcmode="lin" valueType="num">
                                      <p:cBhvr>
                                        <p:cTn id="28" dur="1" fill="hold"/>
                                        <p:tgtEl>
                                          <p:spTgt spid="120835">
                                            <p:txEl>
                                              <p:pRg st="3" end="3"/>
                                            </p:txEl>
                                          </p:spTgt>
                                        </p:tgtEl>
                                        <p:attrNameLst>
                                          <p:attrName/>
                                        </p:attrNameLst>
                                      </p:cBhvr>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20837"/>
                                        </p:tgtEl>
                                        <p:attrNameLst>
                                          <p:attrName>style.visibility</p:attrName>
                                        </p:attrNameLst>
                                      </p:cBhvr>
                                      <p:to>
                                        <p:strVal val="visible"/>
                                      </p:to>
                                    </p:set>
                                    <p:animEffect transition="in" filter="blinds(horizontal)">
                                      <p:cBhvr>
                                        <p:cTn id="33" dur="500"/>
                                        <p:tgtEl>
                                          <p:spTgt spid="1208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4" grpId="0" autoUpdateAnimBg="0"/>
      <p:bldP spid="120835" grpId="0" build="p" autoUpdateAnimBg="0"/>
      <p:bldP spid="12083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12E51E97-1CE4-4CC8-BED6-7B97F3FC34D8}"/>
              </a:ext>
            </a:extLst>
          </p:cNvPr>
          <p:cNvSpPr>
            <a:spLocks noGrp="1" noChangeArrowheads="1"/>
          </p:cNvSpPr>
          <p:nvPr>
            <p:ph type="title"/>
          </p:nvPr>
        </p:nvSpPr>
        <p:spPr>
          <a:xfrm>
            <a:off x="395288" y="188913"/>
            <a:ext cx="8280400" cy="720725"/>
          </a:xfrm>
        </p:spPr>
        <p:txBody>
          <a:bodyPr/>
          <a:lstStyle/>
          <a:p>
            <a:pPr eaLnBrk="1" hangingPunct="1"/>
            <a:r>
              <a:rPr lang="zh-CN" altLang="en-US" sz="2600" b="1">
                <a:solidFill>
                  <a:srgbClr val="000000"/>
                </a:solidFill>
                <a:ea typeface="黑体" panose="02010609060101010101" pitchFamily="49" charset="-122"/>
              </a:rPr>
              <a:t>四、收入</a:t>
            </a:r>
            <a:r>
              <a:rPr lang="en-US" altLang="zh-CN" sz="2600" b="1">
                <a:solidFill>
                  <a:srgbClr val="000000"/>
                </a:solidFill>
                <a:ea typeface="黑体" panose="02010609060101010101" pitchFamily="49" charset="-122"/>
              </a:rPr>
              <a:t>—</a:t>
            </a:r>
            <a:r>
              <a:rPr lang="zh-CN" altLang="en-US" sz="2600" b="1">
                <a:solidFill>
                  <a:srgbClr val="000000"/>
                </a:solidFill>
                <a:ea typeface="黑体" panose="02010609060101010101" pitchFamily="49" charset="-122"/>
              </a:rPr>
              <a:t>消费曲线</a:t>
            </a:r>
            <a:r>
              <a:rPr lang="en-US" altLang="zh-CN" sz="2000" b="1">
                <a:solidFill>
                  <a:srgbClr val="000000"/>
                </a:solidFill>
                <a:ea typeface="黑体" panose="02010609060101010101" pitchFamily="49" charset="-122"/>
              </a:rPr>
              <a:t>(income-consumption curve)</a:t>
            </a:r>
            <a:r>
              <a:rPr lang="zh-CN" altLang="en-US" sz="2600" b="1">
                <a:solidFill>
                  <a:srgbClr val="000000"/>
                </a:solidFill>
                <a:ea typeface="黑体" panose="02010609060101010101" pitchFamily="49" charset="-122"/>
              </a:rPr>
              <a:t>和恩格尔曲线</a:t>
            </a:r>
            <a:r>
              <a:rPr lang="zh-CN" altLang="en-US"/>
              <a:t> </a:t>
            </a:r>
          </a:p>
        </p:txBody>
      </p:sp>
      <p:sp>
        <p:nvSpPr>
          <p:cNvPr id="312323" name="Rectangle 3" descr="信纸">
            <a:extLst>
              <a:ext uri="{FF2B5EF4-FFF2-40B4-BE49-F238E27FC236}">
                <a16:creationId xmlns:a16="http://schemas.microsoft.com/office/drawing/2014/main" id="{19F9D2CD-AB21-4D32-9913-FDE74226B7EA}"/>
              </a:ext>
            </a:extLst>
          </p:cNvPr>
          <p:cNvSpPr>
            <a:spLocks noGrp="1" noChangeArrowheads="1"/>
          </p:cNvSpPr>
          <p:nvPr>
            <p:ph type="body" idx="1"/>
          </p:nvPr>
        </p:nvSpPr>
        <p:spPr>
          <a:xfrm>
            <a:off x="468313" y="1773238"/>
            <a:ext cx="8064500" cy="935037"/>
          </a:xfrm>
          <a:blipFill dpi="0" rotWithShape="0">
            <a:blip r:embed="rId2"/>
            <a:srcRect/>
            <a:tile tx="0" ty="0" sx="100000" sy="100000" flip="none" algn="tl"/>
          </a:blipFill>
          <a:ln w="38100">
            <a:solidFill>
              <a:srgbClr val="CC6600"/>
            </a:solidFill>
            <a:miter lim="800000"/>
            <a:headEnd/>
            <a:tailEnd/>
          </a:ln>
        </p:spPr>
        <p:txBody>
          <a:bodyPr/>
          <a:lstStyle/>
          <a:p>
            <a:pPr eaLnBrk="1" hangingPunct="1">
              <a:buClr>
                <a:srgbClr val="3366FF"/>
              </a:buClr>
              <a:buSzPct val="95000"/>
              <a:buFont typeface="Wingdings" panose="05000000000000000000" pitchFamily="2" charset="2"/>
              <a:buChar char="n"/>
            </a:pPr>
            <a:r>
              <a:rPr lang="zh-CN" altLang="en-US" sz="2400" b="1">
                <a:solidFill>
                  <a:srgbClr val="000000"/>
                </a:solidFill>
              </a:rPr>
              <a:t>在消费者偏好和商品价格不变的条件下，</a:t>
            </a:r>
          </a:p>
          <a:p>
            <a:pPr eaLnBrk="1" hangingPunct="1">
              <a:buClr>
                <a:srgbClr val="3366FF"/>
              </a:buClr>
              <a:buSzPct val="95000"/>
              <a:buFont typeface="Wingdings" panose="05000000000000000000" pitchFamily="2" charset="2"/>
              <a:buChar char="n"/>
            </a:pPr>
            <a:r>
              <a:rPr lang="zh-CN" altLang="en-US" sz="2400" b="1">
                <a:solidFill>
                  <a:srgbClr val="000000"/>
                </a:solidFill>
              </a:rPr>
              <a:t>消费者收入变动引起效用最大化的均衡点的轨迹。</a:t>
            </a:r>
          </a:p>
        </p:txBody>
      </p:sp>
      <p:sp>
        <p:nvSpPr>
          <p:cNvPr id="312329" name="Text Box 9">
            <a:extLst>
              <a:ext uri="{FF2B5EF4-FFF2-40B4-BE49-F238E27FC236}">
                <a16:creationId xmlns:a16="http://schemas.microsoft.com/office/drawing/2014/main" id="{C6385274-CA9D-43B5-A19E-7658D1046955}"/>
              </a:ext>
            </a:extLst>
          </p:cNvPr>
          <p:cNvSpPr txBox="1">
            <a:spLocks noChangeArrowheads="1"/>
          </p:cNvSpPr>
          <p:nvPr/>
        </p:nvSpPr>
        <p:spPr bwMode="auto">
          <a:xfrm>
            <a:off x="822325" y="6005513"/>
            <a:ext cx="409575" cy="403225"/>
          </a:xfrm>
          <a:prstGeom prst="rect">
            <a:avLst/>
          </a:prstGeom>
          <a:solidFill>
            <a:srgbClr val="FFFFFF"/>
          </a:solidFill>
          <a:ln w="9525">
            <a:solidFill>
              <a:srgbClr val="FFFFFF"/>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O	</a:t>
            </a:r>
          </a:p>
          <a:p>
            <a:pPr>
              <a:spcBef>
                <a:spcPct val="0"/>
              </a:spcBef>
              <a:buClrTx/>
              <a:buFontTx/>
              <a:buNone/>
            </a:pPr>
            <a:endParaRPr lang="en-US" altLang="zh-CN" sz="2400"/>
          </a:p>
        </p:txBody>
      </p:sp>
      <p:sp>
        <p:nvSpPr>
          <p:cNvPr id="312330" name="Text Box 10">
            <a:extLst>
              <a:ext uri="{FF2B5EF4-FFF2-40B4-BE49-F238E27FC236}">
                <a16:creationId xmlns:a16="http://schemas.microsoft.com/office/drawing/2014/main" id="{C39A4BDD-FE9E-438D-9732-33125C89A331}"/>
              </a:ext>
            </a:extLst>
          </p:cNvPr>
          <p:cNvSpPr txBox="1">
            <a:spLocks noChangeArrowheads="1"/>
          </p:cNvSpPr>
          <p:nvPr/>
        </p:nvSpPr>
        <p:spPr bwMode="auto">
          <a:xfrm>
            <a:off x="1320800" y="5021263"/>
            <a:ext cx="647700" cy="401637"/>
          </a:xfrm>
          <a:prstGeom prst="rect">
            <a:avLst/>
          </a:prstGeom>
          <a:solidFill>
            <a:srgbClr val="FFFFFF"/>
          </a:solidFill>
          <a:ln w="9525">
            <a:solidFill>
              <a:srgbClr val="FFFFFF"/>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E</a:t>
            </a:r>
            <a:r>
              <a:rPr lang="en-US" altLang="zh-CN" sz="2400" baseline="-25000"/>
              <a:t>1</a:t>
            </a:r>
            <a:endParaRPr lang="en-US" altLang="zh-CN" sz="2400"/>
          </a:p>
        </p:txBody>
      </p:sp>
      <p:sp>
        <p:nvSpPr>
          <p:cNvPr id="312331" name="Text Box 11">
            <a:extLst>
              <a:ext uri="{FF2B5EF4-FFF2-40B4-BE49-F238E27FC236}">
                <a16:creationId xmlns:a16="http://schemas.microsoft.com/office/drawing/2014/main" id="{4EE8BA53-B0BE-4D79-9DA9-ED94E31E7B9C}"/>
              </a:ext>
            </a:extLst>
          </p:cNvPr>
          <p:cNvSpPr txBox="1">
            <a:spLocks noChangeArrowheads="1"/>
          </p:cNvSpPr>
          <p:nvPr/>
        </p:nvSpPr>
        <p:spPr bwMode="auto">
          <a:xfrm>
            <a:off x="2436813" y="5848350"/>
            <a:ext cx="471487"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B</a:t>
            </a:r>
          </a:p>
        </p:txBody>
      </p:sp>
      <p:sp>
        <p:nvSpPr>
          <p:cNvPr id="312332" name="Text Box 12">
            <a:extLst>
              <a:ext uri="{FF2B5EF4-FFF2-40B4-BE49-F238E27FC236}">
                <a16:creationId xmlns:a16="http://schemas.microsoft.com/office/drawing/2014/main" id="{D31785D5-540B-4C07-94A1-283AFF3E3B12}"/>
              </a:ext>
            </a:extLst>
          </p:cNvPr>
          <p:cNvSpPr txBox="1">
            <a:spLocks noChangeArrowheads="1"/>
          </p:cNvSpPr>
          <p:nvPr/>
        </p:nvSpPr>
        <p:spPr bwMode="auto">
          <a:xfrm>
            <a:off x="1806575" y="4629150"/>
            <a:ext cx="646113" cy="401638"/>
          </a:xfrm>
          <a:prstGeom prst="rect">
            <a:avLst/>
          </a:prstGeom>
          <a:solidFill>
            <a:srgbClr val="FFFFFF"/>
          </a:solidFill>
          <a:ln w="9525">
            <a:solidFill>
              <a:srgbClr val="FFFFFF"/>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E</a:t>
            </a:r>
            <a:r>
              <a:rPr lang="en-US" altLang="zh-CN" sz="2400" baseline="-25000"/>
              <a:t>2</a:t>
            </a:r>
            <a:endParaRPr lang="en-US" altLang="zh-CN" sz="2400"/>
          </a:p>
        </p:txBody>
      </p:sp>
      <p:sp>
        <p:nvSpPr>
          <p:cNvPr id="312334" name="Text Box 14">
            <a:extLst>
              <a:ext uri="{FF2B5EF4-FFF2-40B4-BE49-F238E27FC236}">
                <a16:creationId xmlns:a16="http://schemas.microsoft.com/office/drawing/2014/main" id="{FE8C20D3-7938-4EE1-973E-6B0A93516CCD}"/>
              </a:ext>
            </a:extLst>
          </p:cNvPr>
          <p:cNvSpPr txBox="1">
            <a:spLocks noChangeArrowheads="1"/>
          </p:cNvSpPr>
          <p:nvPr/>
        </p:nvSpPr>
        <p:spPr bwMode="auto">
          <a:xfrm>
            <a:off x="2051050" y="4149725"/>
            <a:ext cx="647700" cy="401638"/>
          </a:xfrm>
          <a:prstGeom prst="rect">
            <a:avLst/>
          </a:prstGeom>
          <a:solidFill>
            <a:srgbClr val="FFFFFF"/>
          </a:solidFill>
          <a:ln w="9525">
            <a:solidFill>
              <a:srgbClr val="FFFFFF"/>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E</a:t>
            </a:r>
            <a:r>
              <a:rPr lang="en-US" altLang="zh-CN" sz="2400" baseline="-25000"/>
              <a:t>3</a:t>
            </a:r>
            <a:endParaRPr lang="en-US" altLang="zh-CN" sz="2400"/>
          </a:p>
        </p:txBody>
      </p:sp>
      <p:sp>
        <p:nvSpPr>
          <p:cNvPr id="312338" name="Text Box 18">
            <a:extLst>
              <a:ext uri="{FF2B5EF4-FFF2-40B4-BE49-F238E27FC236}">
                <a16:creationId xmlns:a16="http://schemas.microsoft.com/office/drawing/2014/main" id="{965460DB-B111-4E69-A9E7-F702BF662BBC}"/>
              </a:ext>
            </a:extLst>
          </p:cNvPr>
          <p:cNvSpPr txBox="1">
            <a:spLocks noChangeArrowheads="1"/>
          </p:cNvSpPr>
          <p:nvPr/>
        </p:nvSpPr>
        <p:spPr bwMode="auto">
          <a:xfrm>
            <a:off x="755650" y="4149725"/>
            <a:ext cx="287338"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i="1"/>
              <a:t>A</a:t>
            </a:r>
            <a:endParaRPr lang="en-US" altLang="zh-CN" sz="2400"/>
          </a:p>
        </p:txBody>
      </p:sp>
      <p:sp>
        <p:nvSpPr>
          <p:cNvPr id="312339" name="Text Box 19">
            <a:extLst>
              <a:ext uri="{FF2B5EF4-FFF2-40B4-BE49-F238E27FC236}">
                <a16:creationId xmlns:a16="http://schemas.microsoft.com/office/drawing/2014/main" id="{F2F71C8F-3B25-4785-A2AE-8BE2196130EF}"/>
              </a:ext>
            </a:extLst>
          </p:cNvPr>
          <p:cNvSpPr txBox="1">
            <a:spLocks noChangeArrowheads="1"/>
          </p:cNvSpPr>
          <p:nvPr/>
        </p:nvSpPr>
        <p:spPr bwMode="auto">
          <a:xfrm>
            <a:off x="611188" y="2924175"/>
            <a:ext cx="66040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X</a:t>
            </a:r>
            <a:r>
              <a:rPr lang="en-US" altLang="zh-CN" sz="2400" baseline="-25000"/>
              <a:t>2</a:t>
            </a:r>
            <a:endParaRPr lang="en-US" altLang="zh-CN" sz="2400"/>
          </a:p>
        </p:txBody>
      </p:sp>
      <p:sp>
        <p:nvSpPr>
          <p:cNvPr id="312340" name="Text Box 20">
            <a:extLst>
              <a:ext uri="{FF2B5EF4-FFF2-40B4-BE49-F238E27FC236}">
                <a16:creationId xmlns:a16="http://schemas.microsoft.com/office/drawing/2014/main" id="{73F34EC8-D496-4FEA-B40A-937D0A35DA9E}"/>
              </a:ext>
            </a:extLst>
          </p:cNvPr>
          <p:cNvSpPr txBox="1">
            <a:spLocks noChangeArrowheads="1"/>
          </p:cNvSpPr>
          <p:nvPr/>
        </p:nvSpPr>
        <p:spPr bwMode="auto">
          <a:xfrm>
            <a:off x="4284663" y="6237288"/>
            <a:ext cx="434975"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X</a:t>
            </a:r>
            <a:r>
              <a:rPr lang="en-US" altLang="zh-CN" sz="2400" baseline="-25000"/>
              <a:t>1</a:t>
            </a:r>
            <a:endParaRPr lang="en-US" altLang="zh-CN" sz="2400"/>
          </a:p>
        </p:txBody>
      </p:sp>
      <p:sp>
        <p:nvSpPr>
          <p:cNvPr id="312342" name="Text Box 22">
            <a:extLst>
              <a:ext uri="{FF2B5EF4-FFF2-40B4-BE49-F238E27FC236}">
                <a16:creationId xmlns:a16="http://schemas.microsoft.com/office/drawing/2014/main" id="{09017BE2-0AB7-408D-A7DC-0A1AD236F9CE}"/>
              </a:ext>
            </a:extLst>
          </p:cNvPr>
          <p:cNvSpPr txBox="1">
            <a:spLocks noChangeArrowheads="1"/>
          </p:cNvSpPr>
          <p:nvPr/>
        </p:nvSpPr>
        <p:spPr bwMode="auto">
          <a:xfrm>
            <a:off x="4067175" y="5805488"/>
            <a:ext cx="373063"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I</a:t>
            </a:r>
            <a:r>
              <a:rPr lang="en-US" altLang="zh-CN" sz="2400" baseline="-25000"/>
              <a:t>1</a:t>
            </a:r>
            <a:endParaRPr lang="en-US" altLang="zh-CN" sz="2400"/>
          </a:p>
        </p:txBody>
      </p:sp>
      <p:sp>
        <p:nvSpPr>
          <p:cNvPr id="312343" name="Text Box 23">
            <a:extLst>
              <a:ext uri="{FF2B5EF4-FFF2-40B4-BE49-F238E27FC236}">
                <a16:creationId xmlns:a16="http://schemas.microsoft.com/office/drawing/2014/main" id="{680CCCFF-193C-48D3-A5F4-89F8F45A2300}"/>
              </a:ext>
            </a:extLst>
          </p:cNvPr>
          <p:cNvSpPr txBox="1">
            <a:spLocks noChangeArrowheads="1"/>
          </p:cNvSpPr>
          <p:nvPr/>
        </p:nvSpPr>
        <p:spPr bwMode="auto">
          <a:xfrm>
            <a:off x="4284663" y="5445125"/>
            <a:ext cx="39052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I</a:t>
            </a:r>
            <a:r>
              <a:rPr lang="en-US" altLang="zh-CN" sz="2400" baseline="-25000"/>
              <a:t>2</a:t>
            </a:r>
            <a:endParaRPr lang="en-US" altLang="zh-CN" sz="2400"/>
          </a:p>
        </p:txBody>
      </p:sp>
      <p:sp>
        <p:nvSpPr>
          <p:cNvPr id="312344" name="Line 24">
            <a:extLst>
              <a:ext uri="{FF2B5EF4-FFF2-40B4-BE49-F238E27FC236}">
                <a16:creationId xmlns:a16="http://schemas.microsoft.com/office/drawing/2014/main" id="{283260C8-7CD6-4503-8E14-9EC2F6B41799}"/>
              </a:ext>
            </a:extLst>
          </p:cNvPr>
          <p:cNvSpPr>
            <a:spLocks noChangeShapeType="1"/>
          </p:cNvSpPr>
          <p:nvPr/>
        </p:nvSpPr>
        <p:spPr bwMode="auto">
          <a:xfrm>
            <a:off x="1116013" y="2924175"/>
            <a:ext cx="30162" cy="32210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2345" name="Arc 25">
            <a:extLst>
              <a:ext uri="{FF2B5EF4-FFF2-40B4-BE49-F238E27FC236}">
                <a16:creationId xmlns:a16="http://schemas.microsoft.com/office/drawing/2014/main" id="{2AE94963-B1F6-484C-9EB0-914504C082A9}"/>
              </a:ext>
            </a:extLst>
          </p:cNvPr>
          <p:cNvSpPr>
            <a:spLocks/>
          </p:cNvSpPr>
          <p:nvPr/>
        </p:nvSpPr>
        <p:spPr bwMode="auto">
          <a:xfrm rot="-10797388">
            <a:off x="1457325" y="4362450"/>
            <a:ext cx="2547938" cy="1609725"/>
          </a:xfrm>
          <a:custGeom>
            <a:avLst/>
            <a:gdLst>
              <a:gd name="T0" fmla="*/ 0 w 25381"/>
              <a:gd name="T1" fmla="*/ 2147483646 h 21600"/>
              <a:gd name="T2" fmla="*/ 2147483646 w 25381"/>
              <a:gd name="T3" fmla="*/ 2147483646 h 21600"/>
              <a:gd name="T4" fmla="*/ 2147483646 w 25381"/>
              <a:gd name="T5" fmla="*/ 2147483646 h 21600"/>
              <a:gd name="T6" fmla="*/ 0 60000 65536"/>
              <a:gd name="T7" fmla="*/ 0 60000 65536"/>
              <a:gd name="T8" fmla="*/ 0 60000 65536"/>
            </a:gdLst>
            <a:ahLst/>
            <a:cxnLst>
              <a:cxn ang="T6">
                <a:pos x="T0" y="T1"/>
              </a:cxn>
              <a:cxn ang="T7">
                <a:pos x="T2" y="T3"/>
              </a:cxn>
              <a:cxn ang="T8">
                <a:pos x="T4" y="T5"/>
              </a:cxn>
            </a:cxnLst>
            <a:rect l="0" t="0" r="r" b="b"/>
            <a:pathLst>
              <a:path w="25381" h="21600" fill="none" extrusionOk="0">
                <a:moveTo>
                  <a:pt x="-1" y="333"/>
                </a:moveTo>
                <a:cubicBezTo>
                  <a:pt x="1248" y="111"/>
                  <a:pt x="2513" y="-1"/>
                  <a:pt x="3781" y="0"/>
                </a:cubicBezTo>
                <a:cubicBezTo>
                  <a:pt x="15710" y="0"/>
                  <a:pt x="25381" y="9670"/>
                  <a:pt x="25381" y="21600"/>
                </a:cubicBezTo>
              </a:path>
              <a:path w="25381" h="21600" stroke="0" extrusionOk="0">
                <a:moveTo>
                  <a:pt x="-1" y="333"/>
                </a:moveTo>
                <a:cubicBezTo>
                  <a:pt x="1248" y="111"/>
                  <a:pt x="2513" y="-1"/>
                  <a:pt x="3781" y="0"/>
                </a:cubicBezTo>
                <a:cubicBezTo>
                  <a:pt x="15710" y="0"/>
                  <a:pt x="25381" y="9670"/>
                  <a:pt x="25381" y="21600"/>
                </a:cubicBezTo>
                <a:lnTo>
                  <a:pt x="3781" y="21600"/>
                </a:lnTo>
                <a:lnTo>
                  <a:pt x="-1" y="333"/>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2346" name="Arc 26">
            <a:extLst>
              <a:ext uri="{FF2B5EF4-FFF2-40B4-BE49-F238E27FC236}">
                <a16:creationId xmlns:a16="http://schemas.microsoft.com/office/drawing/2014/main" id="{6A4E91D8-2EB2-4524-AFC8-78E5C970A671}"/>
              </a:ext>
            </a:extLst>
          </p:cNvPr>
          <p:cNvSpPr>
            <a:spLocks/>
          </p:cNvSpPr>
          <p:nvPr/>
        </p:nvSpPr>
        <p:spPr bwMode="auto">
          <a:xfrm rot="-10797388">
            <a:off x="1679575" y="4133850"/>
            <a:ext cx="2540000" cy="1609725"/>
          </a:xfrm>
          <a:custGeom>
            <a:avLst/>
            <a:gdLst>
              <a:gd name="T0" fmla="*/ 0 w 25299"/>
              <a:gd name="T1" fmla="*/ 2147483646 h 21600"/>
              <a:gd name="T2" fmla="*/ 2147483646 w 25299"/>
              <a:gd name="T3" fmla="*/ 2147483646 h 21600"/>
              <a:gd name="T4" fmla="*/ 2147483646 w 25299"/>
              <a:gd name="T5" fmla="*/ 2147483646 h 21600"/>
              <a:gd name="T6" fmla="*/ 0 60000 65536"/>
              <a:gd name="T7" fmla="*/ 0 60000 65536"/>
              <a:gd name="T8" fmla="*/ 0 60000 65536"/>
            </a:gdLst>
            <a:ahLst/>
            <a:cxnLst>
              <a:cxn ang="T6">
                <a:pos x="T0" y="T1"/>
              </a:cxn>
              <a:cxn ang="T7">
                <a:pos x="T2" y="T3"/>
              </a:cxn>
              <a:cxn ang="T8">
                <a:pos x="T4" y="T5"/>
              </a:cxn>
            </a:cxnLst>
            <a:rect l="0" t="0" r="r" b="b"/>
            <a:pathLst>
              <a:path w="25299" h="21600" fill="none" extrusionOk="0">
                <a:moveTo>
                  <a:pt x="-1" y="333"/>
                </a:moveTo>
                <a:cubicBezTo>
                  <a:pt x="1248" y="111"/>
                  <a:pt x="2513" y="-1"/>
                  <a:pt x="3781" y="0"/>
                </a:cubicBezTo>
                <a:cubicBezTo>
                  <a:pt x="14980" y="0"/>
                  <a:pt x="24322" y="8560"/>
                  <a:pt x="25298" y="19717"/>
                </a:cubicBezTo>
              </a:path>
              <a:path w="25299" h="21600" stroke="0" extrusionOk="0">
                <a:moveTo>
                  <a:pt x="-1" y="333"/>
                </a:moveTo>
                <a:cubicBezTo>
                  <a:pt x="1248" y="111"/>
                  <a:pt x="2513" y="-1"/>
                  <a:pt x="3781" y="0"/>
                </a:cubicBezTo>
                <a:cubicBezTo>
                  <a:pt x="14980" y="0"/>
                  <a:pt x="24322" y="8560"/>
                  <a:pt x="25298" y="19717"/>
                </a:cubicBezTo>
                <a:lnTo>
                  <a:pt x="3781" y="21600"/>
                </a:lnTo>
                <a:lnTo>
                  <a:pt x="-1" y="333"/>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2347" name="Arc 27">
            <a:extLst>
              <a:ext uri="{FF2B5EF4-FFF2-40B4-BE49-F238E27FC236}">
                <a16:creationId xmlns:a16="http://schemas.microsoft.com/office/drawing/2014/main" id="{8D3E7C9D-E7B0-439C-A56B-B1110984E3C4}"/>
              </a:ext>
            </a:extLst>
          </p:cNvPr>
          <p:cNvSpPr>
            <a:spLocks/>
          </p:cNvSpPr>
          <p:nvPr/>
        </p:nvSpPr>
        <p:spPr bwMode="auto">
          <a:xfrm rot="-10797388">
            <a:off x="1870075" y="3576638"/>
            <a:ext cx="2244725" cy="1609725"/>
          </a:xfrm>
          <a:custGeom>
            <a:avLst/>
            <a:gdLst>
              <a:gd name="T0" fmla="*/ 0 w 22356"/>
              <a:gd name="T1" fmla="*/ 2147483646 h 21600"/>
              <a:gd name="T2" fmla="*/ 2147483646 w 22356"/>
              <a:gd name="T3" fmla="*/ 2147483646 h 21600"/>
              <a:gd name="T4" fmla="*/ 2147483646 w 22356"/>
              <a:gd name="T5" fmla="*/ 2147483646 h 21600"/>
              <a:gd name="T6" fmla="*/ 0 60000 65536"/>
              <a:gd name="T7" fmla="*/ 0 60000 65536"/>
              <a:gd name="T8" fmla="*/ 0 60000 65536"/>
            </a:gdLst>
            <a:ahLst/>
            <a:cxnLst>
              <a:cxn ang="T6">
                <a:pos x="T0" y="T1"/>
              </a:cxn>
              <a:cxn ang="T7">
                <a:pos x="T2" y="T3"/>
              </a:cxn>
              <a:cxn ang="T8">
                <a:pos x="T4" y="T5"/>
              </a:cxn>
            </a:cxnLst>
            <a:rect l="0" t="0" r="r" b="b"/>
            <a:pathLst>
              <a:path w="22356" h="21600" fill="none" extrusionOk="0">
                <a:moveTo>
                  <a:pt x="0" y="53"/>
                </a:moveTo>
                <a:cubicBezTo>
                  <a:pt x="505" y="17"/>
                  <a:pt x="1011" y="-1"/>
                  <a:pt x="1518" y="0"/>
                </a:cubicBezTo>
                <a:cubicBezTo>
                  <a:pt x="11257" y="0"/>
                  <a:pt x="19792" y="6517"/>
                  <a:pt x="22356" y="15913"/>
                </a:cubicBezTo>
              </a:path>
              <a:path w="22356" h="21600" stroke="0" extrusionOk="0">
                <a:moveTo>
                  <a:pt x="0" y="53"/>
                </a:moveTo>
                <a:cubicBezTo>
                  <a:pt x="505" y="17"/>
                  <a:pt x="1011" y="-1"/>
                  <a:pt x="1518" y="0"/>
                </a:cubicBezTo>
                <a:cubicBezTo>
                  <a:pt x="11257" y="0"/>
                  <a:pt x="19792" y="6517"/>
                  <a:pt x="22356" y="15913"/>
                </a:cubicBezTo>
                <a:lnTo>
                  <a:pt x="1518" y="21600"/>
                </a:lnTo>
                <a:lnTo>
                  <a:pt x="0" y="53"/>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2349" name="Text Box 29">
            <a:extLst>
              <a:ext uri="{FF2B5EF4-FFF2-40B4-BE49-F238E27FC236}">
                <a16:creationId xmlns:a16="http://schemas.microsoft.com/office/drawing/2014/main" id="{8FF2A67E-236C-43AB-B8C4-47BCFAD8DEC8}"/>
              </a:ext>
            </a:extLst>
          </p:cNvPr>
          <p:cNvSpPr txBox="1">
            <a:spLocks noChangeArrowheads="1"/>
          </p:cNvSpPr>
          <p:nvPr/>
        </p:nvSpPr>
        <p:spPr bwMode="auto">
          <a:xfrm>
            <a:off x="2700338" y="2924175"/>
            <a:ext cx="1079500" cy="542925"/>
          </a:xfrm>
          <a:prstGeom prst="rect">
            <a:avLst/>
          </a:prstGeom>
          <a:solidFill>
            <a:srgbClr val="FFFFFF"/>
          </a:solidFill>
          <a:ln w="9525">
            <a:solidFill>
              <a:srgbClr val="FFFFFF"/>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en-US" altLang="zh-CN" sz="2400">
                <a:solidFill>
                  <a:srgbClr val="0000CC"/>
                </a:solidFill>
              </a:rPr>
              <a:t>I.C.C</a:t>
            </a:r>
          </a:p>
        </p:txBody>
      </p:sp>
      <p:sp>
        <p:nvSpPr>
          <p:cNvPr id="312350" name="Line 30">
            <a:extLst>
              <a:ext uri="{FF2B5EF4-FFF2-40B4-BE49-F238E27FC236}">
                <a16:creationId xmlns:a16="http://schemas.microsoft.com/office/drawing/2014/main" id="{5D0AE82C-CBE2-4ED8-BEF5-318C6A7EFF83}"/>
              </a:ext>
            </a:extLst>
          </p:cNvPr>
          <p:cNvSpPr>
            <a:spLocks noChangeShapeType="1"/>
          </p:cNvSpPr>
          <p:nvPr/>
        </p:nvSpPr>
        <p:spPr bwMode="auto">
          <a:xfrm>
            <a:off x="1146175" y="6145213"/>
            <a:ext cx="339407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2351" name="Line 31">
            <a:extLst>
              <a:ext uri="{FF2B5EF4-FFF2-40B4-BE49-F238E27FC236}">
                <a16:creationId xmlns:a16="http://schemas.microsoft.com/office/drawing/2014/main" id="{CB67B0C3-9F85-45DA-B1C7-70BCBAC21D3C}"/>
              </a:ext>
            </a:extLst>
          </p:cNvPr>
          <p:cNvSpPr>
            <a:spLocks noChangeShapeType="1"/>
          </p:cNvSpPr>
          <p:nvPr/>
        </p:nvSpPr>
        <p:spPr bwMode="auto">
          <a:xfrm>
            <a:off x="1133475" y="4267200"/>
            <a:ext cx="1319213" cy="18780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2352" name="Line 32">
            <a:extLst>
              <a:ext uri="{FF2B5EF4-FFF2-40B4-BE49-F238E27FC236}">
                <a16:creationId xmlns:a16="http://schemas.microsoft.com/office/drawing/2014/main" id="{34FCCDF4-F32F-4CF6-A3D8-C6C8AA9E410E}"/>
              </a:ext>
            </a:extLst>
          </p:cNvPr>
          <p:cNvSpPr>
            <a:spLocks noChangeShapeType="1"/>
          </p:cNvSpPr>
          <p:nvPr/>
        </p:nvSpPr>
        <p:spPr bwMode="auto">
          <a:xfrm>
            <a:off x="1133475" y="3865563"/>
            <a:ext cx="1790700" cy="22796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2353" name="Line 33">
            <a:extLst>
              <a:ext uri="{FF2B5EF4-FFF2-40B4-BE49-F238E27FC236}">
                <a16:creationId xmlns:a16="http://schemas.microsoft.com/office/drawing/2014/main" id="{3C7AB36D-40EA-45CE-9679-B168A3F8D5E9}"/>
              </a:ext>
            </a:extLst>
          </p:cNvPr>
          <p:cNvSpPr>
            <a:spLocks noChangeShapeType="1"/>
          </p:cNvSpPr>
          <p:nvPr/>
        </p:nvSpPr>
        <p:spPr bwMode="auto">
          <a:xfrm>
            <a:off x="1123950" y="3195638"/>
            <a:ext cx="2365375" cy="29495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2357" name="Text Box 37">
            <a:extLst>
              <a:ext uri="{FF2B5EF4-FFF2-40B4-BE49-F238E27FC236}">
                <a16:creationId xmlns:a16="http://schemas.microsoft.com/office/drawing/2014/main" id="{998F9967-6EBA-46C5-BE39-A990AFA05B72}"/>
              </a:ext>
            </a:extLst>
          </p:cNvPr>
          <p:cNvSpPr txBox="1">
            <a:spLocks noChangeArrowheads="1"/>
          </p:cNvSpPr>
          <p:nvPr/>
        </p:nvSpPr>
        <p:spPr bwMode="auto">
          <a:xfrm>
            <a:off x="4140200" y="4941888"/>
            <a:ext cx="390525"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I</a:t>
            </a:r>
            <a:r>
              <a:rPr lang="en-US" altLang="zh-CN" sz="2400" baseline="-25000"/>
              <a:t>3</a:t>
            </a:r>
            <a:endParaRPr lang="en-US" altLang="zh-CN" sz="2400"/>
          </a:p>
        </p:txBody>
      </p:sp>
      <p:sp>
        <p:nvSpPr>
          <p:cNvPr id="312359" name="Freeform 39">
            <a:extLst>
              <a:ext uri="{FF2B5EF4-FFF2-40B4-BE49-F238E27FC236}">
                <a16:creationId xmlns:a16="http://schemas.microsoft.com/office/drawing/2014/main" id="{999DDB27-80BB-46C5-BDCA-56E1736FB27F}"/>
              </a:ext>
            </a:extLst>
          </p:cNvPr>
          <p:cNvSpPr>
            <a:spLocks/>
          </p:cNvSpPr>
          <p:nvPr/>
        </p:nvSpPr>
        <p:spPr bwMode="auto">
          <a:xfrm>
            <a:off x="1187450" y="2924175"/>
            <a:ext cx="1357313" cy="2736850"/>
          </a:xfrm>
          <a:custGeom>
            <a:avLst/>
            <a:gdLst>
              <a:gd name="T0" fmla="*/ 0 w 855"/>
              <a:gd name="T1" fmla="*/ 2147483646 h 1724"/>
              <a:gd name="T2" fmla="*/ 2147483646 w 855"/>
              <a:gd name="T3" fmla="*/ 2147483646 h 1724"/>
              <a:gd name="T4" fmla="*/ 2147483646 w 855"/>
              <a:gd name="T5" fmla="*/ 0 h 1724"/>
              <a:gd name="T6" fmla="*/ 0 60000 65536"/>
              <a:gd name="T7" fmla="*/ 0 60000 65536"/>
              <a:gd name="T8" fmla="*/ 0 60000 65536"/>
            </a:gdLst>
            <a:ahLst/>
            <a:cxnLst>
              <a:cxn ang="T6">
                <a:pos x="T0" y="T1"/>
              </a:cxn>
              <a:cxn ang="T7">
                <a:pos x="T2" y="T3"/>
              </a:cxn>
              <a:cxn ang="T8">
                <a:pos x="T4" y="T5"/>
              </a:cxn>
            </a:cxnLst>
            <a:rect l="0" t="0" r="r" b="b"/>
            <a:pathLst>
              <a:path w="855" h="1724">
                <a:moveTo>
                  <a:pt x="0" y="1724"/>
                </a:moveTo>
                <a:cubicBezTo>
                  <a:pt x="298" y="1436"/>
                  <a:pt x="597" y="1149"/>
                  <a:pt x="726" y="862"/>
                </a:cubicBezTo>
                <a:cubicBezTo>
                  <a:pt x="855" y="575"/>
                  <a:pt x="764" y="144"/>
                  <a:pt x="771" y="0"/>
                </a:cubicBezTo>
              </a:path>
            </a:pathLst>
          </a:custGeom>
          <a:noFill/>
          <a:ln w="38100" cap="flat" cmpd="sng">
            <a:solidFill>
              <a:srgbClr val="0000CC"/>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2371" name="Rectangle 51" descr="花束">
            <a:extLst>
              <a:ext uri="{FF2B5EF4-FFF2-40B4-BE49-F238E27FC236}">
                <a16:creationId xmlns:a16="http://schemas.microsoft.com/office/drawing/2014/main" id="{A50060BC-6B9C-4AC5-A824-A221755F6BC5}"/>
              </a:ext>
            </a:extLst>
          </p:cNvPr>
          <p:cNvSpPr>
            <a:spLocks noChangeArrowheads="1"/>
          </p:cNvSpPr>
          <p:nvPr/>
        </p:nvSpPr>
        <p:spPr bwMode="auto">
          <a:xfrm>
            <a:off x="5076825" y="2963863"/>
            <a:ext cx="3671888" cy="3051175"/>
          </a:xfrm>
          <a:prstGeom prst="rect">
            <a:avLst/>
          </a:prstGeom>
          <a:blipFill dpi="0" rotWithShape="0">
            <a:blip r:embed="rId3"/>
            <a:srcRect/>
            <a:tile tx="0" ty="0" sx="100000" sy="100000" flip="none" algn="tl"/>
          </a:blipFill>
          <a:ln w="38100" algn="ctr">
            <a:solidFill>
              <a:srgbClr val="0099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l"/>
            </a:pPr>
            <a:r>
              <a:rPr lang="zh-CN" altLang="en-US" sz="2400" b="1">
                <a:solidFill>
                  <a:srgbClr val="000000"/>
                </a:solidFill>
                <a:latin typeface="Garamond" panose="02020404030301010803" pitchFamily="18" charset="0"/>
              </a:rPr>
              <a:t>随着收入水平的不断增加，预算线</a:t>
            </a:r>
            <a:r>
              <a:rPr lang="en-US" altLang="zh-CN" sz="2400" b="1">
                <a:solidFill>
                  <a:srgbClr val="000000"/>
                </a:solidFill>
              </a:rPr>
              <a:t>AB</a:t>
            </a:r>
            <a:r>
              <a:rPr lang="zh-CN" altLang="en-US" sz="2400" b="1">
                <a:solidFill>
                  <a:srgbClr val="000000"/>
                </a:solidFill>
              </a:rPr>
              <a:t>向外</a:t>
            </a:r>
            <a:r>
              <a:rPr lang="zh-CN" altLang="en-US" sz="2400" b="1">
                <a:solidFill>
                  <a:srgbClr val="000000"/>
                </a:solidFill>
                <a:latin typeface="Garamond" panose="02020404030301010803" pitchFamily="18" charset="0"/>
              </a:rPr>
              <a:t>平移</a:t>
            </a:r>
          </a:p>
          <a:p>
            <a:pPr>
              <a:spcBef>
                <a:spcPct val="0"/>
              </a:spcBef>
              <a:buClr>
                <a:schemeClr val="accent2"/>
              </a:buClr>
              <a:buSzPct val="95000"/>
              <a:buFont typeface="Wingdings" panose="05000000000000000000" pitchFamily="2" charset="2"/>
              <a:buChar char="l"/>
            </a:pPr>
            <a:r>
              <a:rPr lang="zh-CN" altLang="en-US" sz="2400" b="1">
                <a:solidFill>
                  <a:srgbClr val="000000"/>
                </a:solidFill>
                <a:latin typeface="Garamond" panose="02020404030301010803" pitchFamily="18" charset="0"/>
              </a:rPr>
              <a:t>形成了三个不同的消费者效用最大化的均衡点</a:t>
            </a:r>
            <a:r>
              <a:rPr lang="en-US" altLang="zh-CN" sz="2400" b="1">
                <a:solidFill>
                  <a:srgbClr val="000000"/>
                </a:solidFill>
              </a:rPr>
              <a:t>E</a:t>
            </a:r>
            <a:r>
              <a:rPr lang="en-US" altLang="zh-CN" sz="2400" b="1" baseline="-25000">
                <a:solidFill>
                  <a:srgbClr val="000000"/>
                </a:solidFill>
              </a:rPr>
              <a:t>1</a:t>
            </a:r>
            <a:r>
              <a:rPr lang="zh-CN" altLang="en-US" sz="2400" b="1">
                <a:solidFill>
                  <a:srgbClr val="000000"/>
                </a:solidFill>
                <a:latin typeface="Garamond" panose="02020404030301010803" pitchFamily="18" charset="0"/>
              </a:rPr>
              <a:t>、</a:t>
            </a:r>
            <a:r>
              <a:rPr lang="en-US" altLang="zh-CN" sz="2400" b="1">
                <a:solidFill>
                  <a:srgbClr val="000000"/>
                </a:solidFill>
              </a:rPr>
              <a:t>E</a:t>
            </a:r>
            <a:r>
              <a:rPr lang="en-US" altLang="zh-CN" sz="2400" b="1" baseline="-25000">
                <a:solidFill>
                  <a:srgbClr val="000000"/>
                </a:solidFill>
              </a:rPr>
              <a:t>2</a:t>
            </a:r>
            <a:r>
              <a:rPr lang="zh-CN" altLang="en-US" sz="2400" b="1">
                <a:solidFill>
                  <a:srgbClr val="000000"/>
                </a:solidFill>
                <a:latin typeface="Garamond" panose="02020404030301010803" pitchFamily="18" charset="0"/>
              </a:rPr>
              <a:t>和</a:t>
            </a:r>
            <a:r>
              <a:rPr lang="en-US" altLang="zh-CN" sz="2400" b="1">
                <a:solidFill>
                  <a:srgbClr val="000000"/>
                </a:solidFill>
              </a:rPr>
              <a:t>E</a:t>
            </a:r>
            <a:r>
              <a:rPr lang="en-US" altLang="zh-CN" sz="2400" b="1" baseline="-25000">
                <a:solidFill>
                  <a:srgbClr val="000000"/>
                </a:solidFill>
              </a:rPr>
              <a:t>3</a:t>
            </a:r>
            <a:r>
              <a:rPr lang="zh-CN" altLang="en-US" sz="2400" b="1">
                <a:solidFill>
                  <a:srgbClr val="000000"/>
                </a:solidFill>
                <a:latin typeface="Garamond" panose="02020404030301010803" pitchFamily="18" charset="0"/>
              </a:rPr>
              <a:t>。</a:t>
            </a:r>
          </a:p>
          <a:p>
            <a:pPr>
              <a:spcBef>
                <a:spcPct val="0"/>
              </a:spcBef>
              <a:buClr>
                <a:schemeClr val="accent2"/>
              </a:buClr>
              <a:buSzPct val="95000"/>
              <a:buFont typeface="Wingdings" panose="05000000000000000000" pitchFamily="2" charset="2"/>
              <a:buChar char="l"/>
            </a:pPr>
            <a:r>
              <a:rPr lang="zh-CN" altLang="en-US" sz="2400" b="1">
                <a:solidFill>
                  <a:srgbClr val="000000"/>
                </a:solidFill>
                <a:latin typeface="Garamond" panose="02020404030301010803" pitchFamily="18" charset="0"/>
              </a:rPr>
              <a:t>可以得到无数个这样的均衡点的轨迹，这便是收入－消费曲线。</a:t>
            </a:r>
            <a:endParaRPr lang="zh-CN" altLang="en-US" sz="2400" b="1">
              <a:solidFill>
                <a:srgbClr val="000000"/>
              </a:solidFill>
            </a:endParaRPr>
          </a:p>
        </p:txBody>
      </p:sp>
      <p:sp>
        <p:nvSpPr>
          <p:cNvPr id="312372" name="Line 52">
            <a:extLst>
              <a:ext uri="{FF2B5EF4-FFF2-40B4-BE49-F238E27FC236}">
                <a16:creationId xmlns:a16="http://schemas.microsoft.com/office/drawing/2014/main" id="{9598EF4E-474B-42B7-8F8F-5282F374392C}"/>
              </a:ext>
            </a:extLst>
          </p:cNvPr>
          <p:cNvSpPr>
            <a:spLocks noChangeShapeType="1"/>
          </p:cNvSpPr>
          <p:nvPr/>
        </p:nvSpPr>
        <p:spPr bwMode="auto">
          <a:xfrm>
            <a:off x="1692275" y="5157788"/>
            <a:ext cx="0" cy="1008062"/>
          </a:xfrm>
          <a:prstGeom prst="line">
            <a:avLst/>
          </a:prstGeom>
          <a:noFill/>
          <a:ln w="12700" cap="rnd">
            <a:solidFill>
              <a:srgbClr val="66003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2373" name="Line 53">
            <a:extLst>
              <a:ext uri="{FF2B5EF4-FFF2-40B4-BE49-F238E27FC236}">
                <a16:creationId xmlns:a16="http://schemas.microsoft.com/office/drawing/2014/main" id="{8BF9AED2-63A3-4459-A639-7FC5E51A13EB}"/>
              </a:ext>
            </a:extLst>
          </p:cNvPr>
          <p:cNvSpPr>
            <a:spLocks noChangeShapeType="1"/>
          </p:cNvSpPr>
          <p:nvPr/>
        </p:nvSpPr>
        <p:spPr bwMode="auto">
          <a:xfrm>
            <a:off x="1908175" y="4941888"/>
            <a:ext cx="0" cy="1150937"/>
          </a:xfrm>
          <a:prstGeom prst="line">
            <a:avLst/>
          </a:prstGeom>
          <a:noFill/>
          <a:ln w="12700" cap="rnd">
            <a:solidFill>
              <a:srgbClr val="66003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2374" name="Line 54">
            <a:extLst>
              <a:ext uri="{FF2B5EF4-FFF2-40B4-BE49-F238E27FC236}">
                <a16:creationId xmlns:a16="http://schemas.microsoft.com/office/drawing/2014/main" id="{02FF7ABF-4D7B-460C-AC78-817B310989B3}"/>
              </a:ext>
            </a:extLst>
          </p:cNvPr>
          <p:cNvSpPr>
            <a:spLocks noChangeShapeType="1"/>
          </p:cNvSpPr>
          <p:nvPr/>
        </p:nvSpPr>
        <p:spPr bwMode="auto">
          <a:xfrm>
            <a:off x="2195513" y="4581525"/>
            <a:ext cx="0" cy="1584325"/>
          </a:xfrm>
          <a:prstGeom prst="line">
            <a:avLst/>
          </a:prstGeom>
          <a:noFill/>
          <a:ln w="12700" cap="rnd">
            <a:solidFill>
              <a:srgbClr val="66003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2375" name="Text Box 55">
            <a:extLst>
              <a:ext uri="{FF2B5EF4-FFF2-40B4-BE49-F238E27FC236}">
                <a16:creationId xmlns:a16="http://schemas.microsoft.com/office/drawing/2014/main" id="{979C63DE-8864-4348-9375-D2633B11DE5F}"/>
              </a:ext>
            </a:extLst>
          </p:cNvPr>
          <p:cNvSpPr txBox="1">
            <a:spLocks noChangeArrowheads="1"/>
          </p:cNvSpPr>
          <p:nvPr/>
        </p:nvSpPr>
        <p:spPr bwMode="auto">
          <a:xfrm>
            <a:off x="1692275" y="6237288"/>
            <a:ext cx="792163"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1 2 3</a:t>
            </a:r>
          </a:p>
        </p:txBody>
      </p:sp>
      <p:sp>
        <p:nvSpPr>
          <p:cNvPr id="312376" name="Rectangle 56" descr="蓝色面巾纸">
            <a:extLst>
              <a:ext uri="{FF2B5EF4-FFF2-40B4-BE49-F238E27FC236}">
                <a16:creationId xmlns:a16="http://schemas.microsoft.com/office/drawing/2014/main" id="{95FAC136-93B2-4129-9C00-6C26D4110EAE}"/>
              </a:ext>
            </a:extLst>
          </p:cNvPr>
          <p:cNvSpPr>
            <a:spLocks noChangeArrowheads="1"/>
          </p:cNvSpPr>
          <p:nvPr/>
        </p:nvSpPr>
        <p:spPr bwMode="auto">
          <a:xfrm>
            <a:off x="539750" y="981075"/>
            <a:ext cx="5111750" cy="533400"/>
          </a:xfrm>
          <a:prstGeom prst="rect">
            <a:avLst/>
          </a:prstGeom>
          <a:blipFill dpi="0" rotWithShape="0">
            <a:blip r:embed="rId4"/>
            <a:srcRect/>
            <a:tile tx="0" ty="0" sx="100000" sy="100000" flip="none" algn="tl"/>
          </a:blip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None/>
            </a:pPr>
            <a:r>
              <a:rPr lang="en-US" altLang="zh-CN" sz="2400">
                <a:solidFill>
                  <a:srgbClr val="000000"/>
                </a:solidFill>
                <a:latin typeface="黑体" panose="02010609060101010101" pitchFamily="49" charset="-122"/>
                <a:ea typeface="黑体" panose="02010609060101010101" pitchFamily="49" charset="-122"/>
              </a:rPr>
              <a:t>1</a:t>
            </a:r>
            <a:r>
              <a:rPr lang="zh-CN" altLang="en-US" sz="2400">
                <a:solidFill>
                  <a:srgbClr val="000000"/>
                </a:solidFill>
                <a:latin typeface="黑体" panose="02010609060101010101" pitchFamily="49" charset="-122"/>
                <a:ea typeface="黑体" panose="02010609060101010101" pitchFamily="49" charset="-122"/>
              </a:rPr>
              <a:t>、收入变化：收入</a:t>
            </a:r>
            <a:r>
              <a:rPr lang="en-US" altLang="zh-CN" sz="2400">
                <a:solidFill>
                  <a:srgbClr val="000000"/>
                </a:solidFill>
                <a:latin typeface="黑体" panose="02010609060101010101" pitchFamily="49" charset="-122"/>
                <a:ea typeface="黑体" panose="02010609060101010101" pitchFamily="49" charset="-122"/>
              </a:rPr>
              <a:t>-</a:t>
            </a:r>
            <a:r>
              <a:rPr lang="zh-CN" altLang="en-US" sz="2400">
                <a:solidFill>
                  <a:srgbClr val="000000"/>
                </a:solidFill>
                <a:latin typeface="黑体" panose="02010609060101010101" pitchFamily="49" charset="-122"/>
                <a:ea typeface="黑体" panose="02010609060101010101" pitchFamily="49" charset="-122"/>
              </a:rPr>
              <a:t>消费曲线</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2376"/>
                                        </p:tgtEl>
                                        <p:attrNameLst>
                                          <p:attrName>style.visibility</p:attrName>
                                        </p:attrNameLst>
                                      </p:cBhvr>
                                      <p:to>
                                        <p:strVal val="visible"/>
                                      </p:to>
                                    </p:set>
                                    <p:animEffect transition="in" filter="blinds(horizontal)">
                                      <p:cBhvr>
                                        <p:cTn id="7" dur="500"/>
                                        <p:tgtEl>
                                          <p:spTgt spid="3123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2323">
                                            <p:bg/>
                                          </p:spTgt>
                                        </p:tgtEl>
                                        <p:attrNameLst>
                                          <p:attrName>style.visibility</p:attrName>
                                        </p:attrNameLst>
                                      </p:cBhvr>
                                      <p:to>
                                        <p:strVal val="visible"/>
                                      </p:to>
                                    </p:set>
                                    <p:animEffect transition="in" filter="blinds(horizontal)">
                                      <p:cBhvr>
                                        <p:cTn id="12" dur="500"/>
                                        <p:tgtEl>
                                          <p:spTgt spid="312323">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12323">
                                            <p:txEl>
                                              <p:pRg st="0" end="0"/>
                                            </p:txEl>
                                          </p:spTgt>
                                        </p:tgtEl>
                                        <p:attrNameLst>
                                          <p:attrName>style.visibility</p:attrName>
                                        </p:attrNameLst>
                                      </p:cBhvr>
                                      <p:to>
                                        <p:strVal val="visible"/>
                                      </p:to>
                                    </p:set>
                                    <p:animEffect transition="in" filter="blinds(horizontal)">
                                      <p:cBhvr>
                                        <p:cTn id="17" dur="500"/>
                                        <p:tgtEl>
                                          <p:spTgt spid="31232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12323">
                                            <p:txEl>
                                              <p:pRg st="1" end="1"/>
                                            </p:txEl>
                                          </p:spTgt>
                                        </p:tgtEl>
                                        <p:attrNameLst>
                                          <p:attrName>style.visibility</p:attrName>
                                        </p:attrNameLst>
                                      </p:cBhvr>
                                      <p:to>
                                        <p:strVal val="visible"/>
                                      </p:to>
                                    </p:set>
                                    <p:animEffect transition="in" filter="blinds(horizontal)">
                                      <p:cBhvr>
                                        <p:cTn id="22" dur="500"/>
                                        <p:tgtEl>
                                          <p:spTgt spid="312323">
                                            <p:txEl>
                                              <p:pRg st="1" end="1"/>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12329"/>
                                        </p:tgtEl>
                                        <p:attrNameLst>
                                          <p:attrName>style.visibility</p:attrName>
                                        </p:attrNameLst>
                                      </p:cBhvr>
                                      <p:to>
                                        <p:strVal val="visible"/>
                                      </p:to>
                                    </p:set>
                                    <p:animEffect transition="in" filter="blinds(horizontal)">
                                      <p:cBhvr>
                                        <p:cTn id="25" dur="500"/>
                                        <p:tgtEl>
                                          <p:spTgt spid="312329"/>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12330"/>
                                        </p:tgtEl>
                                        <p:attrNameLst>
                                          <p:attrName>style.visibility</p:attrName>
                                        </p:attrNameLst>
                                      </p:cBhvr>
                                      <p:to>
                                        <p:strVal val="visible"/>
                                      </p:to>
                                    </p:set>
                                    <p:animEffect transition="in" filter="blinds(horizontal)">
                                      <p:cBhvr>
                                        <p:cTn id="28" dur="500"/>
                                        <p:tgtEl>
                                          <p:spTgt spid="312330"/>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12331"/>
                                        </p:tgtEl>
                                        <p:attrNameLst>
                                          <p:attrName>style.visibility</p:attrName>
                                        </p:attrNameLst>
                                      </p:cBhvr>
                                      <p:to>
                                        <p:strVal val="visible"/>
                                      </p:to>
                                    </p:set>
                                    <p:animEffect transition="in" filter="blinds(horizontal)">
                                      <p:cBhvr>
                                        <p:cTn id="31" dur="500"/>
                                        <p:tgtEl>
                                          <p:spTgt spid="312331"/>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312332"/>
                                        </p:tgtEl>
                                        <p:attrNameLst>
                                          <p:attrName>style.visibility</p:attrName>
                                        </p:attrNameLst>
                                      </p:cBhvr>
                                      <p:to>
                                        <p:strVal val="visible"/>
                                      </p:to>
                                    </p:set>
                                    <p:animEffect transition="in" filter="blinds(horizontal)">
                                      <p:cBhvr>
                                        <p:cTn id="34" dur="500"/>
                                        <p:tgtEl>
                                          <p:spTgt spid="312332"/>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312334"/>
                                        </p:tgtEl>
                                        <p:attrNameLst>
                                          <p:attrName>style.visibility</p:attrName>
                                        </p:attrNameLst>
                                      </p:cBhvr>
                                      <p:to>
                                        <p:strVal val="visible"/>
                                      </p:to>
                                    </p:set>
                                    <p:animEffect transition="in" filter="blinds(horizontal)">
                                      <p:cBhvr>
                                        <p:cTn id="37" dur="500"/>
                                        <p:tgtEl>
                                          <p:spTgt spid="312334"/>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312338"/>
                                        </p:tgtEl>
                                        <p:attrNameLst>
                                          <p:attrName>style.visibility</p:attrName>
                                        </p:attrNameLst>
                                      </p:cBhvr>
                                      <p:to>
                                        <p:strVal val="visible"/>
                                      </p:to>
                                    </p:set>
                                    <p:animEffect transition="in" filter="blinds(horizontal)">
                                      <p:cBhvr>
                                        <p:cTn id="40" dur="500"/>
                                        <p:tgtEl>
                                          <p:spTgt spid="312338"/>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312339"/>
                                        </p:tgtEl>
                                        <p:attrNameLst>
                                          <p:attrName>style.visibility</p:attrName>
                                        </p:attrNameLst>
                                      </p:cBhvr>
                                      <p:to>
                                        <p:strVal val="visible"/>
                                      </p:to>
                                    </p:set>
                                    <p:animEffect transition="in" filter="blinds(horizontal)">
                                      <p:cBhvr>
                                        <p:cTn id="43" dur="500"/>
                                        <p:tgtEl>
                                          <p:spTgt spid="312339"/>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312340"/>
                                        </p:tgtEl>
                                        <p:attrNameLst>
                                          <p:attrName>style.visibility</p:attrName>
                                        </p:attrNameLst>
                                      </p:cBhvr>
                                      <p:to>
                                        <p:strVal val="visible"/>
                                      </p:to>
                                    </p:set>
                                    <p:animEffect transition="in" filter="blinds(horizontal)">
                                      <p:cBhvr>
                                        <p:cTn id="46" dur="500"/>
                                        <p:tgtEl>
                                          <p:spTgt spid="312340"/>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312342"/>
                                        </p:tgtEl>
                                        <p:attrNameLst>
                                          <p:attrName>style.visibility</p:attrName>
                                        </p:attrNameLst>
                                      </p:cBhvr>
                                      <p:to>
                                        <p:strVal val="visible"/>
                                      </p:to>
                                    </p:set>
                                    <p:animEffect transition="in" filter="blinds(horizontal)">
                                      <p:cBhvr>
                                        <p:cTn id="49" dur="500"/>
                                        <p:tgtEl>
                                          <p:spTgt spid="312342"/>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312343"/>
                                        </p:tgtEl>
                                        <p:attrNameLst>
                                          <p:attrName>style.visibility</p:attrName>
                                        </p:attrNameLst>
                                      </p:cBhvr>
                                      <p:to>
                                        <p:strVal val="visible"/>
                                      </p:to>
                                    </p:set>
                                    <p:animEffect transition="in" filter="blinds(horizontal)">
                                      <p:cBhvr>
                                        <p:cTn id="52" dur="500"/>
                                        <p:tgtEl>
                                          <p:spTgt spid="312343"/>
                                        </p:tgtEl>
                                      </p:cBhvr>
                                    </p:animEffect>
                                  </p:childTnLst>
                                </p:cTn>
                              </p:par>
                              <p:par>
                                <p:cTn id="53" presetID="3" presetClass="entr" presetSubtype="10" fill="hold" nodeType="withEffect">
                                  <p:stCondLst>
                                    <p:cond delay="0"/>
                                  </p:stCondLst>
                                  <p:childTnLst>
                                    <p:set>
                                      <p:cBhvr>
                                        <p:cTn id="54" dur="1" fill="hold">
                                          <p:stCondLst>
                                            <p:cond delay="0"/>
                                          </p:stCondLst>
                                        </p:cTn>
                                        <p:tgtEl>
                                          <p:spTgt spid="312344"/>
                                        </p:tgtEl>
                                        <p:attrNameLst>
                                          <p:attrName>style.visibility</p:attrName>
                                        </p:attrNameLst>
                                      </p:cBhvr>
                                      <p:to>
                                        <p:strVal val="visible"/>
                                      </p:to>
                                    </p:set>
                                    <p:animEffect transition="in" filter="blinds(horizontal)">
                                      <p:cBhvr>
                                        <p:cTn id="55" dur="500"/>
                                        <p:tgtEl>
                                          <p:spTgt spid="312344"/>
                                        </p:tgtEl>
                                      </p:cBhvr>
                                    </p:animEffect>
                                  </p:childTnLst>
                                </p:cTn>
                              </p:par>
                              <p:par>
                                <p:cTn id="56" presetID="3" presetClass="entr" presetSubtype="10" fill="hold" nodeType="withEffect">
                                  <p:stCondLst>
                                    <p:cond delay="0"/>
                                  </p:stCondLst>
                                  <p:childTnLst>
                                    <p:set>
                                      <p:cBhvr>
                                        <p:cTn id="57" dur="1" fill="hold">
                                          <p:stCondLst>
                                            <p:cond delay="0"/>
                                          </p:stCondLst>
                                        </p:cTn>
                                        <p:tgtEl>
                                          <p:spTgt spid="312345"/>
                                        </p:tgtEl>
                                        <p:attrNameLst>
                                          <p:attrName>style.visibility</p:attrName>
                                        </p:attrNameLst>
                                      </p:cBhvr>
                                      <p:to>
                                        <p:strVal val="visible"/>
                                      </p:to>
                                    </p:set>
                                    <p:animEffect transition="in" filter="blinds(horizontal)">
                                      <p:cBhvr>
                                        <p:cTn id="58" dur="500"/>
                                        <p:tgtEl>
                                          <p:spTgt spid="312345"/>
                                        </p:tgtEl>
                                      </p:cBhvr>
                                    </p:animEffect>
                                  </p:childTnLst>
                                </p:cTn>
                              </p:par>
                              <p:par>
                                <p:cTn id="59" presetID="3" presetClass="entr" presetSubtype="10" fill="hold" nodeType="withEffect">
                                  <p:stCondLst>
                                    <p:cond delay="0"/>
                                  </p:stCondLst>
                                  <p:childTnLst>
                                    <p:set>
                                      <p:cBhvr>
                                        <p:cTn id="60" dur="1" fill="hold">
                                          <p:stCondLst>
                                            <p:cond delay="0"/>
                                          </p:stCondLst>
                                        </p:cTn>
                                        <p:tgtEl>
                                          <p:spTgt spid="312346"/>
                                        </p:tgtEl>
                                        <p:attrNameLst>
                                          <p:attrName>style.visibility</p:attrName>
                                        </p:attrNameLst>
                                      </p:cBhvr>
                                      <p:to>
                                        <p:strVal val="visible"/>
                                      </p:to>
                                    </p:set>
                                    <p:animEffect transition="in" filter="blinds(horizontal)">
                                      <p:cBhvr>
                                        <p:cTn id="61" dur="500"/>
                                        <p:tgtEl>
                                          <p:spTgt spid="312346"/>
                                        </p:tgtEl>
                                      </p:cBhvr>
                                    </p:animEffect>
                                  </p:childTnLst>
                                </p:cTn>
                              </p:par>
                              <p:par>
                                <p:cTn id="62" presetID="3" presetClass="entr" presetSubtype="10" fill="hold" nodeType="withEffect">
                                  <p:stCondLst>
                                    <p:cond delay="0"/>
                                  </p:stCondLst>
                                  <p:childTnLst>
                                    <p:set>
                                      <p:cBhvr>
                                        <p:cTn id="63" dur="1" fill="hold">
                                          <p:stCondLst>
                                            <p:cond delay="0"/>
                                          </p:stCondLst>
                                        </p:cTn>
                                        <p:tgtEl>
                                          <p:spTgt spid="312347"/>
                                        </p:tgtEl>
                                        <p:attrNameLst>
                                          <p:attrName>style.visibility</p:attrName>
                                        </p:attrNameLst>
                                      </p:cBhvr>
                                      <p:to>
                                        <p:strVal val="visible"/>
                                      </p:to>
                                    </p:set>
                                    <p:animEffect transition="in" filter="blinds(horizontal)">
                                      <p:cBhvr>
                                        <p:cTn id="64" dur="500"/>
                                        <p:tgtEl>
                                          <p:spTgt spid="312347"/>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312349"/>
                                        </p:tgtEl>
                                        <p:attrNameLst>
                                          <p:attrName>style.visibility</p:attrName>
                                        </p:attrNameLst>
                                      </p:cBhvr>
                                      <p:to>
                                        <p:strVal val="visible"/>
                                      </p:to>
                                    </p:set>
                                    <p:animEffect transition="in" filter="blinds(horizontal)">
                                      <p:cBhvr>
                                        <p:cTn id="67" dur="500"/>
                                        <p:tgtEl>
                                          <p:spTgt spid="312349"/>
                                        </p:tgtEl>
                                      </p:cBhvr>
                                    </p:animEffect>
                                  </p:childTnLst>
                                </p:cTn>
                              </p:par>
                              <p:par>
                                <p:cTn id="68" presetID="3" presetClass="entr" presetSubtype="10" fill="hold" nodeType="withEffect">
                                  <p:stCondLst>
                                    <p:cond delay="0"/>
                                  </p:stCondLst>
                                  <p:childTnLst>
                                    <p:set>
                                      <p:cBhvr>
                                        <p:cTn id="69" dur="1" fill="hold">
                                          <p:stCondLst>
                                            <p:cond delay="0"/>
                                          </p:stCondLst>
                                        </p:cTn>
                                        <p:tgtEl>
                                          <p:spTgt spid="312350"/>
                                        </p:tgtEl>
                                        <p:attrNameLst>
                                          <p:attrName>style.visibility</p:attrName>
                                        </p:attrNameLst>
                                      </p:cBhvr>
                                      <p:to>
                                        <p:strVal val="visible"/>
                                      </p:to>
                                    </p:set>
                                    <p:animEffect transition="in" filter="blinds(horizontal)">
                                      <p:cBhvr>
                                        <p:cTn id="70" dur="500"/>
                                        <p:tgtEl>
                                          <p:spTgt spid="312350"/>
                                        </p:tgtEl>
                                      </p:cBhvr>
                                    </p:animEffect>
                                  </p:childTnLst>
                                </p:cTn>
                              </p:par>
                              <p:par>
                                <p:cTn id="71" presetID="3" presetClass="entr" presetSubtype="10" fill="hold" nodeType="withEffect">
                                  <p:stCondLst>
                                    <p:cond delay="0"/>
                                  </p:stCondLst>
                                  <p:childTnLst>
                                    <p:set>
                                      <p:cBhvr>
                                        <p:cTn id="72" dur="1" fill="hold">
                                          <p:stCondLst>
                                            <p:cond delay="0"/>
                                          </p:stCondLst>
                                        </p:cTn>
                                        <p:tgtEl>
                                          <p:spTgt spid="312351"/>
                                        </p:tgtEl>
                                        <p:attrNameLst>
                                          <p:attrName>style.visibility</p:attrName>
                                        </p:attrNameLst>
                                      </p:cBhvr>
                                      <p:to>
                                        <p:strVal val="visible"/>
                                      </p:to>
                                    </p:set>
                                    <p:animEffect transition="in" filter="blinds(horizontal)">
                                      <p:cBhvr>
                                        <p:cTn id="73" dur="500"/>
                                        <p:tgtEl>
                                          <p:spTgt spid="312351"/>
                                        </p:tgtEl>
                                      </p:cBhvr>
                                    </p:animEffect>
                                  </p:childTnLst>
                                </p:cTn>
                              </p:par>
                              <p:par>
                                <p:cTn id="74" presetID="3" presetClass="entr" presetSubtype="10" fill="hold" nodeType="withEffect">
                                  <p:stCondLst>
                                    <p:cond delay="0"/>
                                  </p:stCondLst>
                                  <p:childTnLst>
                                    <p:set>
                                      <p:cBhvr>
                                        <p:cTn id="75" dur="1" fill="hold">
                                          <p:stCondLst>
                                            <p:cond delay="0"/>
                                          </p:stCondLst>
                                        </p:cTn>
                                        <p:tgtEl>
                                          <p:spTgt spid="312352"/>
                                        </p:tgtEl>
                                        <p:attrNameLst>
                                          <p:attrName>style.visibility</p:attrName>
                                        </p:attrNameLst>
                                      </p:cBhvr>
                                      <p:to>
                                        <p:strVal val="visible"/>
                                      </p:to>
                                    </p:set>
                                    <p:animEffect transition="in" filter="blinds(horizontal)">
                                      <p:cBhvr>
                                        <p:cTn id="76" dur="500"/>
                                        <p:tgtEl>
                                          <p:spTgt spid="312352"/>
                                        </p:tgtEl>
                                      </p:cBhvr>
                                    </p:animEffect>
                                  </p:childTnLst>
                                </p:cTn>
                              </p:par>
                              <p:par>
                                <p:cTn id="77" presetID="3" presetClass="entr" presetSubtype="10" fill="hold" nodeType="withEffect">
                                  <p:stCondLst>
                                    <p:cond delay="0"/>
                                  </p:stCondLst>
                                  <p:childTnLst>
                                    <p:set>
                                      <p:cBhvr>
                                        <p:cTn id="78" dur="1" fill="hold">
                                          <p:stCondLst>
                                            <p:cond delay="0"/>
                                          </p:stCondLst>
                                        </p:cTn>
                                        <p:tgtEl>
                                          <p:spTgt spid="312353"/>
                                        </p:tgtEl>
                                        <p:attrNameLst>
                                          <p:attrName>style.visibility</p:attrName>
                                        </p:attrNameLst>
                                      </p:cBhvr>
                                      <p:to>
                                        <p:strVal val="visible"/>
                                      </p:to>
                                    </p:set>
                                    <p:animEffect transition="in" filter="blinds(horizontal)">
                                      <p:cBhvr>
                                        <p:cTn id="79" dur="500"/>
                                        <p:tgtEl>
                                          <p:spTgt spid="312353"/>
                                        </p:tgtEl>
                                      </p:cBhvr>
                                    </p:animEffect>
                                  </p:childTnLst>
                                </p:cTn>
                              </p:par>
                              <p:par>
                                <p:cTn id="80" presetID="3" presetClass="entr" presetSubtype="10" fill="hold" grpId="0" nodeType="withEffect">
                                  <p:stCondLst>
                                    <p:cond delay="0"/>
                                  </p:stCondLst>
                                  <p:childTnLst>
                                    <p:set>
                                      <p:cBhvr>
                                        <p:cTn id="81" dur="1" fill="hold">
                                          <p:stCondLst>
                                            <p:cond delay="0"/>
                                          </p:stCondLst>
                                        </p:cTn>
                                        <p:tgtEl>
                                          <p:spTgt spid="312357"/>
                                        </p:tgtEl>
                                        <p:attrNameLst>
                                          <p:attrName>style.visibility</p:attrName>
                                        </p:attrNameLst>
                                      </p:cBhvr>
                                      <p:to>
                                        <p:strVal val="visible"/>
                                      </p:to>
                                    </p:set>
                                    <p:animEffect transition="in" filter="blinds(horizontal)">
                                      <p:cBhvr>
                                        <p:cTn id="82" dur="500"/>
                                        <p:tgtEl>
                                          <p:spTgt spid="312357"/>
                                        </p:tgtEl>
                                      </p:cBhvr>
                                    </p:animEffect>
                                  </p:childTnLst>
                                </p:cTn>
                              </p:par>
                              <p:par>
                                <p:cTn id="83" presetID="3" presetClass="entr" presetSubtype="10" fill="hold" nodeType="withEffect">
                                  <p:stCondLst>
                                    <p:cond delay="0"/>
                                  </p:stCondLst>
                                  <p:childTnLst>
                                    <p:set>
                                      <p:cBhvr>
                                        <p:cTn id="84" dur="1" fill="hold">
                                          <p:stCondLst>
                                            <p:cond delay="0"/>
                                          </p:stCondLst>
                                        </p:cTn>
                                        <p:tgtEl>
                                          <p:spTgt spid="312359"/>
                                        </p:tgtEl>
                                        <p:attrNameLst>
                                          <p:attrName>style.visibility</p:attrName>
                                        </p:attrNameLst>
                                      </p:cBhvr>
                                      <p:to>
                                        <p:strVal val="visible"/>
                                      </p:to>
                                    </p:set>
                                    <p:animEffect transition="in" filter="blinds(horizontal)">
                                      <p:cBhvr>
                                        <p:cTn id="85" dur="500"/>
                                        <p:tgtEl>
                                          <p:spTgt spid="312359"/>
                                        </p:tgtEl>
                                      </p:cBhvr>
                                    </p:animEffect>
                                  </p:childTnLst>
                                </p:cTn>
                              </p:par>
                              <p:par>
                                <p:cTn id="86" presetID="3" presetClass="entr" presetSubtype="10" fill="hold" nodeType="withEffect">
                                  <p:stCondLst>
                                    <p:cond delay="0"/>
                                  </p:stCondLst>
                                  <p:childTnLst>
                                    <p:set>
                                      <p:cBhvr>
                                        <p:cTn id="87" dur="1" fill="hold">
                                          <p:stCondLst>
                                            <p:cond delay="0"/>
                                          </p:stCondLst>
                                        </p:cTn>
                                        <p:tgtEl>
                                          <p:spTgt spid="312372"/>
                                        </p:tgtEl>
                                        <p:attrNameLst>
                                          <p:attrName>style.visibility</p:attrName>
                                        </p:attrNameLst>
                                      </p:cBhvr>
                                      <p:to>
                                        <p:strVal val="visible"/>
                                      </p:to>
                                    </p:set>
                                    <p:animEffect transition="in" filter="blinds(horizontal)">
                                      <p:cBhvr>
                                        <p:cTn id="88" dur="500"/>
                                        <p:tgtEl>
                                          <p:spTgt spid="312372"/>
                                        </p:tgtEl>
                                      </p:cBhvr>
                                    </p:animEffect>
                                  </p:childTnLst>
                                </p:cTn>
                              </p:par>
                              <p:par>
                                <p:cTn id="89" presetID="3" presetClass="entr" presetSubtype="10" fill="hold" nodeType="withEffect">
                                  <p:stCondLst>
                                    <p:cond delay="0"/>
                                  </p:stCondLst>
                                  <p:childTnLst>
                                    <p:set>
                                      <p:cBhvr>
                                        <p:cTn id="90" dur="1" fill="hold">
                                          <p:stCondLst>
                                            <p:cond delay="0"/>
                                          </p:stCondLst>
                                        </p:cTn>
                                        <p:tgtEl>
                                          <p:spTgt spid="312373"/>
                                        </p:tgtEl>
                                        <p:attrNameLst>
                                          <p:attrName>style.visibility</p:attrName>
                                        </p:attrNameLst>
                                      </p:cBhvr>
                                      <p:to>
                                        <p:strVal val="visible"/>
                                      </p:to>
                                    </p:set>
                                    <p:animEffect transition="in" filter="blinds(horizontal)">
                                      <p:cBhvr>
                                        <p:cTn id="91" dur="500"/>
                                        <p:tgtEl>
                                          <p:spTgt spid="312373"/>
                                        </p:tgtEl>
                                      </p:cBhvr>
                                    </p:animEffect>
                                  </p:childTnLst>
                                </p:cTn>
                              </p:par>
                              <p:par>
                                <p:cTn id="92" presetID="3" presetClass="entr" presetSubtype="10" fill="hold" nodeType="withEffect">
                                  <p:stCondLst>
                                    <p:cond delay="0"/>
                                  </p:stCondLst>
                                  <p:childTnLst>
                                    <p:set>
                                      <p:cBhvr>
                                        <p:cTn id="93" dur="1" fill="hold">
                                          <p:stCondLst>
                                            <p:cond delay="0"/>
                                          </p:stCondLst>
                                        </p:cTn>
                                        <p:tgtEl>
                                          <p:spTgt spid="312374"/>
                                        </p:tgtEl>
                                        <p:attrNameLst>
                                          <p:attrName>style.visibility</p:attrName>
                                        </p:attrNameLst>
                                      </p:cBhvr>
                                      <p:to>
                                        <p:strVal val="visible"/>
                                      </p:to>
                                    </p:set>
                                    <p:animEffect transition="in" filter="blinds(horizontal)">
                                      <p:cBhvr>
                                        <p:cTn id="94" dur="500"/>
                                        <p:tgtEl>
                                          <p:spTgt spid="312374"/>
                                        </p:tgtEl>
                                      </p:cBhvr>
                                    </p:animEffect>
                                  </p:childTnLst>
                                </p:cTn>
                              </p:par>
                              <p:par>
                                <p:cTn id="95" presetID="3" presetClass="entr" presetSubtype="10" fill="hold" grpId="0" nodeType="withEffect">
                                  <p:stCondLst>
                                    <p:cond delay="0"/>
                                  </p:stCondLst>
                                  <p:childTnLst>
                                    <p:set>
                                      <p:cBhvr>
                                        <p:cTn id="96" dur="1" fill="hold">
                                          <p:stCondLst>
                                            <p:cond delay="0"/>
                                          </p:stCondLst>
                                        </p:cTn>
                                        <p:tgtEl>
                                          <p:spTgt spid="312375"/>
                                        </p:tgtEl>
                                        <p:attrNameLst>
                                          <p:attrName>style.visibility</p:attrName>
                                        </p:attrNameLst>
                                      </p:cBhvr>
                                      <p:to>
                                        <p:strVal val="visible"/>
                                      </p:to>
                                    </p:set>
                                    <p:animEffect transition="in" filter="blinds(horizontal)">
                                      <p:cBhvr>
                                        <p:cTn id="97" dur="500"/>
                                        <p:tgtEl>
                                          <p:spTgt spid="312375"/>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3" presetClass="entr" presetSubtype="10" fill="hold" grpId="0" nodeType="clickEffect">
                                  <p:stCondLst>
                                    <p:cond delay="0"/>
                                  </p:stCondLst>
                                  <p:childTnLst>
                                    <p:set>
                                      <p:cBhvr>
                                        <p:cTn id="101" dur="1" fill="hold">
                                          <p:stCondLst>
                                            <p:cond delay="0"/>
                                          </p:stCondLst>
                                        </p:cTn>
                                        <p:tgtEl>
                                          <p:spTgt spid="312371"/>
                                        </p:tgtEl>
                                        <p:attrNameLst>
                                          <p:attrName>style.visibility</p:attrName>
                                        </p:attrNameLst>
                                      </p:cBhvr>
                                      <p:to>
                                        <p:strVal val="visible"/>
                                      </p:to>
                                    </p:set>
                                    <p:animEffect transition="in" filter="blinds(horizontal)">
                                      <p:cBhvr>
                                        <p:cTn id="102" dur="500"/>
                                        <p:tgtEl>
                                          <p:spTgt spid="312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3" grpId="0" build="p" animBg="1"/>
      <p:bldP spid="312329" grpId="0" animBg="1"/>
      <p:bldP spid="312330" grpId="0" animBg="1"/>
      <p:bldP spid="312331" grpId="0"/>
      <p:bldP spid="312332" grpId="0" animBg="1"/>
      <p:bldP spid="312334" grpId="0" animBg="1"/>
      <p:bldP spid="312338" grpId="0"/>
      <p:bldP spid="312339" grpId="0"/>
      <p:bldP spid="312340" grpId="0"/>
      <p:bldP spid="312342" grpId="0"/>
      <p:bldP spid="312343" grpId="0"/>
      <p:bldP spid="312349" grpId="0" animBg="1"/>
      <p:bldP spid="312357" grpId="0"/>
      <p:bldP spid="312371" grpId="0" animBg="1"/>
      <p:bldP spid="312375" grpId="0"/>
      <p:bldP spid="31237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9D15AFF7-406F-48DA-BD71-E3E3A12FF6BC}"/>
              </a:ext>
            </a:extLst>
          </p:cNvPr>
          <p:cNvSpPr>
            <a:spLocks noGrp="1" noChangeArrowheads="1"/>
          </p:cNvSpPr>
          <p:nvPr>
            <p:ph type="title"/>
          </p:nvPr>
        </p:nvSpPr>
        <p:spPr>
          <a:xfrm>
            <a:off x="684213" y="549275"/>
            <a:ext cx="4318000" cy="504825"/>
          </a:xfrm>
        </p:spPr>
        <p:txBody>
          <a:bodyPr/>
          <a:lstStyle/>
          <a:p>
            <a:pPr eaLnBrk="1" hangingPunct="1"/>
            <a:r>
              <a:rPr lang="en-US" altLang="zh-CN" sz="2400">
                <a:solidFill>
                  <a:srgbClr val="000000"/>
                </a:solidFill>
                <a:latin typeface="黑体" panose="02010609060101010101" pitchFamily="49" charset="-122"/>
                <a:ea typeface="黑体" panose="02010609060101010101" pitchFamily="49" charset="-122"/>
              </a:rPr>
              <a:t>2</a:t>
            </a:r>
            <a:r>
              <a:rPr lang="zh-CN" altLang="en-US" sz="2400">
                <a:solidFill>
                  <a:srgbClr val="000000"/>
                </a:solidFill>
                <a:latin typeface="黑体" panose="02010609060101010101" pitchFamily="49" charset="-122"/>
                <a:ea typeface="黑体" panose="02010609060101010101" pitchFamily="49" charset="-122"/>
              </a:rPr>
              <a:t>、恩格尔曲线</a:t>
            </a:r>
          </a:p>
        </p:txBody>
      </p:sp>
      <p:sp>
        <p:nvSpPr>
          <p:cNvPr id="313347" name="Rectangle 3" descr="蓝色面巾纸">
            <a:extLst>
              <a:ext uri="{FF2B5EF4-FFF2-40B4-BE49-F238E27FC236}">
                <a16:creationId xmlns:a16="http://schemas.microsoft.com/office/drawing/2014/main" id="{11354019-76B6-4D2F-9E6D-19A77FC44E3C}"/>
              </a:ext>
            </a:extLst>
          </p:cNvPr>
          <p:cNvSpPr>
            <a:spLocks noGrp="1" noChangeArrowheads="1"/>
          </p:cNvSpPr>
          <p:nvPr>
            <p:ph type="body" idx="1"/>
          </p:nvPr>
        </p:nvSpPr>
        <p:spPr>
          <a:xfrm>
            <a:off x="684213" y="1341438"/>
            <a:ext cx="5040312" cy="863600"/>
          </a:xfrm>
          <a:blipFill dpi="0" rotWithShape="0">
            <a:blip r:embed="rId2"/>
            <a:srcRect/>
            <a:tile tx="0" ty="0" sx="100000" sy="100000" flip="none" algn="tl"/>
          </a:blipFill>
          <a:ln w="76200" cap="flat">
            <a:solidFill>
              <a:srgbClr val="006600"/>
            </a:solidFill>
            <a:miter lim="800000"/>
            <a:headEnd/>
            <a:tailEnd/>
          </a:ln>
        </p:spPr>
        <p:txBody>
          <a:bodyPr/>
          <a:lstStyle/>
          <a:p>
            <a:pPr eaLnBrk="1" hangingPunct="1">
              <a:lnSpc>
                <a:spcPct val="90000"/>
              </a:lnSpc>
              <a:buClr>
                <a:schemeClr val="accent2"/>
              </a:buClr>
              <a:buSzPct val="95000"/>
              <a:buFont typeface="Wingdings" panose="05000000000000000000" pitchFamily="2" charset="2"/>
              <a:buChar char="u"/>
            </a:pPr>
            <a:r>
              <a:rPr lang="zh-CN" altLang="en-US" sz="2400"/>
              <a:t>恩格尔曲线：表示消费者在每一收入水平对某商品的需求量。</a:t>
            </a:r>
          </a:p>
        </p:txBody>
      </p:sp>
      <p:pic>
        <p:nvPicPr>
          <p:cNvPr id="313348" name="Picture 4">
            <a:extLst>
              <a:ext uri="{FF2B5EF4-FFF2-40B4-BE49-F238E27FC236}">
                <a16:creationId xmlns:a16="http://schemas.microsoft.com/office/drawing/2014/main" id="{60FF2AC0-4A33-4650-9107-B254AE6314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1412875"/>
            <a:ext cx="2130425" cy="647700"/>
          </a:xfrm>
          <a:prstGeom prst="rect">
            <a:avLst/>
          </a:prstGeom>
          <a:noFill/>
          <a:ln w="9525">
            <a:solidFill>
              <a:srgbClr val="660033"/>
            </a:solidFill>
            <a:miter lim="800000"/>
            <a:headEnd/>
            <a:tailEnd/>
          </a:ln>
          <a:extLst>
            <a:ext uri="{909E8E84-426E-40DD-AFC4-6F175D3DCCD1}">
              <a14:hiddenFill xmlns:a14="http://schemas.microsoft.com/office/drawing/2010/main">
                <a:solidFill>
                  <a:srgbClr val="FFFFFF"/>
                </a:solidFill>
              </a14:hiddenFill>
            </a:ext>
          </a:extLst>
        </p:spPr>
      </p:pic>
      <p:sp>
        <p:nvSpPr>
          <p:cNvPr id="313349" name="Rectangle 5" descr="纸莎草纸">
            <a:extLst>
              <a:ext uri="{FF2B5EF4-FFF2-40B4-BE49-F238E27FC236}">
                <a16:creationId xmlns:a16="http://schemas.microsoft.com/office/drawing/2014/main" id="{8C7A8A37-9855-4694-BBB7-874057782A0E}"/>
              </a:ext>
            </a:extLst>
          </p:cNvPr>
          <p:cNvSpPr>
            <a:spLocks noChangeArrowheads="1"/>
          </p:cNvSpPr>
          <p:nvPr/>
        </p:nvSpPr>
        <p:spPr bwMode="auto">
          <a:xfrm>
            <a:off x="611188" y="2603500"/>
            <a:ext cx="4824412" cy="860425"/>
          </a:xfrm>
          <a:prstGeom prst="rect">
            <a:avLst/>
          </a:prstGeom>
          <a:blipFill dpi="0" rotWithShape="0">
            <a:blip r:embed="rId4"/>
            <a:srcRect/>
            <a:tile tx="0" ty="0" sx="100000" sy="100000" flip="none" algn="tl"/>
          </a:blip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SzPct val="95000"/>
              <a:buFont typeface="Wingdings" panose="05000000000000000000" pitchFamily="2" charset="2"/>
              <a:buChar char="p"/>
            </a:pPr>
            <a:r>
              <a:rPr lang="zh-CN" altLang="en-US" sz="2400"/>
              <a:t>收入</a:t>
            </a:r>
            <a:r>
              <a:rPr lang="en-US" altLang="zh-CN" sz="2400"/>
              <a:t>—</a:t>
            </a:r>
            <a:r>
              <a:rPr lang="zh-CN" altLang="en-US" sz="2400"/>
              <a:t>消费曲线反映了收入水平和商品需求量之间的一一对应关系</a:t>
            </a:r>
          </a:p>
        </p:txBody>
      </p:sp>
      <p:sp>
        <p:nvSpPr>
          <p:cNvPr id="313350" name="Text Box 6">
            <a:extLst>
              <a:ext uri="{FF2B5EF4-FFF2-40B4-BE49-F238E27FC236}">
                <a16:creationId xmlns:a16="http://schemas.microsoft.com/office/drawing/2014/main" id="{D3C35854-1A18-47F5-8C92-AE6881F61B5F}"/>
              </a:ext>
            </a:extLst>
          </p:cNvPr>
          <p:cNvSpPr txBox="1">
            <a:spLocks noChangeArrowheads="1"/>
          </p:cNvSpPr>
          <p:nvPr/>
        </p:nvSpPr>
        <p:spPr bwMode="auto">
          <a:xfrm>
            <a:off x="7224713" y="4157663"/>
            <a:ext cx="14732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spcBef>
                <a:spcPct val="0"/>
              </a:spcBef>
              <a:buClrTx/>
              <a:buFontTx/>
              <a:buNone/>
            </a:pPr>
            <a:r>
              <a:rPr lang="en-US" altLang="zh-CN" sz="2400">
                <a:solidFill>
                  <a:srgbClr val="000000"/>
                </a:solidFill>
              </a:rPr>
              <a:t>X=f</a:t>
            </a:r>
            <a:r>
              <a:rPr lang="zh-CN" altLang="en-US" sz="2400">
                <a:solidFill>
                  <a:srgbClr val="000000"/>
                </a:solidFill>
              </a:rPr>
              <a:t>（</a:t>
            </a:r>
            <a:r>
              <a:rPr lang="en-US" altLang="zh-CN" sz="2400">
                <a:solidFill>
                  <a:srgbClr val="000000"/>
                </a:solidFill>
              </a:rPr>
              <a:t>I</a:t>
            </a:r>
            <a:r>
              <a:rPr lang="zh-CN" altLang="en-US" sz="2400">
                <a:solidFill>
                  <a:srgbClr val="000000"/>
                </a:solidFill>
              </a:rPr>
              <a:t>）</a:t>
            </a:r>
            <a:endParaRPr lang="zh-CN" altLang="en-US" sz="2400"/>
          </a:p>
        </p:txBody>
      </p:sp>
      <p:sp>
        <p:nvSpPr>
          <p:cNvPr id="313351" name="Text Box 7">
            <a:extLst>
              <a:ext uri="{FF2B5EF4-FFF2-40B4-BE49-F238E27FC236}">
                <a16:creationId xmlns:a16="http://schemas.microsoft.com/office/drawing/2014/main" id="{EAA7A71F-ED97-4E78-B06F-8122D1A33547}"/>
              </a:ext>
            </a:extLst>
          </p:cNvPr>
          <p:cNvSpPr txBox="1">
            <a:spLocks noChangeArrowheads="1"/>
          </p:cNvSpPr>
          <p:nvPr/>
        </p:nvSpPr>
        <p:spPr bwMode="auto">
          <a:xfrm>
            <a:off x="6011863" y="2565400"/>
            <a:ext cx="2873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39516" tIns="19758" rIns="39516" bIns="19758"/>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spcBef>
                <a:spcPct val="0"/>
              </a:spcBef>
              <a:buClrTx/>
              <a:buFontTx/>
              <a:buNone/>
            </a:pPr>
            <a:r>
              <a:rPr lang="en-US" altLang="zh-CN" sz="2400">
                <a:solidFill>
                  <a:srgbClr val="000000"/>
                </a:solidFill>
              </a:rPr>
              <a:t>I</a:t>
            </a:r>
            <a:endParaRPr lang="en-US" altLang="zh-CN" sz="2400"/>
          </a:p>
        </p:txBody>
      </p:sp>
      <p:sp>
        <p:nvSpPr>
          <p:cNvPr id="313352" name="Text Box 8">
            <a:extLst>
              <a:ext uri="{FF2B5EF4-FFF2-40B4-BE49-F238E27FC236}">
                <a16:creationId xmlns:a16="http://schemas.microsoft.com/office/drawing/2014/main" id="{1F98288C-7798-485A-B9AD-B6AF79797689}"/>
              </a:ext>
            </a:extLst>
          </p:cNvPr>
          <p:cNvSpPr txBox="1">
            <a:spLocks noChangeArrowheads="1"/>
          </p:cNvSpPr>
          <p:nvPr/>
        </p:nvSpPr>
        <p:spPr bwMode="auto">
          <a:xfrm>
            <a:off x="5722938" y="5589588"/>
            <a:ext cx="4318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39516" tIns="19758" rIns="39516" bIns="19758"/>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spcBef>
                <a:spcPct val="0"/>
              </a:spcBef>
              <a:buClrTx/>
              <a:buFontTx/>
              <a:buNone/>
            </a:pPr>
            <a:r>
              <a:rPr lang="en-US" altLang="zh-CN" sz="2400">
                <a:solidFill>
                  <a:srgbClr val="000000"/>
                </a:solidFill>
              </a:rPr>
              <a:t>O</a:t>
            </a:r>
            <a:endParaRPr lang="en-US" altLang="zh-CN" sz="2400"/>
          </a:p>
        </p:txBody>
      </p:sp>
      <p:sp>
        <p:nvSpPr>
          <p:cNvPr id="313353" name="Text Box 9">
            <a:extLst>
              <a:ext uri="{FF2B5EF4-FFF2-40B4-BE49-F238E27FC236}">
                <a16:creationId xmlns:a16="http://schemas.microsoft.com/office/drawing/2014/main" id="{5969043B-CF64-48B8-96AD-250BCD8BDC92}"/>
              </a:ext>
            </a:extLst>
          </p:cNvPr>
          <p:cNvSpPr txBox="1">
            <a:spLocks noChangeArrowheads="1"/>
          </p:cNvSpPr>
          <p:nvPr/>
        </p:nvSpPr>
        <p:spPr bwMode="auto">
          <a:xfrm>
            <a:off x="8232775" y="5021263"/>
            <a:ext cx="51435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39516" tIns="19758" rIns="39516" bIns="19758"/>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spcBef>
                <a:spcPct val="0"/>
              </a:spcBef>
              <a:buClrTx/>
              <a:buFontTx/>
              <a:buNone/>
            </a:pPr>
            <a:r>
              <a:rPr lang="en-US" altLang="zh-CN" sz="2400">
                <a:solidFill>
                  <a:srgbClr val="000000"/>
                </a:solidFill>
              </a:rPr>
              <a:t>X</a:t>
            </a:r>
            <a:r>
              <a:rPr lang="en-US" altLang="zh-CN" sz="2400" baseline="-25000">
                <a:solidFill>
                  <a:srgbClr val="000000"/>
                </a:solidFill>
              </a:rPr>
              <a:t>1</a:t>
            </a:r>
            <a:endParaRPr lang="en-US" altLang="zh-CN" sz="2400"/>
          </a:p>
        </p:txBody>
      </p:sp>
      <p:sp>
        <p:nvSpPr>
          <p:cNvPr id="313354" name="Line 10">
            <a:extLst>
              <a:ext uri="{FF2B5EF4-FFF2-40B4-BE49-F238E27FC236}">
                <a16:creationId xmlns:a16="http://schemas.microsoft.com/office/drawing/2014/main" id="{0796DAFC-CB73-4D37-A15F-807B53EB262B}"/>
              </a:ext>
            </a:extLst>
          </p:cNvPr>
          <p:cNvSpPr>
            <a:spLocks noChangeShapeType="1"/>
          </p:cNvSpPr>
          <p:nvPr/>
        </p:nvSpPr>
        <p:spPr bwMode="auto">
          <a:xfrm>
            <a:off x="5856288" y="2357438"/>
            <a:ext cx="3175" cy="3140075"/>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313355" name="Line 11">
            <a:extLst>
              <a:ext uri="{FF2B5EF4-FFF2-40B4-BE49-F238E27FC236}">
                <a16:creationId xmlns:a16="http://schemas.microsoft.com/office/drawing/2014/main" id="{3EDBB5E2-9106-4DC3-87FA-9B9B0994933E}"/>
              </a:ext>
            </a:extLst>
          </p:cNvPr>
          <p:cNvSpPr>
            <a:spLocks noChangeShapeType="1"/>
          </p:cNvSpPr>
          <p:nvPr/>
        </p:nvSpPr>
        <p:spPr bwMode="auto">
          <a:xfrm>
            <a:off x="5859463" y="5497513"/>
            <a:ext cx="265271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13356" name="Arc 12">
            <a:extLst>
              <a:ext uri="{FF2B5EF4-FFF2-40B4-BE49-F238E27FC236}">
                <a16:creationId xmlns:a16="http://schemas.microsoft.com/office/drawing/2014/main" id="{24D6AE7D-CE05-4953-B9B8-2EF8D1DDA0B2}"/>
              </a:ext>
            </a:extLst>
          </p:cNvPr>
          <p:cNvSpPr>
            <a:spLocks/>
          </p:cNvSpPr>
          <p:nvPr/>
        </p:nvSpPr>
        <p:spPr bwMode="auto">
          <a:xfrm flipV="1">
            <a:off x="6156325" y="2420938"/>
            <a:ext cx="1471613" cy="2603500"/>
          </a:xfrm>
          <a:custGeom>
            <a:avLst/>
            <a:gdLst>
              <a:gd name="T0" fmla="*/ 0 w 21600"/>
              <a:gd name="T1" fmla="*/ 0 h 21600"/>
              <a:gd name="T2" fmla="*/ 2147483646 w 21600"/>
              <a:gd name="T3" fmla="*/ 2147483646 h 21600"/>
              <a:gd name="T4" fmla="*/ 0 w 21600"/>
              <a:gd name="T5" fmla="*/ 2147483646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3357" name="Text Box 13">
            <a:extLst>
              <a:ext uri="{FF2B5EF4-FFF2-40B4-BE49-F238E27FC236}">
                <a16:creationId xmlns:a16="http://schemas.microsoft.com/office/drawing/2014/main" id="{7C1FFC35-EC01-435B-9A75-9EFC187F1B2C}"/>
              </a:ext>
            </a:extLst>
          </p:cNvPr>
          <p:cNvSpPr txBox="1">
            <a:spLocks noChangeArrowheads="1"/>
          </p:cNvSpPr>
          <p:nvPr/>
        </p:nvSpPr>
        <p:spPr bwMode="auto">
          <a:xfrm>
            <a:off x="6072188" y="5741988"/>
            <a:ext cx="208756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39516" tIns="19758" rIns="39516" bIns="19758"/>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400" b="1">
                <a:solidFill>
                  <a:srgbClr val="000000"/>
                </a:solidFill>
                <a:latin typeface="宋体" panose="02010600030101010101" pitchFamily="2" charset="-122"/>
              </a:rPr>
              <a:t>恩格尔曲线</a:t>
            </a:r>
            <a:endParaRPr lang="zh-CN" altLang="en-US" sz="2400"/>
          </a:p>
        </p:txBody>
      </p:sp>
      <p:sp>
        <p:nvSpPr>
          <p:cNvPr id="313359" name="Rectangle 15" descr="纸莎草纸">
            <a:extLst>
              <a:ext uri="{FF2B5EF4-FFF2-40B4-BE49-F238E27FC236}">
                <a16:creationId xmlns:a16="http://schemas.microsoft.com/office/drawing/2014/main" id="{E5167FFD-1C59-4BE3-8D41-D076440817F1}"/>
              </a:ext>
            </a:extLst>
          </p:cNvPr>
          <p:cNvSpPr>
            <a:spLocks noChangeArrowheads="1"/>
          </p:cNvSpPr>
          <p:nvPr/>
        </p:nvSpPr>
        <p:spPr bwMode="auto">
          <a:xfrm>
            <a:off x="539750" y="4149725"/>
            <a:ext cx="4824413" cy="1225550"/>
          </a:xfrm>
          <a:prstGeom prst="rect">
            <a:avLst/>
          </a:prstGeom>
          <a:blipFill dpi="0" rotWithShape="0">
            <a:blip r:embed="rId4"/>
            <a:srcRect/>
            <a:tile tx="0" ty="0" sx="100000" sy="100000" flip="none" algn="tl"/>
          </a:blip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SzPct val="95000"/>
              <a:buFont typeface="Wingdings" panose="05000000000000000000" pitchFamily="2" charset="2"/>
              <a:buChar char="p"/>
            </a:pPr>
            <a:r>
              <a:rPr lang="zh-CN" altLang="en-US" sz="2400"/>
              <a:t>把这种一一对应的收入和需求量的组合描绘在相应的平面坐标图中，便可以得到相应的恩格尔曲线，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3347">
                                            <p:bg/>
                                          </p:spTgt>
                                        </p:tgtEl>
                                        <p:attrNameLst>
                                          <p:attrName>style.visibility</p:attrName>
                                        </p:attrNameLst>
                                      </p:cBhvr>
                                      <p:to>
                                        <p:strVal val="visible"/>
                                      </p:to>
                                    </p:set>
                                    <p:animEffect transition="in" filter="blinds(horizontal)">
                                      <p:cBhvr>
                                        <p:cTn id="7" dur="500"/>
                                        <p:tgtEl>
                                          <p:spTgt spid="31334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3347">
                                            <p:txEl>
                                              <p:pRg st="0" end="0"/>
                                            </p:txEl>
                                          </p:spTgt>
                                        </p:tgtEl>
                                        <p:attrNameLst>
                                          <p:attrName>style.visibility</p:attrName>
                                        </p:attrNameLst>
                                      </p:cBhvr>
                                      <p:to>
                                        <p:strVal val="visible"/>
                                      </p:to>
                                    </p:set>
                                    <p:animEffect transition="in" filter="blinds(horizontal)">
                                      <p:cBhvr>
                                        <p:cTn id="12" dur="500"/>
                                        <p:tgtEl>
                                          <p:spTgt spid="31334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13348"/>
                                        </p:tgtEl>
                                        <p:attrNameLst>
                                          <p:attrName>style.visibility</p:attrName>
                                        </p:attrNameLst>
                                      </p:cBhvr>
                                      <p:to>
                                        <p:strVal val="visible"/>
                                      </p:to>
                                    </p:set>
                                    <p:animEffect transition="in" filter="blinds(horizontal)">
                                      <p:cBhvr>
                                        <p:cTn id="17" dur="500"/>
                                        <p:tgtEl>
                                          <p:spTgt spid="31334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13349"/>
                                        </p:tgtEl>
                                        <p:attrNameLst>
                                          <p:attrName>style.visibility</p:attrName>
                                        </p:attrNameLst>
                                      </p:cBhvr>
                                      <p:to>
                                        <p:strVal val="visible"/>
                                      </p:to>
                                    </p:set>
                                    <p:animEffect transition="in" filter="blinds(horizontal)">
                                      <p:cBhvr>
                                        <p:cTn id="22" dur="500"/>
                                        <p:tgtEl>
                                          <p:spTgt spid="31334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13359"/>
                                        </p:tgtEl>
                                        <p:attrNameLst>
                                          <p:attrName>style.visibility</p:attrName>
                                        </p:attrNameLst>
                                      </p:cBhvr>
                                      <p:to>
                                        <p:strVal val="visible"/>
                                      </p:to>
                                    </p:set>
                                    <p:animEffect transition="in" filter="blinds(horizontal)">
                                      <p:cBhvr>
                                        <p:cTn id="27" dur="500"/>
                                        <p:tgtEl>
                                          <p:spTgt spid="31335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13350"/>
                                        </p:tgtEl>
                                        <p:attrNameLst>
                                          <p:attrName>style.visibility</p:attrName>
                                        </p:attrNameLst>
                                      </p:cBhvr>
                                      <p:to>
                                        <p:strVal val="visible"/>
                                      </p:to>
                                    </p:set>
                                    <p:animEffect transition="in" filter="blinds(horizontal)">
                                      <p:cBhvr>
                                        <p:cTn id="32" dur="500"/>
                                        <p:tgtEl>
                                          <p:spTgt spid="313350"/>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313351"/>
                                        </p:tgtEl>
                                        <p:attrNameLst>
                                          <p:attrName>style.visibility</p:attrName>
                                        </p:attrNameLst>
                                      </p:cBhvr>
                                      <p:to>
                                        <p:strVal val="visible"/>
                                      </p:to>
                                    </p:set>
                                    <p:animEffect transition="in" filter="blinds(horizontal)">
                                      <p:cBhvr>
                                        <p:cTn id="35" dur="500"/>
                                        <p:tgtEl>
                                          <p:spTgt spid="313351"/>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313352"/>
                                        </p:tgtEl>
                                        <p:attrNameLst>
                                          <p:attrName>style.visibility</p:attrName>
                                        </p:attrNameLst>
                                      </p:cBhvr>
                                      <p:to>
                                        <p:strVal val="visible"/>
                                      </p:to>
                                    </p:set>
                                    <p:animEffect transition="in" filter="blinds(horizontal)">
                                      <p:cBhvr>
                                        <p:cTn id="38" dur="500"/>
                                        <p:tgtEl>
                                          <p:spTgt spid="313352"/>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313353"/>
                                        </p:tgtEl>
                                        <p:attrNameLst>
                                          <p:attrName>style.visibility</p:attrName>
                                        </p:attrNameLst>
                                      </p:cBhvr>
                                      <p:to>
                                        <p:strVal val="visible"/>
                                      </p:to>
                                    </p:set>
                                    <p:animEffect transition="in" filter="blinds(horizontal)">
                                      <p:cBhvr>
                                        <p:cTn id="41" dur="500"/>
                                        <p:tgtEl>
                                          <p:spTgt spid="313353"/>
                                        </p:tgtEl>
                                      </p:cBhvr>
                                    </p:animEffect>
                                  </p:childTnLst>
                                </p:cTn>
                              </p:par>
                              <p:par>
                                <p:cTn id="42" presetID="3" presetClass="entr" presetSubtype="10" fill="hold" nodeType="withEffect">
                                  <p:stCondLst>
                                    <p:cond delay="0"/>
                                  </p:stCondLst>
                                  <p:childTnLst>
                                    <p:set>
                                      <p:cBhvr>
                                        <p:cTn id="43" dur="1" fill="hold">
                                          <p:stCondLst>
                                            <p:cond delay="0"/>
                                          </p:stCondLst>
                                        </p:cTn>
                                        <p:tgtEl>
                                          <p:spTgt spid="313354"/>
                                        </p:tgtEl>
                                        <p:attrNameLst>
                                          <p:attrName>style.visibility</p:attrName>
                                        </p:attrNameLst>
                                      </p:cBhvr>
                                      <p:to>
                                        <p:strVal val="visible"/>
                                      </p:to>
                                    </p:set>
                                    <p:animEffect transition="in" filter="blinds(horizontal)">
                                      <p:cBhvr>
                                        <p:cTn id="44" dur="500"/>
                                        <p:tgtEl>
                                          <p:spTgt spid="313354"/>
                                        </p:tgtEl>
                                      </p:cBhvr>
                                    </p:animEffect>
                                  </p:childTnLst>
                                </p:cTn>
                              </p:par>
                              <p:par>
                                <p:cTn id="45" presetID="3" presetClass="entr" presetSubtype="10" fill="hold" nodeType="withEffect">
                                  <p:stCondLst>
                                    <p:cond delay="0"/>
                                  </p:stCondLst>
                                  <p:childTnLst>
                                    <p:set>
                                      <p:cBhvr>
                                        <p:cTn id="46" dur="1" fill="hold">
                                          <p:stCondLst>
                                            <p:cond delay="0"/>
                                          </p:stCondLst>
                                        </p:cTn>
                                        <p:tgtEl>
                                          <p:spTgt spid="313355"/>
                                        </p:tgtEl>
                                        <p:attrNameLst>
                                          <p:attrName>style.visibility</p:attrName>
                                        </p:attrNameLst>
                                      </p:cBhvr>
                                      <p:to>
                                        <p:strVal val="visible"/>
                                      </p:to>
                                    </p:set>
                                    <p:animEffect transition="in" filter="blinds(horizontal)">
                                      <p:cBhvr>
                                        <p:cTn id="47" dur="500"/>
                                        <p:tgtEl>
                                          <p:spTgt spid="313355"/>
                                        </p:tgtEl>
                                      </p:cBhvr>
                                    </p:animEffect>
                                  </p:childTnLst>
                                </p:cTn>
                              </p:par>
                              <p:par>
                                <p:cTn id="48" presetID="3" presetClass="entr" presetSubtype="10" fill="hold" nodeType="withEffect">
                                  <p:stCondLst>
                                    <p:cond delay="0"/>
                                  </p:stCondLst>
                                  <p:childTnLst>
                                    <p:set>
                                      <p:cBhvr>
                                        <p:cTn id="49" dur="1" fill="hold">
                                          <p:stCondLst>
                                            <p:cond delay="0"/>
                                          </p:stCondLst>
                                        </p:cTn>
                                        <p:tgtEl>
                                          <p:spTgt spid="313356"/>
                                        </p:tgtEl>
                                        <p:attrNameLst>
                                          <p:attrName>style.visibility</p:attrName>
                                        </p:attrNameLst>
                                      </p:cBhvr>
                                      <p:to>
                                        <p:strVal val="visible"/>
                                      </p:to>
                                    </p:set>
                                    <p:animEffect transition="in" filter="blinds(horizontal)">
                                      <p:cBhvr>
                                        <p:cTn id="50" dur="500"/>
                                        <p:tgtEl>
                                          <p:spTgt spid="313356"/>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313357"/>
                                        </p:tgtEl>
                                        <p:attrNameLst>
                                          <p:attrName>style.visibility</p:attrName>
                                        </p:attrNameLst>
                                      </p:cBhvr>
                                      <p:to>
                                        <p:strVal val="visible"/>
                                      </p:to>
                                    </p:set>
                                    <p:animEffect transition="in" filter="blinds(horizontal)">
                                      <p:cBhvr>
                                        <p:cTn id="53" dur="500"/>
                                        <p:tgtEl>
                                          <p:spTgt spid="3133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7" grpId="0" build="p" animBg="1"/>
      <p:bldP spid="313349" grpId="0" animBg="1"/>
      <p:bldP spid="313350" grpId="0"/>
      <p:bldP spid="313351" grpId="0"/>
      <p:bldP spid="313352" grpId="0"/>
      <p:bldP spid="313353" grpId="0"/>
      <p:bldP spid="313357" grpId="0"/>
      <p:bldP spid="31335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304A06F6-EC31-45DD-889E-1896FFDC8986}"/>
              </a:ext>
            </a:extLst>
          </p:cNvPr>
          <p:cNvSpPr>
            <a:spLocks noGrp="1" noChangeArrowheads="1"/>
          </p:cNvSpPr>
          <p:nvPr>
            <p:ph type="title"/>
          </p:nvPr>
        </p:nvSpPr>
        <p:spPr>
          <a:xfrm>
            <a:off x="684213" y="549275"/>
            <a:ext cx="7772400" cy="647700"/>
          </a:xfrm>
        </p:spPr>
        <p:txBody>
          <a:bodyPr/>
          <a:lstStyle/>
          <a:p>
            <a:pPr eaLnBrk="1" hangingPunct="1"/>
            <a:r>
              <a:rPr lang="zh-CN" altLang="en-US" sz="2400"/>
              <a:t>根据恩格尔曲线来区分必需品、奢侈品和劣等品</a:t>
            </a:r>
          </a:p>
        </p:txBody>
      </p:sp>
      <p:sp>
        <p:nvSpPr>
          <p:cNvPr id="314371" name="Rectangle 3" descr="信纸">
            <a:extLst>
              <a:ext uri="{FF2B5EF4-FFF2-40B4-BE49-F238E27FC236}">
                <a16:creationId xmlns:a16="http://schemas.microsoft.com/office/drawing/2014/main" id="{D63037B6-13D7-4FF8-B12D-7EC483C1572F}"/>
              </a:ext>
            </a:extLst>
          </p:cNvPr>
          <p:cNvSpPr>
            <a:spLocks noGrp="1" noChangeArrowheads="1"/>
          </p:cNvSpPr>
          <p:nvPr>
            <p:ph type="body" idx="1"/>
          </p:nvPr>
        </p:nvSpPr>
        <p:spPr>
          <a:xfrm>
            <a:off x="684213" y="1341438"/>
            <a:ext cx="7991475" cy="792162"/>
          </a:xfrm>
          <a:blipFill dpi="0" rotWithShape="0">
            <a:blip r:embed="rId2"/>
            <a:srcRect/>
            <a:tile tx="0" ty="0" sx="100000" sy="100000" flip="none" algn="tl"/>
          </a:blipFill>
          <a:ln w="38100" cap="flat">
            <a:solidFill>
              <a:srgbClr val="CC6600"/>
            </a:solidFill>
            <a:miter lim="800000"/>
            <a:headEnd/>
            <a:tailEnd/>
          </a:ln>
        </p:spPr>
        <p:txBody>
          <a:bodyPr/>
          <a:lstStyle/>
          <a:p>
            <a:pPr marL="0" indent="0" eaLnBrk="1" hangingPunct="1">
              <a:lnSpc>
                <a:spcPct val="90000"/>
              </a:lnSpc>
              <a:buClr>
                <a:srgbClr val="3366FF"/>
              </a:buClr>
              <a:buSzPct val="95000"/>
              <a:buFont typeface="Wingdings" panose="05000000000000000000" pitchFamily="2" charset="2"/>
              <a:buChar char="n"/>
            </a:pPr>
            <a:r>
              <a:rPr lang="zh-CN" altLang="en-US" sz="2400"/>
              <a:t>恩格尔曲线斜率为正时，为正常品，即需求量随收入增加而增加。</a:t>
            </a:r>
          </a:p>
        </p:txBody>
      </p:sp>
      <p:sp>
        <p:nvSpPr>
          <p:cNvPr id="314375" name="Rectangle 7" descr="信纸">
            <a:extLst>
              <a:ext uri="{FF2B5EF4-FFF2-40B4-BE49-F238E27FC236}">
                <a16:creationId xmlns:a16="http://schemas.microsoft.com/office/drawing/2014/main" id="{31ED0212-D633-406B-9974-932661B5F6F7}"/>
              </a:ext>
            </a:extLst>
          </p:cNvPr>
          <p:cNvSpPr>
            <a:spLocks noChangeArrowheads="1"/>
          </p:cNvSpPr>
          <p:nvPr/>
        </p:nvSpPr>
        <p:spPr bwMode="auto">
          <a:xfrm>
            <a:off x="684213" y="2276475"/>
            <a:ext cx="2303462" cy="1944688"/>
          </a:xfrm>
          <a:prstGeom prst="rect">
            <a:avLst/>
          </a:prstGeom>
          <a:blipFill dpi="0" rotWithShape="0">
            <a:blip r:embed="rId2"/>
            <a:srcRect/>
            <a:tile tx="0" ty="0" sx="100000" sy="100000" flip="none" algn="tl"/>
          </a:blipFill>
          <a:ln w="38100">
            <a:solidFill>
              <a:srgbClr val="CC6600"/>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90000"/>
              </a:lnSpc>
              <a:buClr>
                <a:srgbClr val="3366FF"/>
              </a:buClr>
              <a:buSzPct val="95000"/>
              <a:buFont typeface="Wingdings" panose="05000000000000000000" pitchFamily="2" charset="2"/>
              <a:buChar char="n"/>
            </a:pPr>
            <a:r>
              <a:rPr lang="zh-CN" altLang="en-US" sz="2400"/>
              <a:t>需求量增加比例小于收入增加比例，收入弹性</a:t>
            </a:r>
            <a:r>
              <a:rPr lang="en-US" altLang="zh-CN" sz="2400"/>
              <a:t>&lt;1</a:t>
            </a:r>
            <a:r>
              <a:rPr lang="zh-CN" altLang="en-US" sz="2400"/>
              <a:t>，为“必需品”。</a:t>
            </a:r>
          </a:p>
        </p:txBody>
      </p:sp>
      <p:sp>
        <p:nvSpPr>
          <p:cNvPr id="314376" name="Rectangle 8" descr="信纸">
            <a:extLst>
              <a:ext uri="{FF2B5EF4-FFF2-40B4-BE49-F238E27FC236}">
                <a16:creationId xmlns:a16="http://schemas.microsoft.com/office/drawing/2014/main" id="{119D24FF-B28B-45C6-A680-CD5C0274C2D1}"/>
              </a:ext>
            </a:extLst>
          </p:cNvPr>
          <p:cNvSpPr>
            <a:spLocks noChangeArrowheads="1"/>
          </p:cNvSpPr>
          <p:nvPr/>
        </p:nvSpPr>
        <p:spPr bwMode="auto">
          <a:xfrm>
            <a:off x="3132138" y="2276475"/>
            <a:ext cx="2232025" cy="1944688"/>
          </a:xfrm>
          <a:prstGeom prst="rect">
            <a:avLst/>
          </a:prstGeom>
          <a:blipFill dpi="0" rotWithShape="0">
            <a:blip r:embed="rId2"/>
            <a:srcRect/>
            <a:tile tx="0" ty="0" sx="100000" sy="100000" flip="none" algn="tl"/>
          </a:blipFill>
          <a:ln w="38100">
            <a:solidFill>
              <a:srgbClr val="CC6600"/>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90000"/>
              </a:lnSpc>
              <a:buClr>
                <a:srgbClr val="3366FF"/>
              </a:buClr>
              <a:buSzPct val="95000"/>
              <a:buFont typeface="Wingdings" panose="05000000000000000000" pitchFamily="2" charset="2"/>
              <a:buChar char="n"/>
            </a:pPr>
            <a:r>
              <a:rPr lang="zh-CN" altLang="en-US" sz="2400"/>
              <a:t>需求量增加比例超过收入增加比例，收入弹性</a:t>
            </a:r>
            <a:r>
              <a:rPr lang="en-US" altLang="zh-CN" sz="2400"/>
              <a:t>&gt;1</a:t>
            </a:r>
            <a:r>
              <a:rPr lang="zh-CN" altLang="en-US" sz="2400"/>
              <a:t>，为“奢侈品”。</a:t>
            </a:r>
          </a:p>
        </p:txBody>
      </p:sp>
      <p:sp>
        <p:nvSpPr>
          <p:cNvPr id="314377" name="Rectangle 9">
            <a:extLst>
              <a:ext uri="{FF2B5EF4-FFF2-40B4-BE49-F238E27FC236}">
                <a16:creationId xmlns:a16="http://schemas.microsoft.com/office/drawing/2014/main" id="{642C0F88-C1BC-42F8-A5E8-1037380A32E8}"/>
              </a:ext>
            </a:extLst>
          </p:cNvPr>
          <p:cNvSpPr>
            <a:spLocks noChangeArrowheads="1"/>
          </p:cNvSpPr>
          <p:nvPr/>
        </p:nvSpPr>
        <p:spPr bwMode="auto">
          <a:xfrm>
            <a:off x="5580063" y="2276475"/>
            <a:ext cx="3095625" cy="2016125"/>
          </a:xfrm>
          <a:prstGeom prst="rect">
            <a:avLst/>
          </a:prstGeom>
          <a:solidFill>
            <a:schemeClr val="folHlink"/>
          </a:solidFill>
          <a:ln w="38100">
            <a:solidFill>
              <a:srgbClr val="FF3399"/>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90000"/>
              </a:lnSpc>
              <a:buClr>
                <a:schemeClr val="accent2"/>
              </a:buClr>
              <a:buSzPct val="95000"/>
              <a:buFont typeface="Wingdings" panose="05000000000000000000" pitchFamily="2" charset="2"/>
              <a:buChar char="l"/>
            </a:pPr>
            <a:r>
              <a:rPr lang="zh-CN" altLang="en-US" sz="2400"/>
              <a:t>收入增加时，</a:t>
            </a:r>
          </a:p>
          <a:p>
            <a:pPr eaLnBrk="1" hangingPunct="1">
              <a:lnSpc>
                <a:spcPct val="90000"/>
              </a:lnSpc>
              <a:buClr>
                <a:schemeClr val="accent2"/>
              </a:buClr>
              <a:buSzPct val="95000"/>
              <a:buFont typeface="Wingdings" panose="05000000000000000000" pitchFamily="2" charset="2"/>
              <a:buChar char="l"/>
            </a:pPr>
            <a:r>
              <a:rPr lang="zh-CN" altLang="en-US" sz="2400"/>
              <a:t>需求量反而减少，</a:t>
            </a:r>
          </a:p>
          <a:p>
            <a:pPr eaLnBrk="1" hangingPunct="1">
              <a:lnSpc>
                <a:spcPct val="90000"/>
              </a:lnSpc>
              <a:buClr>
                <a:schemeClr val="accent2"/>
              </a:buClr>
              <a:buSzPct val="95000"/>
              <a:buFont typeface="Wingdings" panose="05000000000000000000" pitchFamily="2" charset="2"/>
              <a:buChar char="l"/>
            </a:pPr>
            <a:r>
              <a:rPr lang="zh-CN" altLang="en-US" sz="2400"/>
              <a:t> 需求的收入弹性为负，</a:t>
            </a:r>
          </a:p>
          <a:p>
            <a:pPr eaLnBrk="1" hangingPunct="1">
              <a:lnSpc>
                <a:spcPct val="90000"/>
              </a:lnSpc>
              <a:buClr>
                <a:schemeClr val="accent2"/>
              </a:buClr>
              <a:buSzPct val="95000"/>
              <a:buFont typeface="Wingdings" panose="05000000000000000000" pitchFamily="2" charset="2"/>
              <a:buChar char="l"/>
            </a:pPr>
            <a:r>
              <a:rPr lang="zh-CN" altLang="en-US" sz="2400"/>
              <a:t>为“劣等品” 。 </a:t>
            </a:r>
          </a:p>
        </p:txBody>
      </p:sp>
      <p:pic>
        <p:nvPicPr>
          <p:cNvPr id="314378" name="Picture 10">
            <a:extLst>
              <a:ext uri="{FF2B5EF4-FFF2-40B4-BE49-F238E27FC236}">
                <a16:creationId xmlns:a16="http://schemas.microsoft.com/office/drawing/2014/main" id="{F1CC1323-26D7-421D-9BDE-76BB5E962D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4437063"/>
            <a:ext cx="2505075"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4379" name="Picture 11">
            <a:extLst>
              <a:ext uri="{FF2B5EF4-FFF2-40B4-BE49-F238E27FC236}">
                <a16:creationId xmlns:a16="http://schemas.microsoft.com/office/drawing/2014/main" id="{E111516D-4132-49CB-A0ED-87DE8CB1B6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2138" y="4437063"/>
            <a:ext cx="2543175"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4380" name="Picture 12">
            <a:extLst>
              <a:ext uri="{FF2B5EF4-FFF2-40B4-BE49-F238E27FC236}">
                <a16:creationId xmlns:a16="http://schemas.microsoft.com/office/drawing/2014/main" id="{ABF8A35F-BB6A-4AFD-896D-4EBCD991C28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4888" y="4437063"/>
            <a:ext cx="2571750"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4371">
                                            <p:bg/>
                                          </p:spTgt>
                                        </p:tgtEl>
                                        <p:attrNameLst>
                                          <p:attrName>style.visibility</p:attrName>
                                        </p:attrNameLst>
                                      </p:cBhvr>
                                      <p:to>
                                        <p:strVal val="visible"/>
                                      </p:to>
                                    </p:set>
                                    <p:animEffect transition="in" filter="blinds(horizontal)">
                                      <p:cBhvr>
                                        <p:cTn id="7" dur="500"/>
                                        <p:tgtEl>
                                          <p:spTgt spid="31437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4371">
                                            <p:txEl>
                                              <p:pRg st="0" end="0"/>
                                            </p:txEl>
                                          </p:spTgt>
                                        </p:tgtEl>
                                        <p:attrNameLst>
                                          <p:attrName>style.visibility</p:attrName>
                                        </p:attrNameLst>
                                      </p:cBhvr>
                                      <p:to>
                                        <p:strVal val="visible"/>
                                      </p:to>
                                    </p:set>
                                    <p:animEffect transition="in" filter="blinds(horizontal)">
                                      <p:cBhvr>
                                        <p:cTn id="12" dur="500"/>
                                        <p:tgtEl>
                                          <p:spTgt spid="31437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14375"/>
                                        </p:tgtEl>
                                        <p:attrNameLst>
                                          <p:attrName>style.visibility</p:attrName>
                                        </p:attrNameLst>
                                      </p:cBhvr>
                                      <p:to>
                                        <p:strVal val="visible"/>
                                      </p:to>
                                    </p:set>
                                    <p:animEffect transition="in" filter="blinds(horizontal)">
                                      <p:cBhvr>
                                        <p:cTn id="17" dur="500"/>
                                        <p:tgtEl>
                                          <p:spTgt spid="31437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14378"/>
                                        </p:tgtEl>
                                        <p:attrNameLst>
                                          <p:attrName>style.visibility</p:attrName>
                                        </p:attrNameLst>
                                      </p:cBhvr>
                                      <p:to>
                                        <p:strVal val="visible"/>
                                      </p:to>
                                    </p:set>
                                    <p:animEffect transition="in" filter="blinds(horizontal)">
                                      <p:cBhvr>
                                        <p:cTn id="22" dur="500"/>
                                        <p:tgtEl>
                                          <p:spTgt spid="31437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14376"/>
                                        </p:tgtEl>
                                        <p:attrNameLst>
                                          <p:attrName>style.visibility</p:attrName>
                                        </p:attrNameLst>
                                      </p:cBhvr>
                                      <p:to>
                                        <p:strVal val="visible"/>
                                      </p:to>
                                    </p:set>
                                    <p:animEffect transition="in" filter="blinds(horizontal)">
                                      <p:cBhvr>
                                        <p:cTn id="27" dur="500"/>
                                        <p:tgtEl>
                                          <p:spTgt spid="31437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314379"/>
                                        </p:tgtEl>
                                        <p:attrNameLst>
                                          <p:attrName>style.visibility</p:attrName>
                                        </p:attrNameLst>
                                      </p:cBhvr>
                                      <p:to>
                                        <p:strVal val="visible"/>
                                      </p:to>
                                    </p:set>
                                    <p:animEffect transition="in" filter="blinds(horizontal)">
                                      <p:cBhvr>
                                        <p:cTn id="32" dur="500"/>
                                        <p:tgtEl>
                                          <p:spTgt spid="31437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14377"/>
                                        </p:tgtEl>
                                        <p:attrNameLst>
                                          <p:attrName>style.visibility</p:attrName>
                                        </p:attrNameLst>
                                      </p:cBhvr>
                                      <p:to>
                                        <p:strVal val="visible"/>
                                      </p:to>
                                    </p:set>
                                    <p:animEffect transition="in" filter="blinds(horizontal)">
                                      <p:cBhvr>
                                        <p:cTn id="37" dur="500"/>
                                        <p:tgtEl>
                                          <p:spTgt spid="314377"/>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314380"/>
                                        </p:tgtEl>
                                        <p:attrNameLst>
                                          <p:attrName>style.visibility</p:attrName>
                                        </p:attrNameLst>
                                      </p:cBhvr>
                                      <p:to>
                                        <p:strVal val="visible"/>
                                      </p:to>
                                    </p:set>
                                    <p:animEffect transition="in" filter="blinds(horizontal)">
                                      <p:cBhvr>
                                        <p:cTn id="42" dur="500"/>
                                        <p:tgtEl>
                                          <p:spTgt spid="314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1" grpId="0" build="p" animBg="1"/>
      <p:bldP spid="314375" grpId="0" animBg="1"/>
      <p:bldP spid="314376" grpId="0" animBg="1"/>
      <p:bldP spid="31437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9FC2CA09-EC03-458D-B987-57F8C67A8346}"/>
              </a:ext>
            </a:extLst>
          </p:cNvPr>
          <p:cNvSpPr>
            <a:spLocks noGrp="1" noChangeArrowheads="1"/>
          </p:cNvSpPr>
          <p:nvPr>
            <p:ph type="title"/>
          </p:nvPr>
        </p:nvSpPr>
        <p:spPr>
          <a:xfrm>
            <a:off x="250825" y="549275"/>
            <a:ext cx="8458200" cy="503238"/>
          </a:xfrm>
        </p:spPr>
        <p:txBody>
          <a:bodyPr/>
          <a:lstStyle/>
          <a:p>
            <a:pPr eaLnBrk="1" hangingPunct="1"/>
            <a:r>
              <a:rPr lang="zh-CN" altLang="en-US" sz="2800" b="1">
                <a:solidFill>
                  <a:srgbClr val="000000"/>
                </a:solidFill>
                <a:ea typeface="黑体" panose="02010609060101010101" pitchFamily="49" charset="-122"/>
              </a:rPr>
              <a:t>五、替代效应</a:t>
            </a:r>
            <a:r>
              <a:rPr lang="zh-CN" altLang="en-US" sz="2000" b="1">
                <a:solidFill>
                  <a:srgbClr val="000000"/>
                </a:solidFill>
              </a:rPr>
              <a:t>（</a:t>
            </a:r>
            <a:r>
              <a:rPr lang="en-US" altLang="zh-CN" sz="2000" b="1">
                <a:solidFill>
                  <a:srgbClr val="000000"/>
                </a:solidFill>
              </a:rPr>
              <a:t>substitution effect</a:t>
            </a:r>
            <a:r>
              <a:rPr lang="zh-CN" altLang="en-US" sz="2000" b="1">
                <a:solidFill>
                  <a:srgbClr val="000000"/>
                </a:solidFill>
              </a:rPr>
              <a:t>）</a:t>
            </a:r>
            <a:r>
              <a:rPr lang="zh-CN" altLang="en-US" sz="2800" b="1">
                <a:solidFill>
                  <a:srgbClr val="000000"/>
                </a:solidFill>
                <a:ea typeface="黑体" panose="02010609060101010101" pitchFamily="49" charset="-122"/>
              </a:rPr>
              <a:t>和收入效应</a:t>
            </a:r>
            <a:r>
              <a:rPr lang="zh-CN" altLang="en-US" sz="2000" b="1">
                <a:solidFill>
                  <a:srgbClr val="000000"/>
                </a:solidFill>
              </a:rPr>
              <a:t>（</a:t>
            </a:r>
            <a:r>
              <a:rPr lang="en-US" altLang="zh-CN" sz="2000" b="1">
                <a:solidFill>
                  <a:srgbClr val="000000"/>
                </a:solidFill>
              </a:rPr>
              <a:t>income effect</a:t>
            </a:r>
            <a:r>
              <a:rPr lang="zh-CN" altLang="en-US" sz="2000" b="1">
                <a:solidFill>
                  <a:srgbClr val="000000"/>
                </a:solidFill>
              </a:rPr>
              <a:t>）</a:t>
            </a:r>
            <a:r>
              <a:rPr lang="zh-CN" altLang="en-US" sz="2800"/>
              <a:t>  </a:t>
            </a:r>
          </a:p>
        </p:txBody>
      </p:sp>
      <p:sp>
        <p:nvSpPr>
          <p:cNvPr id="315395" name="Rectangle 3" descr="花束">
            <a:extLst>
              <a:ext uri="{FF2B5EF4-FFF2-40B4-BE49-F238E27FC236}">
                <a16:creationId xmlns:a16="http://schemas.microsoft.com/office/drawing/2014/main" id="{A4BEA359-B1F2-434C-8C12-27F0F1E015D8}"/>
              </a:ext>
            </a:extLst>
          </p:cNvPr>
          <p:cNvSpPr>
            <a:spLocks noGrp="1" noChangeArrowheads="1"/>
          </p:cNvSpPr>
          <p:nvPr>
            <p:ph type="body" idx="1"/>
          </p:nvPr>
        </p:nvSpPr>
        <p:spPr>
          <a:xfrm>
            <a:off x="539750" y="1196975"/>
            <a:ext cx="7775575" cy="1655763"/>
          </a:xfrm>
          <a:blipFill dpi="0" rotWithShape="0">
            <a:blip r:embed="rId2"/>
            <a:srcRect/>
            <a:tile tx="0" ty="0" sx="100000" sy="100000" flip="none" algn="tl"/>
          </a:blipFill>
          <a:ln w="38100">
            <a:solidFill>
              <a:srgbClr val="009999"/>
            </a:solidFill>
            <a:miter lim="800000"/>
            <a:headEnd/>
            <a:tailEnd/>
          </a:ln>
        </p:spPr>
        <p:txBody>
          <a:bodyPr/>
          <a:lstStyle/>
          <a:p>
            <a:pPr eaLnBrk="1" hangingPunct="1">
              <a:lnSpc>
                <a:spcPct val="90000"/>
              </a:lnSpc>
              <a:buClr>
                <a:schemeClr val="accent2"/>
              </a:buClr>
              <a:buSzPct val="95000"/>
              <a:buFont typeface="Wingdings" panose="05000000000000000000" pitchFamily="2" charset="2"/>
              <a:buNone/>
            </a:pPr>
            <a:r>
              <a:rPr lang="en-US" altLang="zh-CN" sz="2400" b="1">
                <a:solidFill>
                  <a:srgbClr val="000000"/>
                </a:solidFill>
                <a:latin typeface="黑体" panose="02010609060101010101" pitchFamily="49" charset="-122"/>
                <a:ea typeface="黑体" panose="02010609060101010101" pitchFamily="49" charset="-122"/>
              </a:rPr>
              <a:t>1</a:t>
            </a:r>
            <a:r>
              <a:rPr lang="zh-CN" altLang="en-US" sz="2400" b="1">
                <a:solidFill>
                  <a:srgbClr val="000000"/>
                </a:solidFill>
                <a:latin typeface="黑体" panose="02010609060101010101" pitchFamily="49" charset="-122"/>
                <a:ea typeface="黑体" panose="02010609060101010101" pitchFamily="49" charset="-122"/>
              </a:rPr>
              <a:t>、替代效应和收入效应</a:t>
            </a:r>
          </a:p>
          <a:p>
            <a:pPr eaLnBrk="1" hangingPunct="1">
              <a:lnSpc>
                <a:spcPct val="90000"/>
              </a:lnSpc>
              <a:buClr>
                <a:schemeClr val="accent2"/>
              </a:buClr>
              <a:buSzPct val="95000"/>
              <a:buFont typeface="Wingdings" panose="05000000000000000000" pitchFamily="2" charset="2"/>
              <a:buChar char="l"/>
            </a:pPr>
            <a:r>
              <a:rPr lang="zh-CN" altLang="en-US" sz="2400"/>
              <a:t>商品价格变化引起对其需求量的变化，可以分解为收入效应和替代效应 。</a:t>
            </a:r>
          </a:p>
          <a:p>
            <a:pPr eaLnBrk="1" hangingPunct="1">
              <a:lnSpc>
                <a:spcPct val="90000"/>
              </a:lnSpc>
              <a:buClr>
                <a:schemeClr val="accent2"/>
              </a:buClr>
              <a:buSzPct val="95000"/>
              <a:buFont typeface="Wingdings" panose="05000000000000000000" pitchFamily="2" charset="2"/>
              <a:buChar char="l"/>
            </a:pPr>
            <a:r>
              <a:rPr lang="zh-CN" altLang="en-US" sz="2400"/>
              <a:t>价格发生变化时，会对消费者产生两种影响：</a:t>
            </a:r>
          </a:p>
        </p:txBody>
      </p:sp>
      <p:sp>
        <p:nvSpPr>
          <p:cNvPr id="315396" name="Rectangle 4" descr="蓝色面巾纸">
            <a:extLst>
              <a:ext uri="{FF2B5EF4-FFF2-40B4-BE49-F238E27FC236}">
                <a16:creationId xmlns:a16="http://schemas.microsoft.com/office/drawing/2014/main" id="{49F5DA1A-4C62-45A1-8E26-E538F9B3FDD2}"/>
              </a:ext>
            </a:extLst>
          </p:cNvPr>
          <p:cNvSpPr>
            <a:spLocks noChangeArrowheads="1"/>
          </p:cNvSpPr>
          <p:nvPr/>
        </p:nvSpPr>
        <p:spPr bwMode="auto">
          <a:xfrm>
            <a:off x="611188" y="4940300"/>
            <a:ext cx="3960812" cy="1263650"/>
          </a:xfrm>
          <a:prstGeom prst="rect">
            <a:avLst/>
          </a:prstGeom>
          <a:blipFill dpi="0" rotWithShape="0">
            <a:blip r:embed="rId3"/>
            <a:srcRect/>
            <a:tile tx="0" ty="0" sx="100000" sy="100000" flip="none" algn="tl"/>
          </a:blip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tabLst>
                <a:tab pos="29718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tabLst>
                <a:tab pos="29718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tabLst>
                <a:tab pos="29718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u"/>
            </a:pPr>
            <a:r>
              <a:rPr lang="zh-CN" altLang="en-US" sz="2400" b="1">
                <a:solidFill>
                  <a:srgbClr val="0000CC"/>
                </a:solidFill>
              </a:rPr>
              <a:t>收入效应</a:t>
            </a:r>
            <a:r>
              <a:rPr lang="zh-CN" altLang="en-US" sz="2400"/>
              <a:t>：因价格变化而带来的实际收入的变化，导致需求量的变化。</a:t>
            </a:r>
          </a:p>
        </p:txBody>
      </p:sp>
      <p:sp>
        <p:nvSpPr>
          <p:cNvPr id="315397" name="Rectangle 5" descr="蓝色面巾纸">
            <a:extLst>
              <a:ext uri="{FF2B5EF4-FFF2-40B4-BE49-F238E27FC236}">
                <a16:creationId xmlns:a16="http://schemas.microsoft.com/office/drawing/2014/main" id="{E2BA980D-70BD-4FB5-9D1A-5E88A2F40549}"/>
              </a:ext>
            </a:extLst>
          </p:cNvPr>
          <p:cNvSpPr>
            <a:spLocks noChangeArrowheads="1"/>
          </p:cNvSpPr>
          <p:nvPr/>
        </p:nvSpPr>
        <p:spPr bwMode="auto">
          <a:xfrm>
            <a:off x="611188" y="3214688"/>
            <a:ext cx="3960812" cy="1366837"/>
          </a:xfrm>
          <a:prstGeom prst="rect">
            <a:avLst/>
          </a:prstGeom>
          <a:blipFill dpi="0" rotWithShape="0">
            <a:blip r:embed="rId3"/>
            <a:srcRect/>
            <a:tile tx="0" ty="0" sx="100000" sy="100000" flip="none" algn="tl"/>
          </a:blipFill>
          <a:ln w="76200">
            <a:solidFill>
              <a:srgbClr val="006600"/>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u"/>
            </a:pPr>
            <a:r>
              <a:rPr lang="zh-CN" altLang="en-US" sz="2400" b="1">
                <a:solidFill>
                  <a:srgbClr val="0000CC"/>
                </a:solidFill>
              </a:rPr>
              <a:t>替代效应</a:t>
            </a:r>
            <a:r>
              <a:rPr lang="zh-CN" altLang="en-US" sz="2400"/>
              <a:t>：商品价格变动引起其相对价格的变动，进而引起其需求量的变动。</a:t>
            </a:r>
          </a:p>
        </p:txBody>
      </p:sp>
      <p:sp>
        <p:nvSpPr>
          <p:cNvPr id="315398" name="AutoShape 6">
            <a:extLst>
              <a:ext uri="{FF2B5EF4-FFF2-40B4-BE49-F238E27FC236}">
                <a16:creationId xmlns:a16="http://schemas.microsoft.com/office/drawing/2014/main" id="{AE7B4586-18B5-449B-B52A-360686AF91AA}"/>
              </a:ext>
            </a:extLst>
          </p:cNvPr>
          <p:cNvSpPr>
            <a:spLocks noChangeArrowheads="1"/>
          </p:cNvSpPr>
          <p:nvPr/>
        </p:nvSpPr>
        <p:spPr bwMode="auto">
          <a:xfrm>
            <a:off x="4787900" y="4868863"/>
            <a:ext cx="3529013" cy="1800225"/>
          </a:xfrm>
          <a:prstGeom prst="wedgeRoundRectCallout">
            <a:avLst>
              <a:gd name="adj1" fmla="val -54139"/>
              <a:gd name="adj2" fmla="val -13315"/>
              <a:gd name="adj3" fmla="val 1666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t>引起效用水平变化，表现为均衡点从一条无差异曲线上移动到另一条无差异曲线上。</a:t>
            </a:r>
          </a:p>
        </p:txBody>
      </p:sp>
      <p:sp>
        <p:nvSpPr>
          <p:cNvPr id="315399" name="AutoShape 7">
            <a:extLst>
              <a:ext uri="{FF2B5EF4-FFF2-40B4-BE49-F238E27FC236}">
                <a16:creationId xmlns:a16="http://schemas.microsoft.com/office/drawing/2014/main" id="{34533BD0-A01B-45B1-8DEF-D6F5D331C54D}"/>
              </a:ext>
            </a:extLst>
          </p:cNvPr>
          <p:cNvSpPr>
            <a:spLocks noChangeArrowheads="1"/>
          </p:cNvSpPr>
          <p:nvPr/>
        </p:nvSpPr>
        <p:spPr bwMode="auto">
          <a:xfrm>
            <a:off x="4787900" y="3502025"/>
            <a:ext cx="3240088" cy="1079500"/>
          </a:xfrm>
          <a:prstGeom prst="wedgeEllipseCallout">
            <a:avLst>
              <a:gd name="adj1" fmla="val -56662"/>
              <a:gd name="adj2" fmla="val -11616"/>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None/>
            </a:pPr>
            <a:r>
              <a:rPr lang="zh-CN" altLang="en-US" sz="2400"/>
              <a:t>不改变消费者的效用水平。</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5395">
                                            <p:bg/>
                                          </p:spTgt>
                                        </p:tgtEl>
                                        <p:attrNameLst>
                                          <p:attrName>style.visibility</p:attrName>
                                        </p:attrNameLst>
                                      </p:cBhvr>
                                      <p:to>
                                        <p:strVal val="visible"/>
                                      </p:to>
                                    </p:set>
                                    <p:animEffect transition="in" filter="blinds(horizontal)">
                                      <p:cBhvr>
                                        <p:cTn id="7" dur="500"/>
                                        <p:tgtEl>
                                          <p:spTgt spid="31539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5395">
                                            <p:txEl>
                                              <p:pRg st="0" end="0"/>
                                            </p:txEl>
                                          </p:spTgt>
                                        </p:tgtEl>
                                        <p:attrNameLst>
                                          <p:attrName>style.visibility</p:attrName>
                                        </p:attrNameLst>
                                      </p:cBhvr>
                                      <p:to>
                                        <p:strVal val="visible"/>
                                      </p:to>
                                    </p:set>
                                    <p:animEffect transition="in" filter="blinds(horizontal)">
                                      <p:cBhvr>
                                        <p:cTn id="12" dur="500"/>
                                        <p:tgtEl>
                                          <p:spTgt spid="31539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15395">
                                            <p:txEl>
                                              <p:pRg st="1" end="1"/>
                                            </p:txEl>
                                          </p:spTgt>
                                        </p:tgtEl>
                                        <p:attrNameLst>
                                          <p:attrName>style.visibility</p:attrName>
                                        </p:attrNameLst>
                                      </p:cBhvr>
                                      <p:to>
                                        <p:strVal val="visible"/>
                                      </p:to>
                                    </p:set>
                                    <p:animEffect transition="in" filter="blinds(horizontal)">
                                      <p:cBhvr>
                                        <p:cTn id="17" dur="500"/>
                                        <p:tgtEl>
                                          <p:spTgt spid="31539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15395">
                                            <p:txEl>
                                              <p:pRg st="2" end="2"/>
                                            </p:txEl>
                                          </p:spTgt>
                                        </p:tgtEl>
                                        <p:attrNameLst>
                                          <p:attrName>style.visibility</p:attrName>
                                        </p:attrNameLst>
                                      </p:cBhvr>
                                      <p:to>
                                        <p:strVal val="visible"/>
                                      </p:to>
                                    </p:set>
                                    <p:animEffect transition="in" filter="blinds(horizontal)">
                                      <p:cBhvr>
                                        <p:cTn id="22" dur="500"/>
                                        <p:tgtEl>
                                          <p:spTgt spid="31539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15397"/>
                                        </p:tgtEl>
                                        <p:attrNameLst>
                                          <p:attrName>style.visibility</p:attrName>
                                        </p:attrNameLst>
                                      </p:cBhvr>
                                      <p:to>
                                        <p:strVal val="visible"/>
                                      </p:to>
                                    </p:set>
                                    <p:animEffect transition="in" filter="blinds(horizontal)">
                                      <p:cBhvr>
                                        <p:cTn id="27" dur="500"/>
                                        <p:tgtEl>
                                          <p:spTgt spid="31539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15399"/>
                                        </p:tgtEl>
                                        <p:attrNameLst>
                                          <p:attrName>style.visibility</p:attrName>
                                        </p:attrNameLst>
                                      </p:cBhvr>
                                      <p:to>
                                        <p:strVal val="visible"/>
                                      </p:to>
                                    </p:set>
                                    <p:animEffect transition="in" filter="blinds(horizontal)">
                                      <p:cBhvr>
                                        <p:cTn id="32" dur="500"/>
                                        <p:tgtEl>
                                          <p:spTgt spid="31539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15396"/>
                                        </p:tgtEl>
                                        <p:attrNameLst>
                                          <p:attrName>style.visibility</p:attrName>
                                        </p:attrNameLst>
                                      </p:cBhvr>
                                      <p:to>
                                        <p:strVal val="visible"/>
                                      </p:to>
                                    </p:set>
                                    <p:animEffect transition="in" filter="blinds(horizontal)">
                                      <p:cBhvr>
                                        <p:cTn id="37" dur="500"/>
                                        <p:tgtEl>
                                          <p:spTgt spid="31539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15398"/>
                                        </p:tgtEl>
                                        <p:attrNameLst>
                                          <p:attrName>style.visibility</p:attrName>
                                        </p:attrNameLst>
                                      </p:cBhvr>
                                      <p:to>
                                        <p:strVal val="visible"/>
                                      </p:to>
                                    </p:set>
                                    <p:animEffect transition="in" filter="blinds(horizontal)">
                                      <p:cBhvr>
                                        <p:cTn id="42" dur="500"/>
                                        <p:tgtEl>
                                          <p:spTgt spid="3153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395" grpId="0" build="p" animBg="1"/>
      <p:bldP spid="315396" grpId="0" animBg="1"/>
      <p:bldP spid="315397" grpId="0" animBg="1"/>
      <p:bldP spid="315398" grpId="0" animBg="1"/>
      <p:bldP spid="315399"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7316" name="Picture 4">
            <a:extLst>
              <a:ext uri="{FF2B5EF4-FFF2-40B4-BE49-F238E27FC236}">
                <a16:creationId xmlns:a16="http://schemas.microsoft.com/office/drawing/2014/main" id="{6AB07E17-E5A1-417D-9625-703A01C72C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60350"/>
            <a:ext cx="460851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7317" name="Picture 5">
            <a:extLst>
              <a:ext uri="{FF2B5EF4-FFF2-40B4-BE49-F238E27FC236}">
                <a16:creationId xmlns:a16="http://schemas.microsoft.com/office/drawing/2014/main" id="{7797D934-426C-4766-9474-8CE7930897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263" y="2392363"/>
            <a:ext cx="3759200" cy="446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97316"/>
                                        </p:tgtEl>
                                        <p:attrNameLst>
                                          <p:attrName>style.visibility</p:attrName>
                                        </p:attrNameLst>
                                      </p:cBhvr>
                                      <p:to>
                                        <p:strVal val="visible"/>
                                      </p:to>
                                    </p:set>
                                    <p:animEffect transition="in" filter="blinds(horizontal)">
                                      <p:cBhvr>
                                        <p:cTn id="7" dur="500"/>
                                        <p:tgtEl>
                                          <p:spTgt spid="39731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97317"/>
                                        </p:tgtEl>
                                        <p:attrNameLst>
                                          <p:attrName>style.visibility</p:attrName>
                                        </p:attrNameLst>
                                      </p:cBhvr>
                                      <p:to>
                                        <p:strVal val="visible"/>
                                      </p:to>
                                    </p:set>
                                    <p:animEffect transition="in" filter="blinds(horizontal)">
                                      <p:cBhvr>
                                        <p:cTn id="12" dur="500"/>
                                        <p:tgtEl>
                                          <p:spTgt spid="397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1DE97490-CFB0-4434-BAFF-B932F936FD4A}"/>
              </a:ext>
            </a:extLst>
          </p:cNvPr>
          <p:cNvSpPr>
            <a:spLocks noGrp="1" noChangeArrowheads="1"/>
          </p:cNvSpPr>
          <p:nvPr>
            <p:ph type="title"/>
          </p:nvPr>
        </p:nvSpPr>
        <p:spPr>
          <a:xfrm>
            <a:off x="685800" y="260350"/>
            <a:ext cx="7772400" cy="647700"/>
          </a:xfrm>
        </p:spPr>
        <p:txBody>
          <a:bodyPr/>
          <a:lstStyle/>
          <a:p>
            <a:pPr eaLnBrk="1" hangingPunct="1"/>
            <a:r>
              <a:rPr lang="en-US" altLang="zh-CN" sz="2800" b="1">
                <a:solidFill>
                  <a:srgbClr val="000000"/>
                </a:solidFill>
                <a:latin typeface="黑体" panose="02010609060101010101" pitchFamily="49" charset="-122"/>
                <a:ea typeface="黑体" panose="02010609060101010101" pitchFamily="49" charset="-122"/>
              </a:rPr>
              <a:t>2.</a:t>
            </a:r>
            <a:r>
              <a:rPr lang="zh-CN" altLang="en-US" sz="2800" b="1">
                <a:solidFill>
                  <a:srgbClr val="000000"/>
                </a:solidFill>
                <a:latin typeface="黑体" panose="02010609060101010101" pitchFamily="49" charset="-122"/>
                <a:ea typeface="黑体" panose="02010609060101010101" pitchFamily="49" charset="-122"/>
              </a:rPr>
              <a:t>正常物品的替代效应和收入效应</a:t>
            </a:r>
          </a:p>
        </p:txBody>
      </p:sp>
      <p:sp>
        <p:nvSpPr>
          <p:cNvPr id="319492" name="Rectangle 4" descr="花束">
            <a:extLst>
              <a:ext uri="{FF2B5EF4-FFF2-40B4-BE49-F238E27FC236}">
                <a16:creationId xmlns:a16="http://schemas.microsoft.com/office/drawing/2014/main" id="{7688B610-A3AF-49F4-91AE-1B4EED128BBA}"/>
              </a:ext>
            </a:extLst>
          </p:cNvPr>
          <p:cNvSpPr>
            <a:spLocks noGrp="1" noChangeArrowheads="1"/>
          </p:cNvSpPr>
          <p:nvPr>
            <p:ph type="body" idx="1"/>
          </p:nvPr>
        </p:nvSpPr>
        <p:spPr>
          <a:xfrm>
            <a:off x="684213" y="1341438"/>
            <a:ext cx="7772400" cy="935037"/>
          </a:xfrm>
          <a:blipFill dpi="0" rotWithShape="0">
            <a:blip r:embed="rId2"/>
            <a:srcRect/>
            <a:tile tx="0" ty="0" sx="100000" sy="100000" flip="none" algn="tl"/>
          </a:blipFill>
          <a:ln w="38100">
            <a:solidFill>
              <a:srgbClr val="009999"/>
            </a:solidFill>
            <a:miter lim="800000"/>
            <a:headEnd/>
            <a:tailEnd/>
          </a:ln>
        </p:spPr>
        <p:txBody>
          <a:bodyPr/>
          <a:lstStyle/>
          <a:p>
            <a:pPr marL="0" indent="0" eaLnBrk="1" hangingPunct="1">
              <a:buClr>
                <a:schemeClr val="accent2"/>
              </a:buClr>
              <a:buSzPct val="95000"/>
              <a:buFont typeface="Wingdings" panose="05000000000000000000" pitchFamily="2" charset="2"/>
              <a:buChar char="l"/>
            </a:pPr>
            <a:r>
              <a:rPr lang="zh-CN" altLang="en-US" sz="2400"/>
              <a:t>正常物品：替代效应与收入效应均使需求量与价格反方向变动，需求曲线向右下方倾斜。</a:t>
            </a:r>
          </a:p>
        </p:txBody>
      </p:sp>
      <p:sp>
        <p:nvSpPr>
          <p:cNvPr id="319493" name="Rectangle 5" descr="蓝色面巾纸">
            <a:extLst>
              <a:ext uri="{FF2B5EF4-FFF2-40B4-BE49-F238E27FC236}">
                <a16:creationId xmlns:a16="http://schemas.microsoft.com/office/drawing/2014/main" id="{7411E1CC-6C36-4EDD-90DE-A8BD3BC393AD}"/>
              </a:ext>
            </a:extLst>
          </p:cNvPr>
          <p:cNvSpPr>
            <a:spLocks noChangeArrowheads="1"/>
          </p:cNvSpPr>
          <p:nvPr/>
        </p:nvSpPr>
        <p:spPr bwMode="auto">
          <a:xfrm>
            <a:off x="684213" y="2565400"/>
            <a:ext cx="7775575" cy="898525"/>
          </a:xfrm>
          <a:prstGeom prst="rect">
            <a:avLst/>
          </a:prstGeom>
          <a:blipFill dpi="0" rotWithShape="0">
            <a:blip r:embed="rId3"/>
            <a:srcRect/>
            <a:tile tx="0" ty="0" sx="100000" sy="100000" flip="none" algn="tl"/>
          </a:blip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tabLst>
                <a:tab pos="29718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tabLst>
                <a:tab pos="29718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tabLst>
                <a:tab pos="29718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Char char="u"/>
            </a:pPr>
            <a:r>
              <a:rPr lang="zh-CN" altLang="en-US" sz="2400"/>
              <a:t>补偿性预算线：平行于新的预算线并切于原有的无差异曲线的补偿（充）性预算线。</a:t>
            </a:r>
          </a:p>
        </p:txBody>
      </p:sp>
      <p:sp>
        <p:nvSpPr>
          <p:cNvPr id="319494" name="Rectangle 6" descr="纸莎草纸">
            <a:extLst>
              <a:ext uri="{FF2B5EF4-FFF2-40B4-BE49-F238E27FC236}">
                <a16:creationId xmlns:a16="http://schemas.microsoft.com/office/drawing/2014/main" id="{03881992-5B95-4DC0-8225-6A6960F996D5}"/>
              </a:ext>
            </a:extLst>
          </p:cNvPr>
          <p:cNvSpPr>
            <a:spLocks noChangeArrowheads="1"/>
          </p:cNvSpPr>
          <p:nvPr/>
        </p:nvSpPr>
        <p:spPr bwMode="auto">
          <a:xfrm>
            <a:off x="684213" y="3789363"/>
            <a:ext cx="7775575" cy="2320925"/>
          </a:xfrm>
          <a:prstGeom prst="rect">
            <a:avLst/>
          </a:prstGeom>
          <a:blipFill dpi="0" rotWithShape="0">
            <a:blip r:embed="rId4"/>
            <a:srcRect/>
            <a:tile tx="0" ty="0" sx="100000" sy="100000" flip="none" algn="tl"/>
          </a:blip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tabLst>
                <a:tab pos="2971800" algn="l"/>
              </a:tabLst>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tabLst>
                <a:tab pos="2971800" algn="l"/>
              </a:tabLst>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tabLst>
                <a:tab pos="2971800" algn="l"/>
              </a:tabLst>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tabLst>
                <a:tab pos="2971800" algn="l"/>
              </a:tabLst>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SzPct val="95000"/>
              <a:buFont typeface="Wingdings" panose="05000000000000000000" pitchFamily="2" charset="2"/>
              <a:buChar char="p"/>
            </a:pPr>
            <a:r>
              <a:rPr lang="zh-CN" altLang="en-US" sz="2400"/>
              <a:t>以假设的货币收入的增减来维持消费者实际收入水平不变的一种分析工具。</a:t>
            </a:r>
          </a:p>
          <a:p>
            <a:pPr>
              <a:spcBef>
                <a:spcPct val="0"/>
              </a:spcBef>
              <a:buClr>
                <a:srgbClr val="006600"/>
              </a:buClr>
              <a:buSzPct val="95000"/>
              <a:buFont typeface="Wingdings" panose="05000000000000000000" pitchFamily="2" charset="2"/>
              <a:buNone/>
            </a:pPr>
            <a:r>
              <a:rPr lang="zh-CN" altLang="en-US" sz="2400"/>
              <a:t>如：</a:t>
            </a:r>
          </a:p>
          <a:p>
            <a:pPr>
              <a:spcBef>
                <a:spcPct val="0"/>
              </a:spcBef>
              <a:buClr>
                <a:srgbClr val="006600"/>
              </a:buClr>
              <a:buSzPct val="95000"/>
              <a:buFont typeface="Wingdings" panose="05000000000000000000" pitchFamily="2" charset="2"/>
              <a:buChar char="p"/>
            </a:pPr>
            <a:r>
              <a:rPr lang="zh-CN" altLang="en-US" sz="2400"/>
              <a:t>在商品价格下降引起实际收入提高时，</a:t>
            </a:r>
          </a:p>
          <a:p>
            <a:pPr>
              <a:spcBef>
                <a:spcPct val="0"/>
              </a:spcBef>
              <a:buClr>
                <a:srgbClr val="006600"/>
              </a:buClr>
              <a:buSzPct val="95000"/>
              <a:buFont typeface="Wingdings" panose="05000000000000000000" pitchFamily="2" charset="2"/>
              <a:buChar char="p"/>
            </a:pPr>
            <a:r>
              <a:rPr lang="zh-CN" altLang="en-US" sz="2400"/>
              <a:t>假设可取走一部分货币收入，</a:t>
            </a:r>
          </a:p>
          <a:p>
            <a:pPr>
              <a:spcBef>
                <a:spcPct val="0"/>
              </a:spcBef>
              <a:buClr>
                <a:srgbClr val="006600"/>
              </a:buClr>
              <a:buSzPct val="95000"/>
              <a:buFont typeface="Wingdings" panose="05000000000000000000" pitchFamily="2" charset="2"/>
              <a:buChar char="p"/>
            </a:pPr>
            <a:r>
              <a:rPr lang="zh-CN" altLang="en-US" sz="2400"/>
              <a:t>以使消费者的实际收入维持原有的效用水平。</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9492">
                                            <p:bg/>
                                          </p:spTgt>
                                        </p:tgtEl>
                                        <p:attrNameLst>
                                          <p:attrName>style.visibility</p:attrName>
                                        </p:attrNameLst>
                                      </p:cBhvr>
                                      <p:to>
                                        <p:strVal val="visible"/>
                                      </p:to>
                                    </p:set>
                                    <p:animEffect transition="in" filter="blinds(horizontal)">
                                      <p:cBhvr>
                                        <p:cTn id="7" dur="500"/>
                                        <p:tgtEl>
                                          <p:spTgt spid="319492">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9492">
                                            <p:txEl>
                                              <p:pRg st="0" end="0"/>
                                            </p:txEl>
                                          </p:spTgt>
                                        </p:tgtEl>
                                        <p:attrNameLst>
                                          <p:attrName>style.visibility</p:attrName>
                                        </p:attrNameLst>
                                      </p:cBhvr>
                                      <p:to>
                                        <p:strVal val="visible"/>
                                      </p:to>
                                    </p:set>
                                    <p:animEffect transition="in" filter="blinds(horizontal)">
                                      <p:cBhvr>
                                        <p:cTn id="12" dur="500"/>
                                        <p:tgtEl>
                                          <p:spTgt spid="319492">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19493"/>
                                        </p:tgtEl>
                                        <p:attrNameLst>
                                          <p:attrName>style.visibility</p:attrName>
                                        </p:attrNameLst>
                                      </p:cBhvr>
                                      <p:to>
                                        <p:strVal val="visible"/>
                                      </p:to>
                                    </p:set>
                                    <p:animEffect transition="in" filter="blinds(horizontal)">
                                      <p:cBhvr>
                                        <p:cTn id="17" dur="500"/>
                                        <p:tgtEl>
                                          <p:spTgt spid="31949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19494"/>
                                        </p:tgtEl>
                                        <p:attrNameLst>
                                          <p:attrName>style.visibility</p:attrName>
                                        </p:attrNameLst>
                                      </p:cBhvr>
                                      <p:to>
                                        <p:strVal val="visible"/>
                                      </p:to>
                                    </p:set>
                                    <p:animEffect transition="in" filter="blinds(horizontal)">
                                      <p:cBhvr>
                                        <p:cTn id="22" dur="500"/>
                                        <p:tgtEl>
                                          <p:spTgt spid="3194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2" grpId="0" build="p" animBg="1"/>
      <p:bldP spid="319493" grpId="0" animBg="1"/>
      <p:bldP spid="31949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a:extLst>
              <a:ext uri="{FF2B5EF4-FFF2-40B4-BE49-F238E27FC236}">
                <a16:creationId xmlns:a16="http://schemas.microsoft.com/office/drawing/2014/main" id="{8AA36AB0-B2DA-4F0B-9EBF-BBBB887A91BD}"/>
              </a:ext>
            </a:extLst>
          </p:cNvPr>
          <p:cNvSpPr>
            <a:spLocks noGrp="1" noChangeArrowheads="1"/>
          </p:cNvSpPr>
          <p:nvPr>
            <p:ph type="title"/>
          </p:nvPr>
        </p:nvSpPr>
        <p:spPr/>
        <p:txBody>
          <a:bodyPr/>
          <a:lstStyle/>
          <a:p>
            <a:pPr eaLnBrk="1" hangingPunct="1"/>
            <a:r>
              <a:rPr lang="zh-CN" altLang="en-US" b="1">
                <a:solidFill>
                  <a:srgbClr val="000000"/>
                </a:solidFill>
              </a:rPr>
              <a:t>正常物品的替代效应和收入效应</a:t>
            </a:r>
          </a:p>
        </p:txBody>
      </p:sp>
      <p:pic>
        <p:nvPicPr>
          <p:cNvPr id="320557" name="Picture 45">
            <a:extLst>
              <a:ext uri="{FF2B5EF4-FFF2-40B4-BE49-F238E27FC236}">
                <a16:creationId xmlns:a16="http://schemas.microsoft.com/office/drawing/2014/main" id="{DF4A18B5-B596-4421-9065-38CCB52D2D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341438"/>
            <a:ext cx="835342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0558" name="AutoShape 46" descr="纸莎草纸">
            <a:extLst>
              <a:ext uri="{FF2B5EF4-FFF2-40B4-BE49-F238E27FC236}">
                <a16:creationId xmlns:a16="http://schemas.microsoft.com/office/drawing/2014/main" id="{6F790477-4D1F-4AAF-A5E8-ABBE60F9F992}"/>
              </a:ext>
            </a:extLst>
          </p:cNvPr>
          <p:cNvSpPr>
            <a:spLocks noChangeArrowheads="1"/>
          </p:cNvSpPr>
          <p:nvPr/>
        </p:nvSpPr>
        <p:spPr bwMode="auto">
          <a:xfrm>
            <a:off x="395288" y="2708275"/>
            <a:ext cx="2736850" cy="2881313"/>
          </a:xfrm>
          <a:prstGeom prst="wedgeRoundRectCallout">
            <a:avLst>
              <a:gd name="adj1" fmla="val 60963"/>
              <a:gd name="adj2" fmla="val 46968"/>
              <a:gd name="adj3" fmla="val 16667"/>
            </a:avLst>
          </a:prstGeom>
          <a:blipFill dpi="0" rotWithShape="0">
            <a:blip r:embed="rId3"/>
            <a:srcRect/>
            <a:tile tx="0" ty="0" sx="100000" sy="100000" flip="none" algn="tl"/>
          </a:blipFill>
          <a:ln w="38100" algn="ctr">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rgbClr val="006600"/>
              </a:buClr>
              <a:buSzPct val="95000"/>
              <a:buFont typeface="Wingdings" panose="05000000000000000000" pitchFamily="2" charset="2"/>
              <a:buChar char="p"/>
            </a:pPr>
            <a:r>
              <a:rPr lang="en-US" altLang="zh-CN" sz="2000" b="1">
                <a:solidFill>
                  <a:srgbClr val="000000"/>
                </a:solidFill>
              </a:rPr>
              <a:t>P</a:t>
            </a:r>
            <a:r>
              <a:rPr lang="zh-CN" altLang="en-US" sz="2000" b="1">
                <a:solidFill>
                  <a:srgbClr val="000000"/>
                </a:solidFill>
              </a:rPr>
              <a:t>下降时，正常物品的替代效应和收入效应所引起的需求量的增加量是正值。</a:t>
            </a:r>
          </a:p>
          <a:p>
            <a:pPr>
              <a:spcBef>
                <a:spcPct val="0"/>
              </a:spcBef>
              <a:buClr>
                <a:srgbClr val="006600"/>
              </a:buClr>
              <a:buSzPct val="95000"/>
              <a:buFont typeface="Wingdings" panose="05000000000000000000" pitchFamily="2" charset="2"/>
              <a:buChar char="p"/>
            </a:pPr>
            <a:r>
              <a:rPr lang="zh-CN" altLang="en-US" sz="2000" b="1">
                <a:solidFill>
                  <a:srgbClr val="000000"/>
                </a:solidFill>
              </a:rPr>
              <a:t>总效应必定与价格成反方向的变动。</a:t>
            </a:r>
          </a:p>
          <a:p>
            <a:pPr>
              <a:spcBef>
                <a:spcPct val="0"/>
              </a:spcBef>
              <a:buClr>
                <a:srgbClr val="006600"/>
              </a:buClr>
              <a:buSzPct val="95000"/>
              <a:buFont typeface="Wingdings" panose="05000000000000000000" pitchFamily="2" charset="2"/>
              <a:buChar char="p"/>
            </a:pPr>
            <a:r>
              <a:rPr lang="zh-CN" altLang="en-US" sz="2000" b="1">
                <a:solidFill>
                  <a:srgbClr val="000000"/>
                </a:solidFill>
              </a:rPr>
              <a:t>正常物品的需求曲线向右下方倾斜。</a:t>
            </a:r>
          </a:p>
        </p:txBody>
      </p:sp>
      <p:sp>
        <p:nvSpPr>
          <p:cNvPr id="320559" name="Text Box 47">
            <a:extLst>
              <a:ext uri="{FF2B5EF4-FFF2-40B4-BE49-F238E27FC236}">
                <a16:creationId xmlns:a16="http://schemas.microsoft.com/office/drawing/2014/main" id="{5BB822FC-2EA7-4F15-B335-DF0599CF8F5E}"/>
              </a:ext>
            </a:extLst>
          </p:cNvPr>
          <p:cNvSpPr txBox="1">
            <a:spLocks noChangeArrowheads="1"/>
          </p:cNvSpPr>
          <p:nvPr/>
        </p:nvSpPr>
        <p:spPr bwMode="auto">
          <a:xfrm>
            <a:off x="3959225" y="5140325"/>
            <a:ext cx="28892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O</a:t>
            </a:r>
          </a:p>
        </p:txBody>
      </p:sp>
      <p:sp>
        <p:nvSpPr>
          <p:cNvPr id="320560" name="Text Box 48">
            <a:extLst>
              <a:ext uri="{FF2B5EF4-FFF2-40B4-BE49-F238E27FC236}">
                <a16:creationId xmlns:a16="http://schemas.microsoft.com/office/drawing/2014/main" id="{B5D48028-1B8D-426A-B6FB-6525768BE7D4}"/>
              </a:ext>
            </a:extLst>
          </p:cNvPr>
          <p:cNvSpPr txBox="1">
            <a:spLocks noChangeArrowheads="1"/>
          </p:cNvSpPr>
          <p:nvPr/>
        </p:nvSpPr>
        <p:spPr bwMode="auto">
          <a:xfrm>
            <a:off x="3311525" y="5503863"/>
            <a:ext cx="1152525" cy="461962"/>
          </a:xfrm>
          <a:prstGeom prst="rect">
            <a:avLst/>
          </a:prstGeom>
          <a:solidFill>
            <a:srgbClr val="FFFF66"/>
          </a:solidFill>
          <a:ln w="9525">
            <a:solidFill>
              <a:srgbClr val="006600"/>
            </a:solidFill>
            <a:miter lim="800000"/>
            <a:headEnd/>
            <a:tailEnd/>
          </a:ln>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000">
                <a:solidFill>
                  <a:schemeClr val="tx2"/>
                </a:solidFill>
              </a:rPr>
              <a:t>替代效应</a:t>
            </a:r>
          </a:p>
        </p:txBody>
      </p:sp>
      <p:sp>
        <p:nvSpPr>
          <p:cNvPr id="320561" name="Text Box 49">
            <a:extLst>
              <a:ext uri="{FF2B5EF4-FFF2-40B4-BE49-F238E27FC236}">
                <a16:creationId xmlns:a16="http://schemas.microsoft.com/office/drawing/2014/main" id="{63763094-B674-4674-8919-975966C3ECD0}"/>
              </a:ext>
            </a:extLst>
          </p:cNvPr>
          <p:cNvSpPr txBox="1">
            <a:spLocks noChangeArrowheads="1"/>
          </p:cNvSpPr>
          <p:nvPr/>
        </p:nvSpPr>
        <p:spPr bwMode="auto">
          <a:xfrm>
            <a:off x="7113588" y="5592763"/>
            <a:ext cx="1311275" cy="461962"/>
          </a:xfrm>
          <a:prstGeom prst="rect">
            <a:avLst/>
          </a:prstGeom>
          <a:solidFill>
            <a:srgbClr val="00CCFF"/>
          </a:solidFill>
          <a:ln w="9525">
            <a:solidFill>
              <a:srgbClr val="0000CC"/>
            </a:solidFill>
            <a:miter lim="800000"/>
            <a:headEnd/>
            <a:tailEnd/>
          </a:ln>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000">
                <a:solidFill>
                  <a:srgbClr val="0000CC"/>
                </a:solidFill>
              </a:rPr>
              <a:t>收入效应</a:t>
            </a:r>
          </a:p>
        </p:txBody>
      </p:sp>
      <p:sp>
        <p:nvSpPr>
          <p:cNvPr id="320562" name="Text Box 50">
            <a:extLst>
              <a:ext uri="{FF2B5EF4-FFF2-40B4-BE49-F238E27FC236}">
                <a16:creationId xmlns:a16="http://schemas.microsoft.com/office/drawing/2014/main" id="{2F91E359-C1C7-405E-9561-F40073893B48}"/>
              </a:ext>
            </a:extLst>
          </p:cNvPr>
          <p:cNvSpPr txBox="1">
            <a:spLocks noChangeArrowheads="1"/>
          </p:cNvSpPr>
          <p:nvPr/>
        </p:nvSpPr>
        <p:spPr bwMode="auto">
          <a:xfrm>
            <a:off x="5256213" y="6075363"/>
            <a:ext cx="982662" cy="461962"/>
          </a:xfrm>
          <a:prstGeom prst="rect">
            <a:avLst/>
          </a:prstGeom>
          <a:solidFill>
            <a:schemeClr val="bg1"/>
          </a:solidFill>
          <a:ln w="9525">
            <a:solidFill>
              <a:srgbClr val="660033"/>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000">
                <a:solidFill>
                  <a:srgbClr val="660033"/>
                </a:solidFill>
              </a:rPr>
              <a:t>总效应</a:t>
            </a:r>
          </a:p>
        </p:txBody>
      </p:sp>
      <p:sp>
        <p:nvSpPr>
          <p:cNvPr id="320563" name="Text Box 51">
            <a:extLst>
              <a:ext uri="{FF2B5EF4-FFF2-40B4-BE49-F238E27FC236}">
                <a16:creationId xmlns:a16="http://schemas.microsoft.com/office/drawing/2014/main" id="{365CB798-8E7D-4176-9D43-9C8A1940FDB9}"/>
              </a:ext>
            </a:extLst>
          </p:cNvPr>
          <p:cNvSpPr txBox="1">
            <a:spLocks noChangeArrowheads="1"/>
          </p:cNvSpPr>
          <p:nvPr/>
        </p:nvSpPr>
        <p:spPr bwMode="auto">
          <a:xfrm>
            <a:off x="5759450" y="4995863"/>
            <a:ext cx="38258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B</a:t>
            </a:r>
          </a:p>
        </p:txBody>
      </p:sp>
      <p:sp>
        <p:nvSpPr>
          <p:cNvPr id="320564" name="Text Box 52">
            <a:extLst>
              <a:ext uri="{FF2B5EF4-FFF2-40B4-BE49-F238E27FC236}">
                <a16:creationId xmlns:a16="http://schemas.microsoft.com/office/drawing/2014/main" id="{43057842-5455-4DEB-92EC-524AC12EBC7A}"/>
              </a:ext>
            </a:extLst>
          </p:cNvPr>
          <p:cNvSpPr txBox="1">
            <a:spLocks noChangeArrowheads="1"/>
          </p:cNvSpPr>
          <p:nvPr/>
        </p:nvSpPr>
        <p:spPr bwMode="auto">
          <a:xfrm>
            <a:off x="3816350" y="2763838"/>
            <a:ext cx="3635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A</a:t>
            </a:r>
          </a:p>
        </p:txBody>
      </p:sp>
      <p:sp>
        <p:nvSpPr>
          <p:cNvPr id="320565" name="Text Box 53">
            <a:extLst>
              <a:ext uri="{FF2B5EF4-FFF2-40B4-BE49-F238E27FC236}">
                <a16:creationId xmlns:a16="http://schemas.microsoft.com/office/drawing/2014/main" id="{2112D82D-A237-4867-85FF-7006C2CCC48F}"/>
              </a:ext>
            </a:extLst>
          </p:cNvPr>
          <p:cNvSpPr txBox="1">
            <a:spLocks noChangeArrowheads="1"/>
          </p:cNvSpPr>
          <p:nvPr/>
        </p:nvSpPr>
        <p:spPr bwMode="auto">
          <a:xfrm>
            <a:off x="3816350" y="3482975"/>
            <a:ext cx="438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F</a:t>
            </a:r>
          </a:p>
        </p:txBody>
      </p:sp>
      <p:sp>
        <p:nvSpPr>
          <p:cNvPr id="320566" name="Text Box 54">
            <a:extLst>
              <a:ext uri="{FF2B5EF4-FFF2-40B4-BE49-F238E27FC236}">
                <a16:creationId xmlns:a16="http://schemas.microsoft.com/office/drawing/2014/main" id="{1271BD2B-3F19-41DA-8441-D3EC01D643CE}"/>
              </a:ext>
            </a:extLst>
          </p:cNvPr>
          <p:cNvSpPr txBox="1">
            <a:spLocks noChangeArrowheads="1"/>
          </p:cNvSpPr>
          <p:nvPr/>
        </p:nvSpPr>
        <p:spPr bwMode="auto">
          <a:xfrm>
            <a:off x="7056438" y="5067300"/>
            <a:ext cx="422275" cy="38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G</a:t>
            </a:r>
          </a:p>
        </p:txBody>
      </p:sp>
      <p:sp>
        <p:nvSpPr>
          <p:cNvPr id="320567" name="Text Box 55">
            <a:extLst>
              <a:ext uri="{FF2B5EF4-FFF2-40B4-BE49-F238E27FC236}">
                <a16:creationId xmlns:a16="http://schemas.microsoft.com/office/drawing/2014/main" id="{D28753EB-C9C7-4E45-A84A-F3336175DC54}"/>
              </a:ext>
            </a:extLst>
          </p:cNvPr>
          <p:cNvSpPr txBox="1">
            <a:spLocks noChangeArrowheads="1"/>
          </p:cNvSpPr>
          <p:nvPr/>
        </p:nvSpPr>
        <p:spPr bwMode="auto">
          <a:xfrm>
            <a:off x="8424863" y="4637088"/>
            <a:ext cx="503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X</a:t>
            </a:r>
            <a:r>
              <a:rPr lang="en-US" altLang="zh-CN" sz="2000" baseline="-25000"/>
              <a:t>1</a:t>
            </a:r>
            <a:endParaRPr lang="en-US" altLang="zh-CN" sz="2000"/>
          </a:p>
        </p:txBody>
      </p:sp>
      <p:sp>
        <p:nvSpPr>
          <p:cNvPr id="320568" name="Text Box 56">
            <a:extLst>
              <a:ext uri="{FF2B5EF4-FFF2-40B4-BE49-F238E27FC236}">
                <a16:creationId xmlns:a16="http://schemas.microsoft.com/office/drawing/2014/main" id="{543FF2D6-1FEB-4B22-807E-39369E214418}"/>
              </a:ext>
            </a:extLst>
          </p:cNvPr>
          <p:cNvSpPr txBox="1">
            <a:spLocks noChangeArrowheads="1"/>
          </p:cNvSpPr>
          <p:nvPr/>
        </p:nvSpPr>
        <p:spPr bwMode="auto">
          <a:xfrm>
            <a:off x="7896225" y="4271963"/>
            <a:ext cx="5286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U</a:t>
            </a:r>
            <a:r>
              <a:rPr lang="en-US" altLang="zh-CN" sz="2000" baseline="-25000"/>
              <a:t>2</a:t>
            </a:r>
            <a:endParaRPr lang="en-US" altLang="zh-CN" sz="2000"/>
          </a:p>
        </p:txBody>
      </p:sp>
      <p:sp>
        <p:nvSpPr>
          <p:cNvPr id="320569" name="Text Box 57">
            <a:extLst>
              <a:ext uri="{FF2B5EF4-FFF2-40B4-BE49-F238E27FC236}">
                <a16:creationId xmlns:a16="http://schemas.microsoft.com/office/drawing/2014/main" id="{FA64FDC5-7BC6-4458-9F57-43A7EE79A024}"/>
              </a:ext>
            </a:extLst>
          </p:cNvPr>
          <p:cNvSpPr txBox="1">
            <a:spLocks noChangeArrowheads="1"/>
          </p:cNvSpPr>
          <p:nvPr/>
        </p:nvSpPr>
        <p:spPr bwMode="auto">
          <a:xfrm>
            <a:off x="6407150" y="4275138"/>
            <a:ext cx="465138" cy="461962"/>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U</a:t>
            </a:r>
            <a:r>
              <a:rPr lang="en-US" altLang="zh-CN" sz="2000" baseline="-25000"/>
              <a:t>1</a:t>
            </a:r>
            <a:endParaRPr lang="en-US" altLang="zh-CN" sz="2000"/>
          </a:p>
        </p:txBody>
      </p:sp>
      <p:sp>
        <p:nvSpPr>
          <p:cNvPr id="320570" name="Text Box 58">
            <a:extLst>
              <a:ext uri="{FF2B5EF4-FFF2-40B4-BE49-F238E27FC236}">
                <a16:creationId xmlns:a16="http://schemas.microsoft.com/office/drawing/2014/main" id="{F4A64E99-AFBF-42ED-969B-BEB5D21F8AA0}"/>
              </a:ext>
            </a:extLst>
          </p:cNvPr>
          <p:cNvSpPr txBox="1">
            <a:spLocks noChangeArrowheads="1"/>
          </p:cNvSpPr>
          <p:nvPr/>
        </p:nvSpPr>
        <p:spPr bwMode="auto">
          <a:xfrm>
            <a:off x="4824413" y="3482975"/>
            <a:ext cx="4175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a</a:t>
            </a:r>
          </a:p>
        </p:txBody>
      </p:sp>
      <p:sp>
        <p:nvSpPr>
          <p:cNvPr id="320571" name="Text Box 59">
            <a:extLst>
              <a:ext uri="{FF2B5EF4-FFF2-40B4-BE49-F238E27FC236}">
                <a16:creationId xmlns:a16="http://schemas.microsoft.com/office/drawing/2014/main" id="{43A3ADCF-BF24-4C0C-BC4F-E7A3D54AA5EF}"/>
              </a:ext>
            </a:extLst>
          </p:cNvPr>
          <p:cNvSpPr txBox="1">
            <a:spLocks noChangeArrowheads="1"/>
          </p:cNvSpPr>
          <p:nvPr/>
        </p:nvSpPr>
        <p:spPr bwMode="auto">
          <a:xfrm>
            <a:off x="6907213" y="3940175"/>
            <a:ext cx="365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b</a:t>
            </a:r>
          </a:p>
        </p:txBody>
      </p:sp>
      <p:sp>
        <p:nvSpPr>
          <p:cNvPr id="320572" name="Text Box 60">
            <a:extLst>
              <a:ext uri="{FF2B5EF4-FFF2-40B4-BE49-F238E27FC236}">
                <a16:creationId xmlns:a16="http://schemas.microsoft.com/office/drawing/2014/main" id="{0F494037-9789-4F05-99A5-BE1DA85867F3}"/>
              </a:ext>
            </a:extLst>
          </p:cNvPr>
          <p:cNvSpPr txBox="1">
            <a:spLocks noChangeArrowheads="1"/>
          </p:cNvSpPr>
          <p:nvPr/>
        </p:nvSpPr>
        <p:spPr bwMode="auto">
          <a:xfrm>
            <a:off x="5435600" y="3933825"/>
            <a:ext cx="3238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c</a:t>
            </a:r>
          </a:p>
        </p:txBody>
      </p:sp>
      <p:sp>
        <p:nvSpPr>
          <p:cNvPr id="320573" name="Line 61">
            <a:extLst>
              <a:ext uri="{FF2B5EF4-FFF2-40B4-BE49-F238E27FC236}">
                <a16:creationId xmlns:a16="http://schemas.microsoft.com/office/drawing/2014/main" id="{118D0006-2877-48CE-87D3-BA367F3043E3}"/>
              </a:ext>
            </a:extLst>
          </p:cNvPr>
          <p:cNvSpPr>
            <a:spLocks noChangeShapeType="1"/>
          </p:cNvSpPr>
          <p:nvPr/>
        </p:nvSpPr>
        <p:spPr bwMode="auto">
          <a:xfrm flipH="1">
            <a:off x="4243388" y="2692400"/>
            <a:ext cx="4762" cy="2349500"/>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320574" name="Line 62">
            <a:extLst>
              <a:ext uri="{FF2B5EF4-FFF2-40B4-BE49-F238E27FC236}">
                <a16:creationId xmlns:a16="http://schemas.microsoft.com/office/drawing/2014/main" id="{D1E7CB9A-C752-4C9D-8D35-0049ED64CA3E}"/>
              </a:ext>
            </a:extLst>
          </p:cNvPr>
          <p:cNvSpPr>
            <a:spLocks noChangeShapeType="1"/>
          </p:cNvSpPr>
          <p:nvPr/>
        </p:nvSpPr>
        <p:spPr bwMode="auto">
          <a:xfrm>
            <a:off x="4243388" y="5041900"/>
            <a:ext cx="4576762" cy="444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20575" name="Line 63">
            <a:extLst>
              <a:ext uri="{FF2B5EF4-FFF2-40B4-BE49-F238E27FC236}">
                <a16:creationId xmlns:a16="http://schemas.microsoft.com/office/drawing/2014/main" id="{6CBA558F-6B4E-432B-B2AD-98CAD4F80111}"/>
              </a:ext>
            </a:extLst>
          </p:cNvPr>
          <p:cNvSpPr>
            <a:spLocks noChangeShapeType="1"/>
          </p:cNvSpPr>
          <p:nvPr/>
        </p:nvSpPr>
        <p:spPr bwMode="auto">
          <a:xfrm>
            <a:off x="4243388" y="3040063"/>
            <a:ext cx="4173537" cy="2001837"/>
          </a:xfrm>
          <a:prstGeom prst="line">
            <a:avLst/>
          </a:prstGeom>
          <a:noFill/>
          <a:ln w="38100">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0576" name="Line 64">
            <a:extLst>
              <a:ext uri="{FF2B5EF4-FFF2-40B4-BE49-F238E27FC236}">
                <a16:creationId xmlns:a16="http://schemas.microsoft.com/office/drawing/2014/main" id="{99766588-EF30-4924-8282-B07FCE316BE5}"/>
              </a:ext>
            </a:extLst>
          </p:cNvPr>
          <p:cNvSpPr>
            <a:spLocks noChangeShapeType="1"/>
          </p:cNvSpPr>
          <p:nvPr/>
        </p:nvSpPr>
        <p:spPr bwMode="auto">
          <a:xfrm>
            <a:off x="4243388" y="3040063"/>
            <a:ext cx="1695450" cy="20018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0577" name="Line 65">
            <a:extLst>
              <a:ext uri="{FF2B5EF4-FFF2-40B4-BE49-F238E27FC236}">
                <a16:creationId xmlns:a16="http://schemas.microsoft.com/office/drawing/2014/main" id="{B8E9C0D6-4662-4642-A64F-42999C701E07}"/>
              </a:ext>
            </a:extLst>
          </p:cNvPr>
          <p:cNvSpPr>
            <a:spLocks noChangeShapeType="1"/>
          </p:cNvSpPr>
          <p:nvPr/>
        </p:nvSpPr>
        <p:spPr bwMode="auto">
          <a:xfrm>
            <a:off x="4243388" y="3656013"/>
            <a:ext cx="2925762" cy="1416050"/>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0578" name="Arc 66">
            <a:extLst>
              <a:ext uri="{FF2B5EF4-FFF2-40B4-BE49-F238E27FC236}">
                <a16:creationId xmlns:a16="http://schemas.microsoft.com/office/drawing/2014/main" id="{957A8790-C7AA-4DE5-84CF-26A06DA4C84F}"/>
              </a:ext>
            </a:extLst>
          </p:cNvPr>
          <p:cNvSpPr>
            <a:spLocks/>
          </p:cNvSpPr>
          <p:nvPr/>
        </p:nvSpPr>
        <p:spPr bwMode="auto">
          <a:xfrm rot="10784316">
            <a:off x="4691063" y="3149600"/>
            <a:ext cx="2068512" cy="1376363"/>
          </a:xfrm>
          <a:custGeom>
            <a:avLst/>
            <a:gdLst>
              <a:gd name="T0" fmla="*/ 2147483646 w 21395"/>
              <a:gd name="T1" fmla="*/ 0 h 21463"/>
              <a:gd name="T2" fmla="*/ 2147483646 w 21395"/>
              <a:gd name="T3" fmla="*/ 2147483646 h 21463"/>
              <a:gd name="T4" fmla="*/ 0 w 21395"/>
              <a:gd name="T5" fmla="*/ 2147483646 h 21463"/>
              <a:gd name="T6" fmla="*/ 0 60000 65536"/>
              <a:gd name="T7" fmla="*/ 0 60000 65536"/>
              <a:gd name="T8" fmla="*/ 0 60000 65536"/>
            </a:gdLst>
            <a:ahLst/>
            <a:cxnLst>
              <a:cxn ang="T6">
                <a:pos x="T0" y="T1"/>
              </a:cxn>
              <a:cxn ang="T7">
                <a:pos x="T2" y="T3"/>
              </a:cxn>
              <a:cxn ang="T8">
                <a:pos x="T4" y="T5"/>
              </a:cxn>
            </a:cxnLst>
            <a:rect l="0" t="0" r="r" b="b"/>
            <a:pathLst>
              <a:path w="21395" h="21463" fill="none" extrusionOk="0">
                <a:moveTo>
                  <a:pt x="2427" y="-1"/>
                </a:moveTo>
                <a:cubicBezTo>
                  <a:pt x="12232" y="1108"/>
                  <a:pt x="20039" y="8721"/>
                  <a:pt x="21395" y="18495"/>
                </a:cubicBezTo>
              </a:path>
              <a:path w="21395" h="21463" stroke="0" extrusionOk="0">
                <a:moveTo>
                  <a:pt x="2427" y="-1"/>
                </a:moveTo>
                <a:cubicBezTo>
                  <a:pt x="12232" y="1108"/>
                  <a:pt x="20039" y="8721"/>
                  <a:pt x="21395" y="18495"/>
                </a:cubicBezTo>
                <a:lnTo>
                  <a:pt x="0" y="21463"/>
                </a:lnTo>
                <a:lnTo>
                  <a:pt x="2427" y="-1"/>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0579" name="Arc 67">
            <a:extLst>
              <a:ext uri="{FF2B5EF4-FFF2-40B4-BE49-F238E27FC236}">
                <a16:creationId xmlns:a16="http://schemas.microsoft.com/office/drawing/2014/main" id="{28062671-2B70-4683-AE29-80D2F7A8F94C}"/>
              </a:ext>
            </a:extLst>
          </p:cNvPr>
          <p:cNvSpPr>
            <a:spLocks/>
          </p:cNvSpPr>
          <p:nvPr/>
        </p:nvSpPr>
        <p:spPr bwMode="auto">
          <a:xfrm rot="10784316">
            <a:off x="6096000" y="3163888"/>
            <a:ext cx="1985963" cy="1385887"/>
          </a:xfrm>
          <a:custGeom>
            <a:avLst/>
            <a:gdLst>
              <a:gd name="T0" fmla="*/ 0 w 20554"/>
              <a:gd name="T1" fmla="*/ 0 h 21600"/>
              <a:gd name="T2" fmla="*/ 2147483646 w 20554"/>
              <a:gd name="T3" fmla="*/ 2147483646 h 21600"/>
              <a:gd name="T4" fmla="*/ 0 w 20554"/>
              <a:gd name="T5" fmla="*/ 2147483646 h 21600"/>
              <a:gd name="T6" fmla="*/ 0 60000 65536"/>
              <a:gd name="T7" fmla="*/ 0 60000 65536"/>
              <a:gd name="T8" fmla="*/ 0 60000 65536"/>
            </a:gdLst>
            <a:ahLst/>
            <a:cxnLst>
              <a:cxn ang="T6">
                <a:pos x="T0" y="T1"/>
              </a:cxn>
              <a:cxn ang="T7">
                <a:pos x="T2" y="T3"/>
              </a:cxn>
              <a:cxn ang="T8">
                <a:pos x="T4" y="T5"/>
              </a:cxn>
            </a:cxnLst>
            <a:rect l="0" t="0" r="r" b="b"/>
            <a:pathLst>
              <a:path w="20554" h="21600" fill="none" extrusionOk="0">
                <a:moveTo>
                  <a:pt x="-1" y="0"/>
                </a:moveTo>
                <a:cubicBezTo>
                  <a:pt x="9371" y="0"/>
                  <a:pt x="17673" y="6042"/>
                  <a:pt x="20554" y="14959"/>
                </a:cubicBezTo>
              </a:path>
              <a:path w="20554" h="21600" stroke="0" extrusionOk="0">
                <a:moveTo>
                  <a:pt x="-1" y="0"/>
                </a:moveTo>
                <a:cubicBezTo>
                  <a:pt x="9371" y="0"/>
                  <a:pt x="17673" y="6042"/>
                  <a:pt x="20554" y="14959"/>
                </a:cubicBezTo>
                <a:lnTo>
                  <a:pt x="0" y="21600"/>
                </a:lnTo>
                <a:lnTo>
                  <a:pt x="-1" y="0"/>
                </a:lnTo>
                <a:close/>
              </a:path>
            </a:pathLst>
          </a:custGeom>
          <a:noFill/>
          <a:ln w="38100">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0580" name="Line 68">
            <a:extLst>
              <a:ext uri="{FF2B5EF4-FFF2-40B4-BE49-F238E27FC236}">
                <a16:creationId xmlns:a16="http://schemas.microsoft.com/office/drawing/2014/main" id="{D12F0C29-19BA-4436-9BDF-CFE11559D78F}"/>
              </a:ext>
            </a:extLst>
          </p:cNvPr>
          <p:cNvSpPr>
            <a:spLocks noChangeShapeType="1"/>
          </p:cNvSpPr>
          <p:nvPr/>
        </p:nvSpPr>
        <p:spPr bwMode="auto">
          <a:xfrm>
            <a:off x="4895850" y="3810000"/>
            <a:ext cx="0" cy="2309813"/>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0581" name="Line 69">
            <a:extLst>
              <a:ext uri="{FF2B5EF4-FFF2-40B4-BE49-F238E27FC236}">
                <a16:creationId xmlns:a16="http://schemas.microsoft.com/office/drawing/2014/main" id="{016A3D1A-1BEA-4631-88ED-77BC57D63354}"/>
              </a:ext>
            </a:extLst>
          </p:cNvPr>
          <p:cNvSpPr>
            <a:spLocks noChangeShapeType="1"/>
          </p:cNvSpPr>
          <p:nvPr/>
        </p:nvSpPr>
        <p:spPr bwMode="auto">
          <a:xfrm>
            <a:off x="5548313" y="4271963"/>
            <a:ext cx="0" cy="138588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0582" name="Line 70">
            <a:extLst>
              <a:ext uri="{FF2B5EF4-FFF2-40B4-BE49-F238E27FC236}">
                <a16:creationId xmlns:a16="http://schemas.microsoft.com/office/drawing/2014/main" id="{E2AF9269-76F9-407D-86AA-8D267E73902B}"/>
              </a:ext>
            </a:extLst>
          </p:cNvPr>
          <p:cNvSpPr>
            <a:spLocks noChangeShapeType="1"/>
          </p:cNvSpPr>
          <p:nvPr/>
        </p:nvSpPr>
        <p:spPr bwMode="auto">
          <a:xfrm>
            <a:off x="6851650" y="4262438"/>
            <a:ext cx="0" cy="1857375"/>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0583" name="Text Box 71">
            <a:extLst>
              <a:ext uri="{FF2B5EF4-FFF2-40B4-BE49-F238E27FC236}">
                <a16:creationId xmlns:a16="http://schemas.microsoft.com/office/drawing/2014/main" id="{49B96A47-BAE3-46CC-B699-6FE41ACF3884}"/>
              </a:ext>
            </a:extLst>
          </p:cNvPr>
          <p:cNvSpPr txBox="1">
            <a:spLocks noChangeArrowheads="1"/>
          </p:cNvSpPr>
          <p:nvPr/>
        </p:nvSpPr>
        <p:spPr bwMode="auto">
          <a:xfrm>
            <a:off x="4319588" y="2620963"/>
            <a:ext cx="527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X</a:t>
            </a:r>
            <a:r>
              <a:rPr lang="en-US" altLang="zh-CN" sz="2000" baseline="-25000"/>
              <a:t>2</a:t>
            </a:r>
            <a:endParaRPr lang="en-US" altLang="zh-CN" sz="2000"/>
          </a:p>
        </p:txBody>
      </p:sp>
      <p:sp>
        <p:nvSpPr>
          <p:cNvPr id="320584" name="Line 72">
            <a:extLst>
              <a:ext uri="{FF2B5EF4-FFF2-40B4-BE49-F238E27FC236}">
                <a16:creationId xmlns:a16="http://schemas.microsoft.com/office/drawing/2014/main" id="{E9E395F9-C434-442A-97FF-96DE2062FA1E}"/>
              </a:ext>
            </a:extLst>
          </p:cNvPr>
          <p:cNvSpPr>
            <a:spLocks noChangeShapeType="1"/>
          </p:cNvSpPr>
          <p:nvPr/>
        </p:nvSpPr>
        <p:spPr bwMode="auto">
          <a:xfrm>
            <a:off x="5543550" y="5572125"/>
            <a:ext cx="1296988" cy="0"/>
          </a:xfrm>
          <a:prstGeom prst="line">
            <a:avLst/>
          </a:prstGeom>
          <a:noFill/>
          <a:ln w="9525">
            <a:solidFill>
              <a:srgbClr val="0000CC"/>
            </a:solidFill>
            <a:round/>
            <a:headEnd/>
            <a:tailEnd type="triangle" w="sm" len="med"/>
          </a:ln>
          <a:extLst>
            <a:ext uri="{909E8E84-426E-40DD-AFC4-6F175D3DCCD1}">
              <a14:hiddenFill xmlns:a14="http://schemas.microsoft.com/office/drawing/2010/main">
                <a:noFill/>
              </a14:hiddenFill>
            </a:ext>
          </a:extLst>
        </p:spPr>
        <p:txBody>
          <a:bodyPr/>
          <a:lstStyle/>
          <a:p>
            <a:endParaRPr lang="zh-CN" altLang="en-US"/>
          </a:p>
        </p:txBody>
      </p:sp>
      <p:sp>
        <p:nvSpPr>
          <p:cNvPr id="320585" name="Line 73">
            <a:extLst>
              <a:ext uri="{FF2B5EF4-FFF2-40B4-BE49-F238E27FC236}">
                <a16:creationId xmlns:a16="http://schemas.microsoft.com/office/drawing/2014/main" id="{FCA3A1DE-7005-45FA-AB3C-022C7B304ECA}"/>
              </a:ext>
            </a:extLst>
          </p:cNvPr>
          <p:cNvSpPr>
            <a:spLocks noChangeShapeType="1"/>
          </p:cNvSpPr>
          <p:nvPr/>
        </p:nvSpPr>
        <p:spPr bwMode="auto">
          <a:xfrm>
            <a:off x="4895850" y="5586413"/>
            <a:ext cx="652463" cy="0"/>
          </a:xfrm>
          <a:prstGeom prst="line">
            <a:avLst/>
          </a:prstGeom>
          <a:noFill/>
          <a:ln w="9525">
            <a:solidFill>
              <a:srgbClr val="006600"/>
            </a:solidFill>
            <a:round/>
            <a:headEnd/>
            <a:tailEnd type="triangle" w="sm" len="med"/>
          </a:ln>
          <a:extLst>
            <a:ext uri="{909E8E84-426E-40DD-AFC4-6F175D3DCCD1}">
              <a14:hiddenFill xmlns:a14="http://schemas.microsoft.com/office/drawing/2010/main">
                <a:noFill/>
              </a14:hiddenFill>
            </a:ext>
          </a:extLst>
        </p:spPr>
        <p:txBody>
          <a:bodyPr/>
          <a:lstStyle/>
          <a:p>
            <a:endParaRPr lang="zh-CN" altLang="en-US"/>
          </a:p>
        </p:txBody>
      </p:sp>
      <p:sp>
        <p:nvSpPr>
          <p:cNvPr id="320586" name="Line 74">
            <a:extLst>
              <a:ext uri="{FF2B5EF4-FFF2-40B4-BE49-F238E27FC236}">
                <a16:creationId xmlns:a16="http://schemas.microsoft.com/office/drawing/2014/main" id="{BD8D30D3-2A97-46E4-8FE1-EEAD738EBF5D}"/>
              </a:ext>
            </a:extLst>
          </p:cNvPr>
          <p:cNvSpPr>
            <a:spLocks noChangeShapeType="1"/>
          </p:cNvSpPr>
          <p:nvPr/>
        </p:nvSpPr>
        <p:spPr bwMode="auto">
          <a:xfrm>
            <a:off x="4895850" y="5965825"/>
            <a:ext cx="1955800" cy="0"/>
          </a:xfrm>
          <a:prstGeom prst="line">
            <a:avLst/>
          </a:prstGeom>
          <a:noFill/>
          <a:ln w="9525">
            <a:solidFill>
              <a:srgbClr val="660033"/>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20587" name="Freeform 75">
            <a:extLst>
              <a:ext uri="{FF2B5EF4-FFF2-40B4-BE49-F238E27FC236}">
                <a16:creationId xmlns:a16="http://schemas.microsoft.com/office/drawing/2014/main" id="{A1F3E35D-C611-4A75-9912-06EFB1E03095}"/>
              </a:ext>
            </a:extLst>
          </p:cNvPr>
          <p:cNvSpPr>
            <a:spLocks/>
          </p:cNvSpPr>
          <p:nvPr/>
        </p:nvSpPr>
        <p:spPr bwMode="auto">
          <a:xfrm>
            <a:off x="6115050" y="5584825"/>
            <a:ext cx="866775" cy="227013"/>
          </a:xfrm>
          <a:custGeom>
            <a:avLst/>
            <a:gdLst>
              <a:gd name="T0" fmla="*/ 0 w 698"/>
              <a:gd name="T1" fmla="*/ 0 h 230"/>
              <a:gd name="T2" fmla="*/ 2147483646 w 698"/>
              <a:gd name="T3" fmla="*/ 2147483646 h 230"/>
              <a:gd name="T4" fmla="*/ 2147483646 w 698"/>
              <a:gd name="T5" fmla="*/ 2147483646 h 230"/>
              <a:gd name="T6" fmla="*/ 0 60000 65536"/>
              <a:gd name="T7" fmla="*/ 0 60000 65536"/>
              <a:gd name="T8" fmla="*/ 0 60000 65536"/>
            </a:gdLst>
            <a:ahLst/>
            <a:cxnLst>
              <a:cxn ang="T6">
                <a:pos x="T0" y="T1"/>
              </a:cxn>
              <a:cxn ang="T7">
                <a:pos x="T2" y="T3"/>
              </a:cxn>
              <a:cxn ang="T8">
                <a:pos x="T4" y="T5"/>
              </a:cxn>
            </a:cxnLst>
            <a:rect l="0" t="0" r="r" b="b"/>
            <a:pathLst>
              <a:path w="698" h="230">
                <a:moveTo>
                  <a:pt x="0" y="0"/>
                </a:moveTo>
                <a:lnTo>
                  <a:pt x="300" y="210"/>
                </a:lnTo>
                <a:lnTo>
                  <a:pt x="698" y="230"/>
                </a:lnTo>
              </a:path>
            </a:pathLst>
          </a:custGeom>
          <a:noFill/>
          <a:ln w="9525">
            <a:solidFill>
              <a:srgbClr val="0000CC"/>
            </a:solidFill>
            <a:round/>
            <a:headEnd type="triangle" w="sm" len="me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0588" name="Line 76">
            <a:extLst>
              <a:ext uri="{FF2B5EF4-FFF2-40B4-BE49-F238E27FC236}">
                <a16:creationId xmlns:a16="http://schemas.microsoft.com/office/drawing/2014/main" id="{3A9D85F1-5701-4193-B3ED-7497EA2D2099}"/>
              </a:ext>
            </a:extLst>
          </p:cNvPr>
          <p:cNvSpPr>
            <a:spLocks noChangeShapeType="1"/>
          </p:cNvSpPr>
          <p:nvPr/>
        </p:nvSpPr>
        <p:spPr bwMode="auto">
          <a:xfrm flipV="1">
            <a:off x="4633913" y="5657850"/>
            <a:ext cx="522287" cy="153988"/>
          </a:xfrm>
          <a:prstGeom prst="line">
            <a:avLst/>
          </a:prstGeom>
          <a:noFill/>
          <a:ln w="9525">
            <a:solidFill>
              <a:srgbClr val="006600"/>
            </a:solidFill>
            <a:round/>
            <a:headEnd/>
            <a:tailEnd type="triangle" w="sm" len="med"/>
          </a:ln>
          <a:extLst>
            <a:ext uri="{909E8E84-426E-40DD-AFC4-6F175D3DCCD1}">
              <a14:hiddenFill xmlns:a14="http://schemas.microsoft.com/office/drawing/2010/main">
                <a:noFill/>
              </a14:hiddenFill>
            </a:ext>
          </a:extLst>
        </p:spPr>
        <p:txBody>
          <a:bodyPr/>
          <a:lstStyle/>
          <a:p>
            <a:endParaRPr lang="zh-CN" altLang="en-US"/>
          </a:p>
        </p:txBody>
      </p:sp>
      <p:pic>
        <p:nvPicPr>
          <p:cNvPr id="320589" name="Picture 77">
            <a:extLst>
              <a:ext uri="{FF2B5EF4-FFF2-40B4-BE49-F238E27FC236}">
                <a16:creationId xmlns:a16="http://schemas.microsoft.com/office/drawing/2014/main" id="{DC213FFF-7E13-4C4E-9552-C8D3A42450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4050" y="5067300"/>
            <a:ext cx="417513"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0590" name="Picture 78">
            <a:extLst>
              <a:ext uri="{FF2B5EF4-FFF2-40B4-BE49-F238E27FC236}">
                <a16:creationId xmlns:a16="http://schemas.microsoft.com/office/drawing/2014/main" id="{9DF4F9AB-D323-49A5-8005-56371FD7CB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6213" y="5067300"/>
            <a:ext cx="498475"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0591" name="Picture 79">
            <a:extLst>
              <a:ext uri="{FF2B5EF4-FFF2-40B4-BE49-F238E27FC236}">
                <a16:creationId xmlns:a16="http://schemas.microsoft.com/office/drawing/2014/main" id="{ACB8CB3F-849E-4BBC-BE6F-E25327684DA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80175" y="5067300"/>
            <a:ext cx="54610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0592" name="Picture 80">
            <a:extLst>
              <a:ext uri="{FF2B5EF4-FFF2-40B4-BE49-F238E27FC236}">
                <a16:creationId xmlns:a16="http://schemas.microsoft.com/office/drawing/2014/main" id="{F6BB7A83-25E4-4480-928E-BA264BD7DB1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01013" y="5086350"/>
            <a:ext cx="39528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20557"/>
                                        </p:tgtEl>
                                        <p:attrNameLst>
                                          <p:attrName>style.visibility</p:attrName>
                                        </p:attrNameLst>
                                      </p:cBhvr>
                                      <p:to>
                                        <p:strVal val="visible"/>
                                      </p:to>
                                    </p:set>
                                    <p:animEffect transition="in" filter="blinds(horizontal)">
                                      <p:cBhvr>
                                        <p:cTn id="7" dur="500"/>
                                        <p:tgtEl>
                                          <p:spTgt spid="32055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20583"/>
                                        </p:tgtEl>
                                        <p:attrNameLst>
                                          <p:attrName>style.visibility</p:attrName>
                                        </p:attrNameLst>
                                      </p:cBhvr>
                                      <p:to>
                                        <p:strVal val="visible"/>
                                      </p:to>
                                    </p:set>
                                    <p:animEffect transition="in" filter="blinds(horizontal)">
                                      <p:cBhvr>
                                        <p:cTn id="12" dur="500"/>
                                        <p:tgtEl>
                                          <p:spTgt spid="320583"/>
                                        </p:tgtEl>
                                      </p:cBhvr>
                                    </p:animEffect>
                                  </p:childTnLst>
                                </p:cTn>
                              </p:par>
                              <p:par>
                                <p:cTn id="13" presetID="3" presetClass="entr" presetSubtype="10" fill="hold" nodeType="withEffect">
                                  <p:stCondLst>
                                    <p:cond delay="0"/>
                                  </p:stCondLst>
                                  <p:childTnLst>
                                    <p:set>
                                      <p:cBhvr>
                                        <p:cTn id="14" dur="1" fill="hold">
                                          <p:stCondLst>
                                            <p:cond delay="0"/>
                                          </p:stCondLst>
                                        </p:cTn>
                                        <p:tgtEl>
                                          <p:spTgt spid="320573"/>
                                        </p:tgtEl>
                                        <p:attrNameLst>
                                          <p:attrName>style.visibility</p:attrName>
                                        </p:attrNameLst>
                                      </p:cBhvr>
                                      <p:to>
                                        <p:strVal val="visible"/>
                                      </p:to>
                                    </p:set>
                                    <p:animEffect transition="in" filter="blinds(horizontal)">
                                      <p:cBhvr>
                                        <p:cTn id="15" dur="500"/>
                                        <p:tgtEl>
                                          <p:spTgt spid="320573"/>
                                        </p:tgtEl>
                                      </p:cBhvr>
                                    </p:animEffect>
                                  </p:childTnLst>
                                </p:cTn>
                              </p:par>
                              <p:par>
                                <p:cTn id="16" presetID="3" presetClass="entr" presetSubtype="10" fill="hold" nodeType="withEffect">
                                  <p:stCondLst>
                                    <p:cond delay="0"/>
                                  </p:stCondLst>
                                  <p:childTnLst>
                                    <p:set>
                                      <p:cBhvr>
                                        <p:cTn id="17" dur="1" fill="hold">
                                          <p:stCondLst>
                                            <p:cond delay="0"/>
                                          </p:stCondLst>
                                        </p:cTn>
                                        <p:tgtEl>
                                          <p:spTgt spid="320574"/>
                                        </p:tgtEl>
                                        <p:attrNameLst>
                                          <p:attrName>style.visibility</p:attrName>
                                        </p:attrNameLst>
                                      </p:cBhvr>
                                      <p:to>
                                        <p:strVal val="visible"/>
                                      </p:to>
                                    </p:set>
                                    <p:animEffect transition="in" filter="blinds(horizontal)">
                                      <p:cBhvr>
                                        <p:cTn id="18" dur="500"/>
                                        <p:tgtEl>
                                          <p:spTgt spid="320574"/>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20559"/>
                                        </p:tgtEl>
                                        <p:attrNameLst>
                                          <p:attrName>style.visibility</p:attrName>
                                        </p:attrNameLst>
                                      </p:cBhvr>
                                      <p:to>
                                        <p:strVal val="visible"/>
                                      </p:to>
                                    </p:set>
                                    <p:animEffect transition="in" filter="blinds(horizontal)">
                                      <p:cBhvr>
                                        <p:cTn id="21" dur="500"/>
                                        <p:tgtEl>
                                          <p:spTgt spid="320559"/>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20567"/>
                                        </p:tgtEl>
                                        <p:attrNameLst>
                                          <p:attrName>style.visibility</p:attrName>
                                        </p:attrNameLst>
                                      </p:cBhvr>
                                      <p:to>
                                        <p:strVal val="visible"/>
                                      </p:to>
                                    </p:set>
                                    <p:animEffect transition="in" filter="blinds(horizontal)">
                                      <p:cBhvr>
                                        <p:cTn id="24" dur="500"/>
                                        <p:tgtEl>
                                          <p:spTgt spid="32056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nodeType="clickEffect">
                                  <p:stCondLst>
                                    <p:cond delay="0"/>
                                  </p:stCondLst>
                                  <p:childTnLst>
                                    <p:set>
                                      <p:cBhvr>
                                        <p:cTn id="28" dur="1" fill="hold">
                                          <p:stCondLst>
                                            <p:cond delay="0"/>
                                          </p:stCondLst>
                                        </p:cTn>
                                        <p:tgtEl>
                                          <p:spTgt spid="320576"/>
                                        </p:tgtEl>
                                        <p:attrNameLst>
                                          <p:attrName>style.visibility</p:attrName>
                                        </p:attrNameLst>
                                      </p:cBhvr>
                                      <p:to>
                                        <p:strVal val="visible"/>
                                      </p:to>
                                    </p:set>
                                    <p:anim calcmode="lin" valueType="num">
                                      <p:cBhvr additive="base">
                                        <p:cTn id="29" dur="500" fill="hold"/>
                                        <p:tgtEl>
                                          <p:spTgt spid="320576"/>
                                        </p:tgtEl>
                                        <p:attrNameLst>
                                          <p:attrName>ppt_x</p:attrName>
                                        </p:attrNameLst>
                                      </p:cBhvr>
                                      <p:tavLst>
                                        <p:tav tm="0">
                                          <p:val>
                                            <p:strVal val="#ppt_x"/>
                                          </p:val>
                                        </p:tav>
                                        <p:tav tm="100000">
                                          <p:val>
                                            <p:strVal val="#ppt_x"/>
                                          </p:val>
                                        </p:tav>
                                      </p:tavLst>
                                    </p:anim>
                                    <p:anim calcmode="lin" valueType="num">
                                      <p:cBhvr additive="base">
                                        <p:cTn id="30" dur="500" fill="hold"/>
                                        <p:tgtEl>
                                          <p:spTgt spid="320576"/>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20564"/>
                                        </p:tgtEl>
                                        <p:attrNameLst>
                                          <p:attrName>style.visibility</p:attrName>
                                        </p:attrNameLst>
                                      </p:cBhvr>
                                      <p:to>
                                        <p:strVal val="visible"/>
                                      </p:to>
                                    </p:set>
                                    <p:anim calcmode="lin" valueType="num">
                                      <p:cBhvr additive="base">
                                        <p:cTn id="33" dur="500" fill="hold"/>
                                        <p:tgtEl>
                                          <p:spTgt spid="320564"/>
                                        </p:tgtEl>
                                        <p:attrNameLst>
                                          <p:attrName>ppt_x</p:attrName>
                                        </p:attrNameLst>
                                      </p:cBhvr>
                                      <p:tavLst>
                                        <p:tav tm="0">
                                          <p:val>
                                            <p:strVal val="#ppt_x"/>
                                          </p:val>
                                        </p:tav>
                                        <p:tav tm="100000">
                                          <p:val>
                                            <p:strVal val="#ppt_x"/>
                                          </p:val>
                                        </p:tav>
                                      </p:tavLst>
                                    </p:anim>
                                    <p:anim calcmode="lin" valueType="num">
                                      <p:cBhvr additive="base">
                                        <p:cTn id="34" dur="500" fill="hold"/>
                                        <p:tgtEl>
                                          <p:spTgt spid="32056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20563"/>
                                        </p:tgtEl>
                                        <p:attrNameLst>
                                          <p:attrName>style.visibility</p:attrName>
                                        </p:attrNameLst>
                                      </p:cBhvr>
                                      <p:to>
                                        <p:strVal val="visible"/>
                                      </p:to>
                                    </p:set>
                                    <p:anim calcmode="lin" valueType="num">
                                      <p:cBhvr additive="base">
                                        <p:cTn id="37" dur="500" fill="hold"/>
                                        <p:tgtEl>
                                          <p:spTgt spid="320563"/>
                                        </p:tgtEl>
                                        <p:attrNameLst>
                                          <p:attrName>ppt_x</p:attrName>
                                        </p:attrNameLst>
                                      </p:cBhvr>
                                      <p:tavLst>
                                        <p:tav tm="0">
                                          <p:val>
                                            <p:strVal val="#ppt_x"/>
                                          </p:val>
                                        </p:tav>
                                        <p:tav tm="100000">
                                          <p:val>
                                            <p:strVal val="#ppt_x"/>
                                          </p:val>
                                        </p:tav>
                                      </p:tavLst>
                                    </p:anim>
                                    <p:anim calcmode="lin" valueType="num">
                                      <p:cBhvr additive="base">
                                        <p:cTn id="38" dur="500" fill="hold"/>
                                        <p:tgtEl>
                                          <p:spTgt spid="320563"/>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20578"/>
                                        </p:tgtEl>
                                        <p:attrNameLst>
                                          <p:attrName>style.visibility</p:attrName>
                                        </p:attrNameLst>
                                      </p:cBhvr>
                                      <p:to>
                                        <p:strVal val="visible"/>
                                      </p:to>
                                    </p:set>
                                    <p:anim calcmode="lin" valueType="num">
                                      <p:cBhvr additive="base">
                                        <p:cTn id="41" dur="500" fill="hold"/>
                                        <p:tgtEl>
                                          <p:spTgt spid="320578"/>
                                        </p:tgtEl>
                                        <p:attrNameLst>
                                          <p:attrName>ppt_x</p:attrName>
                                        </p:attrNameLst>
                                      </p:cBhvr>
                                      <p:tavLst>
                                        <p:tav tm="0">
                                          <p:val>
                                            <p:strVal val="#ppt_x"/>
                                          </p:val>
                                        </p:tav>
                                        <p:tav tm="100000">
                                          <p:val>
                                            <p:strVal val="#ppt_x"/>
                                          </p:val>
                                        </p:tav>
                                      </p:tavLst>
                                    </p:anim>
                                    <p:anim calcmode="lin" valueType="num">
                                      <p:cBhvr additive="base">
                                        <p:cTn id="42" dur="500" fill="hold"/>
                                        <p:tgtEl>
                                          <p:spTgt spid="32057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20569"/>
                                        </p:tgtEl>
                                        <p:attrNameLst>
                                          <p:attrName>style.visibility</p:attrName>
                                        </p:attrNameLst>
                                      </p:cBhvr>
                                      <p:to>
                                        <p:strVal val="visible"/>
                                      </p:to>
                                    </p:set>
                                    <p:anim calcmode="lin" valueType="num">
                                      <p:cBhvr additive="base">
                                        <p:cTn id="45" dur="500" fill="hold"/>
                                        <p:tgtEl>
                                          <p:spTgt spid="320569"/>
                                        </p:tgtEl>
                                        <p:attrNameLst>
                                          <p:attrName>ppt_x</p:attrName>
                                        </p:attrNameLst>
                                      </p:cBhvr>
                                      <p:tavLst>
                                        <p:tav tm="0">
                                          <p:val>
                                            <p:strVal val="#ppt_x"/>
                                          </p:val>
                                        </p:tav>
                                        <p:tav tm="100000">
                                          <p:val>
                                            <p:strVal val="#ppt_x"/>
                                          </p:val>
                                        </p:tav>
                                      </p:tavLst>
                                    </p:anim>
                                    <p:anim calcmode="lin" valueType="num">
                                      <p:cBhvr additive="base">
                                        <p:cTn id="46" dur="500" fill="hold"/>
                                        <p:tgtEl>
                                          <p:spTgt spid="32056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20570"/>
                                        </p:tgtEl>
                                        <p:attrNameLst>
                                          <p:attrName>style.visibility</p:attrName>
                                        </p:attrNameLst>
                                      </p:cBhvr>
                                      <p:to>
                                        <p:strVal val="visible"/>
                                      </p:to>
                                    </p:set>
                                    <p:anim calcmode="lin" valueType="num">
                                      <p:cBhvr additive="base">
                                        <p:cTn id="49" dur="500" fill="hold"/>
                                        <p:tgtEl>
                                          <p:spTgt spid="320570"/>
                                        </p:tgtEl>
                                        <p:attrNameLst>
                                          <p:attrName>ppt_x</p:attrName>
                                        </p:attrNameLst>
                                      </p:cBhvr>
                                      <p:tavLst>
                                        <p:tav tm="0">
                                          <p:val>
                                            <p:strVal val="#ppt_x"/>
                                          </p:val>
                                        </p:tav>
                                        <p:tav tm="100000">
                                          <p:val>
                                            <p:strVal val="#ppt_x"/>
                                          </p:val>
                                        </p:tav>
                                      </p:tavLst>
                                    </p:anim>
                                    <p:anim calcmode="lin" valueType="num">
                                      <p:cBhvr additive="base">
                                        <p:cTn id="50" dur="500" fill="hold"/>
                                        <p:tgtEl>
                                          <p:spTgt spid="320570"/>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4" presetClass="entr" presetSubtype="16" fill="hold" nodeType="clickEffect">
                                  <p:stCondLst>
                                    <p:cond delay="0"/>
                                  </p:stCondLst>
                                  <p:childTnLst>
                                    <p:set>
                                      <p:cBhvr>
                                        <p:cTn id="54" dur="1" fill="hold">
                                          <p:stCondLst>
                                            <p:cond delay="0"/>
                                          </p:stCondLst>
                                        </p:cTn>
                                        <p:tgtEl>
                                          <p:spTgt spid="320592"/>
                                        </p:tgtEl>
                                        <p:attrNameLst>
                                          <p:attrName>style.visibility</p:attrName>
                                        </p:attrNameLst>
                                      </p:cBhvr>
                                      <p:to>
                                        <p:strVal val="visible"/>
                                      </p:to>
                                    </p:set>
                                    <p:animEffect transition="in" filter="box(in)">
                                      <p:cBhvr>
                                        <p:cTn id="55" dur="500"/>
                                        <p:tgtEl>
                                          <p:spTgt spid="320592"/>
                                        </p:tgtEl>
                                      </p:cBhvr>
                                    </p:animEffect>
                                  </p:childTnLst>
                                </p:cTn>
                              </p:par>
                              <p:par>
                                <p:cTn id="56" presetID="4" presetClass="entr" presetSubtype="16" fill="hold" nodeType="withEffect">
                                  <p:stCondLst>
                                    <p:cond delay="0"/>
                                  </p:stCondLst>
                                  <p:childTnLst>
                                    <p:set>
                                      <p:cBhvr>
                                        <p:cTn id="57" dur="1" fill="hold">
                                          <p:stCondLst>
                                            <p:cond delay="0"/>
                                          </p:stCondLst>
                                        </p:cTn>
                                        <p:tgtEl>
                                          <p:spTgt spid="320575"/>
                                        </p:tgtEl>
                                        <p:attrNameLst>
                                          <p:attrName>style.visibility</p:attrName>
                                        </p:attrNameLst>
                                      </p:cBhvr>
                                      <p:to>
                                        <p:strVal val="visible"/>
                                      </p:to>
                                    </p:set>
                                    <p:animEffect transition="in" filter="box(in)">
                                      <p:cBhvr>
                                        <p:cTn id="58" dur="500"/>
                                        <p:tgtEl>
                                          <p:spTgt spid="320575"/>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3" presetClass="entr" presetSubtype="10" fill="hold" nodeType="clickEffect">
                                  <p:stCondLst>
                                    <p:cond delay="0"/>
                                  </p:stCondLst>
                                  <p:childTnLst>
                                    <p:set>
                                      <p:cBhvr>
                                        <p:cTn id="62" dur="1" fill="hold">
                                          <p:stCondLst>
                                            <p:cond delay="0"/>
                                          </p:stCondLst>
                                        </p:cTn>
                                        <p:tgtEl>
                                          <p:spTgt spid="320579"/>
                                        </p:tgtEl>
                                        <p:attrNameLst>
                                          <p:attrName>style.visibility</p:attrName>
                                        </p:attrNameLst>
                                      </p:cBhvr>
                                      <p:to>
                                        <p:strVal val="visible"/>
                                      </p:to>
                                    </p:set>
                                    <p:animEffect transition="in" filter="blinds(horizontal)">
                                      <p:cBhvr>
                                        <p:cTn id="63" dur="500"/>
                                        <p:tgtEl>
                                          <p:spTgt spid="320579"/>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320568"/>
                                        </p:tgtEl>
                                        <p:attrNameLst>
                                          <p:attrName>style.visibility</p:attrName>
                                        </p:attrNameLst>
                                      </p:cBhvr>
                                      <p:to>
                                        <p:strVal val="visible"/>
                                      </p:to>
                                    </p:set>
                                    <p:animEffect transition="in" filter="blinds(horizontal)">
                                      <p:cBhvr>
                                        <p:cTn id="66" dur="500"/>
                                        <p:tgtEl>
                                          <p:spTgt spid="320568"/>
                                        </p:tgtEl>
                                      </p:cBhvr>
                                    </p:animEffect>
                                  </p:childTnLst>
                                </p:cTn>
                              </p:par>
                              <p:par>
                                <p:cTn id="67" presetID="3" presetClass="entr" presetSubtype="10" fill="hold" grpId="0" nodeType="withEffect">
                                  <p:stCondLst>
                                    <p:cond delay="0"/>
                                  </p:stCondLst>
                                  <p:childTnLst>
                                    <p:set>
                                      <p:cBhvr>
                                        <p:cTn id="68" dur="1" fill="hold">
                                          <p:stCondLst>
                                            <p:cond delay="0"/>
                                          </p:stCondLst>
                                        </p:cTn>
                                        <p:tgtEl>
                                          <p:spTgt spid="320571"/>
                                        </p:tgtEl>
                                        <p:attrNameLst>
                                          <p:attrName>style.visibility</p:attrName>
                                        </p:attrNameLst>
                                      </p:cBhvr>
                                      <p:to>
                                        <p:strVal val="visible"/>
                                      </p:to>
                                    </p:set>
                                    <p:animEffect transition="in" filter="blinds(horizontal)">
                                      <p:cBhvr>
                                        <p:cTn id="69" dur="500"/>
                                        <p:tgtEl>
                                          <p:spTgt spid="320571"/>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3" presetClass="entr" presetSubtype="10" fill="hold" nodeType="clickEffect">
                                  <p:stCondLst>
                                    <p:cond delay="0"/>
                                  </p:stCondLst>
                                  <p:childTnLst>
                                    <p:set>
                                      <p:cBhvr>
                                        <p:cTn id="73" dur="1" fill="hold">
                                          <p:stCondLst>
                                            <p:cond delay="0"/>
                                          </p:stCondLst>
                                        </p:cTn>
                                        <p:tgtEl>
                                          <p:spTgt spid="320580"/>
                                        </p:tgtEl>
                                        <p:attrNameLst>
                                          <p:attrName>style.visibility</p:attrName>
                                        </p:attrNameLst>
                                      </p:cBhvr>
                                      <p:to>
                                        <p:strVal val="visible"/>
                                      </p:to>
                                    </p:set>
                                    <p:animEffect transition="in" filter="blinds(horizontal)">
                                      <p:cBhvr>
                                        <p:cTn id="74" dur="500"/>
                                        <p:tgtEl>
                                          <p:spTgt spid="320580"/>
                                        </p:tgtEl>
                                      </p:cBhvr>
                                    </p:animEffect>
                                  </p:childTnLst>
                                </p:cTn>
                              </p:par>
                              <p:par>
                                <p:cTn id="75" presetID="3" presetClass="entr" presetSubtype="10" fill="hold" nodeType="withEffect">
                                  <p:stCondLst>
                                    <p:cond delay="0"/>
                                  </p:stCondLst>
                                  <p:childTnLst>
                                    <p:set>
                                      <p:cBhvr>
                                        <p:cTn id="76" dur="1" fill="hold">
                                          <p:stCondLst>
                                            <p:cond delay="0"/>
                                          </p:stCondLst>
                                        </p:cTn>
                                        <p:tgtEl>
                                          <p:spTgt spid="320589"/>
                                        </p:tgtEl>
                                        <p:attrNameLst>
                                          <p:attrName>style.visibility</p:attrName>
                                        </p:attrNameLst>
                                      </p:cBhvr>
                                      <p:to>
                                        <p:strVal val="visible"/>
                                      </p:to>
                                    </p:set>
                                    <p:animEffect transition="in" filter="blinds(horizontal)">
                                      <p:cBhvr>
                                        <p:cTn id="77" dur="500"/>
                                        <p:tgtEl>
                                          <p:spTgt spid="320589"/>
                                        </p:tgtEl>
                                      </p:cBhvr>
                                    </p:animEffect>
                                  </p:childTnLst>
                                </p:cTn>
                              </p:par>
                              <p:par>
                                <p:cTn id="78" presetID="3" presetClass="entr" presetSubtype="10" fill="hold" nodeType="withEffect">
                                  <p:stCondLst>
                                    <p:cond delay="0"/>
                                  </p:stCondLst>
                                  <p:childTnLst>
                                    <p:set>
                                      <p:cBhvr>
                                        <p:cTn id="79" dur="1" fill="hold">
                                          <p:stCondLst>
                                            <p:cond delay="0"/>
                                          </p:stCondLst>
                                        </p:cTn>
                                        <p:tgtEl>
                                          <p:spTgt spid="320582"/>
                                        </p:tgtEl>
                                        <p:attrNameLst>
                                          <p:attrName>style.visibility</p:attrName>
                                        </p:attrNameLst>
                                      </p:cBhvr>
                                      <p:to>
                                        <p:strVal val="visible"/>
                                      </p:to>
                                    </p:set>
                                    <p:animEffect transition="in" filter="blinds(horizontal)">
                                      <p:cBhvr>
                                        <p:cTn id="80" dur="500"/>
                                        <p:tgtEl>
                                          <p:spTgt spid="320582"/>
                                        </p:tgtEl>
                                      </p:cBhvr>
                                    </p:animEffect>
                                  </p:childTnLst>
                                </p:cTn>
                              </p:par>
                              <p:par>
                                <p:cTn id="81" presetID="3" presetClass="entr" presetSubtype="10" fill="hold" nodeType="withEffect">
                                  <p:stCondLst>
                                    <p:cond delay="0"/>
                                  </p:stCondLst>
                                  <p:childTnLst>
                                    <p:set>
                                      <p:cBhvr>
                                        <p:cTn id="82" dur="1" fill="hold">
                                          <p:stCondLst>
                                            <p:cond delay="0"/>
                                          </p:stCondLst>
                                        </p:cTn>
                                        <p:tgtEl>
                                          <p:spTgt spid="320591"/>
                                        </p:tgtEl>
                                        <p:attrNameLst>
                                          <p:attrName>style.visibility</p:attrName>
                                        </p:attrNameLst>
                                      </p:cBhvr>
                                      <p:to>
                                        <p:strVal val="visible"/>
                                      </p:to>
                                    </p:set>
                                    <p:animEffect transition="in" filter="blinds(horizontal)">
                                      <p:cBhvr>
                                        <p:cTn id="83" dur="500"/>
                                        <p:tgtEl>
                                          <p:spTgt spid="320591"/>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4" presetClass="entr" presetSubtype="16" fill="hold" nodeType="clickEffect">
                                  <p:stCondLst>
                                    <p:cond delay="0"/>
                                  </p:stCondLst>
                                  <p:childTnLst>
                                    <p:set>
                                      <p:cBhvr>
                                        <p:cTn id="87" dur="1" fill="hold">
                                          <p:stCondLst>
                                            <p:cond delay="0"/>
                                          </p:stCondLst>
                                        </p:cTn>
                                        <p:tgtEl>
                                          <p:spTgt spid="320586"/>
                                        </p:tgtEl>
                                        <p:attrNameLst>
                                          <p:attrName>style.visibility</p:attrName>
                                        </p:attrNameLst>
                                      </p:cBhvr>
                                      <p:to>
                                        <p:strVal val="visible"/>
                                      </p:to>
                                    </p:set>
                                    <p:animEffect transition="in" filter="box(in)">
                                      <p:cBhvr>
                                        <p:cTn id="88" dur="500"/>
                                        <p:tgtEl>
                                          <p:spTgt spid="320586"/>
                                        </p:tgtEl>
                                      </p:cBhvr>
                                    </p:animEffect>
                                  </p:childTnLst>
                                </p:cTn>
                              </p:par>
                              <p:par>
                                <p:cTn id="89" presetID="4" presetClass="entr" presetSubtype="16" fill="hold" grpId="0" nodeType="withEffect">
                                  <p:stCondLst>
                                    <p:cond delay="0"/>
                                  </p:stCondLst>
                                  <p:childTnLst>
                                    <p:set>
                                      <p:cBhvr>
                                        <p:cTn id="90" dur="1" fill="hold">
                                          <p:stCondLst>
                                            <p:cond delay="0"/>
                                          </p:stCondLst>
                                        </p:cTn>
                                        <p:tgtEl>
                                          <p:spTgt spid="320562"/>
                                        </p:tgtEl>
                                        <p:attrNameLst>
                                          <p:attrName>style.visibility</p:attrName>
                                        </p:attrNameLst>
                                      </p:cBhvr>
                                      <p:to>
                                        <p:strVal val="visible"/>
                                      </p:to>
                                    </p:set>
                                    <p:animEffect transition="in" filter="box(in)">
                                      <p:cBhvr>
                                        <p:cTn id="91" dur="500"/>
                                        <p:tgtEl>
                                          <p:spTgt spid="320562"/>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3" presetClass="entr" presetSubtype="10" fill="hold" nodeType="clickEffect">
                                  <p:stCondLst>
                                    <p:cond delay="0"/>
                                  </p:stCondLst>
                                  <p:childTnLst>
                                    <p:set>
                                      <p:cBhvr>
                                        <p:cTn id="95" dur="1" fill="hold">
                                          <p:stCondLst>
                                            <p:cond delay="0"/>
                                          </p:stCondLst>
                                        </p:cTn>
                                        <p:tgtEl>
                                          <p:spTgt spid="320577"/>
                                        </p:tgtEl>
                                        <p:attrNameLst>
                                          <p:attrName>style.visibility</p:attrName>
                                        </p:attrNameLst>
                                      </p:cBhvr>
                                      <p:to>
                                        <p:strVal val="visible"/>
                                      </p:to>
                                    </p:set>
                                    <p:animEffect transition="in" filter="blinds(horizontal)">
                                      <p:cBhvr>
                                        <p:cTn id="96" dur="500"/>
                                        <p:tgtEl>
                                          <p:spTgt spid="320577"/>
                                        </p:tgtEl>
                                      </p:cBhvr>
                                    </p:animEffect>
                                  </p:childTnLst>
                                </p:cTn>
                              </p:par>
                              <p:par>
                                <p:cTn id="97" presetID="3" presetClass="entr" presetSubtype="10" fill="hold" grpId="0" nodeType="withEffect">
                                  <p:stCondLst>
                                    <p:cond delay="0"/>
                                  </p:stCondLst>
                                  <p:childTnLst>
                                    <p:set>
                                      <p:cBhvr>
                                        <p:cTn id="98" dur="1" fill="hold">
                                          <p:stCondLst>
                                            <p:cond delay="0"/>
                                          </p:stCondLst>
                                        </p:cTn>
                                        <p:tgtEl>
                                          <p:spTgt spid="320565"/>
                                        </p:tgtEl>
                                        <p:attrNameLst>
                                          <p:attrName>style.visibility</p:attrName>
                                        </p:attrNameLst>
                                      </p:cBhvr>
                                      <p:to>
                                        <p:strVal val="visible"/>
                                      </p:to>
                                    </p:set>
                                    <p:animEffect transition="in" filter="blinds(horizontal)">
                                      <p:cBhvr>
                                        <p:cTn id="99" dur="500"/>
                                        <p:tgtEl>
                                          <p:spTgt spid="320565"/>
                                        </p:tgtEl>
                                      </p:cBhvr>
                                    </p:animEffect>
                                  </p:childTnLst>
                                </p:cTn>
                              </p:par>
                              <p:par>
                                <p:cTn id="100" presetID="3" presetClass="entr" presetSubtype="10" fill="hold" grpId="0" nodeType="withEffect">
                                  <p:stCondLst>
                                    <p:cond delay="0"/>
                                  </p:stCondLst>
                                  <p:childTnLst>
                                    <p:set>
                                      <p:cBhvr>
                                        <p:cTn id="101" dur="1" fill="hold">
                                          <p:stCondLst>
                                            <p:cond delay="0"/>
                                          </p:stCondLst>
                                        </p:cTn>
                                        <p:tgtEl>
                                          <p:spTgt spid="320566"/>
                                        </p:tgtEl>
                                        <p:attrNameLst>
                                          <p:attrName>style.visibility</p:attrName>
                                        </p:attrNameLst>
                                      </p:cBhvr>
                                      <p:to>
                                        <p:strVal val="visible"/>
                                      </p:to>
                                    </p:set>
                                    <p:animEffect transition="in" filter="blinds(horizontal)">
                                      <p:cBhvr>
                                        <p:cTn id="102" dur="500"/>
                                        <p:tgtEl>
                                          <p:spTgt spid="320566"/>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3" presetClass="entr" presetSubtype="10" fill="hold" grpId="0" nodeType="clickEffect">
                                  <p:stCondLst>
                                    <p:cond delay="0"/>
                                  </p:stCondLst>
                                  <p:childTnLst>
                                    <p:set>
                                      <p:cBhvr>
                                        <p:cTn id="106" dur="1" fill="hold">
                                          <p:stCondLst>
                                            <p:cond delay="0"/>
                                          </p:stCondLst>
                                        </p:cTn>
                                        <p:tgtEl>
                                          <p:spTgt spid="320572"/>
                                        </p:tgtEl>
                                        <p:attrNameLst>
                                          <p:attrName>style.visibility</p:attrName>
                                        </p:attrNameLst>
                                      </p:cBhvr>
                                      <p:to>
                                        <p:strVal val="visible"/>
                                      </p:to>
                                    </p:set>
                                    <p:animEffect transition="in" filter="blinds(horizontal)">
                                      <p:cBhvr>
                                        <p:cTn id="107" dur="500"/>
                                        <p:tgtEl>
                                          <p:spTgt spid="320572"/>
                                        </p:tgtEl>
                                      </p:cBhvr>
                                    </p:animEffect>
                                  </p:childTnLst>
                                </p:cTn>
                              </p:par>
                              <p:par>
                                <p:cTn id="108" presetID="3" presetClass="entr" presetSubtype="10" fill="hold" nodeType="withEffect">
                                  <p:stCondLst>
                                    <p:cond delay="0"/>
                                  </p:stCondLst>
                                  <p:childTnLst>
                                    <p:set>
                                      <p:cBhvr>
                                        <p:cTn id="109" dur="1" fill="hold">
                                          <p:stCondLst>
                                            <p:cond delay="0"/>
                                          </p:stCondLst>
                                        </p:cTn>
                                        <p:tgtEl>
                                          <p:spTgt spid="320581"/>
                                        </p:tgtEl>
                                        <p:attrNameLst>
                                          <p:attrName>style.visibility</p:attrName>
                                        </p:attrNameLst>
                                      </p:cBhvr>
                                      <p:to>
                                        <p:strVal val="visible"/>
                                      </p:to>
                                    </p:set>
                                    <p:animEffect transition="in" filter="blinds(horizontal)">
                                      <p:cBhvr>
                                        <p:cTn id="110" dur="500"/>
                                        <p:tgtEl>
                                          <p:spTgt spid="320581"/>
                                        </p:tgtEl>
                                      </p:cBhvr>
                                    </p:animEffect>
                                  </p:childTnLst>
                                </p:cTn>
                              </p:par>
                              <p:par>
                                <p:cTn id="111" presetID="3" presetClass="entr" presetSubtype="10" fill="hold" nodeType="withEffect">
                                  <p:stCondLst>
                                    <p:cond delay="0"/>
                                  </p:stCondLst>
                                  <p:childTnLst>
                                    <p:set>
                                      <p:cBhvr>
                                        <p:cTn id="112" dur="1" fill="hold">
                                          <p:stCondLst>
                                            <p:cond delay="0"/>
                                          </p:stCondLst>
                                        </p:cTn>
                                        <p:tgtEl>
                                          <p:spTgt spid="320590"/>
                                        </p:tgtEl>
                                        <p:attrNameLst>
                                          <p:attrName>style.visibility</p:attrName>
                                        </p:attrNameLst>
                                      </p:cBhvr>
                                      <p:to>
                                        <p:strVal val="visible"/>
                                      </p:to>
                                    </p:set>
                                    <p:animEffect transition="in" filter="blinds(horizontal)">
                                      <p:cBhvr>
                                        <p:cTn id="113" dur="500"/>
                                        <p:tgtEl>
                                          <p:spTgt spid="320590"/>
                                        </p:tgtEl>
                                      </p:cBhvr>
                                    </p:animEffect>
                                  </p:childTnLst>
                                </p:cTn>
                              </p:par>
                            </p:childTnLst>
                          </p:cTn>
                        </p:par>
                      </p:childTnLst>
                    </p:cTn>
                  </p:par>
                  <p:par>
                    <p:cTn id="114" fill="hold" nodeType="clickPar">
                      <p:stCondLst>
                        <p:cond delay="indefinite"/>
                      </p:stCondLst>
                      <p:childTnLst>
                        <p:par>
                          <p:cTn id="115" fill="hold" nodeType="withGroup">
                            <p:stCondLst>
                              <p:cond delay="0"/>
                            </p:stCondLst>
                            <p:childTnLst>
                              <p:par>
                                <p:cTn id="116" presetID="3" presetClass="entr" presetSubtype="10" fill="hold" nodeType="clickEffect">
                                  <p:stCondLst>
                                    <p:cond delay="0"/>
                                  </p:stCondLst>
                                  <p:childTnLst>
                                    <p:set>
                                      <p:cBhvr>
                                        <p:cTn id="117" dur="1" fill="hold">
                                          <p:stCondLst>
                                            <p:cond delay="0"/>
                                          </p:stCondLst>
                                        </p:cTn>
                                        <p:tgtEl>
                                          <p:spTgt spid="320585"/>
                                        </p:tgtEl>
                                        <p:attrNameLst>
                                          <p:attrName>style.visibility</p:attrName>
                                        </p:attrNameLst>
                                      </p:cBhvr>
                                      <p:to>
                                        <p:strVal val="visible"/>
                                      </p:to>
                                    </p:set>
                                    <p:animEffect transition="in" filter="blinds(horizontal)">
                                      <p:cBhvr>
                                        <p:cTn id="118" dur="500"/>
                                        <p:tgtEl>
                                          <p:spTgt spid="320585"/>
                                        </p:tgtEl>
                                      </p:cBhvr>
                                    </p:animEffect>
                                  </p:childTnLst>
                                </p:cTn>
                              </p:par>
                              <p:par>
                                <p:cTn id="119" presetID="3" presetClass="entr" presetSubtype="10" fill="hold" nodeType="withEffect">
                                  <p:stCondLst>
                                    <p:cond delay="0"/>
                                  </p:stCondLst>
                                  <p:childTnLst>
                                    <p:set>
                                      <p:cBhvr>
                                        <p:cTn id="120" dur="1" fill="hold">
                                          <p:stCondLst>
                                            <p:cond delay="0"/>
                                          </p:stCondLst>
                                        </p:cTn>
                                        <p:tgtEl>
                                          <p:spTgt spid="320588"/>
                                        </p:tgtEl>
                                        <p:attrNameLst>
                                          <p:attrName>style.visibility</p:attrName>
                                        </p:attrNameLst>
                                      </p:cBhvr>
                                      <p:to>
                                        <p:strVal val="visible"/>
                                      </p:to>
                                    </p:set>
                                    <p:animEffect transition="in" filter="blinds(horizontal)">
                                      <p:cBhvr>
                                        <p:cTn id="121" dur="500"/>
                                        <p:tgtEl>
                                          <p:spTgt spid="320588"/>
                                        </p:tgtEl>
                                      </p:cBhvr>
                                    </p:animEffect>
                                  </p:childTnLst>
                                </p:cTn>
                              </p:par>
                              <p:par>
                                <p:cTn id="122" presetID="3" presetClass="entr" presetSubtype="10" fill="hold" grpId="0" nodeType="withEffect">
                                  <p:stCondLst>
                                    <p:cond delay="0"/>
                                  </p:stCondLst>
                                  <p:childTnLst>
                                    <p:set>
                                      <p:cBhvr>
                                        <p:cTn id="123" dur="1" fill="hold">
                                          <p:stCondLst>
                                            <p:cond delay="0"/>
                                          </p:stCondLst>
                                        </p:cTn>
                                        <p:tgtEl>
                                          <p:spTgt spid="320560"/>
                                        </p:tgtEl>
                                        <p:attrNameLst>
                                          <p:attrName>style.visibility</p:attrName>
                                        </p:attrNameLst>
                                      </p:cBhvr>
                                      <p:to>
                                        <p:strVal val="visible"/>
                                      </p:to>
                                    </p:set>
                                    <p:animEffect transition="in" filter="blinds(horizontal)">
                                      <p:cBhvr>
                                        <p:cTn id="124" dur="500"/>
                                        <p:tgtEl>
                                          <p:spTgt spid="320560"/>
                                        </p:tgtEl>
                                      </p:cBhvr>
                                    </p:animEffect>
                                  </p:childTnLst>
                                </p:cTn>
                              </p:par>
                            </p:childTnLst>
                          </p:cTn>
                        </p:par>
                      </p:childTnLst>
                    </p:cTn>
                  </p:par>
                  <p:par>
                    <p:cTn id="125" fill="hold" nodeType="clickPar">
                      <p:stCondLst>
                        <p:cond delay="indefinite"/>
                      </p:stCondLst>
                      <p:childTnLst>
                        <p:par>
                          <p:cTn id="126" fill="hold" nodeType="withGroup">
                            <p:stCondLst>
                              <p:cond delay="0"/>
                            </p:stCondLst>
                            <p:childTnLst>
                              <p:par>
                                <p:cTn id="127" presetID="3" presetClass="entr" presetSubtype="10" fill="hold" nodeType="clickEffect">
                                  <p:stCondLst>
                                    <p:cond delay="0"/>
                                  </p:stCondLst>
                                  <p:childTnLst>
                                    <p:set>
                                      <p:cBhvr>
                                        <p:cTn id="128" dur="1" fill="hold">
                                          <p:stCondLst>
                                            <p:cond delay="0"/>
                                          </p:stCondLst>
                                        </p:cTn>
                                        <p:tgtEl>
                                          <p:spTgt spid="320584"/>
                                        </p:tgtEl>
                                        <p:attrNameLst>
                                          <p:attrName>style.visibility</p:attrName>
                                        </p:attrNameLst>
                                      </p:cBhvr>
                                      <p:to>
                                        <p:strVal val="visible"/>
                                      </p:to>
                                    </p:set>
                                    <p:animEffect transition="in" filter="blinds(horizontal)">
                                      <p:cBhvr>
                                        <p:cTn id="129" dur="500"/>
                                        <p:tgtEl>
                                          <p:spTgt spid="320584"/>
                                        </p:tgtEl>
                                      </p:cBhvr>
                                    </p:animEffect>
                                  </p:childTnLst>
                                </p:cTn>
                              </p:par>
                              <p:par>
                                <p:cTn id="130" presetID="3" presetClass="entr" presetSubtype="10" fill="hold" nodeType="withEffect">
                                  <p:stCondLst>
                                    <p:cond delay="0"/>
                                  </p:stCondLst>
                                  <p:childTnLst>
                                    <p:set>
                                      <p:cBhvr>
                                        <p:cTn id="131" dur="1" fill="hold">
                                          <p:stCondLst>
                                            <p:cond delay="0"/>
                                          </p:stCondLst>
                                        </p:cTn>
                                        <p:tgtEl>
                                          <p:spTgt spid="320587"/>
                                        </p:tgtEl>
                                        <p:attrNameLst>
                                          <p:attrName>style.visibility</p:attrName>
                                        </p:attrNameLst>
                                      </p:cBhvr>
                                      <p:to>
                                        <p:strVal val="visible"/>
                                      </p:to>
                                    </p:set>
                                    <p:animEffect transition="in" filter="blinds(horizontal)">
                                      <p:cBhvr>
                                        <p:cTn id="132" dur="500"/>
                                        <p:tgtEl>
                                          <p:spTgt spid="320587"/>
                                        </p:tgtEl>
                                      </p:cBhvr>
                                    </p:animEffect>
                                  </p:childTnLst>
                                </p:cTn>
                              </p:par>
                              <p:par>
                                <p:cTn id="133" presetID="3" presetClass="entr" presetSubtype="10" fill="hold" grpId="0" nodeType="withEffect">
                                  <p:stCondLst>
                                    <p:cond delay="0"/>
                                  </p:stCondLst>
                                  <p:childTnLst>
                                    <p:set>
                                      <p:cBhvr>
                                        <p:cTn id="134" dur="1" fill="hold">
                                          <p:stCondLst>
                                            <p:cond delay="0"/>
                                          </p:stCondLst>
                                        </p:cTn>
                                        <p:tgtEl>
                                          <p:spTgt spid="320561"/>
                                        </p:tgtEl>
                                        <p:attrNameLst>
                                          <p:attrName>style.visibility</p:attrName>
                                        </p:attrNameLst>
                                      </p:cBhvr>
                                      <p:to>
                                        <p:strVal val="visible"/>
                                      </p:to>
                                    </p:set>
                                    <p:animEffect transition="in" filter="blinds(horizontal)">
                                      <p:cBhvr>
                                        <p:cTn id="135" dur="500"/>
                                        <p:tgtEl>
                                          <p:spTgt spid="320561"/>
                                        </p:tgtEl>
                                      </p:cBhvr>
                                    </p:animEffect>
                                  </p:childTnLst>
                                </p:cTn>
                              </p:par>
                            </p:childTnLst>
                          </p:cTn>
                        </p:par>
                      </p:childTnLst>
                    </p:cTn>
                  </p:par>
                  <p:par>
                    <p:cTn id="136" fill="hold" nodeType="clickPar">
                      <p:stCondLst>
                        <p:cond delay="indefinite"/>
                      </p:stCondLst>
                      <p:childTnLst>
                        <p:par>
                          <p:cTn id="137" fill="hold" nodeType="withGroup">
                            <p:stCondLst>
                              <p:cond delay="0"/>
                            </p:stCondLst>
                            <p:childTnLst>
                              <p:par>
                                <p:cTn id="138" presetID="3" presetClass="entr" presetSubtype="10" fill="hold" grpId="0" nodeType="clickEffect">
                                  <p:stCondLst>
                                    <p:cond delay="0"/>
                                  </p:stCondLst>
                                  <p:childTnLst>
                                    <p:set>
                                      <p:cBhvr>
                                        <p:cTn id="139" dur="1" fill="hold">
                                          <p:stCondLst>
                                            <p:cond delay="0"/>
                                          </p:stCondLst>
                                        </p:cTn>
                                        <p:tgtEl>
                                          <p:spTgt spid="320558"/>
                                        </p:tgtEl>
                                        <p:attrNameLst>
                                          <p:attrName>style.visibility</p:attrName>
                                        </p:attrNameLst>
                                      </p:cBhvr>
                                      <p:to>
                                        <p:strVal val="visible"/>
                                      </p:to>
                                    </p:set>
                                    <p:animEffect transition="in" filter="blinds(horizontal)">
                                      <p:cBhvr>
                                        <p:cTn id="140" dur="500"/>
                                        <p:tgtEl>
                                          <p:spTgt spid="3205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0558" grpId="0" animBg="1"/>
      <p:bldP spid="320559" grpId="0"/>
      <p:bldP spid="320560" grpId="0" animBg="1"/>
      <p:bldP spid="320561" grpId="0" animBg="1"/>
      <p:bldP spid="320562" grpId="0" animBg="1"/>
      <p:bldP spid="320563" grpId="0"/>
      <p:bldP spid="320564" grpId="0"/>
      <p:bldP spid="320565" grpId="0"/>
      <p:bldP spid="320566" grpId="0"/>
      <p:bldP spid="320567" grpId="0"/>
      <p:bldP spid="320568" grpId="0"/>
      <p:bldP spid="320569" grpId="0" animBg="1"/>
      <p:bldP spid="320570" grpId="0"/>
      <p:bldP spid="320571" grpId="0"/>
      <p:bldP spid="320572" grpId="0"/>
      <p:bldP spid="32058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id="{57054235-26E4-47E9-B867-79D6D435EADB}"/>
              </a:ext>
            </a:extLst>
          </p:cNvPr>
          <p:cNvSpPr>
            <a:spLocks noGrp="1" noChangeArrowheads="1"/>
          </p:cNvSpPr>
          <p:nvPr>
            <p:ph type="title"/>
          </p:nvPr>
        </p:nvSpPr>
        <p:spPr>
          <a:xfrm>
            <a:off x="685800" y="692150"/>
            <a:ext cx="7772400" cy="504825"/>
          </a:xfrm>
        </p:spPr>
        <p:txBody>
          <a:bodyPr/>
          <a:lstStyle/>
          <a:p>
            <a:pPr eaLnBrk="1" hangingPunct="1"/>
            <a:r>
              <a:rPr lang="en-US" altLang="zh-CN" sz="2400" b="1">
                <a:solidFill>
                  <a:srgbClr val="000000"/>
                </a:solidFill>
                <a:latin typeface="黑体" panose="02010609060101010101" pitchFamily="49" charset="-122"/>
                <a:ea typeface="黑体" panose="02010609060101010101" pitchFamily="49" charset="-122"/>
              </a:rPr>
              <a:t>3</a:t>
            </a:r>
            <a:r>
              <a:rPr lang="zh-CN" altLang="en-US" sz="2400" b="1">
                <a:solidFill>
                  <a:srgbClr val="000000"/>
                </a:solidFill>
                <a:latin typeface="黑体" panose="02010609060101010101" pitchFamily="49" charset="-122"/>
                <a:ea typeface="黑体" panose="02010609060101010101" pitchFamily="49" charset="-122"/>
              </a:rPr>
              <a:t>、一般低档物品的替代效应和收入效应</a:t>
            </a:r>
          </a:p>
        </p:txBody>
      </p:sp>
      <p:sp>
        <p:nvSpPr>
          <p:cNvPr id="322563" name="Rectangle 3" descr="花束">
            <a:extLst>
              <a:ext uri="{FF2B5EF4-FFF2-40B4-BE49-F238E27FC236}">
                <a16:creationId xmlns:a16="http://schemas.microsoft.com/office/drawing/2014/main" id="{628CFD97-0D40-4280-AE22-5545B2859F18}"/>
              </a:ext>
            </a:extLst>
          </p:cNvPr>
          <p:cNvSpPr>
            <a:spLocks noGrp="1" noChangeArrowheads="1"/>
          </p:cNvSpPr>
          <p:nvPr>
            <p:ph type="body" idx="1"/>
          </p:nvPr>
        </p:nvSpPr>
        <p:spPr>
          <a:xfrm>
            <a:off x="684213" y="1484313"/>
            <a:ext cx="2735262" cy="2016125"/>
          </a:xfrm>
          <a:blipFill dpi="0" rotWithShape="0">
            <a:blip r:embed="rId2"/>
            <a:srcRect/>
            <a:tile tx="0" ty="0" sx="100000" sy="100000" flip="none" algn="tl"/>
          </a:blipFill>
          <a:ln w="38100">
            <a:solidFill>
              <a:srgbClr val="009999"/>
            </a:solidFill>
            <a:miter lim="800000"/>
            <a:headEnd/>
            <a:tailEnd/>
          </a:ln>
        </p:spPr>
        <p:txBody>
          <a:bodyPr/>
          <a:lstStyle/>
          <a:p>
            <a:pPr marL="0" indent="0" eaLnBrk="1" hangingPunct="1">
              <a:lnSpc>
                <a:spcPct val="80000"/>
              </a:lnSpc>
              <a:buClr>
                <a:schemeClr val="accent2"/>
              </a:buClr>
              <a:buSzPct val="95000"/>
              <a:buFont typeface="Wingdings" panose="05000000000000000000" pitchFamily="2" charset="2"/>
              <a:buChar char="l"/>
            </a:pPr>
            <a:r>
              <a:rPr lang="zh-CN" altLang="en-US" sz="2400" b="1">
                <a:solidFill>
                  <a:srgbClr val="000000"/>
                </a:solidFill>
              </a:rPr>
              <a:t>替代效应使需求量与价格反方向变动，</a:t>
            </a:r>
          </a:p>
          <a:p>
            <a:pPr marL="0" indent="0" eaLnBrk="1" hangingPunct="1">
              <a:lnSpc>
                <a:spcPct val="80000"/>
              </a:lnSpc>
              <a:buClr>
                <a:schemeClr val="accent2"/>
              </a:buClr>
              <a:buSzPct val="95000"/>
              <a:buFont typeface="Wingdings" panose="05000000000000000000" pitchFamily="2" charset="2"/>
              <a:buChar char="l"/>
            </a:pPr>
            <a:r>
              <a:rPr lang="zh-CN" altLang="en-US" sz="2400" b="1">
                <a:solidFill>
                  <a:srgbClr val="000000"/>
                </a:solidFill>
              </a:rPr>
              <a:t>收入效应使需求量与价格呈同方向变动，</a:t>
            </a:r>
          </a:p>
        </p:txBody>
      </p:sp>
      <p:sp>
        <p:nvSpPr>
          <p:cNvPr id="322598" name="Text Box 38">
            <a:extLst>
              <a:ext uri="{FF2B5EF4-FFF2-40B4-BE49-F238E27FC236}">
                <a16:creationId xmlns:a16="http://schemas.microsoft.com/office/drawing/2014/main" id="{48BA0B55-8900-426E-B141-DBAC20C4631E}"/>
              </a:ext>
            </a:extLst>
          </p:cNvPr>
          <p:cNvSpPr txBox="1">
            <a:spLocks noChangeArrowheads="1"/>
          </p:cNvSpPr>
          <p:nvPr/>
        </p:nvSpPr>
        <p:spPr bwMode="auto">
          <a:xfrm>
            <a:off x="3959225" y="5140325"/>
            <a:ext cx="28892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O</a:t>
            </a:r>
          </a:p>
        </p:txBody>
      </p:sp>
      <p:sp>
        <p:nvSpPr>
          <p:cNvPr id="322599" name="Text Box 39">
            <a:extLst>
              <a:ext uri="{FF2B5EF4-FFF2-40B4-BE49-F238E27FC236}">
                <a16:creationId xmlns:a16="http://schemas.microsoft.com/office/drawing/2014/main" id="{7877B383-BC7B-430C-9796-3F0EB3B93936}"/>
              </a:ext>
            </a:extLst>
          </p:cNvPr>
          <p:cNvSpPr txBox="1">
            <a:spLocks noChangeArrowheads="1"/>
          </p:cNvSpPr>
          <p:nvPr/>
        </p:nvSpPr>
        <p:spPr bwMode="auto">
          <a:xfrm>
            <a:off x="3348038" y="5661025"/>
            <a:ext cx="1152525" cy="461963"/>
          </a:xfrm>
          <a:prstGeom prst="rect">
            <a:avLst/>
          </a:prstGeom>
          <a:solidFill>
            <a:srgbClr val="FFFF66"/>
          </a:solidFill>
          <a:ln w="9525">
            <a:solidFill>
              <a:srgbClr val="006600"/>
            </a:solidFill>
            <a:miter lim="800000"/>
            <a:headEnd/>
            <a:tailEnd/>
          </a:ln>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000">
                <a:solidFill>
                  <a:schemeClr val="tx2"/>
                </a:solidFill>
              </a:rPr>
              <a:t>替代效应</a:t>
            </a:r>
          </a:p>
        </p:txBody>
      </p:sp>
      <p:sp>
        <p:nvSpPr>
          <p:cNvPr id="322600" name="Text Box 40">
            <a:extLst>
              <a:ext uri="{FF2B5EF4-FFF2-40B4-BE49-F238E27FC236}">
                <a16:creationId xmlns:a16="http://schemas.microsoft.com/office/drawing/2014/main" id="{BFC1A1B7-16F4-4EB8-AA91-ADF2275E9C07}"/>
              </a:ext>
            </a:extLst>
          </p:cNvPr>
          <p:cNvSpPr txBox="1">
            <a:spLocks noChangeArrowheads="1"/>
          </p:cNvSpPr>
          <p:nvPr/>
        </p:nvSpPr>
        <p:spPr bwMode="auto">
          <a:xfrm>
            <a:off x="6300788" y="5661025"/>
            <a:ext cx="1311275" cy="461963"/>
          </a:xfrm>
          <a:prstGeom prst="rect">
            <a:avLst/>
          </a:prstGeom>
          <a:solidFill>
            <a:srgbClr val="00CCFF"/>
          </a:solidFill>
          <a:ln w="9525">
            <a:solidFill>
              <a:srgbClr val="0000CC"/>
            </a:solidFill>
            <a:miter lim="800000"/>
            <a:headEnd/>
            <a:tailEnd/>
          </a:ln>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000">
                <a:solidFill>
                  <a:srgbClr val="0000CC"/>
                </a:solidFill>
              </a:rPr>
              <a:t>收入效应</a:t>
            </a:r>
          </a:p>
        </p:txBody>
      </p:sp>
      <p:sp>
        <p:nvSpPr>
          <p:cNvPr id="322601" name="Text Box 41">
            <a:extLst>
              <a:ext uri="{FF2B5EF4-FFF2-40B4-BE49-F238E27FC236}">
                <a16:creationId xmlns:a16="http://schemas.microsoft.com/office/drawing/2014/main" id="{DDD8AA6A-47BC-4F7A-9930-4B439AFAF04B}"/>
              </a:ext>
            </a:extLst>
          </p:cNvPr>
          <p:cNvSpPr txBox="1">
            <a:spLocks noChangeArrowheads="1"/>
          </p:cNvSpPr>
          <p:nvPr/>
        </p:nvSpPr>
        <p:spPr bwMode="auto">
          <a:xfrm>
            <a:off x="4787900" y="6092825"/>
            <a:ext cx="982663" cy="461963"/>
          </a:xfrm>
          <a:prstGeom prst="rect">
            <a:avLst/>
          </a:prstGeom>
          <a:solidFill>
            <a:schemeClr val="bg1"/>
          </a:solidFill>
          <a:ln w="9525">
            <a:solidFill>
              <a:srgbClr val="660033"/>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000">
                <a:solidFill>
                  <a:srgbClr val="660033"/>
                </a:solidFill>
              </a:rPr>
              <a:t>总效应</a:t>
            </a:r>
          </a:p>
        </p:txBody>
      </p:sp>
      <p:sp>
        <p:nvSpPr>
          <p:cNvPr id="322602" name="Text Box 42">
            <a:extLst>
              <a:ext uri="{FF2B5EF4-FFF2-40B4-BE49-F238E27FC236}">
                <a16:creationId xmlns:a16="http://schemas.microsoft.com/office/drawing/2014/main" id="{730986CB-A29A-497F-9442-AB104C45AD9C}"/>
              </a:ext>
            </a:extLst>
          </p:cNvPr>
          <p:cNvSpPr txBox="1">
            <a:spLocks noChangeArrowheads="1"/>
          </p:cNvSpPr>
          <p:nvPr/>
        </p:nvSpPr>
        <p:spPr bwMode="auto">
          <a:xfrm>
            <a:off x="5759450" y="4995863"/>
            <a:ext cx="38258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B</a:t>
            </a:r>
          </a:p>
        </p:txBody>
      </p:sp>
      <p:sp>
        <p:nvSpPr>
          <p:cNvPr id="322603" name="Text Box 43">
            <a:extLst>
              <a:ext uri="{FF2B5EF4-FFF2-40B4-BE49-F238E27FC236}">
                <a16:creationId xmlns:a16="http://schemas.microsoft.com/office/drawing/2014/main" id="{8AF8A3A8-7B1F-434C-B2EB-F1DE8962DEB3}"/>
              </a:ext>
            </a:extLst>
          </p:cNvPr>
          <p:cNvSpPr txBox="1">
            <a:spLocks noChangeArrowheads="1"/>
          </p:cNvSpPr>
          <p:nvPr/>
        </p:nvSpPr>
        <p:spPr bwMode="auto">
          <a:xfrm>
            <a:off x="3816350" y="2763838"/>
            <a:ext cx="3635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A</a:t>
            </a:r>
          </a:p>
        </p:txBody>
      </p:sp>
      <p:sp>
        <p:nvSpPr>
          <p:cNvPr id="322604" name="Text Box 44">
            <a:extLst>
              <a:ext uri="{FF2B5EF4-FFF2-40B4-BE49-F238E27FC236}">
                <a16:creationId xmlns:a16="http://schemas.microsoft.com/office/drawing/2014/main" id="{F979B1AD-6913-415F-B8C8-2C0210A68916}"/>
              </a:ext>
            </a:extLst>
          </p:cNvPr>
          <p:cNvSpPr txBox="1">
            <a:spLocks noChangeArrowheads="1"/>
          </p:cNvSpPr>
          <p:nvPr/>
        </p:nvSpPr>
        <p:spPr bwMode="auto">
          <a:xfrm>
            <a:off x="3816350" y="3482975"/>
            <a:ext cx="438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F</a:t>
            </a:r>
          </a:p>
        </p:txBody>
      </p:sp>
      <p:sp>
        <p:nvSpPr>
          <p:cNvPr id="322605" name="Text Box 45">
            <a:extLst>
              <a:ext uri="{FF2B5EF4-FFF2-40B4-BE49-F238E27FC236}">
                <a16:creationId xmlns:a16="http://schemas.microsoft.com/office/drawing/2014/main" id="{5F9F3ED8-6AFD-4FCC-AFA0-CD547C4F0A1B}"/>
              </a:ext>
            </a:extLst>
          </p:cNvPr>
          <p:cNvSpPr txBox="1">
            <a:spLocks noChangeArrowheads="1"/>
          </p:cNvSpPr>
          <p:nvPr/>
        </p:nvSpPr>
        <p:spPr bwMode="auto">
          <a:xfrm>
            <a:off x="7056438" y="5067300"/>
            <a:ext cx="422275" cy="38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G</a:t>
            </a:r>
          </a:p>
        </p:txBody>
      </p:sp>
      <p:sp>
        <p:nvSpPr>
          <p:cNvPr id="322606" name="Text Box 46">
            <a:extLst>
              <a:ext uri="{FF2B5EF4-FFF2-40B4-BE49-F238E27FC236}">
                <a16:creationId xmlns:a16="http://schemas.microsoft.com/office/drawing/2014/main" id="{FDAA757F-311F-4D3C-9707-C335B2920192}"/>
              </a:ext>
            </a:extLst>
          </p:cNvPr>
          <p:cNvSpPr txBox="1">
            <a:spLocks noChangeArrowheads="1"/>
          </p:cNvSpPr>
          <p:nvPr/>
        </p:nvSpPr>
        <p:spPr bwMode="auto">
          <a:xfrm>
            <a:off x="8424863" y="4637088"/>
            <a:ext cx="503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X</a:t>
            </a:r>
            <a:r>
              <a:rPr lang="en-US" altLang="zh-CN" sz="2000" baseline="-25000"/>
              <a:t>1</a:t>
            </a:r>
            <a:endParaRPr lang="en-US" altLang="zh-CN" sz="2000"/>
          </a:p>
        </p:txBody>
      </p:sp>
      <p:sp>
        <p:nvSpPr>
          <p:cNvPr id="322607" name="Text Box 47">
            <a:extLst>
              <a:ext uri="{FF2B5EF4-FFF2-40B4-BE49-F238E27FC236}">
                <a16:creationId xmlns:a16="http://schemas.microsoft.com/office/drawing/2014/main" id="{AF53D0CA-2245-4D9F-AFDD-11827827DD6B}"/>
              </a:ext>
            </a:extLst>
          </p:cNvPr>
          <p:cNvSpPr txBox="1">
            <a:spLocks noChangeArrowheads="1"/>
          </p:cNvSpPr>
          <p:nvPr/>
        </p:nvSpPr>
        <p:spPr bwMode="auto">
          <a:xfrm>
            <a:off x="7896225" y="4271963"/>
            <a:ext cx="5286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U</a:t>
            </a:r>
            <a:r>
              <a:rPr lang="en-US" altLang="zh-CN" sz="2000" baseline="-25000"/>
              <a:t>2</a:t>
            </a:r>
            <a:endParaRPr lang="en-US" altLang="zh-CN" sz="2000"/>
          </a:p>
        </p:txBody>
      </p:sp>
      <p:sp>
        <p:nvSpPr>
          <p:cNvPr id="322608" name="Text Box 48">
            <a:extLst>
              <a:ext uri="{FF2B5EF4-FFF2-40B4-BE49-F238E27FC236}">
                <a16:creationId xmlns:a16="http://schemas.microsoft.com/office/drawing/2014/main" id="{B69861AB-CDB0-4CE0-9239-D59CF69F0762}"/>
              </a:ext>
            </a:extLst>
          </p:cNvPr>
          <p:cNvSpPr txBox="1">
            <a:spLocks noChangeArrowheads="1"/>
          </p:cNvSpPr>
          <p:nvPr/>
        </p:nvSpPr>
        <p:spPr bwMode="auto">
          <a:xfrm>
            <a:off x="6407150" y="4275138"/>
            <a:ext cx="465138" cy="461962"/>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U</a:t>
            </a:r>
            <a:r>
              <a:rPr lang="en-US" altLang="zh-CN" sz="2000" baseline="-25000"/>
              <a:t>1</a:t>
            </a:r>
            <a:endParaRPr lang="en-US" altLang="zh-CN" sz="2000"/>
          </a:p>
        </p:txBody>
      </p:sp>
      <p:sp>
        <p:nvSpPr>
          <p:cNvPr id="322609" name="Text Box 49">
            <a:extLst>
              <a:ext uri="{FF2B5EF4-FFF2-40B4-BE49-F238E27FC236}">
                <a16:creationId xmlns:a16="http://schemas.microsoft.com/office/drawing/2014/main" id="{E3EF2E60-25CF-404C-BCB7-E5790D78D764}"/>
              </a:ext>
            </a:extLst>
          </p:cNvPr>
          <p:cNvSpPr txBox="1">
            <a:spLocks noChangeArrowheads="1"/>
          </p:cNvSpPr>
          <p:nvPr/>
        </p:nvSpPr>
        <p:spPr bwMode="auto">
          <a:xfrm>
            <a:off x="4824413" y="3482975"/>
            <a:ext cx="4175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a</a:t>
            </a:r>
          </a:p>
        </p:txBody>
      </p:sp>
      <p:sp>
        <p:nvSpPr>
          <p:cNvPr id="322610" name="Text Box 50">
            <a:extLst>
              <a:ext uri="{FF2B5EF4-FFF2-40B4-BE49-F238E27FC236}">
                <a16:creationId xmlns:a16="http://schemas.microsoft.com/office/drawing/2014/main" id="{2DA87EB4-0FAD-47E5-B0B1-0F6893F528E0}"/>
              </a:ext>
            </a:extLst>
          </p:cNvPr>
          <p:cNvSpPr txBox="1">
            <a:spLocks noChangeArrowheads="1"/>
          </p:cNvSpPr>
          <p:nvPr/>
        </p:nvSpPr>
        <p:spPr bwMode="auto">
          <a:xfrm>
            <a:off x="5076825" y="3141663"/>
            <a:ext cx="3651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b</a:t>
            </a:r>
          </a:p>
        </p:txBody>
      </p:sp>
      <p:sp>
        <p:nvSpPr>
          <p:cNvPr id="322611" name="Text Box 51">
            <a:extLst>
              <a:ext uri="{FF2B5EF4-FFF2-40B4-BE49-F238E27FC236}">
                <a16:creationId xmlns:a16="http://schemas.microsoft.com/office/drawing/2014/main" id="{B8C9E9C5-7CF4-47C8-A0F8-A5332D91986A}"/>
              </a:ext>
            </a:extLst>
          </p:cNvPr>
          <p:cNvSpPr txBox="1">
            <a:spLocks noChangeArrowheads="1"/>
          </p:cNvSpPr>
          <p:nvPr/>
        </p:nvSpPr>
        <p:spPr bwMode="auto">
          <a:xfrm>
            <a:off x="5435600" y="3933825"/>
            <a:ext cx="3238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c</a:t>
            </a:r>
          </a:p>
        </p:txBody>
      </p:sp>
      <p:sp>
        <p:nvSpPr>
          <p:cNvPr id="322612" name="Line 52">
            <a:extLst>
              <a:ext uri="{FF2B5EF4-FFF2-40B4-BE49-F238E27FC236}">
                <a16:creationId xmlns:a16="http://schemas.microsoft.com/office/drawing/2014/main" id="{3AD23653-212D-454C-814E-4CBA0A4976C1}"/>
              </a:ext>
            </a:extLst>
          </p:cNvPr>
          <p:cNvSpPr>
            <a:spLocks noChangeShapeType="1"/>
          </p:cNvSpPr>
          <p:nvPr/>
        </p:nvSpPr>
        <p:spPr bwMode="auto">
          <a:xfrm flipH="1">
            <a:off x="4243388" y="2692400"/>
            <a:ext cx="4762" cy="2349500"/>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322613" name="Line 53">
            <a:extLst>
              <a:ext uri="{FF2B5EF4-FFF2-40B4-BE49-F238E27FC236}">
                <a16:creationId xmlns:a16="http://schemas.microsoft.com/office/drawing/2014/main" id="{04E90A77-9E68-46E9-B19B-7C9AB3955711}"/>
              </a:ext>
            </a:extLst>
          </p:cNvPr>
          <p:cNvSpPr>
            <a:spLocks noChangeShapeType="1"/>
          </p:cNvSpPr>
          <p:nvPr/>
        </p:nvSpPr>
        <p:spPr bwMode="auto">
          <a:xfrm>
            <a:off x="4243388" y="5041900"/>
            <a:ext cx="4576762" cy="444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22614" name="Line 54">
            <a:extLst>
              <a:ext uri="{FF2B5EF4-FFF2-40B4-BE49-F238E27FC236}">
                <a16:creationId xmlns:a16="http://schemas.microsoft.com/office/drawing/2014/main" id="{AE7140B0-C356-4775-9F95-841EEE1CD544}"/>
              </a:ext>
            </a:extLst>
          </p:cNvPr>
          <p:cNvSpPr>
            <a:spLocks noChangeShapeType="1"/>
          </p:cNvSpPr>
          <p:nvPr/>
        </p:nvSpPr>
        <p:spPr bwMode="auto">
          <a:xfrm>
            <a:off x="4243388" y="3040063"/>
            <a:ext cx="4173537" cy="2001837"/>
          </a:xfrm>
          <a:prstGeom prst="line">
            <a:avLst/>
          </a:prstGeom>
          <a:noFill/>
          <a:ln w="38100">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2615" name="Line 55">
            <a:extLst>
              <a:ext uri="{FF2B5EF4-FFF2-40B4-BE49-F238E27FC236}">
                <a16:creationId xmlns:a16="http://schemas.microsoft.com/office/drawing/2014/main" id="{A2ADAB96-E995-4F78-8C9D-4EF67210312F}"/>
              </a:ext>
            </a:extLst>
          </p:cNvPr>
          <p:cNvSpPr>
            <a:spLocks noChangeShapeType="1"/>
          </p:cNvSpPr>
          <p:nvPr/>
        </p:nvSpPr>
        <p:spPr bwMode="auto">
          <a:xfrm>
            <a:off x="4243388" y="3040063"/>
            <a:ext cx="1695450" cy="20018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2616" name="Line 56">
            <a:extLst>
              <a:ext uri="{FF2B5EF4-FFF2-40B4-BE49-F238E27FC236}">
                <a16:creationId xmlns:a16="http://schemas.microsoft.com/office/drawing/2014/main" id="{50BBE81F-EED5-414A-9165-3B80640B1106}"/>
              </a:ext>
            </a:extLst>
          </p:cNvPr>
          <p:cNvSpPr>
            <a:spLocks noChangeShapeType="1"/>
          </p:cNvSpPr>
          <p:nvPr/>
        </p:nvSpPr>
        <p:spPr bwMode="auto">
          <a:xfrm>
            <a:off x="4243388" y="3656013"/>
            <a:ext cx="2925762" cy="1416050"/>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2617" name="Arc 57">
            <a:extLst>
              <a:ext uri="{FF2B5EF4-FFF2-40B4-BE49-F238E27FC236}">
                <a16:creationId xmlns:a16="http://schemas.microsoft.com/office/drawing/2014/main" id="{763109DF-ED58-4A9F-B4D4-64869946578E}"/>
              </a:ext>
            </a:extLst>
          </p:cNvPr>
          <p:cNvSpPr>
            <a:spLocks/>
          </p:cNvSpPr>
          <p:nvPr/>
        </p:nvSpPr>
        <p:spPr bwMode="auto">
          <a:xfrm rot="10784316">
            <a:off x="4745038" y="3149600"/>
            <a:ext cx="2014537" cy="1376363"/>
          </a:xfrm>
          <a:custGeom>
            <a:avLst/>
            <a:gdLst>
              <a:gd name="T0" fmla="*/ 2147483646 w 20842"/>
              <a:gd name="T1" fmla="*/ 0 h 21463"/>
              <a:gd name="T2" fmla="*/ 2147483646 w 20842"/>
              <a:gd name="T3" fmla="*/ 2147483646 h 21463"/>
              <a:gd name="T4" fmla="*/ 0 w 20842"/>
              <a:gd name="T5" fmla="*/ 2147483646 h 21463"/>
              <a:gd name="T6" fmla="*/ 0 60000 65536"/>
              <a:gd name="T7" fmla="*/ 0 60000 65536"/>
              <a:gd name="T8" fmla="*/ 0 60000 65536"/>
            </a:gdLst>
            <a:ahLst/>
            <a:cxnLst>
              <a:cxn ang="T6">
                <a:pos x="T0" y="T1"/>
              </a:cxn>
              <a:cxn ang="T7">
                <a:pos x="T2" y="T3"/>
              </a:cxn>
              <a:cxn ang="T8">
                <a:pos x="T4" y="T5"/>
              </a:cxn>
            </a:cxnLst>
            <a:rect l="0" t="0" r="r" b="b"/>
            <a:pathLst>
              <a:path w="20842" h="21463" fill="none" extrusionOk="0">
                <a:moveTo>
                  <a:pt x="2427" y="-1"/>
                </a:moveTo>
                <a:cubicBezTo>
                  <a:pt x="11220" y="994"/>
                  <a:pt x="18517" y="7251"/>
                  <a:pt x="20841" y="15790"/>
                </a:cubicBezTo>
              </a:path>
              <a:path w="20842" h="21463" stroke="0" extrusionOk="0">
                <a:moveTo>
                  <a:pt x="2427" y="-1"/>
                </a:moveTo>
                <a:cubicBezTo>
                  <a:pt x="11220" y="994"/>
                  <a:pt x="18517" y="7251"/>
                  <a:pt x="20841" y="15790"/>
                </a:cubicBezTo>
                <a:lnTo>
                  <a:pt x="0" y="21463"/>
                </a:lnTo>
                <a:lnTo>
                  <a:pt x="2427" y="-1"/>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2618" name="Arc 58">
            <a:extLst>
              <a:ext uri="{FF2B5EF4-FFF2-40B4-BE49-F238E27FC236}">
                <a16:creationId xmlns:a16="http://schemas.microsoft.com/office/drawing/2014/main" id="{10589F9F-0AC9-469E-954A-661A5213DBE6}"/>
              </a:ext>
            </a:extLst>
          </p:cNvPr>
          <p:cNvSpPr>
            <a:spLocks/>
          </p:cNvSpPr>
          <p:nvPr/>
        </p:nvSpPr>
        <p:spPr bwMode="auto">
          <a:xfrm rot="10784316">
            <a:off x="4500563" y="2420938"/>
            <a:ext cx="2208212" cy="1385887"/>
          </a:xfrm>
          <a:custGeom>
            <a:avLst/>
            <a:gdLst>
              <a:gd name="T0" fmla="*/ 0 w 22849"/>
              <a:gd name="T1" fmla="*/ 2147483646 h 21600"/>
              <a:gd name="T2" fmla="*/ 2147483646 w 22849"/>
              <a:gd name="T3" fmla="*/ 2147483646 h 21600"/>
              <a:gd name="T4" fmla="*/ 2147483646 w 22849"/>
              <a:gd name="T5" fmla="*/ 2147483646 h 21600"/>
              <a:gd name="T6" fmla="*/ 0 60000 65536"/>
              <a:gd name="T7" fmla="*/ 0 60000 65536"/>
              <a:gd name="T8" fmla="*/ 0 60000 65536"/>
            </a:gdLst>
            <a:ahLst/>
            <a:cxnLst>
              <a:cxn ang="T6">
                <a:pos x="T0" y="T1"/>
              </a:cxn>
              <a:cxn ang="T7">
                <a:pos x="T2" y="T3"/>
              </a:cxn>
              <a:cxn ang="T8">
                <a:pos x="T4" y="T5"/>
              </a:cxn>
            </a:cxnLst>
            <a:rect l="0" t="0" r="r" b="b"/>
            <a:pathLst>
              <a:path w="22849" h="21600" fill="none" extrusionOk="0">
                <a:moveTo>
                  <a:pt x="0" y="122"/>
                </a:moveTo>
                <a:cubicBezTo>
                  <a:pt x="762" y="40"/>
                  <a:pt x="1528" y="-1"/>
                  <a:pt x="2295" y="0"/>
                </a:cubicBezTo>
                <a:cubicBezTo>
                  <a:pt x="11666" y="0"/>
                  <a:pt x="19968" y="6042"/>
                  <a:pt x="22849" y="14959"/>
                </a:cubicBezTo>
              </a:path>
              <a:path w="22849" h="21600" stroke="0" extrusionOk="0">
                <a:moveTo>
                  <a:pt x="0" y="122"/>
                </a:moveTo>
                <a:cubicBezTo>
                  <a:pt x="762" y="40"/>
                  <a:pt x="1528" y="-1"/>
                  <a:pt x="2295" y="0"/>
                </a:cubicBezTo>
                <a:cubicBezTo>
                  <a:pt x="11666" y="0"/>
                  <a:pt x="19968" y="6042"/>
                  <a:pt x="22849" y="14959"/>
                </a:cubicBezTo>
                <a:lnTo>
                  <a:pt x="2295" y="21600"/>
                </a:lnTo>
                <a:lnTo>
                  <a:pt x="0" y="122"/>
                </a:lnTo>
                <a:close/>
              </a:path>
            </a:pathLst>
          </a:custGeom>
          <a:noFill/>
          <a:ln w="38100">
            <a:solidFill>
              <a:srgbClr val="FF3399"/>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2619" name="Line 59">
            <a:extLst>
              <a:ext uri="{FF2B5EF4-FFF2-40B4-BE49-F238E27FC236}">
                <a16:creationId xmlns:a16="http://schemas.microsoft.com/office/drawing/2014/main" id="{D5108E73-9E9A-474B-93D0-F9F8CA30D46A}"/>
              </a:ext>
            </a:extLst>
          </p:cNvPr>
          <p:cNvSpPr>
            <a:spLocks noChangeShapeType="1"/>
          </p:cNvSpPr>
          <p:nvPr/>
        </p:nvSpPr>
        <p:spPr bwMode="auto">
          <a:xfrm>
            <a:off x="4895850" y="3810000"/>
            <a:ext cx="0" cy="2309813"/>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2620" name="Line 60">
            <a:extLst>
              <a:ext uri="{FF2B5EF4-FFF2-40B4-BE49-F238E27FC236}">
                <a16:creationId xmlns:a16="http://schemas.microsoft.com/office/drawing/2014/main" id="{FEC50E82-954F-4627-B27A-C6770D90BF2E}"/>
              </a:ext>
            </a:extLst>
          </p:cNvPr>
          <p:cNvSpPr>
            <a:spLocks noChangeShapeType="1"/>
          </p:cNvSpPr>
          <p:nvPr/>
        </p:nvSpPr>
        <p:spPr bwMode="auto">
          <a:xfrm>
            <a:off x="5548313" y="4271963"/>
            <a:ext cx="0" cy="1533525"/>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2621" name="Line 61">
            <a:extLst>
              <a:ext uri="{FF2B5EF4-FFF2-40B4-BE49-F238E27FC236}">
                <a16:creationId xmlns:a16="http://schemas.microsoft.com/office/drawing/2014/main" id="{6769B01F-6CDE-487E-A622-E91ED37FD80B}"/>
              </a:ext>
            </a:extLst>
          </p:cNvPr>
          <p:cNvSpPr>
            <a:spLocks noChangeShapeType="1"/>
          </p:cNvSpPr>
          <p:nvPr/>
        </p:nvSpPr>
        <p:spPr bwMode="auto">
          <a:xfrm>
            <a:off x="5148263" y="3500438"/>
            <a:ext cx="0" cy="2449512"/>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2622" name="Text Box 62">
            <a:extLst>
              <a:ext uri="{FF2B5EF4-FFF2-40B4-BE49-F238E27FC236}">
                <a16:creationId xmlns:a16="http://schemas.microsoft.com/office/drawing/2014/main" id="{C414F2A1-A968-4341-84D8-67552BE38010}"/>
              </a:ext>
            </a:extLst>
          </p:cNvPr>
          <p:cNvSpPr txBox="1">
            <a:spLocks noChangeArrowheads="1"/>
          </p:cNvSpPr>
          <p:nvPr/>
        </p:nvSpPr>
        <p:spPr bwMode="auto">
          <a:xfrm>
            <a:off x="4067175" y="2205038"/>
            <a:ext cx="527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X</a:t>
            </a:r>
            <a:r>
              <a:rPr lang="en-US" altLang="zh-CN" sz="2000" baseline="-25000"/>
              <a:t>2</a:t>
            </a:r>
            <a:endParaRPr lang="en-US" altLang="zh-CN" sz="2000"/>
          </a:p>
        </p:txBody>
      </p:sp>
      <p:sp>
        <p:nvSpPr>
          <p:cNvPr id="322623" name="Line 63">
            <a:extLst>
              <a:ext uri="{FF2B5EF4-FFF2-40B4-BE49-F238E27FC236}">
                <a16:creationId xmlns:a16="http://schemas.microsoft.com/office/drawing/2014/main" id="{CD2B145E-5B44-451E-ACB6-7922A66252DB}"/>
              </a:ext>
            </a:extLst>
          </p:cNvPr>
          <p:cNvSpPr>
            <a:spLocks noChangeShapeType="1"/>
          </p:cNvSpPr>
          <p:nvPr/>
        </p:nvSpPr>
        <p:spPr bwMode="auto">
          <a:xfrm flipH="1" flipV="1">
            <a:off x="5148263" y="5734050"/>
            <a:ext cx="360362" cy="0"/>
          </a:xfrm>
          <a:prstGeom prst="line">
            <a:avLst/>
          </a:prstGeom>
          <a:noFill/>
          <a:ln w="9525">
            <a:solidFill>
              <a:srgbClr val="0000CC"/>
            </a:solidFill>
            <a:round/>
            <a:headEnd/>
            <a:tailEnd type="triangle" w="sm" len="med"/>
          </a:ln>
          <a:extLst>
            <a:ext uri="{909E8E84-426E-40DD-AFC4-6F175D3DCCD1}">
              <a14:hiddenFill xmlns:a14="http://schemas.microsoft.com/office/drawing/2010/main">
                <a:noFill/>
              </a14:hiddenFill>
            </a:ext>
          </a:extLst>
        </p:spPr>
        <p:txBody>
          <a:bodyPr/>
          <a:lstStyle/>
          <a:p>
            <a:endParaRPr lang="zh-CN" altLang="en-US"/>
          </a:p>
        </p:txBody>
      </p:sp>
      <p:sp>
        <p:nvSpPr>
          <p:cNvPr id="322624" name="Line 64">
            <a:extLst>
              <a:ext uri="{FF2B5EF4-FFF2-40B4-BE49-F238E27FC236}">
                <a16:creationId xmlns:a16="http://schemas.microsoft.com/office/drawing/2014/main" id="{3122AC2C-C3D7-4770-AFAF-1AE275260134}"/>
              </a:ext>
            </a:extLst>
          </p:cNvPr>
          <p:cNvSpPr>
            <a:spLocks noChangeShapeType="1"/>
          </p:cNvSpPr>
          <p:nvPr/>
        </p:nvSpPr>
        <p:spPr bwMode="auto">
          <a:xfrm>
            <a:off x="4932363" y="5589588"/>
            <a:ext cx="649287" cy="0"/>
          </a:xfrm>
          <a:prstGeom prst="line">
            <a:avLst/>
          </a:prstGeom>
          <a:noFill/>
          <a:ln w="9525">
            <a:solidFill>
              <a:srgbClr val="006600"/>
            </a:solidFill>
            <a:round/>
            <a:headEnd/>
            <a:tailEnd type="triangle" w="sm" len="med"/>
          </a:ln>
          <a:extLst>
            <a:ext uri="{909E8E84-426E-40DD-AFC4-6F175D3DCCD1}">
              <a14:hiddenFill xmlns:a14="http://schemas.microsoft.com/office/drawing/2010/main">
                <a:noFill/>
              </a14:hiddenFill>
            </a:ext>
          </a:extLst>
        </p:spPr>
        <p:txBody>
          <a:bodyPr/>
          <a:lstStyle/>
          <a:p>
            <a:endParaRPr lang="zh-CN" altLang="en-US"/>
          </a:p>
        </p:txBody>
      </p:sp>
      <p:sp>
        <p:nvSpPr>
          <p:cNvPr id="322625" name="Line 65">
            <a:extLst>
              <a:ext uri="{FF2B5EF4-FFF2-40B4-BE49-F238E27FC236}">
                <a16:creationId xmlns:a16="http://schemas.microsoft.com/office/drawing/2014/main" id="{408984A7-70AE-4552-92D7-6DCD6DC55206}"/>
              </a:ext>
            </a:extLst>
          </p:cNvPr>
          <p:cNvSpPr>
            <a:spLocks noChangeShapeType="1"/>
          </p:cNvSpPr>
          <p:nvPr/>
        </p:nvSpPr>
        <p:spPr bwMode="auto">
          <a:xfrm flipV="1">
            <a:off x="4895850" y="5949950"/>
            <a:ext cx="252413" cy="15875"/>
          </a:xfrm>
          <a:prstGeom prst="line">
            <a:avLst/>
          </a:prstGeom>
          <a:noFill/>
          <a:ln w="9525">
            <a:solidFill>
              <a:srgbClr val="660033"/>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22626" name="Freeform 66">
            <a:extLst>
              <a:ext uri="{FF2B5EF4-FFF2-40B4-BE49-F238E27FC236}">
                <a16:creationId xmlns:a16="http://schemas.microsoft.com/office/drawing/2014/main" id="{8CC81BBB-2E4A-4774-B3CC-23F36219274D}"/>
              </a:ext>
            </a:extLst>
          </p:cNvPr>
          <p:cNvSpPr>
            <a:spLocks/>
          </p:cNvSpPr>
          <p:nvPr/>
        </p:nvSpPr>
        <p:spPr bwMode="auto">
          <a:xfrm>
            <a:off x="5435600" y="5734050"/>
            <a:ext cx="866775" cy="227013"/>
          </a:xfrm>
          <a:custGeom>
            <a:avLst/>
            <a:gdLst>
              <a:gd name="T0" fmla="*/ 0 w 698"/>
              <a:gd name="T1" fmla="*/ 0 h 230"/>
              <a:gd name="T2" fmla="*/ 2147483646 w 698"/>
              <a:gd name="T3" fmla="*/ 2147483646 h 230"/>
              <a:gd name="T4" fmla="*/ 2147483646 w 698"/>
              <a:gd name="T5" fmla="*/ 2147483646 h 230"/>
              <a:gd name="T6" fmla="*/ 0 60000 65536"/>
              <a:gd name="T7" fmla="*/ 0 60000 65536"/>
              <a:gd name="T8" fmla="*/ 0 60000 65536"/>
            </a:gdLst>
            <a:ahLst/>
            <a:cxnLst>
              <a:cxn ang="T6">
                <a:pos x="T0" y="T1"/>
              </a:cxn>
              <a:cxn ang="T7">
                <a:pos x="T2" y="T3"/>
              </a:cxn>
              <a:cxn ang="T8">
                <a:pos x="T4" y="T5"/>
              </a:cxn>
            </a:cxnLst>
            <a:rect l="0" t="0" r="r" b="b"/>
            <a:pathLst>
              <a:path w="698" h="230">
                <a:moveTo>
                  <a:pt x="0" y="0"/>
                </a:moveTo>
                <a:lnTo>
                  <a:pt x="300" y="210"/>
                </a:lnTo>
                <a:lnTo>
                  <a:pt x="698" y="230"/>
                </a:lnTo>
              </a:path>
            </a:pathLst>
          </a:custGeom>
          <a:noFill/>
          <a:ln w="9525">
            <a:solidFill>
              <a:srgbClr val="0000CC"/>
            </a:solidFill>
            <a:round/>
            <a:headEnd type="triangle" w="sm" len="me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2627" name="Line 67">
            <a:extLst>
              <a:ext uri="{FF2B5EF4-FFF2-40B4-BE49-F238E27FC236}">
                <a16:creationId xmlns:a16="http://schemas.microsoft.com/office/drawing/2014/main" id="{1233BD0C-D6EC-4175-82C8-3ACD43DA000A}"/>
              </a:ext>
            </a:extLst>
          </p:cNvPr>
          <p:cNvSpPr>
            <a:spLocks noChangeShapeType="1"/>
          </p:cNvSpPr>
          <p:nvPr/>
        </p:nvSpPr>
        <p:spPr bwMode="auto">
          <a:xfrm flipV="1">
            <a:off x="4633913" y="5657850"/>
            <a:ext cx="522287" cy="153988"/>
          </a:xfrm>
          <a:prstGeom prst="line">
            <a:avLst/>
          </a:prstGeom>
          <a:noFill/>
          <a:ln w="9525">
            <a:solidFill>
              <a:srgbClr val="006600"/>
            </a:solidFill>
            <a:round/>
            <a:headEnd/>
            <a:tailEnd type="triangle" w="sm" len="med"/>
          </a:ln>
          <a:extLst>
            <a:ext uri="{909E8E84-426E-40DD-AFC4-6F175D3DCCD1}">
              <a14:hiddenFill xmlns:a14="http://schemas.microsoft.com/office/drawing/2010/main">
                <a:noFill/>
              </a14:hiddenFill>
            </a:ext>
          </a:extLst>
        </p:spPr>
        <p:txBody>
          <a:bodyPr/>
          <a:lstStyle/>
          <a:p>
            <a:endParaRPr lang="zh-CN" altLang="en-US"/>
          </a:p>
        </p:txBody>
      </p:sp>
      <p:pic>
        <p:nvPicPr>
          <p:cNvPr id="322628" name="Picture 68">
            <a:extLst>
              <a:ext uri="{FF2B5EF4-FFF2-40B4-BE49-F238E27FC236}">
                <a16:creationId xmlns:a16="http://schemas.microsoft.com/office/drawing/2014/main" id="{04B02004-2AD1-428F-8F59-22C8C5BEFC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4050" y="5067300"/>
            <a:ext cx="417513"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2629" name="Picture 69">
            <a:extLst>
              <a:ext uri="{FF2B5EF4-FFF2-40B4-BE49-F238E27FC236}">
                <a16:creationId xmlns:a16="http://schemas.microsoft.com/office/drawing/2014/main" id="{F8288841-07BC-4DA6-98AA-F347BBD961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5600" y="5013325"/>
            <a:ext cx="498475"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2630" name="Picture 70">
            <a:extLst>
              <a:ext uri="{FF2B5EF4-FFF2-40B4-BE49-F238E27FC236}">
                <a16:creationId xmlns:a16="http://schemas.microsoft.com/office/drawing/2014/main" id="{699242F9-00BD-4A7B-B6DB-C7F0F5DA9D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363" y="4724400"/>
            <a:ext cx="54610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2631" name="Picture 71">
            <a:extLst>
              <a:ext uri="{FF2B5EF4-FFF2-40B4-BE49-F238E27FC236}">
                <a16:creationId xmlns:a16="http://schemas.microsoft.com/office/drawing/2014/main" id="{F13A657A-F29C-4FED-A1BB-1F08A7B591D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01013" y="5086350"/>
            <a:ext cx="39528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2632" name="Rectangle 72" descr="花束">
            <a:extLst>
              <a:ext uri="{FF2B5EF4-FFF2-40B4-BE49-F238E27FC236}">
                <a16:creationId xmlns:a16="http://schemas.microsoft.com/office/drawing/2014/main" id="{3CC1FB9F-AB1A-41E3-9B2A-A0CB9AB1B2C2}"/>
              </a:ext>
            </a:extLst>
          </p:cNvPr>
          <p:cNvSpPr>
            <a:spLocks noChangeArrowheads="1"/>
          </p:cNvSpPr>
          <p:nvPr/>
        </p:nvSpPr>
        <p:spPr bwMode="auto">
          <a:xfrm>
            <a:off x="684213" y="3644900"/>
            <a:ext cx="2735262" cy="863600"/>
          </a:xfrm>
          <a:prstGeom prst="rect">
            <a:avLst/>
          </a:prstGeom>
          <a:blipFill dpi="0" rotWithShape="0">
            <a:blip r:embed="rId2"/>
            <a:srcRect/>
            <a:tile tx="0" ty="0" sx="100000" sy="100000" flip="none" algn="tl"/>
          </a:blipFill>
          <a:ln w="38100">
            <a:solidFill>
              <a:srgbClr val="009999"/>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solidFill>
                  <a:srgbClr val="000000"/>
                </a:solidFill>
              </a:rPr>
              <a:t>但替代效应大于收入效应，</a:t>
            </a:r>
          </a:p>
        </p:txBody>
      </p:sp>
      <p:sp>
        <p:nvSpPr>
          <p:cNvPr id="322633" name="Rectangle 73" descr="花束">
            <a:extLst>
              <a:ext uri="{FF2B5EF4-FFF2-40B4-BE49-F238E27FC236}">
                <a16:creationId xmlns:a16="http://schemas.microsoft.com/office/drawing/2014/main" id="{B2CB50CB-2C03-41F5-AE29-3FA9FEFEA498}"/>
              </a:ext>
            </a:extLst>
          </p:cNvPr>
          <p:cNvSpPr>
            <a:spLocks noChangeArrowheads="1"/>
          </p:cNvSpPr>
          <p:nvPr/>
        </p:nvSpPr>
        <p:spPr bwMode="auto">
          <a:xfrm>
            <a:off x="684213" y="4652963"/>
            <a:ext cx="2735262" cy="1152525"/>
          </a:xfrm>
          <a:prstGeom prst="rect">
            <a:avLst/>
          </a:prstGeom>
          <a:blipFill dpi="0" rotWithShape="0">
            <a:blip r:embed="rId2"/>
            <a:srcRect/>
            <a:tile tx="0" ty="0" sx="100000" sy="100000" flip="none" algn="tl"/>
          </a:blipFill>
          <a:ln w="38100">
            <a:solidFill>
              <a:srgbClr val="009999"/>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l"/>
            </a:pPr>
            <a:r>
              <a:rPr lang="zh-CN" altLang="en-US" sz="2400" b="1">
                <a:solidFill>
                  <a:srgbClr val="000000"/>
                </a:solidFill>
              </a:rPr>
              <a:t>总效用的结果仍使需求量与价格反方向变动。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2622"/>
                                        </p:tgtEl>
                                        <p:attrNameLst>
                                          <p:attrName>style.visibility</p:attrName>
                                        </p:attrNameLst>
                                      </p:cBhvr>
                                      <p:to>
                                        <p:strVal val="visible"/>
                                      </p:to>
                                    </p:set>
                                    <p:animEffect transition="in" filter="blinds(horizontal)">
                                      <p:cBhvr>
                                        <p:cTn id="7" dur="500"/>
                                        <p:tgtEl>
                                          <p:spTgt spid="322622"/>
                                        </p:tgtEl>
                                      </p:cBhvr>
                                    </p:animEffect>
                                  </p:childTnLst>
                                </p:cTn>
                              </p:par>
                              <p:par>
                                <p:cTn id="8" presetID="3" presetClass="entr" presetSubtype="10" fill="hold" nodeType="withEffect">
                                  <p:stCondLst>
                                    <p:cond delay="0"/>
                                  </p:stCondLst>
                                  <p:childTnLst>
                                    <p:set>
                                      <p:cBhvr>
                                        <p:cTn id="9" dur="1" fill="hold">
                                          <p:stCondLst>
                                            <p:cond delay="0"/>
                                          </p:stCondLst>
                                        </p:cTn>
                                        <p:tgtEl>
                                          <p:spTgt spid="322612"/>
                                        </p:tgtEl>
                                        <p:attrNameLst>
                                          <p:attrName>style.visibility</p:attrName>
                                        </p:attrNameLst>
                                      </p:cBhvr>
                                      <p:to>
                                        <p:strVal val="visible"/>
                                      </p:to>
                                    </p:set>
                                    <p:animEffect transition="in" filter="blinds(horizontal)">
                                      <p:cBhvr>
                                        <p:cTn id="10" dur="500"/>
                                        <p:tgtEl>
                                          <p:spTgt spid="322612"/>
                                        </p:tgtEl>
                                      </p:cBhvr>
                                    </p:animEffect>
                                  </p:childTnLst>
                                </p:cTn>
                              </p:par>
                              <p:par>
                                <p:cTn id="11" presetID="3" presetClass="entr" presetSubtype="10" fill="hold" nodeType="withEffect">
                                  <p:stCondLst>
                                    <p:cond delay="0"/>
                                  </p:stCondLst>
                                  <p:childTnLst>
                                    <p:set>
                                      <p:cBhvr>
                                        <p:cTn id="12" dur="1" fill="hold">
                                          <p:stCondLst>
                                            <p:cond delay="0"/>
                                          </p:stCondLst>
                                        </p:cTn>
                                        <p:tgtEl>
                                          <p:spTgt spid="322613"/>
                                        </p:tgtEl>
                                        <p:attrNameLst>
                                          <p:attrName>style.visibility</p:attrName>
                                        </p:attrNameLst>
                                      </p:cBhvr>
                                      <p:to>
                                        <p:strVal val="visible"/>
                                      </p:to>
                                    </p:set>
                                    <p:animEffect transition="in" filter="blinds(horizontal)">
                                      <p:cBhvr>
                                        <p:cTn id="13" dur="500"/>
                                        <p:tgtEl>
                                          <p:spTgt spid="322613"/>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22598"/>
                                        </p:tgtEl>
                                        <p:attrNameLst>
                                          <p:attrName>style.visibility</p:attrName>
                                        </p:attrNameLst>
                                      </p:cBhvr>
                                      <p:to>
                                        <p:strVal val="visible"/>
                                      </p:to>
                                    </p:set>
                                    <p:animEffect transition="in" filter="blinds(horizontal)">
                                      <p:cBhvr>
                                        <p:cTn id="16" dur="500"/>
                                        <p:tgtEl>
                                          <p:spTgt spid="32259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22606"/>
                                        </p:tgtEl>
                                        <p:attrNameLst>
                                          <p:attrName>style.visibility</p:attrName>
                                        </p:attrNameLst>
                                      </p:cBhvr>
                                      <p:to>
                                        <p:strVal val="visible"/>
                                      </p:to>
                                    </p:set>
                                    <p:animEffect transition="in" filter="blinds(horizontal)">
                                      <p:cBhvr>
                                        <p:cTn id="19" dur="500"/>
                                        <p:tgtEl>
                                          <p:spTgt spid="322606"/>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nodeType="clickEffect">
                                  <p:stCondLst>
                                    <p:cond delay="0"/>
                                  </p:stCondLst>
                                  <p:childTnLst>
                                    <p:set>
                                      <p:cBhvr>
                                        <p:cTn id="23" dur="1" fill="hold">
                                          <p:stCondLst>
                                            <p:cond delay="0"/>
                                          </p:stCondLst>
                                        </p:cTn>
                                        <p:tgtEl>
                                          <p:spTgt spid="322615"/>
                                        </p:tgtEl>
                                        <p:attrNameLst>
                                          <p:attrName>style.visibility</p:attrName>
                                        </p:attrNameLst>
                                      </p:cBhvr>
                                      <p:to>
                                        <p:strVal val="visible"/>
                                      </p:to>
                                    </p:set>
                                    <p:anim calcmode="lin" valueType="num">
                                      <p:cBhvr additive="base">
                                        <p:cTn id="24" dur="500" fill="hold"/>
                                        <p:tgtEl>
                                          <p:spTgt spid="322615"/>
                                        </p:tgtEl>
                                        <p:attrNameLst>
                                          <p:attrName>ppt_x</p:attrName>
                                        </p:attrNameLst>
                                      </p:cBhvr>
                                      <p:tavLst>
                                        <p:tav tm="0">
                                          <p:val>
                                            <p:strVal val="#ppt_x"/>
                                          </p:val>
                                        </p:tav>
                                        <p:tav tm="100000">
                                          <p:val>
                                            <p:strVal val="#ppt_x"/>
                                          </p:val>
                                        </p:tav>
                                      </p:tavLst>
                                    </p:anim>
                                    <p:anim calcmode="lin" valueType="num">
                                      <p:cBhvr additive="base">
                                        <p:cTn id="25" dur="500" fill="hold"/>
                                        <p:tgtEl>
                                          <p:spTgt spid="32261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22603"/>
                                        </p:tgtEl>
                                        <p:attrNameLst>
                                          <p:attrName>style.visibility</p:attrName>
                                        </p:attrNameLst>
                                      </p:cBhvr>
                                      <p:to>
                                        <p:strVal val="visible"/>
                                      </p:to>
                                    </p:set>
                                    <p:anim calcmode="lin" valueType="num">
                                      <p:cBhvr additive="base">
                                        <p:cTn id="28" dur="500" fill="hold"/>
                                        <p:tgtEl>
                                          <p:spTgt spid="322603"/>
                                        </p:tgtEl>
                                        <p:attrNameLst>
                                          <p:attrName>ppt_x</p:attrName>
                                        </p:attrNameLst>
                                      </p:cBhvr>
                                      <p:tavLst>
                                        <p:tav tm="0">
                                          <p:val>
                                            <p:strVal val="#ppt_x"/>
                                          </p:val>
                                        </p:tav>
                                        <p:tav tm="100000">
                                          <p:val>
                                            <p:strVal val="#ppt_x"/>
                                          </p:val>
                                        </p:tav>
                                      </p:tavLst>
                                    </p:anim>
                                    <p:anim calcmode="lin" valueType="num">
                                      <p:cBhvr additive="base">
                                        <p:cTn id="29" dur="500" fill="hold"/>
                                        <p:tgtEl>
                                          <p:spTgt spid="32260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22602"/>
                                        </p:tgtEl>
                                        <p:attrNameLst>
                                          <p:attrName>style.visibility</p:attrName>
                                        </p:attrNameLst>
                                      </p:cBhvr>
                                      <p:to>
                                        <p:strVal val="visible"/>
                                      </p:to>
                                    </p:set>
                                    <p:anim calcmode="lin" valueType="num">
                                      <p:cBhvr additive="base">
                                        <p:cTn id="32" dur="500" fill="hold"/>
                                        <p:tgtEl>
                                          <p:spTgt spid="322602"/>
                                        </p:tgtEl>
                                        <p:attrNameLst>
                                          <p:attrName>ppt_x</p:attrName>
                                        </p:attrNameLst>
                                      </p:cBhvr>
                                      <p:tavLst>
                                        <p:tav tm="0">
                                          <p:val>
                                            <p:strVal val="#ppt_x"/>
                                          </p:val>
                                        </p:tav>
                                        <p:tav tm="100000">
                                          <p:val>
                                            <p:strVal val="#ppt_x"/>
                                          </p:val>
                                        </p:tav>
                                      </p:tavLst>
                                    </p:anim>
                                    <p:anim calcmode="lin" valueType="num">
                                      <p:cBhvr additive="base">
                                        <p:cTn id="33" dur="500" fill="hold"/>
                                        <p:tgtEl>
                                          <p:spTgt spid="322602"/>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22617"/>
                                        </p:tgtEl>
                                        <p:attrNameLst>
                                          <p:attrName>style.visibility</p:attrName>
                                        </p:attrNameLst>
                                      </p:cBhvr>
                                      <p:to>
                                        <p:strVal val="visible"/>
                                      </p:to>
                                    </p:set>
                                    <p:anim calcmode="lin" valueType="num">
                                      <p:cBhvr additive="base">
                                        <p:cTn id="36" dur="500" fill="hold"/>
                                        <p:tgtEl>
                                          <p:spTgt spid="322617"/>
                                        </p:tgtEl>
                                        <p:attrNameLst>
                                          <p:attrName>ppt_x</p:attrName>
                                        </p:attrNameLst>
                                      </p:cBhvr>
                                      <p:tavLst>
                                        <p:tav tm="0">
                                          <p:val>
                                            <p:strVal val="#ppt_x"/>
                                          </p:val>
                                        </p:tav>
                                        <p:tav tm="100000">
                                          <p:val>
                                            <p:strVal val="#ppt_x"/>
                                          </p:val>
                                        </p:tav>
                                      </p:tavLst>
                                    </p:anim>
                                    <p:anim calcmode="lin" valueType="num">
                                      <p:cBhvr additive="base">
                                        <p:cTn id="37" dur="500" fill="hold"/>
                                        <p:tgtEl>
                                          <p:spTgt spid="32261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322608"/>
                                        </p:tgtEl>
                                        <p:attrNameLst>
                                          <p:attrName>style.visibility</p:attrName>
                                        </p:attrNameLst>
                                      </p:cBhvr>
                                      <p:to>
                                        <p:strVal val="visible"/>
                                      </p:to>
                                    </p:set>
                                    <p:anim calcmode="lin" valueType="num">
                                      <p:cBhvr additive="base">
                                        <p:cTn id="40" dur="500" fill="hold"/>
                                        <p:tgtEl>
                                          <p:spTgt spid="322608"/>
                                        </p:tgtEl>
                                        <p:attrNameLst>
                                          <p:attrName>ppt_x</p:attrName>
                                        </p:attrNameLst>
                                      </p:cBhvr>
                                      <p:tavLst>
                                        <p:tav tm="0">
                                          <p:val>
                                            <p:strVal val="#ppt_x"/>
                                          </p:val>
                                        </p:tav>
                                        <p:tav tm="100000">
                                          <p:val>
                                            <p:strVal val="#ppt_x"/>
                                          </p:val>
                                        </p:tav>
                                      </p:tavLst>
                                    </p:anim>
                                    <p:anim calcmode="lin" valueType="num">
                                      <p:cBhvr additive="base">
                                        <p:cTn id="41" dur="500" fill="hold"/>
                                        <p:tgtEl>
                                          <p:spTgt spid="32260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322609"/>
                                        </p:tgtEl>
                                        <p:attrNameLst>
                                          <p:attrName>style.visibility</p:attrName>
                                        </p:attrNameLst>
                                      </p:cBhvr>
                                      <p:to>
                                        <p:strVal val="visible"/>
                                      </p:to>
                                    </p:set>
                                    <p:anim calcmode="lin" valueType="num">
                                      <p:cBhvr additive="base">
                                        <p:cTn id="44" dur="500" fill="hold"/>
                                        <p:tgtEl>
                                          <p:spTgt spid="322609"/>
                                        </p:tgtEl>
                                        <p:attrNameLst>
                                          <p:attrName>ppt_x</p:attrName>
                                        </p:attrNameLst>
                                      </p:cBhvr>
                                      <p:tavLst>
                                        <p:tav tm="0">
                                          <p:val>
                                            <p:strVal val="#ppt_x"/>
                                          </p:val>
                                        </p:tav>
                                        <p:tav tm="100000">
                                          <p:val>
                                            <p:strVal val="#ppt_x"/>
                                          </p:val>
                                        </p:tav>
                                      </p:tavLst>
                                    </p:anim>
                                    <p:anim calcmode="lin" valueType="num">
                                      <p:cBhvr additive="base">
                                        <p:cTn id="45" dur="500" fill="hold"/>
                                        <p:tgtEl>
                                          <p:spTgt spid="322609"/>
                                        </p:tgtEl>
                                        <p:attrNameLst>
                                          <p:attrName>ppt_y</p:attrName>
                                        </p:attrNameLst>
                                      </p:cBhvr>
                                      <p:tavLst>
                                        <p:tav tm="0">
                                          <p:val>
                                            <p:strVal val="1+#ppt_h/2"/>
                                          </p:val>
                                        </p:tav>
                                        <p:tav tm="100000">
                                          <p:val>
                                            <p:strVal val="#ppt_y"/>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4" presetClass="entr" presetSubtype="16" fill="hold" nodeType="clickEffect">
                                  <p:stCondLst>
                                    <p:cond delay="0"/>
                                  </p:stCondLst>
                                  <p:childTnLst>
                                    <p:set>
                                      <p:cBhvr>
                                        <p:cTn id="49" dur="1" fill="hold">
                                          <p:stCondLst>
                                            <p:cond delay="0"/>
                                          </p:stCondLst>
                                        </p:cTn>
                                        <p:tgtEl>
                                          <p:spTgt spid="322631"/>
                                        </p:tgtEl>
                                        <p:attrNameLst>
                                          <p:attrName>style.visibility</p:attrName>
                                        </p:attrNameLst>
                                      </p:cBhvr>
                                      <p:to>
                                        <p:strVal val="visible"/>
                                      </p:to>
                                    </p:set>
                                    <p:animEffect transition="in" filter="box(in)">
                                      <p:cBhvr>
                                        <p:cTn id="50" dur="500"/>
                                        <p:tgtEl>
                                          <p:spTgt spid="322631"/>
                                        </p:tgtEl>
                                      </p:cBhvr>
                                    </p:animEffect>
                                  </p:childTnLst>
                                </p:cTn>
                              </p:par>
                              <p:par>
                                <p:cTn id="51" presetID="4" presetClass="entr" presetSubtype="16" fill="hold" nodeType="withEffect">
                                  <p:stCondLst>
                                    <p:cond delay="0"/>
                                  </p:stCondLst>
                                  <p:childTnLst>
                                    <p:set>
                                      <p:cBhvr>
                                        <p:cTn id="52" dur="1" fill="hold">
                                          <p:stCondLst>
                                            <p:cond delay="0"/>
                                          </p:stCondLst>
                                        </p:cTn>
                                        <p:tgtEl>
                                          <p:spTgt spid="322614"/>
                                        </p:tgtEl>
                                        <p:attrNameLst>
                                          <p:attrName>style.visibility</p:attrName>
                                        </p:attrNameLst>
                                      </p:cBhvr>
                                      <p:to>
                                        <p:strVal val="visible"/>
                                      </p:to>
                                    </p:set>
                                    <p:animEffect transition="in" filter="box(in)">
                                      <p:cBhvr>
                                        <p:cTn id="53" dur="500"/>
                                        <p:tgtEl>
                                          <p:spTgt spid="322614"/>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3" presetClass="entr" presetSubtype="10" fill="hold" nodeType="clickEffect">
                                  <p:stCondLst>
                                    <p:cond delay="0"/>
                                  </p:stCondLst>
                                  <p:childTnLst>
                                    <p:set>
                                      <p:cBhvr>
                                        <p:cTn id="57" dur="1" fill="hold">
                                          <p:stCondLst>
                                            <p:cond delay="0"/>
                                          </p:stCondLst>
                                        </p:cTn>
                                        <p:tgtEl>
                                          <p:spTgt spid="322618"/>
                                        </p:tgtEl>
                                        <p:attrNameLst>
                                          <p:attrName>style.visibility</p:attrName>
                                        </p:attrNameLst>
                                      </p:cBhvr>
                                      <p:to>
                                        <p:strVal val="visible"/>
                                      </p:to>
                                    </p:set>
                                    <p:animEffect transition="in" filter="blinds(horizontal)">
                                      <p:cBhvr>
                                        <p:cTn id="58" dur="500"/>
                                        <p:tgtEl>
                                          <p:spTgt spid="322618"/>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322607"/>
                                        </p:tgtEl>
                                        <p:attrNameLst>
                                          <p:attrName>style.visibility</p:attrName>
                                        </p:attrNameLst>
                                      </p:cBhvr>
                                      <p:to>
                                        <p:strVal val="visible"/>
                                      </p:to>
                                    </p:set>
                                    <p:animEffect transition="in" filter="blinds(horizontal)">
                                      <p:cBhvr>
                                        <p:cTn id="61" dur="500"/>
                                        <p:tgtEl>
                                          <p:spTgt spid="322607"/>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322610"/>
                                        </p:tgtEl>
                                        <p:attrNameLst>
                                          <p:attrName>style.visibility</p:attrName>
                                        </p:attrNameLst>
                                      </p:cBhvr>
                                      <p:to>
                                        <p:strVal val="visible"/>
                                      </p:to>
                                    </p:set>
                                    <p:animEffect transition="in" filter="blinds(horizontal)">
                                      <p:cBhvr>
                                        <p:cTn id="64" dur="500"/>
                                        <p:tgtEl>
                                          <p:spTgt spid="322610"/>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3" presetClass="entr" presetSubtype="10" fill="hold" nodeType="clickEffect">
                                  <p:stCondLst>
                                    <p:cond delay="0"/>
                                  </p:stCondLst>
                                  <p:childTnLst>
                                    <p:set>
                                      <p:cBhvr>
                                        <p:cTn id="68" dur="1" fill="hold">
                                          <p:stCondLst>
                                            <p:cond delay="0"/>
                                          </p:stCondLst>
                                        </p:cTn>
                                        <p:tgtEl>
                                          <p:spTgt spid="322619"/>
                                        </p:tgtEl>
                                        <p:attrNameLst>
                                          <p:attrName>style.visibility</p:attrName>
                                        </p:attrNameLst>
                                      </p:cBhvr>
                                      <p:to>
                                        <p:strVal val="visible"/>
                                      </p:to>
                                    </p:set>
                                    <p:animEffect transition="in" filter="blinds(horizontal)">
                                      <p:cBhvr>
                                        <p:cTn id="69" dur="500"/>
                                        <p:tgtEl>
                                          <p:spTgt spid="322619"/>
                                        </p:tgtEl>
                                      </p:cBhvr>
                                    </p:animEffect>
                                  </p:childTnLst>
                                </p:cTn>
                              </p:par>
                              <p:par>
                                <p:cTn id="70" presetID="3" presetClass="entr" presetSubtype="10" fill="hold" nodeType="withEffect">
                                  <p:stCondLst>
                                    <p:cond delay="0"/>
                                  </p:stCondLst>
                                  <p:childTnLst>
                                    <p:set>
                                      <p:cBhvr>
                                        <p:cTn id="71" dur="1" fill="hold">
                                          <p:stCondLst>
                                            <p:cond delay="0"/>
                                          </p:stCondLst>
                                        </p:cTn>
                                        <p:tgtEl>
                                          <p:spTgt spid="322628"/>
                                        </p:tgtEl>
                                        <p:attrNameLst>
                                          <p:attrName>style.visibility</p:attrName>
                                        </p:attrNameLst>
                                      </p:cBhvr>
                                      <p:to>
                                        <p:strVal val="visible"/>
                                      </p:to>
                                    </p:set>
                                    <p:animEffect transition="in" filter="blinds(horizontal)">
                                      <p:cBhvr>
                                        <p:cTn id="72" dur="500"/>
                                        <p:tgtEl>
                                          <p:spTgt spid="322628"/>
                                        </p:tgtEl>
                                      </p:cBhvr>
                                    </p:animEffect>
                                  </p:childTnLst>
                                </p:cTn>
                              </p:par>
                              <p:par>
                                <p:cTn id="73" presetID="3" presetClass="entr" presetSubtype="10" fill="hold" nodeType="withEffect">
                                  <p:stCondLst>
                                    <p:cond delay="0"/>
                                  </p:stCondLst>
                                  <p:childTnLst>
                                    <p:set>
                                      <p:cBhvr>
                                        <p:cTn id="74" dur="1" fill="hold">
                                          <p:stCondLst>
                                            <p:cond delay="0"/>
                                          </p:stCondLst>
                                        </p:cTn>
                                        <p:tgtEl>
                                          <p:spTgt spid="322621"/>
                                        </p:tgtEl>
                                        <p:attrNameLst>
                                          <p:attrName>style.visibility</p:attrName>
                                        </p:attrNameLst>
                                      </p:cBhvr>
                                      <p:to>
                                        <p:strVal val="visible"/>
                                      </p:to>
                                    </p:set>
                                    <p:animEffect transition="in" filter="blinds(horizontal)">
                                      <p:cBhvr>
                                        <p:cTn id="75" dur="500"/>
                                        <p:tgtEl>
                                          <p:spTgt spid="322621"/>
                                        </p:tgtEl>
                                      </p:cBhvr>
                                    </p:animEffect>
                                  </p:childTnLst>
                                </p:cTn>
                              </p:par>
                              <p:par>
                                <p:cTn id="76" presetID="3" presetClass="entr" presetSubtype="10" fill="hold" nodeType="withEffect">
                                  <p:stCondLst>
                                    <p:cond delay="0"/>
                                  </p:stCondLst>
                                  <p:childTnLst>
                                    <p:set>
                                      <p:cBhvr>
                                        <p:cTn id="77" dur="1" fill="hold">
                                          <p:stCondLst>
                                            <p:cond delay="0"/>
                                          </p:stCondLst>
                                        </p:cTn>
                                        <p:tgtEl>
                                          <p:spTgt spid="322630"/>
                                        </p:tgtEl>
                                        <p:attrNameLst>
                                          <p:attrName>style.visibility</p:attrName>
                                        </p:attrNameLst>
                                      </p:cBhvr>
                                      <p:to>
                                        <p:strVal val="visible"/>
                                      </p:to>
                                    </p:set>
                                    <p:animEffect transition="in" filter="blinds(horizontal)">
                                      <p:cBhvr>
                                        <p:cTn id="78" dur="500"/>
                                        <p:tgtEl>
                                          <p:spTgt spid="322630"/>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4" presetClass="entr" presetSubtype="16" fill="hold" nodeType="clickEffect">
                                  <p:stCondLst>
                                    <p:cond delay="0"/>
                                  </p:stCondLst>
                                  <p:childTnLst>
                                    <p:set>
                                      <p:cBhvr>
                                        <p:cTn id="82" dur="1" fill="hold">
                                          <p:stCondLst>
                                            <p:cond delay="0"/>
                                          </p:stCondLst>
                                        </p:cTn>
                                        <p:tgtEl>
                                          <p:spTgt spid="322625"/>
                                        </p:tgtEl>
                                        <p:attrNameLst>
                                          <p:attrName>style.visibility</p:attrName>
                                        </p:attrNameLst>
                                      </p:cBhvr>
                                      <p:to>
                                        <p:strVal val="visible"/>
                                      </p:to>
                                    </p:set>
                                    <p:animEffect transition="in" filter="box(in)">
                                      <p:cBhvr>
                                        <p:cTn id="83" dur="500"/>
                                        <p:tgtEl>
                                          <p:spTgt spid="322625"/>
                                        </p:tgtEl>
                                      </p:cBhvr>
                                    </p:animEffect>
                                  </p:childTnLst>
                                </p:cTn>
                              </p:par>
                              <p:par>
                                <p:cTn id="84" presetID="4" presetClass="entr" presetSubtype="16" fill="hold" grpId="0" nodeType="withEffect">
                                  <p:stCondLst>
                                    <p:cond delay="0"/>
                                  </p:stCondLst>
                                  <p:childTnLst>
                                    <p:set>
                                      <p:cBhvr>
                                        <p:cTn id="85" dur="1" fill="hold">
                                          <p:stCondLst>
                                            <p:cond delay="0"/>
                                          </p:stCondLst>
                                        </p:cTn>
                                        <p:tgtEl>
                                          <p:spTgt spid="322601"/>
                                        </p:tgtEl>
                                        <p:attrNameLst>
                                          <p:attrName>style.visibility</p:attrName>
                                        </p:attrNameLst>
                                      </p:cBhvr>
                                      <p:to>
                                        <p:strVal val="visible"/>
                                      </p:to>
                                    </p:set>
                                    <p:animEffect transition="in" filter="box(in)">
                                      <p:cBhvr>
                                        <p:cTn id="86" dur="500"/>
                                        <p:tgtEl>
                                          <p:spTgt spid="322601"/>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3" presetClass="entr" presetSubtype="10" fill="hold" nodeType="clickEffect">
                                  <p:stCondLst>
                                    <p:cond delay="0"/>
                                  </p:stCondLst>
                                  <p:childTnLst>
                                    <p:set>
                                      <p:cBhvr>
                                        <p:cTn id="90" dur="1" fill="hold">
                                          <p:stCondLst>
                                            <p:cond delay="0"/>
                                          </p:stCondLst>
                                        </p:cTn>
                                        <p:tgtEl>
                                          <p:spTgt spid="322616"/>
                                        </p:tgtEl>
                                        <p:attrNameLst>
                                          <p:attrName>style.visibility</p:attrName>
                                        </p:attrNameLst>
                                      </p:cBhvr>
                                      <p:to>
                                        <p:strVal val="visible"/>
                                      </p:to>
                                    </p:set>
                                    <p:animEffect transition="in" filter="blinds(horizontal)">
                                      <p:cBhvr>
                                        <p:cTn id="91" dur="500"/>
                                        <p:tgtEl>
                                          <p:spTgt spid="322616"/>
                                        </p:tgtEl>
                                      </p:cBhvr>
                                    </p:animEffect>
                                  </p:childTnLst>
                                </p:cTn>
                              </p:par>
                              <p:par>
                                <p:cTn id="92" presetID="3" presetClass="entr" presetSubtype="10" fill="hold" grpId="0" nodeType="withEffect">
                                  <p:stCondLst>
                                    <p:cond delay="0"/>
                                  </p:stCondLst>
                                  <p:childTnLst>
                                    <p:set>
                                      <p:cBhvr>
                                        <p:cTn id="93" dur="1" fill="hold">
                                          <p:stCondLst>
                                            <p:cond delay="0"/>
                                          </p:stCondLst>
                                        </p:cTn>
                                        <p:tgtEl>
                                          <p:spTgt spid="322604"/>
                                        </p:tgtEl>
                                        <p:attrNameLst>
                                          <p:attrName>style.visibility</p:attrName>
                                        </p:attrNameLst>
                                      </p:cBhvr>
                                      <p:to>
                                        <p:strVal val="visible"/>
                                      </p:to>
                                    </p:set>
                                    <p:animEffect transition="in" filter="blinds(horizontal)">
                                      <p:cBhvr>
                                        <p:cTn id="94" dur="500"/>
                                        <p:tgtEl>
                                          <p:spTgt spid="322604"/>
                                        </p:tgtEl>
                                      </p:cBhvr>
                                    </p:animEffect>
                                  </p:childTnLst>
                                </p:cTn>
                              </p:par>
                              <p:par>
                                <p:cTn id="95" presetID="3" presetClass="entr" presetSubtype="10" fill="hold" grpId="0" nodeType="withEffect">
                                  <p:stCondLst>
                                    <p:cond delay="0"/>
                                  </p:stCondLst>
                                  <p:childTnLst>
                                    <p:set>
                                      <p:cBhvr>
                                        <p:cTn id="96" dur="1" fill="hold">
                                          <p:stCondLst>
                                            <p:cond delay="0"/>
                                          </p:stCondLst>
                                        </p:cTn>
                                        <p:tgtEl>
                                          <p:spTgt spid="322605"/>
                                        </p:tgtEl>
                                        <p:attrNameLst>
                                          <p:attrName>style.visibility</p:attrName>
                                        </p:attrNameLst>
                                      </p:cBhvr>
                                      <p:to>
                                        <p:strVal val="visible"/>
                                      </p:to>
                                    </p:set>
                                    <p:animEffect transition="in" filter="blinds(horizontal)">
                                      <p:cBhvr>
                                        <p:cTn id="97" dur="500"/>
                                        <p:tgtEl>
                                          <p:spTgt spid="322605"/>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3" presetClass="entr" presetSubtype="10" fill="hold" grpId="0" nodeType="clickEffect">
                                  <p:stCondLst>
                                    <p:cond delay="0"/>
                                  </p:stCondLst>
                                  <p:childTnLst>
                                    <p:set>
                                      <p:cBhvr>
                                        <p:cTn id="101" dur="1" fill="hold">
                                          <p:stCondLst>
                                            <p:cond delay="0"/>
                                          </p:stCondLst>
                                        </p:cTn>
                                        <p:tgtEl>
                                          <p:spTgt spid="322611"/>
                                        </p:tgtEl>
                                        <p:attrNameLst>
                                          <p:attrName>style.visibility</p:attrName>
                                        </p:attrNameLst>
                                      </p:cBhvr>
                                      <p:to>
                                        <p:strVal val="visible"/>
                                      </p:to>
                                    </p:set>
                                    <p:animEffect transition="in" filter="blinds(horizontal)">
                                      <p:cBhvr>
                                        <p:cTn id="102" dur="500"/>
                                        <p:tgtEl>
                                          <p:spTgt spid="322611"/>
                                        </p:tgtEl>
                                      </p:cBhvr>
                                    </p:animEffect>
                                  </p:childTnLst>
                                </p:cTn>
                              </p:par>
                              <p:par>
                                <p:cTn id="103" presetID="3" presetClass="entr" presetSubtype="10" fill="hold" nodeType="withEffect">
                                  <p:stCondLst>
                                    <p:cond delay="0"/>
                                  </p:stCondLst>
                                  <p:childTnLst>
                                    <p:set>
                                      <p:cBhvr>
                                        <p:cTn id="104" dur="1" fill="hold">
                                          <p:stCondLst>
                                            <p:cond delay="0"/>
                                          </p:stCondLst>
                                        </p:cTn>
                                        <p:tgtEl>
                                          <p:spTgt spid="322620"/>
                                        </p:tgtEl>
                                        <p:attrNameLst>
                                          <p:attrName>style.visibility</p:attrName>
                                        </p:attrNameLst>
                                      </p:cBhvr>
                                      <p:to>
                                        <p:strVal val="visible"/>
                                      </p:to>
                                    </p:set>
                                    <p:animEffect transition="in" filter="blinds(horizontal)">
                                      <p:cBhvr>
                                        <p:cTn id="105" dur="500"/>
                                        <p:tgtEl>
                                          <p:spTgt spid="322620"/>
                                        </p:tgtEl>
                                      </p:cBhvr>
                                    </p:animEffect>
                                  </p:childTnLst>
                                </p:cTn>
                              </p:par>
                              <p:par>
                                <p:cTn id="106" presetID="3" presetClass="entr" presetSubtype="10" fill="hold" nodeType="withEffect">
                                  <p:stCondLst>
                                    <p:cond delay="0"/>
                                  </p:stCondLst>
                                  <p:childTnLst>
                                    <p:set>
                                      <p:cBhvr>
                                        <p:cTn id="107" dur="1" fill="hold">
                                          <p:stCondLst>
                                            <p:cond delay="0"/>
                                          </p:stCondLst>
                                        </p:cTn>
                                        <p:tgtEl>
                                          <p:spTgt spid="322629"/>
                                        </p:tgtEl>
                                        <p:attrNameLst>
                                          <p:attrName>style.visibility</p:attrName>
                                        </p:attrNameLst>
                                      </p:cBhvr>
                                      <p:to>
                                        <p:strVal val="visible"/>
                                      </p:to>
                                    </p:set>
                                    <p:animEffect transition="in" filter="blinds(horizontal)">
                                      <p:cBhvr>
                                        <p:cTn id="108" dur="500"/>
                                        <p:tgtEl>
                                          <p:spTgt spid="322629"/>
                                        </p:tgtEl>
                                      </p:cBhvr>
                                    </p:animEffect>
                                  </p:childTnLst>
                                </p:cTn>
                              </p:par>
                            </p:childTnLst>
                          </p:cTn>
                        </p:par>
                      </p:childTnLst>
                    </p:cTn>
                  </p:par>
                  <p:par>
                    <p:cTn id="109" fill="hold" nodeType="clickPar">
                      <p:stCondLst>
                        <p:cond delay="indefinite"/>
                      </p:stCondLst>
                      <p:childTnLst>
                        <p:par>
                          <p:cTn id="110" fill="hold" nodeType="withGroup">
                            <p:stCondLst>
                              <p:cond delay="0"/>
                            </p:stCondLst>
                            <p:childTnLst>
                              <p:par>
                                <p:cTn id="111" presetID="3" presetClass="entr" presetSubtype="10" fill="hold" nodeType="clickEffect">
                                  <p:stCondLst>
                                    <p:cond delay="0"/>
                                  </p:stCondLst>
                                  <p:childTnLst>
                                    <p:set>
                                      <p:cBhvr>
                                        <p:cTn id="112" dur="1" fill="hold">
                                          <p:stCondLst>
                                            <p:cond delay="0"/>
                                          </p:stCondLst>
                                        </p:cTn>
                                        <p:tgtEl>
                                          <p:spTgt spid="322624"/>
                                        </p:tgtEl>
                                        <p:attrNameLst>
                                          <p:attrName>style.visibility</p:attrName>
                                        </p:attrNameLst>
                                      </p:cBhvr>
                                      <p:to>
                                        <p:strVal val="visible"/>
                                      </p:to>
                                    </p:set>
                                    <p:animEffect transition="in" filter="blinds(horizontal)">
                                      <p:cBhvr>
                                        <p:cTn id="113" dur="500"/>
                                        <p:tgtEl>
                                          <p:spTgt spid="322624"/>
                                        </p:tgtEl>
                                      </p:cBhvr>
                                    </p:animEffect>
                                  </p:childTnLst>
                                </p:cTn>
                              </p:par>
                              <p:par>
                                <p:cTn id="114" presetID="3" presetClass="entr" presetSubtype="10" fill="hold" nodeType="withEffect">
                                  <p:stCondLst>
                                    <p:cond delay="0"/>
                                  </p:stCondLst>
                                  <p:childTnLst>
                                    <p:set>
                                      <p:cBhvr>
                                        <p:cTn id="115" dur="1" fill="hold">
                                          <p:stCondLst>
                                            <p:cond delay="0"/>
                                          </p:stCondLst>
                                        </p:cTn>
                                        <p:tgtEl>
                                          <p:spTgt spid="322627"/>
                                        </p:tgtEl>
                                        <p:attrNameLst>
                                          <p:attrName>style.visibility</p:attrName>
                                        </p:attrNameLst>
                                      </p:cBhvr>
                                      <p:to>
                                        <p:strVal val="visible"/>
                                      </p:to>
                                    </p:set>
                                    <p:animEffect transition="in" filter="blinds(horizontal)">
                                      <p:cBhvr>
                                        <p:cTn id="116" dur="500"/>
                                        <p:tgtEl>
                                          <p:spTgt spid="322627"/>
                                        </p:tgtEl>
                                      </p:cBhvr>
                                    </p:animEffect>
                                  </p:childTnLst>
                                </p:cTn>
                              </p:par>
                              <p:par>
                                <p:cTn id="117" presetID="3" presetClass="entr" presetSubtype="10" fill="hold" grpId="0" nodeType="withEffect">
                                  <p:stCondLst>
                                    <p:cond delay="0"/>
                                  </p:stCondLst>
                                  <p:childTnLst>
                                    <p:set>
                                      <p:cBhvr>
                                        <p:cTn id="118" dur="1" fill="hold">
                                          <p:stCondLst>
                                            <p:cond delay="0"/>
                                          </p:stCondLst>
                                        </p:cTn>
                                        <p:tgtEl>
                                          <p:spTgt spid="322599"/>
                                        </p:tgtEl>
                                        <p:attrNameLst>
                                          <p:attrName>style.visibility</p:attrName>
                                        </p:attrNameLst>
                                      </p:cBhvr>
                                      <p:to>
                                        <p:strVal val="visible"/>
                                      </p:to>
                                    </p:set>
                                    <p:animEffect transition="in" filter="blinds(horizontal)">
                                      <p:cBhvr>
                                        <p:cTn id="119" dur="500"/>
                                        <p:tgtEl>
                                          <p:spTgt spid="322599"/>
                                        </p:tgtEl>
                                      </p:cBhvr>
                                    </p:animEffect>
                                  </p:childTnLst>
                                </p:cTn>
                              </p:par>
                            </p:childTnLst>
                          </p:cTn>
                        </p:par>
                      </p:childTnLst>
                    </p:cTn>
                  </p:par>
                  <p:par>
                    <p:cTn id="120" fill="hold" nodeType="clickPar">
                      <p:stCondLst>
                        <p:cond delay="indefinite"/>
                      </p:stCondLst>
                      <p:childTnLst>
                        <p:par>
                          <p:cTn id="121" fill="hold" nodeType="withGroup">
                            <p:stCondLst>
                              <p:cond delay="0"/>
                            </p:stCondLst>
                            <p:childTnLst>
                              <p:par>
                                <p:cTn id="122" presetID="3" presetClass="entr" presetSubtype="10" fill="hold" nodeType="clickEffect">
                                  <p:stCondLst>
                                    <p:cond delay="0"/>
                                  </p:stCondLst>
                                  <p:childTnLst>
                                    <p:set>
                                      <p:cBhvr>
                                        <p:cTn id="123" dur="1" fill="hold">
                                          <p:stCondLst>
                                            <p:cond delay="0"/>
                                          </p:stCondLst>
                                        </p:cTn>
                                        <p:tgtEl>
                                          <p:spTgt spid="322623"/>
                                        </p:tgtEl>
                                        <p:attrNameLst>
                                          <p:attrName>style.visibility</p:attrName>
                                        </p:attrNameLst>
                                      </p:cBhvr>
                                      <p:to>
                                        <p:strVal val="visible"/>
                                      </p:to>
                                    </p:set>
                                    <p:animEffect transition="in" filter="blinds(horizontal)">
                                      <p:cBhvr>
                                        <p:cTn id="124" dur="500"/>
                                        <p:tgtEl>
                                          <p:spTgt spid="322623"/>
                                        </p:tgtEl>
                                      </p:cBhvr>
                                    </p:animEffect>
                                  </p:childTnLst>
                                </p:cTn>
                              </p:par>
                              <p:par>
                                <p:cTn id="125" presetID="3" presetClass="entr" presetSubtype="10" fill="hold" nodeType="withEffect">
                                  <p:stCondLst>
                                    <p:cond delay="0"/>
                                  </p:stCondLst>
                                  <p:childTnLst>
                                    <p:set>
                                      <p:cBhvr>
                                        <p:cTn id="126" dur="1" fill="hold">
                                          <p:stCondLst>
                                            <p:cond delay="0"/>
                                          </p:stCondLst>
                                        </p:cTn>
                                        <p:tgtEl>
                                          <p:spTgt spid="322626"/>
                                        </p:tgtEl>
                                        <p:attrNameLst>
                                          <p:attrName>style.visibility</p:attrName>
                                        </p:attrNameLst>
                                      </p:cBhvr>
                                      <p:to>
                                        <p:strVal val="visible"/>
                                      </p:to>
                                    </p:set>
                                    <p:animEffect transition="in" filter="blinds(horizontal)">
                                      <p:cBhvr>
                                        <p:cTn id="127" dur="500"/>
                                        <p:tgtEl>
                                          <p:spTgt spid="322626"/>
                                        </p:tgtEl>
                                      </p:cBhvr>
                                    </p:animEffect>
                                  </p:childTnLst>
                                </p:cTn>
                              </p:par>
                              <p:par>
                                <p:cTn id="128" presetID="3" presetClass="entr" presetSubtype="10" fill="hold" grpId="0" nodeType="withEffect">
                                  <p:stCondLst>
                                    <p:cond delay="0"/>
                                  </p:stCondLst>
                                  <p:childTnLst>
                                    <p:set>
                                      <p:cBhvr>
                                        <p:cTn id="129" dur="1" fill="hold">
                                          <p:stCondLst>
                                            <p:cond delay="0"/>
                                          </p:stCondLst>
                                        </p:cTn>
                                        <p:tgtEl>
                                          <p:spTgt spid="322600"/>
                                        </p:tgtEl>
                                        <p:attrNameLst>
                                          <p:attrName>style.visibility</p:attrName>
                                        </p:attrNameLst>
                                      </p:cBhvr>
                                      <p:to>
                                        <p:strVal val="visible"/>
                                      </p:to>
                                    </p:set>
                                    <p:animEffect transition="in" filter="blinds(horizontal)">
                                      <p:cBhvr>
                                        <p:cTn id="130" dur="500"/>
                                        <p:tgtEl>
                                          <p:spTgt spid="322600"/>
                                        </p:tgtEl>
                                      </p:cBhvr>
                                    </p:animEffect>
                                  </p:childTnLst>
                                </p:cTn>
                              </p:par>
                            </p:childTnLst>
                          </p:cTn>
                        </p:par>
                      </p:childTnLst>
                    </p:cTn>
                  </p:par>
                  <p:par>
                    <p:cTn id="131" fill="hold" nodeType="clickPar">
                      <p:stCondLst>
                        <p:cond delay="indefinite"/>
                      </p:stCondLst>
                      <p:childTnLst>
                        <p:par>
                          <p:cTn id="132" fill="hold" nodeType="withGroup">
                            <p:stCondLst>
                              <p:cond delay="0"/>
                            </p:stCondLst>
                            <p:childTnLst>
                              <p:par>
                                <p:cTn id="133" presetID="3" presetClass="entr" presetSubtype="10" fill="hold" grpId="0" nodeType="clickEffect">
                                  <p:stCondLst>
                                    <p:cond delay="0"/>
                                  </p:stCondLst>
                                  <p:childTnLst>
                                    <p:set>
                                      <p:cBhvr>
                                        <p:cTn id="134" dur="1" fill="hold">
                                          <p:stCondLst>
                                            <p:cond delay="0"/>
                                          </p:stCondLst>
                                        </p:cTn>
                                        <p:tgtEl>
                                          <p:spTgt spid="322563">
                                            <p:bg/>
                                          </p:spTgt>
                                        </p:tgtEl>
                                        <p:attrNameLst>
                                          <p:attrName>style.visibility</p:attrName>
                                        </p:attrNameLst>
                                      </p:cBhvr>
                                      <p:to>
                                        <p:strVal val="visible"/>
                                      </p:to>
                                    </p:set>
                                    <p:animEffect transition="in" filter="blinds(horizontal)">
                                      <p:cBhvr>
                                        <p:cTn id="135" dur="500"/>
                                        <p:tgtEl>
                                          <p:spTgt spid="322563">
                                            <p:bg/>
                                          </p:spTgt>
                                        </p:tgtEl>
                                      </p:cBhvr>
                                    </p:animEffect>
                                  </p:childTnLst>
                                </p:cTn>
                              </p:par>
                            </p:childTnLst>
                          </p:cTn>
                        </p:par>
                      </p:childTnLst>
                    </p:cTn>
                  </p:par>
                  <p:par>
                    <p:cTn id="136" fill="hold" nodeType="clickPar">
                      <p:stCondLst>
                        <p:cond delay="indefinite"/>
                      </p:stCondLst>
                      <p:childTnLst>
                        <p:par>
                          <p:cTn id="137" fill="hold" nodeType="withGroup">
                            <p:stCondLst>
                              <p:cond delay="0"/>
                            </p:stCondLst>
                            <p:childTnLst>
                              <p:par>
                                <p:cTn id="138" presetID="3" presetClass="entr" presetSubtype="10" fill="hold" grpId="0" nodeType="clickEffect">
                                  <p:stCondLst>
                                    <p:cond delay="0"/>
                                  </p:stCondLst>
                                  <p:childTnLst>
                                    <p:set>
                                      <p:cBhvr>
                                        <p:cTn id="139" dur="1" fill="hold">
                                          <p:stCondLst>
                                            <p:cond delay="0"/>
                                          </p:stCondLst>
                                        </p:cTn>
                                        <p:tgtEl>
                                          <p:spTgt spid="322563">
                                            <p:txEl>
                                              <p:pRg st="0" end="0"/>
                                            </p:txEl>
                                          </p:spTgt>
                                        </p:tgtEl>
                                        <p:attrNameLst>
                                          <p:attrName>style.visibility</p:attrName>
                                        </p:attrNameLst>
                                      </p:cBhvr>
                                      <p:to>
                                        <p:strVal val="visible"/>
                                      </p:to>
                                    </p:set>
                                    <p:animEffect transition="in" filter="blinds(horizontal)">
                                      <p:cBhvr>
                                        <p:cTn id="140" dur="500"/>
                                        <p:tgtEl>
                                          <p:spTgt spid="322563">
                                            <p:txEl>
                                              <p:pRg st="0" end="0"/>
                                            </p:txEl>
                                          </p:spTgt>
                                        </p:tgtEl>
                                      </p:cBhvr>
                                    </p:animEffect>
                                  </p:childTnLst>
                                </p:cTn>
                              </p:par>
                            </p:childTnLst>
                          </p:cTn>
                        </p:par>
                      </p:childTnLst>
                    </p:cTn>
                  </p:par>
                  <p:par>
                    <p:cTn id="141" fill="hold" nodeType="clickPar">
                      <p:stCondLst>
                        <p:cond delay="indefinite"/>
                      </p:stCondLst>
                      <p:childTnLst>
                        <p:par>
                          <p:cTn id="142" fill="hold" nodeType="withGroup">
                            <p:stCondLst>
                              <p:cond delay="0"/>
                            </p:stCondLst>
                            <p:childTnLst>
                              <p:par>
                                <p:cTn id="143" presetID="3" presetClass="entr" presetSubtype="10" fill="hold" grpId="0" nodeType="clickEffect">
                                  <p:stCondLst>
                                    <p:cond delay="0"/>
                                  </p:stCondLst>
                                  <p:childTnLst>
                                    <p:set>
                                      <p:cBhvr>
                                        <p:cTn id="144" dur="1" fill="hold">
                                          <p:stCondLst>
                                            <p:cond delay="0"/>
                                          </p:stCondLst>
                                        </p:cTn>
                                        <p:tgtEl>
                                          <p:spTgt spid="322563">
                                            <p:txEl>
                                              <p:pRg st="1" end="1"/>
                                            </p:txEl>
                                          </p:spTgt>
                                        </p:tgtEl>
                                        <p:attrNameLst>
                                          <p:attrName>style.visibility</p:attrName>
                                        </p:attrNameLst>
                                      </p:cBhvr>
                                      <p:to>
                                        <p:strVal val="visible"/>
                                      </p:to>
                                    </p:set>
                                    <p:animEffect transition="in" filter="blinds(horizontal)">
                                      <p:cBhvr>
                                        <p:cTn id="145" dur="500"/>
                                        <p:tgtEl>
                                          <p:spTgt spid="322563">
                                            <p:txEl>
                                              <p:pRg st="1" end="1"/>
                                            </p:txEl>
                                          </p:spTgt>
                                        </p:tgtEl>
                                      </p:cBhvr>
                                    </p:animEffect>
                                  </p:childTnLst>
                                </p:cTn>
                              </p:par>
                            </p:childTnLst>
                          </p:cTn>
                        </p:par>
                      </p:childTnLst>
                    </p:cTn>
                  </p:par>
                  <p:par>
                    <p:cTn id="146" fill="hold" nodeType="clickPar">
                      <p:stCondLst>
                        <p:cond delay="indefinite"/>
                      </p:stCondLst>
                      <p:childTnLst>
                        <p:par>
                          <p:cTn id="147" fill="hold" nodeType="withGroup">
                            <p:stCondLst>
                              <p:cond delay="0"/>
                            </p:stCondLst>
                            <p:childTnLst>
                              <p:par>
                                <p:cTn id="148" presetID="3" presetClass="entr" presetSubtype="10" fill="hold" grpId="0" nodeType="clickEffect">
                                  <p:stCondLst>
                                    <p:cond delay="0"/>
                                  </p:stCondLst>
                                  <p:childTnLst>
                                    <p:set>
                                      <p:cBhvr>
                                        <p:cTn id="149" dur="1" fill="hold">
                                          <p:stCondLst>
                                            <p:cond delay="0"/>
                                          </p:stCondLst>
                                        </p:cTn>
                                        <p:tgtEl>
                                          <p:spTgt spid="322632">
                                            <p:bg/>
                                          </p:spTgt>
                                        </p:tgtEl>
                                        <p:attrNameLst>
                                          <p:attrName>style.visibility</p:attrName>
                                        </p:attrNameLst>
                                      </p:cBhvr>
                                      <p:to>
                                        <p:strVal val="visible"/>
                                      </p:to>
                                    </p:set>
                                    <p:animEffect transition="in" filter="blinds(horizontal)">
                                      <p:cBhvr>
                                        <p:cTn id="150" dur="500"/>
                                        <p:tgtEl>
                                          <p:spTgt spid="322632">
                                            <p:bg/>
                                          </p:spTgt>
                                        </p:tgtEl>
                                      </p:cBhvr>
                                    </p:animEffect>
                                  </p:childTnLst>
                                </p:cTn>
                              </p:par>
                            </p:childTnLst>
                          </p:cTn>
                        </p:par>
                      </p:childTnLst>
                    </p:cTn>
                  </p:par>
                  <p:par>
                    <p:cTn id="151" fill="hold" nodeType="clickPar">
                      <p:stCondLst>
                        <p:cond delay="indefinite"/>
                      </p:stCondLst>
                      <p:childTnLst>
                        <p:par>
                          <p:cTn id="152" fill="hold" nodeType="withGroup">
                            <p:stCondLst>
                              <p:cond delay="0"/>
                            </p:stCondLst>
                            <p:childTnLst>
                              <p:par>
                                <p:cTn id="153" presetID="3" presetClass="entr" presetSubtype="10" fill="hold" grpId="0" nodeType="clickEffect">
                                  <p:stCondLst>
                                    <p:cond delay="0"/>
                                  </p:stCondLst>
                                  <p:childTnLst>
                                    <p:set>
                                      <p:cBhvr>
                                        <p:cTn id="154" dur="1" fill="hold">
                                          <p:stCondLst>
                                            <p:cond delay="0"/>
                                          </p:stCondLst>
                                        </p:cTn>
                                        <p:tgtEl>
                                          <p:spTgt spid="322632">
                                            <p:txEl>
                                              <p:pRg st="0" end="0"/>
                                            </p:txEl>
                                          </p:spTgt>
                                        </p:tgtEl>
                                        <p:attrNameLst>
                                          <p:attrName>style.visibility</p:attrName>
                                        </p:attrNameLst>
                                      </p:cBhvr>
                                      <p:to>
                                        <p:strVal val="visible"/>
                                      </p:to>
                                    </p:set>
                                    <p:animEffect transition="in" filter="blinds(horizontal)">
                                      <p:cBhvr>
                                        <p:cTn id="155" dur="500"/>
                                        <p:tgtEl>
                                          <p:spTgt spid="322632">
                                            <p:txEl>
                                              <p:pRg st="0" end="0"/>
                                            </p:txEl>
                                          </p:spTgt>
                                        </p:tgtEl>
                                      </p:cBhvr>
                                    </p:animEffect>
                                  </p:childTnLst>
                                </p:cTn>
                              </p:par>
                            </p:childTnLst>
                          </p:cTn>
                        </p:par>
                      </p:childTnLst>
                    </p:cTn>
                  </p:par>
                  <p:par>
                    <p:cTn id="156" fill="hold" nodeType="clickPar">
                      <p:stCondLst>
                        <p:cond delay="indefinite"/>
                      </p:stCondLst>
                      <p:childTnLst>
                        <p:par>
                          <p:cTn id="157" fill="hold" nodeType="withGroup">
                            <p:stCondLst>
                              <p:cond delay="0"/>
                            </p:stCondLst>
                            <p:childTnLst>
                              <p:par>
                                <p:cTn id="158" presetID="3" presetClass="entr" presetSubtype="10" fill="hold" grpId="0" nodeType="clickEffect">
                                  <p:stCondLst>
                                    <p:cond delay="0"/>
                                  </p:stCondLst>
                                  <p:childTnLst>
                                    <p:set>
                                      <p:cBhvr>
                                        <p:cTn id="159" dur="1" fill="hold">
                                          <p:stCondLst>
                                            <p:cond delay="0"/>
                                          </p:stCondLst>
                                        </p:cTn>
                                        <p:tgtEl>
                                          <p:spTgt spid="322633">
                                            <p:bg/>
                                          </p:spTgt>
                                        </p:tgtEl>
                                        <p:attrNameLst>
                                          <p:attrName>style.visibility</p:attrName>
                                        </p:attrNameLst>
                                      </p:cBhvr>
                                      <p:to>
                                        <p:strVal val="visible"/>
                                      </p:to>
                                    </p:set>
                                    <p:animEffect transition="in" filter="blinds(horizontal)">
                                      <p:cBhvr>
                                        <p:cTn id="160" dur="500"/>
                                        <p:tgtEl>
                                          <p:spTgt spid="322633">
                                            <p:bg/>
                                          </p:spTgt>
                                        </p:tgtEl>
                                      </p:cBhvr>
                                    </p:animEffect>
                                  </p:childTnLst>
                                </p:cTn>
                              </p:par>
                            </p:childTnLst>
                          </p:cTn>
                        </p:par>
                      </p:childTnLst>
                    </p:cTn>
                  </p:par>
                  <p:par>
                    <p:cTn id="161" fill="hold" nodeType="clickPar">
                      <p:stCondLst>
                        <p:cond delay="indefinite"/>
                      </p:stCondLst>
                      <p:childTnLst>
                        <p:par>
                          <p:cTn id="162" fill="hold" nodeType="withGroup">
                            <p:stCondLst>
                              <p:cond delay="0"/>
                            </p:stCondLst>
                            <p:childTnLst>
                              <p:par>
                                <p:cTn id="163" presetID="3" presetClass="entr" presetSubtype="10" fill="hold" grpId="0" nodeType="clickEffect">
                                  <p:stCondLst>
                                    <p:cond delay="0"/>
                                  </p:stCondLst>
                                  <p:childTnLst>
                                    <p:set>
                                      <p:cBhvr>
                                        <p:cTn id="164" dur="1" fill="hold">
                                          <p:stCondLst>
                                            <p:cond delay="0"/>
                                          </p:stCondLst>
                                        </p:cTn>
                                        <p:tgtEl>
                                          <p:spTgt spid="322633">
                                            <p:txEl>
                                              <p:pRg st="0" end="0"/>
                                            </p:txEl>
                                          </p:spTgt>
                                        </p:tgtEl>
                                        <p:attrNameLst>
                                          <p:attrName>style.visibility</p:attrName>
                                        </p:attrNameLst>
                                      </p:cBhvr>
                                      <p:to>
                                        <p:strVal val="visible"/>
                                      </p:to>
                                    </p:set>
                                    <p:animEffect transition="in" filter="blinds(horizontal)">
                                      <p:cBhvr>
                                        <p:cTn id="165" dur="500"/>
                                        <p:tgtEl>
                                          <p:spTgt spid="3226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563" grpId="0" build="p" animBg="1"/>
      <p:bldP spid="322598" grpId="0"/>
      <p:bldP spid="322599" grpId="0" animBg="1"/>
      <p:bldP spid="322600" grpId="0" animBg="1"/>
      <p:bldP spid="322601" grpId="0" animBg="1"/>
      <p:bldP spid="322602" grpId="0"/>
      <p:bldP spid="322603" grpId="0"/>
      <p:bldP spid="322604" grpId="0"/>
      <p:bldP spid="322605" grpId="0"/>
      <p:bldP spid="322606" grpId="0"/>
      <p:bldP spid="322607" grpId="0"/>
      <p:bldP spid="322608" grpId="0" animBg="1"/>
      <p:bldP spid="322609" grpId="0"/>
      <p:bldP spid="322610" grpId="0"/>
      <p:bldP spid="322611" grpId="0"/>
      <p:bldP spid="322622" grpId="0"/>
      <p:bldP spid="322632" grpId="0" build="p" animBg="1"/>
      <p:bldP spid="322633"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C663D535-168B-4F7A-9941-F15D4674C98A}"/>
              </a:ext>
            </a:extLst>
          </p:cNvPr>
          <p:cNvSpPr>
            <a:spLocks noGrp="1" noChangeArrowheads="1"/>
          </p:cNvSpPr>
          <p:nvPr>
            <p:ph type="title"/>
          </p:nvPr>
        </p:nvSpPr>
        <p:spPr>
          <a:xfrm>
            <a:off x="611188" y="404813"/>
            <a:ext cx="7772400" cy="576262"/>
          </a:xfrm>
        </p:spPr>
        <p:txBody>
          <a:bodyPr/>
          <a:lstStyle/>
          <a:p>
            <a:pPr marL="914400" indent="-914400" eaLnBrk="1" hangingPunct="1"/>
            <a:r>
              <a:rPr lang="en-US" altLang="zh-CN" sz="2400" b="1">
                <a:solidFill>
                  <a:srgbClr val="000000"/>
                </a:solidFill>
                <a:latin typeface="黑体" panose="02010609060101010101" pitchFamily="49" charset="-122"/>
                <a:ea typeface="黑体" panose="02010609060101010101" pitchFamily="49" charset="-122"/>
              </a:rPr>
              <a:t>4</a:t>
            </a:r>
            <a:r>
              <a:rPr lang="zh-CN" altLang="en-US" sz="2400" b="1">
                <a:solidFill>
                  <a:srgbClr val="000000"/>
                </a:solidFill>
                <a:latin typeface="黑体" panose="02010609060101010101" pitchFamily="49" charset="-122"/>
                <a:ea typeface="黑体" panose="02010609060101010101" pitchFamily="49" charset="-122"/>
              </a:rPr>
              <a:t>、吉芬物品的替代效应和收入效应</a:t>
            </a:r>
          </a:p>
        </p:txBody>
      </p:sp>
      <p:sp>
        <p:nvSpPr>
          <p:cNvPr id="323588" name="Rectangle 4" descr="蓝色面巾纸">
            <a:extLst>
              <a:ext uri="{FF2B5EF4-FFF2-40B4-BE49-F238E27FC236}">
                <a16:creationId xmlns:a16="http://schemas.microsoft.com/office/drawing/2014/main" id="{8C983BE3-5EF5-4320-AACE-5FA0D7EA90D1}"/>
              </a:ext>
            </a:extLst>
          </p:cNvPr>
          <p:cNvSpPr>
            <a:spLocks noChangeArrowheads="1"/>
          </p:cNvSpPr>
          <p:nvPr/>
        </p:nvSpPr>
        <p:spPr bwMode="auto">
          <a:xfrm>
            <a:off x="611188" y="1484313"/>
            <a:ext cx="2736850" cy="3600450"/>
          </a:xfrm>
          <a:prstGeom prst="rect">
            <a:avLst/>
          </a:prstGeom>
          <a:blipFill dpi="0" rotWithShape="0">
            <a:blip r:embed="rId2"/>
            <a:srcRect/>
            <a:tile tx="0" ty="0" sx="100000" sy="100000" flip="none" algn="tl"/>
          </a:blipFill>
          <a:ln w="76200" algn="ctr">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90000"/>
              </a:lnSpc>
              <a:buClr>
                <a:schemeClr val="accent2"/>
              </a:buClr>
              <a:buSzPct val="95000"/>
              <a:buFont typeface="Wingdings" panose="05000000000000000000" pitchFamily="2" charset="2"/>
              <a:buChar char="u"/>
            </a:pPr>
            <a:r>
              <a:rPr lang="zh-CN" altLang="en-US" sz="2400" b="1">
                <a:solidFill>
                  <a:srgbClr val="000000"/>
                </a:solidFill>
              </a:rPr>
              <a:t>吉芬物品：替代效应使需求量与价格成反向变动，收入效应使需求量与价格同向变动。</a:t>
            </a:r>
          </a:p>
          <a:p>
            <a:pPr eaLnBrk="1" hangingPunct="1">
              <a:lnSpc>
                <a:spcPct val="90000"/>
              </a:lnSpc>
              <a:buClr>
                <a:schemeClr val="accent2"/>
              </a:buClr>
              <a:buSzPct val="95000"/>
              <a:buFont typeface="Wingdings" panose="05000000000000000000" pitchFamily="2" charset="2"/>
              <a:buChar char="u"/>
            </a:pPr>
            <a:r>
              <a:rPr lang="zh-CN" altLang="en-US" sz="2400" b="1">
                <a:solidFill>
                  <a:srgbClr val="000000"/>
                </a:solidFill>
              </a:rPr>
              <a:t>收入效应的作用很大，以至超过了替代效应的作用。</a:t>
            </a:r>
          </a:p>
          <a:p>
            <a:pPr eaLnBrk="1" hangingPunct="1">
              <a:lnSpc>
                <a:spcPct val="90000"/>
              </a:lnSpc>
              <a:buClr>
                <a:schemeClr val="accent2"/>
              </a:buClr>
              <a:buSzPct val="95000"/>
              <a:buFont typeface="Wingdings" panose="05000000000000000000" pitchFamily="2" charset="2"/>
              <a:buChar char="u"/>
            </a:pPr>
            <a:r>
              <a:rPr lang="zh-CN" altLang="en-US" sz="2400" b="1">
                <a:solidFill>
                  <a:srgbClr val="000000"/>
                </a:solidFill>
              </a:rPr>
              <a:t>从而使得总效应与价格成同向变动。</a:t>
            </a:r>
          </a:p>
        </p:txBody>
      </p:sp>
      <p:sp>
        <p:nvSpPr>
          <p:cNvPr id="323591" name="AutoShape 7" descr="花束">
            <a:extLst>
              <a:ext uri="{FF2B5EF4-FFF2-40B4-BE49-F238E27FC236}">
                <a16:creationId xmlns:a16="http://schemas.microsoft.com/office/drawing/2014/main" id="{65C6AA29-583E-41F1-9A96-57DABF6A7EE2}"/>
              </a:ext>
            </a:extLst>
          </p:cNvPr>
          <p:cNvSpPr>
            <a:spLocks noChangeArrowheads="1"/>
          </p:cNvSpPr>
          <p:nvPr/>
        </p:nvSpPr>
        <p:spPr bwMode="auto">
          <a:xfrm>
            <a:off x="539750" y="5589588"/>
            <a:ext cx="4103688" cy="647700"/>
          </a:xfrm>
          <a:prstGeom prst="roundRect">
            <a:avLst>
              <a:gd name="adj" fmla="val 16667"/>
            </a:avLst>
          </a:prstGeom>
          <a:blipFill dpi="0" rotWithShape="0">
            <a:blip r:embed="rId3"/>
            <a:srcRect/>
            <a:tile tx="0" ty="0" sx="100000" sy="100000" flip="none" algn="tl"/>
          </a:blipFill>
          <a:ln w="38100" algn="ctr">
            <a:solidFill>
              <a:srgbClr val="00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
                <a:schemeClr val="accent2"/>
              </a:buClr>
              <a:buSzPct val="95000"/>
              <a:buFont typeface="Wingdings" panose="05000000000000000000" pitchFamily="2" charset="2"/>
              <a:buNone/>
            </a:pPr>
            <a:r>
              <a:rPr lang="zh-CN" altLang="en-US" sz="2000"/>
              <a:t>吉芬物品是一种特殊的低档物品</a:t>
            </a:r>
          </a:p>
        </p:txBody>
      </p:sp>
      <p:sp>
        <p:nvSpPr>
          <p:cNvPr id="323592" name="Text Box 8">
            <a:extLst>
              <a:ext uri="{FF2B5EF4-FFF2-40B4-BE49-F238E27FC236}">
                <a16:creationId xmlns:a16="http://schemas.microsoft.com/office/drawing/2014/main" id="{CF652087-0EE9-4215-915A-B1FD5AD4A622}"/>
              </a:ext>
            </a:extLst>
          </p:cNvPr>
          <p:cNvSpPr txBox="1">
            <a:spLocks noChangeArrowheads="1"/>
          </p:cNvSpPr>
          <p:nvPr/>
        </p:nvSpPr>
        <p:spPr bwMode="auto">
          <a:xfrm>
            <a:off x="4175125" y="4276725"/>
            <a:ext cx="28892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O</a:t>
            </a:r>
          </a:p>
        </p:txBody>
      </p:sp>
      <p:sp>
        <p:nvSpPr>
          <p:cNvPr id="323593" name="Text Box 9">
            <a:extLst>
              <a:ext uri="{FF2B5EF4-FFF2-40B4-BE49-F238E27FC236}">
                <a16:creationId xmlns:a16="http://schemas.microsoft.com/office/drawing/2014/main" id="{E4921428-6FB9-4AAC-979F-AFB5165E1772}"/>
              </a:ext>
            </a:extLst>
          </p:cNvPr>
          <p:cNvSpPr txBox="1">
            <a:spLocks noChangeArrowheads="1"/>
          </p:cNvSpPr>
          <p:nvPr/>
        </p:nvSpPr>
        <p:spPr bwMode="auto">
          <a:xfrm>
            <a:off x="3527425" y="4640263"/>
            <a:ext cx="1152525" cy="461962"/>
          </a:xfrm>
          <a:prstGeom prst="rect">
            <a:avLst/>
          </a:prstGeom>
          <a:solidFill>
            <a:srgbClr val="FFFF66"/>
          </a:solidFill>
          <a:ln w="9525">
            <a:solidFill>
              <a:srgbClr val="006600"/>
            </a:solidFill>
            <a:miter lim="800000"/>
            <a:headEnd/>
            <a:tailEnd/>
          </a:ln>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000">
                <a:solidFill>
                  <a:schemeClr val="tx2"/>
                </a:solidFill>
              </a:rPr>
              <a:t>替代效应</a:t>
            </a:r>
          </a:p>
        </p:txBody>
      </p:sp>
      <p:sp>
        <p:nvSpPr>
          <p:cNvPr id="323594" name="Text Box 10">
            <a:extLst>
              <a:ext uri="{FF2B5EF4-FFF2-40B4-BE49-F238E27FC236}">
                <a16:creationId xmlns:a16="http://schemas.microsoft.com/office/drawing/2014/main" id="{D94556EF-1D20-468F-802B-6B255A0C12F1}"/>
              </a:ext>
            </a:extLst>
          </p:cNvPr>
          <p:cNvSpPr txBox="1">
            <a:spLocks noChangeArrowheads="1"/>
          </p:cNvSpPr>
          <p:nvPr/>
        </p:nvSpPr>
        <p:spPr bwMode="auto">
          <a:xfrm>
            <a:off x="6516688" y="4797425"/>
            <a:ext cx="1311275" cy="461963"/>
          </a:xfrm>
          <a:prstGeom prst="rect">
            <a:avLst/>
          </a:prstGeom>
          <a:solidFill>
            <a:srgbClr val="00CCFF"/>
          </a:solidFill>
          <a:ln w="9525">
            <a:solidFill>
              <a:srgbClr val="0000CC"/>
            </a:solidFill>
            <a:miter lim="800000"/>
            <a:headEnd/>
            <a:tailEnd/>
          </a:ln>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a:spcBef>
                <a:spcPct val="0"/>
              </a:spcBef>
              <a:buClrTx/>
              <a:buFontTx/>
              <a:buNone/>
            </a:pPr>
            <a:r>
              <a:rPr lang="zh-CN" altLang="en-US" sz="2000">
                <a:solidFill>
                  <a:srgbClr val="0000CC"/>
                </a:solidFill>
              </a:rPr>
              <a:t>收入效应</a:t>
            </a:r>
          </a:p>
        </p:txBody>
      </p:sp>
      <p:sp>
        <p:nvSpPr>
          <p:cNvPr id="323595" name="Text Box 11">
            <a:extLst>
              <a:ext uri="{FF2B5EF4-FFF2-40B4-BE49-F238E27FC236}">
                <a16:creationId xmlns:a16="http://schemas.microsoft.com/office/drawing/2014/main" id="{B40A9157-8C02-4CBE-9C2D-DE5FE6605EF0}"/>
              </a:ext>
            </a:extLst>
          </p:cNvPr>
          <p:cNvSpPr txBox="1">
            <a:spLocks noChangeArrowheads="1"/>
          </p:cNvSpPr>
          <p:nvPr/>
        </p:nvSpPr>
        <p:spPr bwMode="auto">
          <a:xfrm>
            <a:off x="4716463" y="5302250"/>
            <a:ext cx="982662" cy="461963"/>
          </a:xfrm>
          <a:prstGeom prst="rect">
            <a:avLst/>
          </a:prstGeom>
          <a:solidFill>
            <a:schemeClr val="bg1"/>
          </a:solidFill>
          <a:ln w="9525">
            <a:solidFill>
              <a:srgbClr val="660033"/>
            </a:solidFill>
            <a:miter lim="800000"/>
            <a:headEnd/>
            <a:tailEnd/>
          </a:ln>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000">
                <a:solidFill>
                  <a:srgbClr val="660033"/>
                </a:solidFill>
              </a:rPr>
              <a:t>总效应</a:t>
            </a:r>
          </a:p>
        </p:txBody>
      </p:sp>
      <p:sp>
        <p:nvSpPr>
          <p:cNvPr id="323596" name="Text Box 12">
            <a:extLst>
              <a:ext uri="{FF2B5EF4-FFF2-40B4-BE49-F238E27FC236}">
                <a16:creationId xmlns:a16="http://schemas.microsoft.com/office/drawing/2014/main" id="{E4148BA2-E6D4-4F2D-8E05-DDFC17A2FC67}"/>
              </a:ext>
            </a:extLst>
          </p:cNvPr>
          <p:cNvSpPr txBox="1">
            <a:spLocks noChangeArrowheads="1"/>
          </p:cNvSpPr>
          <p:nvPr/>
        </p:nvSpPr>
        <p:spPr bwMode="auto">
          <a:xfrm>
            <a:off x="5975350" y="4132263"/>
            <a:ext cx="382588"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B</a:t>
            </a:r>
          </a:p>
        </p:txBody>
      </p:sp>
      <p:sp>
        <p:nvSpPr>
          <p:cNvPr id="323597" name="Text Box 13">
            <a:extLst>
              <a:ext uri="{FF2B5EF4-FFF2-40B4-BE49-F238E27FC236}">
                <a16:creationId xmlns:a16="http://schemas.microsoft.com/office/drawing/2014/main" id="{DEA8C968-160E-4414-AB69-7A602E7AC01B}"/>
              </a:ext>
            </a:extLst>
          </p:cNvPr>
          <p:cNvSpPr txBox="1">
            <a:spLocks noChangeArrowheads="1"/>
          </p:cNvSpPr>
          <p:nvPr/>
        </p:nvSpPr>
        <p:spPr bwMode="auto">
          <a:xfrm>
            <a:off x="4032250" y="1900238"/>
            <a:ext cx="3635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A</a:t>
            </a:r>
          </a:p>
        </p:txBody>
      </p:sp>
      <p:sp>
        <p:nvSpPr>
          <p:cNvPr id="323598" name="Text Box 14">
            <a:extLst>
              <a:ext uri="{FF2B5EF4-FFF2-40B4-BE49-F238E27FC236}">
                <a16:creationId xmlns:a16="http://schemas.microsoft.com/office/drawing/2014/main" id="{DC32D184-12FF-4D8D-BE19-39C30C497DDC}"/>
              </a:ext>
            </a:extLst>
          </p:cNvPr>
          <p:cNvSpPr txBox="1">
            <a:spLocks noChangeArrowheads="1"/>
          </p:cNvSpPr>
          <p:nvPr/>
        </p:nvSpPr>
        <p:spPr bwMode="auto">
          <a:xfrm>
            <a:off x="4032250" y="2619375"/>
            <a:ext cx="438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F</a:t>
            </a:r>
          </a:p>
        </p:txBody>
      </p:sp>
      <p:sp>
        <p:nvSpPr>
          <p:cNvPr id="323599" name="Text Box 15">
            <a:extLst>
              <a:ext uri="{FF2B5EF4-FFF2-40B4-BE49-F238E27FC236}">
                <a16:creationId xmlns:a16="http://schemas.microsoft.com/office/drawing/2014/main" id="{F5737274-13BF-4771-A6A4-3D84C114CA49}"/>
              </a:ext>
            </a:extLst>
          </p:cNvPr>
          <p:cNvSpPr txBox="1">
            <a:spLocks noChangeArrowheads="1"/>
          </p:cNvSpPr>
          <p:nvPr/>
        </p:nvSpPr>
        <p:spPr bwMode="auto">
          <a:xfrm>
            <a:off x="7272338" y="4203700"/>
            <a:ext cx="422275" cy="38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lIns="0" tIns="0" rIns="0" bIns="0"/>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G</a:t>
            </a:r>
          </a:p>
        </p:txBody>
      </p:sp>
      <p:sp>
        <p:nvSpPr>
          <p:cNvPr id="323600" name="Text Box 16">
            <a:extLst>
              <a:ext uri="{FF2B5EF4-FFF2-40B4-BE49-F238E27FC236}">
                <a16:creationId xmlns:a16="http://schemas.microsoft.com/office/drawing/2014/main" id="{8FE332D5-7C5A-4238-B12C-316F4DDCA3EE}"/>
              </a:ext>
            </a:extLst>
          </p:cNvPr>
          <p:cNvSpPr txBox="1">
            <a:spLocks noChangeArrowheads="1"/>
          </p:cNvSpPr>
          <p:nvPr/>
        </p:nvSpPr>
        <p:spPr bwMode="auto">
          <a:xfrm>
            <a:off x="8640763" y="3773488"/>
            <a:ext cx="503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X</a:t>
            </a:r>
            <a:r>
              <a:rPr lang="en-US" altLang="zh-CN" sz="2000" baseline="-25000"/>
              <a:t>1</a:t>
            </a:r>
            <a:endParaRPr lang="en-US" altLang="zh-CN" sz="2000"/>
          </a:p>
        </p:txBody>
      </p:sp>
      <p:sp>
        <p:nvSpPr>
          <p:cNvPr id="323601" name="Text Box 17">
            <a:extLst>
              <a:ext uri="{FF2B5EF4-FFF2-40B4-BE49-F238E27FC236}">
                <a16:creationId xmlns:a16="http://schemas.microsoft.com/office/drawing/2014/main" id="{0D824CB2-8B5F-44E2-BF88-C865209413B0}"/>
              </a:ext>
            </a:extLst>
          </p:cNvPr>
          <p:cNvSpPr txBox="1">
            <a:spLocks noChangeArrowheads="1"/>
          </p:cNvSpPr>
          <p:nvPr/>
        </p:nvSpPr>
        <p:spPr bwMode="auto">
          <a:xfrm>
            <a:off x="8112125" y="3408363"/>
            <a:ext cx="5286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U</a:t>
            </a:r>
            <a:r>
              <a:rPr lang="en-US" altLang="zh-CN" sz="2000" baseline="-25000"/>
              <a:t>2</a:t>
            </a:r>
            <a:endParaRPr lang="en-US" altLang="zh-CN" sz="2000"/>
          </a:p>
        </p:txBody>
      </p:sp>
      <p:sp>
        <p:nvSpPr>
          <p:cNvPr id="323602" name="Text Box 18">
            <a:extLst>
              <a:ext uri="{FF2B5EF4-FFF2-40B4-BE49-F238E27FC236}">
                <a16:creationId xmlns:a16="http://schemas.microsoft.com/office/drawing/2014/main" id="{5861CDB5-CF3F-43AE-AB9F-3B5CB9DCDF3A}"/>
              </a:ext>
            </a:extLst>
          </p:cNvPr>
          <p:cNvSpPr txBox="1">
            <a:spLocks noChangeArrowheads="1"/>
          </p:cNvSpPr>
          <p:nvPr/>
        </p:nvSpPr>
        <p:spPr bwMode="auto">
          <a:xfrm>
            <a:off x="6623050" y="3411538"/>
            <a:ext cx="465138" cy="461962"/>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U</a:t>
            </a:r>
            <a:r>
              <a:rPr lang="en-US" altLang="zh-CN" sz="2000" baseline="-25000"/>
              <a:t>1</a:t>
            </a:r>
            <a:endParaRPr lang="en-US" altLang="zh-CN" sz="2000"/>
          </a:p>
        </p:txBody>
      </p:sp>
      <p:sp>
        <p:nvSpPr>
          <p:cNvPr id="323603" name="Text Box 19">
            <a:extLst>
              <a:ext uri="{FF2B5EF4-FFF2-40B4-BE49-F238E27FC236}">
                <a16:creationId xmlns:a16="http://schemas.microsoft.com/office/drawing/2014/main" id="{32DDECA7-44EB-42F8-B23D-2129A74654E0}"/>
              </a:ext>
            </a:extLst>
          </p:cNvPr>
          <p:cNvSpPr txBox="1">
            <a:spLocks noChangeArrowheads="1"/>
          </p:cNvSpPr>
          <p:nvPr/>
        </p:nvSpPr>
        <p:spPr bwMode="auto">
          <a:xfrm>
            <a:off x="5040313" y="2619375"/>
            <a:ext cx="4175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a</a:t>
            </a:r>
          </a:p>
        </p:txBody>
      </p:sp>
      <p:sp>
        <p:nvSpPr>
          <p:cNvPr id="323604" name="Text Box 20">
            <a:extLst>
              <a:ext uri="{FF2B5EF4-FFF2-40B4-BE49-F238E27FC236}">
                <a16:creationId xmlns:a16="http://schemas.microsoft.com/office/drawing/2014/main" id="{27DD37F0-BE08-456E-9E7C-8C1FEF065BA8}"/>
              </a:ext>
            </a:extLst>
          </p:cNvPr>
          <p:cNvSpPr txBox="1">
            <a:spLocks noChangeArrowheads="1"/>
          </p:cNvSpPr>
          <p:nvPr/>
        </p:nvSpPr>
        <p:spPr bwMode="auto">
          <a:xfrm>
            <a:off x="5292725" y="2278063"/>
            <a:ext cx="3651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b</a:t>
            </a:r>
          </a:p>
        </p:txBody>
      </p:sp>
      <p:sp>
        <p:nvSpPr>
          <p:cNvPr id="323605" name="Text Box 21">
            <a:extLst>
              <a:ext uri="{FF2B5EF4-FFF2-40B4-BE49-F238E27FC236}">
                <a16:creationId xmlns:a16="http://schemas.microsoft.com/office/drawing/2014/main" id="{FBD16DE4-82FE-4D70-BFBF-D2FB5B0E4483}"/>
              </a:ext>
            </a:extLst>
          </p:cNvPr>
          <p:cNvSpPr txBox="1">
            <a:spLocks noChangeArrowheads="1"/>
          </p:cNvSpPr>
          <p:nvPr/>
        </p:nvSpPr>
        <p:spPr bwMode="auto">
          <a:xfrm>
            <a:off x="5651500" y="3070225"/>
            <a:ext cx="3238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c</a:t>
            </a:r>
          </a:p>
        </p:txBody>
      </p:sp>
      <p:sp>
        <p:nvSpPr>
          <p:cNvPr id="323606" name="Line 22">
            <a:extLst>
              <a:ext uri="{FF2B5EF4-FFF2-40B4-BE49-F238E27FC236}">
                <a16:creationId xmlns:a16="http://schemas.microsoft.com/office/drawing/2014/main" id="{C64683E4-3713-4556-84D4-EB51A9B0425D}"/>
              </a:ext>
            </a:extLst>
          </p:cNvPr>
          <p:cNvSpPr>
            <a:spLocks noChangeShapeType="1"/>
          </p:cNvSpPr>
          <p:nvPr/>
        </p:nvSpPr>
        <p:spPr bwMode="auto">
          <a:xfrm flipH="1">
            <a:off x="4459288" y="1828800"/>
            <a:ext cx="4762" cy="2349500"/>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323607" name="Line 23">
            <a:extLst>
              <a:ext uri="{FF2B5EF4-FFF2-40B4-BE49-F238E27FC236}">
                <a16:creationId xmlns:a16="http://schemas.microsoft.com/office/drawing/2014/main" id="{952D6A32-A526-4B3B-9E82-C76C18E0F699}"/>
              </a:ext>
            </a:extLst>
          </p:cNvPr>
          <p:cNvSpPr>
            <a:spLocks noChangeShapeType="1"/>
          </p:cNvSpPr>
          <p:nvPr/>
        </p:nvSpPr>
        <p:spPr bwMode="auto">
          <a:xfrm>
            <a:off x="4459288" y="4178300"/>
            <a:ext cx="4576762" cy="444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23608" name="Line 24">
            <a:extLst>
              <a:ext uri="{FF2B5EF4-FFF2-40B4-BE49-F238E27FC236}">
                <a16:creationId xmlns:a16="http://schemas.microsoft.com/office/drawing/2014/main" id="{B38B202F-A58B-4765-B0EC-6D487219BE78}"/>
              </a:ext>
            </a:extLst>
          </p:cNvPr>
          <p:cNvSpPr>
            <a:spLocks noChangeShapeType="1"/>
          </p:cNvSpPr>
          <p:nvPr/>
        </p:nvSpPr>
        <p:spPr bwMode="auto">
          <a:xfrm>
            <a:off x="4459288" y="2176463"/>
            <a:ext cx="4173537" cy="2001837"/>
          </a:xfrm>
          <a:prstGeom prst="line">
            <a:avLst/>
          </a:prstGeom>
          <a:noFill/>
          <a:ln w="38100">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3609" name="Line 25">
            <a:extLst>
              <a:ext uri="{FF2B5EF4-FFF2-40B4-BE49-F238E27FC236}">
                <a16:creationId xmlns:a16="http://schemas.microsoft.com/office/drawing/2014/main" id="{5249CE84-0BB8-4E0D-8460-4005943CF130}"/>
              </a:ext>
            </a:extLst>
          </p:cNvPr>
          <p:cNvSpPr>
            <a:spLocks noChangeShapeType="1"/>
          </p:cNvSpPr>
          <p:nvPr/>
        </p:nvSpPr>
        <p:spPr bwMode="auto">
          <a:xfrm>
            <a:off x="4459288" y="2176463"/>
            <a:ext cx="1695450" cy="20018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3610" name="Line 26">
            <a:extLst>
              <a:ext uri="{FF2B5EF4-FFF2-40B4-BE49-F238E27FC236}">
                <a16:creationId xmlns:a16="http://schemas.microsoft.com/office/drawing/2014/main" id="{4E79C767-E96D-44EB-B5ED-B80AF4B9EA3E}"/>
              </a:ext>
            </a:extLst>
          </p:cNvPr>
          <p:cNvSpPr>
            <a:spLocks noChangeShapeType="1"/>
          </p:cNvSpPr>
          <p:nvPr/>
        </p:nvSpPr>
        <p:spPr bwMode="auto">
          <a:xfrm>
            <a:off x="4459288" y="2792413"/>
            <a:ext cx="2925762" cy="1416050"/>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3611" name="Arc 27">
            <a:extLst>
              <a:ext uri="{FF2B5EF4-FFF2-40B4-BE49-F238E27FC236}">
                <a16:creationId xmlns:a16="http://schemas.microsoft.com/office/drawing/2014/main" id="{58FE7DA2-30F8-4BC7-AD07-79178B8B1BFA}"/>
              </a:ext>
            </a:extLst>
          </p:cNvPr>
          <p:cNvSpPr>
            <a:spLocks/>
          </p:cNvSpPr>
          <p:nvPr/>
        </p:nvSpPr>
        <p:spPr bwMode="auto">
          <a:xfrm rot="10784316">
            <a:off x="4960938" y="2286000"/>
            <a:ext cx="2014537" cy="1376363"/>
          </a:xfrm>
          <a:custGeom>
            <a:avLst/>
            <a:gdLst>
              <a:gd name="T0" fmla="*/ 2147483646 w 20842"/>
              <a:gd name="T1" fmla="*/ 0 h 21463"/>
              <a:gd name="T2" fmla="*/ 2147483646 w 20842"/>
              <a:gd name="T3" fmla="*/ 2147483646 h 21463"/>
              <a:gd name="T4" fmla="*/ 0 w 20842"/>
              <a:gd name="T5" fmla="*/ 2147483646 h 21463"/>
              <a:gd name="T6" fmla="*/ 0 60000 65536"/>
              <a:gd name="T7" fmla="*/ 0 60000 65536"/>
              <a:gd name="T8" fmla="*/ 0 60000 65536"/>
            </a:gdLst>
            <a:ahLst/>
            <a:cxnLst>
              <a:cxn ang="T6">
                <a:pos x="T0" y="T1"/>
              </a:cxn>
              <a:cxn ang="T7">
                <a:pos x="T2" y="T3"/>
              </a:cxn>
              <a:cxn ang="T8">
                <a:pos x="T4" y="T5"/>
              </a:cxn>
            </a:cxnLst>
            <a:rect l="0" t="0" r="r" b="b"/>
            <a:pathLst>
              <a:path w="20842" h="21463" fill="none" extrusionOk="0">
                <a:moveTo>
                  <a:pt x="2427" y="-1"/>
                </a:moveTo>
                <a:cubicBezTo>
                  <a:pt x="11220" y="994"/>
                  <a:pt x="18517" y="7251"/>
                  <a:pt x="20841" y="15790"/>
                </a:cubicBezTo>
              </a:path>
              <a:path w="20842" h="21463" stroke="0" extrusionOk="0">
                <a:moveTo>
                  <a:pt x="2427" y="-1"/>
                </a:moveTo>
                <a:cubicBezTo>
                  <a:pt x="11220" y="994"/>
                  <a:pt x="18517" y="7251"/>
                  <a:pt x="20841" y="15790"/>
                </a:cubicBezTo>
                <a:lnTo>
                  <a:pt x="0" y="21463"/>
                </a:lnTo>
                <a:lnTo>
                  <a:pt x="2427" y="-1"/>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3612" name="Arc 28">
            <a:extLst>
              <a:ext uri="{FF2B5EF4-FFF2-40B4-BE49-F238E27FC236}">
                <a16:creationId xmlns:a16="http://schemas.microsoft.com/office/drawing/2014/main" id="{AE5FB4B2-474C-4F7D-9D64-C4D794FA31A4}"/>
              </a:ext>
            </a:extLst>
          </p:cNvPr>
          <p:cNvSpPr>
            <a:spLocks/>
          </p:cNvSpPr>
          <p:nvPr/>
        </p:nvSpPr>
        <p:spPr bwMode="auto">
          <a:xfrm rot="10784316">
            <a:off x="4572000" y="1270000"/>
            <a:ext cx="1800225" cy="1385888"/>
          </a:xfrm>
          <a:custGeom>
            <a:avLst/>
            <a:gdLst>
              <a:gd name="T0" fmla="*/ 0 w 18620"/>
              <a:gd name="T1" fmla="*/ 2147483646 h 21600"/>
              <a:gd name="T2" fmla="*/ 2147483646 w 18620"/>
              <a:gd name="T3" fmla="*/ 2147483646 h 21600"/>
              <a:gd name="T4" fmla="*/ 2147483646 w 18620"/>
              <a:gd name="T5" fmla="*/ 2147483646 h 21600"/>
              <a:gd name="T6" fmla="*/ 0 60000 65536"/>
              <a:gd name="T7" fmla="*/ 0 60000 65536"/>
              <a:gd name="T8" fmla="*/ 0 60000 65536"/>
            </a:gdLst>
            <a:ahLst/>
            <a:cxnLst>
              <a:cxn ang="T6">
                <a:pos x="T0" y="T1"/>
              </a:cxn>
              <a:cxn ang="T7">
                <a:pos x="T2" y="T3"/>
              </a:cxn>
              <a:cxn ang="T8">
                <a:pos x="T4" y="T5"/>
              </a:cxn>
            </a:cxnLst>
            <a:rect l="0" t="0" r="r" b="b"/>
            <a:pathLst>
              <a:path w="18620" h="21600" fill="none" extrusionOk="0">
                <a:moveTo>
                  <a:pt x="0" y="122"/>
                </a:moveTo>
                <a:cubicBezTo>
                  <a:pt x="762" y="40"/>
                  <a:pt x="1528" y="-1"/>
                  <a:pt x="2295" y="0"/>
                </a:cubicBezTo>
                <a:cubicBezTo>
                  <a:pt x="8560" y="0"/>
                  <a:pt x="14517" y="2720"/>
                  <a:pt x="18620" y="7455"/>
                </a:cubicBezTo>
              </a:path>
              <a:path w="18620" h="21600" stroke="0" extrusionOk="0">
                <a:moveTo>
                  <a:pt x="0" y="122"/>
                </a:moveTo>
                <a:cubicBezTo>
                  <a:pt x="762" y="40"/>
                  <a:pt x="1528" y="-1"/>
                  <a:pt x="2295" y="0"/>
                </a:cubicBezTo>
                <a:cubicBezTo>
                  <a:pt x="8560" y="0"/>
                  <a:pt x="14517" y="2720"/>
                  <a:pt x="18620" y="7455"/>
                </a:cubicBezTo>
                <a:lnTo>
                  <a:pt x="2295" y="21600"/>
                </a:lnTo>
                <a:lnTo>
                  <a:pt x="0" y="122"/>
                </a:lnTo>
                <a:close/>
              </a:path>
            </a:pathLst>
          </a:custGeom>
          <a:noFill/>
          <a:ln w="28575">
            <a:solidFill>
              <a:srgbClr val="CC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3613" name="Line 29">
            <a:extLst>
              <a:ext uri="{FF2B5EF4-FFF2-40B4-BE49-F238E27FC236}">
                <a16:creationId xmlns:a16="http://schemas.microsoft.com/office/drawing/2014/main" id="{E016AAB4-7D00-47E6-B4B0-DA1FD4F4A341}"/>
              </a:ext>
            </a:extLst>
          </p:cNvPr>
          <p:cNvSpPr>
            <a:spLocks noChangeShapeType="1"/>
          </p:cNvSpPr>
          <p:nvPr/>
        </p:nvSpPr>
        <p:spPr bwMode="auto">
          <a:xfrm>
            <a:off x="5111750" y="2946400"/>
            <a:ext cx="0" cy="2309813"/>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3614" name="Line 30">
            <a:extLst>
              <a:ext uri="{FF2B5EF4-FFF2-40B4-BE49-F238E27FC236}">
                <a16:creationId xmlns:a16="http://schemas.microsoft.com/office/drawing/2014/main" id="{1C4C58FC-F4CD-42A7-833E-E4E5BF92DE97}"/>
              </a:ext>
            </a:extLst>
          </p:cNvPr>
          <p:cNvSpPr>
            <a:spLocks noChangeShapeType="1"/>
          </p:cNvSpPr>
          <p:nvPr/>
        </p:nvSpPr>
        <p:spPr bwMode="auto">
          <a:xfrm>
            <a:off x="5764213" y="3408363"/>
            <a:ext cx="0" cy="1533525"/>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3615" name="Line 31">
            <a:extLst>
              <a:ext uri="{FF2B5EF4-FFF2-40B4-BE49-F238E27FC236}">
                <a16:creationId xmlns:a16="http://schemas.microsoft.com/office/drawing/2014/main" id="{DB799B4E-5DC1-4985-B7B1-380AE9931B3D}"/>
              </a:ext>
            </a:extLst>
          </p:cNvPr>
          <p:cNvSpPr>
            <a:spLocks noChangeShapeType="1"/>
          </p:cNvSpPr>
          <p:nvPr/>
        </p:nvSpPr>
        <p:spPr bwMode="auto">
          <a:xfrm>
            <a:off x="4787900" y="2349500"/>
            <a:ext cx="0" cy="2879725"/>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3616" name="Text Box 32">
            <a:extLst>
              <a:ext uri="{FF2B5EF4-FFF2-40B4-BE49-F238E27FC236}">
                <a16:creationId xmlns:a16="http://schemas.microsoft.com/office/drawing/2014/main" id="{F5A9F456-147C-4CB5-8DD6-2296880C1E9A}"/>
              </a:ext>
            </a:extLst>
          </p:cNvPr>
          <p:cNvSpPr txBox="1">
            <a:spLocks noChangeArrowheads="1"/>
          </p:cNvSpPr>
          <p:nvPr/>
        </p:nvSpPr>
        <p:spPr bwMode="auto">
          <a:xfrm>
            <a:off x="4283075" y="1341438"/>
            <a:ext cx="527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000"/>
              <a:t>X</a:t>
            </a:r>
            <a:r>
              <a:rPr lang="en-US" altLang="zh-CN" sz="2000" baseline="-25000"/>
              <a:t>2</a:t>
            </a:r>
            <a:endParaRPr lang="en-US" altLang="zh-CN" sz="2000"/>
          </a:p>
        </p:txBody>
      </p:sp>
      <p:sp>
        <p:nvSpPr>
          <p:cNvPr id="323617" name="Line 33">
            <a:extLst>
              <a:ext uri="{FF2B5EF4-FFF2-40B4-BE49-F238E27FC236}">
                <a16:creationId xmlns:a16="http://schemas.microsoft.com/office/drawing/2014/main" id="{755A2551-ED8C-498E-A38E-353729B9E24E}"/>
              </a:ext>
            </a:extLst>
          </p:cNvPr>
          <p:cNvSpPr>
            <a:spLocks noChangeShapeType="1"/>
          </p:cNvSpPr>
          <p:nvPr/>
        </p:nvSpPr>
        <p:spPr bwMode="auto">
          <a:xfrm flipH="1" flipV="1">
            <a:off x="4787900" y="4870450"/>
            <a:ext cx="936625" cy="0"/>
          </a:xfrm>
          <a:prstGeom prst="line">
            <a:avLst/>
          </a:prstGeom>
          <a:noFill/>
          <a:ln w="76200">
            <a:solidFill>
              <a:srgbClr val="0000CC"/>
            </a:solidFill>
            <a:round/>
            <a:headEnd/>
            <a:tailEnd type="triangle" w="sm" len="med"/>
          </a:ln>
          <a:extLst>
            <a:ext uri="{909E8E84-426E-40DD-AFC4-6F175D3DCCD1}">
              <a14:hiddenFill xmlns:a14="http://schemas.microsoft.com/office/drawing/2010/main">
                <a:noFill/>
              </a14:hiddenFill>
            </a:ext>
          </a:extLst>
        </p:spPr>
        <p:txBody>
          <a:bodyPr/>
          <a:lstStyle/>
          <a:p>
            <a:endParaRPr lang="zh-CN" altLang="en-US"/>
          </a:p>
        </p:txBody>
      </p:sp>
      <p:sp>
        <p:nvSpPr>
          <p:cNvPr id="323618" name="Line 34">
            <a:extLst>
              <a:ext uri="{FF2B5EF4-FFF2-40B4-BE49-F238E27FC236}">
                <a16:creationId xmlns:a16="http://schemas.microsoft.com/office/drawing/2014/main" id="{D7F3E13F-3AC4-4A8F-A094-A1BC4D5757FC}"/>
              </a:ext>
            </a:extLst>
          </p:cNvPr>
          <p:cNvSpPr>
            <a:spLocks noChangeShapeType="1"/>
          </p:cNvSpPr>
          <p:nvPr/>
        </p:nvSpPr>
        <p:spPr bwMode="auto">
          <a:xfrm>
            <a:off x="5148263" y="4725988"/>
            <a:ext cx="649287" cy="0"/>
          </a:xfrm>
          <a:prstGeom prst="line">
            <a:avLst/>
          </a:prstGeom>
          <a:noFill/>
          <a:ln w="9525">
            <a:solidFill>
              <a:srgbClr val="006600"/>
            </a:solidFill>
            <a:round/>
            <a:headEnd/>
            <a:tailEnd type="triangle" w="sm" len="med"/>
          </a:ln>
          <a:extLst>
            <a:ext uri="{909E8E84-426E-40DD-AFC4-6F175D3DCCD1}">
              <a14:hiddenFill xmlns:a14="http://schemas.microsoft.com/office/drawing/2010/main">
                <a:noFill/>
              </a14:hiddenFill>
            </a:ext>
          </a:extLst>
        </p:spPr>
        <p:txBody>
          <a:bodyPr/>
          <a:lstStyle/>
          <a:p>
            <a:endParaRPr lang="zh-CN" altLang="en-US"/>
          </a:p>
        </p:txBody>
      </p:sp>
      <p:sp>
        <p:nvSpPr>
          <p:cNvPr id="323619" name="Line 35">
            <a:extLst>
              <a:ext uri="{FF2B5EF4-FFF2-40B4-BE49-F238E27FC236}">
                <a16:creationId xmlns:a16="http://schemas.microsoft.com/office/drawing/2014/main" id="{A930935E-E889-43EE-9D8C-89B275EA98C1}"/>
              </a:ext>
            </a:extLst>
          </p:cNvPr>
          <p:cNvSpPr>
            <a:spLocks noChangeShapeType="1"/>
          </p:cNvSpPr>
          <p:nvPr/>
        </p:nvSpPr>
        <p:spPr bwMode="auto">
          <a:xfrm flipV="1">
            <a:off x="4787900" y="5086350"/>
            <a:ext cx="252413" cy="15875"/>
          </a:xfrm>
          <a:prstGeom prst="line">
            <a:avLst/>
          </a:prstGeom>
          <a:noFill/>
          <a:ln w="9525">
            <a:solidFill>
              <a:srgbClr val="660033"/>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23620" name="Freeform 36">
            <a:extLst>
              <a:ext uri="{FF2B5EF4-FFF2-40B4-BE49-F238E27FC236}">
                <a16:creationId xmlns:a16="http://schemas.microsoft.com/office/drawing/2014/main" id="{95CC7A38-BBCC-45E1-94C1-69057251E507}"/>
              </a:ext>
            </a:extLst>
          </p:cNvPr>
          <p:cNvSpPr>
            <a:spLocks/>
          </p:cNvSpPr>
          <p:nvPr/>
        </p:nvSpPr>
        <p:spPr bwMode="auto">
          <a:xfrm>
            <a:off x="5651500" y="4870450"/>
            <a:ext cx="866775" cy="227013"/>
          </a:xfrm>
          <a:custGeom>
            <a:avLst/>
            <a:gdLst>
              <a:gd name="T0" fmla="*/ 0 w 698"/>
              <a:gd name="T1" fmla="*/ 0 h 230"/>
              <a:gd name="T2" fmla="*/ 2147483646 w 698"/>
              <a:gd name="T3" fmla="*/ 2147483646 h 230"/>
              <a:gd name="T4" fmla="*/ 2147483646 w 698"/>
              <a:gd name="T5" fmla="*/ 2147483646 h 230"/>
              <a:gd name="T6" fmla="*/ 0 60000 65536"/>
              <a:gd name="T7" fmla="*/ 0 60000 65536"/>
              <a:gd name="T8" fmla="*/ 0 60000 65536"/>
            </a:gdLst>
            <a:ahLst/>
            <a:cxnLst>
              <a:cxn ang="T6">
                <a:pos x="T0" y="T1"/>
              </a:cxn>
              <a:cxn ang="T7">
                <a:pos x="T2" y="T3"/>
              </a:cxn>
              <a:cxn ang="T8">
                <a:pos x="T4" y="T5"/>
              </a:cxn>
            </a:cxnLst>
            <a:rect l="0" t="0" r="r" b="b"/>
            <a:pathLst>
              <a:path w="698" h="230">
                <a:moveTo>
                  <a:pt x="0" y="0"/>
                </a:moveTo>
                <a:lnTo>
                  <a:pt x="300" y="210"/>
                </a:lnTo>
                <a:lnTo>
                  <a:pt x="698" y="230"/>
                </a:lnTo>
              </a:path>
            </a:pathLst>
          </a:custGeom>
          <a:noFill/>
          <a:ln w="9525">
            <a:solidFill>
              <a:srgbClr val="0000CC"/>
            </a:solidFill>
            <a:round/>
            <a:headEnd type="triangle" w="sm" len="me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3621" name="Line 37">
            <a:extLst>
              <a:ext uri="{FF2B5EF4-FFF2-40B4-BE49-F238E27FC236}">
                <a16:creationId xmlns:a16="http://schemas.microsoft.com/office/drawing/2014/main" id="{41356643-BF92-43AD-B2FF-44B2359167B5}"/>
              </a:ext>
            </a:extLst>
          </p:cNvPr>
          <p:cNvSpPr>
            <a:spLocks noChangeShapeType="1"/>
          </p:cNvSpPr>
          <p:nvPr/>
        </p:nvSpPr>
        <p:spPr bwMode="auto">
          <a:xfrm flipV="1">
            <a:off x="4572000" y="4725988"/>
            <a:ext cx="863600" cy="287337"/>
          </a:xfrm>
          <a:prstGeom prst="line">
            <a:avLst/>
          </a:prstGeom>
          <a:noFill/>
          <a:ln w="9525">
            <a:solidFill>
              <a:srgbClr val="006600"/>
            </a:solidFill>
            <a:round/>
            <a:headEnd/>
            <a:tailEnd type="triangle" w="sm" len="med"/>
          </a:ln>
          <a:extLst>
            <a:ext uri="{909E8E84-426E-40DD-AFC4-6F175D3DCCD1}">
              <a14:hiddenFill xmlns:a14="http://schemas.microsoft.com/office/drawing/2010/main">
                <a:noFill/>
              </a14:hiddenFill>
            </a:ext>
          </a:extLst>
        </p:spPr>
        <p:txBody>
          <a:bodyPr/>
          <a:lstStyle/>
          <a:p>
            <a:endParaRPr lang="zh-CN" altLang="en-US"/>
          </a:p>
        </p:txBody>
      </p:sp>
      <p:pic>
        <p:nvPicPr>
          <p:cNvPr id="323622" name="Picture 38">
            <a:extLst>
              <a:ext uri="{FF2B5EF4-FFF2-40B4-BE49-F238E27FC236}">
                <a16:creationId xmlns:a16="http://schemas.microsoft.com/office/drawing/2014/main" id="{AD34715D-6BD9-4D4F-9823-0C550E5647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9950" y="4203700"/>
            <a:ext cx="417513"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3623" name="Picture 39">
            <a:extLst>
              <a:ext uri="{FF2B5EF4-FFF2-40B4-BE49-F238E27FC236}">
                <a16:creationId xmlns:a16="http://schemas.microsoft.com/office/drawing/2014/main" id="{AF81D444-B437-4B68-A367-DDA612D5C58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1500" y="4149725"/>
            <a:ext cx="498475"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3624" name="Picture 40">
            <a:extLst>
              <a:ext uri="{FF2B5EF4-FFF2-40B4-BE49-F238E27FC236}">
                <a16:creationId xmlns:a16="http://schemas.microsoft.com/office/drawing/2014/main" id="{3D278E57-CE18-4196-BD70-AB842597747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48263" y="3860800"/>
            <a:ext cx="54610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3625" name="Picture 41">
            <a:extLst>
              <a:ext uri="{FF2B5EF4-FFF2-40B4-BE49-F238E27FC236}">
                <a16:creationId xmlns:a16="http://schemas.microsoft.com/office/drawing/2014/main" id="{20462732-FFE7-49D7-B398-B44E4D2CD69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16913" y="4222750"/>
            <a:ext cx="39528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3616"/>
                                        </p:tgtEl>
                                        <p:attrNameLst>
                                          <p:attrName>style.visibility</p:attrName>
                                        </p:attrNameLst>
                                      </p:cBhvr>
                                      <p:to>
                                        <p:strVal val="visible"/>
                                      </p:to>
                                    </p:set>
                                    <p:animEffect transition="in" filter="blinds(horizontal)">
                                      <p:cBhvr>
                                        <p:cTn id="7" dur="500"/>
                                        <p:tgtEl>
                                          <p:spTgt spid="323616"/>
                                        </p:tgtEl>
                                      </p:cBhvr>
                                    </p:animEffect>
                                  </p:childTnLst>
                                </p:cTn>
                              </p:par>
                              <p:par>
                                <p:cTn id="8" presetID="3" presetClass="entr" presetSubtype="10" fill="hold" nodeType="withEffect">
                                  <p:stCondLst>
                                    <p:cond delay="0"/>
                                  </p:stCondLst>
                                  <p:childTnLst>
                                    <p:set>
                                      <p:cBhvr>
                                        <p:cTn id="9" dur="1" fill="hold">
                                          <p:stCondLst>
                                            <p:cond delay="0"/>
                                          </p:stCondLst>
                                        </p:cTn>
                                        <p:tgtEl>
                                          <p:spTgt spid="323606"/>
                                        </p:tgtEl>
                                        <p:attrNameLst>
                                          <p:attrName>style.visibility</p:attrName>
                                        </p:attrNameLst>
                                      </p:cBhvr>
                                      <p:to>
                                        <p:strVal val="visible"/>
                                      </p:to>
                                    </p:set>
                                    <p:animEffect transition="in" filter="blinds(horizontal)">
                                      <p:cBhvr>
                                        <p:cTn id="10" dur="500"/>
                                        <p:tgtEl>
                                          <p:spTgt spid="323606"/>
                                        </p:tgtEl>
                                      </p:cBhvr>
                                    </p:animEffect>
                                  </p:childTnLst>
                                </p:cTn>
                              </p:par>
                              <p:par>
                                <p:cTn id="11" presetID="3" presetClass="entr" presetSubtype="10" fill="hold" nodeType="withEffect">
                                  <p:stCondLst>
                                    <p:cond delay="0"/>
                                  </p:stCondLst>
                                  <p:childTnLst>
                                    <p:set>
                                      <p:cBhvr>
                                        <p:cTn id="12" dur="1" fill="hold">
                                          <p:stCondLst>
                                            <p:cond delay="0"/>
                                          </p:stCondLst>
                                        </p:cTn>
                                        <p:tgtEl>
                                          <p:spTgt spid="323607"/>
                                        </p:tgtEl>
                                        <p:attrNameLst>
                                          <p:attrName>style.visibility</p:attrName>
                                        </p:attrNameLst>
                                      </p:cBhvr>
                                      <p:to>
                                        <p:strVal val="visible"/>
                                      </p:to>
                                    </p:set>
                                    <p:animEffect transition="in" filter="blinds(horizontal)">
                                      <p:cBhvr>
                                        <p:cTn id="13" dur="500"/>
                                        <p:tgtEl>
                                          <p:spTgt spid="32360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23592"/>
                                        </p:tgtEl>
                                        <p:attrNameLst>
                                          <p:attrName>style.visibility</p:attrName>
                                        </p:attrNameLst>
                                      </p:cBhvr>
                                      <p:to>
                                        <p:strVal val="visible"/>
                                      </p:to>
                                    </p:set>
                                    <p:animEffect transition="in" filter="blinds(horizontal)">
                                      <p:cBhvr>
                                        <p:cTn id="16" dur="500"/>
                                        <p:tgtEl>
                                          <p:spTgt spid="323592"/>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23600"/>
                                        </p:tgtEl>
                                        <p:attrNameLst>
                                          <p:attrName>style.visibility</p:attrName>
                                        </p:attrNameLst>
                                      </p:cBhvr>
                                      <p:to>
                                        <p:strVal val="visible"/>
                                      </p:to>
                                    </p:set>
                                    <p:animEffect transition="in" filter="blinds(horizontal)">
                                      <p:cBhvr>
                                        <p:cTn id="19" dur="500"/>
                                        <p:tgtEl>
                                          <p:spTgt spid="323600"/>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nodeType="clickEffect">
                                  <p:stCondLst>
                                    <p:cond delay="0"/>
                                  </p:stCondLst>
                                  <p:childTnLst>
                                    <p:set>
                                      <p:cBhvr>
                                        <p:cTn id="23" dur="1" fill="hold">
                                          <p:stCondLst>
                                            <p:cond delay="0"/>
                                          </p:stCondLst>
                                        </p:cTn>
                                        <p:tgtEl>
                                          <p:spTgt spid="323609"/>
                                        </p:tgtEl>
                                        <p:attrNameLst>
                                          <p:attrName>style.visibility</p:attrName>
                                        </p:attrNameLst>
                                      </p:cBhvr>
                                      <p:to>
                                        <p:strVal val="visible"/>
                                      </p:to>
                                    </p:set>
                                    <p:anim calcmode="lin" valueType="num">
                                      <p:cBhvr additive="base">
                                        <p:cTn id="24" dur="500" fill="hold"/>
                                        <p:tgtEl>
                                          <p:spTgt spid="323609"/>
                                        </p:tgtEl>
                                        <p:attrNameLst>
                                          <p:attrName>ppt_x</p:attrName>
                                        </p:attrNameLst>
                                      </p:cBhvr>
                                      <p:tavLst>
                                        <p:tav tm="0">
                                          <p:val>
                                            <p:strVal val="#ppt_x"/>
                                          </p:val>
                                        </p:tav>
                                        <p:tav tm="100000">
                                          <p:val>
                                            <p:strVal val="#ppt_x"/>
                                          </p:val>
                                        </p:tav>
                                      </p:tavLst>
                                    </p:anim>
                                    <p:anim calcmode="lin" valueType="num">
                                      <p:cBhvr additive="base">
                                        <p:cTn id="25" dur="500" fill="hold"/>
                                        <p:tgtEl>
                                          <p:spTgt spid="32360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23597"/>
                                        </p:tgtEl>
                                        <p:attrNameLst>
                                          <p:attrName>style.visibility</p:attrName>
                                        </p:attrNameLst>
                                      </p:cBhvr>
                                      <p:to>
                                        <p:strVal val="visible"/>
                                      </p:to>
                                    </p:set>
                                    <p:anim calcmode="lin" valueType="num">
                                      <p:cBhvr additive="base">
                                        <p:cTn id="28" dur="500" fill="hold"/>
                                        <p:tgtEl>
                                          <p:spTgt spid="323597"/>
                                        </p:tgtEl>
                                        <p:attrNameLst>
                                          <p:attrName>ppt_x</p:attrName>
                                        </p:attrNameLst>
                                      </p:cBhvr>
                                      <p:tavLst>
                                        <p:tav tm="0">
                                          <p:val>
                                            <p:strVal val="#ppt_x"/>
                                          </p:val>
                                        </p:tav>
                                        <p:tav tm="100000">
                                          <p:val>
                                            <p:strVal val="#ppt_x"/>
                                          </p:val>
                                        </p:tav>
                                      </p:tavLst>
                                    </p:anim>
                                    <p:anim calcmode="lin" valueType="num">
                                      <p:cBhvr additive="base">
                                        <p:cTn id="29" dur="500" fill="hold"/>
                                        <p:tgtEl>
                                          <p:spTgt spid="32359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23596"/>
                                        </p:tgtEl>
                                        <p:attrNameLst>
                                          <p:attrName>style.visibility</p:attrName>
                                        </p:attrNameLst>
                                      </p:cBhvr>
                                      <p:to>
                                        <p:strVal val="visible"/>
                                      </p:to>
                                    </p:set>
                                    <p:anim calcmode="lin" valueType="num">
                                      <p:cBhvr additive="base">
                                        <p:cTn id="32" dur="500" fill="hold"/>
                                        <p:tgtEl>
                                          <p:spTgt spid="323596"/>
                                        </p:tgtEl>
                                        <p:attrNameLst>
                                          <p:attrName>ppt_x</p:attrName>
                                        </p:attrNameLst>
                                      </p:cBhvr>
                                      <p:tavLst>
                                        <p:tav tm="0">
                                          <p:val>
                                            <p:strVal val="#ppt_x"/>
                                          </p:val>
                                        </p:tav>
                                        <p:tav tm="100000">
                                          <p:val>
                                            <p:strVal val="#ppt_x"/>
                                          </p:val>
                                        </p:tav>
                                      </p:tavLst>
                                    </p:anim>
                                    <p:anim calcmode="lin" valueType="num">
                                      <p:cBhvr additive="base">
                                        <p:cTn id="33" dur="500" fill="hold"/>
                                        <p:tgtEl>
                                          <p:spTgt spid="323596"/>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23611"/>
                                        </p:tgtEl>
                                        <p:attrNameLst>
                                          <p:attrName>style.visibility</p:attrName>
                                        </p:attrNameLst>
                                      </p:cBhvr>
                                      <p:to>
                                        <p:strVal val="visible"/>
                                      </p:to>
                                    </p:set>
                                    <p:anim calcmode="lin" valueType="num">
                                      <p:cBhvr additive="base">
                                        <p:cTn id="36" dur="500" fill="hold"/>
                                        <p:tgtEl>
                                          <p:spTgt spid="323611"/>
                                        </p:tgtEl>
                                        <p:attrNameLst>
                                          <p:attrName>ppt_x</p:attrName>
                                        </p:attrNameLst>
                                      </p:cBhvr>
                                      <p:tavLst>
                                        <p:tav tm="0">
                                          <p:val>
                                            <p:strVal val="#ppt_x"/>
                                          </p:val>
                                        </p:tav>
                                        <p:tav tm="100000">
                                          <p:val>
                                            <p:strVal val="#ppt_x"/>
                                          </p:val>
                                        </p:tav>
                                      </p:tavLst>
                                    </p:anim>
                                    <p:anim calcmode="lin" valueType="num">
                                      <p:cBhvr additive="base">
                                        <p:cTn id="37" dur="500" fill="hold"/>
                                        <p:tgtEl>
                                          <p:spTgt spid="3236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323602"/>
                                        </p:tgtEl>
                                        <p:attrNameLst>
                                          <p:attrName>style.visibility</p:attrName>
                                        </p:attrNameLst>
                                      </p:cBhvr>
                                      <p:to>
                                        <p:strVal val="visible"/>
                                      </p:to>
                                    </p:set>
                                    <p:anim calcmode="lin" valueType="num">
                                      <p:cBhvr additive="base">
                                        <p:cTn id="40" dur="500" fill="hold"/>
                                        <p:tgtEl>
                                          <p:spTgt spid="323602"/>
                                        </p:tgtEl>
                                        <p:attrNameLst>
                                          <p:attrName>ppt_x</p:attrName>
                                        </p:attrNameLst>
                                      </p:cBhvr>
                                      <p:tavLst>
                                        <p:tav tm="0">
                                          <p:val>
                                            <p:strVal val="#ppt_x"/>
                                          </p:val>
                                        </p:tav>
                                        <p:tav tm="100000">
                                          <p:val>
                                            <p:strVal val="#ppt_x"/>
                                          </p:val>
                                        </p:tav>
                                      </p:tavLst>
                                    </p:anim>
                                    <p:anim calcmode="lin" valueType="num">
                                      <p:cBhvr additive="base">
                                        <p:cTn id="41" dur="500" fill="hold"/>
                                        <p:tgtEl>
                                          <p:spTgt spid="32360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323603"/>
                                        </p:tgtEl>
                                        <p:attrNameLst>
                                          <p:attrName>style.visibility</p:attrName>
                                        </p:attrNameLst>
                                      </p:cBhvr>
                                      <p:to>
                                        <p:strVal val="visible"/>
                                      </p:to>
                                    </p:set>
                                    <p:anim calcmode="lin" valueType="num">
                                      <p:cBhvr additive="base">
                                        <p:cTn id="44" dur="500" fill="hold"/>
                                        <p:tgtEl>
                                          <p:spTgt spid="323603"/>
                                        </p:tgtEl>
                                        <p:attrNameLst>
                                          <p:attrName>ppt_x</p:attrName>
                                        </p:attrNameLst>
                                      </p:cBhvr>
                                      <p:tavLst>
                                        <p:tav tm="0">
                                          <p:val>
                                            <p:strVal val="#ppt_x"/>
                                          </p:val>
                                        </p:tav>
                                        <p:tav tm="100000">
                                          <p:val>
                                            <p:strVal val="#ppt_x"/>
                                          </p:val>
                                        </p:tav>
                                      </p:tavLst>
                                    </p:anim>
                                    <p:anim calcmode="lin" valueType="num">
                                      <p:cBhvr additive="base">
                                        <p:cTn id="45" dur="500" fill="hold"/>
                                        <p:tgtEl>
                                          <p:spTgt spid="323603"/>
                                        </p:tgtEl>
                                        <p:attrNameLst>
                                          <p:attrName>ppt_y</p:attrName>
                                        </p:attrNameLst>
                                      </p:cBhvr>
                                      <p:tavLst>
                                        <p:tav tm="0">
                                          <p:val>
                                            <p:strVal val="1+#ppt_h/2"/>
                                          </p:val>
                                        </p:tav>
                                        <p:tav tm="100000">
                                          <p:val>
                                            <p:strVal val="#ppt_y"/>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4" presetClass="entr" presetSubtype="16" fill="hold" nodeType="clickEffect">
                                  <p:stCondLst>
                                    <p:cond delay="0"/>
                                  </p:stCondLst>
                                  <p:childTnLst>
                                    <p:set>
                                      <p:cBhvr>
                                        <p:cTn id="49" dur="1" fill="hold">
                                          <p:stCondLst>
                                            <p:cond delay="0"/>
                                          </p:stCondLst>
                                        </p:cTn>
                                        <p:tgtEl>
                                          <p:spTgt spid="323625"/>
                                        </p:tgtEl>
                                        <p:attrNameLst>
                                          <p:attrName>style.visibility</p:attrName>
                                        </p:attrNameLst>
                                      </p:cBhvr>
                                      <p:to>
                                        <p:strVal val="visible"/>
                                      </p:to>
                                    </p:set>
                                    <p:animEffect transition="in" filter="box(in)">
                                      <p:cBhvr>
                                        <p:cTn id="50" dur="500"/>
                                        <p:tgtEl>
                                          <p:spTgt spid="323625"/>
                                        </p:tgtEl>
                                      </p:cBhvr>
                                    </p:animEffect>
                                  </p:childTnLst>
                                </p:cTn>
                              </p:par>
                              <p:par>
                                <p:cTn id="51" presetID="4" presetClass="entr" presetSubtype="16" fill="hold" nodeType="withEffect">
                                  <p:stCondLst>
                                    <p:cond delay="0"/>
                                  </p:stCondLst>
                                  <p:childTnLst>
                                    <p:set>
                                      <p:cBhvr>
                                        <p:cTn id="52" dur="1" fill="hold">
                                          <p:stCondLst>
                                            <p:cond delay="0"/>
                                          </p:stCondLst>
                                        </p:cTn>
                                        <p:tgtEl>
                                          <p:spTgt spid="323608"/>
                                        </p:tgtEl>
                                        <p:attrNameLst>
                                          <p:attrName>style.visibility</p:attrName>
                                        </p:attrNameLst>
                                      </p:cBhvr>
                                      <p:to>
                                        <p:strVal val="visible"/>
                                      </p:to>
                                    </p:set>
                                    <p:animEffect transition="in" filter="box(in)">
                                      <p:cBhvr>
                                        <p:cTn id="53" dur="500"/>
                                        <p:tgtEl>
                                          <p:spTgt spid="323608"/>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3" presetClass="entr" presetSubtype="10" fill="hold" nodeType="clickEffect">
                                  <p:stCondLst>
                                    <p:cond delay="0"/>
                                  </p:stCondLst>
                                  <p:childTnLst>
                                    <p:set>
                                      <p:cBhvr>
                                        <p:cTn id="57" dur="1" fill="hold">
                                          <p:stCondLst>
                                            <p:cond delay="0"/>
                                          </p:stCondLst>
                                        </p:cTn>
                                        <p:tgtEl>
                                          <p:spTgt spid="323612"/>
                                        </p:tgtEl>
                                        <p:attrNameLst>
                                          <p:attrName>style.visibility</p:attrName>
                                        </p:attrNameLst>
                                      </p:cBhvr>
                                      <p:to>
                                        <p:strVal val="visible"/>
                                      </p:to>
                                    </p:set>
                                    <p:animEffect transition="in" filter="blinds(horizontal)">
                                      <p:cBhvr>
                                        <p:cTn id="58" dur="500"/>
                                        <p:tgtEl>
                                          <p:spTgt spid="323612"/>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323601"/>
                                        </p:tgtEl>
                                        <p:attrNameLst>
                                          <p:attrName>style.visibility</p:attrName>
                                        </p:attrNameLst>
                                      </p:cBhvr>
                                      <p:to>
                                        <p:strVal val="visible"/>
                                      </p:to>
                                    </p:set>
                                    <p:animEffect transition="in" filter="blinds(horizontal)">
                                      <p:cBhvr>
                                        <p:cTn id="61" dur="500"/>
                                        <p:tgtEl>
                                          <p:spTgt spid="323601"/>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323604"/>
                                        </p:tgtEl>
                                        <p:attrNameLst>
                                          <p:attrName>style.visibility</p:attrName>
                                        </p:attrNameLst>
                                      </p:cBhvr>
                                      <p:to>
                                        <p:strVal val="visible"/>
                                      </p:to>
                                    </p:set>
                                    <p:animEffect transition="in" filter="blinds(horizontal)">
                                      <p:cBhvr>
                                        <p:cTn id="64" dur="500"/>
                                        <p:tgtEl>
                                          <p:spTgt spid="323604"/>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3" presetClass="entr" presetSubtype="10" fill="hold" nodeType="clickEffect">
                                  <p:stCondLst>
                                    <p:cond delay="0"/>
                                  </p:stCondLst>
                                  <p:childTnLst>
                                    <p:set>
                                      <p:cBhvr>
                                        <p:cTn id="68" dur="1" fill="hold">
                                          <p:stCondLst>
                                            <p:cond delay="0"/>
                                          </p:stCondLst>
                                        </p:cTn>
                                        <p:tgtEl>
                                          <p:spTgt spid="323613"/>
                                        </p:tgtEl>
                                        <p:attrNameLst>
                                          <p:attrName>style.visibility</p:attrName>
                                        </p:attrNameLst>
                                      </p:cBhvr>
                                      <p:to>
                                        <p:strVal val="visible"/>
                                      </p:to>
                                    </p:set>
                                    <p:animEffect transition="in" filter="blinds(horizontal)">
                                      <p:cBhvr>
                                        <p:cTn id="69" dur="500"/>
                                        <p:tgtEl>
                                          <p:spTgt spid="323613"/>
                                        </p:tgtEl>
                                      </p:cBhvr>
                                    </p:animEffect>
                                  </p:childTnLst>
                                </p:cTn>
                              </p:par>
                              <p:par>
                                <p:cTn id="70" presetID="3" presetClass="entr" presetSubtype="10" fill="hold" nodeType="withEffect">
                                  <p:stCondLst>
                                    <p:cond delay="0"/>
                                  </p:stCondLst>
                                  <p:childTnLst>
                                    <p:set>
                                      <p:cBhvr>
                                        <p:cTn id="71" dur="1" fill="hold">
                                          <p:stCondLst>
                                            <p:cond delay="0"/>
                                          </p:stCondLst>
                                        </p:cTn>
                                        <p:tgtEl>
                                          <p:spTgt spid="323622"/>
                                        </p:tgtEl>
                                        <p:attrNameLst>
                                          <p:attrName>style.visibility</p:attrName>
                                        </p:attrNameLst>
                                      </p:cBhvr>
                                      <p:to>
                                        <p:strVal val="visible"/>
                                      </p:to>
                                    </p:set>
                                    <p:animEffect transition="in" filter="blinds(horizontal)">
                                      <p:cBhvr>
                                        <p:cTn id="72" dur="500"/>
                                        <p:tgtEl>
                                          <p:spTgt spid="323622"/>
                                        </p:tgtEl>
                                      </p:cBhvr>
                                    </p:animEffect>
                                  </p:childTnLst>
                                </p:cTn>
                              </p:par>
                              <p:par>
                                <p:cTn id="73" presetID="3" presetClass="entr" presetSubtype="10" fill="hold" nodeType="withEffect">
                                  <p:stCondLst>
                                    <p:cond delay="0"/>
                                  </p:stCondLst>
                                  <p:childTnLst>
                                    <p:set>
                                      <p:cBhvr>
                                        <p:cTn id="74" dur="1" fill="hold">
                                          <p:stCondLst>
                                            <p:cond delay="0"/>
                                          </p:stCondLst>
                                        </p:cTn>
                                        <p:tgtEl>
                                          <p:spTgt spid="323615"/>
                                        </p:tgtEl>
                                        <p:attrNameLst>
                                          <p:attrName>style.visibility</p:attrName>
                                        </p:attrNameLst>
                                      </p:cBhvr>
                                      <p:to>
                                        <p:strVal val="visible"/>
                                      </p:to>
                                    </p:set>
                                    <p:animEffect transition="in" filter="blinds(horizontal)">
                                      <p:cBhvr>
                                        <p:cTn id="75" dur="500"/>
                                        <p:tgtEl>
                                          <p:spTgt spid="323615"/>
                                        </p:tgtEl>
                                      </p:cBhvr>
                                    </p:animEffect>
                                  </p:childTnLst>
                                </p:cTn>
                              </p:par>
                              <p:par>
                                <p:cTn id="76" presetID="3" presetClass="entr" presetSubtype="10" fill="hold" nodeType="withEffect">
                                  <p:stCondLst>
                                    <p:cond delay="0"/>
                                  </p:stCondLst>
                                  <p:childTnLst>
                                    <p:set>
                                      <p:cBhvr>
                                        <p:cTn id="77" dur="1" fill="hold">
                                          <p:stCondLst>
                                            <p:cond delay="0"/>
                                          </p:stCondLst>
                                        </p:cTn>
                                        <p:tgtEl>
                                          <p:spTgt spid="323624"/>
                                        </p:tgtEl>
                                        <p:attrNameLst>
                                          <p:attrName>style.visibility</p:attrName>
                                        </p:attrNameLst>
                                      </p:cBhvr>
                                      <p:to>
                                        <p:strVal val="visible"/>
                                      </p:to>
                                    </p:set>
                                    <p:animEffect transition="in" filter="blinds(horizontal)">
                                      <p:cBhvr>
                                        <p:cTn id="78" dur="500"/>
                                        <p:tgtEl>
                                          <p:spTgt spid="323624"/>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4" presetClass="entr" presetSubtype="16" fill="hold" nodeType="clickEffect">
                                  <p:stCondLst>
                                    <p:cond delay="0"/>
                                  </p:stCondLst>
                                  <p:childTnLst>
                                    <p:set>
                                      <p:cBhvr>
                                        <p:cTn id="82" dur="1" fill="hold">
                                          <p:stCondLst>
                                            <p:cond delay="0"/>
                                          </p:stCondLst>
                                        </p:cTn>
                                        <p:tgtEl>
                                          <p:spTgt spid="323619"/>
                                        </p:tgtEl>
                                        <p:attrNameLst>
                                          <p:attrName>style.visibility</p:attrName>
                                        </p:attrNameLst>
                                      </p:cBhvr>
                                      <p:to>
                                        <p:strVal val="visible"/>
                                      </p:to>
                                    </p:set>
                                    <p:animEffect transition="in" filter="box(in)">
                                      <p:cBhvr>
                                        <p:cTn id="83" dur="500"/>
                                        <p:tgtEl>
                                          <p:spTgt spid="323619"/>
                                        </p:tgtEl>
                                      </p:cBhvr>
                                    </p:animEffect>
                                  </p:childTnLst>
                                </p:cTn>
                              </p:par>
                              <p:par>
                                <p:cTn id="84" presetID="4" presetClass="entr" presetSubtype="16" fill="hold" grpId="0" nodeType="withEffect">
                                  <p:stCondLst>
                                    <p:cond delay="0"/>
                                  </p:stCondLst>
                                  <p:childTnLst>
                                    <p:set>
                                      <p:cBhvr>
                                        <p:cTn id="85" dur="1" fill="hold">
                                          <p:stCondLst>
                                            <p:cond delay="0"/>
                                          </p:stCondLst>
                                        </p:cTn>
                                        <p:tgtEl>
                                          <p:spTgt spid="323595"/>
                                        </p:tgtEl>
                                        <p:attrNameLst>
                                          <p:attrName>style.visibility</p:attrName>
                                        </p:attrNameLst>
                                      </p:cBhvr>
                                      <p:to>
                                        <p:strVal val="visible"/>
                                      </p:to>
                                    </p:set>
                                    <p:animEffect transition="in" filter="box(in)">
                                      <p:cBhvr>
                                        <p:cTn id="86" dur="500"/>
                                        <p:tgtEl>
                                          <p:spTgt spid="323595"/>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3" presetClass="entr" presetSubtype="10" fill="hold" nodeType="clickEffect">
                                  <p:stCondLst>
                                    <p:cond delay="0"/>
                                  </p:stCondLst>
                                  <p:childTnLst>
                                    <p:set>
                                      <p:cBhvr>
                                        <p:cTn id="90" dur="1" fill="hold">
                                          <p:stCondLst>
                                            <p:cond delay="0"/>
                                          </p:stCondLst>
                                        </p:cTn>
                                        <p:tgtEl>
                                          <p:spTgt spid="323610"/>
                                        </p:tgtEl>
                                        <p:attrNameLst>
                                          <p:attrName>style.visibility</p:attrName>
                                        </p:attrNameLst>
                                      </p:cBhvr>
                                      <p:to>
                                        <p:strVal val="visible"/>
                                      </p:to>
                                    </p:set>
                                    <p:animEffect transition="in" filter="blinds(horizontal)">
                                      <p:cBhvr>
                                        <p:cTn id="91" dur="500"/>
                                        <p:tgtEl>
                                          <p:spTgt spid="323610"/>
                                        </p:tgtEl>
                                      </p:cBhvr>
                                    </p:animEffect>
                                  </p:childTnLst>
                                </p:cTn>
                              </p:par>
                              <p:par>
                                <p:cTn id="92" presetID="3" presetClass="entr" presetSubtype="10" fill="hold" grpId="0" nodeType="withEffect">
                                  <p:stCondLst>
                                    <p:cond delay="0"/>
                                  </p:stCondLst>
                                  <p:childTnLst>
                                    <p:set>
                                      <p:cBhvr>
                                        <p:cTn id="93" dur="1" fill="hold">
                                          <p:stCondLst>
                                            <p:cond delay="0"/>
                                          </p:stCondLst>
                                        </p:cTn>
                                        <p:tgtEl>
                                          <p:spTgt spid="323598"/>
                                        </p:tgtEl>
                                        <p:attrNameLst>
                                          <p:attrName>style.visibility</p:attrName>
                                        </p:attrNameLst>
                                      </p:cBhvr>
                                      <p:to>
                                        <p:strVal val="visible"/>
                                      </p:to>
                                    </p:set>
                                    <p:animEffect transition="in" filter="blinds(horizontal)">
                                      <p:cBhvr>
                                        <p:cTn id="94" dur="500"/>
                                        <p:tgtEl>
                                          <p:spTgt spid="323598"/>
                                        </p:tgtEl>
                                      </p:cBhvr>
                                    </p:animEffect>
                                  </p:childTnLst>
                                </p:cTn>
                              </p:par>
                              <p:par>
                                <p:cTn id="95" presetID="3" presetClass="entr" presetSubtype="10" fill="hold" grpId="0" nodeType="withEffect">
                                  <p:stCondLst>
                                    <p:cond delay="0"/>
                                  </p:stCondLst>
                                  <p:childTnLst>
                                    <p:set>
                                      <p:cBhvr>
                                        <p:cTn id="96" dur="1" fill="hold">
                                          <p:stCondLst>
                                            <p:cond delay="0"/>
                                          </p:stCondLst>
                                        </p:cTn>
                                        <p:tgtEl>
                                          <p:spTgt spid="323599"/>
                                        </p:tgtEl>
                                        <p:attrNameLst>
                                          <p:attrName>style.visibility</p:attrName>
                                        </p:attrNameLst>
                                      </p:cBhvr>
                                      <p:to>
                                        <p:strVal val="visible"/>
                                      </p:to>
                                    </p:set>
                                    <p:animEffect transition="in" filter="blinds(horizontal)">
                                      <p:cBhvr>
                                        <p:cTn id="97" dur="500"/>
                                        <p:tgtEl>
                                          <p:spTgt spid="323599"/>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3" presetClass="entr" presetSubtype="10" fill="hold" grpId="0" nodeType="clickEffect">
                                  <p:stCondLst>
                                    <p:cond delay="0"/>
                                  </p:stCondLst>
                                  <p:childTnLst>
                                    <p:set>
                                      <p:cBhvr>
                                        <p:cTn id="101" dur="1" fill="hold">
                                          <p:stCondLst>
                                            <p:cond delay="0"/>
                                          </p:stCondLst>
                                        </p:cTn>
                                        <p:tgtEl>
                                          <p:spTgt spid="323605"/>
                                        </p:tgtEl>
                                        <p:attrNameLst>
                                          <p:attrName>style.visibility</p:attrName>
                                        </p:attrNameLst>
                                      </p:cBhvr>
                                      <p:to>
                                        <p:strVal val="visible"/>
                                      </p:to>
                                    </p:set>
                                    <p:animEffect transition="in" filter="blinds(horizontal)">
                                      <p:cBhvr>
                                        <p:cTn id="102" dur="500"/>
                                        <p:tgtEl>
                                          <p:spTgt spid="323605"/>
                                        </p:tgtEl>
                                      </p:cBhvr>
                                    </p:animEffect>
                                  </p:childTnLst>
                                </p:cTn>
                              </p:par>
                              <p:par>
                                <p:cTn id="103" presetID="3" presetClass="entr" presetSubtype="10" fill="hold" nodeType="withEffect">
                                  <p:stCondLst>
                                    <p:cond delay="0"/>
                                  </p:stCondLst>
                                  <p:childTnLst>
                                    <p:set>
                                      <p:cBhvr>
                                        <p:cTn id="104" dur="1" fill="hold">
                                          <p:stCondLst>
                                            <p:cond delay="0"/>
                                          </p:stCondLst>
                                        </p:cTn>
                                        <p:tgtEl>
                                          <p:spTgt spid="323614"/>
                                        </p:tgtEl>
                                        <p:attrNameLst>
                                          <p:attrName>style.visibility</p:attrName>
                                        </p:attrNameLst>
                                      </p:cBhvr>
                                      <p:to>
                                        <p:strVal val="visible"/>
                                      </p:to>
                                    </p:set>
                                    <p:animEffect transition="in" filter="blinds(horizontal)">
                                      <p:cBhvr>
                                        <p:cTn id="105" dur="500"/>
                                        <p:tgtEl>
                                          <p:spTgt spid="323614"/>
                                        </p:tgtEl>
                                      </p:cBhvr>
                                    </p:animEffect>
                                  </p:childTnLst>
                                </p:cTn>
                              </p:par>
                              <p:par>
                                <p:cTn id="106" presetID="3" presetClass="entr" presetSubtype="10" fill="hold" nodeType="withEffect">
                                  <p:stCondLst>
                                    <p:cond delay="0"/>
                                  </p:stCondLst>
                                  <p:childTnLst>
                                    <p:set>
                                      <p:cBhvr>
                                        <p:cTn id="107" dur="1" fill="hold">
                                          <p:stCondLst>
                                            <p:cond delay="0"/>
                                          </p:stCondLst>
                                        </p:cTn>
                                        <p:tgtEl>
                                          <p:spTgt spid="323623"/>
                                        </p:tgtEl>
                                        <p:attrNameLst>
                                          <p:attrName>style.visibility</p:attrName>
                                        </p:attrNameLst>
                                      </p:cBhvr>
                                      <p:to>
                                        <p:strVal val="visible"/>
                                      </p:to>
                                    </p:set>
                                    <p:animEffect transition="in" filter="blinds(horizontal)">
                                      <p:cBhvr>
                                        <p:cTn id="108" dur="500"/>
                                        <p:tgtEl>
                                          <p:spTgt spid="323623"/>
                                        </p:tgtEl>
                                      </p:cBhvr>
                                    </p:animEffect>
                                  </p:childTnLst>
                                </p:cTn>
                              </p:par>
                            </p:childTnLst>
                          </p:cTn>
                        </p:par>
                      </p:childTnLst>
                    </p:cTn>
                  </p:par>
                  <p:par>
                    <p:cTn id="109" fill="hold" nodeType="clickPar">
                      <p:stCondLst>
                        <p:cond delay="indefinite"/>
                      </p:stCondLst>
                      <p:childTnLst>
                        <p:par>
                          <p:cTn id="110" fill="hold" nodeType="withGroup">
                            <p:stCondLst>
                              <p:cond delay="0"/>
                            </p:stCondLst>
                            <p:childTnLst>
                              <p:par>
                                <p:cTn id="111" presetID="3" presetClass="entr" presetSubtype="10" fill="hold" nodeType="clickEffect">
                                  <p:stCondLst>
                                    <p:cond delay="0"/>
                                  </p:stCondLst>
                                  <p:childTnLst>
                                    <p:set>
                                      <p:cBhvr>
                                        <p:cTn id="112" dur="1" fill="hold">
                                          <p:stCondLst>
                                            <p:cond delay="0"/>
                                          </p:stCondLst>
                                        </p:cTn>
                                        <p:tgtEl>
                                          <p:spTgt spid="323618"/>
                                        </p:tgtEl>
                                        <p:attrNameLst>
                                          <p:attrName>style.visibility</p:attrName>
                                        </p:attrNameLst>
                                      </p:cBhvr>
                                      <p:to>
                                        <p:strVal val="visible"/>
                                      </p:to>
                                    </p:set>
                                    <p:animEffect transition="in" filter="blinds(horizontal)">
                                      <p:cBhvr>
                                        <p:cTn id="113" dur="500"/>
                                        <p:tgtEl>
                                          <p:spTgt spid="323618"/>
                                        </p:tgtEl>
                                      </p:cBhvr>
                                    </p:animEffect>
                                  </p:childTnLst>
                                </p:cTn>
                              </p:par>
                              <p:par>
                                <p:cTn id="114" presetID="3" presetClass="entr" presetSubtype="10" fill="hold" nodeType="withEffect">
                                  <p:stCondLst>
                                    <p:cond delay="0"/>
                                  </p:stCondLst>
                                  <p:childTnLst>
                                    <p:set>
                                      <p:cBhvr>
                                        <p:cTn id="115" dur="1" fill="hold">
                                          <p:stCondLst>
                                            <p:cond delay="0"/>
                                          </p:stCondLst>
                                        </p:cTn>
                                        <p:tgtEl>
                                          <p:spTgt spid="323621"/>
                                        </p:tgtEl>
                                        <p:attrNameLst>
                                          <p:attrName>style.visibility</p:attrName>
                                        </p:attrNameLst>
                                      </p:cBhvr>
                                      <p:to>
                                        <p:strVal val="visible"/>
                                      </p:to>
                                    </p:set>
                                    <p:animEffect transition="in" filter="blinds(horizontal)">
                                      <p:cBhvr>
                                        <p:cTn id="116" dur="500"/>
                                        <p:tgtEl>
                                          <p:spTgt spid="323621"/>
                                        </p:tgtEl>
                                      </p:cBhvr>
                                    </p:animEffect>
                                  </p:childTnLst>
                                </p:cTn>
                              </p:par>
                              <p:par>
                                <p:cTn id="117" presetID="3" presetClass="entr" presetSubtype="10" fill="hold" grpId="0" nodeType="withEffect">
                                  <p:stCondLst>
                                    <p:cond delay="0"/>
                                  </p:stCondLst>
                                  <p:childTnLst>
                                    <p:set>
                                      <p:cBhvr>
                                        <p:cTn id="118" dur="1" fill="hold">
                                          <p:stCondLst>
                                            <p:cond delay="0"/>
                                          </p:stCondLst>
                                        </p:cTn>
                                        <p:tgtEl>
                                          <p:spTgt spid="323593"/>
                                        </p:tgtEl>
                                        <p:attrNameLst>
                                          <p:attrName>style.visibility</p:attrName>
                                        </p:attrNameLst>
                                      </p:cBhvr>
                                      <p:to>
                                        <p:strVal val="visible"/>
                                      </p:to>
                                    </p:set>
                                    <p:animEffect transition="in" filter="blinds(horizontal)">
                                      <p:cBhvr>
                                        <p:cTn id="119" dur="500"/>
                                        <p:tgtEl>
                                          <p:spTgt spid="323593"/>
                                        </p:tgtEl>
                                      </p:cBhvr>
                                    </p:animEffect>
                                  </p:childTnLst>
                                </p:cTn>
                              </p:par>
                            </p:childTnLst>
                          </p:cTn>
                        </p:par>
                      </p:childTnLst>
                    </p:cTn>
                  </p:par>
                  <p:par>
                    <p:cTn id="120" fill="hold" nodeType="clickPar">
                      <p:stCondLst>
                        <p:cond delay="indefinite"/>
                      </p:stCondLst>
                      <p:childTnLst>
                        <p:par>
                          <p:cTn id="121" fill="hold" nodeType="withGroup">
                            <p:stCondLst>
                              <p:cond delay="0"/>
                            </p:stCondLst>
                            <p:childTnLst>
                              <p:par>
                                <p:cTn id="122" presetID="3" presetClass="entr" presetSubtype="10" fill="hold" nodeType="clickEffect">
                                  <p:stCondLst>
                                    <p:cond delay="0"/>
                                  </p:stCondLst>
                                  <p:childTnLst>
                                    <p:set>
                                      <p:cBhvr>
                                        <p:cTn id="123" dur="1" fill="hold">
                                          <p:stCondLst>
                                            <p:cond delay="0"/>
                                          </p:stCondLst>
                                        </p:cTn>
                                        <p:tgtEl>
                                          <p:spTgt spid="323617"/>
                                        </p:tgtEl>
                                        <p:attrNameLst>
                                          <p:attrName>style.visibility</p:attrName>
                                        </p:attrNameLst>
                                      </p:cBhvr>
                                      <p:to>
                                        <p:strVal val="visible"/>
                                      </p:to>
                                    </p:set>
                                    <p:animEffect transition="in" filter="blinds(horizontal)">
                                      <p:cBhvr>
                                        <p:cTn id="124" dur="500"/>
                                        <p:tgtEl>
                                          <p:spTgt spid="323617"/>
                                        </p:tgtEl>
                                      </p:cBhvr>
                                    </p:animEffect>
                                  </p:childTnLst>
                                </p:cTn>
                              </p:par>
                              <p:par>
                                <p:cTn id="125" presetID="3" presetClass="entr" presetSubtype="10" fill="hold" nodeType="withEffect">
                                  <p:stCondLst>
                                    <p:cond delay="0"/>
                                  </p:stCondLst>
                                  <p:childTnLst>
                                    <p:set>
                                      <p:cBhvr>
                                        <p:cTn id="126" dur="1" fill="hold">
                                          <p:stCondLst>
                                            <p:cond delay="0"/>
                                          </p:stCondLst>
                                        </p:cTn>
                                        <p:tgtEl>
                                          <p:spTgt spid="323620"/>
                                        </p:tgtEl>
                                        <p:attrNameLst>
                                          <p:attrName>style.visibility</p:attrName>
                                        </p:attrNameLst>
                                      </p:cBhvr>
                                      <p:to>
                                        <p:strVal val="visible"/>
                                      </p:to>
                                    </p:set>
                                    <p:animEffect transition="in" filter="blinds(horizontal)">
                                      <p:cBhvr>
                                        <p:cTn id="127" dur="500"/>
                                        <p:tgtEl>
                                          <p:spTgt spid="323620"/>
                                        </p:tgtEl>
                                      </p:cBhvr>
                                    </p:animEffect>
                                  </p:childTnLst>
                                </p:cTn>
                              </p:par>
                              <p:par>
                                <p:cTn id="128" presetID="3" presetClass="entr" presetSubtype="10" fill="hold" grpId="0" nodeType="withEffect">
                                  <p:stCondLst>
                                    <p:cond delay="0"/>
                                  </p:stCondLst>
                                  <p:childTnLst>
                                    <p:set>
                                      <p:cBhvr>
                                        <p:cTn id="129" dur="1" fill="hold">
                                          <p:stCondLst>
                                            <p:cond delay="0"/>
                                          </p:stCondLst>
                                        </p:cTn>
                                        <p:tgtEl>
                                          <p:spTgt spid="323594"/>
                                        </p:tgtEl>
                                        <p:attrNameLst>
                                          <p:attrName>style.visibility</p:attrName>
                                        </p:attrNameLst>
                                      </p:cBhvr>
                                      <p:to>
                                        <p:strVal val="visible"/>
                                      </p:to>
                                    </p:set>
                                    <p:animEffect transition="in" filter="blinds(horizontal)">
                                      <p:cBhvr>
                                        <p:cTn id="130" dur="500"/>
                                        <p:tgtEl>
                                          <p:spTgt spid="323594"/>
                                        </p:tgtEl>
                                      </p:cBhvr>
                                    </p:animEffect>
                                  </p:childTnLst>
                                </p:cTn>
                              </p:par>
                            </p:childTnLst>
                          </p:cTn>
                        </p:par>
                      </p:childTnLst>
                    </p:cTn>
                  </p:par>
                  <p:par>
                    <p:cTn id="131" fill="hold" nodeType="clickPar">
                      <p:stCondLst>
                        <p:cond delay="indefinite"/>
                      </p:stCondLst>
                      <p:childTnLst>
                        <p:par>
                          <p:cTn id="132" fill="hold" nodeType="withGroup">
                            <p:stCondLst>
                              <p:cond delay="0"/>
                            </p:stCondLst>
                            <p:childTnLst>
                              <p:par>
                                <p:cTn id="133" presetID="3" presetClass="entr" presetSubtype="10" fill="hold" grpId="0" nodeType="clickEffect">
                                  <p:stCondLst>
                                    <p:cond delay="0"/>
                                  </p:stCondLst>
                                  <p:childTnLst>
                                    <p:set>
                                      <p:cBhvr>
                                        <p:cTn id="134" dur="1" fill="hold">
                                          <p:stCondLst>
                                            <p:cond delay="0"/>
                                          </p:stCondLst>
                                        </p:cTn>
                                        <p:tgtEl>
                                          <p:spTgt spid="323588"/>
                                        </p:tgtEl>
                                        <p:attrNameLst>
                                          <p:attrName>style.visibility</p:attrName>
                                        </p:attrNameLst>
                                      </p:cBhvr>
                                      <p:to>
                                        <p:strVal val="visible"/>
                                      </p:to>
                                    </p:set>
                                    <p:animEffect transition="in" filter="blinds(horizontal)">
                                      <p:cBhvr>
                                        <p:cTn id="135" dur="500"/>
                                        <p:tgtEl>
                                          <p:spTgt spid="323588"/>
                                        </p:tgtEl>
                                      </p:cBhvr>
                                    </p:animEffect>
                                  </p:childTnLst>
                                </p:cTn>
                              </p:par>
                            </p:childTnLst>
                          </p:cTn>
                        </p:par>
                      </p:childTnLst>
                    </p:cTn>
                  </p:par>
                  <p:par>
                    <p:cTn id="136" fill="hold" nodeType="clickPar">
                      <p:stCondLst>
                        <p:cond delay="indefinite"/>
                      </p:stCondLst>
                      <p:childTnLst>
                        <p:par>
                          <p:cTn id="137" fill="hold" nodeType="withGroup">
                            <p:stCondLst>
                              <p:cond delay="0"/>
                            </p:stCondLst>
                            <p:childTnLst>
                              <p:par>
                                <p:cTn id="138" presetID="3" presetClass="entr" presetSubtype="10" fill="hold" grpId="0" nodeType="clickEffect">
                                  <p:stCondLst>
                                    <p:cond delay="0"/>
                                  </p:stCondLst>
                                  <p:childTnLst>
                                    <p:set>
                                      <p:cBhvr>
                                        <p:cTn id="139" dur="1" fill="hold">
                                          <p:stCondLst>
                                            <p:cond delay="0"/>
                                          </p:stCondLst>
                                        </p:cTn>
                                        <p:tgtEl>
                                          <p:spTgt spid="323591"/>
                                        </p:tgtEl>
                                        <p:attrNameLst>
                                          <p:attrName>style.visibility</p:attrName>
                                        </p:attrNameLst>
                                      </p:cBhvr>
                                      <p:to>
                                        <p:strVal val="visible"/>
                                      </p:to>
                                    </p:set>
                                    <p:animEffect transition="in" filter="blinds(horizontal)">
                                      <p:cBhvr>
                                        <p:cTn id="140" dur="500"/>
                                        <p:tgtEl>
                                          <p:spTgt spid="3235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588" grpId="0" animBg="1"/>
      <p:bldP spid="323591" grpId="0" animBg="1"/>
      <p:bldP spid="323592" grpId="0"/>
      <p:bldP spid="323593" grpId="0" animBg="1"/>
      <p:bldP spid="323594" grpId="0" animBg="1"/>
      <p:bldP spid="323595" grpId="0" animBg="1"/>
      <p:bldP spid="323596" grpId="0"/>
      <p:bldP spid="323597" grpId="0"/>
      <p:bldP spid="323598" grpId="0"/>
      <p:bldP spid="323599" grpId="0"/>
      <p:bldP spid="323600" grpId="0"/>
      <p:bldP spid="323601" grpId="0"/>
      <p:bldP spid="323602" grpId="0" animBg="1"/>
      <p:bldP spid="323603" grpId="0"/>
      <p:bldP spid="323604" grpId="0"/>
      <p:bldP spid="323605" grpId="0"/>
      <p:bldP spid="32361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4">
            <a:extLst>
              <a:ext uri="{FF2B5EF4-FFF2-40B4-BE49-F238E27FC236}">
                <a16:creationId xmlns:a16="http://schemas.microsoft.com/office/drawing/2014/main" id="{F3857F06-C07E-493E-BC79-6E039E4A8197}"/>
              </a:ext>
            </a:extLst>
          </p:cNvPr>
          <p:cNvSpPr>
            <a:spLocks noGrp="1" noChangeArrowheads="1"/>
          </p:cNvSpPr>
          <p:nvPr>
            <p:ph type="title"/>
          </p:nvPr>
        </p:nvSpPr>
        <p:spPr>
          <a:xfrm>
            <a:off x="684213" y="765175"/>
            <a:ext cx="7772400" cy="863600"/>
          </a:xfrm>
        </p:spPr>
        <p:txBody>
          <a:bodyPr/>
          <a:lstStyle/>
          <a:p>
            <a:pPr eaLnBrk="1" hangingPunct="1"/>
            <a:r>
              <a:rPr lang="zh-CN" altLang="en-US" sz="2800"/>
              <a:t>不同商品的价格变化与替代和收入效应 </a:t>
            </a:r>
          </a:p>
        </p:txBody>
      </p:sp>
      <p:graphicFrame>
        <p:nvGraphicFramePr>
          <p:cNvPr id="325794" name="Group 162">
            <a:extLst>
              <a:ext uri="{FF2B5EF4-FFF2-40B4-BE49-F238E27FC236}">
                <a16:creationId xmlns:a16="http://schemas.microsoft.com/office/drawing/2014/main" id="{12FD3D08-95A4-46C2-8FC6-2102619898FA}"/>
              </a:ext>
            </a:extLst>
          </p:cNvPr>
          <p:cNvGraphicFramePr>
            <a:graphicFrameLocks noGrp="1"/>
          </p:cNvGraphicFramePr>
          <p:nvPr>
            <p:ph type="tbl" idx="1"/>
          </p:nvPr>
        </p:nvGraphicFramePr>
        <p:xfrm>
          <a:off x="611188" y="2205038"/>
          <a:ext cx="7916862" cy="2808287"/>
        </p:xfrm>
        <a:graphic>
          <a:graphicData uri="http://schemas.openxmlformats.org/drawingml/2006/table">
            <a:tbl>
              <a:tblPr/>
              <a:tblGrid>
                <a:gridCol w="1511300">
                  <a:extLst>
                    <a:ext uri="{9D8B030D-6E8A-4147-A177-3AD203B41FA5}">
                      <a16:colId xmlns:a16="http://schemas.microsoft.com/office/drawing/2014/main" val="20000"/>
                    </a:ext>
                  </a:extLst>
                </a:gridCol>
                <a:gridCol w="1428750">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582737">
                  <a:extLst>
                    <a:ext uri="{9D8B030D-6E8A-4147-A177-3AD203B41FA5}">
                      <a16:colId xmlns:a16="http://schemas.microsoft.com/office/drawing/2014/main" val="20003"/>
                    </a:ext>
                  </a:extLst>
                </a:gridCol>
                <a:gridCol w="1809750">
                  <a:extLst>
                    <a:ext uri="{9D8B030D-6E8A-4147-A177-3AD203B41FA5}">
                      <a16:colId xmlns:a16="http://schemas.microsoft.com/office/drawing/2014/main" val="20004"/>
                    </a:ext>
                  </a:extLst>
                </a:gridCol>
              </a:tblGrid>
              <a:tr h="503237">
                <a:tc row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商品类别</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c gridSpan="3">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价格的关系</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66"/>
                    </a:solidFill>
                  </a:tcPr>
                </a:tc>
                <a:tc hMerge="1">
                  <a:txBody>
                    <a:bodyPr/>
                    <a:lstStyle/>
                    <a:p>
                      <a:endParaRPr lang="zh-CN" altLang="en-US"/>
                    </a:p>
                  </a:txBody>
                  <a:tcPr/>
                </a:tc>
                <a:tc hMerge="1">
                  <a:txBody>
                    <a:bodyPr/>
                    <a:lstStyle/>
                    <a:p>
                      <a:endParaRPr lang="zh-CN" altLang="en-US"/>
                    </a:p>
                  </a:txBody>
                  <a:tcPr/>
                </a:tc>
                <a:tc row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需求曲线</a:t>
                      </a:r>
                    </a:p>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形状</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0"/>
                  </a:ext>
                </a:extLst>
              </a:tr>
              <a:tr h="503237">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替代效应</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收入效应</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总效应</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99"/>
                    </a:solidFill>
                  </a:tcPr>
                </a:tc>
                <a:tc vMerge="1">
                  <a:txBody>
                    <a:bodyPr/>
                    <a:lstStyle/>
                    <a:p>
                      <a:endParaRPr lang="zh-CN" altLang="en-US"/>
                    </a:p>
                  </a:txBody>
                  <a:tcPr/>
                </a:tc>
                <a:extLst>
                  <a:ext uri="{0D108BD9-81ED-4DB2-BD59-A6C34878D82A}">
                    <a16:rowId xmlns:a16="http://schemas.microsoft.com/office/drawing/2014/main" val="10001"/>
                  </a:ext>
                </a:extLst>
              </a:tr>
              <a:tr h="57626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正常物品</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反向变化</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反向变化</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反向变化</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右下方倾斜</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7626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低档物品</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反向变化</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同向变化</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反向变化</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右下方倾斜</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9287">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吉芬物品</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反向变化</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同向变化</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tx1"/>
                          </a:solidFill>
                          <a:effectLst/>
                          <a:latin typeface="Garamond" pitchFamily="18" charset="0"/>
                          <a:ea typeface="宋体" pitchFamily="2" charset="-122"/>
                          <a:cs typeface="Times New Roman" pitchFamily="18" charset="0"/>
                        </a:rPr>
                        <a:t>同向变化</a:t>
                      </a: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CN" altLang="en-US" sz="2400" b="0" i="0" u="none" strike="noStrike" cap="none" normalizeH="0" baseline="0">
                          <a:ln>
                            <a:noFill/>
                          </a:ln>
                          <a:solidFill>
                            <a:schemeClr val="bg1"/>
                          </a:solidFill>
                          <a:effectLst/>
                          <a:latin typeface="Garamond" pitchFamily="18" charset="0"/>
                          <a:ea typeface="宋体" pitchFamily="2" charset="-122"/>
                          <a:cs typeface="Times New Roman" pitchFamily="18" charset="0"/>
                        </a:rPr>
                        <a:t>右上方倾斜</a:t>
                      </a:r>
                      <a:endParaRPr kumimoji="1" lang="zh-CN" altLang="en-US" sz="2400" b="0" i="0" u="none" strike="noStrike" cap="none" normalizeH="0" baseline="0">
                        <a:ln>
                          <a:noFill/>
                        </a:ln>
                        <a:solidFill>
                          <a:schemeClr val="bg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000CC"/>
                    </a:solidFill>
                  </a:tcPr>
                </a:tc>
                <a:extLst>
                  <a:ext uri="{0D108BD9-81ED-4DB2-BD59-A6C34878D82A}">
                    <a16:rowId xmlns:a16="http://schemas.microsoft.com/office/drawing/2014/main" val="10004"/>
                  </a:ext>
                </a:extLst>
              </a:tr>
            </a:tbl>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705684DD-95CE-49F2-8EA5-82B2B78C7A68}"/>
              </a:ext>
            </a:extLst>
          </p:cNvPr>
          <p:cNvSpPr>
            <a:spLocks noGrp="1" noChangeArrowheads="1"/>
          </p:cNvSpPr>
          <p:nvPr>
            <p:ph type="title"/>
          </p:nvPr>
        </p:nvSpPr>
        <p:spPr>
          <a:xfrm>
            <a:off x="611188" y="404813"/>
            <a:ext cx="7772400" cy="695325"/>
          </a:xfrm>
        </p:spPr>
        <p:txBody>
          <a:bodyPr/>
          <a:lstStyle/>
          <a:p>
            <a:pPr eaLnBrk="1" hangingPunct="1"/>
            <a:r>
              <a:rPr lang="zh-CN" altLang="en-US" b="1">
                <a:ea typeface="黑体" panose="02010609060101010101" pitchFamily="49" charset="-122"/>
              </a:rPr>
              <a:t>二、两种效用理论</a:t>
            </a:r>
          </a:p>
        </p:txBody>
      </p:sp>
      <p:sp>
        <p:nvSpPr>
          <p:cNvPr id="102403" name="Rectangle 3" descr="蓝色面巾纸">
            <a:extLst>
              <a:ext uri="{FF2B5EF4-FFF2-40B4-BE49-F238E27FC236}">
                <a16:creationId xmlns:a16="http://schemas.microsoft.com/office/drawing/2014/main" id="{77E13A81-78FD-4A7A-A108-76AD149FF41A}"/>
              </a:ext>
            </a:extLst>
          </p:cNvPr>
          <p:cNvSpPr>
            <a:spLocks noGrp="1" noChangeArrowheads="1"/>
          </p:cNvSpPr>
          <p:nvPr>
            <p:ph type="body" idx="1"/>
          </p:nvPr>
        </p:nvSpPr>
        <p:spPr>
          <a:xfrm>
            <a:off x="755650" y="1341438"/>
            <a:ext cx="7772400" cy="2016125"/>
          </a:xfrm>
          <a:blipFill dpi="0" rotWithShape="0">
            <a:blip r:embed="rId2"/>
            <a:srcRect/>
            <a:tile tx="0" ty="0" sx="100000" sy="100000" flip="none" algn="tl"/>
          </a:blipFill>
          <a:ln w="76200">
            <a:solidFill>
              <a:srgbClr val="336600"/>
            </a:solidFill>
            <a:miter lim="800000"/>
            <a:headEnd/>
            <a:tailEnd/>
          </a:ln>
        </p:spPr>
        <p:txBody>
          <a:bodyPr/>
          <a:lstStyle/>
          <a:p>
            <a:pPr marL="0" indent="0" eaLnBrk="1" hangingPunct="1">
              <a:buFont typeface="Wingdings" panose="05000000000000000000" pitchFamily="2" charset="2"/>
              <a:buChar char="u"/>
            </a:pPr>
            <a:r>
              <a:rPr lang="zh-CN" altLang="en-US" sz="2400">
                <a:solidFill>
                  <a:srgbClr val="FF0000"/>
                </a:solidFill>
              </a:rPr>
              <a:t>基数效用</a:t>
            </a:r>
            <a:r>
              <a:rPr kumimoji="0" lang="zh-CN" altLang="en-US" sz="2400" b="1">
                <a:solidFill>
                  <a:srgbClr val="008844"/>
                </a:solidFill>
              </a:rPr>
              <a:t>（</a:t>
            </a:r>
            <a:r>
              <a:rPr kumimoji="0" lang="en-US" altLang="zh-CN" sz="2400" b="1">
                <a:solidFill>
                  <a:srgbClr val="008844"/>
                </a:solidFill>
              </a:rPr>
              <a:t>cardinal utility</a:t>
            </a:r>
            <a:r>
              <a:rPr kumimoji="0" lang="zh-CN" altLang="en-US" sz="2400" b="1">
                <a:solidFill>
                  <a:srgbClr val="008844"/>
                </a:solidFill>
              </a:rPr>
              <a:t>）：</a:t>
            </a:r>
            <a:r>
              <a:rPr lang="zh-CN" altLang="en-US" sz="2400"/>
              <a:t> </a:t>
            </a:r>
          </a:p>
          <a:p>
            <a:pPr marL="0" indent="0" eaLnBrk="1" hangingPunct="1">
              <a:buFont typeface="Wingdings" panose="05000000000000000000" pitchFamily="2" charset="2"/>
              <a:buChar char="u"/>
            </a:pPr>
            <a:r>
              <a:rPr lang="zh-CN" altLang="en-US" sz="2400"/>
              <a:t>效用的大小可以用基数（</a:t>
            </a:r>
            <a:r>
              <a:rPr lang="en-US" altLang="zh-CN" sz="2400"/>
              <a:t>1</a:t>
            </a:r>
            <a:r>
              <a:rPr lang="zh-CN" altLang="en-US" sz="2400"/>
              <a:t>，</a:t>
            </a:r>
            <a:r>
              <a:rPr lang="en-US" altLang="zh-CN" sz="2400"/>
              <a:t>2</a:t>
            </a:r>
            <a:r>
              <a:rPr lang="zh-CN" altLang="en-US" sz="2400"/>
              <a:t>，</a:t>
            </a:r>
            <a:r>
              <a:rPr lang="en-US" altLang="zh-CN" sz="2400"/>
              <a:t>3</a:t>
            </a:r>
            <a:r>
              <a:rPr lang="zh-CN" altLang="en-US" sz="2400"/>
              <a:t>，</a:t>
            </a:r>
            <a:r>
              <a:rPr lang="en-US" altLang="zh-CN" sz="2400"/>
              <a:t>……</a:t>
            </a:r>
            <a:r>
              <a:rPr lang="zh-CN" altLang="en-US" sz="2400"/>
              <a:t>）来表示，可以计量并加总求和。</a:t>
            </a:r>
          </a:p>
          <a:p>
            <a:pPr marL="0" indent="0" eaLnBrk="1" hangingPunct="1">
              <a:buFont typeface="Wingdings" panose="05000000000000000000" pitchFamily="2" charset="2"/>
              <a:buChar char="u"/>
            </a:pPr>
            <a:r>
              <a:rPr lang="zh-CN" altLang="en-US" sz="2400"/>
              <a:t>基数效用论采用的是</a:t>
            </a:r>
            <a:r>
              <a:rPr lang="zh-CN" altLang="en-US" sz="2400" b="1">
                <a:solidFill>
                  <a:srgbClr val="660033"/>
                </a:solidFill>
              </a:rPr>
              <a:t>边际效用分析法</a:t>
            </a:r>
            <a:r>
              <a:rPr lang="zh-CN" altLang="en-US" sz="2400"/>
              <a:t>。</a:t>
            </a:r>
            <a:r>
              <a:rPr lang="zh-CN" altLang="en-US" sz="2800"/>
              <a:t> </a:t>
            </a:r>
          </a:p>
        </p:txBody>
      </p:sp>
      <p:sp>
        <p:nvSpPr>
          <p:cNvPr id="102404" name="Rectangle 4" descr="蓝色面巾纸">
            <a:extLst>
              <a:ext uri="{FF2B5EF4-FFF2-40B4-BE49-F238E27FC236}">
                <a16:creationId xmlns:a16="http://schemas.microsoft.com/office/drawing/2014/main" id="{96D267BB-4A22-4CB6-8A68-FCDD1363957D}"/>
              </a:ext>
            </a:extLst>
          </p:cNvPr>
          <p:cNvSpPr>
            <a:spLocks noChangeArrowheads="1"/>
          </p:cNvSpPr>
          <p:nvPr/>
        </p:nvSpPr>
        <p:spPr bwMode="auto">
          <a:xfrm>
            <a:off x="755650" y="3789363"/>
            <a:ext cx="7775575" cy="2322512"/>
          </a:xfrm>
          <a:prstGeom prst="rect">
            <a:avLst/>
          </a:prstGeom>
          <a:blipFill dpi="0" rotWithShape="0">
            <a:blip r:embed="rId2"/>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lnSpc>
                <a:spcPct val="110000"/>
              </a:lnSpc>
              <a:buFont typeface="Wingdings" panose="05000000000000000000" pitchFamily="2" charset="2"/>
              <a:buChar char="l"/>
            </a:pPr>
            <a:r>
              <a:rPr lang="zh-CN" altLang="en-US" sz="2400">
                <a:solidFill>
                  <a:srgbClr val="FF0000"/>
                </a:solidFill>
              </a:rPr>
              <a:t>序数效用</a:t>
            </a:r>
            <a:r>
              <a:rPr kumimoji="0" lang="zh-CN" altLang="en-US" sz="2400" b="1">
                <a:solidFill>
                  <a:srgbClr val="008844"/>
                </a:solidFill>
              </a:rPr>
              <a:t>（</a:t>
            </a:r>
            <a:r>
              <a:rPr kumimoji="0" lang="en-US" altLang="zh-CN" sz="2400" b="1">
                <a:solidFill>
                  <a:srgbClr val="008844"/>
                </a:solidFill>
              </a:rPr>
              <a:t>ordinal utility</a:t>
            </a:r>
            <a:r>
              <a:rPr kumimoji="0" lang="zh-CN" altLang="en-US" sz="2400" b="1">
                <a:solidFill>
                  <a:srgbClr val="008844"/>
                </a:solidFill>
              </a:rPr>
              <a:t>）：</a:t>
            </a:r>
          </a:p>
          <a:p>
            <a:pPr eaLnBrk="1" hangingPunct="1">
              <a:lnSpc>
                <a:spcPct val="110000"/>
              </a:lnSpc>
              <a:buFont typeface="Wingdings" panose="05000000000000000000" pitchFamily="2" charset="2"/>
              <a:buChar char="l"/>
            </a:pPr>
            <a:r>
              <a:rPr lang="zh-CN" altLang="en-US" sz="2400"/>
              <a:t>效用作为一种心理现象无法计量，也不能加总求和，只能表示出满足程度的高低与顺序，效用只能用序数（第一，第二，第三，</a:t>
            </a:r>
            <a:r>
              <a:rPr lang="en-US" altLang="zh-CN" sz="2400"/>
              <a:t>……</a:t>
            </a:r>
            <a:r>
              <a:rPr lang="zh-CN" altLang="en-US" sz="2400"/>
              <a:t>）来表示。</a:t>
            </a:r>
          </a:p>
          <a:p>
            <a:pPr eaLnBrk="1" hangingPunct="1">
              <a:lnSpc>
                <a:spcPct val="110000"/>
              </a:lnSpc>
              <a:buFont typeface="Wingdings" panose="05000000000000000000" pitchFamily="2" charset="2"/>
              <a:buChar char="l"/>
            </a:pPr>
            <a:r>
              <a:rPr lang="zh-CN" altLang="en-US" sz="2400"/>
              <a:t>序数效用论采用的是</a:t>
            </a:r>
            <a:r>
              <a:rPr lang="zh-CN" altLang="en-US" sz="2400" b="1">
                <a:solidFill>
                  <a:srgbClr val="660033"/>
                </a:solidFill>
              </a:rPr>
              <a:t>无差异曲线分析法</a:t>
            </a:r>
            <a:r>
              <a:rPr lang="zh-CN" altLang="en-US" sz="2400"/>
              <a: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2403">
                                            <p:txEl>
                                              <p:pRg st="0" end="0"/>
                                            </p:txEl>
                                          </p:spTgt>
                                        </p:tgtEl>
                                        <p:attrNameLst>
                                          <p:attrName>style.visibility</p:attrName>
                                        </p:attrNameLst>
                                      </p:cBhvr>
                                      <p:to>
                                        <p:strVal val="visible"/>
                                      </p:to>
                                    </p:set>
                                    <p:animEffect transition="in" filter="box(in)">
                                      <p:cBhvr>
                                        <p:cTn id="7" dur="500"/>
                                        <p:tgtEl>
                                          <p:spTgt spid="1024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2403">
                                            <p:txEl>
                                              <p:pRg st="1" end="1"/>
                                            </p:txEl>
                                          </p:spTgt>
                                        </p:tgtEl>
                                        <p:attrNameLst>
                                          <p:attrName>style.visibility</p:attrName>
                                        </p:attrNameLst>
                                      </p:cBhvr>
                                      <p:to>
                                        <p:strVal val="visible"/>
                                      </p:to>
                                    </p:set>
                                    <p:animEffect transition="in" filter="box(in)">
                                      <p:cBhvr>
                                        <p:cTn id="12" dur="500"/>
                                        <p:tgtEl>
                                          <p:spTgt spid="10240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2403">
                                            <p:txEl>
                                              <p:pRg st="2" end="2"/>
                                            </p:txEl>
                                          </p:spTgt>
                                        </p:tgtEl>
                                        <p:attrNameLst>
                                          <p:attrName>style.visibility</p:attrName>
                                        </p:attrNameLst>
                                      </p:cBhvr>
                                      <p:to>
                                        <p:strVal val="visible"/>
                                      </p:to>
                                    </p:set>
                                    <p:animEffect transition="in" filter="box(in)">
                                      <p:cBhvr>
                                        <p:cTn id="17" dur="500"/>
                                        <p:tgtEl>
                                          <p:spTgt spid="10240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2404"/>
                                        </p:tgtEl>
                                        <p:attrNameLst>
                                          <p:attrName>style.visibility</p:attrName>
                                        </p:attrNameLst>
                                      </p:cBhvr>
                                      <p:to>
                                        <p:strVal val="visible"/>
                                      </p:to>
                                    </p:set>
                                    <p:animEffect transition="in" filter="box(in)">
                                      <p:cBhvr>
                                        <p:cTn id="22" dur="500"/>
                                        <p:tgtEl>
                                          <p:spTgt spid="1024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 grpId="0" build="p"/>
      <p:bldP spid="10240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27DE41FD-291F-421B-B3D6-0ECB3D6E01F1}"/>
              </a:ext>
            </a:extLst>
          </p:cNvPr>
          <p:cNvSpPr>
            <a:spLocks noGrp="1" noChangeArrowheads="1"/>
          </p:cNvSpPr>
          <p:nvPr>
            <p:ph type="title"/>
          </p:nvPr>
        </p:nvSpPr>
        <p:spPr/>
        <p:txBody>
          <a:bodyPr/>
          <a:lstStyle/>
          <a:p>
            <a:pPr eaLnBrk="1" hangingPunct="1"/>
            <a:r>
              <a:rPr lang="zh-CN" altLang="en-US" b="1"/>
              <a:t>练习题：</a:t>
            </a:r>
          </a:p>
        </p:txBody>
      </p:sp>
      <p:sp>
        <p:nvSpPr>
          <p:cNvPr id="56323" name="Rectangle 3">
            <a:extLst>
              <a:ext uri="{FF2B5EF4-FFF2-40B4-BE49-F238E27FC236}">
                <a16:creationId xmlns:a16="http://schemas.microsoft.com/office/drawing/2014/main" id="{39E97B2D-F73E-4E31-9B97-D6858697B218}"/>
              </a:ext>
            </a:extLst>
          </p:cNvPr>
          <p:cNvSpPr>
            <a:spLocks noGrp="1" noChangeArrowheads="1"/>
          </p:cNvSpPr>
          <p:nvPr>
            <p:ph type="body" idx="1"/>
          </p:nvPr>
        </p:nvSpPr>
        <p:spPr/>
        <p:txBody>
          <a:bodyPr/>
          <a:lstStyle/>
          <a:p>
            <a:pPr eaLnBrk="1" hangingPunct="1">
              <a:buFont typeface="Monotype Sorts" pitchFamily="2" charset="2"/>
              <a:buNone/>
            </a:pPr>
            <a:r>
              <a:rPr lang="en-US" altLang="zh-CN" b="1"/>
              <a:t>1</a:t>
            </a:r>
            <a:r>
              <a:rPr lang="zh-CN" altLang="en-US" b="1"/>
              <a:t>、已知某消费者每年用于商品</a:t>
            </a:r>
            <a:r>
              <a:rPr lang="en-US" altLang="zh-CN" b="1"/>
              <a:t>1</a:t>
            </a:r>
            <a:r>
              <a:rPr lang="zh-CN" altLang="en-US" b="1"/>
              <a:t>和商品</a:t>
            </a:r>
            <a:r>
              <a:rPr lang="en-US" altLang="zh-CN" b="1"/>
              <a:t>2</a:t>
            </a:r>
            <a:r>
              <a:rPr lang="zh-CN" altLang="en-US" b="1"/>
              <a:t>的收入为</a:t>
            </a:r>
            <a:r>
              <a:rPr lang="en-US" altLang="zh-CN" b="1"/>
              <a:t>540</a:t>
            </a:r>
            <a:r>
              <a:rPr lang="zh-CN" altLang="en-US" b="1"/>
              <a:t>元，两商品的价格分别为</a:t>
            </a:r>
            <a:r>
              <a:rPr lang="en-US" altLang="zh-CN" b="1"/>
              <a:t>P</a:t>
            </a:r>
            <a:r>
              <a:rPr lang="en-US" altLang="zh-CN" b="1" baseline="-25000"/>
              <a:t>1</a:t>
            </a:r>
            <a:r>
              <a:rPr lang="en-US" altLang="zh-CN" b="1"/>
              <a:t>=20</a:t>
            </a:r>
            <a:r>
              <a:rPr lang="zh-CN" altLang="en-US" b="1"/>
              <a:t>元和</a:t>
            </a:r>
            <a:r>
              <a:rPr lang="en-US" altLang="zh-CN" b="1"/>
              <a:t>P</a:t>
            </a:r>
            <a:r>
              <a:rPr lang="en-US" altLang="zh-CN" b="1" baseline="-25000"/>
              <a:t>2</a:t>
            </a:r>
            <a:r>
              <a:rPr lang="en-US" altLang="zh-CN" b="1"/>
              <a:t>=30</a:t>
            </a:r>
            <a:r>
              <a:rPr lang="zh-CN" altLang="en-US" b="1"/>
              <a:t>元，该消费者的效用函数为</a:t>
            </a:r>
            <a:r>
              <a:rPr lang="en-US" altLang="zh-CN" b="1"/>
              <a:t>U=3X</a:t>
            </a:r>
            <a:r>
              <a:rPr lang="en-US" altLang="zh-CN" b="1" baseline="-25000"/>
              <a:t>1</a:t>
            </a:r>
            <a:r>
              <a:rPr lang="en-US" altLang="zh-CN" b="1"/>
              <a:t>X</a:t>
            </a:r>
            <a:r>
              <a:rPr lang="en-US" altLang="zh-CN" b="1" baseline="-25000"/>
              <a:t>2</a:t>
            </a:r>
            <a:r>
              <a:rPr lang="en-US" altLang="zh-CN" b="1" baseline="30000"/>
              <a:t>2</a:t>
            </a:r>
            <a:r>
              <a:rPr lang="zh-CN" altLang="en-US" b="1"/>
              <a:t>，该消费者每年购买这两种商品的数量各应是多少？每年从中获得的总效用是多少？</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a:extLst>
              <a:ext uri="{FF2B5EF4-FFF2-40B4-BE49-F238E27FC236}">
                <a16:creationId xmlns:a16="http://schemas.microsoft.com/office/drawing/2014/main" id="{9DB2F546-BB17-4567-9C0F-A570FE3033A1}"/>
              </a:ext>
            </a:extLst>
          </p:cNvPr>
          <p:cNvSpPr>
            <a:spLocks noGrp="1" noChangeArrowheads="1"/>
          </p:cNvSpPr>
          <p:nvPr>
            <p:ph type="body" idx="1"/>
          </p:nvPr>
        </p:nvSpPr>
        <p:spPr>
          <a:xfrm>
            <a:off x="323850" y="476250"/>
            <a:ext cx="4679950" cy="5905500"/>
          </a:xfrm>
        </p:spPr>
        <p:txBody>
          <a:bodyPr/>
          <a:lstStyle/>
          <a:p>
            <a:pPr eaLnBrk="1" hangingPunct="1">
              <a:lnSpc>
                <a:spcPct val="90000"/>
              </a:lnSpc>
              <a:buFont typeface="Monotype Sorts" pitchFamily="2" charset="2"/>
              <a:buNone/>
            </a:pPr>
            <a:r>
              <a:rPr lang="en-US" altLang="zh-CN" sz="2800" b="1"/>
              <a:t>2</a:t>
            </a:r>
            <a:r>
              <a:rPr lang="zh-CN" altLang="en-US" sz="2800" b="1"/>
              <a:t>、假设某消费者的均衡如图所示。其中，横轴</a:t>
            </a:r>
            <a:r>
              <a:rPr lang="en-US" altLang="zh-CN" sz="2800" b="1"/>
              <a:t>OX</a:t>
            </a:r>
            <a:r>
              <a:rPr lang="en-US" altLang="zh-CN" sz="2800" b="1" baseline="-25000"/>
              <a:t>1</a:t>
            </a:r>
            <a:r>
              <a:rPr lang="zh-CN" altLang="en-US" sz="2800" b="1"/>
              <a:t>和纵轴</a:t>
            </a:r>
            <a:r>
              <a:rPr lang="en-US" altLang="zh-CN" sz="2800" b="1"/>
              <a:t>OX</a:t>
            </a:r>
            <a:r>
              <a:rPr lang="en-US" altLang="zh-CN" sz="2800" b="1" baseline="-25000"/>
              <a:t>2</a:t>
            </a:r>
            <a:r>
              <a:rPr lang="zh-CN" altLang="en-US" sz="2800" b="1"/>
              <a:t>分别表示商品</a:t>
            </a:r>
            <a:r>
              <a:rPr lang="en-US" altLang="zh-CN" sz="2800" b="1"/>
              <a:t>1</a:t>
            </a:r>
            <a:r>
              <a:rPr lang="zh-CN" altLang="en-US" sz="2800" b="1"/>
              <a:t>和商品</a:t>
            </a:r>
            <a:r>
              <a:rPr lang="en-US" altLang="zh-CN" sz="2800" b="1"/>
              <a:t>2</a:t>
            </a:r>
            <a:r>
              <a:rPr lang="zh-CN" altLang="en-US" sz="2800" b="1"/>
              <a:t>的数量，线段</a:t>
            </a:r>
            <a:r>
              <a:rPr lang="en-US" altLang="zh-CN" sz="2800" b="1"/>
              <a:t>AB</a:t>
            </a:r>
            <a:r>
              <a:rPr lang="zh-CN" altLang="en-US" sz="2800" b="1"/>
              <a:t>为消费者的预算线，曲线</a:t>
            </a:r>
            <a:r>
              <a:rPr lang="en-US" altLang="zh-CN" sz="2800" b="1"/>
              <a:t>U</a:t>
            </a:r>
            <a:r>
              <a:rPr lang="zh-CN" altLang="en-US" sz="2800" b="1"/>
              <a:t>为消费者的无差异曲线，</a:t>
            </a:r>
            <a:r>
              <a:rPr lang="en-US" altLang="zh-CN" sz="2800" b="1"/>
              <a:t>E</a:t>
            </a:r>
            <a:r>
              <a:rPr lang="zh-CN" altLang="en-US" sz="2800" b="1"/>
              <a:t>点为效用最大化的均衡点。已知商品</a:t>
            </a:r>
            <a:r>
              <a:rPr lang="en-US" altLang="zh-CN" sz="2800" b="1"/>
              <a:t>1</a:t>
            </a:r>
            <a:r>
              <a:rPr lang="zh-CN" altLang="en-US" sz="2800" b="1"/>
              <a:t>的价格</a:t>
            </a:r>
            <a:r>
              <a:rPr lang="en-US" altLang="zh-CN" sz="2800" b="1"/>
              <a:t>P</a:t>
            </a:r>
            <a:r>
              <a:rPr lang="en-US" altLang="zh-CN" sz="2800" b="1" baseline="-25000"/>
              <a:t>1</a:t>
            </a:r>
            <a:r>
              <a:rPr lang="en-US" altLang="zh-CN" sz="2800" b="1"/>
              <a:t>=2</a:t>
            </a:r>
            <a:r>
              <a:rPr lang="zh-CN" altLang="en-US" sz="2800" b="1"/>
              <a:t>元。</a:t>
            </a:r>
          </a:p>
          <a:p>
            <a:pPr eaLnBrk="1" hangingPunct="1">
              <a:lnSpc>
                <a:spcPct val="90000"/>
              </a:lnSpc>
              <a:buFont typeface="Monotype Sorts" pitchFamily="2" charset="2"/>
              <a:buNone/>
            </a:pPr>
            <a:r>
              <a:rPr lang="zh-CN" altLang="en-US" sz="2800" b="1"/>
              <a:t>（</a:t>
            </a:r>
            <a:r>
              <a:rPr lang="en-US" altLang="zh-CN" sz="2800" b="1"/>
              <a:t>1</a:t>
            </a:r>
            <a:r>
              <a:rPr lang="zh-CN" altLang="en-US" sz="2800" b="1"/>
              <a:t>）求消费者的收入；</a:t>
            </a:r>
          </a:p>
          <a:p>
            <a:pPr eaLnBrk="1" hangingPunct="1">
              <a:lnSpc>
                <a:spcPct val="90000"/>
              </a:lnSpc>
              <a:buFont typeface="Monotype Sorts" pitchFamily="2" charset="2"/>
              <a:buNone/>
            </a:pPr>
            <a:r>
              <a:rPr lang="zh-CN" altLang="en-US" sz="2800" b="1"/>
              <a:t>（</a:t>
            </a:r>
            <a:r>
              <a:rPr lang="en-US" altLang="zh-CN" sz="2800" b="1"/>
              <a:t>2</a:t>
            </a:r>
            <a:r>
              <a:rPr lang="zh-CN" altLang="en-US" sz="2800" b="1"/>
              <a:t>）求商品</a:t>
            </a:r>
            <a:r>
              <a:rPr lang="en-US" altLang="zh-CN" sz="2800" b="1"/>
              <a:t>2</a:t>
            </a:r>
            <a:r>
              <a:rPr lang="zh-CN" altLang="en-US" sz="2800" b="1"/>
              <a:t>的价格</a:t>
            </a:r>
            <a:r>
              <a:rPr lang="en-US" altLang="zh-CN" sz="2800" b="1"/>
              <a:t>P</a:t>
            </a:r>
            <a:r>
              <a:rPr lang="en-US" altLang="zh-CN" sz="2800" b="1" baseline="-25000"/>
              <a:t>2</a:t>
            </a:r>
            <a:r>
              <a:rPr lang="zh-CN" altLang="en-US" sz="2800" b="1"/>
              <a:t>；</a:t>
            </a:r>
          </a:p>
          <a:p>
            <a:pPr eaLnBrk="1" hangingPunct="1">
              <a:lnSpc>
                <a:spcPct val="90000"/>
              </a:lnSpc>
              <a:buFont typeface="Monotype Sorts" pitchFamily="2" charset="2"/>
              <a:buNone/>
            </a:pPr>
            <a:r>
              <a:rPr lang="zh-CN" altLang="en-US" sz="2800" b="1"/>
              <a:t>（</a:t>
            </a:r>
            <a:r>
              <a:rPr lang="en-US" altLang="zh-CN" sz="2800" b="1"/>
              <a:t>3</a:t>
            </a:r>
            <a:r>
              <a:rPr lang="zh-CN" altLang="en-US" sz="2800" b="1"/>
              <a:t>）写出预算线方程；</a:t>
            </a:r>
          </a:p>
          <a:p>
            <a:pPr eaLnBrk="1" hangingPunct="1">
              <a:lnSpc>
                <a:spcPct val="90000"/>
              </a:lnSpc>
              <a:buFont typeface="Monotype Sorts" pitchFamily="2" charset="2"/>
              <a:buNone/>
            </a:pPr>
            <a:r>
              <a:rPr lang="zh-CN" altLang="en-US" sz="2800" b="1"/>
              <a:t>（</a:t>
            </a:r>
            <a:r>
              <a:rPr lang="en-US" altLang="zh-CN" sz="2800" b="1"/>
              <a:t>4</a:t>
            </a:r>
            <a:r>
              <a:rPr lang="zh-CN" altLang="en-US" sz="2800" b="1"/>
              <a:t>）求预算线的斜率；</a:t>
            </a:r>
          </a:p>
          <a:p>
            <a:pPr eaLnBrk="1" hangingPunct="1">
              <a:lnSpc>
                <a:spcPct val="90000"/>
              </a:lnSpc>
              <a:buFont typeface="Monotype Sorts" pitchFamily="2" charset="2"/>
              <a:buNone/>
            </a:pPr>
            <a:r>
              <a:rPr lang="zh-CN" altLang="en-US" sz="2800" b="1"/>
              <a:t>（</a:t>
            </a:r>
            <a:r>
              <a:rPr lang="en-US" altLang="zh-CN" sz="2800" b="1"/>
              <a:t>5</a:t>
            </a:r>
            <a:r>
              <a:rPr lang="zh-CN" altLang="en-US" sz="2800" b="1"/>
              <a:t>）求</a:t>
            </a:r>
            <a:r>
              <a:rPr lang="en-US" altLang="zh-CN" sz="2800" b="1"/>
              <a:t>E</a:t>
            </a:r>
            <a:r>
              <a:rPr lang="zh-CN" altLang="en-US" sz="2800" b="1"/>
              <a:t>点的</a:t>
            </a:r>
            <a:r>
              <a:rPr lang="en-US" altLang="zh-CN" sz="2800" b="1"/>
              <a:t>MRS</a:t>
            </a:r>
            <a:r>
              <a:rPr lang="en-US" altLang="zh-CN" sz="2800" b="1" baseline="-25000"/>
              <a:t>12</a:t>
            </a:r>
            <a:r>
              <a:rPr lang="zh-CN" altLang="en-US" sz="2800" b="1"/>
              <a:t>的值。</a:t>
            </a:r>
          </a:p>
        </p:txBody>
      </p:sp>
      <p:sp>
        <p:nvSpPr>
          <p:cNvPr id="57347" name="Text Box 17">
            <a:extLst>
              <a:ext uri="{FF2B5EF4-FFF2-40B4-BE49-F238E27FC236}">
                <a16:creationId xmlns:a16="http://schemas.microsoft.com/office/drawing/2014/main" id="{8D370C41-E98A-40ED-90A4-195B2B23F57B}"/>
              </a:ext>
            </a:extLst>
          </p:cNvPr>
          <p:cNvSpPr txBox="1">
            <a:spLocks noChangeArrowheads="1"/>
          </p:cNvSpPr>
          <p:nvPr/>
        </p:nvSpPr>
        <p:spPr bwMode="auto">
          <a:xfrm>
            <a:off x="8555038" y="5640388"/>
            <a:ext cx="625475"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spcBef>
                <a:spcPct val="0"/>
              </a:spcBef>
              <a:buClrTx/>
              <a:buFontTx/>
              <a:buNone/>
            </a:pPr>
            <a:r>
              <a:rPr lang="en-US" altLang="zh-CN" sz="2000"/>
              <a:t>X</a:t>
            </a:r>
            <a:r>
              <a:rPr lang="en-US" altLang="zh-CN" sz="2000" baseline="-25000"/>
              <a:t>1</a:t>
            </a:r>
          </a:p>
        </p:txBody>
      </p:sp>
      <p:grpSp>
        <p:nvGrpSpPr>
          <p:cNvPr id="57348" name="Group 24">
            <a:extLst>
              <a:ext uri="{FF2B5EF4-FFF2-40B4-BE49-F238E27FC236}">
                <a16:creationId xmlns:a16="http://schemas.microsoft.com/office/drawing/2014/main" id="{C8047D72-2DD1-445B-86B0-8B6B88887807}"/>
              </a:ext>
            </a:extLst>
          </p:cNvPr>
          <p:cNvGrpSpPr>
            <a:grpSpLocks/>
          </p:cNvGrpSpPr>
          <p:nvPr/>
        </p:nvGrpSpPr>
        <p:grpSpPr bwMode="auto">
          <a:xfrm>
            <a:off x="5148263" y="1484313"/>
            <a:ext cx="3719512" cy="4824412"/>
            <a:chOff x="3243" y="935"/>
            <a:chExt cx="2343" cy="3039"/>
          </a:xfrm>
        </p:grpSpPr>
        <p:sp>
          <p:nvSpPr>
            <p:cNvPr id="57349" name="Text Box 5">
              <a:extLst>
                <a:ext uri="{FF2B5EF4-FFF2-40B4-BE49-F238E27FC236}">
                  <a16:creationId xmlns:a16="http://schemas.microsoft.com/office/drawing/2014/main" id="{CD99592D-00B4-496D-BC4E-31AA58B26325}"/>
                </a:ext>
              </a:extLst>
            </p:cNvPr>
            <p:cNvSpPr txBox="1">
              <a:spLocks noChangeArrowheads="1"/>
            </p:cNvSpPr>
            <p:nvPr/>
          </p:nvSpPr>
          <p:spPr bwMode="auto">
            <a:xfrm>
              <a:off x="4568" y="3272"/>
              <a:ext cx="295" cy="4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spcBef>
                  <a:spcPct val="0"/>
                </a:spcBef>
                <a:buClrTx/>
                <a:buFontTx/>
                <a:buNone/>
              </a:pPr>
              <a:r>
                <a:rPr lang="en-US" altLang="zh-CN" sz="2000"/>
                <a:t>B</a:t>
              </a:r>
            </a:p>
          </p:txBody>
        </p:sp>
        <p:sp>
          <p:nvSpPr>
            <p:cNvPr id="57350" name="Line 7">
              <a:extLst>
                <a:ext uri="{FF2B5EF4-FFF2-40B4-BE49-F238E27FC236}">
                  <a16:creationId xmlns:a16="http://schemas.microsoft.com/office/drawing/2014/main" id="{34C07CE2-63A4-470B-A703-CDC540C25773}"/>
                </a:ext>
              </a:extLst>
            </p:cNvPr>
            <p:cNvSpPr>
              <a:spLocks noChangeShapeType="1"/>
            </p:cNvSpPr>
            <p:nvPr/>
          </p:nvSpPr>
          <p:spPr bwMode="auto">
            <a:xfrm>
              <a:off x="3878" y="3457"/>
              <a:ext cx="0" cy="9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351" name="Text Box 9">
              <a:extLst>
                <a:ext uri="{FF2B5EF4-FFF2-40B4-BE49-F238E27FC236}">
                  <a16:creationId xmlns:a16="http://schemas.microsoft.com/office/drawing/2014/main" id="{10E3D304-CBD8-4405-9A49-B956957C0D6C}"/>
                </a:ext>
              </a:extLst>
            </p:cNvPr>
            <p:cNvSpPr txBox="1">
              <a:spLocks noChangeArrowheads="1"/>
            </p:cNvSpPr>
            <p:nvPr/>
          </p:nvSpPr>
          <p:spPr bwMode="auto">
            <a:xfrm>
              <a:off x="3243" y="2289"/>
              <a:ext cx="394" cy="11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spcBef>
                  <a:spcPct val="0"/>
                </a:spcBef>
                <a:buClrTx/>
                <a:buFontTx/>
                <a:buNone/>
              </a:pPr>
              <a:r>
                <a:rPr lang="en-US" altLang="zh-CN" sz="2000"/>
                <a:t>20</a:t>
              </a:r>
            </a:p>
            <a:p>
              <a:pPr algn="just">
                <a:spcBef>
                  <a:spcPct val="0"/>
                </a:spcBef>
                <a:buClrTx/>
                <a:buFontTx/>
                <a:buNone/>
              </a:pPr>
              <a:endParaRPr lang="en-US" altLang="zh-CN" sz="2000"/>
            </a:p>
            <a:p>
              <a:pPr algn="just">
                <a:spcBef>
                  <a:spcPct val="0"/>
                </a:spcBef>
                <a:buClrTx/>
                <a:buFontTx/>
                <a:buNone/>
              </a:pPr>
              <a:endParaRPr lang="en-US" altLang="zh-CN" sz="2000"/>
            </a:p>
            <a:p>
              <a:pPr algn="just">
                <a:spcBef>
                  <a:spcPct val="0"/>
                </a:spcBef>
                <a:buClrTx/>
                <a:buFontTx/>
                <a:buNone/>
              </a:pPr>
              <a:r>
                <a:rPr lang="en-US" altLang="zh-CN" sz="2000"/>
                <a:t>10</a:t>
              </a:r>
            </a:p>
          </p:txBody>
        </p:sp>
        <p:sp>
          <p:nvSpPr>
            <p:cNvPr id="57352" name="Text Box 10">
              <a:extLst>
                <a:ext uri="{FF2B5EF4-FFF2-40B4-BE49-F238E27FC236}">
                  <a16:creationId xmlns:a16="http://schemas.microsoft.com/office/drawing/2014/main" id="{993BF0F1-0485-4CD0-906B-A9392C98B8BA}"/>
                </a:ext>
              </a:extLst>
            </p:cNvPr>
            <p:cNvSpPr txBox="1">
              <a:spLocks noChangeArrowheads="1"/>
            </p:cNvSpPr>
            <p:nvPr/>
          </p:nvSpPr>
          <p:spPr bwMode="auto">
            <a:xfrm>
              <a:off x="3484" y="1933"/>
              <a:ext cx="295" cy="4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spcBef>
                  <a:spcPct val="0"/>
                </a:spcBef>
                <a:buClrTx/>
                <a:buFontTx/>
                <a:buNone/>
              </a:pPr>
              <a:r>
                <a:rPr lang="en-US" altLang="zh-CN" sz="2000"/>
                <a:t>A</a:t>
              </a:r>
            </a:p>
          </p:txBody>
        </p:sp>
        <p:sp>
          <p:nvSpPr>
            <p:cNvPr id="57353" name="Text Box 11">
              <a:extLst>
                <a:ext uri="{FF2B5EF4-FFF2-40B4-BE49-F238E27FC236}">
                  <a16:creationId xmlns:a16="http://schemas.microsoft.com/office/drawing/2014/main" id="{CA9666CB-265C-4BA3-8466-A0DDCE3F8E31}"/>
                </a:ext>
              </a:extLst>
            </p:cNvPr>
            <p:cNvSpPr txBox="1">
              <a:spLocks noChangeArrowheads="1"/>
            </p:cNvSpPr>
            <p:nvPr/>
          </p:nvSpPr>
          <p:spPr bwMode="auto">
            <a:xfrm>
              <a:off x="3779" y="3553"/>
              <a:ext cx="1380" cy="4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spcBef>
                  <a:spcPct val="0"/>
                </a:spcBef>
                <a:buClrTx/>
                <a:buFontTx/>
                <a:buNone/>
              </a:pPr>
              <a:r>
                <a:rPr lang="en-US" altLang="zh-CN" sz="2000"/>
                <a:t>10     20        30</a:t>
              </a:r>
            </a:p>
          </p:txBody>
        </p:sp>
        <p:sp>
          <p:nvSpPr>
            <p:cNvPr id="57354" name="Text Box 12">
              <a:extLst>
                <a:ext uri="{FF2B5EF4-FFF2-40B4-BE49-F238E27FC236}">
                  <a16:creationId xmlns:a16="http://schemas.microsoft.com/office/drawing/2014/main" id="{104A8490-9C2F-4C45-A4D3-01FCD70235D1}"/>
                </a:ext>
              </a:extLst>
            </p:cNvPr>
            <p:cNvSpPr txBox="1">
              <a:spLocks noChangeArrowheads="1"/>
            </p:cNvSpPr>
            <p:nvPr/>
          </p:nvSpPr>
          <p:spPr bwMode="auto">
            <a:xfrm>
              <a:off x="4962" y="2991"/>
              <a:ext cx="591" cy="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spcBef>
                  <a:spcPct val="0"/>
                </a:spcBef>
                <a:buClrTx/>
                <a:buFontTx/>
                <a:buNone/>
              </a:pPr>
              <a:r>
                <a:rPr lang="en-US" altLang="zh-CN" sz="2000"/>
                <a:t>U</a:t>
              </a:r>
            </a:p>
          </p:txBody>
        </p:sp>
        <p:sp>
          <p:nvSpPr>
            <p:cNvPr id="57355" name="Text Box 13">
              <a:extLst>
                <a:ext uri="{FF2B5EF4-FFF2-40B4-BE49-F238E27FC236}">
                  <a16:creationId xmlns:a16="http://schemas.microsoft.com/office/drawing/2014/main" id="{6249A0DB-53A5-49CA-9846-432FC647DF1B}"/>
                </a:ext>
              </a:extLst>
            </p:cNvPr>
            <p:cNvSpPr txBox="1">
              <a:spLocks noChangeArrowheads="1"/>
            </p:cNvSpPr>
            <p:nvPr/>
          </p:nvSpPr>
          <p:spPr bwMode="auto">
            <a:xfrm>
              <a:off x="4150" y="2782"/>
              <a:ext cx="394" cy="4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spcBef>
                  <a:spcPct val="0"/>
                </a:spcBef>
                <a:buClrTx/>
                <a:buFontTx/>
                <a:buNone/>
              </a:pPr>
              <a:r>
                <a:rPr lang="en-US" altLang="zh-CN" sz="2000"/>
                <a:t>E</a:t>
              </a:r>
            </a:p>
          </p:txBody>
        </p:sp>
        <p:sp>
          <p:nvSpPr>
            <p:cNvPr id="57356" name="Freeform 14">
              <a:extLst>
                <a:ext uri="{FF2B5EF4-FFF2-40B4-BE49-F238E27FC236}">
                  <a16:creationId xmlns:a16="http://schemas.microsoft.com/office/drawing/2014/main" id="{A4269E23-F518-4666-B45B-436027DF3CBB}"/>
                </a:ext>
              </a:extLst>
            </p:cNvPr>
            <p:cNvSpPr>
              <a:spLocks/>
            </p:cNvSpPr>
            <p:nvPr/>
          </p:nvSpPr>
          <p:spPr bwMode="auto">
            <a:xfrm rot="-1679456">
              <a:off x="3923" y="1759"/>
              <a:ext cx="973" cy="1929"/>
            </a:xfrm>
            <a:custGeom>
              <a:avLst/>
              <a:gdLst>
                <a:gd name="T0" fmla="*/ 0 w 960"/>
                <a:gd name="T1" fmla="*/ 0 h 1488"/>
                <a:gd name="T2" fmla="*/ 210 w 960"/>
                <a:gd name="T3" fmla="*/ 4558 h 1488"/>
                <a:gd name="T4" fmla="*/ 1041 w 960"/>
                <a:gd name="T5" fmla="*/ 7064 h 1488"/>
                <a:gd name="T6" fmla="*/ 0 60000 65536"/>
                <a:gd name="T7" fmla="*/ 0 60000 65536"/>
                <a:gd name="T8" fmla="*/ 0 60000 65536"/>
              </a:gdLst>
              <a:ahLst/>
              <a:cxnLst>
                <a:cxn ang="T6">
                  <a:pos x="T0" y="T1"/>
                </a:cxn>
                <a:cxn ang="T7">
                  <a:pos x="T2" y="T3"/>
                </a:cxn>
                <a:cxn ang="T8">
                  <a:pos x="T4" y="T5"/>
                </a:cxn>
              </a:cxnLst>
              <a:rect l="0" t="0" r="r" b="b"/>
              <a:pathLst>
                <a:path w="960" h="1488">
                  <a:moveTo>
                    <a:pt x="0" y="0"/>
                  </a:moveTo>
                  <a:cubicBezTo>
                    <a:pt x="16" y="356"/>
                    <a:pt x="32" y="712"/>
                    <a:pt x="192" y="960"/>
                  </a:cubicBezTo>
                  <a:cubicBezTo>
                    <a:pt x="352" y="1208"/>
                    <a:pt x="832" y="1400"/>
                    <a:pt x="960" y="1488"/>
                  </a:cubicBezTo>
                </a:path>
              </a:pathLst>
            </a:custGeom>
            <a:noFill/>
            <a:ln w="9525" cmpd="sng">
              <a:solidFill>
                <a:srgbClr val="000000"/>
              </a:solidFill>
              <a:round/>
              <a:headEnd/>
              <a:tailEnd/>
            </a:ln>
            <a:effectLst/>
            <a:extLst>
              <a:ext uri="{909E8E84-426E-40DD-AFC4-6F175D3DCCD1}">
                <a14:hiddenFill xmlns:a14="http://schemas.microsoft.com/office/drawing/2010/main">
                  <a:solidFill>
                    <a:srgbClr val="E1B7B7"/>
                  </a:solidFill>
                </a14:hiddenFill>
              </a:ext>
              <a:ext uri="{AF507438-7753-43E0-B8FC-AC1667EBCBE1}">
                <a14:hiddenEffects xmlns:a14="http://schemas.microsoft.com/office/drawing/2010/main">
                  <a:effectLst>
                    <a:outerShdw dist="35921" dir="2700000" algn="ctr" rotWithShape="0">
                      <a:srgbClr val="578963"/>
                    </a:outerShdw>
                  </a:effectLst>
                </a14:hiddenEffects>
              </a:ext>
            </a:extLst>
          </p:spPr>
          <p:txBody>
            <a:bodyPr/>
            <a:lstStyle/>
            <a:p>
              <a:endParaRPr lang="zh-CN" altLang="en-US"/>
            </a:p>
          </p:txBody>
        </p:sp>
        <p:sp>
          <p:nvSpPr>
            <p:cNvPr id="57357" name="Text Box 15">
              <a:extLst>
                <a:ext uri="{FF2B5EF4-FFF2-40B4-BE49-F238E27FC236}">
                  <a16:creationId xmlns:a16="http://schemas.microsoft.com/office/drawing/2014/main" id="{4C027480-ECF1-4423-A114-A6D6D41F84D1}"/>
                </a:ext>
              </a:extLst>
            </p:cNvPr>
            <p:cNvSpPr txBox="1">
              <a:spLocks noChangeArrowheads="1"/>
            </p:cNvSpPr>
            <p:nvPr/>
          </p:nvSpPr>
          <p:spPr bwMode="auto">
            <a:xfrm>
              <a:off x="3517" y="935"/>
              <a:ext cx="361" cy="4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spcBef>
                  <a:spcPct val="0"/>
                </a:spcBef>
                <a:buClrTx/>
                <a:buFontTx/>
                <a:buNone/>
              </a:pPr>
              <a:r>
                <a:rPr lang="en-US" altLang="zh-CN" sz="2000"/>
                <a:t>X</a:t>
              </a:r>
              <a:r>
                <a:rPr lang="en-US" altLang="zh-CN" sz="2000" baseline="-25000"/>
                <a:t>2</a:t>
              </a:r>
            </a:p>
          </p:txBody>
        </p:sp>
        <p:sp>
          <p:nvSpPr>
            <p:cNvPr id="57358" name="Text Box 16">
              <a:extLst>
                <a:ext uri="{FF2B5EF4-FFF2-40B4-BE49-F238E27FC236}">
                  <a16:creationId xmlns:a16="http://schemas.microsoft.com/office/drawing/2014/main" id="{F8ED0C9E-370B-488B-9CDC-1DA6AE1674AC}"/>
                </a:ext>
              </a:extLst>
            </p:cNvPr>
            <p:cNvSpPr txBox="1">
              <a:spLocks noChangeArrowheads="1"/>
            </p:cNvSpPr>
            <p:nvPr/>
          </p:nvSpPr>
          <p:spPr bwMode="auto">
            <a:xfrm>
              <a:off x="3320" y="3412"/>
              <a:ext cx="295" cy="4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spcBef>
                  <a:spcPct val="0"/>
                </a:spcBef>
                <a:buClrTx/>
                <a:buFontTx/>
                <a:buNone/>
              </a:pPr>
              <a:r>
                <a:rPr lang="en-US" altLang="zh-CN" sz="2000"/>
                <a:t>0</a:t>
              </a:r>
            </a:p>
          </p:txBody>
        </p:sp>
        <p:sp>
          <p:nvSpPr>
            <p:cNvPr id="57359" name="Line 18">
              <a:extLst>
                <a:ext uri="{FF2B5EF4-FFF2-40B4-BE49-F238E27FC236}">
                  <a16:creationId xmlns:a16="http://schemas.microsoft.com/office/drawing/2014/main" id="{8FDE3C9A-921C-4A22-A3D8-392B8754DC41}"/>
                </a:ext>
              </a:extLst>
            </p:cNvPr>
            <p:cNvSpPr>
              <a:spLocks noChangeShapeType="1"/>
            </p:cNvSpPr>
            <p:nvPr/>
          </p:nvSpPr>
          <p:spPr bwMode="auto">
            <a:xfrm>
              <a:off x="3517" y="1026"/>
              <a:ext cx="0" cy="2527"/>
            </a:xfrm>
            <a:prstGeom prst="line">
              <a:avLst/>
            </a:prstGeom>
            <a:noFill/>
            <a:ln w="9525">
              <a:solidFill>
                <a:srgbClr val="000000"/>
              </a:solidFill>
              <a:round/>
              <a:headEnd type="arrow"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57360" name="Line 19">
              <a:extLst>
                <a:ext uri="{FF2B5EF4-FFF2-40B4-BE49-F238E27FC236}">
                  <a16:creationId xmlns:a16="http://schemas.microsoft.com/office/drawing/2014/main" id="{91F6F9A0-1730-4C14-90CB-8936A30AF5FC}"/>
                </a:ext>
              </a:extLst>
            </p:cNvPr>
            <p:cNvSpPr>
              <a:spLocks noChangeShapeType="1"/>
            </p:cNvSpPr>
            <p:nvPr/>
          </p:nvSpPr>
          <p:spPr bwMode="auto">
            <a:xfrm flipV="1">
              <a:off x="3517" y="3553"/>
              <a:ext cx="2069" cy="3"/>
            </a:xfrm>
            <a:prstGeom prst="line">
              <a:avLst/>
            </a:prstGeom>
            <a:noFill/>
            <a:ln w="9525">
              <a:solidFill>
                <a:srgbClr val="000000"/>
              </a:solidFill>
              <a:round/>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57361" name="Line 20">
              <a:extLst>
                <a:ext uri="{FF2B5EF4-FFF2-40B4-BE49-F238E27FC236}">
                  <a16:creationId xmlns:a16="http://schemas.microsoft.com/office/drawing/2014/main" id="{B3FC285B-B6E6-4EF8-BAD9-75D5C68F6C48}"/>
                </a:ext>
              </a:extLst>
            </p:cNvPr>
            <p:cNvSpPr>
              <a:spLocks noChangeShapeType="1"/>
            </p:cNvSpPr>
            <p:nvPr/>
          </p:nvSpPr>
          <p:spPr bwMode="auto">
            <a:xfrm>
              <a:off x="3514" y="2976"/>
              <a:ext cx="591" cy="0"/>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362" name="Line 21">
              <a:extLst>
                <a:ext uri="{FF2B5EF4-FFF2-40B4-BE49-F238E27FC236}">
                  <a16:creationId xmlns:a16="http://schemas.microsoft.com/office/drawing/2014/main" id="{A304EC0D-3813-46A9-AD6C-EDF92351B9AA}"/>
                </a:ext>
              </a:extLst>
            </p:cNvPr>
            <p:cNvSpPr>
              <a:spLocks noChangeShapeType="1"/>
            </p:cNvSpPr>
            <p:nvPr/>
          </p:nvSpPr>
          <p:spPr bwMode="auto">
            <a:xfrm rot="111046">
              <a:off x="3483" y="2378"/>
              <a:ext cx="1227" cy="1152"/>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363" name="Line 22">
              <a:extLst>
                <a:ext uri="{FF2B5EF4-FFF2-40B4-BE49-F238E27FC236}">
                  <a16:creationId xmlns:a16="http://schemas.microsoft.com/office/drawing/2014/main" id="{FFAB0C54-D253-4367-BE49-89246F961681}"/>
                </a:ext>
              </a:extLst>
            </p:cNvPr>
            <p:cNvSpPr>
              <a:spLocks noChangeShapeType="1"/>
            </p:cNvSpPr>
            <p:nvPr/>
          </p:nvSpPr>
          <p:spPr bwMode="auto">
            <a:xfrm flipH="1" flipV="1">
              <a:off x="4271" y="3449"/>
              <a:ext cx="4" cy="10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364" name="Line 23">
              <a:extLst>
                <a:ext uri="{FF2B5EF4-FFF2-40B4-BE49-F238E27FC236}">
                  <a16:creationId xmlns:a16="http://schemas.microsoft.com/office/drawing/2014/main" id="{469E7290-9F40-4E95-B3C0-16B299AAB127}"/>
                </a:ext>
              </a:extLst>
            </p:cNvPr>
            <p:cNvSpPr>
              <a:spLocks noChangeShapeType="1"/>
            </p:cNvSpPr>
            <p:nvPr/>
          </p:nvSpPr>
          <p:spPr bwMode="auto">
            <a:xfrm>
              <a:off x="4694" y="3454"/>
              <a:ext cx="0" cy="9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06CAFF6A-C7E1-4AB6-A952-4F73B499F3ED}"/>
              </a:ext>
            </a:extLst>
          </p:cNvPr>
          <p:cNvSpPr>
            <a:spLocks noGrp="1" noChangeArrowheads="1"/>
          </p:cNvSpPr>
          <p:nvPr>
            <p:ph type="title"/>
          </p:nvPr>
        </p:nvSpPr>
        <p:spPr/>
        <p:txBody>
          <a:bodyPr/>
          <a:lstStyle/>
          <a:p>
            <a:pPr eaLnBrk="1" hangingPunct="1"/>
            <a:endParaRPr lang="zh-CN" altLang="zh-CN"/>
          </a:p>
        </p:txBody>
      </p:sp>
      <p:sp>
        <p:nvSpPr>
          <p:cNvPr id="58371" name="Rectangle 3">
            <a:extLst>
              <a:ext uri="{FF2B5EF4-FFF2-40B4-BE49-F238E27FC236}">
                <a16:creationId xmlns:a16="http://schemas.microsoft.com/office/drawing/2014/main" id="{CCFFAFAA-7F45-448E-8E93-4F3EE7188F53}"/>
              </a:ext>
            </a:extLst>
          </p:cNvPr>
          <p:cNvSpPr>
            <a:spLocks noGrp="1" noChangeArrowheads="1"/>
          </p:cNvSpPr>
          <p:nvPr>
            <p:ph type="body" idx="1"/>
          </p:nvPr>
        </p:nvSpPr>
        <p:spPr>
          <a:xfrm>
            <a:off x="684213" y="1341438"/>
            <a:ext cx="7772400" cy="4751387"/>
          </a:xfrm>
        </p:spPr>
        <p:txBody>
          <a:bodyPr/>
          <a:lstStyle/>
          <a:p>
            <a:pPr eaLnBrk="1" hangingPunct="1">
              <a:lnSpc>
                <a:spcPct val="90000"/>
              </a:lnSpc>
              <a:buFont typeface="Monotype Sorts" pitchFamily="2" charset="2"/>
              <a:buNone/>
            </a:pPr>
            <a:r>
              <a:rPr lang="en-US" altLang="zh-CN" b="1"/>
              <a:t>3</a:t>
            </a:r>
            <a:r>
              <a:rPr lang="zh-CN" altLang="en-US" b="1"/>
              <a:t>、甲的效用函数为</a:t>
            </a:r>
            <a:r>
              <a:rPr lang="en-US" altLang="zh-CN" b="1"/>
              <a:t>U=(X+2)(Y+6)</a:t>
            </a:r>
            <a:r>
              <a:rPr lang="zh-CN" altLang="en-US" b="1"/>
              <a:t>，</a:t>
            </a:r>
            <a:r>
              <a:rPr lang="en-US" altLang="zh-CN" b="1"/>
              <a:t>X</a:t>
            </a:r>
            <a:r>
              <a:rPr lang="zh-CN" altLang="en-US" b="1"/>
              <a:t>是蛋糕的块数，</a:t>
            </a:r>
            <a:r>
              <a:rPr lang="en-US" altLang="zh-CN" b="1"/>
              <a:t>Y</a:t>
            </a:r>
            <a:r>
              <a:rPr lang="zh-CN" altLang="en-US" b="1"/>
              <a:t>是牛奶的杯数。</a:t>
            </a:r>
          </a:p>
          <a:p>
            <a:pPr eaLnBrk="1" hangingPunct="1">
              <a:lnSpc>
                <a:spcPct val="90000"/>
              </a:lnSpc>
              <a:buFont typeface="Monotype Sorts" pitchFamily="2" charset="2"/>
              <a:buNone/>
            </a:pPr>
            <a:r>
              <a:rPr lang="zh-CN" altLang="en-US" b="1"/>
              <a:t>问：</a:t>
            </a:r>
          </a:p>
          <a:p>
            <a:pPr eaLnBrk="1" hangingPunct="1">
              <a:lnSpc>
                <a:spcPct val="90000"/>
              </a:lnSpc>
              <a:buFont typeface="Monotype Sorts" pitchFamily="2" charset="2"/>
              <a:buNone/>
            </a:pPr>
            <a:r>
              <a:rPr lang="zh-CN" altLang="en-US" b="1"/>
              <a:t>（</a:t>
            </a:r>
            <a:r>
              <a:rPr lang="en-US" altLang="zh-CN" b="1"/>
              <a:t>1</a:t>
            </a:r>
            <a:r>
              <a:rPr lang="zh-CN" altLang="en-US" b="1"/>
              <a:t>）甲原有</a:t>
            </a:r>
            <a:r>
              <a:rPr lang="en-US" altLang="zh-CN" b="1"/>
              <a:t>4</a:t>
            </a:r>
            <a:r>
              <a:rPr lang="zh-CN" altLang="en-US" b="1"/>
              <a:t>块蛋糕，</a:t>
            </a:r>
            <a:r>
              <a:rPr lang="en-US" altLang="zh-CN" b="1"/>
              <a:t>6</a:t>
            </a:r>
            <a:r>
              <a:rPr lang="zh-CN" altLang="en-US" b="1"/>
              <a:t>杯牛奶。现在如果甲给乙</a:t>
            </a:r>
            <a:r>
              <a:rPr lang="en-US" altLang="zh-CN" b="1"/>
              <a:t>3</a:t>
            </a:r>
            <a:r>
              <a:rPr lang="zh-CN" altLang="en-US" b="1"/>
              <a:t>块蛋糕，乙将给他</a:t>
            </a:r>
            <a:r>
              <a:rPr lang="en-US" altLang="zh-CN" b="1"/>
              <a:t>9</a:t>
            </a:r>
            <a:r>
              <a:rPr lang="zh-CN" altLang="en-US" b="1"/>
              <a:t>杯牛奶，进行这项交易，甲的商品组合是什么？若甲拒绝交易，这项决策明智吗？</a:t>
            </a:r>
          </a:p>
          <a:p>
            <a:pPr eaLnBrk="1" hangingPunct="1">
              <a:lnSpc>
                <a:spcPct val="90000"/>
              </a:lnSpc>
              <a:buFont typeface="Monotype Sorts" pitchFamily="2" charset="2"/>
              <a:buNone/>
            </a:pPr>
            <a:r>
              <a:rPr lang="zh-CN" altLang="en-US" b="1"/>
              <a:t>（</a:t>
            </a:r>
            <a:r>
              <a:rPr lang="en-US" altLang="zh-CN" b="1"/>
              <a:t>2</a:t>
            </a:r>
            <a:r>
              <a:rPr lang="zh-CN" altLang="en-US" b="1"/>
              <a:t>）若</a:t>
            </a:r>
            <a:r>
              <a:rPr lang="en-US" altLang="zh-CN" b="1"/>
              <a:t>MRS</a:t>
            </a:r>
            <a:r>
              <a:rPr lang="en-US" altLang="zh-CN" b="1" baseline="-25000"/>
              <a:t>XY</a:t>
            </a:r>
            <a:r>
              <a:rPr lang="en-US" altLang="zh-CN" b="1"/>
              <a:t> </a:t>
            </a:r>
            <a:r>
              <a:rPr lang="zh-CN" altLang="en-US" b="1"/>
              <a:t>是</a:t>
            </a:r>
            <a:r>
              <a:rPr lang="en-US" altLang="zh-CN" b="1"/>
              <a:t>2</a:t>
            </a:r>
            <a:r>
              <a:rPr lang="zh-CN" altLang="en-US" b="1"/>
              <a:t>，甲愿意为</a:t>
            </a:r>
            <a:r>
              <a:rPr lang="en-US" altLang="zh-CN" b="1"/>
              <a:t>3</a:t>
            </a:r>
            <a:r>
              <a:rPr lang="zh-CN" altLang="en-US" b="1"/>
              <a:t>杯牛奶而放弃</a:t>
            </a:r>
            <a:r>
              <a:rPr lang="en-US" altLang="zh-CN" b="1"/>
              <a:t>1</a:t>
            </a:r>
            <a:r>
              <a:rPr lang="zh-CN" altLang="en-US" b="1"/>
              <a:t>块蛋糕吗？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8EBCAF74-0E17-45BE-A4EA-B098DEDF929C}"/>
              </a:ext>
            </a:extLst>
          </p:cNvPr>
          <p:cNvSpPr>
            <a:spLocks noGrp="1" noChangeArrowheads="1"/>
          </p:cNvSpPr>
          <p:nvPr>
            <p:ph type="title"/>
          </p:nvPr>
        </p:nvSpPr>
        <p:spPr>
          <a:xfrm>
            <a:off x="539750" y="44450"/>
            <a:ext cx="7772400" cy="720725"/>
          </a:xfrm>
        </p:spPr>
        <p:txBody>
          <a:bodyPr/>
          <a:lstStyle/>
          <a:p>
            <a:pPr eaLnBrk="1" hangingPunct="1"/>
            <a:r>
              <a:rPr lang="zh-CN" altLang="en-US">
                <a:ea typeface="黑体" panose="02010609060101010101" pitchFamily="49" charset="-122"/>
              </a:rPr>
              <a:t>三、基数效用论和边际效用分析法</a:t>
            </a:r>
          </a:p>
        </p:txBody>
      </p:sp>
      <p:sp>
        <p:nvSpPr>
          <p:cNvPr id="47108" name="Rectangle 4" descr="蓝色面巾纸">
            <a:extLst>
              <a:ext uri="{FF2B5EF4-FFF2-40B4-BE49-F238E27FC236}">
                <a16:creationId xmlns:a16="http://schemas.microsoft.com/office/drawing/2014/main" id="{44F549E1-938E-4855-87C7-1799379A0FEE}"/>
              </a:ext>
            </a:extLst>
          </p:cNvPr>
          <p:cNvSpPr>
            <a:spLocks noGrp="1" noChangeArrowheads="1"/>
          </p:cNvSpPr>
          <p:nvPr>
            <p:ph type="body" idx="1"/>
          </p:nvPr>
        </p:nvSpPr>
        <p:spPr>
          <a:xfrm>
            <a:off x="468313" y="1412875"/>
            <a:ext cx="5616575" cy="1081088"/>
          </a:xfrm>
          <a:blipFill dpi="0" rotWithShape="0">
            <a:blip r:embed="rId2"/>
            <a:srcRect/>
            <a:tile tx="0" ty="0" sx="100000" sy="100000" flip="none" algn="tl"/>
          </a:blipFill>
          <a:ln w="76200" cap="flat">
            <a:solidFill>
              <a:srgbClr val="006600"/>
            </a:solidFill>
            <a:miter lim="800000"/>
            <a:headEnd/>
            <a:tailEnd/>
          </a:ln>
        </p:spPr>
        <p:txBody>
          <a:bodyPr/>
          <a:lstStyle/>
          <a:p>
            <a:pPr marL="0" indent="0" eaLnBrk="1" hangingPunct="1">
              <a:lnSpc>
                <a:spcPct val="80000"/>
              </a:lnSpc>
              <a:buClr>
                <a:schemeClr val="accent2"/>
              </a:buClr>
              <a:buSzPct val="95000"/>
              <a:buFont typeface="Wingdings" panose="05000000000000000000" pitchFamily="2" charset="2"/>
              <a:buChar char="u"/>
            </a:pPr>
            <a:r>
              <a:rPr lang="zh-CN" altLang="en-US" sz="2400" b="1"/>
              <a:t>总效用</a:t>
            </a:r>
            <a:r>
              <a:rPr lang="en-US" altLang="zh-CN" sz="2400" b="1"/>
              <a:t>TU </a:t>
            </a:r>
            <a:r>
              <a:rPr lang="zh-CN" altLang="en-US" sz="2400" b="1"/>
              <a:t>（</a:t>
            </a:r>
            <a:r>
              <a:rPr lang="en-US" altLang="zh-CN" sz="2400" b="1"/>
              <a:t>Total Utility</a:t>
            </a:r>
            <a:r>
              <a:rPr lang="zh-CN" altLang="en-US" sz="2400" b="1"/>
              <a:t>）：指消费者在一定时间内从一定数量的商品消费中所得到的效用量的总和。</a:t>
            </a:r>
          </a:p>
        </p:txBody>
      </p:sp>
      <p:sp>
        <p:nvSpPr>
          <p:cNvPr id="47109" name="Rectangle 5">
            <a:extLst>
              <a:ext uri="{FF2B5EF4-FFF2-40B4-BE49-F238E27FC236}">
                <a16:creationId xmlns:a16="http://schemas.microsoft.com/office/drawing/2014/main" id="{6C2B281A-E0D1-4B4F-A743-4AFC5D1154AF}"/>
              </a:ext>
            </a:extLst>
          </p:cNvPr>
          <p:cNvSpPr>
            <a:spLocks noChangeArrowheads="1"/>
          </p:cNvSpPr>
          <p:nvPr/>
        </p:nvSpPr>
        <p:spPr bwMode="auto">
          <a:xfrm>
            <a:off x="468313" y="4365625"/>
            <a:ext cx="4608512" cy="2235200"/>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000" b="1"/>
              <a:t>例：消费量  边际效用</a:t>
            </a:r>
            <a:r>
              <a:rPr lang="en-US" altLang="zh-CN" sz="2000" b="1"/>
              <a:t>MU   </a:t>
            </a:r>
            <a:r>
              <a:rPr lang="zh-CN" altLang="en-US" sz="2000" b="1"/>
              <a:t>总效用</a:t>
            </a:r>
            <a:r>
              <a:rPr lang="en-US" altLang="zh-CN" sz="2000" b="1"/>
              <a:t>TU </a:t>
            </a:r>
          </a:p>
          <a:p>
            <a:pPr>
              <a:spcBef>
                <a:spcPct val="0"/>
              </a:spcBef>
              <a:buClrTx/>
              <a:buFontTx/>
              <a:buNone/>
            </a:pPr>
            <a:r>
              <a:rPr lang="en-US" altLang="zh-CN" sz="2000" b="1"/>
              <a:t>             0                   0                        0</a:t>
            </a:r>
          </a:p>
          <a:p>
            <a:pPr>
              <a:spcBef>
                <a:spcPct val="0"/>
              </a:spcBef>
              <a:buClrTx/>
              <a:buFontTx/>
              <a:buNone/>
            </a:pPr>
            <a:r>
              <a:rPr lang="en-US" altLang="zh-CN" sz="2000" b="1"/>
              <a:t>             1                  30                      30</a:t>
            </a:r>
          </a:p>
          <a:p>
            <a:pPr>
              <a:spcBef>
                <a:spcPct val="0"/>
              </a:spcBef>
              <a:buClrTx/>
              <a:buFontTx/>
              <a:buNone/>
            </a:pPr>
            <a:r>
              <a:rPr lang="en-US" altLang="zh-CN" sz="2000" b="1"/>
              <a:t>             2                  20                      50</a:t>
            </a:r>
          </a:p>
          <a:p>
            <a:pPr>
              <a:spcBef>
                <a:spcPct val="0"/>
              </a:spcBef>
              <a:buClrTx/>
              <a:buFontTx/>
              <a:buNone/>
            </a:pPr>
            <a:r>
              <a:rPr lang="en-US" altLang="zh-CN" sz="2000" b="1"/>
              <a:t>             3                  10                      60</a:t>
            </a:r>
          </a:p>
          <a:p>
            <a:pPr>
              <a:spcBef>
                <a:spcPct val="0"/>
              </a:spcBef>
              <a:buClrTx/>
              <a:buFontTx/>
              <a:buNone/>
            </a:pPr>
            <a:r>
              <a:rPr lang="en-US" altLang="zh-CN" sz="2000" b="1"/>
              <a:t>             4                   0                       60</a:t>
            </a:r>
          </a:p>
          <a:p>
            <a:pPr>
              <a:spcBef>
                <a:spcPct val="0"/>
              </a:spcBef>
              <a:buClrTx/>
              <a:buFontTx/>
              <a:buNone/>
            </a:pPr>
            <a:r>
              <a:rPr lang="en-US" altLang="zh-CN" sz="2000" b="1"/>
              <a:t>             5                 -10                      50</a:t>
            </a:r>
            <a:r>
              <a:rPr lang="en-US" altLang="zh-CN" sz="2000"/>
              <a:t>  </a:t>
            </a:r>
          </a:p>
        </p:txBody>
      </p:sp>
      <p:sp>
        <p:nvSpPr>
          <p:cNvPr id="47110" name="Rectangle 6" descr="蓝色面巾纸">
            <a:extLst>
              <a:ext uri="{FF2B5EF4-FFF2-40B4-BE49-F238E27FC236}">
                <a16:creationId xmlns:a16="http://schemas.microsoft.com/office/drawing/2014/main" id="{EA4949B1-8047-44D4-B942-A4900D7E0CB7}"/>
              </a:ext>
            </a:extLst>
          </p:cNvPr>
          <p:cNvSpPr>
            <a:spLocks noChangeArrowheads="1"/>
          </p:cNvSpPr>
          <p:nvPr/>
        </p:nvSpPr>
        <p:spPr bwMode="auto">
          <a:xfrm>
            <a:off x="468313" y="2636838"/>
            <a:ext cx="4464050" cy="1628775"/>
          </a:xfrm>
          <a:prstGeom prst="rect">
            <a:avLst/>
          </a:prstGeom>
          <a:blipFill dpi="0" rotWithShape="0">
            <a:blip r:embed="rId2"/>
            <a:srcRect/>
            <a:tile tx="0" ty="0" sx="100000" sy="100000" flip="none" algn="tl"/>
          </a:blipFill>
          <a:ln w="76200">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chemeClr val="accent2"/>
              </a:buClr>
              <a:buSzPct val="95000"/>
              <a:buFont typeface="Wingdings" panose="05000000000000000000" pitchFamily="2" charset="2"/>
              <a:buChar char="u"/>
            </a:pPr>
            <a:r>
              <a:rPr lang="zh-CN" altLang="en-US" sz="2400" b="1"/>
              <a:t>边际效用</a:t>
            </a:r>
            <a:r>
              <a:rPr lang="en-US" altLang="zh-CN" sz="2400" b="1"/>
              <a:t>MU </a:t>
            </a:r>
            <a:r>
              <a:rPr lang="zh-CN" altLang="en-US" sz="2400" b="1"/>
              <a:t>（</a:t>
            </a:r>
            <a:r>
              <a:rPr lang="en-US" altLang="zh-CN" sz="2400" b="1"/>
              <a:t>Marginal Utility</a:t>
            </a:r>
            <a:r>
              <a:rPr lang="zh-CN" altLang="en-US" sz="2400" b="1"/>
              <a:t>）：指消费者在一定时间内增加一单位商品的消费所得到的效用量的增量。 </a:t>
            </a:r>
          </a:p>
        </p:txBody>
      </p:sp>
      <p:pic>
        <p:nvPicPr>
          <p:cNvPr id="47113" name="Picture 9">
            <a:extLst>
              <a:ext uri="{FF2B5EF4-FFF2-40B4-BE49-F238E27FC236}">
                <a16:creationId xmlns:a16="http://schemas.microsoft.com/office/drawing/2014/main" id="{546F1F14-B879-453C-8E8D-01327FD0A1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25" y="1803400"/>
            <a:ext cx="1728788"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4" name="Picture 10">
            <a:extLst>
              <a:ext uri="{FF2B5EF4-FFF2-40B4-BE49-F238E27FC236}">
                <a16:creationId xmlns:a16="http://schemas.microsoft.com/office/drawing/2014/main" id="{C910F351-26B5-4939-8B9D-8952D42586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2565400"/>
            <a:ext cx="19446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5" name="Picture 11">
            <a:extLst>
              <a:ext uri="{FF2B5EF4-FFF2-40B4-BE49-F238E27FC236}">
                <a16:creationId xmlns:a16="http://schemas.microsoft.com/office/drawing/2014/main" id="{0E368225-2D96-4D45-AE77-FB0FCF0BF6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8263" y="3390900"/>
            <a:ext cx="3600450"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3" name="Text Box 12">
            <a:extLst>
              <a:ext uri="{FF2B5EF4-FFF2-40B4-BE49-F238E27FC236}">
                <a16:creationId xmlns:a16="http://schemas.microsoft.com/office/drawing/2014/main" id="{72DD6D72-77CE-4CC6-B338-C28C5C30C0DF}"/>
              </a:ext>
            </a:extLst>
          </p:cNvPr>
          <p:cNvSpPr txBox="1">
            <a:spLocks noChangeArrowheads="1"/>
          </p:cNvSpPr>
          <p:nvPr/>
        </p:nvSpPr>
        <p:spPr bwMode="auto">
          <a:xfrm>
            <a:off x="539750" y="749300"/>
            <a:ext cx="56165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50000"/>
              </a:spcBef>
              <a:buClrTx/>
              <a:buFontTx/>
              <a:buNone/>
            </a:pPr>
            <a:r>
              <a:rPr lang="en-US" altLang="zh-CN" sz="2800" b="1">
                <a:latin typeface="黑体" panose="02010609060101010101" pitchFamily="49" charset="-122"/>
                <a:ea typeface="黑体" panose="02010609060101010101" pitchFamily="49" charset="-122"/>
              </a:rPr>
              <a:t>1</a:t>
            </a:r>
            <a:r>
              <a:rPr lang="zh-CN" altLang="en-US" sz="2800" b="1">
                <a:latin typeface="黑体" panose="02010609060101010101" pitchFamily="49" charset="-122"/>
                <a:ea typeface="黑体" panose="02010609060101010101" pitchFamily="49" charset="-122"/>
              </a:rPr>
              <a:t>、</a:t>
            </a:r>
            <a:r>
              <a:rPr lang="zh-CN" altLang="en-US" sz="2800" b="1">
                <a:solidFill>
                  <a:schemeClr val="tx2"/>
                </a:solidFill>
                <a:latin typeface="黑体" panose="02010609060101010101" pitchFamily="49" charset="-122"/>
                <a:ea typeface="黑体" panose="02010609060101010101" pitchFamily="49" charset="-122"/>
              </a:rPr>
              <a:t>总效用</a:t>
            </a:r>
            <a:r>
              <a:rPr lang="en-US" altLang="zh-CN" sz="2800" b="1">
                <a:solidFill>
                  <a:schemeClr val="tx2"/>
                </a:solidFill>
                <a:latin typeface="黑体" panose="02010609060101010101" pitchFamily="49" charset="-122"/>
                <a:ea typeface="黑体" panose="02010609060101010101" pitchFamily="49" charset="-122"/>
              </a:rPr>
              <a:t>TU</a:t>
            </a:r>
            <a:r>
              <a:rPr lang="zh-CN" altLang="en-US" sz="2800" b="1">
                <a:solidFill>
                  <a:schemeClr val="tx2"/>
                </a:solidFill>
                <a:latin typeface="黑体" panose="02010609060101010101" pitchFamily="49" charset="-122"/>
                <a:ea typeface="黑体" panose="02010609060101010101" pitchFamily="49" charset="-122"/>
              </a:rPr>
              <a:t>与边际效用</a:t>
            </a:r>
            <a:r>
              <a:rPr lang="en-US" altLang="zh-CN" sz="2800" b="1">
                <a:solidFill>
                  <a:schemeClr val="tx2"/>
                </a:solidFill>
                <a:latin typeface="黑体" panose="02010609060101010101" pitchFamily="49" charset="-122"/>
                <a:ea typeface="黑体" panose="02010609060101010101" pitchFamily="49" charset="-122"/>
              </a:rPr>
              <a:t>MU</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7108">
                                            <p:bg/>
                                          </p:spTgt>
                                        </p:tgtEl>
                                        <p:attrNameLst>
                                          <p:attrName>style.visibility</p:attrName>
                                        </p:attrNameLst>
                                      </p:cBhvr>
                                      <p:to>
                                        <p:strVal val="visible"/>
                                      </p:to>
                                    </p:set>
                                    <p:anim calcmode="lin" valueType="num">
                                      <p:cBhvr additive="base">
                                        <p:cTn id="7" dur="500" fill="hold"/>
                                        <p:tgtEl>
                                          <p:spTgt spid="47108">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7108">
                                            <p:bg/>
                                          </p:spTgt>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7108">
                                            <p:txEl>
                                              <p:pRg st="0" end="0"/>
                                            </p:txEl>
                                          </p:spTgt>
                                        </p:tgtEl>
                                        <p:attrNameLst>
                                          <p:attrName>style.visibility</p:attrName>
                                        </p:attrNameLst>
                                      </p:cBhvr>
                                      <p:to>
                                        <p:strVal val="visible"/>
                                      </p:to>
                                    </p:set>
                                    <p:anim calcmode="lin" valueType="num">
                                      <p:cBhvr additive="base">
                                        <p:cTn id="12" dur="500" fill="hold"/>
                                        <p:tgtEl>
                                          <p:spTgt spid="4710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710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47113"/>
                                        </p:tgtEl>
                                        <p:attrNameLst>
                                          <p:attrName>style.visibility</p:attrName>
                                        </p:attrNameLst>
                                      </p:cBhvr>
                                      <p:to>
                                        <p:strVal val="visible"/>
                                      </p:to>
                                    </p:set>
                                    <p:animEffect transition="in" filter="blinds(horizontal)">
                                      <p:cBhvr>
                                        <p:cTn id="18" dur="500"/>
                                        <p:tgtEl>
                                          <p:spTgt spid="4711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7110"/>
                                        </p:tgtEl>
                                        <p:attrNameLst>
                                          <p:attrName>style.visibility</p:attrName>
                                        </p:attrNameLst>
                                      </p:cBhvr>
                                      <p:to>
                                        <p:strVal val="visible"/>
                                      </p:to>
                                    </p:set>
                                    <p:anim calcmode="lin" valueType="num">
                                      <p:cBhvr additive="base">
                                        <p:cTn id="23" dur="500" fill="hold"/>
                                        <p:tgtEl>
                                          <p:spTgt spid="47110"/>
                                        </p:tgtEl>
                                        <p:attrNameLst>
                                          <p:attrName>ppt_x</p:attrName>
                                        </p:attrNameLst>
                                      </p:cBhvr>
                                      <p:tavLst>
                                        <p:tav tm="0">
                                          <p:val>
                                            <p:strVal val="#ppt_x"/>
                                          </p:val>
                                        </p:tav>
                                        <p:tav tm="100000">
                                          <p:val>
                                            <p:strVal val="#ppt_x"/>
                                          </p:val>
                                        </p:tav>
                                      </p:tavLst>
                                    </p:anim>
                                    <p:anim calcmode="lin" valueType="num">
                                      <p:cBhvr additive="base">
                                        <p:cTn id="24" dur="500" fill="hold"/>
                                        <p:tgtEl>
                                          <p:spTgt spid="47110"/>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nodeType="clickEffect">
                                  <p:stCondLst>
                                    <p:cond delay="0"/>
                                  </p:stCondLst>
                                  <p:childTnLst>
                                    <p:set>
                                      <p:cBhvr>
                                        <p:cTn id="28" dur="1" fill="hold">
                                          <p:stCondLst>
                                            <p:cond delay="0"/>
                                          </p:stCondLst>
                                        </p:cTn>
                                        <p:tgtEl>
                                          <p:spTgt spid="47114"/>
                                        </p:tgtEl>
                                        <p:attrNameLst>
                                          <p:attrName>style.visibility</p:attrName>
                                        </p:attrNameLst>
                                      </p:cBhvr>
                                      <p:to>
                                        <p:strVal val="visible"/>
                                      </p:to>
                                    </p:set>
                                    <p:animEffect transition="in" filter="blinds(horizontal)">
                                      <p:cBhvr>
                                        <p:cTn id="29" dur="500"/>
                                        <p:tgtEl>
                                          <p:spTgt spid="47114"/>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nodeType="clickEffect">
                                  <p:stCondLst>
                                    <p:cond delay="0"/>
                                  </p:stCondLst>
                                  <p:childTnLst>
                                    <p:set>
                                      <p:cBhvr>
                                        <p:cTn id="33" dur="1" fill="hold">
                                          <p:stCondLst>
                                            <p:cond delay="0"/>
                                          </p:stCondLst>
                                        </p:cTn>
                                        <p:tgtEl>
                                          <p:spTgt spid="47115"/>
                                        </p:tgtEl>
                                        <p:attrNameLst>
                                          <p:attrName>style.visibility</p:attrName>
                                        </p:attrNameLst>
                                      </p:cBhvr>
                                      <p:to>
                                        <p:strVal val="visible"/>
                                      </p:to>
                                    </p:set>
                                    <p:animEffect transition="in" filter="blinds(horizontal)">
                                      <p:cBhvr>
                                        <p:cTn id="34" dur="500"/>
                                        <p:tgtEl>
                                          <p:spTgt spid="47115"/>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7109"/>
                                        </p:tgtEl>
                                        <p:attrNameLst>
                                          <p:attrName>style.visibility</p:attrName>
                                        </p:attrNameLst>
                                      </p:cBhvr>
                                      <p:to>
                                        <p:strVal val="visible"/>
                                      </p:to>
                                    </p:set>
                                    <p:anim calcmode="lin" valueType="num">
                                      <p:cBhvr additive="base">
                                        <p:cTn id="39" dur="500" fill="hold"/>
                                        <p:tgtEl>
                                          <p:spTgt spid="47109"/>
                                        </p:tgtEl>
                                        <p:attrNameLst>
                                          <p:attrName>ppt_x</p:attrName>
                                        </p:attrNameLst>
                                      </p:cBhvr>
                                      <p:tavLst>
                                        <p:tav tm="0">
                                          <p:val>
                                            <p:strVal val="#ppt_x"/>
                                          </p:val>
                                        </p:tav>
                                        <p:tav tm="100000">
                                          <p:val>
                                            <p:strVal val="#ppt_x"/>
                                          </p:val>
                                        </p:tav>
                                      </p:tavLst>
                                    </p:anim>
                                    <p:anim calcmode="lin" valueType="num">
                                      <p:cBhvr additive="base">
                                        <p:cTn id="40" dur="500" fill="hold"/>
                                        <p:tgtEl>
                                          <p:spTgt spid="4710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build="p" animBg="1"/>
      <p:bldP spid="47109" grpId="0" animBg="1"/>
      <p:bldP spid="471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42A912B1-0323-480D-A684-6FE6A9207C91}"/>
              </a:ext>
            </a:extLst>
          </p:cNvPr>
          <p:cNvSpPr>
            <a:spLocks noGrp="1" noChangeArrowheads="1"/>
          </p:cNvSpPr>
          <p:nvPr>
            <p:ph type="title"/>
          </p:nvPr>
        </p:nvSpPr>
        <p:spPr>
          <a:xfrm>
            <a:off x="755650" y="692150"/>
            <a:ext cx="7696200" cy="530225"/>
          </a:xfrm>
          <a:extLst>
            <a:ext uri="{91240B29-F687-4F45-9708-019B960494DF}">
              <a14:hiddenLine xmlns:a14="http://schemas.microsoft.com/office/drawing/2010/main" w="9525">
                <a:solidFill>
                  <a:srgbClr val="FF0000"/>
                </a:solidFill>
                <a:miter lim="800000"/>
                <a:headEnd/>
                <a:tailEnd/>
              </a14:hiddenLine>
            </a:ext>
          </a:extLst>
        </p:spPr>
        <p:txBody>
          <a:bodyPr/>
          <a:lstStyle/>
          <a:p>
            <a:pPr eaLnBrk="1" hangingPunct="1"/>
            <a:r>
              <a:rPr lang="en-US" altLang="zh-CN" sz="2800" b="1">
                <a:solidFill>
                  <a:srgbClr val="FF0000"/>
                </a:solidFill>
                <a:latin typeface="黑体" panose="02010609060101010101" pitchFamily="49" charset="-122"/>
                <a:ea typeface="黑体" panose="02010609060101010101" pitchFamily="49" charset="-122"/>
              </a:rPr>
              <a:t>2</a:t>
            </a:r>
            <a:r>
              <a:rPr lang="zh-CN" altLang="en-US" sz="2800" b="1">
                <a:solidFill>
                  <a:srgbClr val="FF0000"/>
                </a:solidFill>
                <a:latin typeface="黑体" panose="02010609060101010101" pitchFamily="49" charset="-122"/>
                <a:ea typeface="黑体" panose="02010609060101010101" pitchFamily="49" charset="-122"/>
              </a:rPr>
              <a:t>、总效用</a:t>
            </a:r>
            <a:r>
              <a:rPr lang="en-US" altLang="zh-CN" sz="2800" b="1">
                <a:solidFill>
                  <a:srgbClr val="FF0000"/>
                </a:solidFill>
                <a:latin typeface="黑体" panose="02010609060101010101" pitchFamily="49" charset="-122"/>
                <a:ea typeface="黑体" panose="02010609060101010101" pitchFamily="49" charset="-122"/>
              </a:rPr>
              <a:t>TU</a:t>
            </a:r>
            <a:r>
              <a:rPr lang="zh-CN" altLang="en-US" sz="2800" b="1">
                <a:solidFill>
                  <a:srgbClr val="FF0000"/>
                </a:solidFill>
                <a:latin typeface="黑体" panose="02010609060101010101" pitchFamily="49" charset="-122"/>
                <a:ea typeface="黑体" panose="02010609060101010101" pitchFamily="49" charset="-122"/>
              </a:rPr>
              <a:t>与边际效用</a:t>
            </a:r>
            <a:r>
              <a:rPr lang="en-US" altLang="zh-CN" sz="2800" b="1">
                <a:solidFill>
                  <a:srgbClr val="FF0000"/>
                </a:solidFill>
                <a:latin typeface="黑体" panose="02010609060101010101" pitchFamily="49" charset="-122"/>
                <a:ea typeface="黑体" panose="02010609060101010101" pitchFamily="49" charset="-122"/>
              </a:rPr>
              <a:t>MU</a:t>
            </a:r>
            <a:r>
              <a:rPr lang="zh-CN" altLang="en-US" sz="2800" b="1">
                <a:solidFill>
                  <a:srgbClr val="FF0000"/>
                </a:solidFill>
                <a:latin typeface="黑体" panose="02010609060101010101" pitchFamily="49" charset="-122"/>
                <a:ea typeface="黑体" panose="02010609060101010101" pitchFamily="49" charset="-122"/>
              </a:rPr>
              <a:t>的关系</a:t>
            </a:r>
            <a:endParaRPr lang="zh-CN" altLang="en-US" sz="4000">
              <a:latin typeface="黑体" panose="02010609060101010101" pitchFamily="49" charset="-122"/>
              <a:ea typeface="黑体" panose="02010609060101010101" pitchFamily="49" charset="-122"/>
            </a:endParaRPr>
          </a:p>
        </p:txBody>
      </p:sp>
      <p:sp>
        <p:nvSpPr>
          <p:cNvPr id="23556" name="Line 4">
            <a:extLst>
              <a:ext uri="{FF2B5EF4-FFF2-40B4-BE49-F238E27FC236}">
                <a16:creationId xmlns:a16="http://schemas.microsoft.com/office/drawing/2014/main" id="{F2E5A0D5-E31F-4CF3-AFCF-D63CB8E192A0}"/>
              </a:ext>
            </a:extLst>
          </p:cNvPr>
          <p:cNvSpPr>
            <a:spLocks noChangeShapeType="1"/>
          </p:cNvSpPr>
          <p:nvPr/>
        </p:nvSpPr>
        <p:spPr bwMode="auto">
          <a:xfrm flipV="1">
            <a:off x="5562600" y="2057400"/>
            <a:ext cx="0" cy="17526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57" name="Line 5">
            <a:extLst>
              <a:ext uri="{FF2B5EF4-FFF2-40B4-BE49-F238E27FC236}">
                <a16:creationId xmlns:a16="http://schemas.microsoft.com/office/drawing/2014/main" id="{D84E06E2-9F6B-4DBA-8FCA-30C47C3535B4}"/>
              </a:ext>
            </a:extLst>
          </p:cNvPr>
          <p:cNvSpPr>
            <a:spLocks noChangeShapeType="1"/>
          </p:cNvSpPr>
          <p:nvPr/>
        </p:nvSpPr>
        <p:spPr bwMode="auto">
          <a:xfrm>
            <a:off x="5562600" y="3810000"/>
            <a:ext cx="2286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58" name="Text Box 6">
            <a:extLst>
              <a:ext uri="{FF2B5EF4-FFF2-40B4-BE49-F238E27FC236}">
                <a16:creationId xmlns:a16="http://schemas.microsoft.com/office/drawing/2014/main" id="{671EF608-427D-4BF6-9935-C7F3CDFA943B}"/>
              </a:ext>
            </a:extLst>
          </p:cNvPr>
          <p:cNvSpPr txBox="1">
            <a:spLocks noChangeArrowheads="1"/>
          </p:cNvSpPr>
          <p:nvPr/>
        </p:nvSpPr>
        <p:spPr bwMode="auto">
          <a:xfrm>
            <a:off x="4953000" y="1905000"/>
            <a:ext cx="590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TU</a:t>
            </a:r>
          </a:p>
        </p:txBody>
      </p:sp>
      <p:sp>
        <p:nvSpPr>
          <p:cNvPr id="23559" name="Text Box 7">
            <a:extLst>
              <a:ext uri="{FF2B5EF4-FFF2-40B4-BE49-F238E27FC236}">
                <a16:creationId xmlns:a16="http://schemas.microsoft.com/office/drawing/2014/main" id="{4A786BA7-8E76-4C3B-AFF8-A01ED58EDC42}"/>
              </a:ext>
            </a:extLst>
          </p:cNvPr>
          <p:cNvSpPr txBox="1">
            <a:spLocks noChangeArrowheads="1"/>
          </p:cNvSpPr>
          <p:nvPr/>
        </p:nvSpPr>
        <p:spPr bwMode="auto">
          <a:xfrm>
            <a:off x="7848600" y="3581400"/>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Q</a:t>
            </a:r>
          </a:p>
        </p:txBody>
      </p:sp>
      <p:sp>
        <p:nvSpPr>
          <p:cNvPr id="23561" name="Freeform 9">
            <a:extLst>
              <a:ext uri="{FF2B5EF4-FFF2-40B4-BE49-F238E27FC236}">
                <a16:creationId xmlns:a16="http://schemas.microsoft.com/office/drawing/2014/main" id="{02F08D4B-04DD-4F30-B41D-38EF9B89AC76}"/>
              </a:ext>
            </a:extLst>
          </p:cNvPr>
          <p:cNvSpPr>
            <a:spLocks/>
          </p:cNvSpPr>
          <p:nvPr/>
        </p:nvSpPr>
        <p:spPr bwMode="auto">
          <a:xfrm>
            <a:off x="5562600" y="1989138"/>
            <a:ext cx="2178050" cy="1820862"/>
          </a:xfrm>
          <a:custGeom>
            <a:avLst/>
            <a:gdLst>
              <a:gd name="T0" fmla="*/ 0 w 1248"/>
              <a:gd name="T1" fmla="*/ 2147483646 h 1112"/>
              <a:gd name="T2" fmla="*/ 2147483646 w 1248"/>
              <a:gd name="T3" fmla="*/ 2147483646 h 1112"/>
              <a:gd name="T4" fmla="*/ 2147483646 w 1248"/>
              <a:gd name="T5" fmla="*/ 2147483646 h 1112"/>
              <a:gd name="T6" fmla="*/ 0 60000 65536"/>
              <a:gd name="T7" fmla="*/ 0 60000 65536"/>
              <a:gd name="T8" fmla="*/ 0 60000 65536"/>
            </a:gdLst>
            <a:ahLst/>
            <a:cxnLst>
              <a:cxn ang="T6">
                <a:pos x="T0" y="T1"/>
              </a:cxn>
              <a:cxn ang="T7">
                <a:pos x="T2" y="T3"/>
              </a:cxn>
              <a:cxn ang="T8">
                <a:pos x="T4" y="T5"/>
              </a:cxn>
            </a:cxnLst>
            <a:rect l="0" t="0" r="r" b="b"/>
            <a:pathLst>
              <a:path w="1248" h="1112">
                <a:moveTo>
                  <a:pt x="0" y="1112"/>
                </a:moveTo>
                <a:cubicBezTo>
                  <a:pt x="256" y="708"/>
                  <a:pt x="512" y="304"/>
                  <a:pt x="720" y="152"/>
                </a:cubicBezTo>
                <a:cubicBezTo>
                  <a:pt x="928" y="0"/>
                  <a:pt x="1160" y="192"/>
                  <a:pt x="1248" y="200"/>
                </a:cubicBezTo>
              </a:path>
            </a:pathLst>
          </a:custGeom>
          <a:noFill/>
          <a:ln w="28575" cmpd="sng">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62" name="Text Box 10">
            <a:extLst>
              <a:ext uri="{FF2B5EF4-FFF2-40B4-BE49-F238E27FC236}">
                <a16:creationId xmlns:a16="http://schemas.microsoft.com/office/drawing/2014/main" id="{58682B3A-F382-45C4-B216-B1F01B679F73}"/>
              </a:ext>
            </a:extLst>
          </p:cNvPr>
          <p:cNvSpPr txBox="1">
            <a:spLocks noChangeArrowheads="1"/>
          </p:cNvSpPr>
          <p:nvPr/>
        </p:nvSpPr>
        <p:spPr bwMode="auto">
          <a:xfrm>
            <a:off x="7524750" y="2276475"/>
            <a:ext cx="590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TU</a:t>
            </a:r>
          </a:p>
        </p:txBody>
      </p:sp>
      <p:sp>
        <p:nvSpPr>
          <p:cNvPr id="23564" name="Line 12">
            <a:extLst>
              <a:ext uri="{FF2B5EF4-FFF2-40B4-BE49-F238E27FC236}">
                <a16:creationId xmlns:a16="http://schemas.microsoft.com/office/drawing/2014/main" id="{5FB14BDC-D56F-48B1-9AB8-C426266280BC}"/>
              </a:ext>
            </a:extLst>
          </p:cNvPr>
          <p:cNvSpPr>
            <a:spLocks noChangeShapeType="1"/>
          </p:cNvSpPr>
          <p:nvPr/>
        </p:nvSpPr>
        <p:spPr bwMode="auto">
          <a:xfrm flipV="1">
            <a:off x="5562600" y="4191000"/>
            <a:ext cx="0" cy="17526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65" name="Line 13">
            <a:extLst>
              <a:ext uri="{FF2B5EF4-FFF2-40B4-BE49-F238E27FC236}">
                <a16:creationId xmlns:a16="http://schemas.microsoft.com/office/drawing/2014/main" id="{5C5BC738-FB25-4AB4-BCC8-1972A1CCB840}"/>
              </a:ext>
            </a:extLst>
          </p:cNvPr>
          <p:cNvSpPr>
            <a:spLocks noChangeShapeType="1"/>
          </p:cNvSpPr>
          <p:nvPr/>
        </p:nvSpPr>
        <p:spPr bwMode="auto">
          <a:xfrm>
            <a:off x="5562600" y="5943600"/>
            <a:ext cx="2286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66" name="Text Box 14">
            <a:extLst>
              <a:ext uri="{FF2B5EF4-FFF2-40B4-BE49-F238E27FC236}">
                <a16:creationId xmlns:a16="http://schemas.microsoft.com/office/drawing/2014/main" id="{B01E342C-E2CB-4034-A9B2-F18932A6533B}"/>
              </a:ext>
            </a:extLst>
          </p:cNvPr>
          <p:cNvSpPr txBox="1">
            <a:spLocks noChangeArrowheads="1"/>
          </p:cNvSpPr>
          <p:nvPr/>
        </p:nvSpPr>
        <p:spPr bwMode="auto">
          <a:xfrm>
            <a:off x="4953000" y="4038600"/>
            <a:ext cx="676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MU</a:t>
            </a:r>
          </a:p>
        </p:txBody>
      </p:sp>
      <p:sp>
        <p:nvSpPr>
          <p:cNvPr id="23567" name="Text Box 15">
            <a:extLst>
              <a:ext uri="{FF2B5EF4-FFF2-40B4-BE49-F238E27FC236}">
                <a16:creationId xmlns:a16="http://schemas.microsoft.com/office/drawing/2014/main" id="{85DF26C8-D23E-4863-8E8C-3665F6866EDD}"/>
              </a:ext>
            </a:extLst>
          </p:cNvPr>
          <p:cNvSpPr txBox="1">
            <a:spLocks noChangeArrowheads="1"/>
          </p:cNvSpPr>
          <p:nvPr/>
        </p:nvSpPr>
        <p:spPr bwMode="auto">
          <a:xfrm>
            <a:off x="7848600" y="5715000"/>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Q</a:t>
            </a:r>
          </a:p>
        </p:txBody>
      </p:sp>
      <p:sp>
        <p:nvSpPr>
          <p:cNvPr id="23570" name="Freeform 18">
            <a:extLst>
              <a:ext uri="{FF2B5EF4-FFF2-40B4-BE49-F238E27FC236}">
                <a16:creationId xmlns:a16="http://schemas.microsoft.com/office/drawing/2014/main" id="{A4179DD3-944B-4F17-B70E-1D0DAC17EE0C}"/>
              </a:ext>
            </a:extLst>
          </p:cNvPr>
          <p:cNvSpPr>
            <a:spLocks/>
          </p:cNvSpPr>
          <p:nvPr/>
        </p:nvSpPr>
        <p:spPr bwMode="auto">
          <a:xfrm>
            <a:off x="5715000" y="4648200"/>
            <a:ext cx="1981200" cy="1524000"/>
          </a:xfrm>
          <a:custGeom>
            <a:avLst/>
            <a:gdLst>
              <a:gd name="T0" fmla="*/ 0 w 1248"/>
              <a:gd name="T1" fmla="*/ 0 h 960"/>
              <a:gd name="T2" fmla="*/ 2147483646 w 1248"/>
              <a:gd name="T3" fmla="*/ 2147483646 h 960"/>
              <a:gd name="T4" fmla="*/ 2147483646 w 1248"/>
              <a:gd name="T5" fmla="*/ 2147483646 h 960"/>
              <a:gd name="T6" fmla="*/ 0 60000 65536"/>
              <a:gd name="T7" fmla="*/ 0 60000 65536"/>
              <a:gd name="T8" fmla="*/ 0 60000 65536"/>
            </a:gdLst>
            <a:ahLst/>
            <a:cxnLst>
              <a:cxn ang="T6">
                <a:pos x="T0" y="T1"/>
              </a:cxn>
              <a:cxn ang="T7">
                <a:pos x="T2" y="T3"/>
              </a:cxn>
              <a:cxn ang="T8">
                <a:pos x="T4" y="T5"/>
              </a:cxn>
            </a:cxnLst>
            <a:rect l="0" t="0" r="r" b="b"/>
            <a:pathLst>
              <a:path w="1248" h="960">
                <a:moveTo>
                  <a:pt x="0" y="0"/>
                </a:moveTo>
                <a:cubicBezTo>
                  <a:pt x="136" y="232"/>
                  <a:pt x="272" y="464"/>
                  <a:pt x="480" y="624"/>
                </a:cubicBezTo>
                <a:cubicBezTo>
                  <a:pt x="688" y="784"/>
                  <a:pt x="1120" y="904"/>
                  <a:pt x="1248" y="960"/>
                </a:cubicBezTo>
              </a:path>
            </a:pathLst>
          </a:custGeom>
          <a:noFill/>
          <a:ln w="28575" cmpd="sng">
            <a:solidFill>
              <a:srgbClr val="00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73" name="Text Box 21">
            <a:extLst>
              <a:ext uri="{FF2B5EF4-FFF2-40B4-BE49-F238E27FC236}">
                <a16:creationId xmlns:a16="http://schemas.microsoft.com/office/drawing/2014/main" id="{181249FF-F9E3-47E2-A4F6-F9A5BC3A3517}"/>
              </a:ext>
            </a:extLst>
          </p:cNvPr>
          <p:cNvSpPr>
            <a:spLocks noChangeArrowheads="1"/>
          </p:cNvSpPr>
          <p:nvPr>
            <p:ph type="body" idx="1"/>
          </p:nvPr>
        </p:nvSpPr>
        <p:spPr>
          <a:xfrm>
            <a:off x="762000" y="1905000"/>
            <a:ext cx="3594100" cy="725488"/>
          </a:xfrm>
          <a:noFill/>
          <a:ln>
            <a:solidFill>
              <a:srgbClr val="FF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60000"/>
              </a:lnSpc>
              <a:spcBef>
                <a:spcPct val="0"/>
              </a:spcBef>
              <a:buFont typeface="Monotype Sorts" pitchFamily="2" charset="2"/>
              <a:buNone/>
            </a:pPr>
            <a:r>
              <a:rPr lang="zh-CN" altLang="en-US" sz="2400" b="1">
                <a:solidFill>
                  <a:srgbClr val="000066"/>
                </a:solidFill>
              </a:rPr>
              <a:t>当</a:t>
            </a:r>
            <a:r>
              <a:rPr lang="en-US" altLang="zh-CN" sz="2400" b="1">
                <a:solidFill>
                  <a:srgbClr val="000066"/>
                </a:solidFill>
              </a:rPr>
              <a:t>MU &gt; 0, TU↑ ;</a:t>
            </a:r>
          </a:p>
        </p:txBody>
      </p:sp>
      <p:sp>
        <p:nvSpPr>
          <p:cNvPr id="23574" name="Text Box 22">
            <a:extLst>
              <a:ext uri="{FF2B5EF4-FFF2-40B4-BE49-F238E27FC236}">
                <a16:creationId xmlns:a16="http://schemas.microsoft.com/office/drawing/2014/main" id="{31F7F280-AD15-4191-A945-E2C483F5426A}"/>
              </a:ext>
            </a:extLst>
          </p:cNvPr>
          <p:cNvSpPr txBox="1">
            <a:spLocks noChangeArrowheads="1"/>
          </p:cNvSpPr>
          <p:nvPr/>
        </p:nvSpPr>
        <p:spPr bwMode="auto">
          <a:xfrm>
            <a:off x="5851525" y="4384675"/>
            <a:ext cx="676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MU</a:t>
            </a:r>
          </a:p>
        </p:txBody>
      </p:sp>
      <p:sp>
        <p:nvSpPr>
          <p:cNvPr id="23575" name="Line 23">
            <a:extLst>
              <a:ext uri="{FF2B5EF4-FFF2-40B4-BE49-F238E27FC236}">
                <a16:creationId xmlns:a16="http://schemas.microsoft.com/office/drawing/2014/main" id="{DD1D110B-67EF-4AC0-808D-5924C84A4D95}"/>
              </a:ext>
            </a:extLst>
          </p:cNvPr>
          <p:cNvSpPr>
            <a:spLocks noChangeShapeType="1"/>
          </p:cNvSpPr>
          <p:nvPr/>
        </p:nvSpPr>
        <p:spPr bwMode="auto">
          <a:xfrm flipV="1">
            <a:off x="7092950" y="1989138"/>
            <a:ext cx="0" cy="4191000"/>
          </a:xfrm>
          <a:prstGeom prst="line">
            <a:avLst/>
          </a:prstGeom>
          <a:noFill/>
          <a:ln w="57150" cmpd="thinThick">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76" name="Text Box 24">
            <a:extLst>
              <a:ext uri="{FF2B5EF4-FFF2-40B4-BE49-F238E27FC236}">
                <a16:creationId xmlns:a16="http://schemas.microsoft.com/office/drawing/2014/main" id="{37AD6016-375B-4823-B240-3CBF7AF3360C}"/>
              </a:ext>
            </a:extLst>
          </p:cNvPr>
          <p:cNvSpPr txBox="1">
            <a:spLocks noChangeArrowheads="1"/>
          </p:cNvSpPr>
          <p:nvPr/>
        </p:nvSpPr>
        <p:spPr bwMode="auto">
          <a:xfrm>
            <a:off x="6994525" y="1717675"/>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P</a:t>
            </a:r>
          </a:p>
        </p:txBody>
      </p:sp>
      <p:sp>
        <p:nvSpPr>
          <p:cNvPr id="23577" name="Text Box 25">
            <a:extLst>
              <a:ext uri="{FF2B5EF4-FFF2-40B4-BE49-F238E27FC236}">
                <a16:creationId xmlns:a16="http://schemas.microsoft.com/office/drawing/2014/main" id="{A5D75237-C8AB-4472-A4D6-7717B7B6591D}"/>
              </a:ext>
            </a:extLst>
          </p:cNvPr>
          <p:cNvSpPr txBox="1">
            <a:spLocks noChangeArrowheads="1"/>
          </p:cNvSpPr>
          <p:nvPr/>
        </p:nvSpPr>
        <p:spPr bwMode="auto">
          <a:xfrm>
            <a:off x="7070725" y="5451475"/>
            <a:ext cx="455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P’</a:t>
            </a:r>
          </a:p>
        </p:txBody>
      </p:sp>
      <p:sp>
        <p:nvSpPr>
          <p:cNvPr id="23578" name="Rectangle 26">
            <a:extLst>
              <a:ext uri="{FF2B5EF4-FFF2-40B4-BE49-F238E27FC236}">
                <a16:creationId xmlns:a16="http://schemas.microsoft.com/office/drawing/2014/main" id="{4C248651-B24B-4524-B81D-C2FF002197E9}"/>
              </a:ext>
            </a:extLst>
          </p:cNvPr>
          <p:cNvSpPr>
            <a:spLocks noChangeArrowheads="1"/>
          </p:cNvSpPr>
          <p:nvPr/>
        </p:nvSpPr>
        <p:spPr bwMode="auto">
          <a:xfrm>
            <a:off x="755650" y="2781300"/>
            <a:ext cx="3600450" cy="466725"/>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solidFill>
                  <a:srgbClr val="000066"/>
                </a:solidFill>
              </a:rPr>
              <a:t>当</a:t>
            </a:r>
            <a:r>
              <a:rPr lang="en-US" altLang="zh-CN" sz="2400" b="1">
                <a:solidFill>
                  <a:srgbClr val="000066"/>
                </a:solidFill>
              </a:rPr>
              <a:t>MU &lt; 0, TU↓ ; </a:t>
            </a:r>
          </a:p>
        </p:txBody>
      </p:sp>
      <p:sp>
        <p:nvSpPr>
          <p:cNvPr id="23579" name="Rectangle 27" descr="蓝色面巾纸">
            <a:extLst>
              <a:ext uri="{FF2B5EF4-FFF2-40B4-BE49-F238E27FC236}">
                <a16:creationId xmlns:a16="http://schemas.microsoft.com/office/drawing/2014/main" id="{9FC019CC-0425-436C-A765-A97E515C583D}"/>
              </a:ext>
            </a:extLst>
          </p:cNvPr>
          <p:cNvSpPr>
            <a:spLocks noChangeArrowheads="1"/>
          </p:cNvSpPr>
          <p:nvPr/>
        </p:nvSpPr>
        <p:spPr bwMode="auto">
          <a:xfrm>
            <a:off x="755650" y="3500438"/>
            <a:ext cx="3600450" cy="1263650"/>
          </a:xfrm>
          <a:prstGeom prst="rect">
            <a:avLst/>
          </a:prstGeom>
          <a:blipFill dpi="0" rotWithShape="0">
            <a:blip r:embed="rId3"/>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b="1">
                <a:solidFill>
                  <a:srgbClr val="000066"/>
                </a:solidFill>
              </a:rPr>
              <a:t>当</a:t>
            </a:r>
            <a:r>
              <a:rPr lang="en-US" altLang="zh-CN" sz="2400" b="1">
                <a:solidFill>
                  <a:srgbClr val="000066"/>
                </a:solidFill>
              </a:rPr>
              <a:t>MU = 0, </a:t>
            </a:r>
            <a:r>
              <a:rPr lang="en-US" altLang="zh-CN" sz="2400" b="1">
                <a:solidFill>
                  <a:srgbClr val="FF0000"/>
                </a:solidFill>
              </a:rPr>
              <a:t>TU</a:t>
            </a:r>
            <a:r>
              <a:rPr lang="zh-CN" altLang="en-US" sz="2400" b="1">
                <a:solidFill>
                  <a:srgbClr val="FF0000"/>
                </a:solidFill>
              </a:rPr>
              <a:t>最高点</a:t>
            </a:r>
            <a:r>
              <a:rPr lang="zh-CN" altLang="en-US" sz="2400" b="1">
                <a:solidFill>
                  <a:srgbClr val="000066"/>
                </a:solidFill>
              </a:rPr>
              <a:t>，</a:t>
            </a:r>
            <a:r>
              <a:rPr lang="zh-CN" altLang="en-US" sz="2400" b="1"/>
              <a:t>总效应达到最大</a:t>
            </a:r>
            <a:r>
              <a:rPr lang="zh-CN" altLang="en-US" sz="2400"/>
              <a:t> 。</a:t>
            </a:r>
          </a:p>
          <a:p>
            <a:pPr>
              <a:spcBef>
                <a:spcPct val="0"/>
              </a:spcBef>
              <a:buClrTx/>
              <a:buFontTx/>
              <a:buNone/>
            </a:pPr>
            <a:r>
              <a:rPr lang="zh-CN" altLang="en-US" sz="2400" b="1">
                <a:solidFill>
                  <a:srgbClr val="000066"/>
                </a:solidFill>
              </a:rPr>
              <a:t>处于↑ 、↓的拐点</a:t>
            </a:r>
          </a:p>
        </p:txBody>
      </p:sp>
      <p:sp>
        <p:nvSpPr>
          <p:cNvPr id="23580" name="Rectangle 28" descr="蓝色面巾纸">
            <a:extLst>
              <a:ext uri="{FF2B5EF4-FFF2-40B4-BE49-F238E27FC236}">
                <a16:creationId xmlns:a16="http://schemas.microsoft.com/office/drawing/2014/main" id="{7FAB19E8-B909-4E7E-81D6-AEE46764FC13}"/>
              </a:ext>
            </a:extLst>
          </p:cNvPr>
          <p:cNvSpPr>
            <a:spLocks noChangeArrowheads="1"/>
          </p:cNvSpPr>
          <p:nvPr/>
        </p:nvSpPr>
        <p:spPr bwMode="auto">
          <a:xfrm>
            <a:off x="755650" y="4979988"/>
            <a:ext cx="3600450" cy="898525"/>
          </a:xfrm>
          <a:prstGeom prst="rect">
            <a:avLst/>
          </a:prstGeom>
          <a:blipFill dpi="0" rotWithShape="0">
            <a:blip r:embed="rId3"/>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zh-CN" altLang="en-US" sz="2400"/>
              <a:t>总效用以固定增加时，边际效用不变</a:t>
            </a:r>
          </a:p>
        </p:txBody>
      </p:sp>
    </p:spTree>
  </p:cSld>
  <p:clrMapOvr>
    <a:masterClrMapping/>
  </p:clrMapOvr>
  <p:transition spd="slow">
    <p:pull dir="rd"/>
    <p:sndAc>
      <p:stSnd>
        <p:snd r:embed="rId2" name="clap.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8"/>
                                        </p:tgtEl>
                                        <p:attrNameLst>
                                          <p:attrName>style.visibility</p:attrName>
                                        </p:attrNameLst>
                                      </p:cBhvr>
                                      <p:to>
                                        <p:strVal val="visible"/>
                                      </p:to>
                                    </p:set>
                                    <p:animEffect transition="in" filter="blinds(horizontal)">
                                      <p:cBhvr>
                                        <p:cTn id="7" dur="500"/>
                                        <p:tgtEl>
                                          <p:spTgt spid="235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3561"/>
                                        </p:tgtEl>
                                        <p:attrNameLst>
                                          <p:attrName>style.visibility</p:attrName>
                                        </p:attrNameLst>
                                      </p:cBhvr>
                                      <p:to>
                                        <p:strVal val="visible"/>
                                      </p:to>
                                    </p:set>
                                    <p:animEffect transition="in" filter="blinds(horizontal)">
                                      <p:cBhvr>
                                        <p:cTn id="12" dur="500"/>
                                        <p:tgtEl>
                                          <p:spTgt spid="23561"/>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3562"/>
                                        </p:tgtEl>
                                        <p:attrNameLst>
                                          <p:attrName>style.visibility</p:attrName>
                                        </p:attrNameLst>
                                      </p:cBhvr>
                                      <p:to>
                                        <p:strVal val="visible"/>
                                      </p:to>
                                    </p:set>
                                    <p:animEffect transition="in" filter="blinds(horizontal)">
                                      <p:cBhvr>
                                        <p:cTn id="15" dur="500"/>
                                        <p:tgtEl>
                                          <p:spTgt spid="23562"/>
                                        </p:tgtEl>
                                      </p:cBhvr>
                                    </p:animEffect>
                                  </p:childTnLst>
                                </p:cTn>
                              </p:par>
                              <p:par>
                                <p:cTn id="16" presetID="3" presetClass="entr" presetSubtype="10" fill="hold" nodeType="withEffect">
                                  <p:stCondLst>
                                    <p:cond delay="0"/>
                                  </p:stCondLst>
                                  <p:childTnLst>
                                    <p:set>
                                      <p:cBhvr>
                                        <p:cTn id="17" dur="1" fill="hold">
                                          <p:stCondLst>
                                            <p:cond delay="0"/>
                                          </p:stCondLst>
                                        </p:cTn>
                                        <p:tgtEl>
                                          <p:spTgt spid="23556"/>
                                        </p:tgtEl>
                                        <p:attrNameLst>
                                          <p:attrName>style.visibility</p:attrName>
                                        </p:attrNameLst>
                                      </p:cBhvr>
                                      <p:to>
                                        <p:strVal val="visible"/>
                                      </p:to>
                                    </p:set>
                                    <p:animEffect transition="in" filter="blinds(horizontal)">
                                      <p:cBhvr>
                                        <p:cTn id="18" dur="500"/>
                                        <p:tgtEl>
                                          <p:spTgt spid="23556"/>
                                        </p:tgtEl>
                                      </p:cBhvr>
                                    </p:animEffect>
                                  </p:childTnLst>
                                </p:cTn>
                              </p:par>
                              <p:par>
                                <p:cTn id="19" presetID="3" presetClass="entr" presetSubtype="10" fill="hold" nodeType="withEffect">
                                  <p:stCondLst>
                                    <p:cond delay="0"/>
                                  </p:stCondLst>
                                  <p:childTnLst>
                                    <p:set>
                                      <p:cBhvr>
                                        <p:cTn id="20" dur="1" fill="hold">
                                          <p:stCondLst>
                                            <p:cond delay="0"/>
                                          </p:stCondLst>
                                        </p:cTn>
                                        <p:tgtEl>
                                          <p:spTgt spid="23557"/>
                                        </p:tgtEl>
                                        <p:attrNameLst>
                                          <p:attrName>style.visibility</p:attrName>
                                        </p:attrNameLst>
                                      </p:cBhvr>
                                      <p:to>
                                        <p:strVal val="visible"/>
                                      </p:to>
                                    </p:set>
                                    <p:animEffect transition="in" filter="blinds(horizontal)">
                                      <p:cBhvr>
                                        <p:cTn id="21" dur="500"/>
                                        <p:tgtEl>
                                          <p:spTgt spid="23557"/>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3559"/>
                                        </p:tgtEl>
                                        <p:attrNameLst>
                                          <p:attrName>style.visibility</p:attrName>
                                        </p:attrNameLst>
                                      </p:cBhvr>
                                      <p:to>
                                        <p:strVal val="visible"/>
                                      </p:to>
                                    </p:set>
                                    <p:animEffect transition="in" filter="blinds(horizontal)">
                                      <p:cBhvr>
                                        <p:cTn id="24" dur="500"/>
                                        <p:tgtEl>
                                          <p:spTgt spid="2355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23576"/>
                                        </p:tgtEl>
                                        <p:attrNameLst>
                                          <p:attrName>style.visibility</p:attrName>
                                        </p:attrNameLst>
                                      </p:cBhvr>
                                      <p:to>
                                        <p:strVal val="visible"/>
                                      </p:to>
                                    </p:set>
                                    <p:animEffect transition="in" filter="blinds(horizontal)">
                                      <p:cBhvr>
                                        <p:cTn id="29" dur="500"/>
                                        <p:tgtEl>
                                          <p:spTgt spid="23576"/>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23566"/>
                                        </p:tgtEl>
                                        <p:attrNameLst>
                                          <p:attrName>style.visibility</p:attrName>
                                        </p:attrNameLst>
                                      </p:cBhvr>
                                      <p:to>
                                        <p:strVal val="visible"/>
                                      </p:to>
                                    </p:set>
                                    <p:animEffect transition="in" filter="blinds(horizontal)">
                                      <p:cBhvr>
                                        <p:cTn id="34" dur="500"/>
                                        <p:tgtEl>
                                          <p:spTgt spid="23566"/>
                                        </p:tgtEl>
                                      </p:cBhvr>
                                    </p:animEffect>
                                  </p:childTnLst>
                                </p:cTn>
                              </p:par>
                              <p:par>
                                <p:cTn id="35" presetID="3" presetClass="entr" presetSubtype="10" fill="hold" nodeType="withEffect">
                                  <p:stCondLst>
                                    <p:cond delay="0"/>
                                  </p:stCondLst>
                                  <p:childTnLst>
                                    <p:set>
                                      <p:cBhvr>
                                        <p:cTn id="36" dur="1" fill="hold">
                                          <p:stCondLst>
                                            <p:cond delay="0"/>
                                          </p:stCondLst>
                                        </p:cTn>
                                        <p:tgtEl>
                                          <p:spTgt spid="23564"/>
                                        </p:tgtEl>
                                        <p:attrNameLst>
                                          <p:attrName>style.visibility</p:attrName>
                                        </p:attrNameLst>
                                      </p:cBhvr>
                                      <p:to>
                                        <p:strVal val="visible"/>
                                      </p:to>
                                    </p:set>
                                    <p:animEffect transition="in" filter="blinds(horizontal)">
                                      <p:cBhvr>
                                        <p:cTn id="37" dur="500"/>
                                        <p:tgtEl>
                                          <p:spTgt spid="23564"/>
                                        </p:tgtEl>
                                      </p:cBhvr>
                                    </p:animEffect>
                                  </p:childTnLst>
                                </p:cTn>
                              </p:par>
                              <p:par>
                                <p:cTn id="38" presetID="3" presetClass="entr" presetSubtype="10" fill="hold" nodeType="withEffect">
                                  <p:stCondLst>
                                    <p:cond delay="0"/>
                                  </p:stCondLst>
                                  <p:childTnLst>
                                    <p:set>
                                      <p:cBhvr>
                                        <p:cTn id="39" dur="1" fill="hold">
                                          <p:stCondLst>
                                            <p:cond delay="0"/>
                                          </p:stCondLst>
                                        </p:cTn>
                                        <p:tgtEl>
                                          <p:spTgt spid="23565"/>
                                        </p:tgtEl>
                                        <p:attrNameLst>
                                          <p:attrName>style.visibility</p:attrName>
                                        </p:attrNameLst>
                                      </p:cBhvr>
                                      <p:to>
                                        <p:strVal val="visible"/>
                                      </p:to>
                                    </p:set>
                                    <p:animEffect transition="in" filter="blinds(horizontal)">
                                      <p:cBhvr>
                                        <p:cTn id="40" dur="500"/>
                                        <p:tgtEl>
                                          <p:spTgt spid="23565"/>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23567"/>
                                        </p:tgtEl>
                                        <p:attrNameLst>
                                          <p:attrName>style.visibility</p:attrName>
                                        </p:attrNameLst>
                                      </p:cBhvr>
                                      <p:to>
                                        <p:strVal val="visible"/>
                                      </p:to>
                                    </p:set>
                                    <p:animEffect transition="in" filter="blinds(horizontal)">
                                      <p:cBhvr>
                                        <p:cTn id="43" dur="500"/>
                                        <p:tgtEl>
                                          <p:spTgt spid="23567"/>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3" presetClass="entr" presetSubtype="10" fill="hold" nodeType="clickEffect">
                                  <p:stCondLst>
                                    <p:cond delay="0"/>
                                  </p:stCondLst>
                                  <p:childTnLst>
                                    <p:set>
                                      <p:cBhvr>
                                        <p:cTn id="47" dur="1" fill="hold">
                                          <p:stCondLst>
                                            <p:cond delay="0"/>
                                          </p:stCondLst>
                                        </p:cTn>
                                        <p:tgtEl>
                                          <p:spTgt spid="23570"/>
                                        </p:tgtEl>
                                        <p:attrNameLst>
                                          <p:attrName>style.visibility</p:attrName>
                                        </p:attrNameLst>
                                      </p:cBhvr>
                                      <p:to>
                                        <p:strVal val="visible"/>
                                      </p:to>
                                    </p:set>
                                    <p:animEffect transition="in" filter="blinds(horizontal)">
                                      <p:cBhvr>
                                        <p:cTn id="48" dur="500"/>
                                        <p:tgtEl>
                                          <p:spTgt spid="23570"/>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23574"/>
                                        </p:tgtEl>
                                        <p:attrNameLst>
                                          <p:attrName>style.visibility</p:attrName>
                                        </p:attrNameLst>
                                      </p:cBhvr>
                                      <p:to>
                                        <p:strVal val="visible"/>
                                      </p:to>
                                    </p:set>
                                    <p:animEffect transition="in" filter="blinds(horizontal)">
                                      <p:cBhvr>
                                        <p:cTn id="51" dur="500"/>
                                        <p:tgtEl>
                                          <p:spTgt spid="23574"/>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23577"/>
                                        </p:tgtEl>
                                        <p:attrNameLst>
                                          <p:attrName>style.visibility</p:attrName>
                                        </p:attrNameLst>
                                      </p:cBhvr>
                                      <p:to>
                                        <p:strVal val="visible"/>
                                      </p:to>
                                    </p:set>
                                    <p:animEffect transition="in" filter="blinds(horizontal)">
                                      <p:cBhvr>
                                        <p:cTn id="56" dur="500"/>
                                        <p:tgtEl>
                                          <p:spTgt spid="23577"/>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3" presetClass="entr" presetSubtype="10" fill="hold" nodeType="clickEffect">
                                  <p:stCondLst>
                                    <p:cond delay="0"/>
                                  </p:stCondLst>
                                  <p:childTnLst>
                                    <p:set>
                                      <p:cBhvr>
                                        <p:cTn id="60" dur="1" fill="hold">
                                          <p:stCondLst>
                                            <p:cond delay="0"/>
                                          </p:stCondLst>
                                        </p:cTn>
                                        <p:tgtEl>
                                          <p:spTgt spid="23575"/>
                                        </p:tgtEl>
                                        <p:attrNameLst>
                                          <p:attrName>style.visibility</p:attrName>
                                        </p:attrNameLst>
                                      </p:cBhvr>
                                      <p:to>
                                        <p:strVal val="visible"/>
                                      </p:to>
                                    </p:set>
                                    <p:animEffect transition="in" filter="blinds(horizontal)">
                                      <p:cBhvr>
                                        <p:cTn id="61" dur="500"/>
                                        <p:tgtEl>
                                          <p:spTgt spid="23575"/>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3" presetClass="entr" presetSubtype="10" fill="hold" grpId="0" nodeType="clickEffect">
                                  <p:stCondLst>
                                    <p:cond delay="0"/>
                                  </p:stCondLst>
                                  <p:childTnLst>
                                    <p:set>
                                      <p:cBhvr>
                                        <p:cTn id="65" dur="1" fill="hold">
                                          <p:stCondLst>
                                            <p:cond delay="0"/>
                                          </p:stCondLst>
                                        </p:cTn>
                                        <p:tgtEl>
                                          <p:spTgt spid="23573">
                                            <p:bg/>
                                          </p:spTgt>
                                        </p:tgtEl>
                                        <p:attrNameLst>
                                          <p:attrName>style.visibility</p:attrName>
                                        </p:attrNameLst>
                                      </p:cBhvr>
                                      <p:to>
                                        <p:strVal val="visible"/>
                                      </p:to>
                                    </p:set>
                                    <p:animEffect transition="in" filter="blinds(horizontal)">
                                      <p:cBhvr>
                                        <p:cTn id="66" dur="500"/>
                                        <p:tgtEl>
                                          <p:spTgt spid="23573">
                                            <p:bg/>
                                          </p:spTgt>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23573">
                                            <p:txEl>
                                              <p:pRg st="0" end="0"/>
                                            </p:txEl>
                                          </p:spTgt>
                                        </p:tgtEl>
                                        <p:attrNameLst>
                                          <p:attrName>style.visibility</p:attrName>
                                        </p:attrNameLst>
                                      </p:cBhvr>
                                      <p:to>
                                        <p:strVal val="visible"/>
                                      </p:to>
                                    </p:set>
                                    <p:animEffect transition="in" filter="blinds(horizontal)">
                                      <p:cBhvr>
                                        <p:cTn id="71" dur="500"/>
                                        <p:tgtEl>
                                          <p:spTgt spid="23573">
                                            <p:txEl>
                                              <p:pRg st="0" end="0"/>
                                            </p:txEl>
                                          </p:spTgt>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4" presetClass="entr" presetSubtype="16" fill="hold" grpId="0" nodeType="clickEffect">
                                  <p:stCondLst>
                                    <p:cond delay="0"/>
                                  </p:stCondLst>
                                  <p:childTnLst>
                                    <p:set>
                                      <p:cBhvr>
                                        <p:cTn id="75" dur="1" fill="hold">
                                          <p:stCondLst>
                                            <p:cond delay="0"/>
                                          </p:stCondLst>
                                        </p:cTn>
                                        <p:tgtEl>
                                          <p:spTgt spid="23578"/>
                                        </p:tgtEl>
                                        <p:attrNameLst>
                                          <p:attrName>style.visibility</p:attrName>
                                        </p:attrNameLst>
                                      </p:cBhvr>
                                      <p:to>
                                        <p:strVal val="visible"/>
                                      </p:to>
                                    </p:set>
                                    <p:animEffect transition="in" filter="box(in)">
                                      <p:cBhvr>
                                        <p:cTn id="76" dur="500"/>
                                        <p:tgtEl>
                                          <p:spTgt spid="23578"/>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4" presetClass="entr" presetSubtype="16" fill="hold" grpId="0" nodeType="clickEffect">
                                  <p:stCondLst>
                                    <p:cond delay="0"/>
                                  </p:stCondLst>
                                  <p:childTnLst>
                                    <p:set>
                                      <p:cBhvr>
                                        <p:cTn id="80" dur="1" fill="hold">
                                          <p:stCondLst>
                                            <p:cond delay="0"/>
                                          </p:stCondLst>
                                        </p:cTn>
                                        <p:tgtEl>
                                          <p:spTgt spid="23579"/>
                                        </p:tgtEl>
                                        <p:attrNameLst>
                                          <p:attrName>style.visibility</p:attrName>
                                        </p:attrNameLst>
                                      </p:cBhvr>
                                      <p:to>
                                        <p:strVal val="visible"/>
                                      </p:to>
                                    </p:set>
                                    <p:animEffect transition="in" filter="box(in)">
                                      <p:cBhvr>
                                        <p:cTn id="81" dur="500"/>
                                        <p:tgtEl>
                                          <p:spTgt spid="23579"/>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4" presetClass="entr" presetSubtype="16" fill="hold" grpId="0" nodeType="clickEffect">
                                  <p:stCondLst>
                                    <p:cond delay="0"/>
                                  </p:stCondLst>
                                  <p:childTnLst>
                                    <p:set>
                                      <p:cBhvr>
                                        <p:cTn id="85" dur="1" fill="hold">
                                          <p:stCondLst>
                                            <p:cond delay="0"/>
                                          </p:stCondLst>
                                        </p:cTn>
                                        <p:tgtEl>
                                          <p:spTgt spid="23580"/>
                                        </p:tgtEl>
                                        <p:attrNameLst>
                                          <p:attrName>style.visibility</p:attrName>
                                        </p:attrNameLst>
                                      </p:cBhvr>
                                      <p:to>
                                        <p:strVal val="visible"/>
                                      </p:to>
                                    </p:set>
                                    <p:animEffect transition="in" filter="box(in)">
                                      <p:cBhvr>
                                        <p:cTn id="86" dur="500"/>
                                        <p:tgtEl>
                                          <p:spTgt spid="23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8" grpId="0"/>
      <p:bldP spid="23559" grpId="0"/>
      <p:bldP spid="23562" grpId="0"/>
      <p:bldP spid="23566" grpId="0"/>
      <p:bldP spid="23567" grpId="0"/>
      <p:bldP spid="23573" grpId="0" build="p" animBg="1"/>
      <p:bldP spid="23574" grpId="0"/>
      <p:bldP spid="23576" grpId="0"/>
      <p:bldP spid="23577" grpId="0"/>
      <p:bldP spid="23578" grpId="0" animBg="1"/>
      <p:bldP spid="23579" grpId="0" animBg="1"/>
      <p:bldP spid="23580"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01B47EE0-36DC-4B98-982A-FA9EE655829C}"/>
              </a:ext>
            </a:extLst>
          </p:cNvPr>
          <p:cNvSpPr>
            <a:spLocks noGrp="1" noChangeArrowheads="1"/>
          </p:cNvSpPr>
          <p:nvPr>
            <p:ph type="title"/>
          </p:nvPr>
        </p:nvSpPr>
        <p:spPr>
          <a:xfrm>
            <a:off x="539750" y="333375"/>
            <a:ext cx="7772400" cy="1079500"/>
          </a:xfrm>
        </p:spPr>
        <p:txBody>
          <a:bodyPr/>
          <a:lstStyle/>
          <a:p>
            <a:pPr eaLnBrk="1" hangingPunct="1"/>
            <a:r>
              <a:rPr lang="en-US" altLang="zh-CN" sz="2800">
                <a:latin typeface="黑体" panose="02010609060101010101" pitchFamily="49" charset="-122"/>
                <a:ea typeface="黑体" panose="02010609060101010101" pitchFamily="49" charset="-122"/>
              </a:rPr>
              <a:t>3</a:t>
            </a:r>
            <a:r>
              <a:rPr lang="zh-CN" altLang="en-US" sz="2800">
                <a:latin typeface="黑体" panose="02010609060101010101" pitchFamily="49" charset="-122"/>
                <a:ea typeface="黑体" panose="02010609060101010101" pitchFamily="49" charset="-122"/>
              </a:rPr>
              <a:t>、边际效用递减规律</a:t>
            </a:r>
            <a:br>
              <a:rPr lang="zh-CN" altLang="en-US" sz="2400">
                <a:latin typeface="黑体" panose="02010609060101010101" pitchFamily="49" charset="-122"/>
                <a:ea typeface="黑体" panose="02010609060101010101" pitchFamily="49" charset="-122"/>
              </a:rPr>
            </a:br>
            <a:r>
              <a:rPr lang="zh-CN" altLang="en-US" sz="2000"/>
              <a:t>（</a:t>
            </a:r>
            <a:r>
              <a:rPr lang="en-US" altLang="zh-CN" sz="2000"/>
              <a:t>Law of Diminishing Marginal Utility</a:t>
            </a:r>
            <a:r>
              <a:rPr lang="zh-CN" altLang="en-US" sz="2000"/>
              <a:t>）</a:t>
            </a:r>
          </a:p>
        </p:txBody>
      </p:sp>
      <p:sp>
        <p:nvSpPr>
          <p:cNvPr id="24579" name="Rectangle 3" descr="蓝色面巾纸">
            <a:extLst>
              <a:ext uri="{FF2B5EF4-FFF2-40B4-BE49-F238E27FC236}">
                <a16:creationId xmlns:a16="http://schemas.microsoft.com/office/drawing/2014/main" id="{317E098F-B7EC-490A-A1F5-F7E1B13117DF}"/>
              </a:ext>
            </a:extLst>
          </p:cNvPr>
          <p:cNvSpPr>
            <a:spLocks noGrp="1" noChangeArrowheads="1"/>
          </p:cNvSpPr>
          <p:nvPr>
            <p:ph type="body" sz="half" idx="1"/>
          </p:nvPr>
        </p:nvSpPr>
        <p:spPr>
          <a:xfrm>
            <a:off x="611188" y="4005263"/>
            <a:ext cx="4032250" cy="1873250"/>
          </a:xfrm>
          <a:blipFill dpi="0" rotWithShape="0">
            <a:blip r:embed="rId3"/>
            <a:srcRect/>
            <a:tile tx="0" ty="0" sx="100000" sy="100000" flip="none" algn="tl"/>
          </a:blipFill>
          <a:ln w="76200">
            <a:solidFill>
              <a:srgbClr val="336600"/>
            </a:solidFill>
            <a:miter lim="800000"/>
            <a:headEnd/>
            <a:tailEnd/>
          </a:ln>
        </p:spPr>
        <p:txBody>
          <a:bodyPr/>
          <a:lstStyle/>
          <a:p>
            <a:pPr eaLnBrk="1" hangingPunct="1">
              <a:buFont typeface="Monotype Sorts" pitchFamily="2" charset="2"/>
              <a:buNone/>
              <a:defRPr/>
            </a:pPr>
            <a:r>
              <a:rPr lang="zh-CN" altLang="en-US" sz="2400" b="1"/>
              <a:t>解释：</a:t>
            </a:r>
          </a:p>
          <a:p>
            <a:pPr eaLnBrk="1" hangingPunct="1">
              <a:buFont typeface="Wingdings" pitchFamily="2" charset="2"/>
              <a:buChar char="l"/>
              <a:defRPr/>
            </a:pPr>
            <a:r>
              <a:rPr lang="zh-CN" altLang="en-US" sz="2400" b="1"/>
              <a:t>生理和心理原因</a:t>
            </a:r>
            <a:r>
              <a:rPr lang="zh-CN" altLang="en-US" sz="2400">
                <a:effectLst>
                  <a:outerShdw blurRad="38100" dist="38100" dir="2700000" algn="tl">
                    <a:srgbClr val="000000"/>
                  </a:outerShdw>
                </a:effectLst>
              </a:rPr>
              <a:t>：兴奋度递减。</a:t>
            </a:r>
            <a:endParaRPr lang="zh-CN" altLang="en-US" sz="2400" b="1"/>
          </a:p>
          <a:p>
            <a:pPr eaLnBrk="1" hangingPunct="1">
              <a:buFont typeface="Wingdings" pitchFamily="2" charset="2"/>
              <a:buChar char="l"/>
              <a:defRPr/>
            </a:pPr>
            <a:r>
              <a:rPr lang="zh-CN" altLang="en-US" sz="2400" b="1"/>
              <a:t>物品本身用途的多样性。</a:t>
            </a:r>
          </a:p>
        </p:txBody>
      </p:sp>
      <p:grpSp>
        <p:nvGrpSpPr>
          <p:cNvPr id="24594" name="Group 18">
            <a:extLst>
              <a:ext uri="{FF2B5EF4-FFF2-40B4-BE49-F238E27FC236}">
                <a16:creationId xmlns:a16="http://schemas.microsoft.com/office/drawing/2014/main" id="{156ADB8E-BA01-4CAC-A83F-8D20F503E009}"/>
              </a:ext>
            </a:extLst>
          </p:cNvPr>
          <p:cNvGrpSpPr>
            <a:grpSpLocks/>
          </p:cNvGrpSpPr>
          <p:nvPr/>
        </p:nvGrpSpPr>
        <p:grpSpPr bwMode="auto">
          <a:xfrm>
            <a:off x="5148263" y="4724400"/>
            <a:ext cx="2690812" cy="1981200"/>
            <a:chOff x="3064" y="2953"/>
            <a:chExt cx="1695" cy="1248"/>
          </a:xfrm>
        </p:grpSpPr>
        <p:sp>
          <p:nvSpPr>
            <p:cNvPr id="13319" name="Line 5">
              <a:extLst>
                <a:ext uri="{FF2B5EF4-FFF2-40B4-BE49-F238E27FC236}">
                  <a16:creationId xmlns:a16="http://schemas.microsoft.com/office/drawing/2014/main" id="{A10AB83D-F43E-4D49-8725-9E8BD8A54534}"/>
                </a:ext>
              </a:extLst>
            </p:cNvPr>
            <p:cNvSpPr>
              <a:spLocks noChangeShapeType="1"/>
            </p:cNvSpPr>
            <p:nvPr/>
          </p:nvSpPr>
          <p:spPr bwMode="auto">
            <a:xfrm flipV="1">
              <a:off x="3064" y="2953"/>
              <a:ext cx="0" cy="1104"/>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320" name="Line 6">
              <a:extLst>
                <a:ext uri="{FF2B5EF4-FFF2-40B4-BE49-F238E27FC236}">
                  <a16:creationId xmlns:a16="http://schemas.microsoft.com/office/drawing/2014/main" id="{D796507F-0D90-4F61-AE55-92316309EF3B}"/>
                </a:ext>
              </a:extLst>
            </p:cNvPr>
            <p:cNvSpPr>
              <a:spLocks noChangeShapeType="1"/>
            </p:cNvSpPr>
            <p:nvPr/>
          </p:nvSpPr>
          <p:spPr bwMode="auto">
            <a:xfrm>
              <a:off x="3064" y="4057"/>
              <a:ext cx="144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321" name="Text Box 8">
              <a:extLst>
                <a:ext uri="{FF2B5EF4-FFF2-40B4-BE49-F238E27FC236}">
                  <a16:creationId xmlns:a16="http://schemas.microsoft.com/office/drawing/2014/main" id="{A57DF135-17A9-4062-87C6-89BF6BD49FB8}"/>
                </a:ext>
              </a:extLst>
            </p:cNvPr>
            <p:cNvSpPr txBox="1">
              <a:spLocks noChangeArrowheads="1"/>
            </p:cNvSpPr>
            <p:nvPr/>
          </p:nvSpPr>
          <p:spPr bwMode="auto">
            <a:xfrm>
              <a:off x="4504" y="3913"/>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Q</a:t>
              </a:r>
            </a:p>
          </p:txBody>
        </p:sp>
        <p:sp>
          <p:nvSpPr>
            <p:cNvPr id="13322" name="Freeform 9">
              <a:extLst>
                <a:ext uri="{FF2B5EF4-FFF2-40B4-BE49-F238E27FC236}">
                  <a16:creationId xmlns:a16="http://schemas.microsoft.com/office/drawing/2014/main" id="{5B233C06-EF78-4FFB-AE10-5DC302756940}"/>
                </a:ext>
              </a:extLst>
            </p:cNvPr>
            <p:cNvSpPr>
              <a:spLocks/>
            </p:cNvSpPr>
            <p:nvPr/>
          </p:nvSpPr>
          <p:spPr bwMode="auto">
            <a:xfrm>
              <a:off x="3160" y="3241"/>
              <a:ext cx="1248" cy="960"/>
            </a:xfrm>
            <a:custGeom>
              <a:avLst/>
              <a:gdLst>
                <a:gd name="T0" fmla="*/ 0 w 1248"/>
                <a:gd name="T1" fmla="*/ 0 h 960"/>
                <a:gd name="T2" fmla="*/ 480 w 1248"/>
                <a:gd name="T3" fmla="*/ 624 h 960"/>
                <a:gd name="T4" fmla="*/ 1248 w 1248"/>
                <a:gd name="T5" fmla="*/ 960 h 960"/>
                <a:gd name="T6" fmla="*/ 0 60000 65536"/>
                <a:gd name="T7" fmla="*/ 0 60000 65536"/>
                <a:gd name="T8" fmla="*/ 0 60000 65536"/>
              </a:gdLst>
              <a:ahLst/>
              <a:cxnLst>
                <a:cxn ang="T6">
                  <a:pos x="T0" y="T1"/>
                </a:cxn>
                <a:cxn ang="T7">
                  <a:pos x="T2" y="T3"/>
                </a:cxn>
                <a:cxn ang="T8">
                  <a:pos x="T4" y="T5"/>
                </a:cxn>
              </a:cxnLst>
              <a:rect l="0" t="0" r="r" b="b"/>
              <a:pathLst>
                <a:path w="1248" h="960">
                  <a:moveTo>
                    <a:pt x="0" y="0"/>
                  </a:moveTo>
                  <a:cubicBezTo>
                    <a:pt x="136" y="232"/>
                    <a:pt x="272" y="464"/>
                    <a:pt x="480" y="624"/>
                  </a:cubicBezTo>
                  <a:cubicBezTo>
                    <a:pt x="688" y="784"/>
                    <a:pt x="1120" y="904"/>
                    <a:pt x="1248" y="960"/>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323" name="Text Box 10">
              <a:extLst>
                <a:ext uri="{FF2B5EF4-FFF2-40B4-BE49-F238E27FC236}">
                  <a16:creationId xmlns:a16="http://schemas.microsoft.com/office/drawing/2014/main" id="{B819E7D1-6657-4014-9C12-E69D00710AC7}"/>
                </a:ext>
              </a:extLst>
            </p:cNvPr>
            <p:cNvSpPr txBox="1">
              <a:spLocks noChangeArrowheads="1"/>
            </p:cNvSpPr>
            <p:nvPr/>
          </p:nvSpPr>
          <p:spPr bwMode="auto">
            <a:xfrm>
              <a:off x="3246" y="3075"/>
              <a:ext cx="42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MU</a:t>
              </a:r>
            </a:p>
          </p:txBody>
        </p:sp>
        <p:sp>
          <p:nvSpPr>
            <p:cNvPr id="13324" name="Text Box 11">
              <a:extLst>
                <a:ext uri="{FF2B5EF4-FFF2-40B4-BE49-F238E27FC236}">
                  <a16:creationId xmlns:a16="http://schemas.microsoft.com/office/drawing/2014/main" id="{2D7A6819-2FBE-47B5-BC42-0EDCD5062E93}"/>
                </a:ext>
              </a:extLst>
            </p:cNvPr>
            <p:cNvSpPr txBox="1">
              <a:spLocks noChangeArrowheads="1"/>
            </p:cNvSpPr>
            <p:nvPr/>
          </p:nvSpPr>
          <p:spPr bwMode="auto">
            <a:xfrm>
              <a:off x="4014" y="3747"/>
              <a:ext cx="28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spcBef>
                  <a:spcPct val="0"/>
                </a:spcBef>
                <a:buClrTx/>
                <a:buFontTx/>
                <a:buNone/>
              </a:pPr>
              <a:r>
                <a:rPr lang="en-US" altLang="zh-CN" sz="2400"/>
                <a:t>P’</a:t>
              </a:r>
            </a:p>
          </p:txBody>
        </p:sp>
      </p:grpSp>
      <p:sp>
        <p:nvSpPr>
          <p:cNvPr id="24589" name="Rectangle 13" descr="蓝色面巾纸">
            <a:extLst>
              <a:ext uri="{FF2B5EF4-FFF2-40B4-BE49-F238E27FC236}">
                <a16:creationId xmlns:a16="http://schemas.microsoft.com/office/drawing/2014/main" id="{65E49CAE-F668-488E-BF13-CE618EE05A5C}"/>
              </a:ext>
            </a:extLst>
          </p:cNvPr>
          <p:cNvSpPr>
            <a:spLocks noChangeArrowheads="1"/>
          </p:cNvSpPr>
          <p:nvPr/>
        </p:nvSpPr>
        <p:spPr bwMode="auto">
          <a:xfrm>
            <a:off x="539750" y="1628775"/>
            <a:ext cx="8064500" cy="1774825"/>
          </a:xfrm>
          <a:prstGeom prst="rect">
            <a:avLst/>
          </a:prstGeom>
          <a:blipFill dpi="0" rotWithShape="0">
            <a:blip r:embed="rId3"/>
            <a:srcRect/>
            <a:tile tx="0" ty="0" sx="100000" sy="100000" flip="none" algn="tl"/>
          </a:blipFill>
          <a:ln w="76200">
            <a:solidFill>
              <a:srgbClr val="33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nSpc>
                <a:spcPct val="110000"/>
              </a:lnSpc>
              <a:spcBef>
                <a:spcPct val="0"/>
              </a:spcBef>
              <a:buClrTx/>
              <a:buFontTx/>
              <a:buNone/>
            </a:pPr>
            <a:r>
              <a:rPr lang="zh-CN" altLang="en-US" sz="2400">
                <a:solidFill>
                  <a:srgbClr val="FF0000"/>
                </a:solidFill>
              </a:rPr>
              <a:t>边际效用递减</a:t>
            </a:r>
            <a:r>
              <a:rPr lang="zh-CN" altLang="en-US" sz="2400" b="1">
                <a:solidFill>
                  <a:srgbClr val="FF0000"/>
                </a:solidFill>
              </a:rPr>
              <a:t>：</a:t>
            </a:r>
            <a:r>
              <a:rPr lang="zh-CN" altLang="en-US" sz="2400" b="1">
                <a:solidFill>
                  <a:schemeClr val="tx2"/>
                </a:solidFill>
              </a:rPr>
              <a:t>在一定时期内，在其他商品的消费数量保持不变的条件下，随着消费者对某种商品消费量的增加，消费者从该商品连续增加的每一消费单位中所得到的效用增量即边际效用是递减的。</a:t>
            </a:r>
          </a:p>
        </p:txBody>
      </p:sp>
      <p:pic>
        <p:nvPicPr>
          <p:cNvPr id="13318" name="Picture 19">
            <a:extLst>
              <a:ext uri="{FF2B5EF4-FFF2-40B4-BE49-F238E27FC236}">
                <a16:creationId xmlns:a16="http://schemas.microsoft.com/office/drawing/2014/main" id="{D288052F-5999-4288-9453-BD37AF32DF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6325" y="3500438"/>
            <a:ext cx="2808288" cy="19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ll dir="rd"/>
    <p:sndAc>
      <p:stSnd>
        <p:snd r:embed="rId2" name="clap.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4594"/>
                                        </p:tgtEl>
                                        <p:attrNameLst>
                                          <p:attrName>style.visibility</p:attrName>
                                        </p:attrNameLst>
                                      </p:cBhvr>
                                      <p:to>
                                        <p:strVal val="visible"/>
                                      </p:to>
                                    </p:set>
                                    <p:animEffect transition="in" filter="checkerboard(across)">
                                      <p:cBhvr>
                                        <p:cTn id="7" dur="500"/>
                                        <p:tgtEl>
                                          <p:spTgt spid="245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24589"/>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24579">
                                            <p:bg/>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499"/>
                                          </p:stCondLst>
                                        </p:cTn>
                                        <p:tgtEl>
                                          <p:spTgt spid="24579">
                                            <p:txEl>
                                              <p:pRg st="0" end="0"/>
                                            </p:txEl>
                                          </p:spTgt>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499"/>
                                          </p:stCondLst>
                                        </p:cTn>
                                        <p:tgtEl>
                                          <p:spTgt spid="24579">
                                            <p:txEl>
                                              <p:pRg st="1" end="1"/>
                                            </p:txEl>
                                          </p:spTgt>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499"/>
                                          </p:stCondLst>
                                        </p:cTn>
                                        <p:tgtEl>
                                          <p:spTgt spid="245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nimBg="1" autoUpdateAnimBg="0"/>
      <p:bldP spid="24589"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BD2E1E6F-7EE7-4656-A5AF-150777FFAB9B}"/>
              </a:ext>
            </a:extLst>
          </p:cNvPr>
          <p:cNvSpPr>
            <a:spLocks noGrp="1" noChangeArrowheads="1"/>
          </p:cNvSpPr>
          <p:nvPr>
            <p:ph type="title"/>
          </p:nvPr>
        </p:nvSpPr>
        <p:spPr>
          <a:xfrm>
            <a:off x="685800" y="333375"/>
            <a:ext cx="7772400" cy="719138"/>
          </a:xfrm>
        </p:spPr>
        <p:txBody>
          <a:bodyPr/>
          <a:lstStyle/>
          <a:p>
            <a:pPr eaLnBrk="1" hangingPunct="1"/>
            <a:r>
              <a:rPr lang="en-US" altLang="zh-CN" sz="2800" b="1">
                <a:latin typeface="黑体" panose="02010609060101010101" pitchFamily="49" charset="-122"/>
                <a:ea typeface="黑体" panose="02010609060101010101" pitchFamily="49" charset="-122"/>
              </a:rPr>
              <a:t>4</a:t>
            </a:r>
            <a:r>
              <a:rPr lang="zh-CN" altLang="en-US" sz="2800" b="1">
                <a:latin typeface="黑体" panose="02010609060101010101" pitchFamily="49" charset="-122"/>
                <a:ea typeface="黑体" panose="02010609060101010101" pitchFamily="49" charset="-122"/>
              </a:rPr>
              <a:t>、货币的边际效用</a:t>
            </a:r>
          </a:p>
        </p:txBody>
      </p:sp>
      <p:sp>
        <p:nvSpPr>
          <p:cNvPr id="299011" name="Rectangle 3" descr="信纸">
            <a:extLst>
              <a:ext uri="{FF2B5EF4-FFF2-40B4-BE49-F238E27FC236}">
                <a16:creationId xmlns:a16="http://schemas.microsoft.com/office/drawing/2014/main" id="{79C3F89C-924A-4234-B38D-56EEF7466592}"/>
              </a:ext>
            </a:extLst>
          </p:cNvPr>
          <p:cNvSpPr>
            <a:spLocks noGrp="1" noChangeArrowheads="1"/>
          </p:cNvSpPr>
          <p:nvPr>
            <p:ph type="body" idx="1"/>
          </p:nvPr>
        </p:nvSpPr>
        <p:spPr>
          <a:xfrm>
            <a:off x="684213" y="1341438"/>
            <a:ext cx="6335712" cy="1511300"/>
          </a:xfrm>
          <a:blipFill dpi="0" rotWithShape="0">
            <a:blip r:embed="rId2"/>
            <a:srcRect/>
            <a:tile tx="0" ty="0" sx="100000" sy="100000" flip="none" algn="tl"/>
          </a:blipFill>
          <a:ln w="38100">
            <a:solidFill>
              <a:srgbClr val="CC6600"/>
            </a:solidFill>
            <a:miter lim="800000"/>
            <a:headEnd/>
            <a:tailEnd/>
          </a:ln>
        </p:spPr>
        <p:txBody>
          <a:bodyPr/>
          <a:lstStyle/>
          <a:p>
            <a:pPr eaLnBrk="1" hangingPunct="1">
              <a:lnSpc>
                <a:spcPct val="80000"/>
              </a:lnSpc>
              <a:buClr>
                <a:srgbClr val="3366FF"/>
              </a:buClr>
              <a:buSzPct val="95000"/>
              <a:buFont typeface="Wingdings" panose="05000000000000000000" pitchFamily="2" charset="2"/>
              <a:buChar char="n"/>
            </a:pPr>
            <a:r>
              <a:rPr lang="zh-CN" altLang="en-US" sz="2400" b="1"/>
              <a:t>货币如同商品一样，也具有效用。</a:t>
            </a:r>
          </a:p>
          <a:p>
            <a:pPr eaLnBrk="1" hangingPunct="1">
              <a:lnSpc>
                <a:spcPct val="80000"/>
              </a:lnSpc>
              <a:buClr>
                <a:srgbClr val="3366FF"/>
              </a:buClr>
              <a:buSzPct val="95000"/>
              <a:buFont typeface="Wingdings" panose="05000000000000000000" pitchFamily="2" charset="2"/>
              <a:buChar char="n"/>
            </a:pPr>
            <a:r>
              <a:rPr lang="zh-CN" altLang="en-US" sz="2400" b="1"/>
              <a:t>边际效用递减规律对货币也适用。</a:t>
            </a:r>
          </a:p>
          <a:p>
            <a:pPr eaLnBrk="1" hangingPunct="1">
              <a:lnSpc>
                <a:spcPct val="80000"/>
              </a:lnSpc>
              <a:buClr>
                <a:srgbClr val="3366FF"/>
              </a:buClr>
              <a:buSzPct val="95000"/>
              <a:buFont typeface="Wingdings" panose="05000000000000000000" pitchFamily="2" charset="2"/>
              <a:buChar char="n"/>
            </a:pPr>
            <a:r>
              <a:rPr lang="zh-CN" altLang="en-US" sz="2400" b="1"/>
              <a:t>随着货币的不断增加，货币边际效用递减。</a:t>
            </a:r>
          </a:p>
        </p:txBody>
      </p:sp>
      <p:sp>
        <p:nvSpPr>
          <p:cNvPr id="299012" name="Rectangle 4" descr="信纸">
            <a:extLst>
              <a:ext uri="{FF2B5EF4-FFF2-40B4-BE49-F238E27FC236}">
                <a16:creationId xmlns:a16="http://schemas.microsoft.com/office/drawing/2014/main" id="{C3F07733-97D0-4343-B923-FB0E28F50284}"/>
              </a:ext>
            </a:extLst>
          </p:cNvPr>
          <p:cNvSpPr>
            <a:spLocks noChangeArrowheads="1"/>
          </p:cNvSpPr>
          <p:nvPr/>
        </p:nvSpPr>
        <p:spPr bwMode="auto">
          <a:xfrm>
            <a:off x="684213" y="2997200"/>
            <a:ext cx="7772400" cy="936625"/>
          </a:xfrm>
          <a:prstGeom prst="rect">
            <a:avLst/>
          </a:prstGeom>
          <a:blipFill dpi="0" rotWithShape="0">
            <a:blip r:embed="rId2"/>
            <a:srcRect/>
            <a:tile tx="0" ty="0" sx="100000" sy="100000" flip="none" algn="tl"/>
          </a:blipFill>
          <a:ln w="38100">
            <a:solidFill>
              <a:srgbClr val="CC6600"/>
            </a:solidFill>
            <a:miter lim="800000"/>
            <a:headEnd/>
            <a:tailEnd/>
          </a:ln>
        </p:spPr>
        <p:txBody>
          <a:bodyPr/>
          <a:lstStyle>
            <a:lvl1pPr marL="342900" indent="-342900">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400" b="1"/>
              <a:t>消费者用货币购买商品，就是用货币的效用去交换商品的效用。</a:t>
            </a:r>
          </a:p>
        </p:txBody>
      </p:sp>
      <p:sp>
        <p:nvSpPr>
          <p:cNvPr id="299013" name="Rectangle 5" descr="信纸">
            <a:extLst>
              <a:ext uri="{FF2B5EF4-FFF2-40B4-BE49-F238E27FC236}">
                <a16:creationId xmlns:a16="http://schemas.microsoft.com/office/drawing/2014/main" id="{89B1F443-2213-4924-BCB4-777B1D8571EF}"/>
              </a:ext>
            </a:extLst>
          </p:cNvPr>
          <p:cNvSpPr>
            <a:spLocks noChangeArrowheads="1"/>
          </p:cNvSpPr>
          <p:nvPr/>
        </p:nvSpPr>
        <p:spPr bwMode="auto">
          <a:xfrm>
            <a:off x="684213" y="4076700"/>
            <a:ext cx="7772400" cy="2016125"/>
          </a:xfrm>
          <a:prstGeom prst="rect">
            <a:avLst/>
          </a:prstGeom>
          <a:blipFill dpi="0" rotWithShape="0">
            <a:blip r:embed="rId2"/>
            <a:srcRect/>
            <a:tile tx="0" ty="0" sx="100000" sy="100000" flip="none" algn="tl"/>
          </a:blipFill>
          <a:ln w="38100">
            <a:solidFill>
              <a:srgbClr val="CC6600"/>
            </a:solidFill>
            <a:miter lim="800000"/>
            <a:headEnd/>
            <a:tailEnd/>
          </a:ln>
        </p:spPr>
        <p:txBody>
          <a:bodyPr/>
          <a:lstStyle>
            <a:lvl1pPr marL="342900" indent="-342900">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Clr>
                <a:srgbClr val="3366FF"/>
              </a:buClr>
              <a:buSzPct val="95000"/>
              <a:buFont typeface="Wingdings" panose="05000000000000000000" pitchFamily="2" charset="2"/>
              <a:buChar char="n"/>
            </a:pPr>
            <a:r>
              <a:rPr lang="zh-CN" altLang="en-US" sz="2400" b="1"/>
              <a:t>在分析消费者行为时，通常假定货币的边际效用不变。</a:t>
            </a:r>
          </a:p>
          <a:p>
            <a:pPr eaLnBrk="1" hangingPunct="1">
              <a:buClr>
                <a:srgbClr val="3366FF"/>
              </a:buClr>
              <a:buSzPct val="95000"/>
              <a:buFont typeface="Wingdings" panose="05000000000000000000" pitchFamily="2" charset="2"/>
              <a:buChar char="n"/>
            </a:pPr>
            <a:r>
              <a:rPr lang="zh-CN" altLang="en-US" sz="2400" b="1"/>
              <a:t>因为：一般情况下，单位商品的价格只占消费者总货币收入量中的很小部分，支出的货币的边际效用的变化非常小，可以略去不计。</a:t>
            </a:r>
          </a:p>
        </p:txBody>
      </p:sp>
      <p:sp>
        <p:nvSpPr>
          <p:cNvPr id="299014" name="AutoShape 6">
            <a:extLst>
              <a:ext uri="{FF2B5EF4-FFF2-40B4-BE49-F238E27FC236}">
                <a16:creationId xmlns:a16="http://schemas.microsoft.com/office/drawing/2014/main" id="{4E3FBCB2-ACA6-4101-BDD6-00163AC4F357}"/>
              </a:ext>
            </a:extLst>
          </p:cNvPr>
          <p:cNvSpPr>
            <a:spLocks noChangeArrowheads="1"/>
          </p:cNvSpPr>
          <p:nvPr/>
        </p:nvSpPr>
        <p:spPr bwMode="auto">
          <a:xfrm>
            <a:off x="7235825" y="620713"/>
            <a:ext cx="1368425" cy="1800225"/>
          </a:xfrm>
          <a:prstGeom prst="wedgeRoundRectCallout">
            <a:avLst>
              <a:gd name="adj1" fmla="val -66472"/>
              <a:gd name="adj2" fmla="val 10759"/>
              <a:gd name="adj3" fmla="val 1666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bg2"/>
              </a:buClr>
              <a:buFont typeface="Monotype Sorts" pitchFamily="2" charset="2"/>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bg2"/>
              </a:buClr>
              <a:buSzPct val="50000"/>
              <a:buFont typeface="Monotype Sorts" pitchFamily="2" charset="2"/>
              <a:buChar char="l"/>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1" hangingPunct="1">
              <a:buFont typeface="Monotype Sorts" pitchFamily="2" charset="2"/>
              <a:buNone/>
            </a:pPr>
            <a:r>
              <a:rPr lang="en-US" altLang="zh-CN" sz="2000" b="1"/>
              <a:t>“</a:t>
            </a:r>
            <a:r>
              <a:rPr lang="zh-CN" altLang="en-US" sz="2000" b="1"/>
              <a:t>富人的钱不值钱，穷人的时间不值钱”。</a:t>
            </a:r>
            <a:endParaRPr lang="zh-CN" altLang="en-US" sz="200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9011">
                                            <p:bg/>
                                          </p:spTgt>
                                        </p:tgtEl>
                                        <p:attrNameLst>
                                          <p:attrName>style.visibility</p:attrName>
                                        </p:attrNameLst>
                                      </p:cBhvr>
                                      <p:to>
                                        <p:strVal val="visible"/>
                                      </p:to>
                                    </p:set>
                                    <p:animEffect transition="in" filter="blinds(horizontal)">
                                      <p:cBhvr>
                                        <p:cTn id="7" dur="500"/>
                                        <p:tgtEl>
                                          <p:spTgt spid="299011">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9011">
                                            <p:txEl>
                                              <p:pRg st="0" end="0"/>
                                            </p:txEl>
                                          </p:spTgt>
                                        </p:tgtEl>
                                        <p:attrNameLst>
                                          <p:attrName>style.visibility</p:attrName>
                                        </p:attrNameLst>
                                      </p:cBhvr>
                                      <p:to>
                                        <p:strVal val="visible"/>
                                      </p:to>
                                    </p:set>
                                    <p:animEffect transition="in" filter="blinds(horizontal)">
                                      <p:cBhvr>
                                        <p:cTn id="12" dur="500"/>
                                        <p:tgtEl>
                                          <p:spTgt spid="29901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99011">
                                            <p:txEl>
                                              <p:pRg st="1" end="1"/>
                                            </p:txEl>
                                          </p:spTgt>
                                        </p:tgtEl>
                                        <p:attrNameLst>
                                          <p:attrName>style.visibility</p:attrName>
                                        </p:attrNameLst>
                                      </p:cBhvr>
                                      <p:to>
                                        <p:strVal val="visible"/>
                                      </p:to>
                                    </p:set>
                                    <p:animEffect transition="in" filter="blinds(horizontal)">
                                      <p:cBhvr>
                                        <p:cTn id="17" dur="500"/>
                                        <p:tgtEl>
                                          <p:spTgt spid="29901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99011">
                                            <p:txEl>
                                              <p:pRg st="2" end="2"/>
                                            </p:txEl>
                                          </p:spTgt>
                                        </p:tgtEl>
                                        <p:attrNameLst>
                                          <p:attrName>style.visibility</p:attrName>
                                        </p:attrNameLst>
                                      </p:cBhvr>
                                      <p:to>
                                        <p:strVal val="visible"/>
                                      </p:to>
                                    </p:set>
                                    <p:animEffect transition="in" filter="blinds(horizontal)">
                                      <p:cBhvr>
                                        <p:cTn id="22" dur="500"/>
                                        <p:tgtEl>
                                          <p:spTgt spid="29901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99014"/>
                                        </p:tgtEl>
                                        <p:attrNameLst>
                                          <p:attrName>style.visibility</p:attrName>
                                        </p:attrNameLst>
                                      </p:cBhvr>
                                      <p:to>
                                        <p:strVal val="visible"/>
                                      </p:to>
                                    </p:set>
                                    <p:animEffect transition="in" filter="blinds(horizontal)">
                                      <p:cBhvr>
                                        <p:cTn id="27" dur="500"/>
                                        <p:tgtEl>
                                          <p:spTgt spid="29901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99012"/>
                                        </p:tgtEl>
                                        <p:attrNameLst>
                                          <p:attrName>style.visibility</p:attrName>
                                        </p:attrNameLst>
                                      </p:cBhvr>
                                      <p:to>
                                        <p:strVal val="visible"/>
                                      </p:to>
                                    </p:set>
                                    <p:animEffect transition="in" filter="blinds(horizontal)">
                                      <p:cBhvr>
                                        <p:cTn id="32" dur="500"/>
                                        <p:tgtEl>
                                          <p:spTgt spid="299012"/>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99013"/>
                                        </p:tgtEl>
                                        <p:attrNameLst>
                                          <p:attrName>style.visibility</p:attrName>
                                        </p:attrNameLst>
                                      </p:cBhvr>
                                      <p:to>
                                        <p:strVal val="visible"/>
                                      </p:to>
                                    </p:set>
                                    <p:animEffect transition="in" filter="blinds(horizontal)">
                                      <p:cBhvr>
                                        <p:cTn id="37" dur="500"/>
                                        <p:tgtEl>
                                          <p:spTgt spid="2990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1" grpId="0" build="p" animBg="1"/>
      <p:bldP spid="299012" grpId="0" animBg="1"/>
      <p:bldP spid="299013" grpId="0" animBg="1"/>
      <p:bldP spid="299014" grpId="0" animBg="1"/>
    </p:bldLst>
  </p:timing>
</p:sld>
</file>

<file path=ppt/theme/theme1.xml><?xml version="1.0" encoding="utf-8"?>
<a:theme xmlns:a="http://schemas.openxmlformats.org/drawingml/2006/main" name="场景型模板">
  <a:themeElements>
    <a:clrScheme name="场景型模板 1">
      <a:dk1>
        <a:srgbClr val="333333"/>
      </a:dk1>
      <a:lt1>
        <a:srgbClr val="A9BDA9"/>
      </a:lt1>
      <a:dk2>
        <a:srgbClr val="004C2B"/>
      </a:dk2>
      <a:lt2>
        <a:srgbClr val="578963"/>
      </a:lt2>
      <a:accent1>
        <a:srgbClr val="E1B7B7"/>
      </a:accent1>
      <a:accent2>
        <a:srgbClr val="B3E1B3"/>
      </a:accent2>
      <a:accent3>
        <a:srgbClr val="D1DBD1"/>
      </a:accent3>
      <a:accent4>
        <a:srgbClr val="2A2A2A"/>
      </a:accent4>
      <a:accent5>
        <a:srgbClr val="EED8D8"/>
      </a:accent5>
      <a:accent6>
        <a:srgbClr val="A2CCA2"/>
      </a:accent6>
      <a:hlink>
        <a:srgbClr val="BDD7E5"/>
      </a:hlink>
      <a:folHlink>
        <a:srgbClr val="D2AAD2"/>
      </a:folHlink>
    </a:clrScheme>
    <a:fontScheme name="场景型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zh-CN" altLang="en-US" sz="22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zh-CN" altLang="en-US" sz="2200" b="0"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场景型模板 1">
        <a:dk1>
          <a:srgbClr val="333333"/>
        </a:dk1>
        <a:lt1>
          <a:srgbClr val="A9BDA9"/>
        </a:lt1>
        <a:dk2>
          <a:srgbClr val="004C2B"/>
        </a:dk2>
        <a:lt2>
          <a:srgbClr val="578963"/>
        </a:lt2>
        <a:accent1>
          <a:srgbClr val="E1B7B7"/>
        </a:accent1>
        <a:accent2>
          <a:srgbClr val="B3E1B3"/>
        </a:accent2>
        <a:accent3>
          <a:srgbClr val="D1DBD1"/>
        </a:accent3>
        <a:accent4>
          <a:srgbClr val="2A2A2A"/>
        </a:accent4>
        <a:accent5>
          <a:srgbClr val="EED8D8"/>
        </a:accent5>
        <a:accent6>
          <a:srgbClr val="A2CCA2"/>
        </a:accent6>
        <a:hlink>
          <a:srgbClr val="BDD7E5"/>
        </a:hlink>
        <a:folHlink>
          <a:srgbClr val="D2AAD2"/>
        </a:folHlink>
      </a:clrScheme>
      <a:clrMap bg1="lt1" tx1="dk1" bg2="lt2" tx2="dk2" accent1="accent1" accent2="accent2" accent3="accent3" accent4="accent4" accent5="accent5" accent6="accent6" hlink="hlink" folHlink="folHlink"/>
    </a:extraClrScheme>
    <a:extraClrScheme>
      <a:clrScheme name="场景型模板 2">
        <a:dk1>
          <a:srgbClr val="333333"/>
        </a:dk1>
        <a:lt1>
          <a:srgbClr val="FFFFFF"/>
        </a:lt1>
        <a:dk2>
          <a:srgbClr val="004C2B"/>
        </a:dk2>
        <a:lt2>
          <a:srgbClr val="578963"/>
        </a:lt2>
        <a:accent1>
          <a:srgbClr val="E1B7B7"/>
        </a:accent1>
        <a:accent2>
          <a:srgbClr val="B3E1B3"/>
        </a:accent2>
        <a:accent3>
          <a:srgbClr val="FFFFFF"/>
        </a:accent3>
        <a:accent4>
          <a:srgbClr val="2A2A2A"/>
        </a:accent4>
        <a:accent5>
          <a:srgbClr val="EED8D8"/>
        </a:accent5>
        <a:accent6>
          <a:srgbClr val="A2CCA2"/>
        </a:accent6>
        <a:hlink>
          <a:srgbClr val="BDD7E5"/>
        </a:hlink>
        <a:folHlink>
          <a:srgbClr val="D2AAD2"/>
        </a:folHlink>
      </a:clrScheme>
      <a:clrMap bg1="lt1" tx1="dk1" bg2="lt2" tx2="dk2" accent1="accent1" accent2="accent2" accent3="accent3" accent4="accent4" accent5="accent5" accent6="accent6" hlink="hlink" folHlink="folHlink"/>
    </a:extraClrScheme>
    <a:extraClrScheme>
      <a:clrScheme name="场景型模板 3">
        <a:dk1>
          <a:srgbClr val="000000"/>
        </a:dk1>
        <a:lt1>
          <a:srgbClr val="FFFFFF"/>
        </a:lt1>
        <a:dk2>
          <a:srgbClr val="000000"/>
        </a:dk2>
        <a:lt2>
          <a:srgbClr val="393939"/>
        </a:lt2>
        <a:accent1>
          <a:srgbClr val="CBCBCB"/>
        </a:accent1>
        <a:accent2>
          <a:srgbClr val="808080"/>
        </a:accent2>
        <a:accent3>
          <a:srgbClr val="FFFFFF"/>
        </a:accent3>
        <a:accent4>
          <a:srgbClr val="000000"/>
        </a:accent4>
        <a:accent5>
          <a:srgbClr val="E2E2E2"/>
        </a:accent5>
        <a:accent6>
          <a:srgbClr val="737373"/>
        </a:accent6>
        <a:hlink>
          <a:srgbClr val="B2B2B2"/>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CDESIGNL</Template>
  <TotalTime>3498</TotalTime>
  <Words>4409</Words>
  <Application>Microsoft Office PowerPoint</Application>
  <PresentationFormat>全屏显示(4:3)</PresentationFormat>
  <Paragraphs>540</Paragraphs>
  <Slides>52</Slides>
  <Notes>1</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3</vt:i4>
      </vt:variant>
      <vt:variant>
        <vt:lpstr>幻灯片标题</vt:lpstr>
      </vt:variant>
      <vt:variant>
        <vt:i4>52</vt:i4>
      </vt:variant>
    </vt:vector>
  </HeadingPairs>
  <TitlesOfParts>
    <vt:vector size="67" baseType="lpstr">
      <vt:lpstr>Times New Roman</vt:lpstr>
      <vt:lpstr>宋体</vt:lpstr>
      <vt:lpstr>Arial</vt:lpstr>
      <vt:lpstr>Monotype Sorts</vt:lpstr>
      <vt:lpstr>黑体</vt:lpstr>
      <vt:lpstr>Wingdings</vt:lpstr>
      <vt:lpstr>华文中宋</vt:lpstr>
      <vt:lpstr>Symbol</vt:lpstr>
      <vt:lpstr>Garamond</vt:lpstr>
      <vt:lpstr>楷体_GB2312</vt:lpstr>
      <vt:lpstr>仿宋_GB2312</vt:lpstr>
      <vt:lpstr>场景型模板</vt:lpstr>
      <vt:lpstr>Microsoft 公式 3.0</vt:lpstr>
      <vt:lpstr>Microsoft Word 文档</vt:lpstr>
      <vt:lpstr>Microsoft Office Excel 图表</vt:lpstr>
      <vt:lpstr>第三章 效用理论</vt:lpstr>
      <vt:lpstr>第一节 基数效用理论——边际效用分析法</vt:lpstr>
      <vt:lpstr> 对效用的理解——《最好吃的东西》</vt:lpstr>
      <vt:lpstr>对效用的理解——《傻子地主》</vt:lpstr>
      <vt:lpstr>二、两种效用理论</vt:lpstr>
      <vt:lpstr>三、基数效用论和边际效用分析法</vt:lpstr>
      <vt:lpstr>2、总效用TU与边际效用MU的关系</vt:lpstr>
      <vt:lpstr>3、边际效用递减规律 （Law of Diminishing Marginal Utility）</vt:lpstr>
      <vt:lpstr>4、货币的边际效用</vt:lpstr>
      <vt:lpstr>5、基数效用论消费者均衡的条件</vt:lpstr>
      <vt:lpstr>  </vt:lpstr>
      <vt:lpstr>PowerPoint 演示文稿</vt:lpstr>
      <vt:lpstr>【例3.1】</vt:lpstr>
      <vt:lpstr>6、需求曲线向右下方倾斜</vt:lpstr>
      <vt:lpstr>7、消费者剩余 Consumer Surplus</vt:lpstr>
      <vt:lpstr>消费者剩余的求解</vt:lpstr>
      <vt:lpstr>【例3.2】</vt:lpstr>
      <vt:lpstr>【例3.3】</vt:lpstr>
      <vt:lpstr>第二节 序数效用理论——无差异曲线分析法</vt:lpstr>
      <vt:lpstr>二、无差异曲线 indifference curves</vt:lpstr>
      <vt:lpstr>PowerPoint 演示文稿</vt:lpstr>
      <vt:lpstr>PowerPoint 演示文稿</vt:lpstr>
      <vt:lpstr>2、无差异曲线的特征</vt:lpstr>
      <vt:lpstr>同一平面图上可以有无数条无差异曲线</vt:lpstr>
      <vt:lpstr>三、商品的边际替代率 MRS  Marginal  Rate of  Substitution of Commodities </vt:lpstr>
      <vt:lpstr>2、边际替代率递减规律</vt:lpstr>
      <vt:lpstr>四、无差异曲线的特例——MRS不递减</vt:lpstr>
      <vt:lpstr>2、完全互补品情况</vt:lpstr>
      <vt:lpstr>一、预算线（Budget Line）消费可能线</vt:lpstr>
      <vt:lpstr>2、预算线方程</vt:lpstr>
      <vt:lpstr>3、预算线的变动</vt:lpstr>
      <vt:lpstr>（3）预算线的旋转</vt:lpstr>
      <vt:lpstr>二、序数效用论消费者均衡的条件</vt:lpstr>
      <vt:lpstr>PowerPoint 演示文稿</vt:lpstr>
      <vt:lpstr>3、消费者效用最大化的均衡条件</vt:lpstr>
      <vt:lpstr>分析：为什么只有当</vt:lpstr>
      <vt:lpstr>4、消费者均衡条件的论证</vt:lpstr>
      <vt:lpstr>三、价格—消费曲线（price-consumption curve）和需求曲线 </vt:lpstr>
      <vt:lpstr>PowerPoint 演示文稿</vt:lpstr>
      <vt:lpstr>四、收入—消费曲线(income-consumption curve)和恩格尔曲线 </vt:lpstr>
      <vt:lpstr>2、恩格尔曲线</vt:lpstr>
      <vt:lpstr>根据恩格尔曲线来区分必需品、奢侈品和劣等品</vt:lpstr>
      <vt:lpstr>五、替代效应（substitution effect）和收入效应（income effect）  </vt:lpstr>
      <vt:lpstr>PowerPoint 演示文稿</vt:lpstr>
      <vt:lpstr>2.正常物品的替代效应和收入效应</vt:lpstr>
      <vt:lpstr>正常物品的替代效应和收入效应</vt:lpstr>
      <vt:lpstr>3、一般低档物品的替代效应和收入效应</vt:lpstr>
      <vt:lpstr>4、吉芬物品的替代效应和收入效应</vt:lpstr>
      <vt:lpstr>不同商品的价格变化与替代和收入效应 </vt:lpstr>
      <vt:lpstr>练习题：</vt:lpstr>
      <vt:lpstr>PowerPoint 演示文稿</vt:lpstr>
      <vt:lpstr>PowerPoint 演示文稿</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第四章 消费者行为理论 </dc:title>
  <dc:creator>ssa</dc:creator>
  <cp:lastModifiedBy>ssa</cp:lastModifiedBy>
  <cp:revision>520</cp:revision>
  <dcterms:created xsi:type="dcterms:W3CDTF">1996-07-15T15:40:02Z</dcterms:created>
  <dcterms:modified xsi:type="dcterms:W3CDTF">2023-08-28T14:30:44Z</dcterms:modified>
</cp:coreProperties>
</file>