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93"/>
  </p:notesMasterIdLst>
  <p:handoutMasterIdLst>
    <p:handoutMasterId r:id="rId94"/>
  </p:handoutMasterIdLst>
  <p:sldIdLst>
    <p:sldId id="259" r:id="rId2"/>
    <p:sldId id="350" r:id="rId3"/>
    <p:sldId id="351" r:id="rId4"/>
    <p:sldId id="293" r:id="rId5"/>
    <p:sldId id="352" r:id="rId6"/>
    <p:sldId id="268" r:id="rId7"/>
    <p:sldId id="358" r:id="rId8"/>
    <p:sldId id="359" r:id="rId9"/>
    <p:sldId id="357" r:id="rId10"/>
    <p:sldId id="360" r:id="rId11"/>
    <p:sldId id="432" r:id="rId12"/>
    <p:sldId id="433" r:id="rId13"/>
    <p:sldId id="276" r:id="rId14"/>
    <p:sldId id="362" r:id="rId15"/>
    <p:sldId id="363" r:id="rId16"/>
    <p:sldId id="364" r:id="rId17"/>
    <p:sldId id="365" r:id="rId18"/>
    <p:sldId id="366" r:id="rId19"/>
    <p:sldId id="367" r:id="rId20"/>
    <p:sldId id="361" r:id="rId21"/>
    <p:sldId id="368" r:id="rId22"/>
    <p:sldId id="370" r:id="rId23"/>
    <p:sldId id="369" r:id="rId24"/>
    <p:sldId id="371" r:id="rId25"/>
    <p:sldId id="373" r:id="rId26"/>
    <p:sldId id="374" r:id="rId27"/>
    <p:sldId id="376" r:id="rId28"/>
    <p:sldId id="377" r:id="rId29"/>
    <p:sldId id="378" r:id="rId30"/>
    <p:sldId id="379" r:id="rId31"/>
    <p:sldId id="380" r:id="rId32"/>
    <p:sldId id="375" r:id="rId33"/>
    <p:sldId id="381" r:id="rId34"/>
    <p:sldId id="382" r:id="rId35"/>
    <p:sldId id="383" r:id="rId36"/>
    <p:sldId id="384" r:id="rId37"/>
    <p:sldId id="372" r:id="rId38"/>
    <p:sldId id="387" r:id="rId39"/>
    <p:sldId id="267" r:id="rId40"/>
    <p:sldId id="294" r:id="rId41"/>
    <p:sldId id="389" r:id="rId42"/>
    <p:sldId id="390" r:id="rId43"/>
    <p:sldId id="391" r:id="rId44"/>
    <p:sldId id="347" r:id="rId45"/>
    <p:sldId id="393" r:id="rId46"/>
    <p:sldId id="394" r:id="rId47"/>
    <p:sldId id="395" r:id="rId48"/>
    <p:sldId id="396" r:id="rId49"/>
    <p:sldId id="397" r:id="rId50"/>
    <p:sldId id="401" r:id="rId51"/>
    <p:sldId id="402" r:id="rId52"/>
    <p:sldId id="435" r:id="rId53"/>
    <p:sldId id="436" r:id="rId54"/>
    <p:sldId id="440" r:id="rId55"/>
    <p:sldId id="441" r:id="rId56"/>
    <p:sldId id="444" r:id="rId57"/>
    <p:sldId id="445" r:id="rId58"/>
    <p:sldId id="446" r:id="rId59"/>
    <p:sldId id="447" r:id="rId60"/>
    <p:sldId id="448" r:id="rId61"/>
    <p:sldId id="453" r:id="rId62"/>
    <p:sldId id="454" r:id="rId63"/>
    <p:sldId id="455" r:id="rId64"/>
    <p:sldId id="462" r:id="rId65"/>
    <p:sldId id="463" r:id="rId66"/>
    <p:sldId id="464" r:id="rId67"/>
    <p:sldId id="410" r:id="rId68"/>
    <p:sldId id="411" r:id="rId69"/>
    <p:sldId id="412" r:id="rId70"/>
    <p:sldId id="413" r:id="rId71"/>
    <p:sldId id="414" r:id="rId72"/>
    <p:sldId id="415" r:id="rId73"/>
    <p:sldId id="450" r:id="rId74"/>
    <p:sldId id="416" r:id="rId75"/>
    <p:sldId id="456" r:id="rId76"/>
    <p:sldId id="457" r:id="rId77"/>
    <p:sldId id="417" r:id="rId78"/>
    <p:sldId id="459" r:id="rId79"/>
    <p:sldId id="418" r:id="rId80"/>
    <p:sldId id="419" r:id="rId81"/>
    <p:sldId id="421" r:id="rId82"/>
    <p:sldId id="422" r:id="rId83"/>
    <p:sldId id="423" r:id="rId84"/>
    <p:sldId id="424" r:id="rId85"/>
    <p:sldId id="460" r:id="rId86"/>
    <p:sldId id="425" r:id="rId87"/>
    <p:sldId id="451" r:id="rId88"/>
    <p:sldId id="426" r:id="rId89"/>
    <p:sldId id="431" r:id="rId90"/>
    <p:sldId id="305" r:id="rId91"/>
    <p:sldId id="306" r:id="rId92"/>
  </p:sldIdLst>
  <p:sldSz cx="9144000" cy="6858000" type="screen4x3"/>
  <p:notesSz cx="6791325" cy="9866313"/>
  <p:defaultTextStyle>
    <a:defPPr>
      <a:defRPr lang="zh-CN"/>
    </a:defPPr>
    <a:lvl1pPr algn="l" rtl="0" eaLnBrk="0" fontAlgn="base" hangingPunct="0">
      <a:spcBef>
        <a:spcPct val="0"/>
      </a:spcBef>
      <a:spcAft>
        <a:spcPct val="0"/>
      </a:spcAft>
      <a:defRPr kern="1200">
        <a:solidFill>
          <a:schemeClr val="tx1"/>
        </a:solidFill>
        <a:latin typeface="Comic Sans MS" panose="030F0702030302020204" pitchFamily="66"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omic Sans MS" panose="030F0702030302020204" pitchFamily="66"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omic Sans MS" panose="030F0702030302020204" pitchFamily="66"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omic Sans MS" panose="030F0702030302020204" pitchFamily="66"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omic Sans MS" panose="030F0702030302020204" pitchFamily="66" charset="0"/>
        <a:ea typeface="宋体" panose="02010600030101010101" pitchFamily="2" charset="-122"/>
        <a:cs typeface="+mn-cs"/>
      </a:defRPr>
    </a:lvl5pPr>
    <a:lvl6pPr marL="2286000" algn="l" defTabSz="914400" rtl="0" eaLnBrk="1" latinLnBrk="0" hangingPunct="1">
      <a:defRPr kern="1200">
        <a:solidFill>
          <a:schemeClr val="tx1"/>
        </a:solidFill>
        <a:latin typeface="Comic Sans MS" panose="030F0702030302020204" pitchFamily="66" charset="0"/>
        <a:ea typeface="宋体" panose="02010600030101010101" pitchFamily="2" charset="-122"/>
        <a:cs typeface="+mn-cs"/>
      </a:defRPr>
    </a:lvl6pPr>
    <a:lvl7pPr marL="2743200" algn="l" defTabSz="914400" rtl="0" eaLnBrk="1" latinLnBrk="0" hangingPunct="1">
      <a:defRPr kern="1200">
        <a:solidFill>
          <a:schemeClr val="tx1"/>
        </a:solidFill>
        <a:latin typeface="Comic Sans MS" panose="030F0702030302020204" pitchFamily="66" charset="0"/>
        <a:ea typeface="宋体" panose="02010600030101010101" pitchFamily="2" charset="-122"/>
        <a:cs typeface="+mn-cs"/>
      </a:defRPr>
    </a:lvl7pPr>
    <a:lvl8pPr marL="3200400" algn="l" defTabSz="914400" rtl="0" eaLnBrk="1" latinLnBrk="0" hangingPunct="1">
      <a:defRPr kern="1200">
        <a:solidFill>
          <a:schemeClr val="tx1"/>
        </a:solidFill>
        <a:latin typeface="Comic Sans MS" panose="030F0702030302020204" pitchFamily="66" charset="0"/>
        <a:ea typeface="宋体" panose="02010600030101010101" pitchFamily="2" charset="-122"/>
        <a:cs typeface="+mn-cs"/>
      </a:defRPr>
    </a:lvl8pPr>
    <a:lvl9pPr marL="3657600" algn="l" defTabSz="914400" rtl="0" eaLnBrk="1" latinLnBrk="0" hangingPunct="1">
      <a:defRPr kern="1200">
        <a:solidFill>
          <a:schemeClr val="tx1"/>
        </a:solidFill>
        <a:latin typeface="Comic Sans MS" panose="030F0702030302020204" pitchFamily="66"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15:guide id="1" orient="horz" pos="3108">
          <p15:clr>
            <a:srgbClr val="A4A3A4"/>
          </p15:clr>
        </p15:guide>
        <p15:guide id="2" pos="213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00CC66"/>
    <a:srgbClr val="FF0066"/>
    <a:srgbClr val="003300"/>
    <a:srgbClr val="006600"/>
    <a:srgbClr val="660033"/>
    <a:srgbClr val="000066"/>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7" autoAdjust="0"/>
    <p:restoredTop sz="99823" autoAdjust="0"/>
  </p:normalViewPr>
  <p:slideViewPr>
    <p:cSldViewPr>
      <p:cViewPr varScale="1">
        <p:scale>
          <a:sx n="71" d="100"/>
          <a:sy n="71" d="100"/>
        </p:scale>
        <p:origin x="1077" y="48"/>
      </p:cViewPr>
      <p:guideLst>
        <p:guide orient="horz" pos="2880"/>
        <p:guide pos="216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75" d="100"/>
        <a:sy n="75" d="100"/>
      </p:scale>
      <p:origin x="0" y="18576"/>
    </p:cViewPr>
  </p:sorterViewPr>
  <p:notesViewPr>
    <p:cSldViewPr>
      <p:cViewPr varScale="1">
        <p:scale>
          <a:sx n="37" d="100"/>
          <a:sy n="37" d="100"/>
        </p:scale>
        <p:origin x="-1090" y="-58"/>
      </p:cViewPr>
      <p:guideLst>
        <p:guide orient="horz" pos="3108"/>
        <p:guide pos="2139"/>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notesMaster" Target="notesMasters/notesMaster1.xml"/><Relationship Id="rId98"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9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emf"/><Relationship Id="rId1" Type="http://schemas.openxmlformats.org/officeDocument/2006/relationships/image" Target="../media/image26.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37.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image" Target="../media/image39.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image" Target="../media/image42.e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image" Target="../media/image47.wmf"/><Relationship Id="rId7" Type="http://schemas.openxmlformats.org/officeDocument/2006/relationships/image" Target="../media/image51.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5" Type="http://schemas.openxmlformats.org/officeDocument/2006/relationships/image" Target="../media/image49.wmf"/><Relationship Id="rId10" Type="http://schemas.openxmlformats.org/officeDocument/2006/relationships/image" Target="../media/image54.wmf"/><Relationship Id="rId4" Type="http://schemas.openxmlformats.org/officeDocument/2006/relationships/image" Target="../media/image48.wmf"/><Relationship Id="rId9" Type="http://schemas.openxmlformats.org/officeDocument/2006/relationships/image" Target="../media/image5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1BA5EE63-58EB-4A29-A09E-F62F107A4258}"/>
              </a:ext>
            </a:extLst>
          </p:cNvPr>
          <p:cNvSpPr>
            <a:spLocks noGrp="1" noChangeArrowheads="1"/>
          </p:cNvSpPr>
          <p:nvPr>
            <p:ph type="hdr" sz="quarter"/>
          </p:nvPr>
        </p:nvSpPr>
        <p:spPr bwMode="auto">
          <a:xfrm>
            <a:off x="0" y="0"/>
            <a:ext cx="2943225"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kumimoji="1" sz="1200">
                <a:latin typeface="Times New Roman" pitchFamily="18" charset="0"/>
              </a:defRPr>
            </a:lvl1pPr>
          </a:lstStyle>
          <a:p>
            <a:pPr>
              <a:defRPr/>
            </a:pPr>
            <a:endParaRPr lang="en-US" altLang="zh-CN"/>
          </a:p>
        </p:txBody>
      </p:sp>
      <p:sp>
        <p:nvSpPr>
          <p:cNvPr id="3075" name="Rectangle 3">
            <a:extLst>
              <a:ext uri="{FF2B5EF4-FFF2-40B4-BE49-F238E27FC236}">
                <a16:creationId xmlns:a16="http://schemas.microsoft.com/office/drawing/2014/main" id="{29B1A8CF-2B4A-42D3-AC20-412F79026FFD}"/>
              </a:ext>
            </a:extLst>
          </p:cNvPr>
          <p:cNvSpPr>
            <a:spLocks noGrp="1" noChangeArrowheads="1"/>
          </p:cNvSpPr>
          <p:nvPr>
            <p:ph type="dt" sz="quarter" idx="1"/>
          </p:nvPr>
        </p:nvSpPr>
        <p:spPr bwMode="auto">
          <a:xfrm>
            <a:off x="3848100" y="0"/>
            <a:ext cx="2943225"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kumimoji="1" sz="1200">
                <a:latin typeface="Times New Roman" pitchFamily="18" charset="0"/>
              </a:defRPr>
            </a:lvl1pPr>
          </a:lstStyle>
          <a:p>
            <a:pPr>
              <a:defRPr/>
            </a:pPr>
            <a:endParaRPr lang="en-US" altLang="zh-CN"/>
          </a:p>
        </p:txBody>
      </p:sp>
      <p:sp>
        <p:nvSpPr>
          <p:cNvPr id="3076" name="Rectangle 4">
            <a:extLst>
              <a:ext uri="{FF2B5EF4-FFF2-40B4-BE49-F238E27FC236}">
                <a16:creationId xmlns:a16="http://schemas.microsoft.com/office/drawing/2014/main" id="{6C5958F2-58F9-4C91-BDCA-AED94301D665}"/>
              </a:ext>
            </a:extLst>
          </p:cNvPr>
          <p:cNvSpPr>
            <a:spLocks noGrp="1" noChangeArrowheads="1"/>
          </p:cNvSpPr>
          <p:nvPr>
            <p:ph type="ftr" sz="quarter" idx="2"/>
          </p:nvPr>
        </p:nvSpPr>
        <p:spPr bwMode="auto">
          <a:xfrm>
            <a:off x="0" y="9372600"/>
            <a:ext cx="2943225"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kumimoji="1" sz="1200">
                <a:latin typeface="Times New Roman" pitchFamily="18" charset="0"/>
              </a:defRPr>
            </a:lvl1pPr>
          </a:lstStyle>
          <a:p>
            <a:pPr>
              <a:defRPr/>
            </a:pPr>
            <a:endParaRPr lang="en-US" altLang="zh-CN"/>
          </a:p>
        </p:txBody>
      </p:sp>
      <p:sp>
        <p:nvSpPr>
          <p:cNvPr id="3077" name="Rectangle 5">
            <a:extLst>
              <a:ext uri="{FF2B5EF4-FFF2-40B4-BE49-F238E27FC236}">
                <a16:creationId xmlns:a16="http://schemas.microsoft.com/office/drawing/2014/main" id="{0D02D7F0-37BC-4195-B375-C896BD40A01E}"/>
              </a:ext>
            </a:extLst>
          </p:cNvPr>
          <p:cNvSpPr>
            <a:spLocks noGrp="1" noChangeArrowheads="1"/>
          </p:cNvSpPr>
          <p:nvPr>
            <p:ph type="sldNum" sz="quarter" idx="3"/>
          </p:nvPr>
        </p:nvSpPr>
        <p:spPr bwMode="auto">
          <a:xfrm>
            <a:off x="3848100" y="9372600"/>
            <a:ext cx="2943225"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kumimoji="1" sz="1200">
                <a:latin typeface="Times New Roman" panose="02020603050405020304" pitchFamily="18" charset="0"/>
              </a:defRPr>
            </a:lvl1pPr>
          </a:lstStyle>
          <a:p>
            <a:pPr>
              <a:defRPr/>
            </a:pPr>
            <a:fld id="{848097ED-BFBD-4F2A-922B-FB7075DD7211}"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DF0588C3-D74C-4974-9883-69AC84FBB3E6}"/>
              </a:ext>
            </a:extLst>
          </p:cNvPr>
          <p:cNvSpPr>
            <a:spLocks noGrp="1" noChangeArrowheads="1"/>
          </p:cNvSpPr>
          <p:nvPr>
            <p:ph type="hdr" sz="quarter"/>
          </p:nvPr>
        </p:nvSpPr>
        <p:spPr bwMode="auto">
          <a:xfrm>
            <a:off x="0" y="0"/>
            <a:ext cx="2943225"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kumimoji="1" sz="1200">
                <a:latin typeface="Times New Roman" pitchFamily="18" charset="0"/>
              </a:defRPr>
            </a:lvl1pPr>
          </a:lstStyle>
          <a:p>
            <a:pPr>
              <a:defRPr/>
            </a:pPr>
            <a:endParaRPr lang="en-US" altLang="zh-CN"/>
          </a:p>
        </p:txBody>
      </p:sp>
      <p:sp>
        <p:nvSpPr>
          <p:cNvPr id="2051" name="Rectangle 3">
            <a:extLst>
              <a:ext uri="{FF2B5EF4-FFF2-40B4-BE49-F238E27FC236}">
                <a16:creationId xmlns:a16="http://schemas.microsoft.com/office/drawing/2014/main" id="{ECDFAAF9-AA52-4CF4-8280-7F07C0F452A9}"/>
              </a:ext>
            </a:extLst>
          </p:cNvPr>
          <p:cNvSpPr>
            <a:spLocks noGrp="1" noChangeArrowheads="1"/>
          </p:cNvSpPr>
          <p:nvPr>
            <p:ph type="dt" idx="1"/>
          </p:nvPr>
        </p:nvSpPr>
        <p:spPr bwMode="auto">
          <a:xfrm>
            <a:off x="3848100" y="0"/>
            <a:ext cx="2943225"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kumimoji="1" sz="1200">
                <a:latin typeface="Times New Roman" pitchFamily="18" charset="0"/>
              </a:defRPr>
            </a:lvl1pPr>
          </a:lstStyle>
          <a:p>
            <a:pPr>
              <a:defRPr/>
            </a:pPr>
            <a:endParaRPr lang="en-US" altLang="zh-CN"/>
          </a:p>
        </p:txBody>
      </p:sp>
      <p:sp>
        <p:nvSpPr>
          <p:cNvPr id="3076" name="Rectangle 4">
            <a:extLst>
              <a:ext uri="{FF2B5EF4-FFF2-40B4-BE49-F238E27FC236}">
                <a16:creationId xmlns:a16="http://schemas.microsoft.com/office/drawing/2014/main" id="{7E746C74-AB6E-4CC6-A436-DC590B9C7DAF}"/>
              </a:ext>
            </a:extLst>
          </p:cNvPr>
          <p:cNvSpPr>
            <a:spLocks noChangeArrowheads="1"/>
          </p:cNvSpPr>
          <p:nvPr>
            <p:ph type="sldImg" idx="2"/>
          </p:nvPr>
        </p:nvSpPr>
        <p:spPr bwMode="auto">
          <a:xfrm>
            <a:off x="928688" y="739775"/>
            <a:ext cx="4933950"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84D3DE4D-D4F9-4ABE-BADB-ECCCC84826F7}"/>
              </a:ext>
            </a:extLst>
          </p:cNvPr>
          <p:cNvSpPr>
            <a:spLocks noGrp="1" noChangeArrowheads="1"/>
          </p:cNvSpPr>
          <p:nvPr>
            <p:ph type="body" sz="quarter" idx="3"/>
          </p:nvPr>
        </p:nvSpPr>
        <p:spPr bwMode="auto">
          <a:xfrm>
            <a:off x="904875" y="4686300"/>
            <a:ext cx="4981575" cy="4440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a:t>单击以编辑母版文本样式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054" name="Rectangle 6">
            <a:extLst>
              <a:ext uri="{FF2B5EF4-FFF2-40B4-BE49-F238E27FC236}">
                <a16:creationId xmlns:a16="http://schemas.microsoft.com/office/drawing/2014/main" id="{74524B0C-EF90-4425-83DD-C5BA89A288BB}"/>
              </a:ext>
            </a:extLst>
          </p:cNvPr>
          <p:cNvSpPr>
            <a:spLocks noGrp="1" noChangeArrowheads="1"/>
          </p:cNvSpPr>
          <p:nvPr>
            <p:ph type="ftr" sz="quarter" idx="4"/>
          </p:nvPr>
        </p:nvSpPr>
        <p:spPr bwMode="auto">
          <a:xfrm>
            <a:off x="0" y="9372600"/>
            <a:ext cx="2943225"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kumimoji="1" sz="1200">
                <a:latin typeface="Times New Roman" pitchFamily="18" charset="0"/>
              </a:defRPr>
            </a:lvl1pPr>
          </a:lstStyle>
          <a:p>
            <a:pPr>
              <a:defRPr/>
            </a:pPr>
            <a:endParaRPr lang="en-US" altLang="zh-CN"/>
          </a:p>
        </p:txBody>
      </p:sp>
      <p:sp>
        <p:nvSpPr>
          <p:cNvPr id="2055" name="Rectangle 7">
            <a:extLst>
              <a:ext uri="{FF2B5EF4-FFF2-40B4-BE49-F238E27FC236}">
                <a16:creationId xmlns:a16="http://schemas.microsoft.com/office/drawing/2014/main" id="{9AB1773F-8986-4179-BC18-2853B1875700}"/>
              </a:ext>
            </a:extLst>
          </p:cNvPr>
          <p:cNvSpPr>
            <a:spLocks noGrp="1" noChangeArrowheads="1"/>
          </p:cNvSpPr>
          <p:nvPr>
            <p:ph type="sldNum" sz="quarter" idx="5"/>
          </p:nvPr>
        </p:nvSpPr>
        <p:spPr bwMode="auto">
          <a:xfrm>
            <a:off x="3848100" y="9372600"/>
            <a:ext cx="2943225"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kumimoji="1" sz="1200">
                <a:latin typeface="Times New Roman" panose="02020603050405020304" pitchFamily="18" charset="0"/>
              </a:defRPr>
            </a:lvl1pPr>
          </a:lstStyle>
          <a:p>
            <a:pPr>
              <a:defRPr/>
            </a:pPr>
            <a:fld id="{BFCAA9CA-A3D9-4819-B963-60E951E85E40}"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0B96BD74-9315-4348-A8C6-7462888C59C2}"/>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DF82A27D-7F55-4FE2-9EF0-782A5D14DC11}" type="slidenum">
              <a:rPr lang="en-US" altLang="zh-CN" smtClean="0"/>
              <a:pPr>
                <a:spcBef>
                  <a:spcPct val="0"/>
                </a:spcBef>
              </a:pPr>
              <a:t>18</a:t>
            </a:fld>
            <a:endParaRPr lang="en-US" altLang="zh-CN"/>
          </a:p>
        </p:txBody>
      </p:sp>
      <p:sp>
        <p:nvSpPr>
          <p:cNvPr id="23555" name="Rectangle 2">
            <a:extLst>
              <a:ext uri="{FF2B5EF4-FFF2-40B4-BE49-F238E27FC236}">
                <a16:creationId xmlns:a16="http://schemas.microsoft.com/office/drawing/2014/main" id="{677CAE41-B3AC-4949-A1B1-07F29C084945}"/>
              </a:ext>
            </a:extLst>
          </p:cNvPr>
          <p:cNvSpPr>
            <a:spLocks noChangeArrowheads="1" noTextEdit="1"/>
          </p:cNvSpPr>
          <p:nvPr>
            <p:ph type="sldImg"/>
          </p:nvPr>
        </p:nvSpPr>
        <p:spPr>
          <a:xfrm>
            <a:off x="885825" y="730250"/>
            <a:ext cx="4973638" cy="3730625"/>
          </a:xfrm>
          <a:ln/>
        </p:spPr>
      </p:sp>
      <p:sp>
        <p:nvSpPr>
          <p:cNvPr id="23556" name="Rectangle 3">
            <a:extLst>
              <a:ext uri="{FF2B5EF4-FFF2-40B4-BE49-F238E27FC236}">
                <a16:creationId xmlns:a16="http://schemas.microsoft.com/office/drawing/2014/main" id="{5D96B121-F733-450D-B454-DE313C22A1F3}"/>
              </a:ext>
            </a:extLst>
          </p:cNvPr>
          <p:cNvSpPr>
            <a:spLocks noGrp="1" noChangeArrowheads="1"/>
          </p:cNvSpPr>
          <p:nvPr>
            <p:ph type="body" idx="1"/>
          </p:nvPr>
        </p:nvSpPr>
        <p:spPr>
          <a:xfrm>
            <a:off x="889000" y="4702175"/>
            <a:ext cx="4964113" cy="4460875"/>
          </a:xfrm>
          <a:noFill/>
        </p:spPr>
        <p:txBody>
          <a:bodyPr/>
          <a:lstStyle/>
          <a:p>
            <a:pPr marL="123825" indent="-123825" eaLnBrk="1" hangingPunct="1"/>
            <a:endParaRPr lang="zh-CN" altLang="zh-CN" sz="1800">
              <a:solidFill>
                <a:srgbClr val="003366"/>
              </a:solidFill>
              <a:ea typeface="华文新魏" panose="0201080004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AD0039D2-12FD-422F-8A1D-9BEEE97E5AA9}"/>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A47B1D83-E177-480C-9E20-861D5B542C08}" type="slidenum">
              <a:rPr lang="en-US" altLang="zh-CN" smtClean="0"/>
              <a:pPr>
                <a:spcBef>
                  <a:spcPct val="0"/>
                </a:spcBef>
              </a:pPr>
              <a:t>19</a:t>
            </a:fld>
            <a:endParaRPr lang="en-US" altLang="zh-CN"/>
          </a:p>
        </p:txBody>
      </p:sp>
      <p:sp>
        <p:nvSpPr>
          <p:cNvPr id="25603" name="Rectangle 2">
            <a:extLst>
              <a:ext uri="{FF2B5EF4-FFF2-40B4-BE49-F238E27FC236}">
                <a16:creationId xmlns:a16="http://schemas.microsoft.com/office/drawing/2014/main" id="{E7AAE58B-3816-44CB-A45B-8205F0DAC672}"/>
              </a:ext>
            </a:extLst>
          </p:cNvPr>
          <p:cNvSpPr>
            <a:spLocks noChangeArrowheads="1" noTextEdit="1"/>
          </p:cNvSpPr>
          <p:nvPr>
            <p:ph type="sldImg"/>
          </p:nvPr>
        </p:nvSpPr>
        <p:spPr>
          <a:xfrm>
            <a:off x="885825" y="730250"/>
            <a:ext cx="4973638" cy="3730625"/>
          </a:xfrm>
          <a:ln/>
        </p:spPr>
      </p:sp>
      <p:sp>
        <p:nvSpPr>
          <p:cNvPr id="25604" name="Rectangle 3">
            <a:extLst>
              <a:ext uri="{FF2B5EF4-FFF2-40B4-BE49-F238E27FC236}">
                <a16:creationId xmlns:a16="http://schemas.microsoft.com/office/drawing/2014/main" id="{13D36BF2-8E2E-41A5-BBA6-45C36555B485}"/>
              </a:ext>
            </a:extLst>
          </p:cNvPr>
          <p:cNvSpPr>
            <a:spLocks noGrp="1" noChangeArrowheads="1"/>
          </p:cNvSpPr>
          <p:nvPr>
            <p:ph type="body" idx="1"/>
          </p:nvPr>
        </p:nvSpPr>
        <p:spPr>
          <a:xfrm>
            <a:off x="889000" y="4702175"/>
            <a:ext cx="4964113" cy="4460875"/>
          </a:xfrm>
          <a:noFill/>
        </p:spPr>
        <p:txBody>
          <a:bodyPr/>
          <a:lstStyle/>
          <a:p>
            <a:pPr marL="123825" indent="-123825" eaLnBrk="1" hangingPunct="1"/>
            <a:endParaRPr lang="zh-CN" altLang="zh-CN" sz="1800">
              <a:solidFill>
                <a:srgbClr val="003366"/>
              </a:solidFill>
              <a:ea typeface="华文新魏" panose="0201080004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Freeform 2">
            <a:extLst>
              <a:ext uri="{FF2B5EF4-FFF2-40B4-BE49-F238E27FC236}">
                <a16:creationId xmlns:a16="http://schemas.microsoft.com/office/drawing/2014/main" id="{12366B84-13EC-4284-B735-64B62E29E884}"/>
              </a:ext>
            </a:extLst>
          </p:cNvPr>
          <p:cNvSpPr>
            <a:spLocks/>
          </p:cNvSpPr>
          <p:nvPr/>
        </p:nvSpPr>
        <p:spPr bwMode="blackWhite">
          <a:xfrm>
            <a:off x="20638" y="12700"/>
            <a:ext cx="8896350" cy="6780213"/>
          </a:xfrm>
          <a:custGeom>
            <a:avLst/>
            <a:gdLst>
              <a:gd name="T0" fmla="*/ 2147483646 w 3985"/>
              <a:gd name="T1" fmla="*/ 0 h 3619"/>
              <a:gd name="T2" fmla="*/ 0 w 3985"/>
              <a:gd name="T3" fmla="*/ 2147483646 h 3619"/>
              <a:gd name="T4" fmla="*/ 2147483646 w 3985"/>
              <a:gd name="T5" fmla="*/ 2147483646 h 3619"/>
              <a:gd name="T6" fmla="*/ 2147483646 w 3985"/>
              <a:gd name="T7" fmla="*/ 2147483646 h 3619"/>
              <a:gd name="T8" fmla="*/ 2147483646 w 3985"/>
              <a:gd name="T9" fmla="*/ 0 h 3619"/>
              <a:gd name="T10" fmla="*/ 2147483646 w 3985"/>
              <a:gd name="T11" fmla="*/ 0 h 36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5" h="3619">
                <a:moveTo>
                  <a:pt x="2822" y="0"/>
                </a:moveTo>
                <a:lnTo>
                  <a:pt x="0" y="975"/>
                </a:lnTo>
                <a:lnTo>
                  <a:pt x="2169" y="3619"/>
                </a:lnTo>
                <a:lnTo>
                  <a:pt x="3985" y="1125"/>
                </a:lnTo>
                <a:lnTo>
                  <a:pt x="282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5" name="Group 8">
            <a:extLst>
              <a:ext uri="{FF2B5EF4-FFF2-40B4-BE49-F238E27FC236}">
                <a16:creationId xmlns:a16="http://schemas.microsoft.com/office/drawing/2014/main" id="{F90E6D08-2107-410E-B59B-D64E4E5B6D91}"/>
              </a:ext>
            </a:extLst>
          </p:cNvPr>
          <p:cNvGrpSpPr>
            <a:grpSpLocks/>
          </p:cNvGrpSpPr>
          <p:nvPr/>
        </p:nvGrpSpPr>
        <p:grpSpPr bwMode="auto">
          <a:xfrm>
            <a:off x="195263" y="234950"/>
            <a:ext cx="3787775" cy="1778000"/>
            <a:chOff x="123" y="148"/>
            <a:chExt cx="2386" cy="1120"/>
          </a:xfrm>
        </p:grpSpPr>
        <p:sp>
          <p:nvSpPr>
            <p:cNvPr id="6" name="Freeform 9">
              <a:extLst>
                <a:ext uri="{FF2B5EF4-FFF2-40B4-BE49-F238E27FC236}">
                  <a16:creationId xmlns:a16="http://schemas.microsoft.com/office/drawing/2014/main" id="{E42E12EE-85E4-4F6D-842D-67C34E9CED93}"/>
                </a:ext>
              </a:extLst>
            </p:cNvPr>
            <p:cNvSpPr>
              <a:spLocks/>
            </p:cNvSpPr>
            <p:nvPr userDrawn="1"/>
          </p:nvSpPr>
          <p:spPr bwMode="auto">
            <a:xfrm>
              <a:off x="177" y="177"/>
              <a:ext cx="2250" cy="1017"/>
            </a:xfrm>
            <a:custGeom>
              <a:avLst/>
              <a:gdLst>
                <a:gd name="T0" fmla="*/ 3301552 w 794"/>
                <a:gd name="T1" fmla="*/ 523657 h 414"/>
                <a:gd name="T2" fmla="*/ 2952570 w 794"/>
                <a:gd name="T3" fmla="*/ 421696 h 414"/>
                <a:gd name="T4" fmla="*/ 2312637 w 794"/>
                <a:gd name="T5" fmla="*/ 278643 h 414"/>
                <a:gd name="T6" fmla="*/ 295141 w 794"/>
                <a:gd name="T7" fmla="*/ 0 h 414"/>
                <a:gd name="T8" fmla="*/ 95189 w 794"/>
                <a:gd name="T9" fmla="*/ 26400 h 414"/>
                <a:gd name="T10" fmla="*/ 0 w 794"/>
                <a:gd name="T11" fmla="*/ 110131 h 414"/>
                <a:gd name="T12" fmla="*/ 116003 w 794"/>
                <a:gd name="T13" fmla="*/ 205667 h 414"/>
                <a:gd name="T14" fmla="*/ 2370029 w 794"/>
                <a:gd name="T15" fmla="*/ 542555 h 414"/>
                <a:gd name="T16" fmla="*/ 2863890 w 794"/>
                <a:gd name="T17" fmla="*/ 520982 h 414"/>
                <a:gd name="T18" fmla="*/ 3263183 w 794"/>
                <a:gd name="T19" fmla="*/ 548885 h 414"/>
                <a:gd name="T20" fmla="*/ 3301552 w 794"/>
                <a:gd name="T21" fmla="*/ 523657 h 414"/>
                <a:gd name="T22" fmla="*/ 3301552 w 794"/>
                <a:gd name="T23" fmla="*/ 523657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Freeform 10">
              <a:extLst>
                <a:ext uri="{FF2B5EF4-FFF2-40B4-BE49-F238E27FC236}">
                  <a16:creationId xmlns:a16="http://schemas.microsoft.com/office/drawing/2014/main" id="{EB1010B6-0DBE-499C-81FE-42769854C2DA}"/>
                </a:ext>
              </a:extLst>
            </p:cNvPr>
            <p:cNvSpPr>
              <a:spLocks/>
            </p:cNvSpPr>
            <p:nvPr userDrawn="1"/>
          </p:nvSpPr>
          <p:spPr bwMode="auto">
            <a:xfrm>
              <a:off x="166" y="261"/>
              <a:ext cx="2244" cy="1007"/>
            </a:xfrm>
            <a:custGeom>
              <a:avLst/>
              <a:gdLst>
                <a:gd name="T0" fmla="*/ 2200 w 1586"/>
                <a:gd name="T1" fmla="*/ 0 h 821"/>
                <a:gd name="T2" fmla="*/ 21375 w 1586"/>
                <a:gd name="T3" fmla="*/ 2658 h 821"/>
                <a:gd name="T4" fmla="*/ 22931 w 1586"/>
                <a:gd name="T5" fmla="*/ 3268 h 821"/>
                <a:gd name="T6" fmla="*/ 25472 w 1586"/>
                <a:gd name="T7" fmla="*/ 4056 h 821"/>
                <a:gd name="T8" fmla="*/ 25135 w 1586"/>
                <a:gd name="T9" fmla="*/ 4205 h 821"/>
                <a:gd name="T10" fmla="*/ 21676 w 1586"/>
                <a:gd name="T11" fmla="*/ 4030 h 821"/>
                <a:gd name="T12" fmla="*/ 18385 w 1586"/>
                <a:gd name="T13" fmla="*/ 4154 h 821"/>
                <a:gd name="T14" fmla="*/ 665 w 1586"/>
                <a:gd name="T15" fmla="*/ 1530 h 821"/>
                <a:gd name="T16" fmla="*/ 0 w 1586"/>
                <a:gd name="T17" fmla="*/ 769 h 821"/>
                <a:gd name="T18" fmla="*/ 737 w 1586"/>
                <a:gd name="T19" fmla="*/ 162 h 821"/>
                <a:gd name="T20" fmla="*/ 2200 w 1586"/>
                <a:gd name="T21" fmla="*/ 0 h 821"/>
                <a:gd name="T22" fmla="*/ 2200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11">
              <a:extLst>
                <a:ext uri="{FF2B5EF4-FFF2-40B4-BE49-F238E27FC236}">
                  <a16:creationId xmlns:a16="http://schemas.microsoft.com/office/drawing/2014/main" id="{03071E14-19E5-45BC-A953-4B9982C51126}"/>
                </a:ext>
              </a:extLst>
            </p:cNvPr>
            <p:cNvSpPr>
              <a:spLocks/>
            </p:cNvSpPr>
            <p:nvPr userDrawn="1"/>
          </p:nvSpPr>
          <p:spPr bwMode="auto">
            <a:xfrm>
              <a:off x="474" y="344"/>
              <a:ext cx="1488" cy="919"/>
            </a:xfrm>
            <a:custGeom>
              <a:avLst/>
              <a:gdLst>
                <a:gd name="T0" fmla="*/ 0 w 1049"/>
                <a:gd name="T1" fmla="*/ 1704 h 747"/>
                <a:gd name="T2" fmla="*/ 15111 w 1049"/>
                <a:gd name="T3" fmla="*/ 3920 h 747"/>
                <a:gd name="T4" fmla="*/ 15392 w 1049"/>
                <a:gd name="T5" fmla="*/ 2803 h 747"/>
                <a:gd name="T6" fmla="*/ 17194 w 1049"/>
                <a:gd name="T7" fmla="*/ 2216 h 747"/>
                <a:gd name="T8" fmla="*/ 1278 w 1049"/>
                <a:gd name="T9" fmla="*/ 0 h 747"/>
                <a:gd name="T10" fmla="*/ 0 w 1049"/>
                <a:gd name="T11" fmla="*/ 664 h 747"/>
                <a:gd name="T12" fmla="*/ 0 w 1049"/>
                <a:gd name="T13" fmla="*/ 1704 h 747"/>
                <a:gd name="T14" fmla="*/ 0 w 1049"/>
                <a:gd name="T15" fmla="*/ 1704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9" name="Group 12">
              <a:extLst>
                <a:ext uri="{FF2B5EF4-FFF2-40B4-BE49-F238E27FC236}">
                  <a16:creationId xmlns:a16="http://schemas.microsoft.com/office/drawing/2014/main" id="{3AF565AC-6D50-44E5-981D-8D2138F2F896}"/>
                </a:ext>
              </a:extLst>
            </p:cNvPr>
            <p:cNvGrpSpPr>
              <a:grpSpLocks/>
            </p:cNvGrpSpPr>
            <p:nvPr userDrawn="1"/>
          </p:nvGrpSpPr>
          <p:grpSpPr bwMode="auto">
            <a:xfrm>
              <a:off x="123" y="148"/>
              <a:ext cx="2386" cy="1081"/>
              <a:chOff x="123" y="148"/>
              <a:chExt cx="2386" cy="1081"/>
            </a:xfrm>
          </p:grpSpPr>
          <p:sp>
            <p:nvSpPr>
              <p:cNvPr id="10" name="Freeform 13">
                <a:extLst>
                  <a:ext uri="{FF2B5EF4-FFF2-40B4-BE49-F238E27FC236}">
                    <a16:creationId xmlns:a16="http://schemas.microsoft.com/office/drawing/2014/main" id="{F05E50B9-7424-4EC9-9EA0-5DB23591ECAA}"/>
                  </a:ext>
                </a:extLst>
              </p:cNvPr>
              <p:cNvSpPr>
                <a:spLocks/>
              </p:cNvSpPr>
              <p:nvPr userDrawn="1"/>
            </p:nvSpPr>
            <p:spPr bwMode="auto">
              <a:xfrm>
                <a:off x="2005" y="934"/>
                <a:ext cx="212" cy="214"/>
              </a:xfrm>
              <a:custGeom>
                <a:avLst/>
                <a:gdLst>
                  <a:gd name="T0" fmla="*/ 1748 w 150"/>
                  <a:gd name="T1" fmla="*/ 0 h 173"/>
                  <a:gd name="T2" fmla="*/ 643 w 150"/>
                  <a:gd name="T3" fmla="*/ 364 h 173"/>
                  <a:gd name="T4" fmla="*/ 0 w 150"/>
                  <a:gd name="T5" fmla="*/ 950 h 173"/>
                  <a:gd name="T6" fmla="*/ 1272 w 150"/>
                  <a:gd name="T7" fmla="*/ 878 h 173"/>
                  <a:gd name="T8" fmla="*/ 1639 w 150"/>
                  <a:gd name="T9" fmla="*/ 464 h 173"/>
                  <a:gd name="T10" fmla="*/ 2391 w 150"/>
                  <a:gd name="T11" fmla="*/ 147 h 173"/>
                  <a:gd name="T12" fmla="*/ 1748 w 150"/>
                  <a:gd name="T13" fmla="*/ 0 h 173"/>
                  <a:gd name="T14" fmla="*/ 1748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14">
                <a:extLst>
                  <a:ext uri="{FF2B5EF4-FFF2-40B4-BE49-F238E27FC236}">
                    <a16:creationId xmlns:a16="http://schemas.microsoft.com/office/drawing/2014/main" id="{E699D7E8-EACC-4C28-8419-FE7D53101E28}"/>
                  </a:ext>
                </a:extLst>
              </p:cNvPr>
              <p:cNvSpPr>
                <a:spLocks/>
              </p:cNvSpPr>
              <p:nvPr userDrawn="1"/>
            </p:nvSpPr>
            <p:spPr bwMode="auto">
              <a:xfrm>
                <a:off x="123" y="148"/>
                <a:ext cx="2386" cy="1081"/>
              </a:xfrm>
              <a:custGeom>
                <a:avLst/>
                <a:gdLst>
                  <a:gd name="T0" fmla="*/ 2532 w 1684"/>
                  <a:gd name="T1" fmla="*/ 0 h 880"/>
                  <a:gd name="T2" fmla="*/ 1024 w 1684"/>
                  <a:gd name="T3" fmla="*/ 270 h 880"/>
                  <a:gd name="T4" fmla="*/ 0 w 1684"/>
                  <a:gd name="T5" fmla="*/ 1079 h 880"/>
                  <a:gd name="T6" fmla="*/ 1092 w 1684"/>
                  <a:gd name="T7" fmla="*/ 1861 h 880"/>
                  <a:gd name="T8" fmla="*/ 19196 w 1684"/>
                  <a:gd name="T9" fmla="*/ 4495 h 880"/>
                  <a:gd name="T10" fmla="*/ 23096 w 1684"/>
                  <a:gd name="T11" fmla="*/ 4331 h 880"/>
                  <a:gd name="T12" fmla="*/ 26256 w 1684"/>
                  <a:gd name="T13" fmla="*/ 4564 h 880"/>
                  <a:gd name="T14" fmla="*/ 27353 w 1684"/>
                  <a:gd name="T15" fmla="*/ 4194 h 880"/>
                  <a:gd name="T16" fmla="*/ 24393 w 1684"/>
                  <a:gd name="T17" fmla="*/ 3442 h 880"/>
                  <a:gd name="T18" fmla="*/ 23191 w 1684"/>
                  <a:gd name="T19" fmla="*/ 2658 h 880"/>
                  <a:gd name="T20" fmla="*/ 22243 w 1684"/>
                  <a:gd name="T21" fmla="*/ 2733 h 880"/>
                  <a:gd name="T22" fmla="*/ 23370 w 1684"/>
                  <a:gd name="T23" fmla="*/ 3442 h 880"/>
                  <a:gd name="T24" fmla="*/ 25630 w 1684"/>
                  <a:gd name="T25" fmla="*/ 4197 h 880"/>
                  <a:gd name="T26" fmla="*/ 22953 w 1684"/>
                  <a:gd name="T27" fmla="*/ 4081 h 880"/>
                  <a:gd name="T28" fmla="*/ 19796 w 1684"/>
                  <a:gd name="T29" fmla="*/ 4217 h 880"/>
                  <a:gd name="T30" fmla="*/ 20380 w 1684"/>
                  <a:gd name="T31" fmla="*/ 3368 h 880"/>
                  <a:gd name="T32" fmla="*/ 21733 w 1684"/>
                  <a:gd name="T33" fmla="*/ 2790 h 880"/>
                  <a:gd name="T34" fmla="*/ 20149 w 1684"/>
                  <a:gd name="T35" fmla="*/ 2862 h 880"/>
                  <a:gd name="T36" fmla="*/ 18921 w 1684"/>
                  <a:gd name="T37" fmla="*/ 3414 h 880"/>
                  <a:gd name="T38" fmla="*/ 18503 w 1684"/>
                  <a:gd name="T39" fmla="*/ 4104 h 880"/>
                  <a:gd name="T40" fmla="*/ 1740 w 1684"/>
                  <a:gd name="T41" fmla="*/ 1607 h 880"/>
                  <a:gd name="T42" fmla="*/ 1296 w 1684"/>
                  <a:gd name="T43" fmla="*/ 1114 h 880"/>
                  <a:gd name="T44" fmla="*/ 1672 w 1684"/>
                  <a:gd name="T45" fmla="*/ 495 h 880"/>
                  <a:gd name="T46" fmla="*/ 3519 w 1684"/>
                  <a:gd name="T47" fmla="*/ 0 h 880"/>
                  <a:gd name="T48" fmla="*/ 2532 w 1684"/>
                  <a:gd name="T49" fmla="*/ 0 h 880"/>
                  <a:gd name="T50" fmla="*/ 2532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15">
                <a:extLst>
                  <a:ext uri="{FF2B5EF4-FFF2-40B4-BE49-F238E27FC236}">
                    <a16:creationId xmlns:a16="http://schemas.microsoft.com/office/drawing/2014/main" id="{4D6A45AF-CEB0-419C-8EEC-45FE58C86D67}"/>
                  </a:ext>
                </a:extLst>
              </p:cNvPr>
              <p:cNvSpPr>
                <a:spLocks/>
              </p:cNvSpPr>
              <p:nvPr userDrawn="1"/>
            </p:nvSpPr>
            <p:spPr bwMode="auto">
              <a:xfrm>
                <a:off x="324" y="158"/>
                <a:ext cx="1686" cy="614"/>
              </a:xfrm>
              <a:custGeom>
                <a:avLst/>
                <a:gdLst>
                  <a:gd name="T0" fmla="*/ 1626 w 1190"/>
                  <a:gd name="T1" fmla="*/ 0 h 500"/>
                  <a:gd name="T2" fmla="*/ 19325 w 1190"/>
                  <a:gd name="T3" fmla="*/ 2533 h 500"/>
                  <a:gd name="T4" fmla="*/ 17462 w 1190"/>
                  <a:gd name="T5" fmla="*/ 2585 h 500"/>
                  <a:gd name="T6" fmla="*/ 0 w 1190"/>
                  <a:gd name="T7" fmla="*/ 139 h 500"/>
                  <a:gd name="T8" fmla="*/ 1626 w 1190"/>
                  <a:gd name="T9" fmla="*/ 0 h 500"/>
                  <a:gd name="T10" fmla="*/ 1626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16">
                <a:extLst>
                  <a:ext uri="{FF2B5EF4-FFF2-40B4-BE49-F238E27FC236}">
                    <a16:creationId xmlns:a16="http://schemas.microsoft.com/office/drawing/2014/main" id="{3DC223CF-E304-4692-BC3C-5C82DA5C8B6E}"/>
                  </a:ext>
                </a:extLst>
              </p:cNvPr>
              <p:cNvSpPr>
                <a:spLocks/>
              </p:cNvSpPr>
              <p:nvPr userDrawn="1"/>
            </p:nvSpPr>
            <p:spPr bwMode="auto">
              <a:xfrm>
                <a:off x="409" y="251"/>
                <a:ext cx="227" cy="410"/>
              </a:xfrm>
              <a:custGeom>
                <a:avLst/>
                <a:gdLst>
                  <a:gd name="T0" fmla="*/ 1908 w 160"/>
                  <a:gd name="T1" fmla="*/ 0 h 335"/>
                  <a:gd name="T2" fmla="*/ 312 w 160"/>
                  <a:gd name="T3" fmla="*/ 537 h 335"/>
                  <a:gd name="T4" fmla="*/ 0 w 160"/>
                  <a:gd name="T5" fmla="*/ 1155 h 335"/>
                  <a:gd name="T6" fmla="*/ 548 w 160"/>
                  <a:gd name="T7" fmla="*/ 1580 h 335"/>
                  <a:gd name="T8" fmla="*/ 1539 w 160"/>
                  <a:gd name="T9" fmla="*/ 1685 h 335"/>
                  <a:gd name="T10" fmla="*/ 1249 w 160"/>
                  <a:gd name="T11" fmla="*/ 771 h 335"/>
                  <a:gd name="T12" fmla="*/ 2625 w 160"/>
                  <a:gd name="T13" fmla="*/ 88 h 335"/>
                  <a:gd name="T14" fmla="*/ 1908 w 160"/>
                  <a:gd name="T15" fmla="*/ 0 h 335"/>
                  <a:gd name="T16" fmla="*/ 1908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17">
                <a:extLst>
                  <a:ext uri="{FF2B5EF4-FFF2-40B4-BE49-F238E27FC236}">
                    <a16:creationId xmlns:a16="http://schemas.microsoft.com/office/drawing/2014/main" id="{1BCE568B-6B2B-4271-A0F4-FC12F8358063}"/>
                  </a:ext>
                </a:extLst>
              </p:cNvPr>
              <p:cNvSpPr>
                <a:spLocks/>
              </p:cNvSpPr>
              <p:nvPr userDrawn="1"/>
            </p:nvSpPr>
            <p:spPr bwMode="auto">
              <a:xfrm>
                <a:off x="846" y="536"/>
                <a:ext cx="691" cy="364"/>
              </a:xfrm>
              <a:custGeom>
                <a:avLst/>
                <a:gdLst>
                  <a:gd name="T0" fmla="*/ 228 w 489"/>
                  <a:gd name="T1" fmla="*/ 180 h 296"/>
                  <a:gd name="T2" fmla="*/ 2539 w 489"/>
                  <a:gd name="T3" fmla="*/ 347 h 296"/>
                  <a:gd name="T4" fmla="*/ 5152 w 489"/>
                  <a:gd name="T5" fmla="*/ 718 h 296"/>
                  <a:gd name="T6" fmla="*/ 6996 w 489"/>
                  <a:gd name="T7" fmla="*/ 1273 h 296"/>
                  <a:gd name="T8" fmla="*/ 5183 w 489"/>
                  <a:gd name="T9" fmla="*/ 1204 h 296"/>
                  <a:gd name="T10" fmla="*/ 2204 w 489"/>
                  <a:gd name="T11" fmla="*/ 764 h 296"/>
                  <a:gd name="T12" fmla="*/ 793 w 489"/>
                  <a:gd name="T13" fmla="*/ 419 h 296"/>
                  <a:gd name="T14" fmla="*/ 1696 w 489"/>
                  <a:gd name="T15" fmla="*/ 853 h 296"/>
                  <a:gd name="T16" fmla="*/ 4323 w 489"/>
                  <a:gd name="T17" fmla="*/ 1411 h 296"/>
                  <a:gd name="T18" fmla="*/ 7405 w 489"/>
                  <a:gd name="T19" fmla="*/ 1552 h 296"/>
                  <a:gd name="T20" fmla="*/ 7772 w 489"/>
                  <a:gd name="T21" fmla="*/ 1172 h 296"/>
                  <a:gd name="T22" fmla="*/ 6264 w 489"/>
                  <a:gd name="T23" fmla="*/ 630 h 296"/>
                  <a:gd name="T24" fmla="*/ 2699 w 489"/>
                  <a:gd name="T25" fmla="*/ 90 h 296"/>
                  <a:gd name="T26" fmla="*/ 0 w 489"/>
                  <a:gd name="T27" fmla="*/ 0 h 296"/>
                  <a:gd name="T28" fmla="*/ 228 w 489"/>
                  <a:gd name="T29" fmla="*/ 180 h 296"/>
                  <a:gd name="T30" fmla="*/ 228 w 489"/>
                  <a:gd name="T31" fmla="*/ 180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5" name="Group 18">
            <a:extLst>
              <a:ext uri="{FF2B5EF4-FFF2-40B4-BE49-F238E27FC236}">
                <a16:creationId xmlns:a16="http://schemas.microsoft.com/office/drawing/2014/main" id="{3D8ED479-5578-477A-9080-89B767A291E5}"/>
              </a:ext>
            </a:extLst>
          </p:cNvPr>
          <p:cNvGrpSpPr>
            <a:grpSpLocks/>
          </p:cNvGrpSpPr>
          <p:nvPr/>
        </p:nvGrpSpPr>
        <p:grpSpPr bwMode="auto">
          <a:xfrm>
            <a:off x="7915275" y="4368800"/>
            <a:ext cx="742950" cy="1058863"/>
            <a:chOff x="4986" y="2752"/>
            <a:chExt cx="468" cy="667"/>
          </a:xfrm>
        </p:grpSpPr>
        <p:sp>
          <p:nvSpPr>
            <p:cNvPr id="16" name="Freeform 19">
              <a:extLst>
                <a:ext uri="{FF2B5EF4-FFF2-40B4-BE49-F238E27FC236}">
                  <a16:creationId xmlns:a16="http://schemas.microsoft.com/office/drawing/2014/main" id="{DF29805C-4D1E-41FF-A61A-69257A2FA8A1}"/>
                </a:ext>
              </a:extLst>
            </p:cNvPr>
            <p:cNvSpPr>
              <a:spLocks/>
            </p:cNvSpPr>
            <p:nvPr userDrawn="1"/>
          </p:nvSpPr>
          <p:spPr bwMode="auto">
            <a:xfrm rot="7320404">
              <a:off x="4909" y="2936"/>
              <a:ext cx="629" cy="293"/>
            </a:xfrm>
            <a:custGeom>
              <a:avLst/>
              <a:gdLst>
                <a:gd name="T0" fmla="*/ 123 w 794"/>
                <a:gd name="T1" fmla="*/ 25 h 414"/>
                <a:gd name="T2" fmla="*/ 110 w 794"/>
                <a:gd name="T3" fmla="*/ 20 h 414"/>
                <a:gd name="T4" fmla="*/ 86 w 794"/>
                <a:gd name="T5" fmla="*/ 13 h 414"/>
                <a:gd name="T6" fmla="*/ 10 w 794"/>
                <a:gd name="T7" fmla="*/ 0 h 414"/>
                <a:gd name="T8" fmla="*/ 4 w 794"/>
                <a:gd name="T9" fmla="*/ 1 h 414"/>
                <a:gd name="T10" fmla="*/ 0 w 794"/>
                <a:gd name="T11" fmla="*/ 6 h 414"/>
                <a:gd name="T12" fmla="*/ 4 w 794"/>
                <a:gd name="T13" fmla="*/ 10 h 414"/>
                <a:gd name="T14" fmla="*/ 89 w 794"/>
                <a:gd name="T15" fmla="*/ 26 h 414"/>
                <a:gd name="T16" fmla="*/ 107 w 794"/>
                <a:gd name="T17" fmla="*/ 25 h 414"/>
                <a:gd name="T18" fmla="*/ 122 w 794"/>
                <a:gd name="T19" fmla="*/ 26 h 414"/>
                <a:gd name="T20" fmla="*/ 123 w 794"/>
                <a:gd name="T21" fmla="*/ 25 h 414"/>
                <a:gd name="T22" fmla="*/ 123 w 794"/>
                <a:gd name="T23" fmla="*/ 25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20">
              <a:extLst>
                <a:ext uri="{FF2B5EF4-FFF2-40B4-BE49-F238E27FC236}">
                  <a16:creationId xmlns:a16="http://schemas.microsoft.com/office/drawing/2014/main" id="{0F2200D1-5B95-4579-A043-C56826648F54}"/>
                </a:ext>
              </a:extLst>
            </p:cNvPr>
            <p:cNvSpPr>
              <a:spLocks/>
            </p:cNvSpPr>
            <p:nvPr userDrawn="1"/>
          </p:nvSpPr>
          <p:spPr bwMode="auto">
            <a:xfrm rot="7320404">
              <a:off x="4893" y="2923"/>
              <a:ext cx="627" cy="290"/>
            </a:xfrm>
            <a:custGeom>
              <a:avLst/>
              <a:gdLst>
                <a:gd name="T0" fmla="*/ 0 w 1586"/>
                <a:gd name="T1" fmla="*/ 0 h 821"/>
                <a:gd name="T2" fmla="*/ 1 w 1586"/>
                <a:gd name="T3" fmla="*/ 0 h 821"/>
                <a:gd name="T4" fmla="*/ 1 w 1586"/>
                <a:gd name="T5" fmla="*/ 0 h 821"/>
                <a:gd name="T6" fmla="*/ 1 w 1586"/>
                <a:gd name="T7" fmla="*/ 0 h 821"/>
                <a:gd name="T8" fmla="*/ 1 w 1586"/>
                <a:gd name="T9" fmla="*/ 0 h 821"/>
                <a:gd name="T10" fmla="*/ 1 w 1586"/>
                <a:gd name="T11" fmla="*/ 0 h 821"/>
                <a:gd name="T12" fmla="*/ 1 w 1586"/>
                <a:gd name="T13" fmla="*/ 0 h 821"/>
                <a:gd name="T14" fmla="*/ 0 w 1586"/>
                <a:gd name="T15" fmla="*/ 0 h 821"/>
                <a:gd name="T16" fmla="*/ 0 w 1586"/>
                <a:gd name="T17" fmla="*/ 0 h 821"/>
                <a:gd name="T18" fmla="*/ 0 w 1586"/>
                <a:gd name="T19" fmla="*/ 0 h 821"/>
                <a:gd name="T20" fmla="*/ 0 w 1586"/>
                <a:gd name="T21" fmla="*/ 0 h 821"/>
                <a:gd name="T22" fmla="*/ 0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21">
              <a:extLst>
                <a:ext uri="{FF2B5EF4-FFF2-40B4-BE49-F238E27FC236}">
                  <a16:creationId xmlns:a16="http://schemas.microsoft.com/office/drawing/2014/main" id="{469C249B-6E8D-4B48-A4A4-112119A61FC3}"/>
                </a:ext>
              </a:extLst>
            </p:cNvPr>
            <p:cNvSpPr>
              <a:spLocks/>
            </p:cNvSpPr>
            <p:nvPr userDrawn="1"/>
          </p:nvSpPr>
          <p:spPr bwMode="auto">
            <a:xfrm rot="7320404">
              <a:off x="5000" y="2912"/>
              <a:ext cx="416" cy="265"/>
            </a:xfrm>
            <a:custGeom>
              <a:avLst/>
              <a:gdLst>
                <a:gd name="T0" fmla="*/ 0 w 1049"/>
                <a:gd name="T1" fmla="*/ 0 h 747"/>
                <a:gd name="T2" fmla="*/ 1 w 1049"/>
                <a:gd name="T3" fmla="*/ 0 h 747"/>
                <a:gd name="T4" fmla="*/ 1 w 1049"/>
                <a:gd name="T5" fmla="*/ 0 h 747"/>
                <a:gd name="T6" fmla="*/ 1 w 1049"/>
                <a:gd name="T7" fmla="*/ 0 h 747"/>
                <a:gd name="T8" fmla="*/ 0 w 1049"/>
                <a:gd name="T9" fmla="*/ 0 h 747"/>
                <a:gd name="T10" fmla="*/ 0 w 1049"/>
                <a:gd name="T11" fmla="*/ 0 h 747"/>
                <a:gd name="T12" fmla="*/ 0 w 1049"/>
                <a:gd name="T13" fmla="*/ 0 h 747"/>
                <a:gd name="T14" fmla="*/ 0 w 1049"/>
                <a:gd name="T15" fmla="*/ 0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9" name="Group 22">
              <a:extLst>
                <a:ext uri="{FF2B5EF4-FFF2-40B4-BE49-F238E27FC236}">
                  <a16:creationId xmlns:a16="http://schemas.microsoft.com/office/drawing/2014/main" id="{5130E7EE-AB44-4926-964C-E48339152448}"/>
                </a:ext>
              </a:extLst>
            </p:cNvPr>
            <p:cNvGrpSpPr>
              <a:grpSpLocks/>
            </p:cNvGrpSpPr>
            <p:nvPr userDrawn="1"/>
          </p:nvGrpSpPr>
          <p:grpSpPr bwMode="auto">
            <a:xfrm>
              <a:off x="4986" y="2752"/>
              <a:ext cx="468" cy="667"/>
              <a:chOff x="4986" y="2752"/>
              <a:chExt cx="468" cy="667"/>
            </a:xfrm>
          </p:grpSpPr>
          <p:sp>
            <p:nvSpPr>
              <p:cNvPr id="20" name="Freeform 23">
                <a:extLst>
                  <a:ext uri="{FF2B5EF4-FFF2-40B4-BE49-F238E27FC236}">
                    <a16:creationId xmlns:a16="http://schemas.microsoft.com/office/drawing/2014/main" id="{AF534C5A-3DBE-4492-966F-8ED51D9DC97E}"/>
                  </a:ext>
                </a:extLst>
              </p:cNvPr>
              <p:cNvSpPr>
                <a:spLocks/>
              </p:cNvSpPr>
              <p:nvPr userDrawn="1"/>
            </p:nvSpPr>
            <p:spPr bwMode="auto">
              <a:xfrm rot="7320404">
                <a:off x="4987" y="3190"/>
                <a:ext cx="59" cy="61"/>
              </a:xfrm>
              <a:custGeom>
                <a:avLst/>
                <a:gdLst>
                  <a:gd name="T0" fmla="*/ 0 w 150"/>
                  <a:gd name="T1" fmla="*/ 0 h 173"/>
                  <a:gd name="T2" fmla="*/ 0 w 150"/>
                  <a:gd name="T3" fmla="*/ 0 h 173"/>
                  <a:gd name="T4" fmla="*/ 0 w 150"/>
                  <a:gd name="T5" fmla="*/ 0 h 173"/>
                  <a:gd name="T6" fmla="*/ 0 w 150"/>
                  <a:gd name="T7" fmla="*/ 0 h 173"/>
                  <a:gd name="T8" fmla="*/ 0 w 150"/>
                  <a:gd name="T9" fmla="*/ 0 h 173"/>
                  <a:gd name="T10" fmla="*/ 0 w 150"/>
                  <a:gd name="T11" fmla="*/ 0 h 173"/>
                  <a:gd name="T12" fmla="*/ 0 w 150"/>
                  <a:gd name="T13" fmla="*/ 0 h 173"/>
                  <a:gd name="T14" fmla="*/ 0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24">
                <a:extLst>
                  <a:ext uri="{FF2B5EF4-FFF2-40B4-BE49-F238E27FC236}">
                    <a16:creationId xmlns:a16="http://schemas.microsoft.com/office/drawing/2014/main" id="{82A687B1-88AB-4411-AD47-92642600CBC8}"/>
                  </a:ext>
                </a:extLst>
              </p:cNvPr>
              <p:cNvSpPr>
                <a:spLocks/>
              </p:cNvSpPr>
              <p:nvPr userDrawn="1"/>
            </p:nvSpPr>
            <p:spPr bwMode="auto">
              <a:xfrm rot="7320404">
                <a:off x="4887" y="2930"/>
                <a:ext cx="667" cy="311"/>
              </a:xfrm>
              <a:custGeom>
                <a:avLst/>
                <a:gdLst>
                  <a:gd name="T0" fmla="*/ 0 w 1684"/>
                  <a:gd name="T1" fmla="*/ 0 h 880"/>
                  <a:gd name="T2" fmla="*/ 0 w 1684"/>
                  <a:gd name="T3" fmla="*/ 0 h 880"/>
                  <a:gd name="T4" fmla="*/ 0 w 1684"/>
                  <a:gd name="T5" fmla="*/ 0 h 880"/>
                  <a:gd name="T6" fmla="*/ 0 w 1684"/>
                  <a:gd name="T7" fmla="*/ 0 h 880"/>
                  <a:gd name="T8" fmla="*/ 1 w 1684"/>
                  <a:gd name="T9" fmla="*/ 0 h 880"/>
                  <a:gd name="T10" fmla="*/ 1 w 1684"/>
                  <a:gd name="T11" fmla="*/ 0 h 880"/>
                  <a:gd name="T12" fmla="*/ 1 w 1684"/>
                  <a:gd name="T13" fmla="*/ 0 h 880"/>
                  <a:gd name="T14" fmla="*/ 1 w 1684"/>
                  <a:gd name="T15" fmla="*/ 0 h 880"/>
                  <a:gd name="T16" fmla="*/ 1 w 1684"/>
                  <a:gd name="T17" fmla="*/ 0 h 880"/>
                  <a:gd name="T18" fmla="*/ 1 w 1684"/>
                  <a:gd name="T19" fmla="*/ 0 h 880"/>
                  <a:gd name="T20" fmla="*/ 1 w 1684"/>
                  <a:gd name="T21" fmla="*/ 0 h 880"/>
                  <a:gd name="T22" fmla="*/ 1 w 1684"/>
                  <a:gd name="T23" fmla="*/ 0 h 880"/>
                  <a:gd name="T24" fmla="*/ 1 w 1684"/>
                  <a:gd name="T25" fmla="*/ 0 h 880"/>
                  <a:gd name="T26" fmla="*/ 1 w 1684"/>
                  <a:gd name="T27" fmla="*/ 0 h 880"/>
                  <a:gd name="T28" fmla="*/ 1 w 1684"/>
                  <a:gd name="T29" fmla="*/ 0 h 880"/>
                  <a:gd name="T30" fmla="*/ 1 w 1684"/>
                  <a:gd name="T31" fmla="*/ 0 h 880"/>
                  <a:gd name="T32" fmla="*/ 1 w 1684"/>
                  <a:gd name="T33" fmla="*/ 0 h 880"/>
                  <a:gd name="T34" fmla="*/ 1 w 1684"/>
                  <a:gd name="T35" fmla="*/ 0 h 880"/>
                  <a:gd name="T36" fmla="*/ 1 w 1684"/>
                  <a:gd name="T37" fmla="*/ 0 h 880"/>
                  <a:gd name="T38" fmla="*/ 1 w 1684"/>
                  <a:gd name="T39" fmla="*/ 0 h 880"/>
                  <a:gd name="T40" fmla="*/ 0 w 1684"/>
                  <a:gd name="T41" fmla="*/ 0 h 880"/>
                  <a:gd name="T42" fmla="*/ 0 w 1684"/>
                  <a:gd name="T43" fmla="*/ 0 h 880"/>
                  <a:gd name="T44" fmla="*/ 0 w 1684"/>
                  <a:gd name="T45" fmla="*/ 0 h 880"/>
                  <a:gd name="T46" fmla="*/ 0 w 1684"/>
                  <a:gd name="T47" fmla="*/ 0 h 880"/>
                  <a:gd name="T48" fmla="*/ 0 w 1684"/>
                  <a:gd name="T49" fmla="*/ 0 h 880"/>
                  <a:gd name="T50" fmla="*/ 0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25">
                <a:extLst>
                  <a:ext uri="{FF2B5EF4-FFF2-40B4-BE49-F238E27FC236}">
                    <a16:creationId xmlns:a16="http://schemas.microsoft.com/office/drawing/2014/main" id="{4AC666B1-A50C-49F6-B874-609B3E742777}"/>
                  </a:ext>
                </a:extLst>
              </p:cNvPr>
              <p:cNvSpPr>
                <a:spLocks/>
              </p:cNvSpPr>
              <p:nvPr userDrawn="1"/>
            </p:nvSpPr>
            <p:spPr bwMode="auto">
              <a:xfrm rot="7320404">
                <a:off x="5062" y="2997"/>
                <a:ext cx="472" cy="176"/>
              </a:xfrm>
              <a:custGeom>
                <a:avLst/>
                <a:gdLst>
                  <a:gd name="T0" fmla="*/ 0 w 1190"/>
                  <a:gd name="T1" fmla="*/ 0 h 500"/>
                  <a:gd name="T2" fmla="*/ 1 w 1190"/>
                  <a:gd name="T3" fmla="*/ 0 h 500"/>
                  <a:gd name="T4" fmla="*/ 1 w 1190"/>
                  <a:gd name="T5" fmla="*/ 0 h 500"/>
                  <a:gd name="T6" fmla="*/ 0 w 1190"/>
                  <a:gd name="T7" fmla="*/ 0 h 500"/>
                  <a:gd name="T8" fmla="*/ 0 w 1190"/>
                  <a:gd name="T9" fmla="*/ 0 h 500"/>
                  <a:gd name="T10" fmla="*/ 0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26">
                <a:extLst>
                  <a:ext uri="{FF2B5EF4-FFF2-40B4-BE49-F238E27FC236}">
                    <a16:creationId xmlns:a16="http://schemas.microsoft.com/office/drawing/2014/main" id="{88C660EF-6821-4DA0-B234-4C98B5B2DDF9}"/>
                  </a:ext>
                </a:extLst>
              </p:cNvPr>
              <p:cNvSpPr>
                <a:spLocks/>
              </p:cNvSpPr>
              <p:nvPr userDrawn="1"/>
            </p:nvSpPr>
            <p:spPr bwMode="auto">
              <a:xfrm rot="7320404">
                <a:off x="5363" y="2874"/>
                <a:ext cx="63" cy="118"/>
              </a:xfrm>
              <a:custGeom>
                <a:avLst/>
                <a:gdLst>
                  <a:gd name="T0" fmla="*/ 0 w 160"/>
                  <a:gd name="T1" fmla="*/ 0 h 335"/>
                  <a:gd name="T2" fmla="*/ 0 w 160"/>
                  <a:gd name="T3" fmla="*/ 0 h 335"/>
                  <a:gd name="T4" fmla="*/ 0 w 160"/>
                  <a:gd name="T5" fmla="*/ 0 h 335"/>
                  <a:gd name="T6" fmla="*/ 0 w 160"/>
                  <a:gd name="T7" fmla="*/ 0 h 335"/>
                  <a:gd name="T8" fmla="*/ 0 w 160"/>
                  <a:gd name="T9" fmla="*/ 0 h 335"/>
                  <a:gd name="T10" fmla="*/ 0 w 160"/>
                  <a:gd name="T11" fmla="*/ 0 h 335"/>
                  <a:gd name="T12" fmla="*/ 0 w 160"/>
                  <a:gd name="T13" fmla="*/ 0 h 335"/>
                  <a:gd name="T14" fmla="*/ 0 w 160"/>
                  <a:gd name="T15" fmla="*/ 0 h 335"/>
                  <a:gd name="T16" fmla="*/ 0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27">
                <a:extLst>
                  <a:ext uri="{FF2B5EF4-FFF2-40B4-BE49-F238E27FC236}">
                    <a16:creationId xmlns:a16="http://schemas.microsoft.com/office/drawing/2014/main" id="{DBED9F45-18D7-452E-AB25-9A0B190054C1}"/>
                  </a:ext>
                </a:extLst>
              </p:cNvPr>
              <p:cNvSpPr>
                <a:spLocks/>
              </p:cNvSpPr>
              <p:nvPr userDrawn="1"/>
            </p:nvSpPr>
            <p:spPr bwMode="auto">
              <a:xfrm rot="7320404">
                <a:off x="5136" y="3000"/>
                <a:ext cx="193" cy="104"/>
              </a:xfrm>
              <a:custGeom>
                <a:avLst/>
                <a:gdLst>
                  <a:gd name="T0" fmla="*/ 0 w 489"/>
                  <a:gd name="T1" fmla="*/ 0 h 296"/>
                  <a:gd name="T2" fmla="*/ 0 w 489"/>
                  <a:gd name="T3" fmla="*/ 0 h 296"/>
                  <a:gd name="T4" fmla="*/ 0 w 489"/>
                  <a:gd name="T5" fmla="*/ 0 h 296"/>
                  <a:gd name="T6" fmla="*/ 0 w 489"/>
                  <a:gd name="T7" fmla="*/ 0 h 296"/>
                  <a:gd name="T8" fmla="*/ 0 w 489"/>
                  <a:gd name="T9" fmla="*/ 0 h 296"/>
                  <a:gd name="T10" fmla="*/ 0 w 489"/>
                  <a:gd name="T11" fmla="*/ 0 h 296"/>
                  <a:gd name="T12" fmla="*/ 0 w 489"/>
                  <a:gd name="T13" fmla="*/ 0 h 296"/>
                  <a:gd name="T14" fmla="*/ 0 w 489"/>
                  <a:gd name="T15" fmla="*/ 0 h 296"/>
                  <a:gd name="T16" fmla="*/ 0 w 489"/>
                  <a:gd name="T17" fmla="*/ 0 h 296"/>
                  <a:gd name="T18" fmla="*/ 0 w 489"/>
                  <a:gd name="T19" fmla="*/ 0 h 296"/>
                  <a:gd name="T20" fmla="*/ 0 w 489"/>
                  <a:gd name="T21" fmla="*/ 0 h 296"/>
                  <a:gd name="T22" fmla="*/ 0 w 489"/>
                  <a:gd name="T23" fmla="*/ 0 h 296"/>
                  <a:gd name="T24" fmla="*/ 0 w 489"/>
                  <a:gd name="T25" fmla="*/ 0 h 296"/>
                  <a:gd name="T26" fmla="*/ 0 w 489"/>
                  <a:gd name="T27" fmla="*/ 0 h 296"/>
                  <a:gd name="T28" fmla="*/ 0 w 489"/>
                  <a:gd name="T29" fmla="*/ 0 h 296"/>
                  <a:gd name="T30" fmla="*/ 0 w 489"/>
                  <a:gd name="T31" fmla="*/ 0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25" name="Freeform 28">
            <a:extLst>
              <a:ext uri="{FF2B5EF4-FFF2-40B4-BE49-F238E27FC236}">
                <a16:creationId xmlns:a16="http://schemas.microsoft.com/office/drawing/2014/main" id="{46C300A2-3101-4967-B1DA-E83259ED2BC0}"/>
              </a:ext>
            </a:extLst>
          </p:cNvPr>
          <p:cNvSpPr>
            <a:spLocks/>
          </p:cNvSpPr>
          <p:nvPr/>
        </p:nvSpPr>
        <p:spPr bwMode="auto">
          <a:xfrm>
            <a:off x="901700" y="5054600"/>
            <a:ext cx="6807200" cy="728663"/>
          </a:xfrm>
          <a:custGeom>
            <a:avLst/>
            <a:gdLst>
              <a:gd name="T0" fmla="*/ 0 w 4288"/>
              <a:gd name="T1" fmla="*/ 0 h 459"/>
              <a:gd name="T2" fmla="*/ 2147483646 w 4288"/>
              <a:gd name="T3" fmla="*/ 2147483646 h 459"/>
              <a:gd name="T4" fmla="*/ 2147483646 w 4288"/>
              <a:gd name="T5" fmla="*/ 2147483646 h 459"/>
              <a:gd name="T6" fmla="*/ 2147483646 w 4288"/>
              <a:gd name="T7" fmla="*/ 2147483646 h 459"/>
              <a:gd name="T8" fmla="*/ 2147483646 w 4288"/>
              <a:gd name="T9" fmla="*/ 2147483646 h 459"/>
              <a:gd name="T10" fmla="*/ 2147483646 w 4288"/>
              <a:gd name="T11" fmla="*/ 2147483646 h 459"/>
              <a:gd name="T12" fmla="*/ 2147483646 w 4288"/>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6" name="Freeform 29">
            <a:extLst>
              <a:ext uri="{FF2B5EF4-FFF2-40B4-BE49-F238E27FC236}">
                <a16:creationId xmlns:a16="http://schemas.microsoft.com/office/drawing/2014/main" id="{71B9419C-42D2-4006-A25B-D0560F7D7F1E}"/>
              </a:ext>
            </a:extLst>
          </p:cNvPr>
          <p:cNvSpPr>
            <a:spLocks/>
          </p:cNvSpPr>
          <p:nvPr/>
        </p:nvSpPr>
        <p:spPr bwMode="auto">
          <a:xfrm>
            <a:off x="4076700" y="1930400"/>
            <a:ext cx="889000" cy="381000"/>
          </a:xfrm>
          <a:custGeom>
            <a:avLst/>
            <a:gdLst>
              <a:gd name="T0" fmla="*/ 0 w 560"/>
              <a:gd name="T1" fmla="*/ 2147483646 h 240"/>
              <a:gd name="T2" fmla="*/ 2147483646 w 560"/>
              <a:gd name="T3" fmla="*/ 2147483646 h 240"/>
              <a:gd name="T4" fmla="*/ 2147483646 w 560"/>
              <a:gd name="T5" fmla="*/ 2147483646 h 240"/>
              <a:gd name="T6" fmla="*/ 2147483646 w 560"/>
              <a:gd name="T7" fmla="*/ 2147483646 h 2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8531" name="Rectangle 3"/>
          <p:cNvSpPr>
            <a:spLocks noGrp="1" noChangeArrowheads="1"/>
          </p:cNvSpPr>
          <p:nvPr>
            <p:ph type="ctrTitle"/>
          </p:nvPr>
        </p:nvSpPr>
        <p:spPr>
          <a:xfrm>
            <a:off x="1371600" y="1511300"/>
            <a:ext cx="6400800" cy="2273300"/>
          </a:xfrm>
          <a:effectLst>
            <a:outerShdw dist="45791" dir="2021404" algn="ctr" rotWithShape="0">
              <a:schemeClr val="bg2"/>
            </a:outerShdw>
          </a:effectLst>
          <a:extLst>
            <a:ext uri="{909E8E84-426E-40DD-AFC4-6F175D3DCCD1}">
              <a14:hiddenFill xmlns:a14="http://schemas.microsoft.com/office/drawing/2010/main">
                <a:solidFill>
                  <a:srgbClr val="FF3300"/>
                </a:solidFill>
              </a14:hiddenFill>
            </a:ext>
          </a:extLst>
        </p:spPr>
        <p:txBody>
          <a:bodyPr/>
          <a:lstStyle>
            <a:lvl1pPr>
              <a:defRPr>
                <a:solidFill>
                  <a:schemeClr val="tx2"/>
                </a:solidFill>
                <a:effectLst>
                  <a:outerShdw blurRad="38100" dist="38100" dir="2700000" algn="tl">
                    <a:srgbClr val="C0C0C0"/>
                  </a:outerShdw>
                </a:effectLst>
              </a:defRPr>
            </a:lvl1pPr>
          </a:lstStyle>
          <a:p>
            <a:pPr lvl="0"/>
            <a:r>
              <a:rPr lang="zh-CN" altLang="en-US" noProof="0"/>
              <a:t>单击此处编辑母版标题样式</a:t>
            </a:r>
          </a:p>
        </p:txBody>
      </p:sp>
      <p:sp>
        <p:nvSpPr>
          <p:cNvPr id="278532"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pPr lvl="0"/>
            <a:r>
              <a:rPr lang="zh-CN" altLang="en-US" noProof="0"/>
              <a:t>单击此处编辑母版副标题样式</a:t>
            </a:r>
          </a:p>
        </p:txBody>
      </p:sp>
      <p:sp>
        <p:nvSpPr>
          <p:cNvPr id="27" name="Rectangle 5">
            <a:extLst>
              <a:ext uri="{FF2B5EF4-FFF2-40B4-BE49-F238E27FC236}">
                <a16:creationId xmlns:a16="http://schemas.microsoft.com/office/drawing/2014/main" id="{70207AB0-BAD7-4CA2-8275-CF8359829D59}"/>
              </a:ext>
            </a:extLst>
          </p:cNvPr>
          <p:cNvSpPr>
            <a:spLocks noGrp="1" noChangeArrowheads="1"/>
          </p:cNvSpPr>
          <p:nvPr>
            <p:ph type="dt" sz="half" idx="10"/>
          </p:nvPr>
        </p:nvSpPr>
        <p:spPr>
          <a:xfrm>
            <a:off x="685800" y="6248400"/>
            <a:ext cx="1905000" cy="457200"/>
          </a:xfrm>
        </p:spPr>
        <p:txBody>
          <a:bodyPr/>
          <a:lstStyle>
            <a:lvl1pPr>
              <a:defRPr/>
            </a:lvl1pPr>
          </a:lstStyle>
          <a:p>
            <a:pPr>
              <a:defRPr/>
            </a:pPr>
            <a:endParaRPr lang="en-US" altLang="zh-CN"/>
          </a:p>
        </p:txBody>
      </p:sp>
      <p:sp>
        <p:nvSpPr>
          <p:cNvPr id="28" name="Rectangle 6">
            <a:extLst>
              <a:ext uri="{FF2B5EF4-FFF2-40B4-BE49-F238E27FC236}">
                <a16:creationId xmlns:a16="http://schemas.microsoft.com/office/drawing/2014/main" id="{7D274A0A-4761-4C0F-BEE4-FF2115A75335}"/>
              </a:ext>
            </a:extLst>
          </p:cNvPr>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29" name="Rectangle 7">
            <a:extLst>
              <a:ext uri="{FF2B5EF4-FFF2-40B4-BE49-F238E27FC236}">
                <a16:creationId xmlns:a16="http://schemas.microsoft.com/office/drawing/2014/main" id="{9EC11929-871F-4A2D-8991-E5B59488E654}"/>
              </a:ext>
            </a:extLst>
          </p:cNvPr>
          <p:cNvSpPr>
            <a:spLocks noGrp="1" noChangeArrowheads="1"/>
          </p:cNvSpPr>
          <p:nvPr>
            <p:ph type="sldNum" sz="quarter" idx="12"/>
          </p:nvPr>
        </p:nvSpPr>
        <p:spPr>
          <a:xfrm>
            <a:off x="6553200" y="6248400"/>
            <a:ext cx="1905000" cy="457200"/>
          </a:xfrm>
        </p:spPr>
        <p:txBody>
          <a:bodyPr/>
          <a:lstStyle>
            <a:lvl1pPr>
              <a:defRPr/>
            </a:lvl1pPr>
          </a:lstStyle>
          <a:p>
            <a:pPr>
              <a:defRPr/>
            </a:pPr>
            <a:fld id="{9AE6E54C-32EA-4D58-913E-81FABD905795}" type="slidenum">
              <a:rPr lang="en-US" altLang="zh-CN"/>
              <a:pPr>
                <a:defRPr/>
              </a:pPr>
              <a:t>‹#›</a:t>
            </a:fld>
            <a:endParaRPr lang="en-US" altLang="zh-CN"/>
          </a:p>
        </p:txBody>
      </p:sp>
    </p:spTree>
    <p:extLst>
      <p:ext uri="{BB962C8B-B14F-4D97-AF65-F5344CB8AC3E}">
        <p14:creationId xmlns:p14="http://schemas.microsoft.com/office/powerpoint/2010/main" val="3418878575"/>
      </p:ext>
    </p:extLst>
  </p:cSld>
  <p:clrMapOvr>
    <a:masterClrMapping/>
  </p:clrMapOvr>
  <p:transition spd="slow">
    <p:cut thruBlk="1"/>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5">
            <a:extLst>
              <a:ext uri="{FF2B5EF4-FFF2-40B4-BE49-F238E27FC236}">
                <a16:creationId xmlns:a16="http://schemas.microsoft.com/office/drawing/2014/main" id="{322C4C1E-1BF5-4EB0-827A-2476A2A981B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7A8C423B-7B3A-4E26-892B-6E68FDEBFC1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a:extLst>
              <a:ext uri="{FF2B5EF4-FFF2-40B4-BE49-F238E27FC236}">
                <a16:creationId xmlns:a16="http://schemas.microsoft.com/office/drawing/2014/main" id="{05F7A5B6-3E87-4BD5-B4E1-5A6044726F5C}"/>
              </a:ext>
            </a:extLst>
          </p:cNvPr>
          <p:cNvSpPr>
            <a:spLocks noGrp="1" noChangeArrowheads="1"/>
          </p:cNvSpPr>
          <p:nvPr>
            <p:ph type="sldNum" sz="quarter" idx="12"/>
          </p:nvPr>
        </p:nvSpPr>
        <p:spPr>
          <a:ln/>
        </p:spPr>
        <p:txBody>
          <a:bodyPr/>
          <a:lstStyle>
            <a:lvl1pPr>
              <a:defRPr/>
            </a:lvl1pPr>
          </a:lstStyle>
          <a:p>
            <a:pPr>
              <a:defRPr/>
            </a:pPr>
            <a:fld id="{7CFF363A-8F20-41DF-971F-4B6EFB3F0DB3}" type="slidenum">
              <a:rPr lang="en-US" altLang="zh-CN"/>
              <a:pPr>
                <a:defRPr/>
              </a:pPr>
              <a:t>‹#›</a:t>
            </a:fld>
            <a:endParaRPr lang="en-US" altLang="zh-CN"/>
          </a:p>
        </p:txBody>
      </p:sp>
    </p:spTree>
    <p:extLst>
      <p:ext uri="{BB962C8B-B14F-4D97-AF65-F5344CB8AC3E}">
        <p14:creationId xmlns:p14="http://schemas.microsoft.com/office/powerpoint/2010/main" val="3798498479"/>
      </p:ext>
    </p:extLst>
  </p:cSld>
  <p:clrMapOvr>
    <a:masterClrMapping/>
  </p:clrMapOvr>
  <p:transition spd="slow">
    <p:cut thruBlk="1"/>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7950" y="152400"/>
            <a:ext cx="1924050" cy="5334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152400"/>
            <a:ext cx="5619750" cy="5334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5">
            <a:extLst>
              <a:ext uri="{FF2B5EF4-FFF2-40B4-BE49-F238E27FC236}">
                <a16:creationId xmlns:a16="http://schemas.microsoft.com/office/drawing/2014/main" id="{11586595-7663-411F-9FE4-726E12F1302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ADD9825B-D929-4502-8177-12164802DE6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a:extLst>
              <a:ext uri="{FF2B5EF4-FFF2-40B4-BE49-F238E27FC236}">
                <a16:creationId xmlns:a16="http://schemas.microsoft.com/office/drawing/2014/main" id="{60215ACC-F2AB-4E0F-B27F-EC2F9D89741B}"/>
              </a:ext>
            </a:extLst>
          </p:cNvPr>
          <p:cNvSpPr>
            <a:spLocks noGrp="1" noChangeArrowheads="1"/>
          </p:cNvSpPr>
          <p:nvPr>
            <p:ph type="sldNum" sz="quarter" idx="12"/>
          </p:nvPr>
        </p:nvSpPr>
        <p:spPr>
          <a:ln/>
        </p:spPr>
        <p:txBody>
          <a:bodyPr/>
          <a:lstStyle>
            <a:lvl1pPr>
              <a:defRPr/>
            </a:lvl1pPr>
          </a:lstStyle>
          <a:p>
            <a:pPr>
              <a:defRPr/>
            </a:pPr>
            <a:fld id="{8B4E4838-F25C-47B7-A7F6-98AFFEA7CA22}" type="slidenum">
              <a:rPr lang="en-US" altLang="zh-CN"/>
              <a:pPr>
                <a:defRPr/>
              </a:pPr>
              <a:t>‹#›</a:t>
            </a:fld>
            <a:endParaRPr lang="en-US" altLang="zh-CN"/>
          </a:p>
        </p:txBody>
      </p:sp>
    </p:spTree>
    <p:extLst>
      <p:ext uri="{BB962C8B-B14F-4D97-AF65-F5344CB8AC3E}">
        <p14:creationId xmlns:p14="http://schemas.microsoft.com/office/powerpoint/2010/main" val="1308260654"/>
      </p:ext>
    </p:extLst>
  </p:cSld>
  <p:clrMapOvr>
    <a:masterClrMapping/>
  </p:clrMapOvr>
  <p:transition spd="slow">
    <p:cut thruBlk="1"/>
    <p:sndAc>
      <p:stSnd>
        <p:snd r:embed="rId1" name="chimes.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52400"/>
            <a:ext cx="6870700" cy="1600200"/>
          </a:xfrm>
        </p:spPr>
        <p:txBody>
          <a:bodyPr/>
          <a:lstStyle/>
          <a:p>
            <a:r>
              <a:rPr lang="zh-CN" altLang="en-US"/>
              <a:t>单击此处编辑母版标题样式</a:t>
            </a:r>
          </a:p>
        </p:txBody>
      </p:sp>
      <p:sp>
        <p:nvSpPr>
          <p:cNvPr id="3" name="文本占位符 2"/>
          <p:cNvSpPr>
            <a:spLocks noGrp="1"/>
          </p:cNvSpPr>
          <p:nvPr>
            <p:ph type="body" sz="half" idx="1"/>
          </p:nvPr>
        </p:nvSpPr>
        <p:spPr>
          <a:xfrm>
            <a:off x="685800" y="1828800"/>
            <a:ext cx="3771900" cy="3657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10100" y="1828800"/>
            <a:ext cx="3771900" cy="1752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10100" y="3733800"/>
            <a:ext cx="3771900" cy="1752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5">
            <a:extLst>
              <a:ext uri="{FF2B5EF4-FFF2-40B4-BE49-F238E27FC236}">
                <a16:creationId xmlns:a16="http://schemas.microsoft.com/office/drawing/2014/main" id="{EC6EC6C3-DE6F-4CC2-9CD7-036EE55FE3C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5859E2FA-6E13-472E-B4AC-815AED2B48C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7">
            <a:extLst>
              <a:ext uri="{FF2B5EF4-FFF2-40B4-BE49-F238E27FC236}">
                <a16:creationId xmlns:a16="http://schemas.microsoft.com/office/drawing/2014/main" id="{4780CC2A-77D1-4085-9F98-EE350AB122B9}"/>
              </a:ext>
            </a:extLst>
          </p:cNvPr>
          <p:cNvSpPr>
            <a:spLocks noGrp="1" noChangeArrowheads="1"/>
          </p:cNvSpPr>
          <p:nvPr>
            <p:ph type="sldNum" sz="quarter" idx="12"/>
          </p:nvPr>
        </p:nvSpPr>
        <p:spPr>
          <a:ln/>
        </p:spPr>
        <p:txBody>
          <a:bodyPr/>
          <a:lstStyle>
            <a:lvl1pPr>
              <a:defRPr/>
            </a:lvl1pPr>
          </a:lstStyle>
          <a:p>
            <a:pPr>
              <a:defRPr/>
            </a:pPr>
            <a:fld id="{9C624EEF-6E97-4B4C-A6FC-5CA33F710287}" type="slidenum">
              <a:rPr lang="en-US" altLang="zh-CN"/>
              <a:pPr>
                <a:defRPr/>
              </a:pPr>
              <a:t>‹#›</a:t>
            </a:fld>
            <a:endParaRPr lang="en-US" altLang="zh-CN"/>
          </a:p>
        </p:txBody>
      </p:sp>
    </p:spTree>
    <p:extLst>
      <p:ext uri="{BB962C8B-B14F-4D97-AF65-F5344CB8AC3E}">
        <p14:creationId xmlns:p14="http://schemas.microsoft.com/office/powerpoint/2010/main" val="3813887649"/>
      </p:ext>
    </p:extLst>
  </p:cSld>
  <p:clrMapOvr>
    <a:masterClrMapping/>
  </p:clrMapOvr>
  <p:transition spd="slow">
    <p:cut thruBlk="1"/>
    <p:sndAc>
      <p:stSnd>
        <p:snd r:embed="rId1" name="chimes.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52400"/>
            <a:ext cx="6870700" cy="1600200"/>
          </a:xfrm>
        </p:spPr>
        <p:txBody>
          <a:bodyPr/>
          <a:lstStyle/>
          <a:p>
            <a:r>
              <a:rPr lang="zh-CN" altLang="en-US"/>
              <a:t>单击此处编辑母版标题样式</a:t>
            </a:r>
          </a:p>
        </p:txBody>
      </p:sp>
      <p:sp>
        <p:nvSpPr>
          <p:cNvPr id="3" name="文本占位符 2"/>
          <p:cNvSpPr>
            <a:spLocks noGrp="1"/>
          </p:cNvSpPr>
          <p:nvPr>
            <p:ph type="body" sz="half" idx="1"/>
          </p:nvPr>
        </p:nvSpPr>
        <p:spPr>
          <a:xfrm>
            <a:off x="685800" y="1828800"/>
            <a:ext cx="3771900" cy="3657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10100" y="1828800"/>
            <a:ext cx="3771900" cy="3657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5">
            <a:extLst>
              <a:ext uri="{FF2B5EF4-FFF2-40B4-BE49-F238E27FC236}">
                <a16:creationId xmlns:a16="http://schemas.microsoft.com/office/drawing/2014/main" id="{C3D972BB-8C55-4326-BC2A-B9809D4AC7E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F8C92582-06B8-4DE5-BB6B-3FA572CB0C9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a:extLst>
              <a:ext uri="{FF2B5EF4-FFF2-40B4-BE49-F238E27FC236}">
                <a16:creationId xmlns:a16="http://schemas.microsoft.com/office/drawing/2014/main" id="{D5C2FA1E-05B9-46B3-8190-D05A5FC906F3}"/>
              </a:ext>
            </a:extLst>
          </p:cNvPr>
          <p:cNvSpPr>
            <a:spLocks noGrp="1" noChangeArrowheads="1"/>
          </p:cNvSpPr>
          <p:nvPr>
            <p:ph type="sldNum" sz="quarter" idx="12"/>
          </p:nvPr>
        </p:nvSpPr>
        <p:spPr>
          <a:ln/>
        </p:spPr>
        <p:txBody>
          <a:bodyPr/>
          <a:lstStyle>
            <a:lvl1pPr>
              <a:defRPr/>
            </a:lvl1pPr>
          </a:lstStyle>
          <a:p>
            <a:pPr>
              <a:defRPr/>
            </a:pPr>
            <a:fld id="{27854883-B3D2-423F-96BA-5C27A26569A5}" type="slidenum">
              <a:rPr lang="en-US" altLang="zh-CN"/>
              <a:pPr>
                <a:defRPr/>
              </a:pPr>
              <a:t>‹#›</a:t>
            </a:fld>
            <a:endParaRPr lang="en-US" altLang="zh-CN"/>
          </a:p>
        </p:txBody>
      </p:sp>
    </p:spTree>
    <p:extLst>
      <p:ext uri="{BB962C8B-B14F-4D97-AF65-F5344CB8AC3E}">
        <p14:creationId xmlns:p14="http://schemas.microsoft.com/office/powerpoint/2010/main" val="1062208163"/>
      </p:ext>
    </p:extLst>
  </p:cSld>
  <p:clrMapOvr>
    <a:masterClrMapping/>
  </p:clrMapOvr>
  <p:transition spd="slow">
    <p:cut thruBlk="1"/>
    <p:sndAc>
      <p:stSnd>
        <p:snd r:embed="rId1" name="chimes.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152400"/>
            <a:ext cx="6870700" cy="1600200"/>
          </a:xfrm>
        </p:spPr>
        <p:txBody>
          <a:bodyPr/>
          <a:lstStyle/>
          <a:p>
            <a:r>
              <a:rPr lang="zh-CN" altLang="en-US"/>
              <a:t>单击此处编辑母版标题样式</a:t>
            </a:r>
          </a:p>
        </p:txBody>
      </p:sp>
      <p:sp>
        <p:nvSpPr>
          <p:cNvPr id="3" name="表格占位符 2"/>
          <p:cNvSpPr>
            <a:spLocks noGrp="1"/>
          </p:cNvSpPr>
          <p:nvPr>
            <p:ph type="tbl" idx="1"/>
          </p:nvPr>
        </p:nvSpPr>
        <p:spPr>
          <a:xfrm>
            <a:off x="685800" y="1828800"/>
            <a:ext cx="7696200" cy="3657600"/>
          </a:xfrm>
        </p:spPr>
        <p:txBody>
          <a:bodyPr/>
          <a:lstStyle/>
          <a:p>
            <a:pPr lvl="0"/>
            <a:endParaRPr lang="zh-CN" altLang="en-US" noProof="0"/>
          </a:p>
        </p:txBody>
      </p:sp>
      <p:sp>
        <p:nvSpPr>
          <p:cNvPr id="4" name="Rectangle 5">
            <a:extLst>
              <a:ext uri="{FF2B5EF4-FFF2-40B4-BE49-F238E27FC236}">
                <a16:creationId xmlns:a16="http://schemas.microsoft.com/office/drawing/2014/main" id="{F8E9216A-409A-45F7-9F2A-DDBEF4F8C94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A62EBB86-0A07-4CB5-888E-47A0EB66B77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a:extLst>
              <a:ext uri="{FF2B5EF4-FFF2-40B4-BE49-F238E27FC236}">
                <a16:creationId xmlns:a16="http://schemas.microsoft.com/office/drawing/2014/main" id="{A5C0D7ED-DE2F-4999-A7AA-8BA49D27FAE3}"/>
              </a:ext>
            </a:extLst>
          </p:cNvPr>
          <p:cNvSpPr>
            <a:spLocks noGrp="1" noChangeArrowheads="1"/>
          </p:cNvSpPr>
          <p:nvPr>
            <p:ph type="sldNum" sz="quarter" idx="12"/>
          </p:nvPr>
        </p:nvSpPr>
        <p:spPr>
          <a:ln/>
        </p:spPr>
        <p:txBody>
          <a:bodyPr/>
          <a:lstStyle>
            <a:lvl1pPr>
              <a:defRPr/>
            </a:lvl1pPr>
          </a:lstStyle>
          <a:p>
            <a:pPr>
              <a:defRPr/>
            </a:pPr>
            <a:fld id="{24AB8C60-2083-4C05-B1EF-79E8854BB970}" type="slidenum">
              <a:rPr lang="en-US" altLang="zh-CN"/>
              <a:pPr>
                <a:defRPr/>
              </a:pPr>
              <a:t>‹#›</a:t>
            </a:fld>
            <a:endParaRPr lang="en-US" altLang="zh-CN"/>
          </a:p>
        </p:txBody>
      </p:sp>
    </p:spTree>
    <p:extLst>
      <p:ext uri="{BB962C8B-B14F-4D97-AF65-F5344CB8AC3E}">
        <p14:creationId xmlns:p14="http://schemas.microsoft.com/office/powerpoint/2010/main" val="3343578335"/>
      </p:ext>
    </p:extLst>
  </p:cSld>
  <p:clrMapOvr>
    <a:masterClrMapping/>
  </p:clrMapOvr>
  <p:transition spd="slow">
    <p:cut thruBlk="1"/>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5">
            <a:extLst>
              <a:ext uri="{FF2B5EF4-FFF2-40B4-BE49-F238E27FC236}">
                <a16:creationId xmlns:a16="http://schemas.microsoft.com/office/drawing/2014/main" id="{65AF33CA-D217-4010-8636-E772C1339AF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24663465-DE89-4345-8864-DFDA5CF049A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a:extLst>
              <a:ext uri="{FF2B5EF4-FFF2-40B4-BE49-F238E27FC236}">
                <a16:creationId xmlns:a16="http://schemas.microsoft.com/office/drawing/2014/main" id="{CD8D492F-F32B-431A-A8A1-2B3B4901B1E2}"/>
              </a:ext>
            </a:extLst>
          </p:cNvPr>
          <p:cNvSpPr>
            <a:spLocks noGrp="1" noChangeArrowheads="1"/>
          </p:cNvSpPr>
          <p:nvPr>
            <p:ph type="sldNum" sz="quarter" idx="12"/>
          </p:nvPr>
        </p:nvSpPr>
        <p:spPr>
          <a:ln/>
        </p:spPr>
        <p:txBody>
          <a:bodyPr/>
          <a:lstStyle>
            <a:lvl1pPr>
              <a:defRPr/>
            </a:lvl1pPr>
          </a:lstStyle>
          <a:p>
            <a:pPr>
              <a:defRPr/>
            </a:pPr>
            <a:fld id="{AD04ADE5-2F0E-460D-BA7D-A1EC465701DB}" type="slidenum">
              <a:rPr lang="en-US" altLang="zh-CN"/>
              <a:pPr>
                <a:defRPr/>
              </a:pPr>
              <a:t>‹#›</a:t>
            </a:fld>
            <a:endParaRPr lang="en-US" altLang="zh-CN"/>
          </a:p>
        </p:txBody>
      </p:sp>
    </p:spTree>
    <p:extLst>
      <p:ext uri="{BB962C8B-B14F-4D97-AF65-F5344CB8AC3E}">
        <p14:creationId xmlns:p14="http://schemas.microsoft.com/office/powerpoint/2010/main" val="2424859963"/>
      </p:ext>
    </p:extLst>
  </p:cSld>
  <p:clrMapOvr>
    <a:masterClrMapping/>
  </p:clrMapOvr>
  <p:transition spd="slow">
    <p:cut thruBlk="1"/>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5">
            <a:extLst>
              <a:ext uri="{FF2B5EF4-FFF2-40B4-BE49-F238E27FC236}">
                <a16:creationId xmlns:a16="http://schemas.microsoft.com/office/drawing/2014/main" id="{3BC17E0E-E1EF-4C98-9213-429356F0C5B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8D1B705F-21B8-4947-929D-EDB4BB68C0F7}"/>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a:extLst>
              <a:ext uri="{FF2B5EF4-FFF2-40B4-BE49-F238E27FC236}">
                <a16:creationId xmlns:a16="http://schemas.microsoft.com/office/drawing/2014/main" id="{88D11F26-BF15-4FD9-87EF-A3D2E287AEF3}"/>
              </a:ext>
            </a:extLst>
          </p:cNvPr>
          <p:cNvSpPr>
            <a:spLocks noGrp="1" noChangeArrowheads="1"/>
          </p:cNvSpPr>
          <p:nvPr>
            <p:ph type="sldNum" sz="quarter" idx="12"/>
          </p:nvPr>
        </p:nvSpPr>
        <p:spPr>
          <a:ln/>
        </p:spPr>
        <p:txBody>
          <a:bodyPr/>
          <a:lstStyle>
            <a:lvl1pPr>
              <a:defRPr/>
            </a:lvl1pPr>
          </a:lstStyle>
          <a:p>
            <a:pPr>
              <a:defRPr/>
            </a:pPr>
            <a:fld id="{14C1BE3E-7546-4A7E-8068-A9FA8D4693C0}" type="slidenum">
              <a:rPr lang="en-US" altLang="zh-CN"/>
              <a:pPr>
                <a:defRPr/>
              </a:pPr>
              <a:t>‹#›</a:t>
            </a:fld>
            <a:endParaRPr lang="en-US" altLang="zh-CN"/>
          </a:p>
        </p:txBody>
      </p:sp>
    </p:spTree>
    <p:extLst>
      <p:ext uri="{BB962C8B-B14F-4D97-AF65-F5344CB8AC3E}">
        <p14:creationId xmlns:p14="http://schemas.microsoft.com/office/powerpoint/2010/main" val="3840496872"/>
      </p:ext>
    </p:extLst>
  </p:cSld>
  <p:clrMapOvr>
    <a:masterClrMapping/>
  </p:clrMapOvr>
  <p:transition spd="slow">
    <p:cut thruBlk="1"/>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5">
            <a:extLst>
              <a:ext uri="{FF2B5EF4-FFF2-40B4-BE49-F238E27FC236}">
                <a16:creationId xmlns:a16="http://schemas.microsoft.com/office/drawing/2014/main" id="{DA8604D2-3C28-408B-AFB3-679EDEC84AE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9D248342-4A41-489E-BF3A-57113DE92CC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a:extLst>
              <a:ext uri="{FF2B5EF4-FFF2-40B4-BE49-F238E27FC236}">
                <a16:creationId xmlns:a16="http://schemas.microsoft.com/office/drawing/2014/main" id="{A21114C4-E688-49A5-8FC8-F5DA0112BCBC}"/>
              </a:ext>
            </a:extLst>
          </p:cNvPr>
          <p:cNvSpPr>
            <a:spLocks noGrp="1" noChangeArrowheads="1"/>
          </p:cNvSpPr>
          <p:nvPr>
            <p:ph type="sldNum" sz="quarter" idx="12"/>
          </p:nvPr>
        </p:nvSpPr>
        <p:spPr>
          <a:ln/>
        </p:spPr>
        <p:txBody>
          <a:bodyPr/>
          <a:lstStyle>
            <a:lvl1pPr>
              <a:defRPr/>
            </a:lvl1pPr>
          </a:lstStyle>
          <a:p>
            <a:pPr>
              <a:defRPr/>
            </a:pPr>
            <a:fld id="{88D46A18-694F-40C7-BFAD-47EA148BA2A0}" type="slidenum">
              <a:rPr lang="en-US" altLang="zh-CN"/>
              <a:pPr>
                <a:defRPr/>
              </a:pPr>
              <a:t>‹#›</a:t>
            </a:fld>
            <a:endParaRPr lang="en-US" altLang="zh-CN"/>
          </a:p>
        </p:txBody>
      </p:sp>
    </p:spTree>
    <p:extLst>
      <p:ext uri="{BB962C8B-B14F-4D97-AF65-F5344CB8AC3E}">
        <p14:creationId xmlns:p14="http://schemas.microsoft.com/office/powerpoint/2010/main" val="1013079850"/>
      </p:ext>
    </p:extLst>
  </p:cSld>
  <p:clrMapOvr>
    <a:masterClrMapping/>
  </p:clrMapOvr>
  <p:transition spd="slow">
    <p:cut thruBlk="1"/>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5">
            <a:extLst>
              <a:ext uri="{FF2B5EF4-FFF2-40B4-BE49-F238E27FC236}">
                <a16:creationId xmlns:a16="http://schemas.microsoft.com/office/drawing/2014/main" id="{03F88C95-5BCE-413D-BB19-7A63164E377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5E23B619-4BA8-4489-BF8D-7675586789C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7">
            <a:extLst>
              <a:ext uri="{FF2B5EF4-FFF2-40B4-BE49-F238E27FC236}">
                <a16:creationId xmlns:a16="http://schemas.microsoft.com/office/drawing/2014/main" id="{708970F8-210C-48AA-B2BD-64623EF2F889}"/>
              </a:ext>
            </a:extLst>
          </p:cNvPr>
          <p:cNvSpPr>
            <a:spLocks noGrp="1" noChangeArrowheads="1"/>
          </p:cNvSpPr>
          <p:nvPr>
            <p:ph type="sldNum" sz="quarter" idx="12"/>
          </p:nvPr>
        </p:nvSpPr>
        <p:spPr>
          <a:ln/>
        </p:spPr>
        <p:txBody>
          <a:bodyPr/>
          <a:lstStyle>
            <a:lvl1pPr>
              <a:defRPr/>
            </a:lvl1pPr>
          </a:lstStyle>
          <a:p>
            <a:pPr>
              <a:defRPr/>
            </a:pPr>
            <a:fld id="{A4163D34-5D28-45C1-8C46-3BF37B2E51DB}" type="slidenum">
              <a:rPr lang="en-US" altLang="zh-CN"/>
              <a:pPr>
                <a:defRPr/>
              </a:pPr>
              <a:t>‹#›</a:t>
            </a:fld>
            <a:endParaRPr lang="en-US" altLang="zh-CN"/>
          </a:p>
        </p:txBody>
      </p:sp>
    </p:spTree>
    <p:extLst>
      <p:ext uri="{BB962C8B-B14F-4D97-AF65-F5344CB8AC3E}">
        <p14:creationId xmlns:p14="http://schemas.microsoft.com/office/powerpoint/2010/main" val="2482320027"/>
      </p:ext>
    </p:extLst>
  </p:cSld>
  <p:clrMapOvr>
    <a:masterClrMapping/>
  </p:clrMapOvr>
  <p:transition spd="slow">
    <p:cut thruBlk="1"/>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5">
            <a:extLst>
              <a:ext uri="{FF2B5EF4-FFF2-40B4-BE49-F238E27FC236}">
                <a16:creationId xmlns:a16="http://schemas.microsoft.com/office/drawing/2014/main" id="{25FEA22F-5C16-41AD-9369-F055F334844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3AC4632B-1D74-4274-87DD-FBD7C90B44D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7">
            <a:extLst>
              <a:ext uri="{FF2B5EF4-FFF2-40B4-BE49-F238E27FC236}">
                <a16:creationId xmlns:a16="http://schemas.microsoft.com/office/drawing/2014/main" id="{0694FDA1-4A54-42EB-ADC7-2A74BFD2BC7A}"/>
              </a:ext>
            </a:extLst>
          </p:cNvPr>
          <p:cNvSpPr>
            <a:spLocks noGrp="1" noChangeArrowheads="1"/>
          </p:cNvSpPr>
          <p:nvPr>
            <p:ph type="sldNum" sz="quarter" idx="12"/>
          </p:nvPr>
        </p:nvSpPr>
        <p:spPr>
          <a:ln/>
        </p:spPr>
        <p:txBody>
          <a:bodyPr/>
          <a:lstStyle>
            <a:lvl1pPr>
              <a:defRPr/>
            </a:lvl1pPr>
          </a:lstStyle>
          <a:p>
            <a:pPr>
              <a:defRPr/>
            </a:pPr>
            <a:fld id="{0E5579F0-24F3-4C4D-B46B-FE277503DCAC}" type="slidenum">
              <a:rPr lang="en-US" altLang="zh-CN"/>
              <a:pPr>
                <a:defRPr/>
              </a:pPr>
              <a:t>‹#›</a:t>
            </a:fld>
            <a:endParaRPr lang="en-US" altLang="zh-CN"/>
          </a:p>
        </p:txBody>
      </p:sp>
    </p:spTree>
    <p:extLst>
      <p:ext uri="{BB962C8B-B14F-4D97-AF65-F5344CB8AC3E}">
        <p14:creationId xmlns:p14="http://schemas.microsoft.com/office/powerpoint/2010/main" val="222372734"/>
      </p:ext>
    </p:extLst>
  </p:cSld>
  <p:clrMapOvr>
    <a:masterClrMapping/>
  </p:clrMapOvr>
  <p:transition spd="slow">
    <p:cut thruBlk="1"/>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0B6DEE68-760D-4FA6-8E6E-DE656DCAB74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6">
            <a:extLst>
              <a:ext uri="{FF2B5EF4-FFF2-40B4-BE49-F238E27FC236}">
                <a16:creationId xmlns:a16="http://schemas.microsoft.com/office/drawing/2014/main" id="{DFC92E70-3150-4161-AA76-9BE5B261F01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7">
            <a:extLst>
              <a:ext uri="{FF2B5EF4-FFF2-40B4-BE49-F238E27FC236}">
                <a16:creationId xmlns:a16="http://schemas.microsoft.com/office/drawing/2014/main" id="{C543CB67-FFBC-4195-BB52-5D2AAFD284ED}"/>
              </a:ext>
            </a:extLst>
          </p:cNvPr>
          <p:cNvSpPr>
            <a:spLocks noGrp="1" noChangeArrowheads="1"/>
          </p:cNvSpPr>
          <p:nvPr>
            <p:ph type="sldNum" sz="quarter" idx="12"/>
          </p:nvPr>
        </p:nvSpPr>
        <p:spPr>
          <a:ln/>
        </p:spPr>
        <p:txBody>
          <a:bodyPr/>
          <a:lstStyle>
            <a:lvl1pPr>
              <a:defRPr/>
            </a:lvl1pPr>
          </a:lstStyle>
          <a:p>
            <a:pPr>
              <a:defRPr/>
            </a:pPr>
            <a:fld id="{4B207326-CD23-4509-8E31-E1BCC89C05E1}" type="slidenum">
              <a:rPr lang="en-US" altLang="zh-CN"/>
              <a:pPr>
                <a:defRPr/>
              </a:pPr>
              <a:t>‹#›</a:t>
            </a:fld>
            <a:endParaRPr lang="en-US" altLang="zh-CN"/>
          </a:p>
        </p:txBody>
      </p:sp>
    </p:spTree>
    <p:extLst>
      <p:ext uri="{BB962C8B-B14F-4D97-AF65-F5344CB8AC3E}">
        <p14:creationId xmlns:p14="http://schemas.microsoft.com/office/powerpoint/2010/main" val="1191182874"/>
      </p:ext>
    </p:extLst>
  </p:cSld>
  <p:clrMapOvr>
    <a:masterClrMapping/>
  </p:clrMapOvr>
  <p:transition spd="slow">
    <p:cut thruBlk="1"/>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5">
            <a:extLst>
              <a:ext uri="{FF2B5EF4-FFF2-40B4-BE49-F238E27FC236}">
                <a16:creationId xmlns:a16="http://schemas.microsoft.com/office/drawing/2014/main" id="{D5693A48-013C-40EB-A56E-C656821ADF3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5394324C-2AF5-4F4D-B3B8-9F5D4EDD9563}"/>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a:extLst>
              <a:ext uri="{FF2B5EF4-FFF2-40B4-BE49-F238E27FC236}">
                <a16:creationId xmlns:a16="http://schemas.microsoft.com/office/drawing/2014/main" id="{7DC72E06-7E46-4549-A6D7-F3B3719325D0}"/>
              </a:ext>
            </a:extLst>
          </p:cNvPr>
          <p:cNvSpPr>
            <a:spLocks noGrp="1" noChangeArrowheads="1"/>
          </p:cNvSpPr>
          <p:nvPr>
            <p:ph type="sldNum" sz="quarter" idx="12"/>
          </p:nvPr>
        </p:nvSpPr>
        <p:spPr>
          <a:ln/>
        </p:spPr>
        <p:txBody>
          <a:bodyPr/>
          <a:lstStyle>
            <a:lvl1pPr>
              <a:defRPr/>
            </a:lvl1pPr>
          </a:lstStyle>
          <a:p>
            <a:pPr>
              <a:defRPr/>
            </a:pPr>
            <a:fld id="{0F499238-42F7-458B-9D24-8BBB382C180D}" type="slidenum">
              <a:rPr lang="en-US" altLang="zh-CN"/>
              <a:pPr>
                <a:defRPr/>
              </a:pPr>
              <a:t>‹#›</a:t>
            </a:fld>
            <a:endParaRPr lang="en-US" altLang="zh-CN"/>
          </a:p>
        </p:txBody>
      </p:sp>
    </p:spTree>
    <p:extLst>
      <p:ext uri="{BB962C8B-B14F-4D97-AF65-F5344CB8AC3E}">
        <p14:creationId xmlns:p14="http://schemas.microsoft.com/office/powerpoint/2010/main" val="3107979610"/>
      </p:ext>
    </p:extLst>
  </p:cSld>
  <p:clrMapOvr>
    <a:masterClrMapping/>
  </p:clrMapOvr>
  <p:transition spd="slow">
    <p:cut thruBlk="1"/>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5">
            <a:extLst>
              <a:ext uri="{FF2B5EF4-FFF2-40B4-BE49-F238E27FC236}">
                <a16:creationId xmlns:a16="http://schemas.microsoft.com/office/drawing/2014/main" id="{18471F6B-D8B2-4937-BABD-E064C44AB3C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6DE0B40E-7728-4A04-BBE4-391B6781419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a:extLst>
              <a:ext uri="{FF2B5EF4-FFF2-40B4-BE49-F238E27FC236}">
                <a16:creationId xmlns:a16="http://schemas.microsoft.com/office/drawing/2014/main" id="{F868A802-9C1F-4B56-8ECF-D666B432E7BD}"/>
              </a:ext>
            </a:extLst>
          </p:cNvPr>
          <p:cNvSpPr>
            <a:spLocks noGrp="1" noChangeArrowheads="1"/>
          </p:cNvSpPr>
          <p:nvPr>
            <p:ph type="sldNum" sz="quarter" idx="12"/>
          </p:nvPr>
        </p:nvSpPr>
        <p:spPr>
          <a:ln/>
        </p:spPr>
        <p:txBody>
          <a:bodyPr/>
          <a:lstStyle>
            <a:lvl1pPr>
              <a:defRPr/>
            </a:lvl1pPr>
          </a:lstStyle>
          <a:p>
            <a:pPr>
              <a:defRPr/>
            </a:pPr>
            <a:fld id="{CB2D76AE-09DB-4126-93B7-99948C2E2AC2}" type="slidenum">
              <a:rPr lang="en-US" altLang="zh-CN"/>
              <a:pPr>
                <a:defRPr/>
              </a:pPr>
              <a:t>‹#›</a:t>
            </a:fld>
            <a:endParaRPr lang="en-US" altLang="zh-CN"/>
          </a:p>
        </p:txBody>
      </p:sp>
    </p:spTree>
    <p:extLst>
      <p:ext uri="{BB962C8B-B14F-4D97-AF65-F5344CB8AC3E}">
        <p14:creationId xmlns:p14="http://schemas.microsoft.com/office/powerpoint/2010/main" val="4175425455"/>
      </p:ext>
    </p:extLst>
  </p:cSld>
  <p:clrMapOvr>
    <a:masterClrMapping/>
  </p:clrMapOvr>
  <p:transition spd="slow">
    <p:cut thruBlk="1"/>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Freeform 2">
            <a:extLst>
              <a:ext uri="{FF2B5EF4-FFF2-40B4-BE49-F238E27FC236}">
                <a16:creationId xmlns:a16="http://schemas.microsoft.com/office/drawing/2014/main" id="{729B71B6-1B46-4E08-86A4-4392C224B767}"/>
              </a:ext>
            </a:extLst>
          </p:cNvPr>
          <p:cNvSpPr>
            <a:spLocks/>
          </p:cNvSpPr>
          <p:nvPr/>
        </p:nvSpPr>
        <p:spPr bwMode="auto">
          <a:xfrm rot="-3172564">
            <a:off x="7777957" y="-15081"/>
            <a:ext cx="1162050" cy="2084387"/>
          </a:xfrm>
          <a:custGeom>
            <a:avLst/>
            <a:gdLst>
              <a:gd name="T0" fmla="*/ 2147483646 w 2903"/>
              <a:gd name="T1" fmla="*/ 2147483646 h 3686"/>
              <a:gd name="T2" fmla="*/ 2147483646 w 2903"/>
              <a:gd name="T3" fmla="*/ 2147483646 h 3686"/>
              <a:gd name="T4" fmla="*/ 2147483646 w 2903"/>
              <a:gd name="T5" fmla="*/ 0 h 3686"/>
              <a:gd name="T6" fmla="*/ 2147483646 w 2903"/>
              <a:gd name="T7" fmla="*/ 2147483646 h 3686"/>
              <a:gd name="T8" fmla="*/ 2147483646 w 2903"/>
              <a:gd name="T9" fmla="*/ 2147483646 h 3686"/>
              <a:gd name="T10" fmla="*/ 0 w 2903"/>
              <a:gd name="T11" fmla="*/ 2147483646 h 3686"/>
              <a:gd name="T12" fmla="*/ 2147483646 w 2903"/>
              <a:gd name="T13" fmla="*/ 2147483646 h 3686"/>
              <a:gd name="T14" fmla="*/ 2147483646 w 2903"/>
              <a:gd name="T15" fmla="*/ 2147483646 h 3686"/>
              <a:gd name="T16" fmla="*/ 2147483646 w 2903"/>
              <a:gd name="T17" fmla="*/ 2147483646 h 3686"/>
              <a:gd name="T18" fmla="*/ 2147483646 w 2903"/>
              <a:gd name="T19" fmla="*/ 2147483646 h 3686"/>
              <a:gd name="T20" fmla="*/ 2147483646 w 2903"/>
              <a:gd name="T21" fmla="*/ 2147483646 h 36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 name="Rectangle 3">
            <a:extLst>
              <a:ext uri="{FF2B5EF4-FFF2-40B4-BE49-F238E27FC236}">
                <a16:creationId xmlns:a16="http://schemas.microsoft.com/office/drawing/2014/main" id="{674BCBD3-3557-49A8-A889-08D9D9732987}"/>
              </a:ext>
            </a:extLst>
          </p:cNvPr>
          <p:cNvSpPr>
            <a:spLocks noGrp="1" noChangeArrowheads="1"/>
          </p:cNvSpPr>
          <p:nvPr>
            <p:ph type="title"/>
          </p:nvPr>
        </p:nvSpPr>
        <p:spPr bwMode="auto">
          <a:xfrm>
            <a:off x="685800" y="152400"/>
            <a:ext cx="6870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8" name="Rectangle 4">
            <a:extLst>
              <a:ext uri="{FF2B5EF4-FFF2-40B4-BE49-F238E27FC236}">
                <a16:creationId xmlns:a16="http://schemas.microsoft.com/office/drawing/2014/main" id="{C40D1112-66D2-471E-9F20-CFB4B73DEA51}"/>
              </a:ext>
            </a:extLst>
          </p:cNvPr>
          <p:cNvSpPr>
            <a:spLocks noGrp="1" noChangeArrowheads="1"/>
          </p:cNvSpPr>
          <p:nvPr>
            <p:ph type="body" idx="1"/>
          </p:nvPr>
        </p:nvSpPr>
        <p:spPr bwMode="auto">
          <a:xfrm>
            <a:off x="685800" y="1828800"/>
            <a:ext cx="7696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77509" name="Rectangle 5">
            <a:extLst>
              <a:ext uri="{FF2B5EF4-FFF2-40B4-BE49-F238E27FC236}">
                <a16:creationId xmlns:a16="http://schemas.microsoft.com/office/drawing/2014/main" id="{CE7103FA-1B16-42BB-B6CE-242181C150A4}"/>
              </a:ext>
            </a:extLst>
          </p:cNvPr>
          <p:cNvSpPr>
            <a:spLocks noGrp="1" noChangeArrowheads="1"/>
          </p:cNvSpPr>
          <p:nvPr>
            <p:ph type="dt" sz="half" idx="2"/>
          </p:nvPr>
        </p:nvSpPr>
        <p:spPr bwMode="auto">
          <a:xfrm>
            <a:off x="13716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zh-CN"/>
          </a:p>
        </p:txBody>
      </p:sp>
      <p:sp>
        <p:nvSpPr>
          <p:cNvPr id="277510" name="Rectangle 6">
            <a:extLst>
              <a:ext uri="{FF2B5EF4-FFF2-40B4-BE49-F238E27FC236}">
                <a16:creationId xmlns:a16="http://schemas.microsoft.com/office/drawing/2014/main" id="{8A0121A9-1D8F-4B96-B7AE-8B73E265A44E}"/>
              </a:ext>
            </a:extLst>
          </p:cNvPr>
          <p:cNvSpPr>
            <a:spLocks noGrp="1" noChangeArrowheads="1"/>
          </p:cNvSpPr>
          <p:nvPr>
            <p:ph type="ftr" sz="quarter" idx="3"/>
          </p:nvPr>
        </p:nvSpPr>
        <p:spPr bwMode="auto">
          <a:xfrm>
            <a:off x="35560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zh-CN"/>
          </a:p>
        </p:txBody>
      </p:sp>
      <p:sp>
        <p:nvSpPr>
          <p:cNvPr id="277511" name="Rectangle 7">
            <a:extLst>
              <a:ext uri="{FF2B5EF4-FFF2-40B4-BE49-F238E27FC236}">
                <a16:creationId xmlns:a16="http://schemas.microsoft.com/office/drawing/2014/main" id="{C538A438-A56F-4DCE-98E1-31037B09607C}"/>
              </a:ext>
            </a:extLst>
          </p:cNvPr>
          <p:cNvSpPr>
            <a:spLocks noGrp="1" noChangeArrowheads="1"/>
          </p:cNvSpPr>
          <p:nvPr>
            <p:ph type="sldNum" sz="quarter" idx="4"/>
          </p:nvPr>
        </p:nvSpPr>
        <p:spPr bwMode="auto">
          <a:xfrm>
            <a:off x="67183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2165F14D-14F0-4F07-8E88-F9628008BE29}" type="slidenum">
              <a:rPr lang="en-US" altLang="zh-CN"/>
              <a:pPr>
                <a:defRPr/>
              </a:pPr>
              <a:t>‹#›</a:t>
            </a:fld>
            <a:endParaRPr lang="en-US" altLang="zh-CN"/>
          </a:p>
        </p:txBody>
      </p:sp>
      <p:sp>
        <p:nvSpPr>
          <p:cNvPr id="1032" name="Freeform 8">
            <a:extLst>
              <a:ext uri="{FF2B5EF4-FFF2-40B4-BE49-F238E27FC236}">
                <a16:creationId xmlns:a16="http://schemas.microsoft.com/office/drawing/2014/main" id="{A710A22E-836E-49A8-A02B-153E01737D0D}"/>
              </a:ext>
            </a:extLst>
          </p:cNvPr>
          <p:cNvSpPr>
            <a:spLocks/>
          </p:cNvSpPr>
          <p:nvPr/>
        </p:nvSpPr>
        <p:spPr bwMode="auto">
          <a:xfrm rot="-3172564">
            <a:off x="7865269" y="24607"/>
            <a:ext cx="1165225" cy="2097087"/>
          </a:xfrm>
          <a:custGeom>
            <a:avLst/>
            <a:gdLst>
              <a:gd name="T0" fmla="*/ 2147483646 w 2911"/>
              <a:gd name="T1" fmla="*/ 0 h 3703"/>
              <a:gd name="T2" fmla="*/ 2147483646 w 2911"/>
              <a:gd name="T3" fmla="*/ 2147483646 h 3703"/>
              <a:gd name="T4" fmla="*/ 2147483646 w 2911"/>
              <a:gd name="T5" fmla="*/ 2147483646 h 3703"/>
              <a:gd name="T6" fmla="*/ 0 w 2911"/>
              <a:gd name="T7" fmla="*/ 2147483646 h 3703"/>
              <a:gd name="T8" fmla="*/ 2147483646 w 2911"/>
              <a:gd name="T9" fmla="*/ 2147483646 h 3703"/>
              <a:gd name="T10" fmla="*/ 2147483646 w 2911"/>
              <a:gd name="T11" fmla="*/ 2147483646 h 3703"/>
              <a:gd name="T12" fmla="*/ 2147483646 w 2911"/>
              <a:gd name="T13" fmla="*/ 2147483646 h 3703"/>
              <a:gd name="T14" fmla="*/ 2147483646 w 2911"/>
              <a:gd name="T15" fmla="*/ 2147483646 h 3703"/>
              <a:gd name="T16" fmla="*/ 2147483646 w 2911"/>
              <a:gd name="T17" fmla="*/ 2147483646 h 3703"/>
              <a:gd name="T18" fmla="*/ 2147483646 w 2911"/>
              <a:gd name="T19" fmla="*/ 0 h 3703"/>
              <a:gd name="T20" fmla="*/ 2147483646 w 2911"/>
              <a:gd name="T21" fmla="*/ 0 h 37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3" name="Freeform 9">
            <a:extLst>
              <a:ext uri="{FF2B5EF4-FFF2-40B4-BE49-F238E27FC236}">
                <a16:creationId xmlns:a16="http://schemas.microsoft.com/office/drawing/2014/main" id="{F49F456F-0A45-41C0-9A00-75B74171AAF0}"/>
              </a:ext>
            </a:extLst>
          </p:cNvPr>
          <p:cNvSpPr>
            <a:spLocks/>
          </p:cNvSpPr>
          <p:nvPr/>
        </p:nvSpPr>
        <p:spPr bwMode="auto">
          <a:xfrm rot="-3172564">
            <a:off x="7831138" y="192088"/>
            <a:ext cx="1025525" cy="1571625"/>
          </a:xfrm>
          <a:custGeom>
            <a:avLst/>
            <a:gdLst>
              <a:gd name="T0" fmla="*/ 0 w 2561"/>
              <a:gd name="T1" fmla="*/ 2147483646 h 2777"/>
              <a:gd name="T2" fmla="*/ 2147483646 w 2561"/>
              <a:gd name="T3" fmla="*/ 2147483646 h 2777"/>
              <a:gd name="T4" fmla="*/ 2147483646 w 2561"/>
              <a:gd name="T5" fmla="*/ 2147483646 h 2777"/>
              <a:gd name="T6" fmla="*/ 2147483646 w 2561"/>
              <a:gd name="T7" fmla="*/ 2147483646 h 2777"/>
              <a:gd name="T8" fmla="*/ 2147483646 w 2561"/>
              <a:gd name="T9" fmla="*/ 2147483646 h 2777"/>
              <a:gd name="T10" fmla="*/ 2147483646 w 2561"/>
              <a:gd name="T11" fmla="*/ 0 h 2777"/>
              <a:gd name="T12" fmla="*/ 0 w 2561"/>
              <a:gd name="T13" fmla="*/ 2147483646 h 2777"/>
              <a:gd name="T14" fmla="*/ 0 w 2561"/>
              <a:gd name="T15" fmla="*/ 2147483646 h 277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61" h="2777">
                <a:moveTo>
                  <a:pt x="0" y="2485"/>
                </a:moveTo>
                <a:lnTo>
                  <a:pt x="432" y="2553"/>
                </a:lnTo>
                <a:lnTo>
                  <a:pt x="736" y="2777"/>
                </a:lnTo>
                <a:lnTo>
                  <a:pt x="2561" y="399"/>
                </a:lnTo>
                <a:lnTo>
                  <a:pt x="2118" y="82"/>
                </a:lnTo>
                <a:lnTo>
                  <a:pt x="1898" y="0"/>
                </a:lnTo>
                <a:lnTo>
                  <a:pt x="0" y="248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034" name="Group 10">
            <a:extLst>
              <a:ext uri="{FF2B5EF4-FFF2-40B4-BE49-F238E27FC236}">
                <a16:creationId xmlns:a16="http://schemas.microsoft.com/office/drawing/2014/main" id="{F3ABFCA9-A094-4B61-9C2B-21178A187E78}"/>
              </a:ext>
            </a:extLst>
          </p:cNvPr>
          <p:cNvGrpSpPr>
            <a:grpSpLocks/>
          </p:cNvGrpSpPr>
          <p:nvPr/>
        </p:nvGrpSpPr>
        <p:grpSpPr bwMode="auto">
          <a:xfrm>
            <a:off x="7938" y="5540375"/>
            <a:ext cx="1784350" cy="1246188"/>
            <a:chOff x="5" y="3490"/>
            <a:chExt cx="1124" cy="785"/>
          </a:xfrm>
        </p:grpSpPr>
        <p:sp>
          <p:nvSpPr>
            <p:cNvPr id="1051" name="Freeform 11">
              <a:extLst>
                <a:ext uri="{FF2B5EF4-FFF2-40B4-BE49-F238E27FC236}">
                  <a16:creationId xmlns:a16="http://schemas.microsoft.com/office/drawing/2014/main" id="{2EB91F6C-0E9D-4CC2-98F8-3FC729F3E34F}"/>
                </a:ext>
              </a:extLst>
            </p:cNvPr>
            <p:cNvSpPr>
              <a:spLocks/>
            </p:cNvSpPr>
            <p:nvPr userDrawn="1"/>
          </p:nvSpPr>
          <p:spPr bwMode="auto">
            <a:xfrm>
              <a:off x="24" y="3505"/>
              <a:ext cx="1089" cy="649"/>
            </a:xfrm>
            <a:custGeom>
              <a:avLst/>
              <a:gdLst>
                <a:gd name="T0" fmla="*/ 7 w 2177"/>
                <a:gd name="T1" fmla="*/ 5 h 1298"/>
                <a:gd name="T2" fmla="*/ 6 w 2177"/>
                <a:gd name="T3" fmla="*/ 5 h 1298"/>
                <a:gd name="T4" fmla="*/ 6 w 2177"/>
                <a:gd name="T5" fmla="*/ 2 h 1298"/>
                <a:gd name="T6" fmla="*/ 9 w 2177"/>
                <a:gd name="T7" fmla="*/ 2 h 1298"/>
                <a:gd name="T8" fmla="*/ 9 w 2177"/>
                <a:gd name="T9" fmla="*/ 1 h 1298"/>
                <a:gd name="T10" fmla="*/ 9 w 2177"/>
                <a:gd name="T11" fmla="*/ 1 h 1298"/>
                <a:gd name="T12" fmla="*/ 5 w 2177"/>
                <a:gd name="T13" fmla="*/ 1 h 1298"/>
                <a:gd name="T14" fmla="*/ 5 w 2177"/>
                <a:gd name="T15" fmla="*/ 1 h 1298"/>
                <a:gd name="T16" fmla="*/ 5 w 2177"/>
                <a:gd name="T17" fmla="*/ 0 h 1298"/>
                <a:gd name="T18" fmla="*/ 4 w 2177"/>
                <a:gd name="T19" fmla="*/ 1 h 1298"/>
                <a:gd name="T20" fmla="*/ 4 w 2177"/>
                <a:gd name="T21" fmla="*/ 1 h 1298"/>
                <a:gd name="T22" fmla="*/ 4 w 2177"/>
                <a:gd name="T23" fmla="*/ 2 h 1298"/>
                <a:gd name="T24" fmla="*/ 3 w 2177"/>
                <a:gd name="T25" fmla="*/ 2 h 1298"/>
                <a:gd name="T26" fmla="*/ 4 w 2177"/>
                <a:gd name="T27" fmla="*/ 2 h 1298"/>
                <a:gd name="T28" fmla="*/ 5 w 2177"/>
                <a:gd name="T29" fmla="*/ 4 h 1298"/>
                <a:gd name="T30" fmla="*/ 1 w 2177"/>
                <a:gd name="T31" fmla="*/ 2 h 1298"/>
                <a:gd name="T32" fmla="*/ 1 w 2177"/>
                <a:gd name="T33" fmla="*/ 2 h 1298"/>
                <a:gd name="T34" fmla="*/ 0 w 2177"/>
                <a:gd name="T35" fmla="*/ 3 h 1298"/>
                <a:gd name="T36" fmla="*/ 1 w 2177"/>
                <a:gd name="T37" fmla="*/ 4 h 1298"/>
                <a:gd name="T38" fmla="*/ 5 w 2177"/>
                <a:gd name="T39" fmla="*/ 6 h 1298"/>
                <a:gd name="T40" fmla="*/ 6 w 2177"/>
                <a:gd name="T41" fmla="*/ 5 h 1298"/>
                <a:gd name="T42" fmla="*/ 7 w 2177"/>
                <a:gd name="T43" fmla="*/ 6 h 1298"/>
                <a:gd name="T44" fmla="*/ 7 w 2177"/>
                <a:gd name="T45" fmla="*/ 5 h 1298"/>
                <a:gd name="T46" fmla="*/ 7 w 2177"/>
                <a:gd name="T47" fmla="*/ 5 h 12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2" name="Freeform 12">
              <a:extLst>
                <a:ext uri="{FF2B5EF4-FFF2-40B4-BE49-F238E27FC236}">
                  <a16:creationId xmlns:a16="http://schemas.microsoft.com/office/drawing/2014/main" id="{9DCBE563-0C5B-4E8D-AE27-4F9D4D88C123}"/>
                </a:ext>
              </a:extLst>
            </p:cNvPr>
            <p:cNvSpPr>
              <a:spLocks/>
            </p:cNvSpPr>
            <p:nvPr userDrawn="1"/>
          </p:nvSpPr>
          <p:spPr bwMode="auto">
            <a:xfrm>
              <a:off x="1022" y="3582"/>
              <a:ext cx="71" cy="129"/>
            </a:xfrm>
            <a:custGeom>
              <a:avLst/>
              <a:gdLst>
                <a:gd name="T0" fmla="*/ 0 w 143"/>
                <a:gd name="T1" fmla="*/ 1 h 258"/>
                <a:gd name="T2" fmla="*/ 0 w 143"/>
                <a:gd name="T3" fmla="*/ 0 h 258"/>
                <a:gd name="T4" fmla="*/ 0 w 143"/>
                <a:gd name="T5" fmla="*/ 1 h 258"/>
                <a:gd name="T6" fmla="*/ 0 w 143"/>
                <a:gd name="T7" fmla="*/ 2 h 258"/>
                <a:gd name="T8" fmla="*/ 0 w 143"/>
                <a:gd name="T9" fmla="*/ 1 h 258"/>
                <a:gd name="T10" fmla="*/ 0 w 143"/>
                <a:gd name="T11" fmla="*/ 1 h 2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258">
                  <a:moveTo>
                    <a:pt x="0" y="7"/>
                  </a:moveTo>
                  <a:lnTo>
                    <a:pt x="120" y="0"/>
                  </a:lnTo>
                  <a:lnTo>
                    <a:pt x="143" y="233"/>
                  </a:lnTo>
                  <a:lnTo>
                    <a:pt x="8" y="258"/>
                  </a:lnTo>
                  <a:lnTo>
                    <a:pt x="0" y="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3" name="Freeform 13">
              <a:extLst>
                <a:ext uri="{FF2B5EF4-FFF2-40B4-BE49-F238E27FC236}">
                  <a16:creationId xmlns:a16="http://schemas.microsoft.com/office/drawing/2014/main" id="{EF26BAC5-2CA8-40EF-ADDA-6FF93F828F4C}"/>
                </a:ext>
              </a:extLst>
            </p:cNvPr>
            <p:cNvSpPr>
              <a:spLocks/>
            </p:cNvSpPr>
            <p:nvPr userDrawn="1"/>
          </p:nvSpPr>
          <p:spPr bwMode="auto">
            <a:xfrm>
              <a:off x="20" y="3774"/>
              <a:ext cx="792" cy="410"/>
            </a:xfrm>
            <a:custGeom>
              <a:avLst/>
              <a:gdLst>
                <a:gd name="T0" fmla="*/ 0 w 1586"/>
                <a:gd name="T1" fmla="*/ 0 h 821"/>
                <a:gd name="T2" fmla="*/ 5 w 1586"/>
                <a:gd name="T3" fmla="*/ 2 h 821"/>
                <a:gd name="T4" fmla="*/ 5 w 1586"/>
                <a:gd name="T5" fmla="*/ 2 h 821"/>
                <a:gd name="T6" fmla="*/ 6 w 1586"/>
                <a:gd name="T7" fmla="*/ 3 h 821"/>
                <a:gd name="T8" fmla="*/ 6 w 1586"/>
                <a:gd name="T9" fmla="*/ 3 h 821"/>
                <a:gd name="T10" fmla="*/ 5 w 1586"/>
                <a:gd name="T11" fmla="*/ 3 h 821"/>
                <a:gd name="T12" fmla="*/ 4 w 1586"/>
                <a:gd name="T13" fmla="*/ 3 h 821"/>
                <a:gd name="T14" fmla="*/ 0 w 1586"/>
                <a:gd name="T15" fmla="*/ 1 h 821"/>
                <a:gd name="T16" fmla="*/ 0 w 1586"/>
                <a:gd name="T17" fmla="*/ 0 h 821"/>
                <a:gd name="T18" fmla="*/ 0 w 1586"/>
                <a:gd name="T19" fmla="*/ 0 h 821"/>
                <a:gd name="T20" fmla="*/ 0 w 1586"/>
                <a:gd name="T21" fmla="*/ 0 h 821"/>
                <a:gd name="T22" fmla="*/ 0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4" name="Freeform 14">
              <a:extLst>
                <a:ext uri="{FF2B5EF4-FFF2-40B4-BE49-F238E27FC236}">
                  <a16:creationId xmlns:a16="http://schemas.microsoft.com/office/drawing/2014/main" id="{69CCC595-CD7B-46BC-B1E9-1E75E3FB20C8}"/>
                </a:ext>
              </a:extLst>
            </p:cNvPr>
            <p:cNvSpPr>
              <a:spLocks/>
            </p:cNvSpPr>
            <p:nvPr userDrawn="1"/>
          </p:nvSpPr>
          <p:spPr bwMode="auto">
            <a:xfrm>
              <a:off x="129" y="3808"/>
              <a:ext cx="525" cy="374"/>
            </a:xfrm>
            <a:custGeom>
              <a:avLst/>
              <a:gdLst>
                <a:gd name="T0" fmla="*/ 0 w 1049"/>
                <a:gd name="T1" fmla="*/ 2 h 747"/>
                <a:gd name="T2" fmla="*/ 4 w 1049"/>
                <a:gd name="T3" fmla="*/ 3 h 747"/>
                <a:gd name="T4" fmla="*/ 4 w 1049"/>
                <a:gd name="T5" fmla="*/ 3 h 747"/>
                <a:gd name="T6" fmla="*/ 5 w 1049"/>
                <a:gd name="T7" fmla="*/ 2 h 747"/>
                <a:gd name="T8" fmla="*/ 1 w 1049"/>
                <a:gd name="T9" fmla="*/ 0 h 747"/>
                <a:gd name="T10" fmla="*/ 0 w 1049"/>
                <a:gd name="T11" fmla="*/ 1 h 747"/>
                <a:gd name="T12" fmla="*/ 0 w 1049"/>
                <a:gd name="T13" fmla="*/ 2 h 747"/>
                <a:gd name="T14" fmla="*/ 0 w 1049"/>
                <a:gd name="T15" fmla="*/ 2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5" name="Freeform 15">
              <a:extLst>
                <a:ext uri="{FF2B5EF4-FFF2-40B4-BE49-F238E27FC236}">
                  <a16:creationId xmlns:a16="http://schemas.microsoft.com/office/drawing/2014/main" id="{9DD83075-8879-472E-8DDB-6F8C686A6FD2}"/>
                </a:ext>
              </a:extLst>
            </p:cNvPr>
            <p:cNvSpPr>
              <a:spLocks/>
            </p:cNvSpPr>
            <p:nvPr userDrawn="1"/>
          </p:nvSpPr>
          <p:spPr bwMode="auto">
            <a:xfrm>
              <a:off x="485" y="3532"/>
              <a:ext cx="135" cy="121"/>
            </a:xfrm>
            <a:custGeom>
              <a:avLst/>
              <a:gdLst>
                <a:gd name="T0" fmla="*/ 0 w 272"/>
                <a:gd name="T1" fmla="*/ 1 h 241"/>
                <a:gd name="T2" fmla="*/ 0 w 272"/>
                <a:gd name="T3" fmla="*/ 0 h 241"/>
                <a:gd name="T4" fmla="*/ 0 w 272"/>
                <a:gd name="T5" fmla="*/ 1 h 241"/>
                <a:gd name="T6" fmla="*/ 1 w 272"/>
                <a:gd name="T7" fmla="*/ 1 h 241"/>
                <a:gd name="T8" fmla="*/ 0 w 272"/>
                <a:gd name="T9" fmla="*/ 1 h 241"/>
                <a:gd name="T10" fmla="*/ 0 w 272"/>
                <a:gd name="T11" fmla="*/ 1 h 241"/>
                <a:gd name="T12" fmla="*/ 0 w 272"/>
                <a:gd name="T13" fmla="*/ 1 h 241"/>
                <a:gd name="T14" fmla="*/ 0 w 272"/>
                <a:gd name="T15" fmla="*/ 1 h 2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2" h="241">
                  <a:moveTo>
                    <a:pt x="0" y="28"/>
                  </a:moveTo>
                  <a:lnTo>
                    <a:pt x="160" y="0"/>
                  </a:lnTo>
                  <a:lnTo>
                    <a:pt x="251" y="36"/>
                  </a:lnTo>
                  <a:lnTo>
                    <a:pt x="272" y="139"/>
                  </a:lnTo>
                  <a:lnTo>
                    <a:pt x="164" y="146"/>
                  </a:lnTo>
                  <a:lnTo>
                    <a:pt x="32" y="241"/>
                  </a:lnTo>
                  <a:lnTo>
                    <a:pt x="0" y="28"/>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6" name="Freeform 16">
              <a:extLst>
                <a:ext uri="{FF2B5EF4-FFF2-40B4-BE49-F238E27FC236}">
                  <a16:creationId xmlns:a16="http://schemas.microsoft.com/office/drawing/2014/main" id="{A827F1C0-04BC-4655-A1FA-D193EEDFAD8A}"/>
                </a:ext>
              </a:extLst>
            </p:cNvPr>
            <p:cNvSpPr>
              <a:spLocks/>
            </p:cNvSpPr>
            <p:nvPr userDrawn="1"/>
          </p:nvSpPr>
          <p:spPr bwMode="auto">
            <a:xfrm>
              <a:off x="641" y="4163"/>
              <a:ext cx="76" cy="112"/>
            </a:xfrm>
            <a:custGeom>
              <a:avLst/>
              <a:gdLst>
                <a:gd name="T0" fmla="*/ 1 w 152"/>
                <a:gd name="T1" fmla="*/ 1 h 224"/>
                <a:gd name="T2" fmla="*/ 1 w 152"/>
                <a:gd name="T3" fmla="*/ 1 h 224"/>
                <a:gd name="T4" fmla="*/ 0 w 152"/>
                <a:gd name="T5" fmla="*/ 1 h 224"/>
                <a:gd name="T6" fmla="*/ 1 w 152"/>
                <a:gd name="T7" fmla="*/ 0 h 224"/>
                <a:gd name="T8" fmla="*/ 1 w 152"/>
                <a:gd name="T9" fmla="*/ 1 h 224"/>
                <a:gd name="T10" fmla="*/ 1 w 152"/>
                <a:gd name="T11" fmla="*/ 1 h 2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2" h="224">
                  <a:moveTo>
                    <a:pt x="152" y="4"/>
                  </a:moveTo>
                  <a:lnTo>
                    <a:pt x="152" y="224"/>
                  </a:lnTo>
                  <a:lnTo>
                    <a:pt x="0" y="8"/>
                  </a:lnTo>
                  <a:lnTo>
                    <a:pt x="72" y="0"/>
                  </a:lnTo>
                  <a:lnTo>
                    <a:pt x="152" y="4"/>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7" name="Freeform 17">
              <a:extLst>
                <a:ext uri="{FF2B5EF4-FFF2-40B4-BE49-F238E27FC236}">
                  <a16:creationId xmlns:a16="http://schemas.microsoft.com/office/drawing/2014/main" id="{9870CBFE-B241-4FA6-BA64-3BF96FE3A0C3}"/>
                </a:ext>
              </a:extLst>
            </p:cNvPr>
            <p:cNvSpPr>
              <a:spLocks/>
            </p:cNvSpPr>
            <p:nvPr userDrawn="1"/>
          </p:nvSpPr>
          <p:spPr bwMode="auto">
            <a:xfrm>
              <a:off x="504" y="3607"/>
              <a:ext cx="193" cy="383"/>
            </a:xfrm>
            <a:custGeom>
              <a:avLst/>
              <a:gdLst>
                <a:gd name="T0" fmla="*/ 0 w 386"/>
                <a:gd name="T1" fmla="*/ 1 h 764"/>
                <a:gd name="T2" fmla="*/ 1 w 386"/>
                <a:gd name="T3" fmla="*/ 0 h 764"/>
                <a:gd name="T4" fmla="*/ 1 w 386"/>
                <a:gd name="T5" fmla="*/ 1 h 764"/>
                <a:gd name="T6" fmla="*/ 2 w 386"/>
                <a:gd name="T7" fmla="*/ 3 h 764"/>
                <a:gd name="T8" fmla="*/ 2 w 386"/>
                <a:gd name="T9" fmla="*/ 3 h 764"/>
                <a:gd name="T10" fmla="*/ 1 w 386"/>
                <a:gd name="T11" fmla="*/ 3 h 764"/>
                <a:gd name="T12" fmla="*/ 0 w 386"/>
                <a:gd name="T13" fmla="*/ 1 h 764"/>
                <a:gd name="T14" fmla="*/ 0 w 386"/>
                <a:gd name="T15" fmla="*/ 1 h 76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6" h="764">
                  <a:moveTo>
                    <a:pt x="0" y="80"/>
                  </a:moveTo>
                  <a:lnTo>
                    <a:pt x="87" y="0"/>
                  </a:lnTo>
                  <a:lnTo>
                    <a:pt x="232" y="6"/>
                  </a:lnTo>
                  <a:lnTo>
                    <a:pt x="386" y="764"/>
                  </a:lnTo>
                  <a:lnTo>
                    <a:pt x="279" y="720"/>
                  </a:lnTo>
                  <a:lnTo>
                    <a:pt x="152" y="677"/>
                  </a:lnTo>
                  <a:lnTo>
                    <a:pt x="0" y="8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8" name="Freeform 18">
              <a:extLst>
                <a:ext uri="{FF2B5EF4-FFF2-40B4-BE49-F238E27FC236}">
                  <a16:creationId xmlns:a16="http://schemas.microsoft.com/office/drawing/2014/main" id="{A5E37111-63FD-4F3B-8444-C7B96127ECF6}"/>
                </a:ext>
              </a:extLst>
            </p:cNvPr>
            <p:cNvSpPr>
              <a:spLocks/>
            </p:cNvSpPr>
            <p:nvPr userDrawn="1"/>
          </p:nvSpPr>
          <p:spPr bwMode="auto">
            <a:xfrm>
              <a:off x="668" y="3590"/>
              <a:ext cx="364" cy="174"/>
            </a:xfrm>
            <a:custGeom>
              <a:avLst/>
              <a:gdLst>
                <a:gd name="T0" fmla="*/ 3 w 728"/>
                <a:gd name="T1" fmla="*/ 0 h 348"/>
                <a:gd name="T2" fmla="*/ 0 w 728"/>
                <a:gd name="T3" fmla="*/ 1 h 348"/>
                <a:gd name="T4" fmla="*/ 1 w 728"/>
                <a:gd name="T5" fmla="*/ 2 h 348"/>
                <a:gd name="T6" fmla="*/ 3 w 728"/>
                <a:gd name="T7" fmla="*/ 1 h 348"/>
                <a:gd name="T8" fmla="*/ 3 w 728"/>
                <a:gd name="T9" fmla="*/ 1 h 348"/>
                <a:gd name="T10" fmla="*/ 3 w 728"/>
                <a:gd name="T11" fmla="*/ 0 h 348"/>
                <a:gd name="T12" fmla="*/ 3 w 728"/>
                <a:gd name="T13" fmla="*/ 0 h 3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8" h="348">
                  <a:moveTo>
                    <a:pt x="692" y="0"/>
                  </a:moveTo>
                  <a:lnTo>
                    <a:pt x="0" y="106"/>
                  </a:lnTo>
                  <a:lnTo>
                    <a:pt x="28" y="348"/>
                  </a:lnTo>
                  <a:lnTo>
                    <a:pt x="715" y="237"/>
                  </a:lnTo>
                  <a:lnTo>
                    <a:pt x="728" y="43"/>
                  </a:lnTo>
                  <a:lnTo>
                    <a:pt x="692"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9" name="Freeform 19">
              <a:extLst>
                <a:ext uri="{FF2B5EF4-FFF2-40B4-BE49-F238E27FC236}">
                  <a16:creationId xmlns:a16="http://schemas.microsoft.com/office/drawing/2014/main" id="{FFDCAEF4-BC1D-4E42-A452-D4786371B9F1}"/>
                </a:ext>
              </a:extLst>
            </p:cNvPr>
            <p:cNvSpPr>
              <a:spLocks/>
            </p:cNvSpPr>
            <p:nvPr userDrawn="1"/>
          </p:nvSpPr>
          <p:spPr bwMode="auto">
            <a:xfrm>
              <a:off x="347" y="3693"/>
              <a:ext cx="156" cy="67"/>
            </a:xfrm>
            <a:custGeom>
              <a:avLst/>
              <a:gdLst>
                <a:gd name="T0" fmla="*/ 2 w 312"/>
                <a:gd name="T1" fmla="*/ 0 h 135"/>
                <a:gd name="T2" fmla="*/ 0 w 312"/>
                <a:gd name="T3" fmla="*/ 0 h 135"/>
                <a:gd name="T4" fmla="*/ 2 w 312"/>
                <a:gd name="T5" fmla="*/ 0 h 135"/>
                <a:gd name="T6" fmla="*/ 2 w 312"/>
                <a:gd name="T7" fmla="*/ 0 h 135"/>
                <a:gd name="T8" fmla="*/ 2 w 312"/>
                <a:gd name="T9" fmla="*/ 0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2" h="135">
                  <a:moveTo>
                    <a:pt x="272" y="0"/>
                  </a:moveTo>
                  <a:lnTo>
                    <a:pt x="0" y="78"/>
                  </a:lnTo>
                  <a:lnTo>
                    <a:pt x="312" y="135"/>
                  </a:lnTo>
                  <a:lnTo>
                    <a:pt x="27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060" name="Group 20">
              <a:extLst>
                <a:ext uri="{FF2B5EF4-FFF2-40B4-BE49-F238E27FC236}">
                  <a16:creationId xmlns:a16="http://schemas.microsoft.com/office/drawing/2014/main" id="{16EA3496-7549-4818-B07A-C9D8F0B43813}"/>
                </a:ext>
              </a:extLst>
            </p:cNvPr>
            <p:cNvGrpSpPr>
              <a:grpSpLocks/>
            </p:cNvGrpSpPr>
            <p:nvPr userDrawn="1"/>
          </p:nvGrpSpPr>
          <p:grpSpPr bwMode="auto">
            <a:xfrm>
              <a:off x="5" y="3490"/>
              <a:ext cx="1124" cy="780"/>
              <a:chOff x="5" y="3490"/>
              <a:chExt cx="1124" cy="780"/>
            </a:xfrm>
          </p:grpSpPr>
          <p:grpSp>
            <p:nvGrpSpPr>
              <p:cNvPr id="1061" name="Group 21">
                <a:extLst>
                  <a:ext uri="{FF2B5EF4-FFF2-40B4-BE49-F238E27FC236}">
                    <a16:creationId xmlns:a16="http://schemas.microsoft.com/office/drawing/2014/main" id="{EE8CC6A4-C014-4F0A-9B2E-D8FC09C22740}"/>
                  </a:ext>
                </a:extLst>
              </p:cNvPr>
              <p:cNvGrpSpPr>
                <a:grpSpLocks/>
              </p:cNvGrpSpPr>
              <p:nvPr userDrawn="1"/>
            </p:nvGrpSpPr>
            <p:grpSpPr bwMode="auto">
              <a:xfrm>
                <a:off x="499" y="3562"/>
                <a:ext cx="548" cy="708"/>
                <a:chOff x="499" y="3562"/>
                <a:chExt cx="548" cy="708"/>
              </a:xfrm>
            </p:grpSpPr>
            <p:sp>
              <p:nvSpPr>
                <p:cNvPr id="1074" name="Freeform 22">
                  <a:extLst>
                    <a:ext uri="{FF2B5EF4-FFF2-40B4-BE49-F238E27FC236}">
                      <a16:creationId xmlns:a16="http://schemas.microsoft.com/office/drawing/2014/main" id="{B84D5913-2ECF-4AA3-8402-85FC9B9788E0}"/>
                    </a:ext>
                  </a:extLst>
                </p:cNvPr>
                <p:cNvSpPr>
                  <a:spLocks/>
                </p:cNvSpPr>
                <p:nvPr userDrawn="1"/>
              </p:nvSpPr>
              <p:spPr bwMode="auto">
                <a:xfrm>
                  <a:off x="499" y="3587"/>
                  <a:ext cx="157" cy="87"/>
                </a:xfrm>
                <a:custGeom>
                  <a:avLst/>
                  <a:gdLst>
                    <a:gd name="T0" fmla="*/ 0 w 313"/>
                    <a:gd name="T1" fmla="*/ 0 h 175"/>
                    <a:gd name="T2" fmla="*/ 1 w 313"/>
                    <a:gd name="T3" fmla="*/ 0 h 175"/>
                    <a:gd name="T4" fmla="*/ 1 w 313"/>
                    <a:gd name="T5" fmla="*/ 0 h 175"/>
                    <a:gd name="T6" fmla="*/ 2 w 313"/>
                    <a:gd name="T7" fmla="*/ 0 h 175"/>
                    <a:gd name="T8" fmla="*/ 2 w 313"/>
                    <a:gd name="T9" fmla="*/ 0 h 175"/>
                    <a:gd name="T10" fmla="*/ 1 w 313"/>
                    <a:gd name="T11" fmla="*/ 0 h 175"/>
                    <a:gd name="T12" fmla="*/ 1 w 313"/>
                    <a:gd name="T13" fmla="*/ 0 h 175"/>
                    <a:gd name="T14" fmla="*/ 1 w 313"/>
                    <a:gd name="T15" fmla="*/ 0 h 175"/>
                    <a:gd name="T16" fmla="*/ 0 w 313"/>
                    <a:gd name="T17" fmla="*/ 0 h 175"/>
                    <a:gd name="T18" fmla="*/ 0 w 313"/>
                    <a:gd name="T19" fmla="*/ 0 h 1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5" name="Freeform 23">
                  <a:extLst>
                    <a:ext uri="{FF2B5EF4-FFF2-40B4-BE49-F238E27FC236}">
                      <a16:creationId xmlns:a16="http://schemas.microsoft.com/office/drawing/2014/main" id="{19EE4C8E-824F-45EC-9789-BFDBA360F9AC}"/>
                    </a:ext>
                  </a:extLst>
                </p:cNvPr>
                <p:cNvSpPr>
                  <a:spLocks/>
                </p:cNvSpPr>
                <p:nvPr userDrawn="1"/>
              </p:nvSpPr>
              <p:spPr bwMode="auto">
                <a:xfrm>
                  <a:off x="636" y="4137"/>
                  <a:ext cx="115" cy="133"/>
                </a:xfrm>
                <a:custGeom>
                  <a:avLst/>
                  <a:gdLst>
                    <a:gd name="T0" fmla="*/ 0 w 230"/>
                    <a:gd name="T1" fmla="*/ 1 h 266"/>
                    <a:gd name="T2" fmla="*/ 1 w 230"/>
                    <a:gd name="T3" fmla="*/ 2 h 266"/>
                    <a:gd name="T4" fmla="*/ 1 w 230"/>
                    <a:gd name="T5" fmla="*/ 1 h 266"/>
                    <a:gd name="T6" fmla="*/ 1 w 230"/>
                    <a:gd name="T7" fmla="*/ 1 h 266"/>
                    <a:gd name="T8" fmla="*/ 1 w 230"/>
                    <a:gd name="T9" fmla="*/ 0 h 266"/>
                    <a:gd name="T10" fmla="*/ 1 w 230"/>
                    <a:gd name="T11" fmla="*/ 1 h 266"/>
                    <a:gd name="T12" fmla="*/ 1 w 230"/>
                    <a:gd name="T13" fmla="*/ 1 h 266"/>
                    <a:gd name="T14" fmla="*/ 0 w 230"/>
                    <a:gd name="T15" fmla="*/ 1 h 266"/>
                    <a:gd name="T16" fmla="*/ 0 w 230"/>
                    <a:gd name="T17" fmla="*/ 1 h 2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0" h="266">
                      <a:moveTo>
                        <a:pt x="0" y="40"/>
                      </a:moveTo>
                      <a:lnTo>
                        <a:pt x="160" y="266"/>
                      </a:lnTo>
                      <a:lnTo>
                        <a:pt x="230" y="251"/>
                      </a:lnTo>
                      <a:lnTo>
                        <a:pt x="223" y="17"/>
                      </a:lnTo>
                      <a:lnTo>
                        <a:pt x="166" y="0"/>
                      </a:lnTo>
                      <a:lnTo>
                        <a:pt x="179" y="197"/>
                      </a:lnTo>
                      <a:lnTo>
                        <a:pt x="71" y="4"/>
                      </a:lnTo>
                      <a:lnTo>
                        <a:pt x="0" y="4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6" name="Freeform 24">
                  <a:extLst>
                    <a:ext uri="{FF2B5EF4-FFF2-40B4-BE49-F238E27FC236}">
                      <a16:creationId xmlns:a16="http://schemas.microsoft.com/office/drawing/2014/main" id="{B0CD86C6-C56E-41AB-AB96-E351DFD601B7}"/>
                    </a:ext>
                  </a:extLst>
                </p:cNvPr>
                <p:cNvSpPr>
                  <a:spLocks/>
                </p:cNvSpPr>
                <p:nvPr userDrawn="1"/>
              </p:nvSpPr>
              <p:spPr bwMode="auto">
                <a:xfrm>
                  <a:off x="1004" y="3562"/>
                  <a:ext cx="43" cy="117"/>
                </a:xfrm>
                <a:custGeom>
                  <a:avLst/>
                  <a:gdLst>
                    <a:gd name="T0" fmla="*/ 0 w 87"/>
                    <a:gd name="T1" fmla="*/ 1 h 234"/>
                    <a:gd name="T2" fmla="*/ 0 w 87"/>
                    <a:gd name="T3" fmla="*/ 1 h 234"/>
                    <a:gd name="T4" fmla="*/ 0 w 87"/>
                    <a:gd name="T5" fmla="*/ 1 h 234"/>
                    <a:gd name="T6" fmla="*/ 0 w 87"/>
                    <a:gd name="T7" fmla="*/ 1 h 234"/>
                    <a:gd name="T8" fmla="*/ 0 w 87"/>
                    <a:gd name="T9" fmla="*/ 1 h 234"/>
                    <a:gd name="T10" fmla="*/ 0 w 87"/>
                    <a:gd name="T11" fmla="*/ 1 h 234"/>
                    <a:gd name="T12" fmla="*/ 0 w 87"/>
                    <a:gd name="T13" fmla="*/ 0 h 234"/>
                    <a:gd name="T14" fmla="*/ 0 w 87"/>
                    <a:gd name="T15" fmla="*/ 1 h 234"/>
                    <a:gd name="T16" fmla="*/ 0 w 87"/>
                    <a:gd name="T17" fmla="*/ 1 h 2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7" h="234">
                      <a:moveTo>
                        <a:pt x="0" y="19"/>
                      </a:moveTo>
                      <a:lnTo>
                        <a:pt x="36" y="93"/>
                      </a:lnTo>
                      <a:lnTo>
                        <a:pt x="44" y="154"/>
                      </a:lnTo>
                      <a:lnTo>
                        <a:pt x="27" y="234"/>
                      </a:lnTo>
                      <a:lnTo>
                        <a:pt x="80" y="220"/>
                      </a:lnTo>
                      <a:lnTo>
                        <a:pt x="87" y="116"/>
                      </a:lnTo>
                      <a:lnTo>
                        <a:pt x="46" y="0"/>
                      </a:lnTo>
                      <a:lnTo>
                        <a:pt x="0" y="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062" name="Freeform 25">
                <a:extLst>
                  <a:ext uri="{FF2B5EF4-FFF2-40B4-BE49-F238E27FC236}">
                    <a16:creationId xmlns:a16="http://schemas.microsoft.com/office/drawing/2014/main" id="{EA2199DC-CDC9-4F55-B69B-44BB7B0E7476}"/>
                  </a:ext>
                </a:extLst>
              </p:cNvPr>
              <p:cNvSpPr>
                <a:spLocks/>
              </p:cNvSpPr>
              <p:nvPr userDrawn="1"/>
            </p:nvSpPr>
            <p:spPr bwMode="auto">
              <a:xfrm>
                <a:off x="76" y="3732"/>
                <a:ext cx="595" cy="250"/>
              </a:xfrm>
              <a:custGeom>
                <a:avLst/>
                <a:gdLst>
                  <a:gd name="T0" fmla="*/ 1 w 1190"/>
                  <a:gd name="T1" fmla="*/ 0 h 500"/>
                  <a:gd name="T2" fmla="*/ 5 w 1190"/>
                  <a:gd name="T3" fmla="*/ 2 h 500"/>
                  <a:gd name="T4" fmla="*/ 5 w 1190"/>
                  <a:gd name="T5" fmla="*/ 2 h 500"/>
                  <a:gd name="T6" fmla="*/ 0 w 1190"/>
                  <a:gd name="T7" fmla="*/ 1 h 500"/>
                  <a:gd name="T8" fmla="*/ 1 w 1190"/>
                  <a:gd name="T9" fmla="*/ 0 h 500"/>
                  <a:gd name="T10" fmla="*/ 1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3" name="Freeform 26">
                <a:extLst>
                  <a:ext uri="{FF2B5EF4-FFF2-40B4-BE49-F238E27FC236}">
                    <a16:creationId xmlns:a16="http://schemas.microsoft.com/office/drawing/2014/main" id="{C2A2D6E0-186A-44CD-9258-70C51F570F29}"/>
                  </a:ext>
                </a:extLst>
              </p:cNvPr>
              <p:cNvSpPr>
                <a:spLocks/>
              </p:cNvSpPr>
              <p:nvPr userDrawn="1"/>
            </p:nvSpPr>
            <p:spPr bwMode="auto">
              <a:xfrm>
                <a:off x="260" y="3886"/>
                <a:ext cx="244" cy="148"/>
              </a:xfrm>
              <a:custGeom>
                <a:avLst/>
                <a:gdLst>
                  <a:gd name="T0" fmla="*/ 0 w 489"/>
                  <a:gd name="T1" fmla="*/ 1 h 296"/>
                  <a:gd name="T2" fmla="*/ 0 w 489"/>
                  <a:gd name="T3" fmla="*/ 1 h 296"/>
                  <a:gd name="T4" fmla="*/ 1 w 489"/>
                  <a:gd name="T5" fmla="*/ 1 h 296"/>
                  <a:gd name="T6" fmla="*/ 1 w 489"/>
                  <a:gd name="T7" fmla="*/ 1 h 296"/>
                  <a:gd name="T8" fmla="*/ 1 w 489"/>
                  <a:gd name="T9" fmla="*/ 1 h 296"/>
                  <a:gd name="T10" fmla="*/ 0 w 489"/>
                  <a:gd name="T11" fmla="*/ 1 h 296"/>
                  <a:gd name="T12" fmla="*/ 0 w 489"/>
                  <a:gd name="T13" fmla="*/ 1 h 296"/>
                  <a:gd name="T14" fmla="*/ 0 w 489"/>
                  <a:gd name="T15" fmla="*/ 1 h 296"/>
                  <a:gd name="T16" fmla="*/ 1 w 489"/>
                  <a:gd name="T17" fmla="*/ 2 h 296"/>
                  <a:gd name="T18" fmla="*/ 1 w 489"/>
                  <a:gd name="T19" fmla="*/ 2 h 296"/>
                  <a:gd name="T20" fmla="*/ 1 w 489"/>
                  <a:gd name="T21" fmla="*/ 1 h 296"/>
                  <a:gd name="T22" fmla="*/ 1 w 489"/>
                  <a:gd name="T23" fmla="*/ 1 h 296"/>
                  <a:gd name="T24" fmla="*/ 0 w 489"/>
                  <a:gd name="T25" fmla="*/ 1 h 296"/>
                  <a:gd name="T26" fmla="*/ 0 w 489"/>
                  <a:gd name="T27" fmla="*/ 0 h 296"/>
                  <a:gd name="T28" fmla="*/ 0 w 489"/>
                  <a:gd name="T29" fmla="*/ 1 h 296"/>
                  <a:gd name="T30" fmla="*/ 0 w 489"/>
                  <a:gd name="T31" fmla="*/ 1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4" name="Freeform 27">
                <a:extLst>
                  <a:ext uri="{FF2B5EF4-FFF2-40B4-BE49-F238E27FC236}">
                    <a16:creationId xmlns:a16="http://schemas.microsoft.com/office/drawing/2014/main" id="{71791B49-6B88-4AAC-9D45-77307A6BCDC7}"/>
                  </a:ext>
                </a:extLst>
              </p:cNvPr>
              <p:cNvSpPr>
                <a:spLocks/>
              </p:cNvSpPr>
              <p:nvPr userDrawn="1"/>
            </p:nvSpPr>
            <p:spPr bwMode="auto">
              <a:xfrm>
                <a:off x="565" y="3680"/>
                <a:ext cx="107" cy="238"/>
              </a:xfrm>
              <a:custGeom>
                <a:avLst/>
                <a:gdLst>
                  <a:gd name="T0" fmla="*/ 1 w 213"/>
                  <a:gd name="T1" fmla="*/ 0 h 478"/>
                  <a:gd name="T2" fmla="*/ 1 w 213"/>
                  <a:gd name="T3" fmla="*/ 0 h 478"/>
                  <a:gd name="T4" fmla="*/ 1 w 213"/>
                  <a:gd name="T5" fmla="*/ 0 h 478"/>
                  <a:gd name="T6" fmla="*/ 1 w 213"/>
                  <a:gd name="T7" fmla="*/ 1 h 478"/>
                  <a:gd name="T8" fmla="*/ 1 w 213"/>
                  <a:gd name="T9" fmla="*/ 1 h 478"/>
                  <a:gd name="T10" fmla="*/ 1 w 213"/>
                  <a:gd name="T11" fmla="*/ 1 h 478"/>
                  <a:gd name="T12" fmla="*/ 1 w 213"/>
                  <a:gd name="T13" fmla="*/ 1 h 478"/>
                  <a:gd name="T14" fmla="*/ 0 w 213"/>
                  <a:gd name="T15" fmla="*/ 0 h 478"/>
                  <a:gd name="T16" fmla="*/ 1 w 213"/>
                  <a:gd name="T17" fmla="*/ 0 h 478"/>
                  <a:gd name="T18" fmla="*/ 1 w 213"/>
                  <a:gd name="T19" fmla="*/ 0 h 4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065" name="Group 28">
                <a:extLst>
                  <a:ext uri="{FF2B5EF4-FFF2-40B4-BE49-F238E27FC236}">
                    <a16:creationId xmlns:a16="http://schemas.microsoft.com/office/drawing/2014/main" id="{07534A0D-EFE7-4BC4-A01D-D843BDDCC78F}"/>
                  </a:ext>
                </a:extLst>
              </p:cNvPr>
              <p:cNvGrpSpPr>
                <a:grpSpLocks/>
              </p:cNvGrpSpPr>
              <p:nvPr userDrawn="1"/>
            </p:nvGrpSpPr>
            <p:grpSpPr bwMode="auto">
              <a:xfrm>
                <a:off x="5" y="3490"/>
                <a:ext cx="1124" cy="678"/>
                <a:chOff x="5" y="3490"/>
                <a:chExt cx="1124" cy="678"/>
              </a:xfrm>
            </p:grpSpPr>
            <p:sp>
              <p:nvSpPr>
                <p:cNvPr id="1066" name="Freeform 29">
                  <a:extLst>
                    <a:ext uri="{FF2B5EF4-FFF2-40B4-BE49-F238E27FC236}">
                      <a16:creationId xmlns:a16="http://schemas.microsoft.com/office/drawing/2014/main" id="{465961B5-E9EE-4F5C-9E59-07E8483CBC30}"/>
                    </a:ext>
                  </a:extLst>
                </p:cNvPr>
                <p:cNvSpPr>
                  <a:spLocks/>
                </p:cNvSpPr>
                <p:nvPr userDrawn="1"/>
              </p:nvSpPr>
              <p:spPr bwMode="auto">
                <a:xfrm>
                  <a:off x="669" y="4048"/>
                  <a:ext cx="75" cy="87"/>
                </a:xfrm>
                <a:custGeom>
                  <a:avLst/>
                  <a:gdLst>
                    <a:gd name="T0" fmla="*/ 1 w 150"/>
                    <a:gd name="T1" fmla="*/ 0 h 173"/>
                    <a:gd name="T2" fmla="*/ 1 w 150"/>
                    <a:gd name="T3" fmla="*/ 1 h 173"/>
                    <a:gd name="T4" fmla="*/ 0 w 150"/>
                    <a:gd name="T5" fmla="*/ 1 h 173"/>
                    <a:gd name="T6" fmla="*/ 1 w 150"/>
                    <a:gd name="T7" fmla="*/ 1 h 173"/>
                    <a:gd name="T8" fmla="*/ 1 w 150"/>
                    <a:gd name="T9" fmla="*/ 1 h 173"/>
                    <a:gd name="T10" fmla="*/ 1 w 150"/>
                    <a:gd name="T11" fmla="*/ 1 h 173"/>
                    <a:gd name="T12" fmla="*/ 1 w 150"/>
                    <a:gd name="T13" fmla="*/ 0 h 173"/>
                    <a:gd name="T14" fmla="*/ 1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7" name="Freeform 30">
                  <a:extLst>
                    <a:ext uri="{FF2B5EF4-FFF2-40B4-BE49-F238E27FC236}">
                      <a16:creationId xmlns:a16="http://schemas.microsoft.com/office/drawing/2014/main" id="{053A4FCC-FD07-4466-B295-6A62D358D0F2}"/>
                    </a:ext>
                  </a:extLst>
                </p:cNvPr>
                <p:cNvSpPr>
                  <a:spLocks/>
                </p:cNvSpPr>
                <p:nvPr userDrawn="1"/>
              </p:nvSpPr>
              <p:spPr bwMode="auto">
                <a:xfrm>
                  <a:off x="5" y="3728"/>
                  <a:ext cx="842" cy="440"/>
                </a:xfrm>
                <a:custGeom>
                  <a:avLst/>
                  <a:gdLst>
                    <a:gd name="T0" fmla="*/ 1 w 1684"/>
                    <a:gd name="T1" fmla="*/ 0 h 880"/>
                    <a:gd name="T2" fmla="*/ 1 w 1684"/>
                    <a:gd name="T3" fmla="*/ 1 h 880"/>
                    <a:gd name="T4" fmla="*/ 0 w 1684"/>
                    <a:gd name="T5" fmla="*/ 1 h 880"/>
                    <a:gd name="T6" fmla="*/ 1 w 1684"/>
                    <a:gd name="T7" fmla="*/ 2 h 880"/>
                    <a:gd name="T8" fmla="*/ 5 w 1684"/>
                    <a:gd name="T9" fmla="*/ 4 h 880"/>
                    <a:gd name="T10" fmla="*/ 6 w 1684"/>
                    <a:gd name="T11" fmla="*/ 4 h 880"/>
                    <a:gd name="T12" fmla="*/ 7 w 1684"/>
                    <a:gd name="T13" fmla="*/ 4 h 880"/>
                    <a:gd name="T14" fmla="*/ 7 w 1684"/>
                    <a:gd name="T15" fmla="*/ 4 h 880"/>
                    <a:gd name="T16" fmla="*/ 6 w 1684"/>
                    <a:gd name="T17" fmla="*/ 3 h 880"/>
                    <a:gd name="T18" fmla="*/ 6 w 1684"/>
                    <a:gd name="T19" fmla="*/ 2 h 880"/>
                    <a:gd name="T20" fmla="*/ 6 w 1684"/>
                    <a:gd name="T21" fmla="*/ 3 h 880"/>
                    <a:gd name="T22" fmla="*/ 6 w 1684"/>
                    <a:gd name="T23" fmla="*/ 3 h 880"/>
                    <a:gd name="T24" fmla="*/ 7 w 1684"/>
                    <a:gd name="T25" fmla="*/ 4 h 880"/>
                    <a:gd name="T26" fmla="*/ 6 w 1684"/>
                    <a:gd name="T27" fmla="*/ 4 h 880"/>
                    <a:gd name="T28" fmla="*/ 5 w 1684"/>
                    <a:gd name="T29" fmla="*/ 4 h 880"/>
                    <a:gd name="T30" fmla="*/ 5 w 1684"/>
                    <a:gd name="T31" fmla="*/ 3 h 880"/>
                    <a:gd name="T32" fmla="*/ 6 w 1684"/>
                    <a:gd name="T33" fmla="*/ 3 h 880"/>
                    <a:gd name="T34" fmla="*/ 5 w 1684"/>
                    <a:gd name="T35" fmla="*/ 3 h 880"/>
                    <a:gd name="T36" fmla="*/ 5 w 1684"/>
                    <a:gd name="T37" fmla="*/ 3 h 880"/>
                    <a:gd name="T38" fmla="*/ 5 w 1684"/>
                    <a:gd name="T39" fmla="*/ 4 h 880"/>
                    <a:gd name="T40" fmla="*/ 1 w 1684"/>
                    <a:gd name="T41" fmla="*/ 2 h 880"/>
                    <a:gd name="T42" fmla="*/ 1 w 1684"/>
                    <a:gd name="T43" fmla="*/ 1 h 880"/>
                    <a:gd name="T44" fmla="*/ 1 w 1684"/>
                    <a:gd name="T45" fmla="*/ 1 h 880"/>
                    <a:gd name="T46" fmla="*/ 1 w 1684"/>
                    <a:gd name="T47" fmla="*/ 0 h 880"/>
                    <a:gd name="T48" fmla="*/ 1 w 1684"/>
                    <a:gd name="T49" fmla="*/ 0 h 880"/>
                    <a:gd name="T50" fmla="*/ 1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8" name="Freeform 31">
                  <a:extLst>
                    <a:ext uri="{FF2B5EF4-FFF2-40B4-BE49-F238E27FC236}">
                      <a16:creationId xmlns:a16="http://schemas.microsoft.com/office/drawing/2014/main" id="{ABDD7FA2-48C5-4D7C-85AF-8BABF79A5393}"/>
                    </a:ext>
                  </a:extLst>
                </p:cNvPr>
                <p:cNvSpPr>
                  <a:spLocks/>
                </p:cNvSpPr>
                <p:nvPr userDrawn="1"/>
              </p:nvSpPr>
              <p:spPr bwMode="auto">
                <a:xfrm>
                  <a:off x="106" y="3770"/>
                  <a:ext cx="80" cy="167"/>
                </a:xfrm>
                <a:custGeom>
                  <a:avLst/>
                  <a:gdLst>
                    <a:gd name="T0" fmla="*/ 1 w 160"/>
                    <a:gd name="T1" fmla="*/ 0 h 335"/>
                    <a:gd name="T2" fmla="*/ 1 w 160"/>
                    <a:gd name="T3" fmla="*/ 0 h 335"/>
                    <a:gd name="T4" fmla="*/ 0 w 160"/>
                    <a:gd name="T5" fmla="*/ 0 h 335"/>
                    <a:gd name="T6" fmla="*/ 1 w 160"/>
                    <a:gd name="T7" fmla="*/ 1 h 335"/>
                    <a:gd name="T8" fmla="*/ 1 w 160"/>
                    <a:gd name="T9" fmla="*/ 1 h 335"/>
                    <a:gd name="T10" fmla="*/ 1 w 160"/>
                    <a:gd name="T11" fmla="*/ 0 h 335"/>
                    <a:gd name="T12" fmla="*/ 1 w 160"/>
                    <a:gd name="T13" fmla="*/ 0 h 335"/>
                    <a:gd name="T14" fmla="*/ 1 w 160"/>
                    <a:gd name="T15" fmla="*/ 0 h 335"/>
                    <a:gd name="T16" fmla="*/ 1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9" name="Freeform 32">
                  <a:extLst>
                    <a:ext uri="{FF2B5EF4-FFF2-40B4-BE49-F238E27FC236}">
                      <a16:creationId xmlns:a16="http://schemas.microsoft.com/office/drawing/2014/main" id="{33556376-EED5-4F1F-954D-3FD1EBE9847E}"/>
                    </a:ext>
                  </a:extLst>
                </p:cNvPr>
                <p:cNvSpPr>
                  <a:spLocks/>
                </p:cNvSpPr>
                <p:nvPr userDrawn="1"/>
              </p:nvSpPr>
              <p:spPr bwMode="auto">
                <a:xfrm>
                  <a:off x="449" y="3490"/>
                  <a:ext cx="322" cy="594"/>
                </a:xfrm>
                <a:custGeom>
                  <a:avLst/>
                  <a:gdLst>
                    <a:gd name="T0" fmla="*/ 1 w 642"/>
                    <a:gd name="T1" fmla="*/ 4 h 1188"/>
                    <a:gd name="T2" fmla="*/ 0 w 642"/>
                    <a:gd name="T3" fmla="*/ 1 h 1188"/>
                    <a:gd name="T4" fmla="*/ 1 w 642"/>
                    <a:gd name="T5" fmla="*/ 1 h 1188"/>
                    <a:gd name="T6" fmla="*/ 2 w 642"/>
                    <a:gd name="T7" fmla="*/ 0 h 1188"/>
                    <a:gd name="T8" fmla="*/ 2 w 642"/>
                    <a:gd name="T9" fmla="*/ 1 h 1188"/>
                    <a:gd name="T10" fmla="*/ 3 w 642"/>
                    <a:gd name="T11" fmla="*/ 5 h 1188"/>
                    <a:gd name="T12" fmla="*/ 3 w 642"/>
                    <a:gd name="T13" fmla="*/ 5 h 1188"/>
                    <a:gd name="T14" fmla="*/ 2 w 642"/>
                    <a:gd name="T15" fmla="*/ 1 h 1188"/>
                    <a:gd name="T16" fmla="*/ 1 w 642"/>
                    <a:gd name="T17" fmla="*/ 1 h 1188"/>
                    <a:gd name="T18" fmla="*/ 1 w 642"/>
                    <a:gd name="T19" fmla="*/ 1 h 1188"/>
                    <a:gd name="T20" fmla="*/ 1 w 642"/>
                    <a:gd name="T21" fmla="*/ 1 h 1188"/>
                    <a:gd name="T22" fmla="*/ 2 w 642"/>
                    <a:gd name="T23" fmla="*/ 4 h 1188"/>
                    <a:gd name="T24" fmla="*/ 1 w 642"/>
                    <a:gd name="T25" fmla="*/ 4 h 1188"/>
                    <a:gd name="T26" fmla="*/ 1 w 642"/>
                    <a:gd name="T27" fmla="*/ 4 h 11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0" name="Freeform 33">
                  <a:extLst>
                    <a:ext uri="{FF2B5EF4-FFF2-40B4-BE49-F238E27FC236}">
                      <a16:creationId xmlns:a16="http://schemas.microsoft.com/office/drawing/2014/main" id="{94C23D62-0F69-455C-B672-FB961CC50AC0}"/>
                    </a:ext>
                  </a:extLst>
                </p:cNvPr>
                <p:cNvSpPr>
                  <a:spLocks/>
                </p:cNvSpPr>
                <p:nvPr userDrawn="1"/>
              </p:nvSpPr>
              <p:spPr bwMode="auto">
                <a:xfrm>
                  <a:off x="578" y="3650"/>
                  <a:ext cx="96" cy="252"/>
                </a:xfrm>
                <a:custGeom>
                  <a:avLst/>
                  <a:gdLst>
                    <a:gd name="T0" fmla="*/ 0 w 192"/>
                    <a:gd name="T1" fmla="*/ 1 h 504"/>
                    <a:gd name="T2" fmla="*/ 1 w 192"/>
                    <a:gd name="T3" fmla="*/ 1 h 504"/>
                    <a:gd name="T4" fmla="*/ 1 w 192"/>
                    <a:gd name="T5" fmla="*/ 2 h 504"/>
                    <a:gd name="T6" fmla="*/ 1 w 192"/>
                    <a:gd name="T7" fmla="*/ 2 h 504"/>
                    <a:gd name="T8" fmla="*/ 1 w 192"/>
                    <a:gd name="T9" fmla="*/ 2 h 504"/>
                    <a:gd name="T10" fmla="*/ 1 w 192"/>
                    <a:gd name="T11" fmla="*/ 2 h 504"/>
                    <a:gd name="T12" fmla="*/ 1 w 192"/>
                    <a:gd name="T13" fmla="*/ 1 h 504"/>
                    <a:gd name="T14" fmla="*/ 1 w 192"/>
                    <a:gd name="T15" fmla="*/ 1 h 504"/>
                    <a:gd name="T16" fmla="*/ 1 w 192"/>
                    <a:gd name="T17" fmla="*/ 0 h 504"/>
                    <a:gd name="T18" fmla="*/ 0 w 192"/>
                    <a:gd name="T19" fmla="*/ 1 h 504"/>
                    <a:gd name="T20" fmla="*/ 0 w 192"/>
                    <a:gd name="T21" fmla="*/ 1 h 5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1" name="Freeform 34">
                  <a:extLst>
                    <a:ext uri="{FF2B5EF4-FFF2-40B4-BE49-F238E27FC236}">
                      <a16:creationId xmlns:a16="http://schemas.microsoft.com/office/drawing/2014/main" id="{DA1528B4-3651-4F67-A495-AE91F17462DF}"/>
                    </a:ext>
                  </a:extLst>
                </p:cNvPr>
                <p:cNvSpPr>
                  <a:spLocks/>
                </p:cNvSpPr>
                <p:nvPr userDrawn="1"/>
              </p:nvSpPr>
              <p:spPr bwMode="auto">
                <a:xfrm>
                  <a:off x="328" y="3630"/>
                  <a:ext cx="195" cy="135"/>
                </a:xfrm>
                <a:custGeom>
                  <a:avLst/>
                  <a:gdLst>
                    <a:gd name="T0" fmla="*/ 2 w 390"/>
                    <a:gd name="T1" fmla="*/ 0 h 269"/>
                    <a:gd name="T2" fmla="*/ 2 w 390"/>
                    <a:gd name="T3" fmla="*/ 1 h 269"/>
                    <a:gd name="T4" fmla="*/ 1 w 390"/>
                    <a:gd name="T5" fmla="*/ 1 h 269"/>
                    <a:gd name="T6" fmla="*/ 0 w 390"/>
                    <a:gd name="T7" fmla="*/ 1 h 269"/>
                    <a:gd name="T8" fmla="*/ 0 w 390"/>
                    <a:gd name="T9" fmla="*/ 1 h 269"/>
                    <a:gd name="T10" fmla="*/ 2 w 390"/>
                    <a:gd name="T11" fmla="*/ 1 h 269"/>
                    <a:gd name="T12" fmla="*/ 2 w 390"/>
                    <a:gd name="T13" fmla="*/ 2 h 269"/>
                    <a:gd name="T14" fmla="*/ 2 w 390"/>
                    <a:gd name="T15" fmla="*/ 2 h 269"/>
                    <a:gd name="T16" fmla="*/ 2 w 390"/>
                    <a:gd name="T17" fmla="*/ 1 h 269"/>
                    <a:gd name="T18" fmla="*/ 1 w 390"/>
                    <a:gd name="T19" fmla="*/ 1 h 269"/>
                    <a:gd name="T20" fmla="*/ 2 w 390"/>
                    <a:gd name="T21" fmla="*/ 1 h 269"/>
                    <a:gd name="T22" fmla="*/ 2 w 390"/>
                    <a:gd name="T23" fmla="*/ 0 h 269"/>
                    <a:gd name="T24" fmla="*/ 2 w 390"/>
                    <a:gd name="T25" fmla="*/ 0 h 2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2" name="Freeform 35">
                  <a:extLst>
                    <a:ext uri="{FF2B5EF4-FFF2-40B4-BE49-F238E27FC236}">
                      <a16:creationId xmlns:a16="http://schemas.microsoft.com/office/drawing/2014/main" id="{8730F77A-18E2-4121-B782-47112187280F}"/>
                    </a:ext>
                  </a:extLst>
                </p:cNvPr>
                <p:cNvSpPr>
                  <a:spLocks/>
                </p:cNvSpPr>
                <p:nvPr userDrawn="1"/>
              </p:nvSpPr>
              <p:spPr bwMode="auto">
                <a:xfrm>
                  <a:off x="658" y="3538"/>
                  <a:ext cx="471" cy="212"/>
                </a:xfrm>
                <a:custGeom>
                  <a:avLst/>
                  <a:gdLst>
                    <a:gd name="T0" fmla="*/ 0 w 941"/>
                    <a:gd name="T1" fmla="*/ 1 h 424"/>
                    <a:gd name="T2" fmla="*/ 4 w 941"/>
                    <a:gd name="T3" fmla="*/ 0 h 424"/>
                    <a:gd name="T4" fmla="*/ 4 w 941"/>
                    <a:gd name="T5" fmla="*/ 1 h 424"/>
                    <a:gd name="T6" fmla="*/ 4 w 941"/>
                    <a:gd name="T7" fmla="*/ 1 h 424"/>
                    <a:gd name="T8" fmla="*/ 4 w 941"/>
                    <a:gd name="T9" fmla="*/ 2 h 424"/>
                    <a:gd name="T10" fmla="*/ 1 w 941"/>
                    <a:gd name="T11" fmla="*/ 2 h 424"/>
                    <a:gd name="T12" fmla="*/ 1 w 941"/>
                    <a:gd name="T13" fmla="*/ 2 h 424"/>
                    <a:gd name="T14" fmla="*/ 4 w 941"/>
                    <a:gd name="T15" fmla="*/ 1 h 424"/>
                    <a:gd name="T16" fmla="*/ 4 w 941"/>
                    <a:gd name="T17" fmla="*/ 1 h 424"/>
                    <a:gd name="T18" fmla="*/ 4 w 941"/>
                    <a:gd name="T19" fmla="*/ 1 h 424"/>
                    <a:gd name="T20" fmla="*/ 0 w 941"/>
                    <a:gd name="T21" fmla="*/ 1 h 424"/>
                    <a:gd name="T22" fmla="*/ 0 w 941"/>
                    <a:gd name="T23" fmla="*/ 1 h 424"/>
                    <a:gd name="T24" fmla="*/ 0 w 941"/>
                    <a:gd name="T25" fmla="*/ 1 h 4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3" name="Freeform 36">
                  <a:extLst>
                    <a:ext uri="{FF2B5EF4-FFF2-40B4-BE49-F238E27FC236}">
                      <a16:creationId xmlns:a16="http://schemas.microsoft.com/office/drawing/2014/main" id="{868289A2-CAE5-4050-986D-FC063C8CCEA1}"/>
                    </a:ext>
                  </a:extLst>
                </p:cNvPr>
                <p:cNvSpPr>
                  <a:spLocks/>
                </p:cNvSpPr>
                <p:nvPr userDrawn="1"/>
              </p:nvSpPr>
              <p:spPr bwMode="auto">
                <a:xfrm>
                  <a:off x="717" y="3606"/>
                  <a:ext cx="245" cy="86"/>
                </a:xfrm>
                <a:custGeom>
                  <a:avLst/>
                  <a:gdLst>
                    <a:gd name="T0" fmla="*/ 0 w 488"/>
                    <a:gd name="T1" fmla="*/ 0 h 173"/>
                    <a:gd name="T2" fmla="*/ 1 w 488"/>
                    <a:gd name="T3" fmla="*/ 0 h 173"/>
                    <a:gd name="T4" fmla="*/ 1 w 488"/>
                    <a:gd name="T5" fmla="*/ 0 h 173"/>
                    <a:gd name="T6" fmla="*/ 2 w 488"/>
                    <a:gd name="T7" fmla="*/ 0 h 173"/>
                    <a:gd name="T8" fmla="*/ 2 w 488"/>
                    <a:gd name="T9" fmla="*/ 0 h 173"/>
                    <a:gd name="T10" fmla="*/ 2 w 488"/>
                    <a:gd name="T11" fmla="*/ 0 h 173"/>
                    <a:gd name="T12" fmla="*/ 1 w 488"/>
                    <a:gd name="T13" fmla="*/ 0 h 173"/>
                    <a:gd name="T14" fmla="*/ 1 w 488"/>
                    <a:gd name="T15" fmla="*/ 0 h 173"/>
                    <a:gd name="T16" fmla="*/ 1 w 488"/>
                    <a:gd name="T17" fmla="*/ 0 h 173"/>
                    <a:gd name="T18" fmla="*/ 1 w 488"/>
                    <a:gd name="T19" fmla="*/ 0 h 173"/>
                    <a:gd name="T20" fmla="*/ 2 w 488"/>
                    <a:gd name="T21" fmla="*/ 0 h 173"/>
                    <a:gd name="T22" fmla="*/ 2 w 488"/>
                    <a:gd name="T23" fmla="*/ 0 h 173"/>
                    <a:gd name="T24" fmla="*/ 2 w 488"/>
                    <a:gd name="T25" fmla="*/ 0 h 173"/>
                    <a:gd name="T26" fmla="*/ 1 w 488"/>
                    <a:gd name="T27" fmla="*/ 0 h 173"/>
                    <a:gd name="T28" fmla="*/ 0 w 488"/>
                    <a:gd name="T29" fmla="*/ 0 h 173"/>
                    <a:gd name="T30" fmla="*/ 0 w 488"/>
                    <a:gd name="T31" fmla="*/ 0 h 17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grpSp>
        <p:nvGrpSpPr>
          <p:cNvPr id="1035" name="Group 37">
            <a:extLst>
              <a:ext uri="{FF2B5EF4-FFF2-40B4-BE49-F238E27FC236}">
                <a16:creationId xmlns:a16="http://schemas.microsoft.com/office/drawing/2014/main" id="{92C57CE0-DE49-402C-8791-F2E79414EE9A}"/>
              </a:ext>
            </a:extLst>
          </p:cNvPr>
          <p:cNvGrpSpPr>
            <a:grpSpLocks/>
          </p:cNvGrpSpPr>
          <p:nvPr/>
        </p:nvGrpSpPr>
        <p:grpSpPr bwMode="auto">
          <a:xfrm>
            <a:off x="8680450" y="2116138"/>
            <a:ext cx="385763" cy="4308475"/>
            <a:chOff x="5468" y="1333"/>
            <a:chExt cx="243" cy="2714"/>
          </a:xfrm>
        </p:grpSpPr>
        <p:sp>
          <p:nvSpPr>
            <p:cNvPr id="1049" name="Freeform 38">
              <a:extLst>
                <a:ext uri="{FF2B5EF4-FFF2-40B4-BE49-F238E27FC236}">
                  <a16:creationId xmlns:a16="http://schemas.microsoft.com/office/drawing/2014/main" id="{994C274E-DD2C-47EB-B091-624EB3765D8F}"/>
                </a:ext>
              </a:extLst>
            </p:cNvPr>
            <p:cNvSpPr>
              <a:spLocks/>
            </p:cNvSpPr>
            <p:nvPr userDrawn="1"/>
          </p:nvSpPr>
          <p:spPr bwMode="auto">
            <a:xfrm flipH="1">
              <a:off x="5468" y="2620"/>
              <a:ext cx="205" cy="1427"/>
            </a:xfrm>
            <a:custGeom>
              <a:avLst/>
              <a:gdLst>
                <a:gd name="T0" fmla="*/ 0 w 772"/>
                <a:gd name="T1" fmla="*/ 4 h 3266"/>
                <a:gd name="T2" fmla="*/ 0 w 772"/>
                <a:gd name="T3" fmla="*/ 4 h 3266"/>
                <a:gd name="T4" fmla="*/ 0 w 772"/>
                <a:gd name="T5" fmla="*/ 3 h 3266"/>
                <a:gd name="T6" fmla="*/ 0 w 772"/>
                <a:gd name="T7" fmla="*/ 3 h 3266"/>
                <a:gd name="T8" fmla="*/ 0 w 772"/>
                <a:gd name="T9" fmla="*/ 3 h 3266"/>
                <a:gd name="T10" fmla="*/ 0 w 772"/>
                <a:gd name="T11" fmla="*/ 3 h 3266"/>
                <a:gd name="T12" fmla="*/ 0 w 772"/>
                <a:gd name="T13" fmla="*/ 3 h 3266"/>
                <a:gd name="T14" fmla="*/ 0 w 772"/>
                <a:gd name="T15" fmla="*/ 3 h 3266"/>
                <a:gd name="T16" fmla="*/ 0 w 772"/>
                <a:gd name="T17" fmla="*/ 2 h 3266"/>
                <a:gd name="T18" fmla="*/ 0 w 772"/>
                <a:gd name="T19" fmla="*/ 2 h 3266"/>
                <a:gd name="T20" fmla="*/ 0 w 772"/>
                <a:gd name="T21" fmla="*/ 1 h 3266"/>
                <a:gd name="T22" fmla="*/ 0 w 772"/>
                <a:gd name="T23" fmla="*/ 1 h 3266"/>
                <a:gd name="T24" fmla="*/ 0 w 772"/>
                <a:gd name="T25" fmla="*/ 1 h 3266"/>
                <a:gd name="T26" fmla="*/ 0 w 772"/>
                <a:gd name="T27" fmla="*/ 1 h 3266"/>
                <a:gd name="T28" fmla="*/ 0 w 772"/>
                <a:gd name="T29" fmla="*/ 0 h 3266"/>
                <a:gd name="T30" fmla="*/ 0 w 772"/>
                <a:gd name="T31" fmla="*/ 0 h 3266"/>
                <a:gd name="T32" fmla="*/ 0 w 772"/>
                <a:gd name="T33" fmla="*/ 0 h 3266"/>
                <a:gd name="T34" fmla="*/ 0 w 772"/>
                <a:gd name="T35" fmla="*/ 1 h 3266"/>
                <a:gd name="T36" fmla="*/ 0 w 772"/>
                <a:gd name="T37" fmla="*/ 1 h 3266"/>
                <a:gd name="T38" fmla="*/ 0 w 772"/>
                <a:gd name="T39" fmla="*/ 1 h 3266"/>
                <a:gd name="T40" fmla="*/ 0 w 772"/>
                <a:gd name="T41" fmla="*/ 1 h 3266"/>
                <a:gd name="T42" fmla="*/ 0 w 772"/>
                <a:gd name="T43" fmla="*/ 2 h 3266"/>
                <a:gd name="T44" fmla="*/ 0 w 772"/>
                <a:gd name="T45" fmla="*/ 2 h 3266"/>
                <a:gd name="T46" fmla="*/ 0 w 772"/>
                <a:gd name="T47" fmla="*/ 3 h 3266"/>
                <a:gd name="T48" fmla="*/ 0 w 772"/>
                <a:gd name="T49" fmla="*/ 3 h 3266"/>
                <a:gd name="T50" fmla="*/ 0 w 772"/>
                <a:gd name="T51" fmla="*/ 3 h 3266"/>
                <a:gd name="T52" fmla="*/ 0 w 772"/>
                <a:gd name="T53" fmla="*/ 3 h 3266"/>
                <a:gd name="T54" fmla="*/ 0 w 772"/>
                <a:gd name="T55" fmla="*/ 3 h 3266"/>
                <a:gd name="T56" fmla="*/ 0 w 772"/>
                <a:gd name="T57" fmla="*/ 4 h 3266"/>
                <a:gd name="T58" fmla="*/ 0 w 772"/>
                <a:gd name="T59" fmla="*/ 4 h 3266"/>
                <a:gd name="T60" fmla="*/ 0 w 772"/>
                <a:gd name="T61" fmla="*/ 4 h 3266"/>
                <a:gd name="T62" fmla="*/ 0 w 772"/>
                <a:gd name="T63" fmla="*/ 4 h 3266"/>
                <a:gd name="T64" fmla="*/ 0 w 772"/>
                <a:gd name="T65" fmla="*/ 4 h 3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0" name="Freeform 39">
              <a:extLst>
                <a:ext uri="{FF2B5EF4-FFF2-40B4-BE49-F238E27FC236}">
                  <a16:creationId xmlns:a16="http://schemas.microsoft.com/office/drawing/2014/main" id="{60D943BA-89B0-471A-8738-0C3748028437}"/>
                </a:ext>
              </a:extLst>
            </p:cNvPr>
            <p:cNvSpPr>
              <a:spLocks/>
            </p:cNvSpPr>
            <p:nvPr userDrawn="1"/>
          </p:nvSpPr>
          <p:spPr bwMode="auto">
            <a:xfrm flipH="1">
              <a:off x="5506" y="1333"/>
              <a:ext cx="205" cy="1633"/>
            </a:xfrm>
            <a:custGeom>
              <a:avLst/>
              <a:gdLst>
                <a:gd name="T0" fmla="*/ 0 w 772"/>
                <a:gd name="T1" fmla="*/ 13 h 3266"/>
                <a:gd name="T2" fmla="*/ 0 w 772"/>
                <a:gd name="T3" fmla="*/ 12 h 3266"/>
                <a:gd name="T4" fmla="*/ 0 w 772"/>
                <a:gd name="T5" fmla="*/ 11 h 3266"/>
                <a:gd name="T6" fmla="*/ 0 w 772"/>
                <a:gd name="T7" fmla="*/ 10 h 3266"/>
                <a:gd name="T8" fmla="*/ 0 w 772"/>
                <a:gd name="T9" fmla="*/ 9 h 3266"/>
                <a:gd name="T10" fmla="*/ 0 w 772"/>
                <a:gd name="T11" fmla="*/ 9 h 3266"/>
                <a:gd name="T12" fmla="*/ 0 w 772"/>
                <a:gd name="T13" fmla="*/ 8 h 3266"/>
                <a:gd name="T14" fmla="*/ 0 w 772"/>
                <a:gd name="T15" fmla="*/ 8 h 3266"/>
                <a:gd name="T16" fmla="*/ 0 w 772"/>
                <a:gd name="T17" fmla="*/ 7 h 3266"/>
                <a:gd name="T18" fmla="*/ 0 w 772"/>
                <a:gd name="T19" fmla="*/ 7 h 3266"/>
                <a:gd name="T20" fmla="*/ 0 w 772"/>
                <a:gd name="T21" fmla="*/ 5 h 3266"/>
                <a:gd name="T22" fmla="*/ 0 w 772"/>
                <a:gd name="T23" fmla="*/ 4 h 3266"/>
                <a:gd name="T24" fmla="*/ 0 w 772"/>
                <a:gd name="T25" fmla="*/ 3 h 3266"/>
                <a:gd name="T26" fmla="*/ 0 w 772"/>
                <a:gd name="T27" fmla="*/ 3 h 3266"/>
                <a:gd name="T28" fmla="*/ 0 w 772"/>
                <a:gd name="T29" fmla="*/ 2 h 3266"/>
                <a:gd name="T30" fmla="*/ 0 w 772"/>
                <a:gd name="T31" fmla="*/ 0 h 3266"/>
                <a:gd name="T32" fmla="*/ 0 w 772"/>
                <a:gd name="T33" fmla="*/ 2 h 3266"/>
                <a:gd name="T34" fmla="*/ 0 w 772"/>
                <a:gd name="T35" fmla="*/ 3 h 3266"/>
                <a:gd name="T36" fmla="*/ 0 w 772"/>
                <a:gd name="T37" fmla="*/ 3 h 3266"/>
                <a:gd name="T38" fmla="*/ 0 w 772"/>
                <a:gd name="T39" fmla="*/ 4 h 3266"/>
                <a:gd name="T40" fmla="*/ 0 w 772"/>
                <a:gd name="T41" fmla="*/ 5 h 3266"/>
                <a:gd name="T42" fmla="*/ 0 w 772"/>
                <a:gd name="T43" fmla="*/ 5 h 3266"/>
                <a:gd name="T44" fmla="*/ 0 w 772"/>
                <a:gd name="T45" fmla="*/ 7 h 3266"/>
                <a:gd name="T46" fmla="*/ 0 w 772"/>
                <a:gd name="T47" fmla="*/ 8 h 3266"/>
                <a:gd name="T48" fmla="*/ 0 w 772"/>
                <a:gd name="T49" fmla="*/ 9 h 3266"/>
                <a:gd name="T50" fmla="*/ 0 w 772"/>
                <a:gd name="T51" fmla="*/ 9 h 3266"/>
                <a:gd name="T52" fmla="*/ 0 w 772"/>
                <a:gd name="T53" fmla="*/ 10 h 3266"/>
                <a:gd name="T54" fmla="*/ 0 w 772"/>
                <a:gd name="T55" fmla="*/ 11 h 3266"/>
                <a:gd name="T56" fmla="*/ 0 w 772"/>
                <a:gd name="T57" fmla="*/ 12 h 3266"/>
                <a:gd name="T58" fmla="*/ 0 w 772"/>
                <a:gd name="T59" fmla="*/ 13 h 3266"/>
                <a:gd name="T60" fmla="*/ 0 w 772"/>
                <a:gd name="T61" fmla="*/ 13 h 3266"/>
                <a:gd name="T62" fmla="*/ 0 w 772"/>
                <a:gd name="T63" fmla="*/ 13 h 3266"/>
                <a:gd name="T64" fmla="*/ 0 w 772"/>
                <a:gd name="T65" fmla="*/ 13 h 3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36" name="Group 40">
            <a:extLst>
              <a:ext uri="{FF2B5EF4-FFF2-40B4-BE49-F238E27FC236}">
                <a16:creationId xmlns:a16="http://schemas.microsoft.com/office/drawing/2014/main" id="{68385578-B014-4451-9F32-6534AEE2640E}"/>
              </a:ext>
            </a:extLst>
          </p:cNvPr>
          <p:cNvGrpSpPr>
            <a:grpSpLocks/>
          </p:cNvGrpSpPr>
          <p:nvPr/>
        </p:nvGrpSpPr>
        <p:grpSpPr bwMode="auto">
          <a:xfrm>
            <a:off x="7318375" y="90488"/>
            <a:ext cx="2133600" cy="1911350"/>
            <a:chOff x="4610" y="57"/>
            <a:chExt cx="1344" cy="1204"/>
          </a:xfrm>
        </p:grpSpPr>
        <p:grpSp>
          <p:nvGrpSpPr>
            <p:cNvPr id="1037" name="Group 41">
              <a:extLst>
                <a:ext uri="{FF2B5EF4-FFF2-40B4-BE49-F238E27FC236}">
                  <a16:creationId xmlns:a16="http://schemas.microsoft.com/office/drawing/2014/main" id="{5CFD5D93-2E2B-4B3A-AE0D-F6CFA136C1E6}"/>
                </a:ext>
              </a:extLst>
            </p:cNvPr>
            <p:cNvGrpSpPr>
              <a:grpSpLocks/>
            </p:cNvGrpSpPr>
            <p:nvPr userDrawn="1"/>
          </p:nvGrpSpPr>
          <p:grpSpPr bwMode="auto">
            <a:xfrm>
              <a:off x="4610" y="57"/>
              <a:ext cx="1344" cy="1204"/>
              <a:chOff x="4610" y="57"/>
              <a:chExt cx="1344" cy="1204"/>
            </a:xfrm>
          </p:grpSpPr>
          <p:sp>
            <p:nvSpPr>
              <p:cNvPr id="1039" name="Freeform 42">
                <a:extLst>
                  <a:ext uri="{FF2B5EF4-FFF2-40B4-BE49-F238E27FC236}">
                    <a16:creationId xmlns:a16="http://schemas.microsoft.com/office/drawing/2014/main" id="{68C21255-D6B7-4EF9-8365-116DF4A705A9}"/>
                  </a:ext>
                </a:extLst>
              </p:cNvPr>
              <p:cNvSpPr>
                <a:spLocks/>
              </p:cNvSpPr>
              <p:nvPr userDrawn="1"/>
            </p:nvSpPr>
            <p:spPr bwMode="auto">
              <a:xfrm rot="-3172564">
                <a:off x="5430" y="1086"/>
                <a:ext cx="62" cy="288"/>
              </a:xfrm>
              <a:custGeom>
                <a:avLst/>
                <a:gdLst>
                  <a:gd name="T0" fmla="*/ 0 w 245"/>
                  <a:gd name="T1" fmla="*/ 0 h 806"/>
                  <a:gd name="T2" fmla="*/ 0 w 245"/>
                  <a:gd name="T3" fmla="*/ 0 h 806"/>
                  <a:gd name="T4" fmla="*/ 0 w 245"/>
                  <a:gd name="T5" fmla="*/ 0 h 806"/>
                  <a:gd name="T6" fmla="*/ 0 w 245"/>
                  <a:gd name="T7" fmla="*/ 0 h 806"/>
                  <a:gd name="T8" fmla="*/ 0 w 245"/>
                  <a:gd name="T9" fmla="*/ 0 h 806"/>
                  <a:gd name="T10" fmla="*/ 0 w 245"/>
                  <a:gd name="T11" fmla="*/ 0 h 806"/>
                  <a:gd name="T12" fmla="*/ 0 w 245"/>
                  <a:gd name="T13" fmla="*/ 0 h 806"/>
                  <a:gd name="T14" fmla="*/ 0 w 245"/>
                  <a:gd name="T15" fmla="*/ 0 h 8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5" h="806">
                    <a:moveTo>
                      <a:pt x="123" y="9"/>
                    </a:moveTo>
                    <a:lnTo>
                      <a:pt x="131" y="342"/>
                    </a:lnTo>
                    <a:lnTo>
                      <a:pt x="0" y="806"/>
                    </a:lnTo>
                    <a:lnTo>
                      <a:pt x="79" y="789"/>
                    </a:lnTo>
                    <a:lnTo>
                      <a:pt x="218" y="376"/>
                    </a:lnTo>
                    <a:lnTo>
                      <a:pt x="245" y="0"/>
                    </a:lnTo>
                    <a:lnTo>
                      <a:pt x="123" y="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040" name="Group 43">
                <a:extLst>
                  <a:ext uri="{FF2B5EF4-FFF2-40B4-BE49-F238E27FC236}">
                    <a16:creationId xmlns:a16="http://schemas.microsoft.com/office/drawing/2014/main" id="{F114C98C-873A-400E-BB78-B27D6D45CC15}"/>
                  </a:ext>
                </a:extLst>
              </p:cNvPr>
              <p:cNvGrpSpPr>
                <a:grpSpLocks/>
              </p:cNvGrpSpPr>
              <p:nvPr userDrawn="1"/>
            </p:nvGrpSpPr>
            <p:grpSpPr bwMode="auto">
              <a:xfrm>
                <a:off x="4610" y="57"/>
                <a:ext cx="1344" cy="985"/>
                <a:chOff x="4610" y="57"/>
                <a:chExt cx="1344" cy="985"/>
              </a:xfrm>
            </p:grpSpPr>
            <p:sp>
              <p:nvSpPr>
                <p:cNvPr id="1041" name="Freeform 44">
                  <a:extLst>
                    <a:ext uri="{FF2B5EF4-FFF2-40B4-BE49-F238E27FC236}">
                      <a16:creationId xmlns:a16="http://schemas.microsoft.com/office/drawing/2014/main" id="{ABD359A1-C932-4983-9CB0-27140973B48F}"/>
                    </a:ext>
                  </a:extLst>
                </p:cNvPr>
                <p:cNvSpPr>
                  <a:spLocks/>
                </p:cNvSpPr>
                <p:nvPr userDrawn="1"/>
              </p:nvSpPr>
              <p:spPr bwMode="auto">
                <a:xfrm rot="-3172564">
                  <a:off x="4966" y="71"/>
                  <a:ext cx="153" cy="125"/>
                </a:xfrm>
                <a:custGeom>
                  <a:avLst/>
                  <a:gdLst>
                    <a:gd name="T0" fmla="*/ 0 w 604"/>
                    <a:gd name="T1" fmla="*/ 0 h 349"/>
                    <a:gd name="T2" fmla="*/ 0 w 604"/>
                    <a:gd name="T3" fmla="*/ 0 h 349"/>
                    <a:gd name="T4" fmla="*/ 0 w 604"/>
                    <a:gd name="T5" fmla="*/ 0 h 349"/>
                    <a:gd name="T6" fmla="*/ 0 w 604"/>
                    <a:gd name="T7" fmla="*/ 0 h 349"/>
                    <a:gd name="T8" fmla="*/ 0 w 604"/>
                    <a:gd name="T9" fmla="*/ 0 h 349"/>
                    <a:gd name="T10" fmla="*/ 0 w 604"/>
                    <a:gd name="T11" fmla="*/ 0 h 349"/>
                    <a:gd name="T12" fmla="*/ 0 w 604"/>
                    <a:gd name="T13" fmla="*/ 0 h 349"/>
                    <a:gd name="T14" fmla="*/ 0 w 604"/>
                    <a:gd name="T15" fmla="*/ 0 h 349"/>
                    <a:gd name="T16" fmla="*/ 0 w 604"/>
                    <a:gd name="T17" fmla="*/ 0 h 3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4" h="349">
                      <a:moveTo>
                        <a:pt x="0" y="0"/>
                      </a:moveTo>
                      <a:lnTo>
                        <a:pt x="298" y="184"/>
                      </a:lnTo>
                      <a:lnTo>
                        <a:pt x="500" y="349"/>
                      </a:lnTo>
                      <a:lnTo>
                        <a:pt x="604" y="140"/>
                      </a:lnTo>
                      <a:lnTo>
                        <a:pt x="359" y="9"/>
                      </a:lnTo>
                      <a:lnTo>
                        <a:pt x="464" y="184"/>
                      </a:lnTo>
                      <a:lnTo>
                        <a:pt x="131" y="17"/>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2" name="Freeform 45">
                  <a:extLst>
                    <a:ext uri="{FF2B5EF4-FFF2-40B4-BE49-F238E27FC236}">
                      <a16:creationId xmlns:a16="http://schemas.microsoft.com/office/drawing/2014/main" id="{788A4873-27AF-4C0A-8E85-C824EA8B057B}"/>
                    </a:ext>
                  </a:extLst>
                </p:cNvPr>
                <p:cNvSpPr>
                  <a:spLocks/>
                </p:cNvSpPr>
                <p:nvPr userDrawn="1"/>
              </p:nvSpPr>
              <p:spPr bwMode="auto">
                <a:xfrm rot="-3172564">
                  <a:off x="5048" y="332"/>
                  <a:ext cx="269" cy="438"/>
                </a:xfrm>
                <a:custGeom>
                  <a:avLst/>
                  <a:gdLst>
                    <a:gd name="T0" fmla="*/ 0 w 1064"/>
                    <a:gd name="T1" fmla="*/ 0 h 1230"/>
                    <a:gd name="T2" fmla="*/ 0 w 1064"/>
                    <a:gd name="T3" fmla="*/ 0 h 1230"/>
                    <a:gd name="T4" fmla="*/ 0 w 1064"/>
                    <a:gd name="T5" fmla="*/ 0 h 1230"/>
                    <a:gd name="T6" fmla="*/ 0 w 1064"/>
                    <a:gd name="T7" fmla="*/ 0 h 1230"/>
                    <a:gd name="T8" fmla="*/ 0 w 1064"/>
                    <a:gd name="T9" fmla="*/ 0 h 1230"/>
                    <a:gd name="T10" fmla="*/ 0 w 1064"/>
                    <a:gd name="T11" fmla="*/ 0 h 1230"/>
                    <a:gd name="T12" fmla="*/ 0 w 1064"/>
                    <a:gd name="T13" fmla="*/ 0 h 1230"/>
                    <a:gd name="T14" fmla="*/ 0 w 1064"/>
                    <a:gd name="T15" fmla="*/ 0 h 1230"/>
                    <a:gd name="T16" fmla="*/ 0 w 1064"/>
                    <a:gd name="T17" fmla="*/ 0 h 1230"/>
                    <a:gd name="T18" fmla="*/ 0 w 1064"/>
                    <a:gd name="T19" fmla="*/ 0 h 1230"/>
                    <a:gd name="T20" fmla="*/ 0 w 1064"/>
                    <a:gd name="T21" fmla="*/ 0 h 1230"/>
                    <a:gd name="T22" fmla="*/ 0 w 1064"/>
                    <a:gd name="T23" fmla="*/ 0 h 1230"/>
                    <a:gd name="T24" fmla="*/ 0 w 1064"/>
                    <a:gd name="T25" fmla="*/ 0 h 1230"/>
                    <a:gd name="T26" fmla="*/ 0 w 1064"/>
                    <a:gd name="T27" fmla="*/ 0 h 1230"/>
                    <a:gd name="T28" fmla="*/ 0 w 1064"/>
                    <a:gd name="T29" fmla="*/ 0 h 1230"/>
                    <a:gd name="T30" fmla="*/ 0 w 1064"/>
                    <a:gd name="T31" fmla="*/ 0 h 1230"/>
                    <a:gd name="T32" fmla="*/ 0 w 1064"/>
                    <a:gd name="T33" fmla="*/ 0 h 1230"/>
                    <a:gd name="T34" fmla="*/ 0 w 1064"/>
                    <a:gd name="T35" fmla="*/ 0 h 1230"/>
                    <a:gd name="T36" fmla="*/ 0 w 1064"/>
                    <a:gd name="T37" fmla="*/ 0 h 1230"/>
                    <a:gd name="T38" fmla="*/ 0 w 1064"/>
                    <a:gd name="T39" fmla="*/ 0 h 1230"/>
                    <a:gd name="T40" fmla="*/ 0 w 1064"/>
                    <a:gd name="T41" fmla="*/ 0 h 1230"/>
                    <a:gd name="T42" fmla="*/ 0 w 1064"/>
                    <a:gd name="T43" fmla="*/ 0 h 12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3" name="Freeform 46">
                  <a:extLst>
                    <a:ext uri="{FF2B5EF4-FFF2-40B4-BE49-F238E27FC236}">
                      <a16:creationId xmlns:a16="http://schemas.microsoft.com/office/drawing/2014/main" id="{5A4FCF02-9A10-447F-8B1B-DAA79588CD3E}"/>
                    </a:ext>
                  </a:extLst>
                </p:cNvPr>
                <p:cNvSpPr>
                  <a:spLocks/>
                </p:cNvSpPr>
                <p:nvPr userDrawn="1"/>
              </p:nvSpPr>
              <p:spPr bwMode="auto">
                <a:xfrm rot="-3172564">
                  <a:off x="4858" y="182"/>
                  <a:ext cx="505" cy="898"/>
                </a:xfrm>
                <a:custGeom>
                  <a:avLst/>
                  <a:gdLst>
                    <a:gd name="T0" fmla="*/ 0 w 2002"/>
                    <a:gd name="T1" fmla="*/ 0 h 2521"/>
                    <a:gd name="T2" fmla="*/ 0 w 2002"/>
                    <a:gd name="T3" fmla="*/ 1 h 2521"/>
                    <a:gd name="T4" fmla="*/ 0 w 2002"/>
                    <a:gd name="T5" fmla="*/ 1 h 2521"/>
                    <a:gd name="T6" fmla="*/ 0 w 2002"/>
                    <a:gd name="T7" fmla="*/ 0 h 2521"/>
                    <a:gd name="T8" fmla="*/ 0 w 2002"/>
                    <a:gd name="T9" fmla="*/ 0 h 2521"/>
                    <a:gd name="T10" fmla="*/ 0 w 2002"/>
                    <a:gd name="T11" fmla="*/ 0 h 25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02" h="2521">
                      <a:moveTo>
                        <a:pt x="1941" y="0"/>
                      </a:moveTo>
                      <a:lnTo>
                        <a:pt x="0" y="2521"/>
                      </a:lnTo>
                      <a:lnTo>
                        <a:pt x="192" y="2450"/>
                      </a:lnTo>
                      <a:lnTo>
                        <a:pt x="2002" y="61"/>
                      </a:lnTo>
                      <a:lnTo>
                        <a:pt x="194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4" name="Freeform 47">
                  <a:extLst>
                    <a:ext uri="{FF2B5EF4-FFF2-40B4-BE49-F238E27FC236}">
                      <a16:creationId xmlns:a16="http://schemas.microsoft.com/office/drawing/2014/main" id="{8D6F2EFD-3BC7-467F-9278-7EA43C884683}"/>
                    </a:ext>
                  </a:extLst>
                </p:cNvPr>
                <p:cNvSpPr>
                  <a:spLocks/>
                </p:cNvSpPr>
                <p:nvPr userDrawn="1"/>
              </p:nvSpPr>
              <p:spPr bwMode="auto">
                <a:xfrm rot="-3172564">
                  <a:off x="4903" y="-19"/>
                  <a:ext cx="758" cy="1344"/>
                </a:xfrm>
                <a:custGeom>
                  <a:avLst/>
                  <a:gdLst>
                    <a:gd name="T0" fmla="*/ 0 w 3007"/>
                    <a:gd name="T1" fmla="*/ 1 h 3771"/>
                    <a:gd name="T2" fmla="*/ 0 w 3007"/>
                    <a:gd name="T3" fmla="*/ 1 h 3771"/>
                    <a:gd name="T4" fmla="*/ 0 w 3007"/>
                    <a:gd name="T5" fmla="*/ 1 h 3771"/>
                    <a:gd name="T6" fmla="*/ 0 w 3007"/>
                    <a:gd name="T7" fmla="*/ 1 h 3771"/>
                    <a:gd name="T8" fmla="*/ 0 w 3007"/>
                    <a:gd name="T9" fmla="*/ 1 h 3771"/>
                    <a:gd name="T10" fmla="*/ 0 w 3007"/>
                    <a:gd name="T11" fmla="*/ 1 h 3771"/>
                    <a:gd name="T12" fmla="*/ 0 w 3007"/>
                    <a:gd name="T13" fmla="*/ 1 h 3771"/>
                    <a:gd name="T14" fmla="*/ 0 w 3007"/>
                    <a:gd name="T15" fmla="*/ 0 h 3771"/>
                    <a:gd name="T16" fmla="*/ 0 w 3007"/>
                    <a:gd name="T17" fmla="*/ 0 h 3771"/>
                    <a:gd name="T18" fmla="*/ 0 w 3007"/>
                    <a:gd name="T19" fmla="*/ 0 h 3771"/>
                    <a:gd name="T20" fmla="*/ 0 w 3007"/>
                    <a:gd name="T21" fmla="*/ 0 h 3771"/>
                    <a:gd name="T22" fmla="*/ 0 w 3007"/>
                    <a:gd name="T23" fmla="*/ 0 h 3771"/>
                    <a:gd name="T24" fmla="*/ 0 w 3007"/>
                    <a:gd name="T25" fmla="*/ 1 h 3771"/>
                    <a:gd name="T26" fmla="*/ 0 w 3007"/>
                    <a:gd name="T27" fmla="*/ 1 h 3771"/>
                    <a:gd name="T28" fmla="*/ 0 w 3007"/>
                    <a:gd name="T29" fmla="*/ 1 h 3771"/>
                    <a:gd name="T30" fmla="*/ 0 w 3007"/>
                    <a:gd name="T31" fmla="*/ 1 h 3771"/>
                    <a:gd name="T32" fmla="*/ 0 w 3007"/>
                    <a:gd name="T33" fmla="*/ 1 h 3771"/>
                    <a:gd name="T34" fmla="*/ 0 w 3007"/>
                    <a:gd name="T35" fmla="*/ 1 h 3771"/>
                    <a:gd name="T36" fmla="*/ 0 w 3007"/>
                    <a:gd name="T37" fmla="*/ 1 h 3771"/>
                    <a:gd name="T38" fmla="*/ 0 w 3007"/>
                    <a:gd name="T39" fmla="*/ 1 h 3771"/>
                    <a:gd name="T40" fmla="*/ 0 w 3007"/>
                    <a:gd name="T41" fmla="*/ 1 h 3771"/>
                    <a:gd name="T42" fmla="*/ 0 w 3007"/>
                    <a:gd name="T43" fmla="*/ 1 h 3771"/>
                    <a:gd name="T44" fmla="*/ 0 w 3007"/>
                    <a:gd name="T45" fmla="*/ 1 h 3771"/>
                    <a:gd name="T46" fmla="*/ 0 w 3007"/>
                    <a:gd name="T47" fmla="*/ 1 h 3771"/>
                    <a:gd name="T48" fmla="*/ 0 w 3007"/>
                    <a:gd name="T49" fmla="*/ 1 h 3771"/>
                    <a:gd name="T50" fmla="*/ 0 w 3007"/>
                    <a:gd name="T51" fmla="*/ 1 h 3771"/>
                    <a:gd name="T52" fmla="*/ 0 w 3007"/>
                    <a:gd name="T53" fmla="*/ 1 h 37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5" name="Freeform 48">
                  <a:extLst>
                    <a:ext uri="{FF2B5EF4-FFF2-40B4-BE49-F238E27FC236}">
                      <a16:creationId xmlns:a16="http://schemas.microsoft.com/office/drawing/2014/main" id="{1789D62D-A073-4262-9E9F-00ED7441B3F0}"/>
                    </a:ext>
                  </a:extLst>
                </p:cNvPr>
                <p:cNvSpPr>
                  <a:spLocks/>
                </p:cNvSpPr>
                <p:nvPr userDrawn="1"/>
              </p:nvSpPr>
              <p:spPr bwMode="auto">
                <a:xfrm rot="-3172564">
                  <a:off x="5297" y="897"/>
                  <a:ext cx="169" cy="122"/>
                </a:xfrm>
                <a:custGeom>
                  <a:avLst/>
                  <a:gdLst>
                    <a:gd name="T0" fmla="*/ 0 w 673"/>
                    <a:gd name="T1" fmla="*/ 0 h 342"/>
                    <a:gd name="T2" fmla="*/ 0 w 673"/>
                    <a:gd name="T3" fmla="*/ 0 h 342"/>
                    <a:gd name="T4" fmla="*/ 0 w 673"/>
                    <a:gd name="T5" fmla="*/ 0 h 342"/>
                    <a:gd name="T6" fmla="*/ 0 w 673"/>
                    <a:gd name="T7" fmla="*/ 0 h 342"/>
                    <a:gd name="T8" fmla="*/ 0 w 673"/>
                    <a:gd name="T9" fmla="*/ 0 h 342"/>
                    <a:gd name="T10" fmla="*/ 0 w 673"/>
                    <a:gd name="T11" fmla="*/ 0 h 342"/>
                    <a:gd name="T12" fmla="*/ 0 w 673"/>
                    <a:gd name="T13" fmla="*/ 0 h 342"/>
                    <a:gd name="T14" fmla="*/ 0 w 673"/>
                    <a:gd name="T15" fmla="*/ 0 h 3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73" h="342">
                      <a:moveTo>
                        <a:pt x="0" y="80"/>
                      </a:moveTo>
                      <a:lnTo>
                        <a:pt x="255" y="106"/>
                      </a:lnTo>
                      <a:lnTo>
                        <a:pt x="639" y="342"/>
                      </a:lnTo>
                      <a:lnTo>
                        <a:pt x="673" y="289"/>
                      </a:lnTo>
                      <a:lnTo>
                        <a:pt x="447" y="114"/>
                      </a:lnTo>
                      <a:lnTo>
                        <a:pt x="26" y="0"/>
                      </a:lnTo>
                      <a:lnTo>
                        <a:pt x="0" y="8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6" name="Freeform 49">
                  <a:extLst>
                    <a:ext uri="{FF2B5EF4-FFF2-40B4-BE49-F238E27FC236}">
                      <a16:creationId xmlns:a16="http://schemas.microsoft.com/office/drawing/2014/main" id="{8478FF39-9901-4E13-B0A4-87A241D296C5}"/>
                    </a:ext>
                  </a:extLst>
                </p:cNvPr>
                <p:cNvSpPr>
                  <a:spLocks/>
                </p:cNvSpPr>
                <p:nvPr userDrawn="1"/>
              </p:nvSpPr>
              <p:spPr bwMode="auto">
                <a:xfrm rot="-3172564">
                  <a:off x="5253" y="806"/>
                  <a:ext cx="181" cy="144"/>
                </a:xfrm>
                <a:custGeom>
                  <a:avLst/>
                  <a:gdLst>
                    <a:gd name="T0" fmla="*/ 0 w 716"/>
                    <a:gd name="T1" fmla="*/ 0 h 403"/>
                    <a:gd name="T2" fmla="*/ 0 w 716"/>
                    <a:gd name="T3" fmla="*/ 0 h 403"/>
                    <a:gd name="T4" fmla="*/ 0 w 716"/>
                    <a:gd name="T5" fmla="*/ 0 h 403"/>
                    <a:gd name="T6" fmla="*/ 0 w 716"/>
                    <a:gd name="T7" fmla="*/ 0 h 403"/>
                    <a:gd name="T8" fmla="*/ 0 w 716"/>
                    <a:gd name="T9" fmla="*/ 0 h 403"/>
                    <a:gd name="T10" fmla="*/ 0 w 716"/>
                    <a:gd name="T11" fmla="*/ 0 h 403"/>
                    <a:gd name="T12" fmla="*/ 0 w 716"/>
                    <a:gd name="T13" fmla="*/ 0 h 403"/>
                    <a:gd name="T14" fmla="*/ 0 w 716"/>
                    <a:gd name="T15" fmla="*/ 0 h 4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6" h="403">
                      <a:moveTo>
                        <a:pt x="0" y="78"/>
                      </a:moveTo>
                      <a:lnTo>
                        <a:pt x="340" y="148"/>
                      </a:lnTo>
                      <a:lnTo>
                        <a:pt x="638" y="403"/>
                      </a:lnTo>
                      <a:lnTo>
                        <a:pt x="716" y="296"/>
                      </a:lnTo>
                      <a:lnTo>
                        <a:pt x="420" y="114"/>
                      </a:lnTo>
                      <a:lnTo>
                        <a:pt x="70" y="0"/>
                      </a:lnTo>
                      <a:lnTo>
                        <a:pt x="0" y="7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7" name="Freeform 50">
                  <a:extLst>
                    <a:ext uri="{FF2B5EF4-FFF2-40B4-BE49-F238E27FC236}">
                      <a16:creationId xmlns:a16="http://schemas.microsoft.com/office/drawing/2014/main" id="{BCA0945F-308B-484A-BD8C-E1BCF7526708}"/>
                    </a:ext>
                  </a:extLst>
                </p:cNvPr>
                <p:cNvSpPr>
                  <a:spLocks/>
                </p:cNvSpPr>
                <p:nvPr userDrawn="1"/>
              </p:nvSpPr>
              <p:spPr bwMode="auto">
                <a:xfrm rot="-3172564">
                  <a:off x="4985" y="210"/>
                  <a:ext cx="181" cy="147"/>
                </a:xfrm>
                <a:custGeom>
                  <a:avLst/>
                  <a:gdLst>
                    <a:gd name="T0" fmla="*/ 0 w 717"/>
                    <a:gd name="T1" fmla="*/ 0 h 411"/>
                    <a:gd name="T2" fmla="*/ 0 w 717"/>
                    <a:gd name="T3" fmla="*/ 0 h 411"/>
                    <a:gd name="T4" fmla="*/ 0 w 717"/>
                    <a:gd name="T5" fmla="*/ 0 h 411"/>
                    <a:gd name="T6" fmla="*/ 0 w 717"/>
                    <a:gd name="T7" fmla="*/ 0 h 411"/>
                    <a:gd name="T8" fmla="*/ 0 w 717"/>
                    <a:gd name="T9" fmla="*/ 0 h 411"/>
                    <a:gd name="T10" fmla="*/ 0 w 717"/>
                    <a:gd name="T11" fmla="*/ 0 h 411"/>
                    <a:gd name="T12" fmla="*/ 0 w 717"/>
                    <a:gd name="T13" fmla="*/ 0 h 411"/>
                    <a:gd name="T14" fmla="*/ 0 w 717"/>
                    <a:gd name="T15" fmla="*/ 0 h 4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7" h="411">
                      <a:moveTo>
                        <a:pt x="0" y="78"/>
                      </a:moveTo>
                      <a:lnTo>
                        <a:pt x="316" y="139"/>
                      </a:lnTo>
                      <a:lnTo>
                        <a:pt x="649" y="411"/>
                      </a:lnTo>
                      <a:lnTo>
                        <a:pt x="717" y="314"/>
                      </a:lnTo>
                      <a:lnTo>
                        <a:pt x="394" y="87"/>
                      </a:lnTo>
                      <a:lnTo>
                        <a:pt x="54" y="0"/>
                      </a:lnTo>
                      <a:lnTo>
                        <a:pt x="0" y="7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8" name="Freeform 51">
                  <a:extLst>
                    <a:ext uri="{FF2B5EF4-FFF2-40B4-BE49-F238E27FC236}">
                      <a16:creationId xmlns:a16="http://schemas.microsoft.com/office/drawing/2014/main" id="{156E2F3C-E0DE-41D8-8735-2D3A5A609481}"/>
                    </a:ext>
                  </a:extLst>
                </p:cNvPr>
                <p:cNvSpPr>
                  <a:spLocks/>
                </p:cNvSpPr>
                <p:nvPr userDrawn="1"/>
              </p:nvSpPr>
              <p:spPr bwMode="auto">
                <a:xfrm rot="-3172564">
                  <a:off x="4948" y="142"/>
                  <a:ext cx="179" cy="138"/>
                </a:xfrm>
                <a:custGeom>
                  <a:avLst/>
                  <a:gdLst>
                    <a:gd name="T0" fmla="*/ 0 w 709"/>
                    <a:gd name="T1" fmla="*/ 0 h 386"/>
                    <a:gd name="T2" fmla="*/ 0 w 709"/>
                    <a:gd name="T3" fmla="*/ 0 h 386"/>
                    <a:gd name="T4" fmla="*/ 0 w 709"/>
                    <a:gd name="T5" fmla="*/ 0 h 386"/>
                    <a:gd name="T6" fmla="*/ 0 w 709"/>
                    <a:gd name="T7" fmla="*/ 0 h 386"/>
                    <a:gd name="T8" fmla="*/ 0 w 709"/>
                    <a:gd name="T9" fmla="*/ 0 h 386"/>
                    <a:gd name="T10" fmla="*/ 0 w 709"/>
                    <a:gd name="T11" fmla="*/ 0 h 386"/>
                    <a:gd name="T12" fmla="*/ 0 w 709"/>
                    <a:gd name="T13" fmla="*/ 0 h 386"/>
                    <a:gd name="T14" fmla="*/ 0 w 709"/>
                    <a:gd name="T15" fmla="*/ 0 h 3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09" h="386">
                      <a:moveTo>
                        <a:pt x="0" y="88"/>
                      </a:moveTo>
                      <a:lnTo>
                        <a:pt x="272" y="131"/>
                      </a:lnTo>
                      <a:lnTo>
                        <a:pt x="665" y="386"/>
                      </a:lnTo>
                      <a:lnTo>
                        <a:pt x="709" y="308"/>
                      </a:lnTo>
                      <a:lnTo>
                        <a:pt x="306" y="53"/>
                      </a:lnTo>
                      <a:lnTo>
                        <a:pt x="43" y="0"/>
                      </a:lnTo>
                      <a:lnTo>
                        <a:pt x="0" y="8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038" name="Line 52">
              <a:extLst>
                <a:ext uri="{FF2B5EF4-FFF2-40B4-BE49-F238E27FC236}">
                  <a16:creationId xmlns:a16="http://schemas.microsoft.com/office/drawing/2014/main" id="{73300B7D-16BB-4309-8B44-033C06B5A957}"/>
                </a:ext>
              </a:extLst>
            </p:cNvPr>
            <p:cNvSpPr>
              <a:spLocks noChangeShapeType="1"/>
            </p:cNvSpPr>
            <p:nvPr userDrawn="1"/>
          </p:nvSpPr>
          <p:spPr bwMode="auto">
            <a:xfrm>
              <a:off x="4870" y="84"/>
              <a:ext cx="42" cy="96"/>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Tree>
  </p:cSld>
  <p:clrMap bg1="lt1" tx1="dk1" bg2="lt2" tx2="dk2" accent1="accent1" accent2="accent2" accent3="accent3" accent4="accent4" accent5="accent5" accent6="accent6" hlink="hlink" folHlink="folHlink"/>
  <p:sldLayoutIdLst>
    <p:sldLayoutId id="2147483791"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Lst>
  <p:transition spd="slow">
    <p:cut thruBlk="1"/>
    <p:sndAc>
      <p:stSnd>
        <p:snd r:embed="rId16" name="chimes.wav"/>
      </p:stSnd>
    </p:sndAc>
  </p:transition>
  <p:hf hdr="0" ftr="0" dt="0"/>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itchFamily="66" charset="0"/>
          <a:ea typeface="宋体" pitchFamily="2" charset="-122"/>
        </a:defRPr>
      </a:lvl2pPr>
      <a:lvl3pPr algn="ctr" rtl="0" eaLnBrk="0" fontAlgn="base" hangingPunct="0">
        <a:spcBef>
          <a:spcPct val="0"/>
        </a:spcBef>
        <a:spcAft>
          <a:spcPct val="0"/>
        </a:spcAft>
        <a:defRPr sz="4400">
          <a:solidFill>
            <a:schemeClr val="tx1"/>
          </a:solidFill>
          <a:latin typeface="Comic Sans MS" pitchFamily="66" charset="0"/>
          <a:ea typeface="宋体" pitchFamily="2" charset="-122"/>
        </a:defRPr>
      </a:lvl3pPr>
      <a:lvl4pPr algn="ctr" rtl="0" eaLnBrk="0" fontAlgn="base" hangingPunct="0">
        <a:spcBef>
          <a:spcPct val="0"/>
        </a:spcBef>
        <a:spcAft>
          <a:spcPct val="0"/>
        </a:spcAft>
        <a:defRPr sz="4400">
          <a:solidFill>
            <a:schemeClr val="tx1"/>
          </a:solidFill>
          <a:latin typeface="Comic Sans MS" pitchFamily="66" charset="0"/>
          <a:ea typeface="宋体" pitchFamily="2" charset="-122"/>
        </a:defRPr>
      </a:lvl4pPr>
      <a:lvl5pPr algn="ctr" rtl="0" eaLnBrk="0" fontAlgn="base" hangingPunct="0">
        <a:spcBef>
          <a:spcPct val="0"/>
        </a:spcBef>
        <a:spcAft>
          <a:spcPct val="0"/>
        </a:spcAft>
        <a:defRPr sz="4400">
          <a:solidFill>
            <a:schemeClr val="tx1"/>
          </a:solidFill>
          <a:latin typeface="Comic Sans MS" pitchFamily="66" charset="0"/>
          <a:ea typeface="宋体" pitchFamily="2" charset="-122"/>
        </a:defRPr>
      </a:lvl5pPr>
      <a:lvl6pPr marL="457200" algn="ctr" rtl="0" fontAlgn="base">
        <a:spcBef>
          <a:spcPct val="0"/>
        </a:spcBef>
        <a:spcAft>
          <a:spcPct val="0"/>
        </a:spcAft>
        <a:defRPr sz="4400">
          <a:solidFill>
            <a:schemeClr val="tx1"/>
          </a:solidFill>
          <a:latin typeface="Comic Sans MS" pitchFamily="66" charset="0"/>
          <a:ea typeface="宋体" pitchFamily="2" charset="-122"/>
        </a:defRPr>
      </a:lvl6pPr>
      <a:lvl7pPr marL="914400" algn="ctr" rtl="0" fontAlgn="base">
        <a:spcBef>
          <a:spcPct val="0"/>
        </a:spcBef>
        <a:spcAft>
          <a:spcPct val="0"/>
        </a:spcAft>
        <a:defRPr sz="4400">
          <a:solidFill>
            <a:schemeClr val="tx1"/>
          </a:solidFill>
          <a:latin typeface="Comic Sans MS" pitchFamily="66" charset="0"/>
          <a:ea typeface="宋体" pitchFamily="2" charset="-122"/>
        </a:defRPr>
      </a:lvl7pPr>
      <a:lvl8pPr marL="1371600" algn="ctr" rtl="0" fontAlgn="base">
        <a:spcBef>
          <a:spcPct val="0"/>
        </a:spcBef>
        <a:spcAft>
          <a:spcPct val="0"/>
        </a:spcAft>
        <a:defRPr sz="4400">
          <a:solidFill>
            <a:schemeClr val="tx1"/>
          </a:solidFill>
          <a:latin typeface="Comic Sans MS" pitchFamily="66" charset="0"/>
          <a:ea typeface="宋体" pitchFamily="2" charset="-122"/>
        </a:defRPr>
      </a:lvl8pPr>
      <a:lvl9pPr marL="1828800" algn="ctr" rtl="0" fontAlgn="base">
        <a:spcBef>
          <a:spcPct val="0"/>
        </a:spcBef>
        <a:spcAft>
          <a:spcPct val="0"/>
        </a:spcAft>
        <a:defRPr sz="4400">
          <a:solidFill>
            <a:schemeClr val="tx1"/>
          </a:solidFill>
          <a:latin typeface="Comic Sans MS" pitchFamily="66"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5.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4.pn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slide" Target="slide14.xml"/><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6.png"/><Relationship Id="rId9" Type="http://schemas.openxmlformats.org/officeDocument/2006/relationships/image" Target="../media/image10.png"/><Relationship Id="rId14"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slide" Target="slide14.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27.emf"/><Relationship Id="rId5" Type="http://schemas.openxmlformats.org/officeDocument/2006/relationships/oleObject" Target="../embeddings/oleObject4.bin"/><Relationship Id="rId4" Type="http://schemas.openxmlformats.org/officeDocument/2006/relationships/image" Target="../media/image26.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5.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 Target="slide21.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1.png"/></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8.emf"/><Relationship Id="rId5" Type="http://schemas.openxmlformats.org/officeDocument/2006/relationships/oleObject" Target="../embeddings/oleObject7.bin"/><Relationship Id="rId4" Type="http://schemas.openxmlformats.org/officeDocument/2006/relationships/image" Target="../media/image37.emf"/></Relationships>
</file>

<file path=ppt/slides/_rels/slide57.xml.rels><?xml version="1.0" encoding="UTF-8" standalone="yes"?>
<Relationships xmlns="http://schemas.openxmlformats.org/package/2006/relationships"><Relationship Id="rId8" Type="http://schemas.openxmlformats.org/officeDocument/2006/relationships/image" Target="../media/image41.e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40.emf"/><Relationship Id="rId5" Type="http://schemas.openxmlformats.org/officeDocument/2006/relationships/oleObject" Target="../embeddings/oleObject9.bin"/><Relationship Id="rId4" Type="http://schemas.openxmlformats.org/officeDocument/2006/relationships/image" Target="../media/image39.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43.emf"/><Relationship Id="rId5" Type="http://schemas.openxmlformats.org/officeDocument/2006/relationships/oleObject" Target="../embeddings/oleObject12.bin"/><Relationship Id="rId4" Type="http://schemas.openxmlformats.org/officeDocument/2006/relationships/image" Target="../media/image4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49.wmf"/><Relationship Id="rId18" Type="http://schemas.openxmlformats.org/officeDocument/2006/relationships/oleObject" Target="../embeddings/oleObject21.bin"/><Relationship Id="rId3" Type="http://schemas.openxmlformats.org/officeDocument/2006/relationships/audio" Target="../media/audio1.wav"/><Relationship Id="rId21" Type="http://schemas.openxmlformats.org/officeDocument/2006/relationships/image" Target="../media/image53.wmf"/><Relationship Id="rId7" Type="http://schemas.openxmlformats.org/officeDocument/2006/relationships/image" Target="../media/image46.wmf"/><Relationship Id="rId12" Type="http://schemas.openxmlformats.org/officeDocument/2006/relationships/oleObject" Target="../embeddings/oleObject18.bin"/><Relationship Id="rId17" Type="http://schemas.openxmlformats.org/officeDocument/2006/relationships/image" Target="../media/image51.wmf"/><Relationship Id="rId2" Type="http://schemas.openxmlformats.org/officeDocument/2006/relationships/slideLayout" Target="../slideLayouts/slideLayout2.xml"/><Relationship Id="rId16" Type="http://schemas.openxmlformats.org/officeDocument/2006/relationships/oleObject" Target="../embeddings/oleObject20.bin"/><Relationship Id="rId20" Type="http://schemas.openxmlformats.org/officeDocument/2006/relationships/oleObject" Target="../embeddings/oleObject22.bin"/><Relationship Id="rId1" Type="http://schemas.openxmlformats.org/officeDocument/2006/relationships/vmlDrawing" Target="../drawings/vmlDrawing7.vml"/><Relationship Id="rId6" Type="http://schemas.openxmlformats.org/officeDocument/2006/relationships/oleObject" Target="../embeddings/oleObject15.bin"/><Relationship Id="rId11" Type="http://schemas.openxmlformats.org/officeDocument/2006/relationships/image" Target="../media/image48.wmf"/><Relationship Id="rId5" Type="http://schemas.openxmlformats.org/officeDocument/2006/relationships/image" Target="../media/image45.wmf"/><Relationship Id="rId15" Type="http://schemas.openxmlformats.org/officeDocument/2006/relationships/image" Target="../media/image50.wmf"/><Relationship Id="rId23" Type="http://schemas.openxmlformats.org/officeDocument/2006/relationships/image" Target="../media/image54.wmf"/><Relationship Id="rId10" Type="http://schemas.openxmlformats.org/officeDocument/2006/relationships/oleObject" Target="../embeddings/oleObject17.bin"/><Relationship Id="rId19" Type="http://schemas.openxmlformats.org/officeDocument/2006/relationships/image" Target="../media/image52.wmf"/><Relationship Id="rId4" Type="http://schemas.openxmlformats.org/officeDocument/2006/relationships/oleObject" Target="../embeddings/oleObject14.bin"/><Relationship Id="rId9" Type="http://schemas.openxmlformats.org/officeDocument/2006/relationships/image" Target="../media/image47.wmf"/><Relationship Id="rId14" Type="http://schemas.openxmlformats.org/officeDocument/2006/relationships/oleObject" Target="../embeddings/oleObject19.bin"/><Relationship Id="rId22" Type="http://schemas.openxmlformats.org/officeDocument/2006/relationships/oleObject" Target="../embeddings/oleObject23.bin"/></Relationships>
</file>

<file path=ppt/slides/_rels/slide6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4.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9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55.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C90238F0-6438-4418-900D-E5DAC7C4A446}"/>
              </a:ext>
            </a:extLst>
          </p:cNvPr>
          <p:cNvSpPr>
            <a:spLocks noGrp="1" noChangeArrowheads="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7F11C0E0-DC03-4C68-BFB3-569A519D564C}" type="slidenum">
              <a:rPr lang="en-US" altLang="zh-CN" sz="1400" smtClean="0"/>
              <a:pPr>
                <a:spcBef>
                  <a:spcPct val="0"/>
                </a:spcBef>
                <a:buFontTx/>
                <a:buNone/>
              </a:pPr>
              <a:t>1</a:t>
            </a:fld>
            <a:endParaRPr lang="en-US" altLang="zh-CN" sz="1400"/>
          </a:p>
        </p:txBody>
      </p:sp>
      <p:sp>
        <p:nvSpPr>
          <p:cNvPr id="11266" name="Rectangle 2">
            <a:extLst>
              <a:ext uri="{FF2B5EF4-FFF2-40B4-BE49-F238E27FC236}">
                <a16:creationId xmlns:a16="http://schemas.microsoft.com/office/drawing/2014/main" id="{4851CB4A-4C7E-409C-AF5E-34E51042F7DD}"/>
              </a:ext>
            </a:extLst>
          </p:cNvPr>
          <p:cNvSpPr>
            <a:spLocks noGrp="1" noChangeArrowheads="1"/>
          </p:cNvSpPr>
          <p:nvPr>
            <p:ph type="ctrTitle"/>
          </p:nvPr>
        </p:nvSpPr>
        <p:spPr>
          <a:xfrm>
            <a:off x="827088" y="2060575"/>
            <a:ext cx="7772400" cy="1087438"/>
          </a:xfrm>
          <a:solidFill>
            <a:schemeClr val="bg1"/>
          </a:solidFill>
          <a:effectLst>
            <a:outerShdw dist="35921" dir="2700000" algn="ctr" rotWithShape="0">
              <a:schemeClr val="bg2"/>
            </a:outerShdw>
          </a:effectLst>
        </p:spPr>
        <p:txBody>
          <a:bodyPr/>
          <a:lstStyle/>
          <a:p>
            <a:pPr eaLnBrk="1" hangingPunct="1">
              <a:defRPr/>
            </a:pPr>
            <a:r>
              <a:rPr lang="zh-CN" altLang="en-US" sz="4800">
                <a:solidFill>
                  <a:srgbClr val="FF0066"/>
                </a:solidFill>
                <a:latin typeface="黑体" pitchFamily="2" charset="-122"/>
                <a:ea typeface="黑体" pitchFamily="2" charset="-122"/>
              </a:rPr>
              <a:t>第七章 不完全竞争市场 </a:t>
            </a:r>
          </a:p>
        </p:txBody>
      </p:sp>
      <p:sp>
        <p:nvSpPr>
          <p:cNvPr id="11267" name="Rectangle 3">
            <a:extLst>
              <a:ext uri="{FF2B5EF4-FFF2-40B4-BE49-F238E27FC236}">
                <a16:creationId xmlns:a16="http://schemas.microsoft.com/office/drawing/2014/main" id="{A2C993E8-4494-49B1-A21A-9706834B9B5A}"/>
              </a:ext>
            </a:extLst>
          </p:cNvPr>
          <p:cNvSpPr>
            <a:spLocks noGrp="1" noChangeArrowheads="1"/>
          </p:cNvSpPr>
          <p:nvPr>
            <p:ph type="subTitle" idx="1"/>
          </p:nvPr>
        </p:nvSpPr>
        <p:spPr>
          <a:xfrm>
            <a:off x="1331913" y="4076700"/>
            <a:ext cx="6904037" cy="1657350"/>
          </a:xfrm>
          <a:ln>
            <a:solidFill>
              <a:srgbClr val="660033"/>
            </a:solidFill>
            <a:miter lim="800000"/>
            <a:headEnd/>
            <a:tailEnd/>
          </a:ln>
        </p:spPr>
        <p:txBody>
          <a:bodyPr/>
          <a:lstStyle/>
          <a:p>
            <a:pPr eaLnBrk="1" hangingPunct="1">
              <a:lnSpc>
                <a:spcPct val="90000"/>
              </a:lnSpc>
              <a:defRPr/>
            </a:pPr>
            <a:r>
              <a:rPr lang="zh-CN" altLang="en-US" b="1" dirty="0"/>
              <a:t>厂商均衡： </a:t>
            </a:r>
          </a:p>
          <a:p>
            <a:pPr eaLnBrk="1" hangingPunct="1">
              <a:lnSpc>
                <a:spcPct val="90000"/>
              </a:lnSpc>
              <a:defRPr/>
            </a:pPr>
            <a:r>
              <a:rPr lang="zh-CN" altLang="en-US" b="1" dirty="0"/>
              <a:t>不同市场上的厂商决定自己的产量和价格的问题 </a:t>
            </a: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灯片编号占位符 5">
            <a:extLst>
              <a:ext uri="{FF2B5EF4-FFF2-40B4-BE49-F238E27FC236}">
                <a16:creationId xmlns:a16="http://schemas.microsoft.com/office/drawing/2014/main" id="{0438D0C3-7945-4DFF-98F3-3466042D386B}"/>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5343CCDD-585E-467B-A8AF-0A8C2A2FE30E}" type="slidenum">
              <a:rPr lang="en-US" altLang="zh-CN" sz="1400" smtClean="0"/>
              <a:pPr>
                <a:spcBef>
                  <a:spcPct val="0"/>
                </a:spcBef>
                <a:buFontTx/>
                <a:buNone/>
              </a:pPr>
              <a:t>10</a:t>
            </a:fld>
            <a:endParaRPr lang="en-US" altLang="zh-CN" sz="1400"/>
          </a:p>
        </p:txBody>
      </p:sp>
      <p:sp>
        <p:nvSpPr>
          <p:cNvPr id="295940" name="Rectangle 4">
            <a:extLst>
              <a:ext uri="{FF2B5EF4-FFF2-40B4-BE49-F238E27FC236}">
                <a16:creationId xmlns:a16="http://schemas.microsoft.com/office/drawing/2014/main" id="{2F7C3AAF-D194-4E33-B90F-A014D96C1226}"/>
              </a:ext>
            </a:extLst>
          </p:cNvPr>
          <p:cNvSpPr>
            <a:spLocks noChangeArrowheads="1"/>
          </p:cNvSpPr>
          <p:nvPr>
            <p:ph type="body" idx="1"/>
          </p:nvPr>
        </p:nvSpPr>
        <p:spPr>
          <a:xfrm>
            <a:off x="468313" y="1989138"/>
            <a:ext cx="7696200" cy="1152525"/>
          </a:xfrm>
          <a:solidFill>
            <a:srgbClr val="FFCC00"/>
          </a:solidFill>
          <a:ln w="38100">
            <a:solidFill>
              <a:srgbClr val="FF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76250" indent="-476250" eaLnBrk="1" hangingPunct="1">
              <a:buFontTx/>
              <a:buNone/>
            </a:pPr>
            <a:r>
              <a:rPr kumimoji="1" lang="zh-CN" altLang="en-US"/>
              <a:t>当</a:t>
            </a:r>
            <a:r>
              <a:rPr kumimoji="1" lang="en-US" altLang="zh-CN" i="1"/>
              <a:t>e</a:t>
            </a:r>
            <a:r>
              <a:rPr kumimoji="1" lang="en-US" altLang="zh-CN" i="1" baseline="-25000"/>
              <a:t>d</a:t>
            </a:r>
            <a:r>
              <a:rPr kumimoji="1" lang="en-US" altLang="zh-CN" i="1"/>
              <a:t>&gt;</a:t>
            </a:r>
            <a:r>
              <a:rPr kumimoji="1" lang="en-US" altLang="zh-CN"/>
              <a:t>1</a:t>
            </a:r>
            <a:r>
              <a:rPr kumimoji="1" lang="zh-CN" altLang="en-US"/>
              <a:t>时，边际收益</a:t>
            </a:r>
            <a:r>
              <a:rPr kumimoji="1" lang="en-US" altLang="zh-CN"/>
              <a:t>&gt;0</a:t>
            </a:r>
            <a:r>
              <a:rPr kumimoji="1" lang="zh-CN" altLang="en-US"/>
              <a:t>，</a:t>
            </a:r>
            <a:r>
              <a:rPr lang="en-US" altLang="zh-CN"/>
              <a:t>TR</a:t>
            </a:r>
            <a:r>
              <a:rPr lang="zh-CN" altLang="en-US"/>
              <a:t>斜率为正，表示厂商总收益随销售量的增加而增加。</a:t>
            </a:r>
          </a:p>
        </p:txBody>
      </p:sp>
      <p:sp>
        <p:nvSpPr>
          <p:cNvPr id="14340" name="Rectangle 5">
            <a:extLst>
              <a:ext uri="{FF2B5EF4-FFF2-40B4-BE49-F238E27FC236}">
                <a16:creationId xmlns:a16="http://schemas.microsoft.com/office/drawing/2014/main" id="{3DCC7AAF-EDFE-4A34-9905-9763F88EF1B8}"/>
              </a:ext>
            </a:extLst>
          </p:cNvPr>
          <p:cNvSpPr>
            <a:spLocks noGrp="1" noChangeArrowheads="1"/>
          </p:cNvSpPr>
          <p:nvPr>
            <p:ph type="title"/>
          </p:nvPr>
        </p:nvSpPr>
        <p:spPr>
          <a:xfrm>
            <a:off x="468313" y="476250"/>
            <a:ext cx="7775575" cy="1223963"/>
          </a:xfrm>
          <a:solidFill>
            <a:srgbClr val="FFCC00"/>
          </a:solidFill>
          <a:ln>
            <a:solidFill>
              <a:srgbClr val="000000"/>
            </a:solidFill>
            <a:miter lim="800000"/>
            <a:headEnd/>
            <a:tailEnd/>
          </a:ln>
        </p:spPr>
        <p:txBody>
          <a:bodyPr/>
          <a:lstStyle/>
          <a:p>
            <a:pPr eaLnBrk="1" hangingPunct="1"/>
            <a:r>
              <a:rPr lang="zh-CN" altLang="en-US" sz="3600" b="1"/>
              <a:t>总收益、边际收益、价格与需求弹性的关系</a:t>
            </a:r>
          </a:p>
        </p:txBody>
      </p:sp>
      <p:sp>
        <p:nvSpPr>
          <p:cNvPr id="295942" name="Rectangle 6">
            <a:extLst>
              <a:ext uri="{FF2B5EF4-FFF2-40B4-BE49-F238E27FC236}">
                <a16:creationId xmlns:a16="http://schemas.microsoft.com/office/drawing/2014/main" id="{1D11583B-14AF-4D6C-B501-D1AA0A74A2F3}"/>
              </a:ext>
            </a:extLst>
          </p:cNvPr>
          <p:cNvSpPr>
            <a:spLocks noChangeArrowheads="1"/>
          </p:cNvSpPr>
          <p:nvPr/>
        </p:nvSpPr>
        <p:spPr bwMode="auto">
          <a:xfrm>
            <a:off x="539750" y="3357563"/>
            <a:ext cx="7696200" cy="1295400"/>
          </a:xfrm>
          <a:prstGeom prst="rect">
            <a:avLst/>
          </a:prstGeom>
          <a:solidFill>
            <a:srgbClr val="FFCC00"/>
          </a:solidFill>
          <a:ln w="381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90000"/>
              </a:lnSpc>
              <a:buFontTx/>
              <a:buNone/>
            </a:pPr>
            <a:r>
              <a:rPr kumimoji="1" lang="zh-CN" altLang="en-US"/>
              <a:t>当</a:t>
            </a:r>
            <a:r>
              <a:rPr kumimoji="1" lang="en-US" altLang="zh-CN"/>
              <a:t>e</a:t>
            </a:r>
            <a:r>
              <a:rPr kumimoji="1" lang="en-US" altLang="zh-CN" baseline="-25000"/>
              <a:t>d</a:t>
            </a:r>
            <a:r>
              <a:rPr kumimoji="1" lang="en-US" altLang="zh-CN"/>
              <a:t>=1</a:t>
            </a:r>
            <a:r>
              <a:rPr kumimoji="1" lang="zh-CN" altLang="en-US"/>
              <a:t>时，边际收益</a:t>
            </a:r>
            <a:r>
              <a:rPr kumimoji="1" lang="en-US" altLang="zh-CN"/>
              <a:t>=0</a:t>
            </a:r>
            <a:r>
              <a:rPr kumimoji="1" lang="zh-CN" altLang="en-US"/>
              <a:t>，</a:t>
            </a:r>
            <a:r>
              <a:rPr lang="en-US" altLang="zh-CN" i="1"/>
              <a:t>TR</a:t>
            </a:r>
            <a:r>
              <a:rPr lang="zh-CN" altLang="en-US"/>
              <a:t>斜率为零，表示厂商总收益达到极大值点。</a:t>
            </a:r>
            <a:endParaRPr kumimoji="1" lang="zh-CN" altLang="en-US"/>
          </a:p>
        </p:txBody>
      </p:sp>
      <p:sp>
        <p:nvSpPr>
          <p:cNvPr id="295943" name="Rectangle 7">
            <a:extLst>
              <a:ext uri="{FF2B5EF4-FFF2-40B4-BE49-F238E27FC236}">
                <a16:creationId xmlns:a16="http://schemas.microsoft.com/office/drawing/2014/main" id="{3991CD81-5B61-473B-9A7C-E13E91661303}"/>
              </a:ext>
            </a:extLst>
          </p:cNvPr>
          <p:cNvSpPr>
            <a:spLocks noChangeArrowheads="1"/>
          </p:cNvSpPr>
          <p:nvPr/>
        </p:nvSpPr>
        <p:spPr bwMode="auto">
          <a:xfrm>
            <a:off x="539750" y="4797425"/>
            <a:ext cx="7696200" cy="1295400"/>
          </a:xfrm>
          <a:prstGeom prst="rect">
            <a:avLst/>
          </a:prstGeom>
          <a:solidFill>
            <a:srgbClr val="FFCC00"/>
          </a:solidFill>
          <a:ln w="381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90000"/>
              </a:lnSpc>
              <a:buFontTx/>
              <a:buNone/>
            </a:pPr>
            <a:r>
              <a:rPr kumimoji="1" lang="zh-CN" altLang="en-US"/>
              <a:t>当</a:t>
            </a:r>
            <a:r>
              <a:rPr kumimoji="1" lang="en-US" altLang="zh-CN"/>
              <a:t>e</a:t>
            </a:r>
            <a:r>
              <a:rPr kumimoji="1" lang="en-US" altLang="zh-CN" baseline="-25000"/>
              <a:t>d</a:t>
            </a:r>
            <a:r>
              <a:rPr kumimoji="1" lang="en-US" altLang="zh-CN"/>
              <a:t>&lt;1</a:t>
            </a:r>
            <a:r>
              <a:rPr kumimoji="1" lang="zh-CN" altLang="en-US"/>
              <a:t>时，边际收益</a:t>
            </a:r>
            <a:r>
              <a:rPr kumimoji="1" lang="en-US" altLang="zh-CN"/>
              <a:t>&lt;0</a:t>
            </a:r>
            <a:r>
              <a:rPr kumimoji="1" lang="zh-CN" altLang="en-US"/>
              <a:t>，</a:t>
            </a:r>
            <a:r>
              <a:rPr lang="en-US" altLang="zh-CN"/>
              <a:t>TR</a:t>
            </a:r>
            <a:r>
              <a:rPr lang="zh-CN" altLang="en-US"/>
              <a:t>斜率为负，表示厂商总收益随销售量的增加而减少。</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5940">
                                            <p:txEl>
                                              <p:pRg st="0" end="0"/>
                                            </p:txEl>
                                          </p:spTgt>
                                        </p:tgtEl>
                                        <p:attrNameLst>
                                          <p:attrName>style.visibility</p:attrName>
                                        </p:attrNameLst>
                                      </p:cBhvr>
                                      <p:to>
                                        <p:strVal val="visible"/>
                                      </p:to>
                                    </p:set>
                                    <p:anim calcmode="lin" valueType="num">
                                      <p:cBhvr additive="base">
                                        <p:cTn id="7" dur="500" fill="hold"/>
                                        <p:tgtEl>
                                          <p:spTgt spid="29594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594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5942">
                                            <p:txEl>
                                              <p:pRg st="0" end="0"/>
                                            </p:txEl>
                                          </p:spTgt>
                                        </p:tgtEl>
                                        <p:attrNameLst>
                                          <p:attrName>style.visibility</p:attrName>
                                        </p:attrNameLst>
                                      </p:cBhvr>
                                      <p:to>
                                        <p:strVal val="visible"/>
                                      </p:to>
                                    </p:set>
                                    <p:anim calcmode="lin" valueType="num">
                                      <p:cBhvr additive="base">
                                        <p:cTn id="13" dur="500" fill="hold"/>
                                        <p:tgtEl>
                                          <p:spTgt spid="29594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594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5943">
                                            <p:txEl>
                                              <p:pRg st="0" end="0"/>
                                            </p:txEl>
                                          </p:spTgt>
                                        </p:tgtEl>
                                        <p:attrNameLst>
                                          <p:attrName>style.visibility</p:attrName>
                                        </p:attrNameLst>
                                      </p:cBhvr>
                                      <p:to>
                                        <p:strVal val="visible"/>
                                      </p:to>
                                    </p:set>
                                    <p:anim calcmode="lin" valueType="num">
                                      <p:cBhvr additive="base">
                                        <p:cTn id="19" dur="500" fill="hold"/>
                                        <p:tgtEl>
                                          <p:spTgt spid="29594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594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0" grpId="0" build="p" autoUpdateAnimBg="0"/>
      <p:bldP spid="295942" grpId="0" build="p" autoUpdateAnimBg="0"/>
      <p:bldP spid="29594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6">
            <a:extLst>
              <a:ext uri="{FF2B5EF4-FFF2-40B4-BE49-F238E27FC236}">
                <a16:creationId xmlns:a16="http://schemas.microsoft.com/office/drawing/2014/main" id="{5DE54992-BAC0-416A-B548-1A69569F444C}"/>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C82821CB-44AC-4CE7-96E4-2F9025A0D499}" type="slidenum">
              <a:rPr lang="en-US" altLang="zh-CN" sz="1400" smtClean="0"/>
              <a:pPr>
                <a:spcBef>
                  <a:spcPct val="0"/>
                </a:spcBef>
                <a:buFontTx/>
                <a:buNone/>
              </a:pPr>
              <a:t>11</a:t>
            </a:fld>
            <a:endParaRPr lang="en-US" altLang="zh-CN" sz="1400"/>
          </a:p>
        </p:txBody>
      </p:sp>
      <p:sp>
        <p:nvSpPr>
          <p:cNvPr id="15363" name="Text Box 2">
            <a:extLst>
              <a:ext uri="{FF2B5EF4-FFF2-40B4-BE49-F238E27FC236}">
                <a16:creationId xmlns:a16="http://schemas.microsoft.com/office/drawing/2014/main" id="{A220B97E-6A23-4AD1-97E9-062C0ADB4E6A}"/>
              </a:ext>
            </a:extLst>
          </p:cNvPr>
          <p:cNvSpPr txBox="1">
            <a:spLocks noChangeArrowheads="1"/>
          </p:cNvSpPr>
          <p:nvPr/>
        </p:nvSpPr>
        <p:spPr bwMode="auto">
          <a:xfrm>
            <a:off x="3492500" y="1989138"/>
            <a:ext cx="15843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400" b="1">
                <a:latin typeface="Arial" panose="020B0604020202020204" pitchFamily="34" charset="0"/>
              </a:rPr>
              <a:t>d</a:t>
            </a:r>
            <a:r>
              <a:rPr lang="en-US" altLang="zh-CN" sz="1400" b="1" baseline="-25000">
                <a:latin typeface="Arial" panose="020B0604020202020204" pitchFamily="34" charset="0"/>
              </a:rPr>
              <a:t>d</a:t>
            </a:r>
            <a:r>
              <a:rPr lang="en-US" altLang="zh-CN" sz="1400" b="1">
                <a:latin typeface="Arial" panose="020B0604020202020204" pitchFamily="34" charset="0"/>
              </a:rPr>
              <a:t>&lt;1(</a:t>
            </a:r>
            <a:r>
              <a:rPr lang="zh-CN" altLang="en-US" sz="1400" b="1">
                <a:latin typeface="Arial" panose="020B0604020202020204" pitchFamily="34" charset="0"/>
              </a:rPr>
              <a:t>弹性不足</a:t>
            </a:r>
            <a:r>
              <a:rPr lang="en-US" altLang="zh-CN" sz="1400" b="1">
                <a:latin typeface="Arial" panose="020B0604020202020204" pitchFamily="34" charset="0"/>
              </a:rPr>
              <a:t>)</a:t>
            </a:r>
          </a:p>
        </p:txBody>
      </p:sp>
      <p:sp>
        <p:nvSpPr>
          <p:cNvPr id="15364" name="Text Box 3">
            <a:extLst>
              <a:ext uri="{FF2B5EF4-FFF2-40B4-BE49-F238E27FC236}">
                <a16:creationId xmlns:a16="http://schemas.microsoft.com/office/drawing/2014/main" id="{EDA73237-8C18-42D9-AD0B-EE342016F516}"/>
              </a:ext>
            </a:extLst>
          </p:cNvPr>
          <p:cNvSpPr txBox="1">
            <a:spLocks noChangeArrowheads="1"/>
          </p:cNvSpPr>
          <p:nvPr/>
        </p:nvSpPr>
        <p:spPr bwMode="auto">
          <a:xfrm>
            <a:off x="4227513" y="4724400"/>
            <a:ext cx="1152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zh-CN" altLang="en-US" sz="1600" b="1">
                <a:latin typeface="Arial" panose="020B0604020202020204" pitchFamily="34" charset="0"/>
              </a:rPr>
              <a:t>总收益</a:t>
            </a:r>
          </a:p>
        </p:txBody>
      </p:sp>
      <p:grpSp>
        <p:nvGrpSpPr>
          <p:cNvPr id="15365" name="Group 4">
            <a:extLst>
              <a:ext uri="{FF2B5EF4-FFF2-40B4-BE49-F238E27FC236}">
                <a16:creationId xmlns:a16="http://schemas.microsoft.com/office/drawing/2014/main" id="{7B9463D6-FFC3-460C-B184-F7B5F64CF52A}"/>
              </a:ext>
            </a:extLst>
          </p:cNvPr>
          <p:cNvGrpSpPr>
            <a:grpSpLocks/>
          </p:cNvGrpSpPr>
          <p:nvPr/>
        </p:nvGrpSpPr>
        <p:grpSpPr bwMode="auto">
          <a:xfrm>
            <a:off x="323850" y="404813"/>
            <a:ext cx="4321175" cy="6199187"/>
            <a:chOff x="576" y="391"/>
            <a:chExt cx="2722" cy="3905"/>
          </a:xfrm>
        </p:grpSpPr>
        <p:sp>
          <p:nvSpPr>
            <p:cNvPr id="15367" name="Line 5">
              <a:extLst>
                <a:ext uri="{FF2B5EF4-FFF2-40B4-BE49-F238E27FC236}">
                  <a16:creationId xmlns:a16="http://schemas.microsoft.com/office/drawing/2014/main" id="{C117264D-54FB-4FB0-9329-488B991369AE}"/>
                </a:ext>
              </a:extLst>
            </p:cNvPr>
            <p:cNvSpPr>
              <a:spLocks noChangeShapeType="1"/>
            </p:cNvSpPr>
            <p:nvPr/>
          </p:nvSpPr>
          <p:spPr bwMode="auto">
            <a:xfrm>
              <a:off x="803" y="391"/>
              <a:ext cx="0" cy="17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68" name="Line 6">
              <a:extLst>
                <a:ext uri="{FF2B5EF4-FFF2-40B4-BE49-F238E27FC236}">
                  <a16:creationId xmlns:a16="http://schemas.microsoft.com/office/drawing/2014/main" id="{B8F5B18E-3C2B-4E99-B9BA-C635F9BD877F}"/>
                </a:ext>
              </a:extLst>
            </p:cNvPr>
            <p:cNvSpPr>
              <a:spLocks noChangeShapeType="1"/>
            </p:cNvSpPr>
            <p:nvPr/>
          </p:nvSpPr>
          <p:spPr bwMode="auto">
            <a:xfrm>
              <a:off x="803" y="2160"/>
              <a:ext cx="240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69" name="Line 7">
              <a:extLst>
                <a:ext uri="{FF2B5EF4-FFF2-40B4-BE49-F238E27FC236}">
                  <a16:creationId xmlns:a16="http://schemas.microsoft.com/office/drawing/2014/main" id="{C71F31CA-9282-44A4-A27C-621D8C18A6E1}"/>
                </a:ext>
              </a:extLst>
            </p:cNvPr>
            <p:cNvSpPr>
              <a:spLocks noChangeShapeType="1"/>
            </p:cNvSpPr>
            <p:nvPr/>
          </p:nvSpPr>
          <p:spPr bwMode="auto">
            <a:xfrm>
              <a:off x="803" y="754"/>
              <a:ext cx="1089" cy="1542"/>
            </a:xfrm>
            <a:prstGeom prst="line">
              <a:avLst/>
            </a:prstGeom>
            <a:noFill/>
            <a:ln w="38100">
              <a:solidFill>
                <a:schemeClr val="folHlink"/>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0" name="Line 8">
              <a:extLst>
                <a:ext uri="{FF2B5EF4-FFF2-40B4-BE49-F238E27FC236}">
                  <a16:creationId xmlns:a16="http://schemas.microsoft.com/office/drawing/2014/main" id="{A6C9A16B-4A2D-4979-9092-867D22E60433}"/>
                </a:ext>
              </a:extLst>
            </p:cNvPr>
            <p:cNvSpPr>
              <a:spLocks noChangeShapeType="1"/>
            </p:cNvSpPr>
            <p:nvPr/>
          </p:nvSpPr>
          <p:spPr bwMode="auto">
            <a:xfrm>
              <a:off x="1801" y="1389"/>
              <a:ext cx="45" cy="2721"/>
            </a:xfrm>
            <a:prstGeom prst="line">
              <a:avLst/>
            </a:prstGeom>
            <a:noFill/>
            <a:ln w="444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1" name="Line 9">
              <a:extLst>
                <a:ext uri="{FF2B5EF4-FFF2-40B4-BE49-F238E27FC236}">
                  <a16:creationId xmlns:a16="http://schemas.microsoft.com/office/drawing/2014/main" id="{9479842A-C1D0-4BED-BD17-48C4C2B52213}"/>
                </a:ext>
              </a:extLst>
            </p:cNvPr>
            <p:cNvSpPr>
              <a:spLocks noChangeShapeType="1"/>
            </p:cNvSpPr>
            <p:nvPr/>
          </p:nvSpPr>
          <p:spPr bwMode="auto">
            <a:xfrm flipH="1">
              <a:off x="803" y="1389"/>
              <a:ext cx="998" cy="0"/>
            </a:xfrm>
            <a:prstGeom prst="line">
              <a:avLst/>
            </a:prstGeom>
            <a:noFill/>
            <a:ln w="349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2" name="Line 10">
              <a:extLst>
                <a:ext uri="{FF2B5EF4-FFF2-40B4-BE49-F238E27FC236}">
                  <a16:creationId xmlns:a16="http://schemas.microsoft.com/office/drawing/2014/main" id="{EEE30D3A-AADE-4222-91E7-9A203CF965A8}"/>
                </a:ext>
              </a:extLst>
            </p:cNvPr>
            <p:cNvSpPr>
              <a:spLocks noChangeShapeType="1"/>
            </p:cNvSpPr>
            <p:nvPr/>
          </p:nvSpPr>
          <p:spPr bwMode="auto">
            <a:xfrm>
              <a:off x="803" y="754"/>
              <a:ext cx="2132" cy="1406"/>
            </a:xfrm>
            <a:prstGeom prst="line">
              <a:avLst/>
            </a:prstGeom>
            <a:noFill/>
            <a:ln w="38100">
              <a:solidFill>
                <a:srgbClr val="CC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3" name="Line 11">
              <a:extLst>
                <a:ext uri="{FF2B5EF4-FFF2-40B4-BE49-F238E27FC236}">
                  <a16:creationId xmlns:a16="http://schemas.microsoft.com/office/drawing/2014/main" id="{F28D2DD7-AC12-4F73-B539-BA48DC7E7623}"/>
                </a:ext>
              </a:extLst>
            </p:cNvPr>
            <p:cNvSpPr>
              <a:spLocks noChangeShapeType="1"/>
            </p:cNvSpPr>
            <p:nvPr/>
          </p:nvSpPr>
          <p:spPr bwMode="auto">
            <a:xfrm>
              <a:off x="1347" y="1117"/>
              <a:ext cx="0" cy="2993"/>
            </a:xfrm>
            <a:prstGeom prst="line">
              <a:avLst/>
            </a:prstGeom>
            <a:noFill/>
            <a:ln w="444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4" name="Line 12">
              <a:extLst>
                <a:ext uri="{FF2B5EF4-FFF2-40B4-BE49-F238E27FC236}">
                  <a16:creationId xmlns:a16="http://schemas.microsoft.com/office/drawing/2014/main" id="{292D280C-3D54-48C9-94A3-32016192BFC5}"/>
                </a:ext>
              </a:extLst>
            </p:cNvPr>
            <p:cNvSpPr>
              <a:spLocks noChangeShapeType="1"/>
            </p:cNvSpPr>
            <p:nvPr/>
          </p:nvSpPr>
          <p:spPr bwMode="auto">
            <a:xfrm>
              <a:off x="803" y="1117"/>
              <a:ext cx="544" cy="0"/>
            </a:xfrm>
            <a:prstGeom prst="line">
              <a:avLst/>
            </a:prstGeom>
            <a:noFill/>
            <a:ln w="444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5" name="AutoShape 13">
              <a:extLst>
                <a:ext uri="{FF2B5EF4-FFF2-40B4-BE49-F238E27FC236}">
                  <a16:creationId xmlns:a16="http://schemas.microsoft.com/office/drawing/2014/main" id="{E79EB45C-DC0A-44F6-84A0-8C30FD378006}"/>
                </a:ext>
              </a:extLst>
            </p:cNvPr>
            <p:cNvSpPr>
              <a:spLocks/>
            </p:cNvSpPr>
            <p:nvPr/>
          </p:nvSpPr>
          <p:spPr bwMode="auto">
            <a:xfrm rot="7457660">
              <a:off x="1222" y="351"/>
              <a:ext cx="270" cy="1180"/>
            </a:xfrm>
            <a:prstGeom prst="leftBrace">
              <a:avLst>
                <a:gd name="adj1" fmla="val 3642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5376" name="AutoShape 14">
              <a:extLst>
                <a:ext uri="{FF2B5EF4-FFF2-40B4-BE49-F238E27FC236}">
                  <a16:creationId xmlns:a16="http://schemas.microsoft.com/office/drawing/2014/main" id="{9F87853E-9F21-4806-8C8C-CE9F3692A373}"/>
                </a:ext>
              </a:extLst>
            </p:cNvPr>
            <p:cNvSpPr>
              <a:spLocks/>
            </p:cNvSpPr>
            <p:nvPr/>
          </p:nvSpPr>
          <p:spPr bwMode="auto">
            <a:xfrm rot="7457660">
              <a:off x="2307" y="946"/>
              <a:ext cx="238" cy="1406"/>
            </a:xfrm>
            <a:prstGeom prst="leftBrace">
              <a:avLst>
                <a:gd name="adj1" fmla="val 4923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5377" name="Text Box 15">
              <a:extLst>
                <a:ext uri="{FF2B5EF4-FFF2-40B4-BE49-F238E27FC236}">
                  <a16:creationId xmlns:a16="http://schemas.microsoft.com/office/drawing/2014/main" id="{54866681-319B-4717-AD31-74E7CEF721DF}"/>
                </a:ext>
              </a:extLst>
            </p:cNvPr>
            <p:cNvSpPr txBox="1">
              <a:spLocks noChangeArrowheads="1"/>
            </p:cNvSpPr>
            <p:nvPr/>
          </p:nvSpPr>
          <p:spPr bwMode="auto">
            <a:xfrm>
              <a:off x="1347" y="980"/>
              <a:ext cx="31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b="1">
                  <a:latin typeface="Arial" panose="020B0604020202020204" pitchFamily="34" charset="0"/>
                </a:rPr>
                <a:t>A</a:t>
              </a:r>
            </a:p>
          </p:txBody>
        </p:sp>
        <p:sp>
          <p:nvSpPr>
            <p:cNvPr id="15378" name="Text Box 16">
              <a:extLst>
                <a:ext uri="{FF2B5EF4-FFF2-40B4-BE49-F238E27FC236}">
                  <a16:creationId xmlns:a16="http://schemas.microsoft.com/office/drawing/2014/main" id="{B4FD3D63-6B1D-48FE-AB08-49E97D19FC87}"/>
                </a:ext>
              </a:extLst>
            </p:cNvPr>
            <p:cNvSpPr txBox="1">
              <a:spLocks noChangeArrowheads="1"/>
            </p:cNvSpPr>
            <p:nvPr/>
          </p:nvSpPr>
          <p:spPr bwMode="auto">
            <a:xfrm>
              <a:off x="1846" y="1298"/>
              <a:ext cx="31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b="1">
                  <a:latin typeface="Arial" panose="020B0604020202020204" pitchFamily="34" charset="0"/>
                </a:rPr>
                <a:t>B</a:t>
              </a:r>
            </a:p>
          </p:txBody>
        </p:sp>
        <p:sp>
          <p:nvSpPr>
            <p:cNvPr id="15379" name="Text Box 17">
              <a:extLst>
                <a:ext uri="{FF2B5EF4-FFF2-40B4-BE49-F238E27FC236}">
                  <a16:creationId xmlns:a16="http://schemas.microsoft.com/office/drawing/2014/main" id="{829E07FF-67EE-46F8-B316-9AD4B9C77AA1}"/>
                </a:ext>
              </a:extLst>
            </p:cNvPr>
            <p:cNvSpPr txBox="1">
              <a:spLocks noChangeArrowheads="1"/>
            </p:cNvSpPr>
            <p:nvPr/>
          </p:nvSpPr>
          <p:spPr bwMode="auto">
            <a:xfrm>
              <a:off x="1438" y="708"/>
              <a:ext cx="99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400" b="1">
                  <a:latin typeface="Arial" panose="020B0604020202020204" pitchFamily="34" charset="0"/>
                </a:rPr>
                <a:t>e</a:t>
              </a:r>
              <a:r>
                <a:rPr lang="en-US" altLang="zh-CN" sz="1400" b="1" baseline="-25000">
                  <a:latin typeface="Arial" panose="020B0604020202020204" pitchFamily="34" charset="0"/>
                </a:rPr>
                <a:t>d</a:t>
              </a:r>
              <a:r>
                <a:rPr lang="en-US" altLang="zh-CN" sz="1400" b="1">
                  <a:latin typeface="Arial" panose="020B0604020202020204" pitchFamily="34" charset="0"/>
                </a:rPr>
                <a:t>&gt;1(</a:t>
              </a:r>
              <a:r>
                <a:rPr lang="zh-CN" altLang="en-US" sz="1400" b="1">
                  <a:latin typeface="Arial" panose="020B0604020202020204" pitchFamily="34" charset="0"/>
                </a:rPr>
                <a:t>弹性充足</a:t>
              </a:r>
              <a:r>
                <a:rPr lang="en-US" altLang="zh-CN" sz="1400" b="1">
                  <a:latin typeface="Arial" panose="020B0604020202020204" pitchFamily="34" charset="0"/>
                </a:rPr>
                <a:t>)</a:t>
              </a:r>
            </a:p>
          </p:txBody>
        </p:sp>
        <p:sp>
          <p:nvSpPr>
            <p:cNvPr id="15380" name="Text Box 18">
              <a:extLst>
                <a:ext uri="{FF2B5EF4-FFF2-40B4-BE49-F238E27FC236}">
                  <a16:creationId xmlns:a16="http://schemas.microsoft.com/office/drawing/2014/main" id="{CB57A36C-F735-4695-A6AE-F019510B2FC0}"/>
                </a:ext>
              </a:extLst>
            </p:cNvPr>
            <p:cNvSpPr txBox="1">
              <a:spLocks noChangeArrowheads="1"/>
            </p:cNvSpPr>
            <p:nvPr/>
          </p:nvSpPr>
          <p:spPr bwMode="auto">
            <a:xfrm>
              <a:off x="2028" y="1060"/>
              <a:ext cx="99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400" b="1">
                  <a:latin typeface="Arial" panose="020B0604020202020204" pitchFamily="34" charset="0"/>
                </a:rPr>
                <a:t>e</a:t>
              </a:r>
              <a:r>
                <a:rPr lang="en-US" altLang="zh-CN" sz="1400" b="1" baseline="-25000">
                  <a:latin typeface="Arial" panose="020B0604020202020204" pitchFamily="34" charset="0"/>
                </a:rPr>
                <a:t>d</a:t>
              </a:r>
              <a:r>
                <a:rPr lang="zh-CN" altLang="en-US" sz="1400" b="1">
                  <a:latin typeface="Arial" panose="020B0604020202020204" pitchFamily="34" charset="0"/>
                </a:rPr>
                <a:t>＝</a:t>
              </a:r>
              <a:r>
                <a:rPr lang="en-US" altLang="zh-CN" sz="1400" b="1">
                  <a:latin typeface="Arial" panose="020B0604020202020204" pitchFamily="34" charset="0"/>
                </a:rPr>
                <a:t>1(</a:t>
              </a:r>
              <a:r>
                <a:rPr lang="zh-CN" altLang="en-US" sz="1400" b="1">
                  <a:latin typeface="Arial" panose="020B0604020202020204" pitchFamily="34" charset="0"/>
                </a:rPr>
                <a:t>单位弹性</a:t>
              </a:r>
              <a:r>
                <a:rPr lang="en-US" altLang="zh-CN" sz="1400" b="1">
                  <a:latin typeface="Arial" panose="020B0604020202020204" pitchFamily="34" charset="0"/>
                </a:rPr>
                <a:t>)</a:t>
              </a:r>
            </a:p>
          </p:txBody>
        </p:sp>
        <p:sp>
          <p:nvSpPr>
            <p:cNvPr id="15381" name="Line 19">
              <a:extLst>
                <a:ext uri="{FF2B5EF4-FFF2-40B4-BE49-F238E27FC236}">
                  <a16:creationId xmlns:a16="http://schemas.microsoft.com/office/drawing/2014/main" id="{30122896-EBE8-4B7E-93FB-63FA08D9F08B}"/>
                </a:ext>
              </a:extLst>
            </p:cNvPr>
            <p:cNvSpPr>
              <a:spLocks noChangeShapeType="1"/>
            </p:cNvSpPr>
            <p:nvPr/>
          </p:nvSpPr>
          <p:spPr bwMode="auto">
            <a:xfrm flipV="1">
              <a:off x="1846" y="1162"/>
              <a:ext cx="182" cy="91"/>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2" name="Text Box 20">
              <a:extLst>
                <a:ext uri="{FF2B5EF4-FFF2-40B4-BE49-F238E27FC236}">
                  <a16:creationId xmlns:a16="http://schemas.microsoft.com/office/drawing/2014/main" id="{A480BB57-13C8-4BAF-B40D-497386DB4753}"/>
                </a:ext>
              </a:extLst>
            </p:cNvPr>
            <p:cNvSpPr txBox="1">
              <a:spLocks noChangeArrowheads="1"/>
            </p:cNvSpPr>
            <p:nvPr/>
          </p:nvSpPr>
          <p:spPr bwMode="auto">
            <a:xfrm>
              <a:off x="577" y="980"/>
              <a:ext cx="31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latin typeface="Arial" panose="020B0604020202020204" pitchFamily="34" charset="0"/>
                </a:rPr>
                <a:t>p</a:t>
              </a:r>
              <a:r>
                <a:rPr lang="en-US" altLang="zh-CN" sz="1800" baseline="-25000">
                  <a:latin typeface="Arial" panose="020B0604020202020204" pitchFamily="34" charset="0"/>
                </a:rPr>
                <a:t>1</a:t>
              </a:r>
              <a:endParaRPr lang="en-US" altLang="zh-CN" sz="1800">
                <a:latin typeface="Arial" panose="020B0604020202020204" pitchFamily="34" charset="0"/>
              </a:endParaRPr>
            </a:p>
          </p:txBody>
        </p:sp>
        <p:sp>
          <p:nvSpPr>
            <p:cNvPr id="15383" name="Text Box 21">
              <a:extLst>
                <a:ext uri="{FF2B5EF4-FFF2-40B4-BE49-F238E27FC236}">
                  <a16:creationId xmlns:a16="http://schemas.microsoft.com/office/drawing/2014/main" id="{7A180C52-A193-434B-B793-A8E87F62CCFF}"/>
                </a:ext>
              </a:extLst>
            </p:cNvPr>
            <p:cNvSpPr txBox="1">
              <a:spLocks noChangeArrowheads="1"/>
            </p:cNvSpPr>
            <p:nvPr/>
          </p:nvSpPr>
          <p:spPr bwMode="auto">
            <a:xfrm>
              <a:off x="576" y="1248"/>
              <a:ext cx="31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latin typeface="Arial" panose="020B0604020202020204" pitchFamily="34" charset="0"/>
                </a:rPr>
                <a:t>p</a:t>
              </a:r>
              <a:r>
                <a:rPr lang="en-US" altLang="zh-CN" sz="1800" baseline="-25000">
                  <a:latin typeface="Arial" panose="020B0604020202020204" pitchFamily="34" charset="0"/>
                </a:rPr>
                <a:t>2</a:t>
              </a:r>
              <a:endParaRPr lang="en-US" altLang="zh-CN" sz="1800">
                <a:latin typeface="Arial" panose="020B0604020202020204" pitchFamily="34" charset="0"/>
              </a:endParaRPr>
            </a:p>
          </p:txBody>
        </p:sp>
        <p:sp>
          <p:nvSpPr>
            <p:cNvPr id="15384" name="Text Box 22">
              <a:extLst>
                <a:ext uri="{FF2B5EF4-FFF2-40B4-BE49-F238E27FC236}">
                  <a16:creationId xmlns:a16="http://schemas.microsoft.com/office/drawing/2014/main" id="{3989479E-B448-4D96-A642-9ED97BBE7B74}"/>
                </a:ext>
              </a:extLst>
            </p:cNvPr>
            <p:cNvSpPr txBox="1">
              <a:spLocks noChangeArrowheads="1"/>
            </p:cNvSpPr>
            <p:nvPr/>
          </p:nvSpPr>
          <p:spPr bwMode="auto">
            <a:xfrm>
              <a:off x="1892" y="2160"/>
              <a:ext cx="63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b="1" i="1">
                  <a:solidFill>
                    <a:schemeClr val="folHlink"/>
                  </a:solidFill>
                  <a:latin typeface="Arial" panose="020B0604020202020204" pitchFamily="34" charset="0"/>
                </a:rPr>
                <a:t>MR</a:t>
              </a:r>
            </a:p>
          </p:txBody>
        </p:sp>
        <p:sp>
          <p:nvSpPr>
            <p:cNvPr id="15385" name="Text Box 23">
              <a:extLst>
                <a:ext uri="{FF2B5EF4-FFF2-40B4-BE49-F238E27FC236}">
                  <a16:creationId xmlns:a16="http://schemas.microsoft.com/office/drawing/2014/main" id="{7AC4C454-1072-48C4-BD94-F88C619E580D}"/>
                </a:ext>
              </a:extLst>
            </p:cNvPr>
            <p:cNvSpPr txBox="1">
              <a:spLocks noChangeArrowheads="1"/>
            </p:cNvSpPr>
            <p:nvPr/>
          </p:nvSpPr>
          <p:spPr bwMode="ltGray">
            <a:xfrm>
              <a:off x="1529" y="2205"/>
              <a:ext cx="317" cy="231"/>
            </a:xfrm>
            <a:prstGeom prst="rect">
              <a:avLst/>
            </a:prstGeom>
            <a:solidFill>
              <a:srgbClr val="EDE7E3"/>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000" i="1">
                  <a:latin typeface="Times New Roman" panose="02020603050405020304" pitchFamily="18" charset="0"/>
                </a:rPr>
                <a:t>Q</a:t>
              </a:r>
              <a:r>
                <a:rPr kumimoji="1" lang="en-US" altLang="zh-CN" sz="2000" i="1" baseline="-25000">
                  <a:latin typeface="Times New Roman" panose="02020603050405020304" pitchFamily="18" charset="0"/>
                </a:rPr>
                <a:t>2</a:t>
              </a:r>
            </a:p>
          </p:txBody>
        </p:sp>
        <p:sp>
          <p:nvSpPr>
            <p:cNvPr id="15386" name="Line 24">
              <a:extLst>
                <a:ext uri="{FF2B5EF4-FFF2-40B4-BE49-F238E27FC236}">
                  <a16:creationId xmlns:a16="http://schemas.microsoft.com/office/drawing/2014/main" id="{F6E57311-AD4A-4E9E-9F40-8A585BFF5E36}"/>
                </a:ext>
              </a:extLst>
            </p:cNvPr>
            <p:cNvSpPr>
              <a:spLocks noChangeShapeType="1"/>
            </p:cNvSpPr>
            <p:nvPr/>
          </p:nvSpPr>
          <p:spPr bwMode="auto">
            <a:xfrm>
              <a:off x="803" y="2250"/>
              <a:ext cx="0" cy="18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7" name="Line 25">
              <a:extLst>
                <a:ext uri="{FF2B5EF4-FFF2-40B4-BE49-F238E27FC236}">
                  <a16:creationId xmlns:a16="http://schemas.microsoft.com/office/drawing/2014/main" id="{C2B086B5-88AE-4ACE-B7DA-6E632B697632}"/>
                </a:ext>
              </a:extLst>
            </p:cNvPr>
            <p:cNvSpPr>
              <a:spLocks noChangeShapeType="1"/>
            </p:cNvSpPr>
            <p:nvPr/>
          </p:nvSpPr>
          <p:spPr bwMode="auto">
            <a:xfrm>
              <a:off x="803" y="4110"/>
              <a:ext cx="249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8" name="Text Box 26">
              <a:extLst>
                <a:ext uri="{FF2B5EF4-FFF2-40B4-BE49-F238E27FC236}">
                  <a16:creationId xmlns:a16="http://schemas.microsoft.com/office/drawing/2014/main" id="{57477606-F552-4992-84C5-F68059137321}"/>
                </a:ext>
              </a:extLst>
            </p:cNvPr>
            <p:cNvSpPr txBox="1">
              <a:spLocks noChangeArrowheads="1"/>
            </p:cNvSpPr>
            <p:nvPr/>
          </p:nvSpPr>
          <p:spPr bwMode="ltGray">
            <a:xfrm>
              <a:off x="1211" y="2205"/>
              <a:ext cx="317" cy="231"/>
            </a:xfrm>
            <a:prstGeom prst="rect">
              <a:avLst/>
            </a:prstGeom>
            <a:solidFill>
              <a:srgbClr val="EDE7E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000" i="1">
                  <a:latin typeface="Times New Roman" panose="02020603050405020304" pitchFamily="18" charset="0"/>
                </a:rPr>
                <a:t>Q</a:t>
              </a:r>
              <a:r>
                <a:rPr kumimoji="1" lang="en-US" altLang="zh-CN" sz="2000" i="1" baseline="-25000">
                  <a:latin typeface="Times New Roman" panose="02020603050405020304" pitchFamily="18" charset="0"/>
                </a:rPr>
                <a:t>1</a:t>
              </a:r>
            </a:p>
          </p:txBody>
        </p:sp>
        <p:sp>
          <p:nvSpPr>
            <p:cNvPr id="15389" name="Freeform 27">
              <a:extLst>
                <a:ext uri="{FF2B5EF4-FFF2-40B4-BE49-F238E27FC236}">
                  <a16:creationId xmlns:a16="http://schemas.microsoft.com/office/drawing/2014/main" id="{16EC61FB-4783-4F35-9107-C18769F54A94}"/>
                </a:ext>
              </a:extLst>
            </p:cNvPr>
            <p:cNvSpPr>
              <a:spLocks/>
            </p:cNvSpPr>
            <p:nvPr/>
          </p:nvSpPr>
          <p:spPr bwMode="auto">
            <a:xfrm>
              <a:off x="803" y="2432"/>
              <a:ext cx="2041" cy="1678"/>
            </a:xfrm>
            <a:custGeom>
              <a:avLst/>
              <a:gdLst>
                <a:gd name="T0" fmla="*/ 0 w 1452"/>
                <a:gd name="T1" fmla="*/ 2165 h 1618"/>
                <a:gd name="T2" fmla="*/ 8293 w 1452"/>
                <a:gd name="T3" fmla="*/ 283 h 1618"/>
                <a:gd name="T4" fmla="*/ 15208 w 1452"/>
                <a:gd name="T5" fmla="*/ 465 h 1618"/>
                <a:gd name="T6" fmla="*/ 22133 w 1452"/>
                <a:gd name="T7" fmla="*/ 2165 h 16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2" h="1618">
                  <a:moveTo>
                    <a:pt x="0" y="1618"/>
                  </a:moveTo>
                  <a:cubicBezTo>
                    <a:pt x="189" y="1021"/>
                    <a:pt x="378" y="424"/>
                    <a:pt x="544" y="212"/>
                  </a:cubicBezTo>
                  <a:cubicBezTo>
                    <a:pt x="710" y="0"/>
                    <a:pt x="847" y="114"/>
                    <a:pt x="998" y="348"/>
                  </a:cubicBezTo>
                  <a:cubicBezTo>
                    <a:pt x="1149" y="582"/>
                    <a:pt x="1300" y="1100"/>
                    <a:pt x="1452" y="1618"/>
                  </a:cubicBezTo>
                </a:path>
              </a:pathLst>
            </a:custGeom>
            <a:noFill/>
            <a:ln w="57150" cmpd="sng">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0" name="Text Box 28">
              <a:extLst>
                <a:ext uri="{FF2B5EF4-FFF2-40B4-BE49-F238E27FC236}">
                  <a16:creationId xmlns:a16="http://schemas.microsoft.com/office/drawing/2014/main" id="{D5B3804C-59DA-4987-9AD7-BCC42E64445A}"/>
                </a:ext>
              </a:extLst>
            </p:cNvPr>
            <p:cNvSpPr txBox="1">
              <a:spLocks noChangeArrowheads="1"/>
            </p:cNvSpPr>
            <p:nvPr/>
          </p:nvSpPr>
          <p:spPr bwMode="auto">
            <a:xfrm>
              <a:off x="2119" y="2421"/>
              <a:ext cx="5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zh-CN" altLang="en-US" sz="1400" b="1">
                  <a:latin typeface="Arial" panose="020B0604020202020204" pitchFamily="34" charset="0"/>
                </a:rPr>
                <a:t>最大</a:t>
              </a:r>
              <a:r>
                <a:rPr lang="en-US" altLang="zh-CN" sz="1400" b="1" i="1">
                  <a:latin typeface="Arial" panose="020B0604020202020204" pitchFamily="34" charset="0"/>
                </a:rPr>
                <a:t>TR</a:t>
              </a:r>
            </a:p>
          </p:txBody>
        </p:sp>
        <p:sp>
          <p:nvSpPr>
            <p:cNvPr id="15391" name="Line 29">
              <a:extLst>
                <a:ext uri="{FF2B5EF4-FFF2-40B4-BE49-F238E27FC236}">
                  <a16:creationId xmlns:a16="http://schemas.microsoft.com/office/drawing/2014/main" id="{CBFA0490-ED02-4C0C-8036-196DE67BE9A0}"/>
                </a:ext>
              </a:extLst>
            </p:cNvPr>
            <p:cNvSpPr>
              <a:spLocks noChangeShapeType="1"/>
            </p:cNvSpPr>
            <p:nvPr/>
          </p:nvSpPr>
          <p:spPr bwMode="auto">
            <a:xfrm>
              <a:off x="1891" y="2512"/>
              <a:ext cx="273" cy="0"/>
            </a:xfrm>
            <a:prstGeom prst="line">
              <a:avLst/>
            </a:prstGeom>
            <a:noFill/>
            <a:ln w="571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2" name="Line 30">
              <a:extLst>
                <a:ext uri="{FF2B5EF4-FFF2-40B4-BE49-F238E27FC236}">
                  <a16:creationId xmlns:a16="http://schemas.microsoft.com/office/drawing/2014/main" id="{7545BD26-3AD8-4D26-92C4-424F1D0BA4EF}"/>
                </a:ext>
              </a:extLst>
            </p:cNvPr>
            <p:cNvSpPr>
              <a:spLocks noChangeShapeType="1"/>
            </p:cNvSpPr>
            <p:nvPr/>
          </p:nvSpPr>
          <p:spPr bwMode="auto">
            <a:xfrm flipH="1">
              <a:off x="2527" y="3112"/>
              <a:ext cx="181" cy="182"/>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3" name="Text Box 31">
              <a:extLst>
                <a:ext uri="{FF2B5EF4-FFF2-40B4-BE49-F238E27FC236}">
                  <a16:creationId xmlns:a16="http://schemas.microsoft.com/office/drawing/2014/main" id="{5BAD26DC-6BE4-4C65-95BC-0F51914EF112}"/>
                </a:ext>
              </a:extLst>
            </p:cNvPr>
            <p:cNvSpPr txBox="1">
              <a:spLocks noChangeArrowheads="1"/>
            </p:cNvSpPr>
            <p:nvPr/>
          </p:nvSpPr>
          <p:spPr bwMode="auto">
            <a:xfrm>
              <a:off x="1711" y="4065"/>
              <a:ext cx="317"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latin typeface="Arial" panose="020B0604020202020204" pitchFamily="34" charset="0"/>
                </a:rPr>
                <a:t>Q</a:t>
              </a:r>
              <a:r>
                <a:rPr lang="en-US" altLang="zh-CN" sz="1800" baseline="-25000">
                  <a:latin typeface="Arial" panose="020B0604020202020204" pitchFamily="34" charset="0"/>
                </a:rPr>
                <a:t>2</a:t>
              </a:r>
            </a:p>
          </p:txBody>
        </p:sp>
        <p:sp>
          <p:nvSpPr>
            <p:cNvPr id="15394" name="Text Box 32">
              <a:extLst>
                <a:ext uri="{FF2B5EF4-FFF2-40B4-BE49-F238E27FC236}">
                  <a16:creationId xmlns:a16="http://schemas.microsoft.com/office/drawing/2014/main" id="{F25C9EF9-E366-47A5-B261-952D1218AA56}"/>
                </a:ext>
              </a:extLst>
            </p:cNvPr>
            <p:cNvSpPr txBox="1">
              <a:spLocks noChangeArrowheads="1"/>
            </p:cNvSpPr>
            <p:nvPr/>
          </p:nvSpPr>
          <p:spPr bwMode="auto">
            <a:xfrm>
              <a:off x="1257" y="4061"/>
              <a:ext cx="317"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latin typeface="Arial" panose="020B0604020202020204" pitchFamily="34" charset="0"/>
                </a:rPr>
                <a:t>Q</a:t>
              </a:r>
              <a:r>
                <a:rPr lang="en-US" altLang="zh-CN" sz="1800" baseline="-25000">
                  <a:latin typeface="Arial" panose="020B0604020202020204" pitchFamily="34" charset="0"/>
                </a:rPr>
                <a:t>1</a:t>
              </a:r>
              <a:endParaRPr lang="en-US" altLang="zh-CN" sz="1800">
                <a:latin typeface="Arial" panose="020B0604020202020204" pitchFamily="34" charset="0"/>
              </a:endParaRPr>
            </a:p>
          </p:txBody>
        </p:sp>
      </p:grpSp>
      <p:sp>
        <p:nvSpPr>
          <p:cNvPr id="15366" name="Rectangle 33">
            <a:extLst>
              <a:ext uri="{FF2B5EF4-FFF2-40B4-BE49-F238E27FC236}">
                <a16:creationId xmlns:a16="http://schemas.microsoft.com/office/drawing/2014/main" id="{CC24BA73-A6A6-4023-B3AD-F1A891E7BA15}"/>
              </a:ext>
            </a:extLst>
          </p:cNvPr>
          <p:cNvSpPr>
            <a:spLocks noGrp="1" noChangeArrowheads="1"/>
          </p:cNvSpPr>
          <p:nvPr>
            <p:ph type="body" sz="half" idx="2"/>
          </p:nvPr>
        </p:nvSpPr>
        <p:spPr>
          <a:xfrm>
            <a:off x="5724525" y="1916113"/>
            <a:ext cx="2535238" cy="3529012"/>
          </a:xfrm>
          <a:solidFill>
            <a:srgbClr val="FFCC00"/>
          </a:solidFill>
          <a:ln w="31750" cap="flat" algn="ctr">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57200" lvl="1" indent="0" eaLnBrk="1" hangingPunct="1">
              <a:buFontTx/>
              <a:buChar char="•"/>
            </a:pPr>
            <a:r>
              <a:rPr kumimoji="1" lang="zh-CN" altLang="en-US" sz="2800" b="1"/>
              <a:t>结论：垄断者决不会在需求曲线上弹性不足（即</a:t>
            </a:r>
            <a:r>
              <a:rPr kumimoji="1" lang="en-US" altLang="zh-CN" sz="2800" b="1"/>
              <a:t>e</a:t>
            </a:r>
            <a:r>
              <a:rPr kumimoji="1" lang="en-US" altLang="zh-CN" sz="2800" b="1" baseline="-25000"/>
              <a:t>d</a:t>
            </a:r>
            <a:r>
              <a:rPr kumimoji="1" lang="en-US" altLang="zh-CN" sz="2800" b="1"/>
              <a:t>&lt;1 </a:t>
            </a:r>
            <a:r>
              <a:rPr kumimoji="1" lang="zh-CN" altLang="en-US" sz="2800" b="1"/>
              <a:t>）的范围内进行经营。</a:t>
            </a:r>
          </a:p>
        </p:txBody>
      </p:sp>
    </p:spTree>
  </p:cSld>
  <p:clrMapOvr>
    <a:masterClrMapping/>
  </p:clrMapOvr>
  <p:transition spd="slow">
    <p:cut thruBlk="1"/>
    <p:sndAc>
      <p:stSnd>
        <p:snd r:embed="rId2" name="chimes.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灯片编号占位符 5">
            <a:extLst>
              <a:ext uri="{FF2B5EF4-FFF2-40B4-BE49-F238E27FC236}">
                <a16:creationId xmlns:a16="http://schemas.microsoft.com/office/drawing/2014/main" id="{3C7012E9-6E74-4601-A14D-705C0A47324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406C347C-2FBB-43E9-AF94-0B49B0A38E11}" type="slidenum">
              <a:rPr lang="en-US" altLang="zh-CN" sz="1400" smtClean="0"/>
              <a:pPr>
                <a:spcBef>
                  <a:spcPct val="0"/>
                </a:spcBef>
                <a:buFontTx/>
                <a:buNone/>
              </a:pPr>
              <a:t>12</a:t>
            </a:fld>
            <a:endParaRPr lang="en-US" altLang="zh-CN" sz="1400"/>
          </a:p>
        </p:txBody>
      </p:sp>
      <p:sp>
        <p:nvSpPr>
          <p:cNvPr id="378882" name="Rectangle 2">
            <a:extLst>
              <a:ext uri="{FF2B5EF4-FFF2-40B4-BE49-F238E27FC236}">
                <a16:creationId xmlns:a16="http://schemas.microsoft.com/office/drawing/2014/main" id="{64909815-DFB6-4AC0-B182-A24D3181BD93}"/>
              </a:ext>
            </a:extLst>
          </p:cNvPr>
          <p:cNvSpPr>
            <a:spLocks noGrp="1" noChangeArrowheads="1"/>
          </p:cNvSpPr>
          <p:nvPr>
            <p:ph type="body" idx="1"/>
          </p:nvPr>
        </p:nvSpPr>
        <p:spPr>
          <a:xfrm>
            <a:off x="971550" y="1196975"/>
            <a:ext cx="7315200" cy="4114800"/>
          </a:xfrm>
          <a:solidFill>
            <a:schemeClr val="bg2"/>
          </a:solidFill>
          <a:ln w="47625">
            <a:solidFill>
              <a:srgbClr val="FF0000"/>
            </a:solidFill>
            <a:miter lim="800000"/>
            <a:headEnd/>
            <a:tailEnd/>
          </a:ln>
        </p:spPr>
        <p:txBody>
          <a:bodyPr/>
          <a:lstStyle/>
          <a:p>
            <a:pPr eaLnBrk="1" hangingPunct="1">
              <a:lnSpc>
                <a:spcPct val="90000"/>
              </a:lnSpc>
              <a:buFontTx/>
              <a:buNone/>
            </a:pPr>
            <a:r>
              <a:rPr lang="zh-CN" altLang="en-US" sz="2400" b="1"/>
              <a:t>例：一个垄断者总成本函数为： </a:t>
            </a:r>
            <a:r>
              <a:rPr lang="en-US" altLang="zh-CN" sz="2400" b="1"/>
              <a:t>TC=10+5Q</a:t>
            </a:r>
            <a:r>
              <a:rPr lang="zh-CN" altLang="en-US" sz="2400" b="1"/>
              <a:t>；</a:t>
            </a:r>
          </a:p>
          <a:p>
            <a:pPr eaLnBrk="1" hangingPunct="1">
              <a:lnSpc>
                <a:spcPct val="90000"/>
              </a:lnSpc>
              <a:buFontTx/>
              <a:buNone/>
            </a:pPr>
            <a:r>
              <a:rPr lang="zh-CN" altLang="en-US" sz="2400" b="1"/>
              <a:t>边际成本函数为：</a:t>
            </a:r>
            <a:r>
              <a:rPr lang="en-US" altLang="zh-CN" sz="2400" b="1"/>
              <a:t>MC=dTC/dQ=5</a:t>
            </a:r>
            <a:r>
              <a:rPr lang="zh-CN" altLang="en-US" sz="2400" b="1"/>
              <a:t>；估计需求</a:t>
            </a:r>
          </a:p>
          <a:p>
            <a:pPr eaLnBrk="1" hangingPunct="1">
              <a:lnSpc>
                <a:spcPct val="90000"/>
              </a:lnSpc>
              <a:buFontTx/>
              <a:buNone/>
            </a:pPr>
            <a:r>
              <a:rPr lang="zh-CN" altLang="en-US" sz="2400" b="1"/>
              <a:t>价格弹性为</a:t>
            </a:r>
            <a:r>
              <a:rPr lang="en-US" altLang="zh-CN" sz="2400" b="1"/>
              <a:t>2</a:t>
            </a:r>
          </a:p>
          <a:p>
            <a:pPr eaLnBrk="1" hangingPunct="1">
              <a:lnSpc>
                <a:spcPct val="90000"/>
              </a:lnSpc>
              <a:buFontTx/>
              <a:buNone/>
            </a:pPr>
            <a:r>
              <a:rPr lang="en-US" altLang="zh-CN" sz="2400" b="1"/>
              <a:t>                </a:t>
            </a:r>
            <a:r>
              <a:rPr lang="zh-CN" altLang="en-US" sz="2400" b="1"/>
              <a:t>令</a:t>
            </a:r>
            <a:r>
              <a:rPr lang="en-US" altLang="zh-CN" sz="2400" b="1"/>
              <a:t>MR=MC           </a:t>
            </a:r>
            <a:r>
              <a:rPr lang="zh-CN" altLang="en-US" sz="2400" b="1"/>
              <a:t>得到</a:t>
            </a:r>
          </a:p>
          <a:p>
            <a:pPr eaLnBrk="1" hangingPunct="1">
              <a:lnSpc>
                <a:spcPct val="90000"/>
              </a:lnSpc>
              <a:buFontTx/>
              <a:buNone/>
            </a:pPr>
            <a:r>
              <a:rPr lang="zh-CN" altLang="en-US" sz="2400" b="1"/>
              <a:t>                </a:t>
            </a:r>
            <a:r>
              <a:rPr lang="en-US" altLang="zh-CN" sz="2400" b="1"/>
              <a:t>MC=5</a:t>
            </a:r>
            <a:r>
              <a:rPr lang="zh-CN" altLang="en-US" sz="2400" b="1"/>
              <a:t>美元</a:t>
            </a:r>
            <a:r>
              <a:rPr lang="en-US" altLang="zh-CN" sz="2400" b="1"/>
              <a:t>=P</a:t>
            </a:r>
            <a:r>
              <a:rPr lang="zh-CN" altLang="en-US" sz="2400" b="1"/>
              <a:t>（</a:t>
            </a:r>
            <a:r>
              <a:rPr lang="en-US" altLang="zh-CN" sz="2400" b="1"/>
              <a:t>1-1/2</a:t>
            </a:r>
            <a:r>
              <a:rPr lang="zh-CN" altLang="en-US" sz="2400" b="1"/>
              <a:t>）</a:t>
            </a:r>
            <a:r>
              <a:rPr lang="en-US" altLang="zh-CN" sz="2400" b="1"/>
              <a:t>=MR</a:t>
            </a:r>
          </a:p>
          <a:p>
            <a:pPr eaLnBrk="1" hangingPunct="1">
              <a:lnSpc>
                <a:spcPct val="90000"/>
              </a:lnSpc>
              <a:buFontTx/>
              <a:buNone/>
            </a:pPr>
            <a:r>
              <a:rPr lang="zh-CN" altLang="en-US" sz="2400" b="1"/>
              <a:t>利润最大化的定价应为：</a:t>
            </a:r>
            <a:r>
              <a:rPr lang="en-US" altLang="zh-CN" sz="2400" b="1"/>
              <a:t>P=5/0.5=10</a:t>
            </a:r>
            <a:r>
              <a:rPr lang="zh-CN" altLang="en-US" sz="2400" b="1"/>
              <a:t>美元</a:t>
            </a:r>
          </a:p>
          <a:p>
            <a:pPr eaLnBrk="1" hangingPunct="1">
              <a:lnSpc>
                <a:spcPct val="90000"/>
              </a:lnSpc>
              <a:buFontTx/>
              <a:buNone/>
            </a:pPr>
            <a:r>
              <a:rPr lang="zh-CN" altLang="en-US" sz="2400" b="1"/>
              <a:t>如果 </a:t>
            </a:r>
            <a:r>
              <a:rPr lang="en-US" altLang="zh-CN" sz="2400" b="1"/>
              <a:t>E=4 </a:t>
            </a:r>
            <a:r>
              <a:rPr lang="zh-CN" altLang="en-US" sz="2400" b="1"/>
              <a:t>，则定价应为</a:t>
            </a:r>
          </a:p>
          <a:p>
            <a:pPr eaLnBrk="1" hangingPunct="1">
              <a:lnSpc>
                <a:spcPct val="90000"/>
              </a:lnSpc>
              <a:buFontTx/>
              <a:buNone/>
            </a:pPr>
            <a:r>
              <a:rPr lang="zh-CN" altLang="en-US" sz="2400" b="1"/>
              <a:t>               </a:t>
            </a:r>
            <a:r>
              <a:rPr lang="en-US" altLang="zh-CN" sz="2400" b="1"/>
              <a:t>P=5</a:t>
            </a:r>
            <a:r>
              <a:rPr lang="zh-CN" altLang="en-US" sz="2400" b="1"/>
              <a:t>美元</a:t>
            </a:r>
            <a:r>
              <a:rPr lang="en-US" altLang="zh-CN" sz="2400" b="1"/>
              <a:t>/</a:t>
            </a:r>
            <a:r>
              <a:rPr lang="zh-CN" altLang="en-US" sz="2400" b="1"/>
              <a:t>（</a:t>
            </a:r>
            <a:r>
              <a:rPr lang="en-US" altLang="zh-CN" sz="2400" b="1"/>
              <a:t>0.75)=6.67</a:t>
            </a:r>
            <a:r>
              <a:rPr lang="zh-CN" altLang="en-US" sz="2400" b="1"/>
              <a:t>美元</a:t>
            </a:r>
            <a:r>
              <a:rPr lang="en-US" altLang="zh-CN" sz="2400" b="1"/>
              <a:t>/</a:t>
            </a:r>
            <a:r>
              <a:rPr lang="zh-CN" altLang="en-US" sz="2400" b="1"/>
              <a:t>单位</a:t>
            </a:r>
            <a:r>
              <a:rPr lang="zh-CN" altLang="en-US" sz="2400"/>
              <a:t>                                      </a:t>
            </a:r>
          </a:p>
          <a:p>
            <a:pPr eaLnBrk="1" hangingPunct="1">
              <a:lnSpc>
                <a:spcPct val="90000"/>
              </a:lnSpc>
            </a:pPr>
            <a:endParaRPr lang="en-US" altLang="zh-CN" sz="2400"/>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78882">
                                            <p:bg/>
                                          </p:spTgt>
                                        </p:tgtEl>
                                        <p:attrNameLst>
                                          <p:attrName>style.visibility</p:attrName>
                                        </p:attrNameLst>
                                      </p:cBhvr>
                                      <p:to>
                                        <p:strVal val="visible"/>
                                      </p:to>
                                    </p:set>
                                    <p:animEffect transition="in" filter="box(in)">
                                      <p:cBhvr>
                                        <p:cTn id="7" dur="500"/>
                                        <p:tgtEl>
                                          <p:spTgt spid="378882">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78882">
                                            <p:txEl>
                                              <p:pRg st="0" end="0"/>
                                            </p:txEl>
                                          </p:spTgt>
                                        </p:tgtEl>
                                        <p:attrNameLst>
                                          <p:attrName>style.visibility</p:attrName>
                                        </p:attrNameLst>
                                      </p:cBhvr>
                                      <p:to>
                                        <p:strVal val="visible"/>
                                      </p:to>
                                    </p:set>
                                    <p:animEffect transition="in" filter="box(in)">
                                      <p:cBhvr>
                                        <p:cTn id="12" dur="500"/>
                                        <p:tgtEl>
                                          <p:spTgt spid="378882">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78882">
                                            <p:txEl>
                                              <p:pRg st="1" end="1"/>
                                            </p:txEl>
                                          </p:spTgt>
                                        </p:tgtEl>
                                        <p:attrNameLst>
                                          <p:attrName>style.visibility</p:attrName>
                                        </p:attrNameLst>
                                      </p:cBhvr>
                                      <p:to>
                                        <p:strVal val="visible"/>
                                      </p:to>
                                    </p:set>
                                    <p:animEffect transition="in" filter="box(in)">
                                      <p:cBhvr>
                                        <p:cTn id="17" dur="500"/>
                                        <p:tgtEl>
                                          <p:spTgt spid="378882">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78882">
                                            <p:txEl>
                                              <p:pRg st="2" end="2"/>
                                            </p:txEl>
                                          </p:spTgt>
                                        </p:tgtEl>
                                        <p:attrNameLst>
                                          <p:attrName>style.visibility</p:attrName>
                                        </p:attrNameLst>
                                      </p:cBhvr>
                                      <p:to>
                                        <p:strVal val="visible"/>
                                      </p:to>
                                    </p:set>
                                    <p:animEffect transition="in" filter="box(in)">
                                      <p:cBhvr>
                                        <p:cTn id="22" dur="500"/>
                                        <p:tgtEl>
                                          <p:spTgt spid="378882">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78882">
                                            <p:txEl>
                                              <p:pRg st="3" end="3"/>
                                            </p:txEl>
                                          </p:spTgt>
                                        </p:tgtEl>
                                        <p:attrNameLst>
                                          <p:attrName>style.visibility</p:attrName>
                                        </p:attrNameLst>
                                      </p:cBhvr>
                                      <p:to>
                                        <p:strVal val="visible"/>
                                      </p:to>
                                    </p:set>
                                    <p:animEffect transition="in" filter="box(in)">
                                      <p:cBhvr>
                                        <p:cTn id="27" dur="500"/>
                                        <p:tgtEl>
                                          <p:spTgt spid="378882">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78882">
                                            <p:txEl>
                                              <p:pRg st="4" end="4"/>
                                            </p:txEl>
                                          </p:spTgt>
                                        </p:tgtEl>
                                        <p:attrNameLst>
                                          <p:attrName>style.visibility</p:attrName>
                                        </p:attrNameLst>
                                      </p:cBhvr>
                                      <p:to>
                                        <p:strVal val="visible"/>
                                      </p:to>
                                    </p:set>
                                    <p:animEffect transition="in" filter="box(in)">
                                      <p:cBhvr>
                                        <p:cTn id="32" dur="500"/>
                                        <p:tgtEl>
                                          <p:spTgt spid="378882">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78882">
                                            <p:txEl>
                                              <p:pRg st="5" end="5"/>
                                            </p:txEl>
                                          </p:spTgt>
                                        </p:tgtEl>
                                        <p:attrNameLst>
                                          <p:attrName>style.visibility</p:attrName>
                                        </p:attrNameLst>
                                      </p:cBhvr>
                                      <p:to>
                                        <p:strVal val="visible"/>
                                      </p:to>
                                    </p:set>
                                    <p:animEffect transition="in" filter="box(in)">
                                      <p:cBhvr>
                                        <p:cTn id="37" dur="500"/>
                                        <p:tgtEl>
                                          <p:spTgt spid="378882">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78882">
                                            <p:txEl>
                                              <p:pRg st="6" end="6"/>
                                            </p:txEl>
                                          </p:spTgt>
                                        </p:tgtEl>
                                        <p:attrNameLst>
                                          <p:attrName>style.visibility</p:attrName>
                                        </p:attrNameLst>
                                      </p:cBhvr>
                                      <p:to>
                                        <p:strVal val="visible"/>
                                      </p:to>
                                    </p:set>
                                    <p:animEffect transition="in" filter="box(in)">
                                      <p:cBhvr>
                                        <p:cTn id="42" dur="500"/>
                                        <p:tgtEl>
                                          <p:spTgt spid="378882">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78882">
                                            <p:txEl>
                                              <p:pRg st="7" end="7"/>
                                            </p:txEl>
                                          </p:spTgt>
                                        </p:tgtEl>
                                        <p:attrNameLst>
                                          <p:attrName>style.visibility</p:attrName>
                                        </p:attrNameLst>
                                      </p:cBhvr>
                                      <p:to>
                                        <p:strVal val="visible"/>
                                      </p:to>
                                    </p:set>
                                    <p:animEffect transition="in" filter="box(in)">
                                      <p:cBhvr>
                                        <p:cTn id="47" dur="500"/>
                                        <p:tgtEl>
                                          <p:spTgt spid="37888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8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灯片编号占位符 6">
            <a:extLst>
              <a:ext uri="{FF2B5EF4-FFF2-40B4-BE49-F238E27FC236}">
                <a16:creationId xmlns:a16="http://schemas.microsoft.com/office/drawing/2014/main" id="{9E78BB9D-F4A8-4C21-B010-FF60A1DBF8A2}"/>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4CC30C0A-9FC7-413D-BAFB-072C914FFF10}" type="slidenum">
              <a:rPr lang="en-US" altLang="zh-CN" sz="1400" smtClean="0"/>
              <a:pPr>
                <a:spcBef>
                  <a:spcPct val="0"/>
                </a:spcBef>
                <a:buFontTx/>
                <a:buNone/>
              </a:pPr>
              <a:t>13</a:t>
            </a:fld>
            <a:endParaRPr lang="en-US" altLang="zh-CN" sz="1400"/>
          </a:p>
        </p:txBody>
      </p:sp>
      <p:sp>
        <p:nvSpPr>
          <p:cNvPr id="29698" name="Rectangle 2">
            <a:extLst>
              <a:ext uri="{FF2B5EF4-FFF2-40B4-BE49-F238E27FC236}">
                <a16:creationId xmlns:a16="http://schemas.microsoft.com/office/drawing/2014/main" id="{95DABA12-C8B3-42CD-8904-931087DCBB90}"/>
              </a:ext>
            </a:extLst>
          </p:cNvPr>
          <p:cNvSpPr>
            <a:spLocks noGrp="1" noChangeArrowheads="1"/>
          </p:cNvSpPr>
          <p:nvPr>
            <p:ph type="title"/>
          </p:nvPr>
        </p:nvSpPr>
        <p:spPr>
          <a:xfrm>
            <a:off x="685800" y="260350"/>
            <a:ext cx="6870700" cy="915988"/>
          </a:xfrm>
        </p:spPr>
        <p:txBody>
          <a:bodyPr/>
          <a:lstStyle/>
          <a:p>
            <a:pPr eaLnBrk="1" hangingPunct="1"/>
            <a:r>
              <a:rPr lang="en-US" altLang="zh-CN" sz="3600" b="1">
                <a:solidFill>
                  <a:srgbClr val="660033"/>
                </a:solidFill>
                <a:ea typeface="黑体" panose="02010609060101010101" pitchFamily="49" charset="-122"/>
              </a:rPr>
              <a:t>3</a:t>
            </a:r>
            <a:r>
              <a:rPr lang="zh-CN" altLang="en-US" sz="3600" b="1">
                <a:solidFill>
                  <a:srgbClr val="660033"/>
                </a:solidFill>
                <a:ea typeface="黑体" panose="02010609060101010101" pitchFamily="49" charset="-122"/>
              </a:rPr>
              <a:t>、垄断厂商的短期均衡</a:t>
            </a:r>
            <a:endParaRPr lang="zh-CN" altLang="en-US" b="1">
              <a:solidFill>
                <a:srgbClr val="660033"/>
              </a:solidFill>
            </a:endParaRPr>
          </a:p>
        </p:txBody>
      </p:sp>
      <p:sp>
        <p:nvSpPr>
          <p:cNvPr id="29699" name="Rectangle 3">
            <a:extLst>
              <a:ext uri="{FF2B5EF4-FFF2-40B4-BE49-F238E27FC236}">
                <a16:creationId xmlns:a16="http://schemas.microsoft.com/office/drawing/2014/main" id="{6314BC20-07BF-4974-9191-B207B2BBD599}"/>
              </a:ext>
            </a:extLst>
          </p:cNvPr>
          <p:cNvSpPr>
            <a:spLocks noGrp="1" noChangeArrowheads="1"/>
          </p:cNvSpPr>
          <p:nvPr>
            <p:ph type="body" sz="half" idx="1"/>
          </p:nvPr>
        </p:nvSpPr>
        <p:spPr>
          <a:xfrm>
            <a:off x="611188" y="1628775"/>
            <a:ext cx="3922712" cy="936625"/>
          </a:xfrm>
          <a:solidFill>
            <a:srgbClr val="FFCC00"/>
          </a:solidFill>
          <a:ln w="76200" cap="flat" cmpd="tri" algn="ctr">
            <a:solidFill>
              <a:schemeClr val="tx1"/>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lnSpc>
                <a:spcPct val="90000"/>
              </a:lnSpc>
            </a:pPr>
            <a:r>
              <a:rPr lang="zh-CN" altLang="en-US" sz="2400" b="1"/>
              <a:t>只有一家厂商，控制了某种产品的市场。</a:t>
            </a:r>
          </a:p>
        </p:txBody>
      </p:sp>
      <p:sp>
        <p:nvSpPr>
          <p:cNvPr id="29700" name="Line 4">
            <a:extLst>
              <a:ext uri="{FF2B5EF4-FFF2-40B4-BE49-F238E27FC236}">
                <a16:creationId xmlns:a16="http://schemas.microsoft.com/office/drawing/2014/main" id="{58FADFBA-76C4-4612-9987-F1D1AE63DF6F}"/>
              </a:ext>
            </a:extLst>
          </p:cNvPr>
          <p:cNvSpPr>
            <a:spLocks noChangeShapeType="1"/>
          </p:cNvSpPr>
          <p:nvPr/>
        </p:nvSpPr>
        <p:spPr bwMode="auto">
          <a:xfrm flipV="1">
            <a:off x="5702300" y="1736725"/>
            <a:ext cx="0" cy="2590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1" name="Line 5">
            <a:extLst>
              <a:ext uri="{FF2B5EF4-FFF2-40B4-BE49-F238E27FC236}">
                <a16:creationId xmlns:a16="http://schemas.microsoft.com/office/drawing/2014/main" id="{9CD38019-F4EF-489E-8161-E85EC18D0E8F}"/>
              </a:ext>
            </a:extLst>
          </p:cNvPr>
          <p:cNvSpPr>
            <a:spLocks noChangeShapeType="1"/>
          </p:cNvSpPr>
          <p:nvPr/>
        </p:nvSpPr>
        <p:spPr bwMode="auto">
          <a:xfrm>
            <a:off x="5702300" y="4327525"/>
            <a:ext cx="2514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2" name="Line 6">
            <a:extLst>
              <a:ext uri="{FF2B5EF4-FFF2-40B4-BE49-F238E27FC236}">
                <a16:creationId xmlns:a16="http://schemas.microsoft.com/office/drawing/2014/main" id="{9F78F22E-FA61-481B-974A-EF3657D93721}"/>
              </a:ext>
            </a:extLst>
          </p:cNvPr>
          <p:cNvSpPr>
            <a:spLocks noChangeShapeType="1"/>
          </p:cNvSpPr>
          <p:nvPr/>
        </p:nvSpPr>
        <p:spPr bwMode="auto">
          <a:xfrm>
            <a:off x="5702300" y="2422525"/>
            <a:ext cx="2209800" cy="9906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3" name="Line 7">
            <a:extLst>
              <a:ext uri="{FF2B5EF4-FFF2-40B4-BE49-F238E27FC236}">
                <a16:creationId xmlns:a16="http://schemas.microsoft.com/office/drawing/2014/main" id="{267E0463-3449-47B9-A7DF-2F5FF888D93A}"/>
              </a:ext>
            </a:extLst>
          </p:cNvPr>
          <p:cNvSpPr>
            <a:spLocks noChangeShapeType="1"/>
          </p:cNvSpPr>
          <p:nvPr/>
        </p:nvSpPr>
        <p:spPr bwMode="auto">
          <a:xfrm>
            <a:off x="5702300" y="2498725"/>
            <a:ext cx="1524000" cy="1524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4" name="Freeform 8">
            <a:extLst>
              <a:ext uri="{FF2B5EF4-FFF2-40B4-BE49-F238E27FC236}">
                <a16:creationId xmlns:a16="http://schemas.microsoft.com/office/drawing/2014/main" id="{68882DD8-513C-4137-A7C6-E54CF9F21BB3}"/>
              </a:ext>
            </a:extLst>
          </p:cNvPr>
          <p:cNvSpPr>
            <a:spLocks/>
          </p:cNvSpPr>
          <p:nvPr/>
        </p:nvSpPr>
        <p:spPr bwMode="auto">
          <a:xfrm>
            <a:off x="5778500" y="2117725"/>
            <a:ext cx="1447800" cy="1879600"/>
          </a:xfrm>
          <a:custGeom>
            <a:avLst/>
            <a:gdLst>
              <a:gd name="T0" fmla="*/ 0 w 1008"/>
              <a:gd name="T1" fmla="*/ 2147483646 h 1424"/>
              <a:gd name="T2" fmla="*/ 2147483646 w 1008"/>
              <a:gd name="T3" fmla="*/ 2147483646 h 1424"/>
              <a:gd name="T4" fmla="*/ 2147483646 w 1008"/>
              <a:gd name="T5" fmla="*/ 2147483646 h 1424"/>
              <a:gd name="T6" fmla="*/ 2147483646 w 1008"/>
              <a:gd name="T7" fmla="*/ 2147483646 h 14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8" h="1424">
                <a:moveTo>
                  <a:pt x="0" y="920"/>
                </a:moveTo>
                <a:cubicBezTo>
                  <a:pt x="116" y="1172"/>
                  <a:pt x="232" y="1424"/>
                  <a:pt x="384" y="1304"/>
                </a:cubicBezTo>
                <a:cubicBezTo>
                  <a:pt x="536" y="1184"/>
                  <a:pt x="816" y="400"/>
                  <a:pt x="912" y="200"/>
                </a:cubicBezTo>
                <a:cubicBezTo>
                  <a:pt x="1008" y="0"/>
                  <a:pt x="984" y="52"/>
                  <a:pt x="960" y="104"/>
                </a:cubicBezTo>
              </a:path>
            </a:pathLst>
          </a:custGeom>
          <a:noFill/>
          <a:ln w="28575"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29705" name="Freeform 9">
            <a:extLst>
              <a:ext uri="{FF2B5EF4-FFF2-40B4-BE49-F238E27FC236}">
                <a16:creationId xmlns:a16="http://schemas.microsoft.com/office/drawing/2014/main" id="{86B6A7F5-FA58-4F09-9B19-07EA3550DE55}"/>
              </a:ext>
            </a:extLst>
          </p:cNvPr>
          <p:cNvSpPr>
            <a:spLocks/>
          </p:cNvSpPr>
          <p:nvPr/>
        </p:nvSpPr>
        <p:spPr bwMode="auto">
          <a:xfrm>
            <a:off x="6083300" y="2422525"/>
            <a:ext cx="1676400" cy="863600"/>
          </a:xfrm>
          <a:custGeom>
            <a:avLst/>
            <a:gdLst>
              <a:gd name="T0" fmla="*/ 0 w 1056"/>
              <a:gd name="T1" fmla="*/ 0 h 544"/>
              <a:gd name="T2" fmla="*/ 2147483646 w 1056"/>
              <a:gd name="T3" fmla="*/ 2147483646 h 544"/>
              <a:gd name="T4" fmla="*/ 2147483646 w 1056"/>
              <a:gd name="T5" fmla="*/ 2147483646 h 544"/>
              <a:gd name="T6" fmla="*/ 0 60000 65536"/>
              <a:gd name="T7" fmla="*/ 0 60000 65536"/>
              <a:gd name="T8" fmla="*/ 0 60000 65536"/>
            </a:gdLst>
            <a:ahLst/>
            <a:cxnLst>
              <a:cxn ang="T6">
                <a:pos x="T0" y="T1"/>
              </a:cxn>
              <a:cxn ang="T7">
                <a:pos x="T2" y="T3"/>
              </a:cxn>
              <a:cxn ang="T8">
                <a:pos x="T4" y="T5"/>
              </a:cxn>
            </a:cxnLst>
            <a:rect l="0" t="0" r="r" b="b"/>
            <a:pathLst>
              <a:path w="1056" h="544">
                <a:moveTo>
                  <a:pt x="0" y="0"/>
                </a:moveTo>
                <a:cubicBezTo>
                  <a:pt x="104" y="256"/>
                  <a:pt x="208" y="512"/>
                  <a:pt x="384" y="528"/>
                </a:cubicBezTo>
                <a:cubicBezTo>
                  <a:pt x="560" y="544"/>
                  <a:pt x="944" y="168"/>
                  <a:pt x="1056" y="96"/>
                </a:cubicBezTo>
              </a:path>
            </a:pathLst>
          </a:custGeom>
          <a:noFill/>
          <a:ln w="28575"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29706" name="Line 10">
            <a:extLst>
              <a:ext uri="{FF2B5EF4-FFF2-40B4-BE49-F238E27FC236}">
                <a16:creationId xmlns:a16="http://schemas.microsoft.com/office/drawing/2014/main" id="{044F9CD7-CA3B-47EE-8021-1698DD0D5641}"/>
              </a:ext>
            </a:extLst>
          </p:cNvPr>
          <p:cNvSpPr>
            <a:spLocks noChangeShapeType="1"/>
          </p:cNvSpPr>
          <p:nvPr/>
        </p:nvSpPr>
        <p:spPr bwMode="auto">
          <a:xfrm>
            <a:off x="6616700" y="2803525"/>
            <a:ext cx="0" cy="1524000"/>
          </a:xfrm>
          <a:prstGeom prst="line">
            <a:avLst/>
          </a:prstGeom>
          <a:noFill/>
          <a:ln w="317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7" name="Line 11">
            <a:extLst>
              <a:ext uri="{FF2B5EF4-FFF2-40B4-BE49-F238E27FC236}">
                <a16:creationId xmlns:a16="http://schemas.microsoft.com/office/drawing/2014/main" id="{9EF057BE-A125-4ED2-A184-432C58ADA6FE}"/>
              </a:ext>
            </a:extLst>
          </p:cNvPr>
          <p:cNvSpPr>
            <a:spLocks noChangeShapeType="1"/>
          </p:cNvSpPr>
          <p:nvPr/>
        </p:nvSpPr>
        <p:spPr bwMode="auto">
          <a:xfrm>
            <a:off x="5702300" y="2803525"/>
            <a:ext cx="9144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8" name="Line 12">
            <a:extLst>
              <a:ext uri="{FF2B5EF4-FFF2-40B4-BE49-F238E27FC236}">
                <a16:creationId xmlns:a16="http://schemas.microsoft.com/office/drawing/2014/main" id="{4FFF43C8-0FB2-46B0-90A1-6C3D7A983724}"/>
              </a:ext>
            </a:extLst>
          </p:cNvPr>
          <p:cNvSpPr>
            <a:spLocks noChangeShapeType="1"/>
          </p:cNvSpPr>
          <p:nvPr/>
        </p:nvSpPr>
        <p:spPr bwMode="auto">
          <a:xfrm flipH="1">
            <a:off x="5702300" y="3260725"/>
            <a:ext cx="9144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9" name="Rectangle 13">
            <a:extLst>
              <a:ext uri="{FF2B5EF4-FFF2-40B4-BE49-F238E27FC236}">
                <a16:creationId xmlns:a16="http://schemas.microsoft.com/office/drawing/2014/main" id="{6BD06896-3FB7-4F3D-9C7C-B81E8A5253D0}"/>
              </a:ext>
            </a:extLst>
          </p:cNvPr>
          <p:cNvSpPr>
            <a:spLocks noChangeArrowheads="1"/>
          </p:cNvSpPr>
          <p:nvPr/>
        </p:nvSpPr>
        <p:spPr bwMode="auto">
          <a:xfrm>
            <a:off x="5702300" y="2803525"/>
            <a:ext cx="914400" cy="457200"/>
          </a:xfrm>
          <a:prstGeom prst="rect">
            <a:avLst/>
          </a:prstGeom>
          <a:solidFill>
            <a:srgbClr val="006600"/>
          </a:solidFill>
          <a:ln w="9525">
            <a:solidFill>
              <a:schemeClr val="tx1"/>
            </a:solidFill>
            <a:miter lim="800000"/>
            <a:headEnd/>
            <a:tailEnd/>
          </a:ln>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9710" name="Text Box 14">
            <a:extLst>
              <a:ext uri="{FF2B5EF4-FFF2-40B4-BE49-F238E27FC236}">
                <a16:creationId xmlns:a16="http://schemas.microsoft.com/office/drawing/2014/main" id="{C995243A-CB62-477E-B345-93F836C4B44B}"/>
              </a:ext>
            </a:extLst>
          </p:cNvPr>
          <p:cNvSpPr txBox="1">
            <a:spLocks noChangeArrowheads="1"/>
          </p:cNvSpPr>
          <p:nvPr/>
        </p:nvSpPr>
        <p:spPr bwMode="auto">
          <a:xfrm>
            <a:off x="7439025" y="2768600"/>
            <a:ext cx="9842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b="1">
                <a:latin typeface="Times New Roman" panose="02020603050405020304" pitchFamily="18" charset="0"/>
              </a:rPr>
              <a:t>AR=P</a:t>
            </a:r>
          </a:p>
        </p:txBody>
      </p:sp>
      <p:sp>
        <p:nvSpPr>
          <p:cNvPr id="29711" name="Text Box 15">
            <a:extLst>
              <a:ext uri="{FF2B5EF4-FFF2-40B4-BE49-F238E27FC236}">
                <a16:creationId xmlns:a16="http://schemas.microsoft.com/office/drawing/2014/main" id="{872F0557-6618-46E7-A1F1-7E1782A76F27}"/>
              </a:ext>
            </a:extLst>
          </p:cNvPr>
          <p:cNvSpPr txBox="1">
            <a:spLocks noChangeArrowheads="1"/>
          </p:cNvSpPr>
          <p:nvPr/>
        </p:nvSpPr>
        <p:spPr bwMode="auto">
          <a:xfrm>
            <a:off x="7286625" y="2235200"/>
            <a:ext cx="6254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b="1">
                <a:latin typeface="Times New Roman" panose="02020603050405020304" pitchFamily="18" charset="0"/>
              </a:rPr>
              <a:t>AC</a:t>
            </a:r>
          </a:p>
        </p:txBody>
      </p:sp>
      <p:sp>
        <p:nvSpPr>
          <p:cNvPr id="29712" name="Text Box 16">
            <a:extLst>
              <a:ext uri="{FF2B5EF4-FFF2-40B4-BE49-F238E27FC236}">
                <a16:creationId xmlns:a16="http://schemas.microsoft.com/office/drawing/2014/main" id="{DF3FA6C1-BC47-4181-B8E4-4642C098C8D8}"/>
              </a:ext>
            </a:extLst>
          </p:cNvPr>
          <p:cNvSpPr txBox="1">
            <a:spLocks noChangeArrowheads="1"/>
          </p:cNvSpPr>
          <p:nvPr/>
        </p:nvSpPr>
        <p:spPr bwMode="auto">
          <a:xfrm>
            <a:off x="7058025" y="3454400"/>
            <a:ext cx="692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b="1">
                <a:latin typeface="Times New Roman" panose="02020603050405020304" pitchFamily="18" charset="0"/>
              </a:rPr>
              <a:t>MR</a:t>
            </a:r>
          </a:p>
        </p:txBody>
      </p:sp>
      <p:sp>
        <p:nvSpPr>
          <p:cNvPr id="29713" name="Text Box 17">
            <a:extLst>
              <a:ext uri="{FF2B5EF4-FFF2-40B4-BE49-F238E27FC236}">
                <a16:creationId xmlns:a16="http://schemas.microsoft.com/office/drawing/2014/main" id="{8C9BE320-87BE-48E5-A149-F9DE6BAEC05C}"/>
              </a:ext>
            </a:extLst>
          </p:cNvPr>
          <p:cNvSpPr txBox="1">
            <a:spLocks noChangeArrowheads="1"/>
          </p:cNvSpPr>
          <p:nvPr/>
        </p:nvSpPr>
        <p:spPr bwMode="auto">
          <a:xfrm>
            <a:off x="6616700" y="3184525"/>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A50021"/>
                </a:solidFill>
                <a:latin typeface="Times New Roman" panose="02020603050405020304" pitchFamily="18" charset="0"/>
              </a:rPr>
              <a:t>E</a:t>
            </a:r>
          </a:p>
        </p:txBody>
      </p:sp>
      <p:sp>
        <p:nvSpPr>
          <p:cNvPr id="29714" name="Text Box 18">
            <a:extLst>
              <a:ext uri="{FF2B5EF4-FFF2-40B4-BE49-F238E27FC236}">
                <a16:creationId xmlns:a16="http://schemas.microsoft.com/office/drawing/2014/main" id="{30B6F067-327A-41BD-9CC7-62F440095D54}"/>
              </a:ext>
            </a:extLst>
          </p:cNvPr>
          <p:cNvSpPr txBox="1">
            <a:spLocks noChangeArrowheads="1"/>
          </p:cNvSpPr>
          <p:nvPr/>
        </p:nvSpPr>
        <p:spPr bwMode="auto">
          <a:xfrm>
            <a:off x="5321300" y="417512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latin typeface="Times New Roman" panose="02020603050405020304" pitchFamily="18" charset="0"/>
              </a:rPr>
              <a:t>O</a:t>
            </a:r>
          </a:p>
        </p:txBody>
      </p:sp>
      <p:sp>
        <p:nvSpPr>
          <p:cNvPr id="29715" name="Text Box 19">
            <a:extLst>
              <a:ext uri="{FF2B5EF4-FFF2-40B4-BE49-F238E27FC236}">
                <a16:creationId xmlns:a16="http://schemas.microsoft.com/office/drawing/2014/main" id="{9D9A5714-CBAD-4F03-9804-EFAB8E951C7E}"/>
              </a:ext>
            </a:extLst>
          </p:cNvPr>
          <p:cNvSpPr txBox="1">
            <a:spLocks noChangeArrowheads="1"/>
          </p:cNvSpPr>
          <p:nvPr/>
        </p:nvSpPr>
        <p:spPr bwMode="auto">
          <a:xfrm>
            <a:off x="6372225" y="4292600"/>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latin typeface="Times New Roman" panose="02020603050405020304" pitchFamily="18" charset="0"/>
              </a:rPr>
              <a:t>M</a:t>
            </a:r>
          </a:p>
        </p:txBody>
      </p:sp>
      <p:sp>
        <p:nvSpPr>
          <p:cNvPr id="29716" name="Text Box 20">
            <a:extLst>
              <a:ext uri="{FF2B5EF4-FFF2-40B4-BE49-F238E27FC236}">
                <a16:creationId xmlns:a16="http://schemas.microsoft.com/office/drawing/2014/main" id="{E8EEDA65-6425-4F6C-943E-B1A56BE61E24}"/>
              </a:ext>
            </a:extLst>
          </p:cNvPr>
          <p:cNvSpPr txBox="1">
            <a:spLocks noChangeArrowheads="1"/>
          </p:cNvSpPr>
          <p:nvPr/>
        </p:nvSpPr>
        <p:spPr bwMode="auto">
          <a:xfrm>
            <a:off x="5321300" y="257492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latin typeface="Times New Roman" panose="02020603050405020304" pitchFamily="18" charset="0"/>
              </a:rPr>
              <a:t>N</a:t>
            </a:r>
          </a:p>
        </p:txBody>
      </p:sp>
      <p:sp>
        <p:nvSpPr>
          <p:cNvPr id="29717" name="Text Box 21">
            <a:extLst>
              <a:ext uri="{FF2B5EF4-FFF2-40B4-BE49-F238E27FC236}">
                <a16:creationId xmlns:a16="http://schemas.microsoft.com/office/drawing/2014/main" id="{C44471A0-037F-416D-872C-DBF7A28E9CE0}"/>
              </a:ext>
            </a:extLst>
          </p:cNvPr>
          <p:cNvSpPr txBox="1">
            <a:spLocks noChangeArrowheads="1"/>
          </p:cNvSpPr>
          <p:nvPr/>
        </p:nvSpPr>
        <p:spPr bwMode="auto">
          <a:xfrm>
            <a:off x="6464300" y="242252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latin typeface="Times New Roman" panose="02020603050405020304" pitchFamily="18" charset="0"/>
              </a:rPr>
              <a:t>K</a:t>
            </a:r>
          </a:p>
        </p:txBody>
      </p:sp>
      <p:sp>
        <p:nvSpPr>
          <p:cNvPr id="29718" name="Text Box 22">
            <a:extLst>
              <a:ext uri="{FF2B5EF4-FFF2-40B4-BE49-F238E27FC236}">
                <a16:creationId xmlns:a16="http://schemas.microsoft.com/office/drawing/2014/main" id="{717111B8-DF4D-438D-AD66-AEC9440E4F75}"/>
              </a:ext>
            </a:extLst>
          </p:cNvPr>
          <p:cNvSpPr txBox="1">
            <a:spLocks noChangeArrowheads="1"/>
          </p:cNvSpPr>
          <p:nvPr/>
        </p:nvSpPr>
        <p:spPr bwMode="auto">
          <a:xfrm>
            <a:off x="5364163" y="2997200"/>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latin typeface="Times New Roman" panose="02020603050405020304" pitchFamily="18" charset="0"/>
              </a:rPr>
              <a:t>G</a:t>
            </a:r>
          </a:p>
        </p:txBody>
      </p:sp>
      <p:sp>
        <p:nvSpPr>
          <p:cNvPr id="29720" name="Text Box 24">
            <a:extLst>
              <a:ext uri="{FF2B5EF4-FFF2-40B4-BE49-F238E27FC236}">
                <a16:creationId xmlns:a16="http://schemas.microsoft.com/office/drawing/2014/main" id="{BAA65970-D6A3-4E95-87CB-42449506DF8E}"/>
              </a:ext>
            </a:extLst>
          </p:cNvPr>
          <p:cNvSpPr txBox="1">
            <a:spLocks noChangeArrowheads="1"/>
          </p:cNvSpPr>
          <p:nvPr/>
        </p:nvSpPr>
        <p:spPr bwMode="auto">
          <a:xfrm>
            <a:off x="6905625" y="1854200"/>
            <a:ext cx="692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b="1">
                <a:latin typeface="Times New Roman" panose="02020603050405020304" pitchFamily="18" charset="0"/>
              </a:rPr>
              <a:t>MC</a:t>
            </a:r>
          </a:p>
        </p:txBody>
      </p:sp>
      <p:sp>
        <p:nvSpPr>
          <p:cNvPr id="29721" name="Rectangle 25">
            <a:extLst>
              <a:ext uri="{FF2B5EF4-FFF2-40B4-BE49-F238E27FC236}">
                <a16:creationId xmlns:a16="http://schemas.microsoft.com/office/drawing/2014/main" id="{53998E57-B54B-489C-B155-B0F026EFDE4D}"/>
              </a:ext>
            </a:extLst>
          </p:cNvPr>
          <p:cNvSpPr>
            <a:spLocks noChangeArrowheads="1"/>
          </p:cNvSpPr>
          <p:nvPr/>
        </p:nvSpPr>
        <p:spPr bwMode="auto">
          <a:xfrm>
            <a:off x="611188" y="4437063"/>
            <a:ext cx="3960812" cy="1628775"/>
          </a:xfrm>
          <a:prstGeom prst="rect">
            <a:avLst/>
          </a:prstGeom>
          <a:solidFill>
            <a:srgbClr val="FFCC00"/>
          </a:solidFill>
          <a:ln w="76200" cmpd="tri"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90000"/>
              </a:lnSpc>
            </a:pPr>
            <a:r>
              <a:rPr lang="zh-CN" altLang="en-US" sz="2400" b="1"/>
              <a:t>仍要根据   </a:t>
            </a:r>
            <a:r>
              <a:rPr lang="en-US" altLang="zh-CN" sz="2400" b="1"/>
              <a:t>MR=MC</a:t>
            </a:r>
            <a:r>
              <a:rPr lang="zh-CN" altLang="en-US" sz="2400" b="1"/>
              <a:t>的利润最大化原则决策。</a:t>
            </a:r>
          </a:p>
          <a:p>
            <a:pPr eaLnBrk="1" hangingPunct="1">
              <a:lnSpc>
                <a:spcPct val="90000"/>
              </a:lnSpc>
            </a:pPr>
            <a:r>
              <a:rPr lang="zh-CN" altLang="en-US" sz="2400" b="1"/>
              <a:t>完全垄断市场短期均衡的条件：</a:t>
            </a:r>
            <a:r>
              <a:rPr lang="en-US" altLang="zh-CN" sz="2400" b="1"/>
              <a:t>MR=MC</a:t>
            </a:r>
          </a:p>
        </p:txBody>
      </p:sp>
      <p:sp>
        <p:nvSpPr>
          <p:cNvPr id="64547" name="Rectangle 35">
            <a:extLst>
              <a:ext uri="{FF2B5EF4-FFF2-40B4-BE49-F238E27FC236}">
                <a16:creationId xmlns:a16="http://schemas.microsoft.com/office/drawing/2014/main" id="{B386C25B-1B2F-491F-8BF3-7A92D8B194BC}"/>
              </a:ext>
            </a:extLst>
          </p:cNvPr>
          <p:cNvSpPr>
            <a:spLocks noChangeArrowheads="1"/>
          </p:cNvSpPr>
          <p:nvPr/>
        </p:nvSpPr>
        <p:spPr bwMode="auto">
          <a:xfrm>
            <a:off x="4859338" y="4868863"/>
            <a:ext cx="3744912" cy="1263650"/>
          </a:xfrm>
          <a:prstGeom prst="rect">
            <a:avLst/>
          </a:prstGeom>
          <a:solidFill>
            <a:srgbClr val="FFCC00"/>
          </a:solidFill>
          <a:ln w="76200" cmpd="tri"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90000"/>
              </a:lnSpc>
            </a:pPr>
            <a:r>
              <a:rPr lang="zh-CN" altLang="en-US" sz="2400" b="1"/>
              <a:t>完全垄断市场上，厂商不可以任意定价，必须根据市场来定价。</a:t>
            </a:r>
          </a:p>
        </p:txBody>
      </p:sp>
      <p:sp>
        <p:nvSpPr>
          <p:cNvPr id="64548" name="Rectangle 36">
            <a:extLst>
              <a:ext uri="{FF2B5EF4-FFF2-40B4-BE49-F238E27FC236}">
                <a16:creationId xmlns:a16="http://schemas.microsoft.com/office/drawing/2014/main" id="{B8D6A614-873D-455E-8FCB-99CC2808E92E}"/>
              </a:ext>
            </a:extLst>
          </p:cNvPr>
          <p:cNvSpPr>
            <a:spLocks noChangeArrowheads="1"/>
          </p:cNvSpPr>
          <p:nvPr/>
        </p:nvSpPr>
        <p:spPr bwMode="auto">
          <a:xfrm>
            <a:off x="611188" y="2708275"/>
            <a:ext cx="3960812" cy="1584325"/>
          </a:xfrm>
          <a:prstGeom prst="rect">
            <a:avLst/>
          </a:prstGeom>
          <a:solidFill>
            <a:srgbClr val="FFCC00"/>
          </a:solidFill>
          <a:ln w="76200" cmpd="tri">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90000"/>
              </a:lnSpc>
            </a:pPr>
            <a:r>
              <a:rPr lang="zh-CN" altLang="en-US" sz="2400" b="1"/>
              <a:t>厂商自行决定产品价格，价格曲线（需求曲线）向右下方倾斜，</a:t>
            </a:r>
          </a:p>
          <a:p>
            <a:pPr eaLnBrk="1" hangingPunct="1">
              <a:lnSpc>
                <a:spcPct val="90000"/>
              </a:lnSpc>
            </a:pPr>
            <a:r>
              <a:rPr lang="en-US" altLang="zh-CN" sz="2400" b="1"/>
              <a:t>MR&lt;AR</a:t>
            </a:r>
            <a:r>
              <a:rPr lang="zh-CN" altLang="en-US" sz="2400" b="1"/>
              <a:t>。</a:t>
            </a:r>
          </a:p>
        </p:txBody>
      </p:sp>
      <p:sp>
        <p:nvSpPr>
          <p:cNvPr id="64550" name="Text Box 38">
            <a:extLst>
              <a:ext uri="{FF2B5EF4-FFF2-40B4-BE49-F238E27FC236}">
                <a16:creationId xmlns:a16="http://schemas.microsoft.com/office/drawing/2014/main" id="{C4E7BA58-7C37-4272-A72B-73EEBAB739A0}"/>
              </a:ext>
            </a:extLst>
          </p:cNvPr>
          <p:cNvSpPr txBox="1">
            <a:spLocks noChangeArrowheads="1"/>
          </p:cNvSpPr>
          <p:nvPr/>
        </p:nvSpPr>
        <p:spPr bwMode="auto">
          <a:xfrm>
            <a:off x="7956550" y="4221163"/>
            <a:ext cx="4048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a:latin typeface="Times New Roman" panose="02020603050405020304" pitchFamily="18" charset="0"/>
              </a:rPr>
              <a:t>Q</a:t>
            </a:r>
          </a:p>
        </p:txBody>
      </p:sp>
      <p:sp>
        <p:nvSpPr>
          <p:cNvPr id="64551" name="Text Box 39">
            <a:extLst>
              <a:ext uri="{FF2B5EF4-FFF2-40B4-BE49-F238E27FC236}">
                <a16:creationId xmlns:a16="http://schemas.microsoft.com/office/drawing/2014/main" id="{5D31D099-E851-4B48-A700-CE48B0F3647D}"/>
              </a:ext>
            </a:extLst>
          </p:cNvPr>
          <p:cNvSpPr txBox="1">
            <a:spLocks noChangeArrowheads="1"/>
          </p:cNvSpPr>
          <p:nvPr/>
        </p:nvSpPr>
        <p:spPr bwMode="auto">
          <a:xfrm>
            <a:off x="5364163" y="1628775"/>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a:latin typeface="Times New Roman" panose="02020603050405020304" pitchFamily="18" charset="0"/>
              </a:rPr>
              <a:t>P</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 calcmode="lin" valueType="num">
                                      <p:cBhvr additive="base">
                                        <p:cTn id="7" dur="500" fill="hold"/>
                                        <p:tgtEl>
                                          <p:spTgt spid="2969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69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29699">
                                            <p:bg/>
                                          </p:spTgt>
                                        </p:tgtEl>
                                        <p:attrNameLst>
                                          <p:attrName>style.visibility</p:attrName>
                                        </p:attrNameLst>
                                      </p:cBhvr>
                                      <p:to>
                                        <p:strVal val="visible"/>
                                      </p:to>
                                    </p:set>
                                    <p:animEffect transition="in" filter="diamond(in)">
                                      <p:cBhvr>
                                        <p:cTn id="13" dur="2000"/>
                                        <p:tgtEl>
                                          <p:spTgt spid="29699">
                                            <p:bg/>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29699">
                                            <p:txEl>
                                              <p:pRg st="0" end="0"/>
                                            </p:txEl>
                                          </p:spTgt>
                                        </p:tgtEl>
                                        <p:attrNameLst>
                                          <p:attrName>style.visibility</p:attrName>
                                        </p:attrNameLst>
                                      </p:cBhvr>
                                      <p:to>
                                        <p:strVal val="visible"/>
                                      </p:to>
                                    </p:set>
                                    <p:animEffect transition="in" filter="diamond(in)">
                                      <p:cBhvr>
                                        <p:cTn id="18" dur="2000"/>
                                        <p:tgtEl>
                                          <p:spTgt spid="29699">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64548"/>
                                        </p:tgtEl>
                                        <p:attrNameLst>
                                          <p:attrName>style.visibility</p:attrName>
                                        </p:attrNameLst>
                                      </p:cBhvr>
                                      <p:to>
                                        <p:strVal val="visible"/>
                                      </p:to>
                                    </p:set>
                                    <p:animEffect transition="in" filter="diamond(in)">
                                      <p:cBhvr>
                                        <p:cTn id="23" dur="2000"/>
                                        <p:tgtEl>
                                          <p:spTgt spid="6454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29721"/>
                                        </p:tgtEl>
                                        <p:attrNameLst>
                                          <p:attrName>style.visibility</p:attrName>
                                        </p:attrNameLst>
                                      </p:cBhvr>
                                      <p:to>
                                        <p:strVal val="visible"/>
                                      </p:to>
                                    </p:set>
                                    <p:animEffect transition="in" filter="diamond(in)">
                                      <p:cBhvr>
                                        <p:cTn id="28" dur="2000"/>
                                        <p:tgtEl>
                                          <p:spTgt spid="2972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nodeType="clickEffect">
                                  <p:stCondLst>
                                    <p:cond delay="0"/>
                                  </p:stCondLst>
                                  <p:childTnLst>
                                    <p:set>
                                      <p:cBhvr>
                                        <p:cTn id="32" dur="1" fill="hold">
                                          <p:stCondLst>
                                            <p:cond delay="0"/>
                                          </p:stCondLst>
                                        </p:cTn>
                                        <p:tgtEl>
                                          <p:spTgt spid="29700"/>
                                        </p:tgtEl>
                                        <p:attrNameLst>
                                          <p:attrName>style.visibility</p:attrName>
                                        </p:attrNameLst>
                                      </p:cBhvr>
                                      <p:to>
                                        <p:strVal val="visible"/>
                                      </p:to>
                                    </p:set>
                                    <p:anim calcmode="lin" valueType="num">
                                      <p:cBhvr additive="base">
                                        <p:cTn id="33" dur="500" fill="hold"/>
                                        <p:tgtEl>
                                          <p:spTgt spid="29700"/>
                                        </p:tgtEl>
                                        <p:attrNameLst>
                                          <p:attrName>ppt_x</p:attrName>
                                        </p:attrNameLst>
                                      </p:cBhvr>
                                      <p:tavLst>
                                        <p:tav tm="0">
                                          <p:val>
                                            <p:strVal val="0-#ppt_w/2"/>
                                          </p:val>
                                        </p:tav>
                                        <p:tav tm="100000">
                                          <p:val>
                                            <p:strVal val="#ppt_x"/>
                                          </p:val>
                                        </p:tav>
                                      </p:tavLst>
                                    </p:anim>
                                    <p:anim calcmode="lin" valueType="num">
                                      <p:cBhvr additive="base">
                                        <p:cTn id="34" dur="500" fill="hold"/>
                                        <p:tgtEl>
                                          <p:spTgt spid="2970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2" name="WHOOSH.WAV"/>
                                        </p:tgtEl>
                                      </p:cMediaNode>
                                    </p:audio>
                                  </p:sub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nodeType="clickEffect">
                                  <p:stCondLst>
                                    <p:cond delay="0"/>
                                  </p:stCondLst>
                                  <p:childTnLst>
                                    <p:set>
                                      <p:cBhvr>
                                        <p:cTn id="38" dur="1" fill="hold">
                                          <p:stCondLst>
                                            <p:cond delay="0"/>
                                          </p:stCondLst>
                                        </p:cTn>
                                        <p:tgtEl>
                                          <p:spTgt spid="29701"/>
                                        </p:tgtEl>
                                        <p:attrNameLst>
                                          <p:attrName>style.visibility</p:attrName>
                                        </p:attrNameLst>
                                      </p:cBhvr>
                                      <p:to>
                                        <p:strVal val="visible"/>
                                      </p:to>
                                    </p:set>
                                    <p:anim calcmode="lin" valueType="num">
                                      <p:cBhvr additive="base">
                                        <p:cTn id="39" dur="500" fill="hold"/>
                                        <p:tgtEl>
                                          <p:spTgt spid="29701"/>
                                        </p:tgtEl>
                                        <p:attrNameLst>
                                          <p:attrName>ppt_x</p:attrName>
                                        </p:attrNameLst>
                                      </p:cBhvr>
                                      <p:tavLst>
                                        <p:tav tm="0">
                                          <p:val>
                                            <p:strVal val="0-#ppt_w/2"/>
                                          </p:val>
                                        </p:tav>
                                        <p:tav tm="100000">
                                          <p:val>
                                            <p:strVal val="#ppt_x"/>
                                          </p:val>
                                        </p:tav>
                                      </p:tavLst>
                                    </p:anim>
                                    <p:anim calcmode="lin" valueType="num">
                                      <p:cBhvr additive="base">
                                        <p:cTn id="40" dur="500" fill="hold"/>
                                        <p:tgtEl>
                                          <p:spTgt spid="2970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2" name="WHOOSH.WAV"/>
                                        </p:tgtEl>
                                      </p:cMediaNode>
                                    </p:audio>
                                  </p:sub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64550"/>
                                        </p:tgtEl>
                                        <p:attrNameLst>
                                          <p:attrName>style.visibility</p:attrName>
                                        </p:attrNameLst>
                                      </p:cBhvr>
                                      <p:to>
                                        <p:strVal val="visible"/>
                                      </p:to>
                                    </p:set>
                                    <p:animEffect transition="in" filter="blinds(horizontal)">
                                      <p:cBhvr>
                                        <p:cTn id="45" dur="500"/>
                                        <p:tgtEl>
                                          <p:spTgt spid="64550"/>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64551"/>
                                        </p:tgtEl>
                                        <p:attrNameLst>
                                          <p:attrName>style.visibility</p:attrName>
                                        </p:attrNameLst>
                                      </p:cBhvr>
                                      <p:to>
                                        <p:strVal val="visible"/>
                                      </p:to>
                                    </p:set>
                                    <p:animEffect transition="in" filter="blinds(horizontal)">
                                      <p:cBhvr>
                                        <p:cTn id="48" dur="500"/>
                                        <p:tgtEl>
                                          <p:spTgt spid="64551"/>
                                        </p:tgtEl>
                                      </p:cBhvr>
                                    </p:animEffect>
                                  </p:childTnLst>
                                </p:cTn>
                              </p:par>
                              <p:par>
                                <p:cTn id="49" presetID="2" presetClass="entr" presetSubtype="8" fill="hold" grpId="0" nodeType="withEffect">
                                  <p:stCondLst>
                                    <p:cond delay="0"/>
                                  </p:stCondLst>
                                  <p:childTnLst>
                                    <p:set>
                                      <p:cBhvr>
                                        <p:cTn id="50" dur="1" fill="hold">
                                          <p:stCondLst>
                                            <p:cond delay="0"/>
                                          </p:stCondLst>
                                        </p:cTn>
                                        <p:tgtEl>
                                          <p:spTgt spid="29714"/>
                                        </p:tgtEl>
                                        <p:attrNameLst>
                                          <p:attrName>style.visibility</p:attrName>
                                        </p:attrNameLst>
                                      </p:cBhvr>
                                      <p:to>
                                        <p:strVal val="visible"/>
                                      </p:to>
                                    </p:set>
                                    <p:anim calcmode="lin" valueType="num">
                                      <p:cBhvr additive="base">
                                        <p:cTn id="51" dur="500" fill="hold"/>
                                        <p:tgtEl>
                                          <p:spTgt spid="29714"/>
                                        </p:tgtEl>
                                        <p:attrNameLst>
                                          <p:attrName>ppt_x</p:attrName>
                                        </p:attrNameLst>
                                      </p:cBhvr>
                                      <p:tavLst>
                                        <p:tav tm="0">
                                          <p:val>
                                            <p:strVal val="0-#ppt_w/2"/>
                                          </p:val>
                                        </p:tav>
                                        <p:tav tm="100000">
                                          <p:val>
                                            <p:strVal val="#ppt_x"/>
                                          </p:val>
                                        </p:tav>
                                      </p:tavLst>
                                    </p:anim>
                                    <p:anim calcmode="lin" valueType="num">
                                      <p:cBhvr additive="base">
                                        <p:cTn id="52" dur="500" fill="hold"/>
                                        <p:tgtEl>
                                          <p:spTgt spid="29714"/>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8" fill="hold" nodeType="clickEffect">
                                  <p:stCondLst>
                                    <p:cond delay="0"/>
                                  </p:stCondLst>
                                  <p:childTnLst>
                                    <p:set>
                                      <p:cBhvr>
                                        <p:cTn id="56" dur="1" fill="hold">
                                          <p:stCondLst>
                                            <p:cond delay="0"/>
                                          </p:stCondLst>
                                        </p:cTn>
                                        <p:tgtEl>
                                          <p:spTgt spid="29702"/>
                                        </p:tgtEl>
                                        <p:attrNameLst>
                                          <p:attrName>style.visibility</p:attrName>
                                        </p:attrNameLst>
                                      </p:cBhvr>
                                      <p:to>
                                        <p:strVal val="visible"/>
                                      </p:to>
                                    </p:set>
                                    <p:anim calcmode="lin" valueType="num">
                                      <p:cBhvr additive="base">
                                        <p:cTn id="57" dur="500" fill="hold"/>
                                        <p:tgtEl>
                                          <p:spTgt spid="29702"/>
                                        </p:tgtEl>
                                        <p:attrNameLst>
                                          <p:attrName>ppt_x</p:attrName>
                                        </p:attrNameLst>
                                      </p:cBhvr>
                                      <p:tavLst>
                                        <p:tav tm="0">
                                          <p:val>
                                            <p:strVal val="0-#ppt_w/2"/>
                                          </p:val>
                                        </p:tav>
                                        <p:tav tm="100000">
                                          <p:val>
                                            <p:strVal val="#ppt_x"/>
                                          </p:val>
                                        </p:tav>
                                      </p:tavLst>
                                    </p:anim>
                                    <p:anim calcmode="lin" valueType="num">
                                      <p:cBhvr additive="base">
                                        <p:cTn id="58" dur="500" fill="hold"/>
                                        <p:tgtEl>
                                          <p:spTgt spid="2970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5"/>
                                            </p:cond>
                                          </p:stCondLst>
                                          <p:endCondLst>
                                            <p:cond evt="onStopAudio" delay="0">
                                              <p:tgtEl>
                                                <p:sldTgt/>
                                              </p:tgtEl>
                                            </p:cond>
                                          </p:endCondLst>
                                        </p:cTn>
                                        <p:tgtEl>
                                          <p:sndTgt r:embed="rId2" name="WHOOSH.WAV"/>
                                        </p:tgtEl>
                                      </p:cMediaNode>
                                    </p:audio>
                                  </p:sub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29710">
                                            <p:txEl>
                                              <p:pRg st="0" end="0"/>
                                            </p:txEl>
                                          </p:spTgt>
                                        </p:tgtEl>
                                        <p:attrNameLst>
                                          <p:attrName>style.visibility</p:attrName>
                                        </p:attrNameLst>
                                      </p:cBhvr>
                                      <p:to>
                                        <p:strVal val="visible"/>
                                      </p:to>
                                    </p:set>
                                    <p:anim calcmode="lin" valueType="num">
                                      <p:cBhvr additive="base">
                                        <p:cTn id="63" dur="500" fill="hold"/>
                                        <p:tgtEl>
                                          <p:spTgt spid="29710">
                                            <p:txEl>
                                              <p:pRg st="0" end="0"/>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2971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1"/>
                                            </p:cond>
                                          </p:stCondLst>
                                          <p:endCondLst>
                                            <p:cond evt="onStopAudio" delay="0">
                                              <p:tgtEl>
                                                <p:sldTgt/>
                                              </p:tgtEl>
                                            </p:cond>
                                          </p:endCondLst>
                                        </p:cTn>
                                        <p:tgtEl>
                                          <p:sndTgt r:embed="rId2" name="WHOOSH.WAV"/>
                                        </p:tgtEl>
                                      </p:cMediaNode>
                                    </p:audio>
                                  </p:subTnLst>
                                </p:cTn>
                              </p:par>
                            </p:childTnLst>
                          </p:cTn>
                        </p:par>
                      </p:childTnLst>
                    </p:cTn>
                  </p:par>
                  <p:par>
                    <p:cTn id="65" fill="hold" nodeType="clickPar">
                      <p:stCondLst>
                        <p:cond delay="indefinite"/>
                      </p:stCondLst>
                      <p:childTnLst>
                        <p:par>
                          <p:cTn id="66" fill="hold" nodeType="withGroup">
                            <p:stCondLst>
                              <p:cond delay="0"/>
                            </p:stCondLst>
                            <p:childTnLst>
                              <p:par>
                                <p:cTn id="67" presetID="2" presetClass="entr" presetSubtype="8" fill="hold" nodeType="clickEffect">
                                  <p:stCondLst>
                                    <p:cond delay="0"/>
                                  </p:stCondLst>
                                  <p:childTnLst>
                                    <p:set>
                                      <p:cBhvr>
                                        <p:cTn id="68" dur="1" fill="hold">
                                          <p:stCondLst>
                                            <p:cond delay="0"/>
                                          </p:stCondLst>
                                        </p:cTn>
                                        <p:tgtEl>
                                          <p:spTgt spid="29703"/>
                                        </p:tgtEl>
                                        <p:attrNameLst>
                                          <p:attrName>style.visibility</p:attrName>
                                        </p:attrNameLst>
                                      </p:cBhvr>
                                      <p:to>
                                        <p:strVal val="visible"/>
                                      </p:to>
                                    </p:set>
                                    <p:anim calcmode="lin" valueType="num">
                                      <p:cBhvr additive="base">
                                        <p:cTn id="69" dur="500" fill="hold"/>
                                        <p:tgtEl>
                                          <p:spTgt spid="29703"/>
                                        </p:tgtEl>
                                        <p:attrNameLst>
                                          <p:attrName>ppt_x</p:attrName>
                                        </p:attrNameLst>
                                      </p:cBhvr>
                                      <p:tavLst>
                                        <p:tav tm="0">
                                          <p:val>
                                            <p:strVal val="0-#ppt_w/2"/>
                                          </p:val>
                                        </p:tav>
                                        <p:tav tm="100000">
                                          <p:val>
                                            <p:strVal val="#ppt_x"/>
                                          </p:val>
                                        </p:tav>
                                      </p:tavLst>
                                    </p:anim>
                                    <p:anim calcmode="lin" valueType="num">
                                      <p:cBhvr additive="base">
                                        <p:cTn id="70" dur="500" fill="hold"/>
                                        <p:tgtEl>
                                          <p:spTgt spid="2970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7"/>
                                            </p:cond>
                                          </p:stCondLst>
                                          <p:endCondLst>
                                            <p:cond evt="onStopAudio" delay="0">
                                              <p:tgtEl>
                                                <p:sldTgt/>
                                              </p:tgtEl>
                                            </p:cond>
                                          </p:endCondLst>
                                        </p:cTn>
                                        <p:tgtEl>
                                          <p:sndTgt r:embed="rId2" name="WHOOSH.WAV"/>
                                        </p:tgtEl>
                                      </p:cMediaNode>
                                    </p:audio>
                                  </p:subTnLst>
                                </p:cTn>
                              </p:par>
                            </p:childTnLst>
                          </p:cTn>
                        </p:par>
                      </p:childTnLst>
                    </p:cTn>
                  </p:par>
                  <p:par>
                    <p:cTn id="71" fill="hold" nodeType="clickPar">
                      <p:stCondLst>
                        <p:cond delay="indefinite"/>
                      </p:stCondLst>
                      <p:childTnLst>
                        <p:par>
                          <p:cTn id="72" fill="hold" nodeType="withGroup">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29712">
                                            <p:txEl>
                                              <p:pRg st="0" end="0"/>
                                            </p:txEl>
                                          </p:spTgt>
                                        </p:tgtEl>
                                        <p:attrNameLst>
                                          <p:attrName>style.visibility</p:attrName>
                                        </p:attrNameLst>
                                      </p:cBhvr>
                                      <p:to>
                                        <p:strVal val="visible"/>
                                      </p:to>
                                    </p:set>
                                    <p:anim calcmode="lin" valueType="num">
                                      <p:cBhvr additive="base">
                                        <p:cTn id="75" dur="500" fill="hold"/>
                                        <p:tgtEl>
                                          <p:spTgt spid="29712">
                                            <p:txEl>
                                              <p:pRg st="0" end="0"/>
                                            </p:txEl>
                                          </p:spTgt>
                                        </p:tgtEl>
                                        <p:attrNameLst>
                                          <p:attrName>ppt_x</p:attrName>
                                        </p:attrNameLst>
                                      </p:cBhvr>
                                      <p:tavLst>
                                        <p:tav tm="0">
                                          <p:val>
                                            <p:strVal val="0-#ppt_w/2"/>
                                          </p:val>
                                        </p:tav>
                                        <p:tav tm="100000">
                                          <p:val>
                                            <p:strVal val="#ppt_x"/>
                                          </p:val>
                                        </p:tav>
                                      </p:tavLst>
                                    </p:anim>
                                    <p:anim calcmode="lin" valueType="num">
                                      <p:cBhvr additive="base">
                                        <p:cTn id="76" dur="500" fill="hold"/>
                                        <p:tgtEl>
                                          <p:spTgt spid="2971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3"/>
                                            </p:cond>
                                          </p:stCondLst>
                                          <p:endCondLst>
                                            <p:cond evt="onStopAudio" delay="0">
                                              <p:tgtEl>
                                                <p:sldTgt/>
                                              </p:tgtEl>
                                            </p:cond>
                                          </p:endCondLst>
                                        </p:cTn>
                                        <p:tgtEl>
                                          <p:sndTgt r:embed="rId2" name="WHOOSH.WAV"/>
                                        </p:tgtEl>
                                      </p:cMediaNode>
                                    </p:audio>
                                  </p:subTnLst>
                                </p:cTn>
                              </p:par>
                            </p:childTnLst>
                          </p:cTn>
                        </p:par>
                      </p:childTnLst>
                    </p:cTn>
                  </p:par>
                  <p:par>
                    <p:cTn id="77" fill="hold" nodeType="clickPar">
                      <p:stCondLst>
                        <p:cond delay="indefinite"/>
                      </p:stCondLst>
                      <p:childTnLst>
                        <p:par>
                          <p:cTn id="78" fill="hold" nodeType="withGroup">
                            <p:stCondLst>
                              <p:cond delay="0"/>
                            </p:stCondLst>
                            <p:childTnLst>
                              <p:par>
                                <p:cTn id="79" presetID="2" presetClass="entr" presetSubtype="8" fill="hold" nodeType="clickEffect">
                                  <p:stCondLst>
                                    <p:cond delay="0"/>
                                  </p:stCondLst>
                                  <p:childTnLst>
                                    <p:set>
                                      <p:cBhvr>
                                        <p:cTn id="80" dur="1" fill="hold">
                                          <p:stCondLst>
                                            <p:cond delay="0"/>
                                          </p:stCondLst>
                                        </p:cTn>
                                        <p:tgtEl>
                                          <p:spTgt spid="29704"/>
                                        </p:tgtEl>
                                        <p:attrNameLst>
                                          <p:attrName>style.visibility</p:attrName>
                                        </p:attrNameLst>
                                      </p:cBhvr>
                                      <p:to>
                                        <p:strVal val="visible"/>
                                      </p:to>
                                    </p:set>
                                    <p:anim calcmode="lin" valueType="num">
                                      <p:cBhvr additive="base">
                                        <p:cTn id="81" dur="500" fill="hold"/>
                                        <p:tgtEl>
                                          <p:spTgt spid="29704"/>
                                        </p:tgtEl>
                                        <p:attrNameLst>
                                          <p:attrName>ppt_x</p:attrName>
                                        </p:attrNameLst>
                                      </p:cBhvr>
                                      <p:tavLst>
                                        <p:tav tm="0">
                                          <p:val>
                                            <p:strVal val="0-#ppt_w/2"/>
                                          </p:val>
                                        </p:tav>
                                        <p:tav tm="100000">
                                          <p:val>
                                            <p:strVal val="#ppt_x"/>
                                          </p:val>
                                        </p:tav>
                                      </p:tavLst>
                                    </p:anim>
                                    <p:anim calcmode="lin" valueType="num">
                                      <p:cBhvr additive="base">
                                        <p:cTn id="82" dur="500" fill="hold"/>
                                        <p:tgtEl>
                                          <p:spTgt spid="2970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9"/>
                                            </p:cond>
                                          </p:stCondLst>
                                          <p:endCondLst>
                                            <p:cond evt="onStopAudio" delay="0">
                                              <p:tgtEl>
                                                <p:sldTgt/>
                                              </p:tgtEl>
                                            </p:cond>
                                          </p:endCondLst>
                                        </p:cTn>
                                        <p:tgtEl>
                                          <p:sndTgt r:embed="rId2" name="WHOOSH.WAV"/>
                                        </p:tgtEl>
                                      </p:cMediaNode>
                                    </p:audio>
                                  </p:subTnLst>
                                </p:cTn>
                              </p:par>
                            </p:childTnLst>
                          </p:cTn>
                        </p:par>
                      </p:childTnLst>
                    </p:cTn>
                  </p:par>
                  <p:par>
                    <p:cTn id="83" fill="hold" nodeType="clickPar">
                      <p:stCondLst>
                        <p:cond delay="indefinite"/>
                      </p:stCondLst>
                      <p:childTnLst>
                        <p:par>
                          <p:cTn id="84" fill="hold" nodeType="withGroup">
                            <p:stCondLst>
                              <p:cond delay="0"/>
                            </p:stCondLst>
                            <p:childTnLst>
                              <p:par>
                                <p:cTn id="85" presetID="2" presetClass="entr" presetSubtype="8" fill="hold" grpId="0" nodeType="clickEffect">
                                  <p:stCondLst>
                                    <p:cond delay="0"/>
                                  </p:stCondLst>
                                  <p:childTnLst>
                                    <p:set>
                                      <p:cBhvr>
                                        <p:cTn id="86" dur="1" fill="hold">
                                          <p:stCondLst>
                                            <p:cond delay="0"/>
                                          </p:stCondLst>
                                        </p:cTn>
                                        <p:tgtEl>
                                          <p:spTgt spid="29720"/>
                                        </p:tgtEl>
                                        <p:attrNameLst>
                                          <p:attrName>style.visibility</p:attrName>
                                        </p:attrNameLst>
                                      </p:cBhvr>
                                      <p:to>
                                        <p:strVal val="visible"/>
                                      </p:to>
                                    </p:set>
                                    <p:anim calcmode="lin" valueType="num">
                                      <p:cBhvr additive="base">
                                        <p:cTn id="87" dur="500" fill="hold"/>
                                        <p:tgtEl>
                                          <p:spTgt spid="29720"/>
                                        </p:tgtEl>
                                        <p:attrNameLst>
                                          <p:attrName>ppt_x</p:attrName>
                                        </p:attrNameLst>
                                      </p:cBhvr>
                                      <p:tavLst>
                                        <p:tav tm="0">
                                          <p:val>
                                            <p:strVal val="0-#ppt_w/2"/>
                                          </p:val>
                                        </p:tav>
                                        <p:tav tm="100000">
                                          <p:val>
                                            <p:strVal val="#ppt_x"/>
                                          </p:val>
                                        </p:tav>
                                      </p:tavLst>
                                    </p:anim>
                                    <p:anim calcmode="lin" valueType="num">
                                      <p:cBhvr additive="base">
                                        <p:cTn id="88" dur="500" fill="hold"/>
                                        <p:tgtEl>
                                          <p:spTgt spid="29720"/>
                                        </p:tgtEl>
                                        <p:attrNameLst>
                                          <p:attrName>ppt_y</p:attrName>
                                        </p:attrNameLst>
                                      </p:cBhvr>
                                      <p:tavLst>
                                        <p:tav tm="0">
                                          <p:val>
                                            <p:strVal val="#ppt_y"/>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2" presetClass="entr" presetSubtype="8" fill="hold" nodeType="clickEffect">
                                  <p:stCondLst>
                                    <p:cond delay="0"/>
                                  </p:stCondLst>
                                  <p:childTnLst>
                                    <p:set>
                                      <p:cBhvr>
                                        <p:cTn id="92" dur="1" fill="hold">
                                          <p:stCondLst>
                                            <p:cond delay="0"/>
                                          </p:stCondLst>
                                        </p:cTn>
                                        <p:tgtEl>
                                          <p:spTgt spid="29705"/>
                                        </p:tgtEl>
                                        <p:attrNameLst>
                                          <p:attrName>style.visibility</p:attrName>
                                        </p:attrNameLst>
                                      </p:cBhvr>
                                      <p:to>
                                        <p:strVal val="visible"/>
                                      </p:to>
                                    </p:set>
                                    <p:anim calcmode="lin" valueType="num">
                                      <p:cBhvr additive="base">
                                        <p:cTn id="93" dur="500" fill="hold"/>
                                        <p:tgtEl>
                                          <p:spTgt spid="29705"/>
                                        </p:tgtEl>
                                        <p:attrNameLst>
                                          <p:attrName>ppt_x</p:attrName>
                                        </p:attrNameLst>
                                      </p:cBhvr>
                                      <p:tavLst>
                                        <p:tav tm="0">
                                          <p:val>
                                            <p:strVal val="0-#ppt_w/2"/>
                                          </p:val>
                                        </p:tav>
                                        <p:tav tm="100000">
                                          <p:val>
                                            <p:strVal val="#ppt_x"/>
                                          </p:val>
                                        </p:tav>
                                      </p:tavLst>
                                    </p:anim>
                                    <p:anim calcmode="lin" valueType="num">
                                      <p:cBhvr additive="base">
                                        <p:cTn id="94" dur="500" fill="hold"/>
                                        <p:tgtEl>
                                          <p:spTgt spid="2970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1"/>
                                            </p:cond>
                                          </p:stCondLst>
                                          <p:endCondLst>
                                            <p:cond evt="onStopAudio" delay="0">
                                              <p:tgtEl>
                                                <p:sldTgt/>
                                              </p:tgtEl>
                                            </p:cond>
                                          </p:endCondLst>
                                        </p:cTn>
                                        <p:tgtEl>
                                          <p:sndTgt r:embed="rId2" name="WHOOSH.WAV"/>
                                        </p:tgtEl>
                                      </p:cMediaNode>
                                    </p:audio>
                                  </p:subTnLst>
                                </p:cTn>
                              </p:par>
                            </p:childTnLst>
                          </p:cTn>
                        </p:par>
                      </p:childTnLst>
                    </p:cTn>
                  </p:par>
                  <p:par>
                    <p:cTn id="95" fill="hold" nodeType="clickPar">
                      <p:stCondLst>
                        <p:cond delay="indefinite"/>
                      </p:stCondLst>
                      <p:childTnLst>
                        <p:par>
                          <p:cTn id="96" fill="hold" nodeType="withGroup">
                            <p:stCondLst>
                              <p:cond delay="0"/>
                            </p:stCondLst>
                            <p:childTnLst>
                              <p:par>
                                <p:cTn id="97" presetID="2" presetClass="entr" presetSubtype="8" fill="hold" grpId="0" nodeType="clickEffect">
                                  <p:stCondLst>
                                    <p:cond delay="0"/>
                                  </p:stCondLst>
                                  <p:childTnLst>
                                    <p:set>
                                      <p:cBhvr>
                                        <p:cTn id="98" dur="1" fill="hold">
                                          <p:stCondLst>
                                            <p:cond delay="0"/>
                                          </p:stCondLst>
                                        </p:cTn>
                                        <p:tgtEl>
                                          <p:spTgt spid="29711">
                                            <p:txEl>
                                              <p:pRg st="0" end="0"/>
                                            </p:txEl>
                                          </p:spTgt>
                                        </p:tgtEl>
                                        <p:attrNameLst>
                                          <p:attrName>style.visibility</p:attrName>
                                        </p:attrNameLst>
                                      </p:cBhvr>
                                      <p:to>
                                        <p:strVal val="visible"/>
                                      </p:to>
                                    </p:set>
                                    <p:anim calcmode="lin" valueType="num">
                                      <p:cBhvr additive="base">
                                        <p:cTn id="99" dur="500" fill="hold"/>
                                        <p:tgtEl>
                                          <p:spTgt spid="29711">
                                            <p:txEl>
                                              <p:pRg st="0" end="0"/>
                                            </p:txEl>
                                          </p:spTgt>
                                        </p:tgtEl>
                                        <p:attrNameLst>
                                          <p:attrName>ppt_x</p:attrName>
                                        </p:attrNameLst>
                                      </p:cBhvr>
                                      <p:tavLst>
                                        <p:tav tm="0">
                                          <p:val>
                                            <p:strVal val="0-#ppt_w/2"/>
                                          </p:val>
                                        </p:tav>
                                        <p:tav tm="100000">
                                          <p:val>
                                            <p:strVal val="#ppt_x"/>
                                          </p:val>
                                        </p:tav>
                                      </p:tavLst>
                                    </p:anim>
                                    <p:anim calcmode="lin" valueType="num">
                                      <p:cBhvr additive="base">
                                        <p:cTn id="100" dur="500" fill="hold"/>
                                        <p:tgtEl>
                                          <p:spTgt spid="2971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7"/>
                                            </p:cond>
                                          </p:stCondLst>
                                          <p:endCondLst>
                                            <p:cond evt="onStopAudio" delay="0">
                                              <p:tgtEl>
                                                <p:sldTgt/>
                                              </p:tgtEl>
                                            </p:cond>
                                          </p:endCondLst>
                                        </p:cTn>
                                        <p:tgtEl>
                                          <p:sndTgt r:embed="rId2" name="WHOOSH.WAV"/>
                                        </p:tgtEl>
                                      </p:cMediaNode>
                                    </p:audio>
                                  </p:subTnLst>
                                </p:cTn>
                              </p:par>
                            </p:childTnLst>
                          </p:cTn>
                        </p:par>
                      </p:childTnLst>
                    </p:cTn>
                  </p:par>
                  <p:par>
                    <p:cTn id="101" fill="hold" nodeType="clickPar">
                      <p:stCondLst>
                        <p:cond delay="indefinite"/>
                      </p:stCondLst>
                      <p:childTnLst>
                        <p:par>
                          <p:cTn id="102" fill="hold" nodeType="withGroup">
                            <p:stCondLst>
                              <p:cond delay="0"/>
                            </p:stCondLst>
                            <p:childTnLst>
                              <p:par>
                                <p:cTn id="103" presetID="2" presetClass="entr" presetSubtype="8" fill="hold" grpId="0" nodeType="clickEffect">
                                  <p:stCondLst>
                                    <p:cond delay="0"/>
                                  </p:stCondLst>
                                  <p:childTnLst>
                                    <p:set>
                                      <p:cBhvr>
                                        <p:cTn id="104" dur="1" fill="hold">
                                          <p:stCondLst>
                                            <p:cond delay="0"/>
                                          </p:stCondLst>
                                        </p:cTn>
                                        <p:tgtEl>
                                          <p:spTgt spid="29713"/>
                                        </p:tgtEl>
                                        <p:attrNameLst>
                                          <p:attrName>style.visibility</p:attrName>
                                        </p:attrNameLst>
                                      </p:cBhvr>
                                      <p:to>
                                        <p:strVal val="visible"/>
                                      </p:to>
                                    </p:set>
                                    <p:anim calcmode="lin" valueType="num">
                                      <p:cBhvr additive="base">
                                        <p:cTn id="105" dur="500" fill="hold"/>
                                        <p:tgtEl>
                                          <p:spTgt spid="29713"/>
                                        </p:tgtEl>
                                        <p:attrNameLst>
                                          <p:attrName>ppt_x</p:attrName>
                                        </p:attrNameLst>
                                      </p:cBhvr>
                                      <p:tavLst>
                                        <p:tav tm="0">
                                          <p:val>
                                            <p:strVal val="0-#ppt_w/2"/>
                                          </p:val>
                                        </p:tav>
                                        <p:tav tm="100000">
                                          <p:val>
                                            <p:strVal val="#ppt_x"/>
                                          </p:val>
                                        </p:tav>
                                      </p:tavLst>
                                    </p:anim>
                                    <p:anim calcmode="lin" valueType="num">
                                      <p:cBhvr additive="base">
                                        <p:cTn id="106" dur="500" fill="hold"/>
                                        <p:tgtEl>
                                          <p:spTgt spid="29713"/>
                                        </p:tgtEl>
                                        <p:attrNameLst>
                                          <p:attrName>ppt_y</p:attrName>
                                        </p:attrNameLst>
                                      </p:cBhvr>
                                      <p:tavLst>
                                        <p:tav tm="0">
                                          <p:val>
                                            <p:strVal val="#ppt_y"/>
                                          </p:val>
                                        </p:tav>
                                        <p:tav tm="100000">
                                          <p:val>
                                            <p:strVal val="#ppt_y"/>
                                          </p:val>
                                        </p:tav>
                                      </p:tavLst>
                                    </p:anim>
                                  </p:childTnLst>
                                </p:cTn>
                              </p:par>
                            </p:childTnLst>
                          </p:cTn>
                        </p:par>
                      </p:childTnLst>
                    </p:cTn>
                  </p:par>
                  <p:par>
                    <p:cTn id="107" fill="hold" nodeType="clickPar">
                      <p:stCondLst>
                        <p:cond delay="indefinite"/>
                      </p:stCondLst>
                      <p:childTnLst>
                        <p:par>
                          <p:cTn id="108" fill="hold" nodeType="withGroup">
                            <p:stCondLst>
                              <p:cond delay="0"/>
                            </p:stCondLst>
                            <p:childTnLst>
                              <p:par>
                                <p:cTn id="109" presetID="2" presetClass="entr" presetSubtype="8" fill="hold" nodeType="clickEffect">
                                  <p:stCondLst>
                                    <p:cond delay="0"/>
                                  </p:stCondLst>
                                  <p:childTnLst>
                                    <p:set>
                                      <p:cBhvr>
                                        <p:cTn id="110" dur="1" fill="hold">
                                          <p:stCondLst>
                                            <p:cond delay="0"/>
                                          </p:stCondLst>
                                        </p:cTn>
                                        <p:tgtEl>
                                          <p:spTgt spid="29706"/>
                                        </p:tgtEl>
                                        <p:attrNameLst>
                                          <p:attrName>style.visibility</p:attrName>
                                        </p:attrNameLst>
                                      </p:cBhvr>
                                      <p:to>
                                        <p:strVal val="visible"/>
                                      </p:to>
                                    </p:set>
                                    <p:anim calcmode="lin" valueType="num">
                                      <p:cBhvr additive="base">
                                        <p:cTn id="111" dur="500" fill="hold"/>
                                        <p:tgtEl>
                                          <p:spTgt spid="29706"/>
                                        </p:tgtEl>
                                        <p:attrNameLst>
                                          <p:attrName>ppt_x</p:attrName>
                                        </p:attrNameLst>
                                      </p:cBhvr>
                                      <p:tavLst>
                                        <p:tav tm="0">
                                          <p:val>
                                            <p:strVal val="0-#ppt_w/2"/>
                                          </p:val>
                                        </p:tav>
                                        <p:tav tm="100000">
                                          <p:val>
                                            <p:strVal val="#ppt_x"/>
                                          </p:val>
                                        </p:tav>
                                      </p:tavLst>
                                    </p:anim>
                                    <p:anim calcmode="lin" valueType="num">
                                      <p:cBhvr additive="base">
                                        <p:cTn id="112" dur="500" fill="hold"/>
                                        <p:tgtEl>
                                          <p:spTgt spid="2970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9"/>
                                            </p:cond>
                                          </p:stCondLst>
                                          <p:endCondLst>
                                            <p:cond evt="onStopAudio" delay="0">
                                              <p:tgtEl>
                                                <p:sldTgt/>
                                              </p:tgtEl>
                                            </p:cond>
                                          </p:endCondLst>
                                        </p:cTn>
                                        <p:tgtEl>
                                          <p:sndTgt r:embed="rId2" name="WHOOSH.WAV"/>
                                        </p:tgtEl>
                                      </p:cMediaNode>
                                    </p:audio>
                                  </p:subTnLst>
                                </p:cTn>
                              </p:par>
                            </p:childTnLst>
                          </p:cTn>
                        </p:par>
                      </p:childTnLst>
                    </p:cTn>
                  </p:par>
                  <p:par>
                    <p:cTn id="113" fill="hold" nodeType="clickPar">
                      <p:stCondLst>
                        <p:cond delay="indefinite"/>
                      </p:stCondLst>
                      <p:childTnLst>
                        <p:par>
                          <p:cTn id="114" fill="hold" nodeType="withGroup">
                            <p:stCondLst>
                              <p:cond delay="0"/>
                            </p:stCondLst>
                            <p:childTnLst>
                              <p:par>
                                <p:cTn id="115" presetID="2" presetClass="entr" presetSubtype="8" fill="hold" grpId="0" nodeType="clickEffect">
                                  <p:stCondLst>
                                    <p:cond delay="0"/>
                                  </p:stCondLst>
                                  <p:childTnLst>
                                    <p:set>
                                      <p:cBhvr>
                                        <p:cTn id="116" dur="1" fill="hold">
                                          <p:stCondLst>
                                            <p:cond delay="0"/>
                                          </p:stCondLst>
                                        </p:cTn>
                                        <p:tgtEl>
                                          <p:spTgt spid="29715"/>
                                        </p:tgtEl>
                                        <p:attrNameLst>
                                          <p:attrName>style.visibility</p:attrName>
                                        </p:attrNameLst>
                                      </p:cBhvr>
                                      <p:to>
                                        <p:strVal val="visible"/>
                                      </p:to>
                                    </p:set>
                                    <p:anim calcmode="lin" valueType="num">
                                      <p:cBhvr additive="base">
                                        <p:cTn id="117" dur="500" fill="hold"/>
                                        <p:tgtEl>
                                          <p:spTgt spid="29715"/>
                                        </p:tgtEl>
                                        <p:attrNameLst>
                                          <p:attrName>ppt_x</p:attrName>
                                        </p:attrNameLst>
                                      </p:cBhvr>
                                      <p:tavLst>
                                        <p:tav tm="0">
                                          <p:val>
                                            <p:strVal val="0-#ppt_w/2"/>
                                          </p:val>
                                        </p:tav>
                                        <p:tav tm="100000">
                                          <p:val>
                                            <p:strVal val="#ppt_x"/>
                                          </p:val>
                                        </p:tav>
                                      </p:tavLst>
                                    </p:anim>
                                    <p:anim calcmode="lin" valueType="num">
                                      <p:cBhvr additive="base">
                                        <p:cTn id="118" dur="500" fill="hold"/>
                                        <p:tgtEl>
                                          <p:spTgt spid="29715"/>
                                        </p:tgtEl>
                                        <p:attrNameLst>
                                          <p:attrName>ppt_y</p:attrName>
                                        </p:attrNameLst>
                                      </p:cBhvr>
                                      <p:tavLst>
                                        <p:tav tm="0">
                                          <p:val>
                                            <p:strVal val="#ppt_y"/>
                                          </p:val>
                                        </p:tav>
                                        <p:tav tm="100000">
                                          <p:val>
                                            <p:strVal val="#ppt_y"/>
                                          </p:val>
                                        </p:tav>
                                      </p:tavLst>
                                    </p:anim>
                                  </p:childTnLst>
                                </p:cTn>
                              </p:par>
                            </p:childTnLst>
                          </p:cTn>
                        </p:par>
                      </p:childTnLst>
                    </p:cTn>
                  </p:par>
                  <p:par>
                    <p:cTn id="119" fill="hold" nodeType="clickPar">
                      <p:stCondLst>
                        <p:cond delay="indefinite"/>
                      </p:stCondLst>
                      <p:childTnLst>
                        <p:par>
                          <p:cTn id="120" fill="hold" nodeType="withGroup">
                            <p:stCondLst>
                              <p:cond delay="0"/>
                            </p:stCondLst>
                            <p:childTnLst>
                              <p:par>
                                <p:cTn id="121" presetID="2" presetClass="entr" presetSubtype="8" fill="hold" nodeType="clickEffect">
                                  <p:stCondLst>
                                    <p:cond delay="0"/>
                                  </p:stCondLst>
                                  <p:childTnLst>
                                    <p:set>
                                      <p:cBhvr>
                                        <p:cTn id="122" dur="1" fill="hold">
                                          <p:stCondLst>
                                            <p:cond delay="0"/>
                                          </p:stCondLst>
                                        </p:cTn>
                                        <p:tgtEl>
                                          <p:spTgt spid="29707"/>
                                        </p:tgtEl>
                                        <p:attrNameLst>
                                          <p:attrName>style.visibility</p:attrName>
                                        </p:attrNameLst>
                                      </p:cBhvr>
                                      <p:to>
                                        <p:strVal val="visible"/>
                                      </p:to>
                                    </p:set>
                                    <p:anim calcmode="lin" valueType="num">
                                      <p:cBhvr additive="base">
                                        <p:cTn id="123" dur="500" fill="hold"/>
                                        <p:tgtEl>
                                          <p:spTgt spid="29707"/>
                                        </p:tgtEl>
                                        <p:attrNameLst>
                                          <p:attrName>ppt_x</p:attrName>
                                        </p:attrNameLst>
                                      </p:cBhvr>
                                      <p:tavLst>
                                        <p:tav tm="0">
                                          <p:val>
                                            <p:strVal val="0-#ppt_w/2"/>
                                          </p:val>
                                        </p:tav>
                                        <p:tav tm="100000">
                                          <p:val>
                                            <p:strVal val="#ppt_x"/>
                                          </p:val>
                                        </p:tav>
                                      </p:tavLst>
                                    </p:anim>
                                    <p:anim calcmode="lin" valueType="num">
                                      <p:cBhvr additive="base">
                                        <p:cTn id="124" dur="500" fill="hold"/>
                                        <p:tgtEl>
                                          <p:spTgt spid="2970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21"/>
                                            </p:cond>
                                          </p:stCondLst>
                                          <p:endCondLst>
                                            <p:cond evt="onStopAudio" delay="0">
                                              <p:tgtEl>
                                                <p:sldTgt/>
                                              </p:tgtEl>
                                            </p:cond>
                                          </p:endCondLst>
                                        </p:cTn>
                                        <p:tgtEl>
                                          <p:sndTgt r:embed="rId2" name="WHOOSH.WAV"/>
                                        </p:tgtEl>
                                      </p:cMediaNode>
                                    </p:audio>
                                  </p:subTnLst>
                                </p:cTn>
                              </p:par>
                            </p:childTnLst>
                          </p:cTn>
                        </p:par>
                      </p:childTnLst>
                    </p:cTn>
                  </p:par>
                  <p:par>
                    <p:cTn id="125" fill="hold" nodeType="clickPar">
                      <p:stCondLst>
                        <p:cond delay="indefinite"/>
                      </p:stCondLst>
                      <p:childTnLst>
                        <p:par>
                          <p:cTn id="126" fill="hold" nodeType="withGroup">
                            <p:stCondLst>
                              <p:cond delay="0"/>
                            </p:stCondLst>
                            <p:childTnLst>
                              <p:par>
                                <p:cTn id="127" presetID="2" presetClass="entr" presetSubtype="8" fill="hold" grpId="0" nodeType="clickEffect">
                                  <p:stCondLst>
                                    <p:cond delay="0"/>
                                  </p:stCondLst>
                                  <p:childTnLst>
                                    <p:set>
                                      <p:cBhvr>
                                        <p:cTn id="128" dur="1" fill="hold">
                                          <p:stCondLst>
                                            <p:cond delay="0"/>
                                          </p:stCondLst>
                                        </p:cTn>
                                        <p:tgtEl>
                                          <p:spTgt spid="29716"/>
                                        </p:tgtEl>
                                        <p:attrNameLst>
                                          <p:attrName>style.visibility</p:attrName>
                                        </p:attrNameLst>
                                      </p:cBhvr>
                                      <p:to>
                                        <p:strVal val="visible"/>
                                      </p:to>
                                    </p:set>
                                    <p:anim calcmode="lin" valueType="num">
                                      <p:cBhvr additive="base">
                                        <p:cTn id="129" dur="500" fill="hold"/>
                                        <p:tgtEl>
                                          <p:spTgt spid="29716"/>
                                        </p:tgtEl>
                                        <p:attrNameLst>
                                          <p:attrName>ppt_x</p:attrName>
                                        </p:attrNameLst>
                                      </p:cBhvr>
                                      <p:tavLst>
                                        <p:tav tm="0">
                                          <p:val>
                                            <p:strVal val="0-#ppt_w/2"/>
                                          </p:val>
                                        </p:tav>
                                        <p:tav tm="100000">
                                          <p:val>
                                            <p:strVal val="#ppt_x"/>
                                          </p:val>
                                        </p:tav>
                                      </p:tavLst>
                                    </p:anim>
                                    <p:anim calcmode="lin" valueType="num">
                                      <p:cBhvr additive="base">
                                        <p:cTn id="130" dur="500" fill="hold"/>
                                        <p:tgtEl>
                                          <p:spTgt spid="29716"/>
                                        </p:tgtEl>
                                        <p:attrNameLst>
                                          <p:attrName>ppt_y</p:attrName>
                                        </p:attrNameLst>
                                      </p:cBhvr>
                                      <p:tavLst>
                                        <p:tav tm="0">
                                          <p:val>
                                            <p:strVal val="#ppt_y"/>
                                          </p:val>
                                        </p:tav>
                                        <p:tav tm="100000">
                                          <p:val>
                                            <p:strVal val="#ppt_y"/>
                                          </p:val>
                                        </p:tav>
                                      </p:tavLst>
                                    </p:anim>
                                  </p:childTnLst>
                                </p:cTn>
                              </p:par>
                            </p:childTnLst>
                          </p:cTn>
                        </p:par>
                      </p:childTnLst>
                    </p:cTn>
                  </p:par>
                  <p:par>
                    <p:cTn id="131" fill="hold" nodeType="clickPar">
                      <p:stCondLst>
                        <p:cond delay="indefinite"/>
                      </p:stCondLst>
                      <p:childTnLst>
                        <p:par>
                          <p:cTn id="132" fill="hold" nodeType="withGroup">
                            <p:stCondLst>
                              <p:cond delay="0"/>
                            </p:stCondLst>
                            <p:childTnLst>
                              <p:par>
                                <p:cTn id="133" presetID="2" presetClass="entr" presetSubtype="8" fill="hold" nodeType="clickEffect">
                                  <p:stCondLst>
                                    <p:cond delay="0"/>
                                  </p:stCondLst>
                                  <p:childTnLst>
                                    <p:set>
                                      <p:cBhvr>
                                        <p:cTn id="134" dur="1" fill="hold">
                                          <p:stCondLst>
                                            <p:cond delay="0"/>
                                          </p:stCondLst>
                                        </p:cTn>
                                        <p:tgtEl>
                                          <p:spTgt spid="29708"/>
                                        </p:tgtEl>
                                        <p:attrNameLst>
                                          <p:attrName>style.visibility</p:attrName>
                                        </p:attrNameLst>
                                      </p:cBhvr>
                                      <p:to>
                                        <p:strVal val="visible"/>
                                      </p:to>
                                    </p:set>
                                    <p:anim calcmode="lin" valueType="num">
                                      <p:cBhvr additive="base">
                                        <p:cTn id="135" dur="500" fill="hold"/>
                                        <p:tgtEl>
                                          <p:spTgt spid="29708"/>
                                        </p:tgtEl>
                                        <p:attrNameLst>
                                          <p:attrName>ppt_x</p:attrName>
                                        </p:attrNameLst>
                                      </p:cBhvr>
                                      <p:tavLst>
                                        <p:tav tm="0">
                                          <p:val>
                                            <p:strVal val="0-#ppt_w/2"/>
                                          </p:val>
                                        </p:tav>
                                        <p:tav tm="100000">
                                          <p:val>
                                            <p:strVal val="#ppt_x"/>
                                          </p:val>
                                        </p:tav>
                                      </p:tavLst>
                                    </p:anim>
                                    <p:anim calcmode="lin" valueType="num">
                                      <p:cBhvr additive="base">
                                        <p:cTn id="136" dur="500" fill="hold"/>
                                        <p:tgtEl>
                                          <p:spTgt spid="2970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3"/>
                                            </p:cond>
                                          </p:stCondLst>
                                          <p:endCondLst>
                                            <p:cond evt="onStopAudio" delay="0">
                                              <p:tgtEl>
                                                <p:sldTgt/>
                                              </p:tgtEl>
                                            </p:cond>
                                          </p:endCondLst>
                                        </p:cTn>
                                        <p:tgtEl>
                                          <p:sndTgt r:embed="rId2" name="WHOOSH.WAV"/>
                                        </p:tgtEl>
                                      </p:cMediaNode>
                                    </p:audio>
                                  </p:subTnLst>
                                </p:cTn>
                              </p:par>
                            </p:childTnLst>
                          </p:cTn>
                        </p:par>
                      </p:childTnLst>
                    </p:cTn>
                  </p:par>
                  <p:par>
                    <p:cTn id="137" fill="hold" nodeType="clickPar">
                      <p:stCondLst>
                        <p:cond delay="indefinite"/>
                      </p:stCondLst>
                      <p:childTnLst>
                        <p:par>
                          <p:cTn id="138" fill="hold" nodeType="withGroup">
                            <p:stCondLst>
                              <p:cond delay="0"/>
                            </p:stCondLst>
                            <p:childTnLst>
                              <p:par>
                                <p:cTn id="139" presetID="2" presetClass="entr" presetSubtype="8" fill="hold" grpId="0" nodeType="clickEffect">
                                  <p:stCondLst>
                                    <p:cond delay="0"/>
                                  </p:stCondLst>
                                  <p:childTnLst>
                                    <p:set>
                                      <p:cBhvr>
                                        <p:cTn id="140" dur="1" fill="hold">
                                          <p:stCondLst>
                                            <p:cond delay="0"/>
                                          </p:stCondLst>
                                        </p:cTn>
                                        <p:tgtEl>
                                          <p:spTgt spid="29718"/>
                                        </p:tgtEl>
                                        <p:attrNameLst>
                                          <p:attrName>style.visibility</p:attrName>
                                        </p:attrNameLst>
                                      </p:cBhvr>
                                      <p:to>
                                        <p:strVal val="visible"/>
                                      </p:to>
                                    </p:set>
                                    <p:anim calcmode="lin" valueType="num">
                                      <p:cBhvr additive="base">
                                        <p:cTn id="141" dur="500" fill="hold"/>
                                        <p:tgtEl>
                                          <p:spTgt spid="29718"/>
                                        </p:tgtEl>
                                        <p:attrNameLst>
                                          <p:attrName>ppt_x</p:attrName>
                                        </p:attrNameLst>
                                      </p:cBhvr>
                                      <p:tavLst>
                                        <p:tav tm="0">
                                          <p:val>
                                            <p:strVal val="0-#ppt_w/2"/>
                                          </p:val>
                                        </p:tav>
                                        <p:tav tm="100000">
                                          <p:val>
                                            <p:strVal val="#ppt_x"/>
                                          </p:val>
                                        </p:tav>
                                      </p:tavLst>
                                    </p:anim>
                                    <p:anim calcmode="lin" valueType="num">
                                      <p:cBhvr additive="base">
                                        <p:cTn id="142" dur="500" fill="hold"/>
                                        <p:tgtEl>
                                          <p:spTgt spid="29718"/>
                                        </p:tgtEl>
                                        <p:attrNameLst>
                                          <p:attrName>ppt_y</p:attrName>
                                        </p:attrNameLst>
                                      </p:cBhvr>
                                      <p:tavLst>
                                        <p:tav tm="0">
                                          <p:val>
                                            <p:strVal val="#ppt_y"/>
                                          </p:val>
                                        </p:tav>
                                        <p:tav tm="100000">
                                          <p:val>
                                            <p:strVal val="#ppt_y"/>
                                          </p:val>
                                        </p:tav>
                                      </p:tavLst>
                                    </p:anim>
                                  </p:childTnLst>
                                </p:cTn>
                              </p:par>
                            </p:childTnLst>
                          </p:cTn>
                        </p:par>
                      </p:childTnLst>
                    </p:cTn>
                  </p:par>
                  <p:par>
                    <p:cTn id="143" fill="hold" nodeType="clickPar">
                      <p:stCondLst>
                        <p:cond delay="indefinite"/>
                      </p:stCondLst>
                      <p:childTnLst>
                        <p:par>
                          <p:cTn id="144" fill="hold" nodeType="withGroup">
                            <p:stCondLst>
                              <p:cond delay="0"/>
                            </p:stCondLst>
                            <p:childTnLst>
                              <p:par>
                                <p:cTn id="145" presetID="2" presetClass="entr" presetSubtype="8" fill="hold" grpId="0" nodeType="clickEffect">
                                  <p:stCondLst>
                                    <p:cond delay="0"/>
                                  </p:stCondLst>
                                  <p:childTnLst>
                                    <p:set>
                                      <p:cBhvr>
                                        <p:cTn id="146" dur="1" fill="hold">
                                          <p:stCondLst>
                                            <p:cond delay="0"/>
                                          </p:stCondLst>
                                        </p:cTn>
                                        <p:tgtEl>
                                          <p:spTgt spid="29717"/>
                                        </p:tgtEl>
                                        <p:attrNameLst>
                                          <p:attrName>style.visibility</p:attrName>
                                        </p:attrNameLst>
                                      </p:cBhvr>
                                      <p:to>
                                        <p:strVal val="visible"/>
                                      </p:to>
                                    </p:set>
                                    <p:anim calcmode="lin" valueType="num">
                                      <p:cBhvr additive="base">
                                        <p:cTn id="147" dur="500" fill="hold"/>
                                        <p:tgtEl>
                                          <p:spTgt spid="29717"/>
                                        </p:tgtEl>
                                        <p:attrNameLst>
                                          <p:attrName>ppt_x</p:attrName>
                                        </p:attrNameLst>
                                      </p:cBhvr>
                                      <p:tavLst>
                                        <p:tav tm="0">
                                          <p:val>
                                            <p:strVal val="0-#ppt_w/2"/>
                                          </p:val>
                                        </p:tav>
                                        <p:tav tm="100000">
                                          <p:val>
                                            <p:strVal val="#ppt_x"/>
                                          </p:val>
                                        </p:tav>
                                      </p:tavLst>
                                    </p:anim>
                                    <p:anim calcmode="lin" valueType="num">
                                      <p:cBhvr additive="base">
                                        <p:cTn id="148" dur="500" fill="hold"/>
                                        <p:tgtEl>
                                          <p:spTgt spid="29717"/>
                                        </p:tgtEl>
                                        <p:attrNameLst>
                                          <p:attrName>ppt_y</p:attrName>
                                        </p:attrNameLst>
                                      </p:cBhvr>
                                      <p:tavLst>
                                        <p:tav tm="0">
                                          <p:val>
                                            <p:strVal val="#ppt_y"/>
                                          </p:val>
                                        </p:tav>
                                        <p:tav tm="100000">
                                          <p:val>
                                            <p:strVal val="#ppt_y"/>
                                          </p:val>
                                        </p:tav>
                                      </p:tavLst>
                                    </p:anim>
                                  </p:childTnLst>
                                </p:cTn>
                              </p:par>
                            </p:childTnLst>
                          </p:cTn>
                        </p:par>
                      </p:childTnLst>
                    </p:cTn>
                  </p:par>
                  <p:par>
                    <p:cTn id="149" fill="hold" nodeType="clickPar">
                      <p:stCondLst>
                        <p:cond delay="indefinite"/>
                      </p:stCondLst>
                      <p:childTnLst>
                        <p:par>
                          <p:cTn id="150" fill="hold" nodeType="withGroup">
                            <p:stCondLst>
                              <p:cond delay="0"/>
                            </p:stCondLst>
                            <p:childTnLst>
                              <p:par>
                                <p:cTn id="151" presetID="2" presetClass="entr" presetSubtype="8" fill="hold" grpId="0" nodeType="clickEffect">
                                  <p:stCondLst>
                                    <p:cond delay="0"/>
                                  </p:stCondLst>
                                  <p:childTnLst>
                                    <p:set>
                                      <p:cBhvr>
                                        <p:cTn id="152" dur="1" fill="hold">
                                          <p:stCondLst>
                                            <p:cond delay="0"/>
                                          </p:stCondLst>
                                        </p:cTn>
                                        <p:tgtEl>
                                          <p:spTgt spid="29709"/>
                                        </p:tgtEl>
                                        <p:attrNameLst>
                                          <p:attrName>style.visibility</p:attrName>
                                        </p:attrNameLst>
                                      </p:cBhvr>
                                      <p:to>
                                        <p:strVal val="visible"/>
                                      </p:to>
                                    </p:set>
                                    <p:anim calcmode="lin" valueType="num">
                                      <p:cBhvr additive="base">
                                        <p:cTn id="153" dur="500" fill="hold"/>
                                        <p:tgtEl>
                                          <p:spTgt spid="29709"/>
                                        </p:tgtEl>
                                        <p:attrNameLst>
                                          <p:attrName>ppt_x</p:attrName>
                                        </p:attrNameLst>
                                      </p:cBhvr>
                                      <p:tavLst>
                                        <p:tav tm="0">
                                          <p:val>
                                            <p:strVal val="0-#ppt_w/2"/>
                                          </p:val>
                                        </p:tav>
                                        <p:tav tm="100000">
                                          <p:val>
                                            <p:strVal val="#ppt_x"/>
                                          </p:val>
                                        </p:tav>
                                      </p:tavLst>
                                    </p:anim>
                                    <p:anim calcmode="lin" valueType="num">
                                      <p:cBhvr additive="base">
                                        <p:cTn id="154" dur="500" fill="hold"/>
                                        <p:tgtEl>
                                          <p:spTgt spid="2970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1"/>
                                            </p:cond>
                                          </p:stCondLst>
                                          <p:endCondLst>
                                            <p:cond evt="onStopAudio" delay="0">
                                              <p:tgtEl>
                                                <p:sldTgt/>
                                              </p:tgtEl>
                                            </p:cond>
                                          </p:endCondLst>
                                        </p:cTn>
                                        <p:tgtEl>
                                          <p:sndTgt r:embed="rId2" name="WHOOSH.WAV"/>
                                        </p:tgtEl>
                                      </p:cMediaNode>
                                    </p:audio>
                                  </p:subTnLst>
                                </p:cTn>
                              </p:par>
                            </p:childTnLst>
                          </p:cTn>
                        </p:par>
                      </p:childTnLst>
                    </p:cTn>
                  </p:par>
                  <p:par>
                    <p:cTn id="155" fill="hold" nodeType="clickPar">
                      <p:stCondLst>
                        <p:cond delay="indefinite"/>
                      </p:stCondLst>
                      <p:childTnLst>
                        <p:par>
                          <p:cTn id="156" fill="hold" nodeType="withGroup">
                            <p:stCondLst>
                              <p:cond delay="0"/>
                            </p:stCondLst>
                            <p:childTnLst>
                              <p:par>
                                <p:cTn id="157" presetID="3" presetClass="entr" presetSubtype="10" fill="hold" grpId="0" nodeType="clickEffect">
                                  <p:stCondLst>
                                    <p:cond delay="0"/>
                                  </p:stCondLst>
                                  <p:childTnLst>
                                    <p:set>
                                      <p:cBhvr>
                                        <p:cTn id="158" dur="1" fill="hold">
                                          <p:stCondLst>
                                            <p:cond delay="0"/>
                                          </p:stCondLst>
                                        </p:cTn>
                                        <p:tgtEl>
                                          <p:spTgt spid="64547"/>
                                        </p:tgtEl>
                                        <p:attrNameLst>
                                          <p:attrName>style.visibility</p:attrName>
                                        </p:attrNameLst>
                                      </p:cBhvr>
                                      <p:to>
                                        <p:strVal val="visible"/>
                                      </p:to>
                                    </p:set>
                                    <p:animEffect transition="in" filter="blinds(horizontal)">
                                      <p:cBhvr>
                                        <p:cTn id="159" dur="500"/>
                                        <p:tgtEl>
                                          <p:spTgt spid="64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build="p" autoUpdateAnimBg="0"/>
      <p:bldP spid="29699" grpId="0" build="p" animBg="1"/>
      <p:bldP spid="29709" grpId="0" animBg="1"/>
      <p:bldP spid="29710" grpId="0" build="p" autoUpdateAnimBg="0"/>
      <p:bldP spid="29711" grpId="0" build="p" autoUpdateAnimBg="0"/>
      <p:bldP spid="29712" grpId="0" build="p" autoUpdateAnimBg="0"/>
      <p:bldP spid="29713" grpId="0" autoUpdateAnimBg="0"/>
      <p:bldP spid="29714" grpId="0" autoUpdateAnimBg="0"/>
      <p:bldP spid="29715" grpId="0" autoUpdateAnimBg="0"/>
      <p:bldP spid="29716" grpId="0" autoUpdateAnimBg="0"/>
      <p:bldP spid="29717" grpId="0" autoUpdateAnimBg="0"/>
      <p:bldP spid="29718" grpId="0" autoUpdateAnimBg="0"/>
      <p:bldP spid="29720" grpId="0" autoUpdateAnimBg="0"/>
      <p:bldP spid="29721" grpId="0" animBg="1"/>
      <p:bldP spid="64547" grpId="0" animBg="1"/>
      <p:bldP spid="64548" grpId="0" animBg="1"/>
      <p:bldP spid="64550" grpId="0"/>
      <p:bldP spid="64551"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灯片编号占位符 5">
            <a:extLst>
              <a:ext uri="{FF2B5EF4-FFF2-40B4-BE49-F238E27FC236}">
                <a16:creationId xmlns:a16="http://schemas.microsoft.com/office/drawing/2014/main" id="{73EB08E8-0D5D-4764-93E2-EF62BB62F83D}"/>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13AEAA66-2661-4E1B-B011-867C2990BA83}" type="slidenum">
              <a:rPr lang="en-US" altLang="zh-CN" sz="1400" smtClean="0"/>
              <a:pPr>
                <a:spcBef>
                  <a:spcPct val="0"/>
                </a:spcBef>
                <a:buFontTx/>
                <a:buNone/>
              </a:pPr>
              <a:t>14</a:t>
            </a:fld>
            <a:endParaRPr lang="en-US" altLang="zh-CN" sz="1400"/>
          </a:p>
        </p:txBody>
      </p:sp>
      <p:sp>
        <p:nvSpPr>
          <p:cNvPr id="18435" name="Rectangle 2">
            <a:extLst>
              <a:ext uri="{FF2B5EF4-FFF2-40B4-BE49-F238E27FC236}">
                <a16:creationId xmlns:a16="http://schemas.microsoft.com/office/drawing/2014/main" id="{F867F86F-B105-4870-BF84-F85ACD0B452E}"/>
              </a:ext>
            </a:extLst>
          </p:cNvPr>
          <p:cNvSpPr>
            <a:spLocks noGrp="1" noChangeArrowheads="1"/>
          </p:cNvSpPr>
          <p:nvPr>
            <p:ph type="title"/>
          </p:nvPr>
        </p:nvSpPr>
        <p:spPr>
          <a:xfrm>
            <a:off x="684213" y="0"/>
            <a:ext cx="6870700" cy="684213"/>
          </a:xfrm>
        </p:spPr>
        <p:txBody>
          <a:bodyPr/>
          <a:lstStyle/>
          <a:p>
            <a:pPr eaLnBrk="1" hangingPunct="1"/>
            <a:r>
              <a:rPr lang="zh-CN" altLang="en-US" sz="4000"/>
              <a:t>垄断厂商的短期均衡</a:t>
            </a:r>
          </a:p>
        </p:txBody>
      </p:sp>
      <p:sp>
        <p:nvSpPr>
          <p:cNvPr id="297987" name="Rectangle 3">
            <a:extLst>
              <a:ext uri="{FF2B5EF4-FFF2-40B4-BE49-F238E27FC236}">
                <a16:creationId xmlns:a16="http://schemas.microsoft.com/office/drawing/2014/main" id="{77E311A6-3DB5-4607-9B63-4E6AF467D144}"/>
              </a:ext>
            </a:extLst>
          </p:cNvPr>
          <p:cNvSpPr>
            <a:spLocks noGrp="1" noChangeArrowheads="1"/>
          </p:cNvSpPr>
          <p:nvPr>
            <p:ph type="body" idx="1"/>
          </p:nvPr>
        </p:nvSpPr>
        <p:spPr>
          <a:xfrm>
            <a:off x="468313" y="836613"/>
            <a:ext cx="7775575" cy="447675"/>
          </a:xfrm>
        </p:spPr>
        <p:txBody>
          <a:bodyPr/>
          <a:lstStyle/>
          <a:p>
            <a:pPr marL="476250" indent="-476250" eaLnBrk="1" hangingPunct="1">
              <a:lnSpc>
                <a:spcPct val="80000"/>
              </a:lnSpc>
            </a:pPr>
            <a:r>
              <a:rPr lang="zh-CN" altLang="en-US" sz="2800" b="1"/>
              <a:t>两种盈亏分析法（续）</a:t>
            </a:r>
          </a:p>
        </p:txBody>
      </p:sp>
      <p:grpSp>
        <p:nvGrpSpPr>
          <p:cNvPr id="297988" name="Group 4">
            <a:extLst>
              <a:ext uri="{FF2B5EF4-FFF2-40B4-BE49-F238E27FC236}">
                <a16:creationId xmlns:a16="http://schemas.microsoft.com/office/drawing/2014/main" id="{510CE71E-6338-4313-A4C6-7FED50C6C423}"/>
              </a:ext>
            </a:extLst>
          </p:cNvPr>
          <p:cNvGrpSpPr>
            <a:grpSpLocks/>
          </p:cNvGrpSpPr>
          <p:nvPr/>
        </p:nvGrpSpPr>
        <p:grpSpPr bwMode="auto">
          <a:xfrm>
            <a:off x="1219200" y="1546225"/>
            <a:ext cx="4648200" cy="2994025"/>
            <a:chOff x="768" y="974"/>
            <a:chExt cx="2928" cy="1886"/>
          </a:xfrm>
        </p:grpSpPr>
        <p:sp>
          <p:nvSpPr>
            <p:cNvPr id="18507" name="Line 5">
              <a:extLst>
                <a:ext uri="{FF2B5EF4-FFF2-40B4-BE49-F238E27FC236}">
                  <a16:creationId xmlns:a16="http://schemas.microsoft.com/office/drawing/2014/main" id="{A9460B96-365B-4EF7-9661-38C2FFC4D150}"/>
                </a:ext>
              </a:extLst>
            </p:cNvPr>
            <p:cNvSpPr>
              <a:spLocks noChangeShapeType="1"/>
            </p:cNvSpPr>
            <p:nvPr/>
          </p:nvSpPr>
          <p:spPr bwMode="auto">
            <a:xfrm>
              <a:off x="1014" y="1037"/>
              <a:ext cx="0" cy="1823"/>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508" name="Line 6">
              <a:extLst>
                <a:ext uri="{FF2B5EF4-FFF2-40B4-BE49-F238E27FC236}">
                  <a16:creationId xmlns:a16="http://schemas.microsoft.com/office/drawing/2014/main" id="{50387988-4456-40E7-B497-8F71A1FB5830}"/>
                </a:ext>
              </a:extLst>
            </p:cNvPr>
            <p:cNvSpPr>
              <a:spLocks noChangeShapeType="1"/>
            </p:cNvSpPr>
            <p:nvPr/>
          </p:nvSpPr>
          <p:spPr bwMode="auto">
            <a:xfrm>
              <a:off x="1023" y="2405"/>
              <a:ext cx="248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509" name="Rectangle 7">
              <a:extLst>
                <a:ext uri="{FF2B5EF4-FFF2-40B4-BE49-F238E27FC236}">
                  <a16:creationId xmlns:a16="http://schemas.microsoft.com/office/drawing/2014/main" id="{F8EB0C69-79EB-4F5F-ADA0-C1175D850110}"/>
                </a:ext>
              </a:extLst>
            </p:cNvPr>
            <p:cNvSpPr>
              <a:spLocks noChangeArrowheads="1"/>
            </p:cNvSpPr>
            <p:nvPr/>
          </p:nvSpPr>
          <p:spPr bwMode="auto">
            <a:xfrm>
              <a:off x="768" y="2312"/>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endParaRPr lang="en-US" altLang="zh-CN" sz="2400" b="1">
                <a:latin typeface="Times New Roman" panose="02020603050405020304" pitchFamily="18" charset="0"/>
              </a:endParaRPr>
            </a:p>
          </p:txBody>
        </p:sp>
        <p:sp>
          <p:nvSpPr>
            <p:cNvPr id="18510" name="Rectangle 8">
              <a:extLst>
                <a:ext uri="{FF2B5EF4-FFF2-40B4-BE49-F238E27FC236}">
                  <a16:creationId xmlns:a16="http://schemas.microsoft.com/office/drawing/2014/main" id="{2C45FF60-622A-46A7-9F88-10C1C2AD0EB2}"/>
                </a:ext>
              </a:extLst>
            </p:cNvPr>
            <p:cNvSpPr>
              <a:spLocks noChangeArrowheads="1"/>
            </p:cNvSpPr>
            <p:nvPr/>
          </p:nvSpPr>
          <p:spPr bwMode="auto">
            <a:xfrm>
              <a:off x="768" y="974"/>
              <a:ext cx="28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lang="en-US" altLang="zh-CN" sz="2400" b="1">
                  <a:latin typeface="Arial" panose="020B0604020202020204" pitchFamily="34" charset="0"/>
                </a:rPr>
                <a:t>P</a:t>
              </a:r>
            </a:p>
          </p:txBody>
        </p:sp>
        <p:sp>
          <p:nvSpPr>
            <p:cNvPr id="18511" name="Rectangle 9">
              <a:extLst>
                <a:ext uri="{FF2B5EF4-FFF2-40B4-BE49-F238E27FC236}">
                  <a16:creationId xmlns:a16="http://schemas.microsoft.com/office/drawing/2014/main" id="{B02E3AE2-00FB-4BAF-AB89-DBCF936DB40C}"/>
                </a:ext>
              </a:extLst>
            </p:cNvPr>
            <p:cNvSpPr>
              <a:spLocks noChangeArrowheads="1"/>
            </p:cNvSpPr>
            <p:nvPr/>
          </p:nvSpPr>
          <p:spPr bwMode="auto">
            <a:xfrm>
              <a:off x="3443" y="2360"/>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endParaRPr lang="en-US" altLang="zh-CN" sz="2400" b="1">
                <a:latin typeface="Times New Roman" panose="02020603050405020304" pitchFamily="18" charset="0"/>
              </a:endParaRPr>
            </a:p>
          </p:txBody>
        </p:sp>
      </p:grpSp>
      <p:grpSp>
        <p:nvGrpSpPr>
          <p:cNvPr id="297994" name="Group 10">
            <a:extLst>
              <a:ext uri="{FF2B5EF4-FFF2-40B4-BE49-F238E27FC236}">
                <a16:creationId xmlns:a16="http://schemas.microsoft.com/office/drawing/2014/main" id="{95024218-1B77-467C-ADDB-19A3CCCA271F}"/>
              </a:ext>
            </a:extLst>
          </p:cNvPr>
          <p:cNvGrpSpPr>
            <a:grpSpLocks/>
          </p:cNvGrpSpPr>
          <p:nvPr/>
        </p:nvGrpSpPr>
        <p:grpSpPr bwMode="auto">
          <a:xfrm>
            <a:off x="1625600" y="1109663"/>
            <a:ext cx="3370263" cy="2184400"/>
            <a:chOff x="1024" y="699"/>
            <a:chExt cx="2123" cy="1376"/>
          </a:xfrm>
        </p:grpSpPr>
        <p:sp>
          <p:nvSpPr>
            <p:cNvPr id="18505" name="Freeform 11">
              <a:extLst>
                <a:ext uri="{FF2B5EF4-FFF2-40B4-BE49-F238E27FC236}">
                  <a16:creationId xmlns:a16="http://schemas.microsoft.com/office/drawing/2014/main" id="{D5A1E999-355D-4B1F-A42E-2600654C5FED}"/>
                </a:ext>
              </a:extLst>
            </p:cNvPr>
            <p:cNvSpPr>
              <a:spLocks/>
            </p:cNvSpPr>
            <p:nvPr/>
          </p:nvSpPr>
          <p:spPr bwMode="auto">
            <a:xfrm>
              <a:off x="1024" y="898"/>
              <a:ext cx="1978" cy="1177"/>
            </a:xfrm>
            <a:custGeom>
              <a:avLst/>
              <a:gdLst>
                <a:gd name="T0" fmla="*/ 0 w 1978"/>
                <a:gd name="T1" fmla="*/ 1177 h 1177"/>
                <a:gd name="T2" fmla="*/ 55 w 1978"/>
                <a:gd name="T3" fmla="*/ 1123 h 1177"/>
                <a:gd name="T4" fmla="*/ 128 w 1978"/>
                <a:gd name="T5" fmla="*/ 1059 h 1177"/>
                <a:gd name="T6" fmla="*/ 210 w 1978"/>
                <a:gd name="T7" fmla="*/ 1022 h 1177"/>
                <a:gd name="T8" fmla="*/ 293 w 1978"/>
                <a:gd name="T9" fmla="*/ 1025 h 1177"/>
                <a:gd name="T10" fmla="*/ 375 w 1978"/>
                <a:gd name="T11" fmla="*/ 1025 h 1177"/>
                <a:gd name="T12" fmla="*/ 475 w 1978"/>
                <a:gd name="T13" fmla="*/ 1016 h 1177"/>
                <a:gd name="T14" fmla="*/ 593 w 1978"/>
                <a:gd name="T15" fmla="*/ 1017 h 1177"/>
                <a:gd name="T16" fmla="*/ 731 w 1978"/>
                <a:gd name="T17" fmla="*/ 985 h 1177"/>
                <a:gd name="T18" fmla="*/ 845 w 1978"/>
                <a:gd name="T19" fmla="*/ 958 h 1177"/>
                <a:gd name="T20" fmla="*/ 960 w 1978"/>
                <a:gd name="T21" fmla="*/ 921 h 1177"/>
                <a:gd name="T22" fmla="*/ 1071 w 1978"/>
                <a:gd name="T23" fmla="*/ 888 h 1177"/>
                <a:gd name="T24" fmla="*/ 1179 w 1978"/>
                <a:gd name="T25" fmla="*/ 857 h 1177"/>
                <a:gd name="T26" fmla="*/ 1307 w 1978"/>
                <a:gd name="T27" fmla="*/ 830 h 1177"/>
                <a:gd name="T28" fmla="*/ 1435 w 1978"/>
                <a:gd name="T29" fmla="*/ 775 h 1177"/>
                <a:gd name="T30" fmla="*/ 1527 w 1978"/>
                <a:gd name="T31" fmla="*/ 711 h 1177"/>
                <a:gd name="T32" fmla="*/ 1609 w 1978"/>
                <a:gd name="T33" fmla="*/ 638 h 1177"/>
                <a:gd name="T34" fmla="*/ 1710 w 1978"/>
                <a:gd name="T35" fmla="*/ 537 h 1177"/>
                <a:gd name="T36" fmla="*/ 1774 w 1978"/>
                <a:gd name="T37" fmla="*/ 455 h 1177"/>
                <a:gd name="T38" fmla="*/ 1829 w 1978"/>
                <a:gd name="T39" fmla="*/ 345 h 1177"/>
                <a:gd name="T40" fmla="*/ 1877 w 1978"/>
                <a:gd name="T41" fmla="*/ 234 h 1177"/>
                <a:gd name="T42" fmla="*/ 1928 w 1978"/>
                <a:gd name="T43" fmla="*/ 119 h 1177"/>
                <a:gd name="T44" fmla="*/ 1978 w 1978"/>
                <a:gd name="T45" fmla="*/ 0 h 117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78" h="1177">
                  <a:moveTo>
                    <a:pt x="0" y="1177"/>
                  </a:moveTo>
                  <a:lnTo>
                    <a:pt x="55" y="1123"/>
                  </a:lnTo>
                  <a:lnTo>
                    <a:pt x="128" y="1059"/>
                  </a:lnTo>
                  <a:lnTo>
                    <a:pt x="210" y="1022"/>
                  </a:lnTo>
                  <a:lnTo>
                    <a:pt x="293" y="1025"/>
                  </a:lnTo>
                  <a:lnTo>
                    <a:pt x="375" y="1025"/>
                  </a:lnTo>
                  <a:lnTo>
                    <a:pt x="475" y="1016"/>
                  </a:lnTo>
                  <a:lnTo>
                    <a:pt x="593" y="1017"/>
                  </a:lnTo>
                  <a:lnTo>
                    <a:pt x="731" y="985"/>
                  </a:lnTo>
                  <a:lnTo>
                    <a:pt x="845" y="958"/>
                  </a:lnTo>
                  <a:lnTo>
                    <a:pt x="960" y="921"/>
                  </a:lnTo>
                  <a:lnTo>
                    <a:pt x="1071" y="888"/>
                  </a:lnTo>
                  <a:lnTo>
                    <a:pt x="1179" y="857"/>
                  </a:lnTo>
                  <a:lnTo>
                    <a:pt x="1307" y="830"/>
                  </a:lnTo>
                  <a:lnTo>
                    <a:pt x="1435" y="775"/>
                  </a:lnTo>
                  <a:lnTo>
                    <a:pt x="1527" y="711"/>
                  </a:lnTo>
                  <a:lnTo>
                    <a:pt x="1609" y="638"/>
                  </a:lnTo>
                  <a:lnTo>
                    <a:pt x="1710" y="537"/>
                  </a:lnTo>
                  <a:lnTo>
                    <a:pt x="1774" y="455"/>
                  </a:lnTo>
                  <a:lnTo>
                    <a:pt x="1829" y="345"/>
                  </a:lnTo>
                  <a:lnTo>
                    <a:pt x="1877" y="234"/>
                  </a:lnTo>
                  <a:lnTo>
                    <a:pt x="1928" y="119"/>
                  </a:lnTo>
                  <a:lnTo>
                    <a:pt x="1978" y="0"/>
                  </a:lnTo>
                </a:path>
              </a:pathLst>
            </a:custGeom>
            <a:noFill/>
            <a:ln w="50800" cap="rnd" cmpd="sng">
              <a:solidFill>
                <a:schemeClr val="fo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506" name="Rectangle 12">
              <a:extLst>
                <a:ext uri="{FF2B5EF4-FFF2-40B4-BE49-F238E27FC236}">
                  <a16:creationId xmlns:a16="http://schemas.microsoft.com/office/drawing/2014/main" id="{A11996CF-6F4E-4879-9D0F-25E0C4722284}"/>
                </a:ext>
              </a:extLst>
            </p:cNvPr>
            <p:cNvSpPr>
              <a:spLocks noChangeArrowheads="1"/>
            </p:cNvSpPr>
            <p:nvPr/>
          </p:nvSpPr>
          <p:spPr bwMode="auto">
            <a:xfrm>
              <a:off x="2841" y="699"/>
              <a:ext cx="306"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TC</a:t>
              </a:r>
            </a:p>
          </p:txBody>
        </p:sp>
      </p:grpSp>
      <p:grpSp>
        <p:nvGrpSpPr>
          <p:cNvPr id="297997" name="Group 13">
            <a:extLst>
              <a:ext uri="{FF2B5EF4-FFF2-40B4-BE49-F238E27FC236}">
                <a16:creationId xmlns:a16="http://schemas.microsoft.com/office/drawing/2014/main" id="{D09373DE-AC3E-48C2-8A26-4156AB934171}"/>
              </a:ext>
            </a:extLst>
          </p:cNvPr>
          <p:cNvGrpSpPr>
            <a:grpSpLocks/>
          </p:cNvGrpSpPr>
          <p:nvPr/>
        </p:nvGrpSpPr>
        <p:grpSpPr bwMode="auto">
          <a:xfrm>
            <a:off x="1619250" y="1484313"/>
            <a:ext cx="4262438" cy="2297112"/>
            <a:chOff x="1011" y="944"/>
            <a:chExt cx="2685" cy="1447"/>
          </a:xfrm>
        </p:grpSpPr>
        <p:sp>
          <p:nvSpPr>
            <p:cNvPr id="18503" name="Freeform 14">
              <a:extLst>
                <a:ext uri="{FF2B5EF4-FFF2-40B4-BE49-F238E27FC236}">
                  <a16:creationId xmlns:a16="http://schemas.microsoft.com/office/drawing/2014/main" id="{CFCB4FDC-6B91-4FFB-BB41-9DD0003E0633}"/>
                </a:ext>
              </a:extLst>
            </p:cNvPr>
            <p:cNvSpPr>
              <a:spLocks/>
            </p:cNvSpPr>
            <p:nvPr/>
          </p:nvSpPr>
          <p:spPr bwMode="auto">
            <a:xfrm>
              <a:off x="1011" y="1079"/>
              <a:ext cx="2360" cy="1312"/>
            </a:xfrm>
            <a:custGeom>
              <a:avLst/>
              <a:gdLst>
                <a:gd name="T0" fmla="*/ 0 w 2360"/>
                <a:gd name="T1" fmla="*/ 1312 h 1312"/>
                <a:gd name="T2" fmla="*/ 39 w 2360"/>
                <a:gd name="T3" fmla="*/ 1253 h 1312"/>
                <a:gd name="T4" fmla="*/ 95 w 2360"/>
                <a:gd name="T5" fmla="*/ 1181 h 1312"/>
                <a:gd name="T6" fmla="*/ 153 w 2360"/>
                <a:gd name="T7" fmla="*/ 1100 h 1312"/>
                <a:gd name="T8" fmla="*/ 221 w 2360"/>
                <a:gd name="T9" fmla="*/ 1019 h 1312"/>
                <a:gd name="T10" fmla="*/ 288 w 2360"/>
                <a:gd name="T11" fmla="*/ 943 h 1312"/>
                <a:gd name="T12" fmla="*/ 346 w 2360"/>
                <a:gd name="T13" fmla="*/ 871 h 1312"/>
                <a:gd name="T14" fmla="*/ 402 w 2360"/>
                <a:gd name="T15" fmla="*/ 808 h 1312"/>
                <a:gd name="T16" fmla="*/ 498 w 2360"/>
                <a:gd name="T17" fmla="*/ 709 h 1312"/>
                <a:gd name="T18" fmla="*/ 598 w 2360"/>
                <a:gd name="T19" fmla="*/ 622 h 1312"/>
                <a:gd name="T20" fmla="*/ 680 w 2360"/>
                <a:gd name="T21" fmla="*/ 576 h 1312"/>
                <a:gd name="T22" fmla="*/ 781 w 2360"/>
                <a:gd name="T23" fmla="*/ 494 h 1312"/>
                <a:gd name="T24" fmla="*/ 882 w 2360"/>
                <a:gd name="T25" fmla="*/ 420 h 1312"/>
                <a:gd name="T26" fmla="*/ 974 w 2360"/>
                <a:gd name="T27" fmla="*/ 347 h 1312"/>
                <a:gd name="T28" fmla="*/ 1093 w 2360"/>
                <a:gd name="T29" fmla="*/ 273 h 1312"/>
                <a:gd name="T30" fmla="*/ 1221 w 2360"/>
                <a:gd name="T31" fmla="*/ 219 h 1312"/>
                <a:gd name="T32" fmla="*/ 1349 w 2360"/>
                <a:gd name="T33" fmla="*/ 155 h 1312"/>
                <a:gd name="T34" fmla="*/ 1486 w 2360"/>
                <a:gd name="T35" fmla="*/ 100 h 1312"/>
                <a:gd name="T36" fmla="*/ 1604 w 2360"/>
                <a:gd name="T37" fmla="*/ 64 h 1312"/>
                <a:gd name="T38" fmla="*/ 1741 w 2360"/>
                <a:gd name="T39" fmla="*/ 36 h 1312"/>
                <a:gd name="T40" fmla="*/ 1906 w 2360"/>
                <a:gd name="T41" fmla="*/ 18 h 1312"/>
                <a:gd name="T42" fmla="*/ 2024 w 2360"/>
                <a:gd name="T43" fmla="*/ 9 h 1312"/>
                <a:gd name="T44" fmla="*/ 2134 w 2360"/>
                <a:gd name="T45" fmla="*/ 0 h 1312"/>
                <a:gd name="T46" fmla="*/ 2235 w 2360"/>
                <a:gd name="T47" fmla="*/ 9 h 1312"/>
                <a:gd name="T48" fmla="*/ 2360 w 2360"/>
                <a:gd name="T49" fmla="*/ 13 h 13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360" h="1312">
                  <a:moveTo>
                    <a:pt x="0" y="1312"/>
                  </a:moveTo>
                  <a:lnTo>
                    <a:pt x="39" y="1253"/>
                  </a:lnTo>
                  <a:lnTo>
                    <a:pt x="95" y="1181"/>
                  </a:lnTo>
                  <a:lnTo>
                    <a:pt x="153" y="1100"/>
                  </a:lnTo>
                  <a:lnTo>
                    <a:pt x="221" y="1019"/>
                  </a:lnTo>
                  <a:lnTo>
                    <a:pt x="288" y="943"/>
                  </a:lnTo>
                  <a:lnTo>
                    <a:pt x="346" y="871"/>
                  </a:lnTo>
                  <a:lnTo>
                    <a:pt x="402" y="808"/>
                  </a:lnTo>
                  <a:lnTo>
                    <a:pt x="498" y="709"/>
                  </a:lnTo>
                  <a:lnTo>
                    <a:pt x="598" y="622"/>
                  </a:lnTo>
                  <a:lnTo>
                    <a:pt x="680" y="576"/>
                  </a:lnTo>
                  <a:lnTo>
                    <a:pt x="781" y="494"/>
                  </a:lnTo>
                  <a:lnTo>
                    <a:pt x="882" y="420"/>
                  </a:lnTo>
                  <a:lnTo>
                    <a:pt x="974" y="347"/>
                  </a:lnTo>
                  <a:lnTo>
                    <a:pt x="1093" y="273"/>
                  </a:lnTo>
                  <a:lnTo>
                    <a:pt x="1221" y="219"/>
                  </a:lnTo>
                  <a:lnTo>
                    <a:pt x="1349" y="155"/>
                  </a:lnTo>
                  <a:lnTo>
                    <a:pt x="1486" y="100"/>
                  </a:lnTo>
                  <a:lnTo>
                    <a:pt x="1604" y="64"/>
                  </a:lnTo>
                  <a:lnTo>
                    <a:pt x="1741" y="36"/>
                  </a:lnTo>
                  <a:lnTo>
                    <a:pt x="1906" y="18"/>
                  </a:lnTo>
                  <a:lnTo>
                    <a:pt x="2024" y="9"/>
                  </a:lnTo>
                  <a:lnTo>
                    <a:pt x="2134" y="0"/>
                  </a:lnTo>
                  <a:lnTo>
                    <a:pt x="2235" y="9"/>
                  </a:lnTo>
                  <a:lnTo>
                    <a:pt x="2360" y="13"/>
                  </a:lnTo>
                </a:path>
              </a:pathLst>
            </a:custGeom>
            <a:noFill/>
            <a:ln w="50800" cap="flat" cmpd="sng">
              <a:solidFill>
                <a:srgbClr val="FF9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504" name="Rectangle 15">
              <a:extLst>
                <a:ext uri="{FF2B5EF4-FFF2-40B4-BE49-F238E27FC236}">
                  <a16:creationId xmlns:a16="http://schemas.microsoft.com/office/drawing/2014/main" id="{87E96EDD-D0AF-4F07-AA04-4E0B286B41FD}"/>
                </a:ext>
              </a:extLst>
            </p:cNvPr>
            <p:cNvSpPr>
              <a:spLocks noChangeArrowheads="1"/>
            </p:cNvSpPr>
            <p:nvPr/>
          </p:nvSpPr>
          <p:spPr bwMode="auto">
            <a:xfrm>
              <a:off x="3390" y="944"/>
              <a:ext cx="306" cy="229"/>
            </a:xfrm>
            <a:prstGeom prst="rect">
              <a:avLst/>
            </a:prstGeom>
            <a:noFill/>
            <a:ln w="50800" algn="ctr">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400" b="1" i="1">
                  <a:latin typeface="Arial" panose="020B0604020202020204" pitchFamily="34" charset="0"/>
                </a:rPr>
                <a:t>TR</a:t>
              </a:r>
            </a:p>
          </p:txBody>
        </p:sp>
      </p:grpSp>
      <p:grpSp>
        <p:nvGrpSpPr>
          <p:cNvPr id="298000" name="Group 16">
            <a:extLst>
              <a:ext uri="{FF2B5EF4-FFF2-40B4-BE49-F238E27FC236}">
                <a16:creationId xmlns:a16="http://schemas.microsoft.com/office/drawing/2014/main" id="{296EF9C5-78D8-4675-8320-79D586A5030A}"/>
              </a:ext>
            </a:extLst>
          </p:cNvPr>
          <p:cNvGrpSpPr>
            <a:grpSpLocks/>
          </p:cNvGrpSpPr>
          <p:nvPr/>
        </p:nvGrpSpPr>
        <p:grpSpPr bwMode="auto">
          <a:xfrm>
            <a:off x="1949450" y="2667000"/>
            <a:ext cx="565150" cy="1503363"/>
            <a:chOff x="1228" y="1680"/>
            <a:chExt cx="356" cy="947"/>
          </a:xfrm>
        </p:grpSpPr>
        <p:sp>
          <p:nvSpPr>
            <p:cNvPr id="18499" name="Rectangle 17">
              <a:extLst>
                <a:ext uri="{FF2B5EF4-FFF2-40B4-BE49-F238E27FC236}">
                  <a16:creationId xmlns:a16="http://schemas.microsoft.com/office/drawing/2014/main" id="{1DC4A471-1B63-4A1E-9A0F-8E301D51D493}"/>
                </a:ext>
              </a:extLst>
            </p:cNvPr>
            <p:cNvSpPr>
              <a:spLocks noChangeArrowheads="1"/>
            </p:cNvSpPr>
            <p:nvPr/>
          </p:nvSpPr>
          <p:spPr bwMode="auto">
            <a:xfrm>
              <a:off x="1302" y="2379"/>
              <a:ext cx="28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Q</a:t>
              </a:r>
              <a:r>
                <a:rPr lang="en-US" altLang="zh-CN" sz="2000" i="1" baseline="-25000">
                  <a:latin typeface="Times New Roman" panose="02020603050405020304" pitchFamily="18" charset="0"/>
                </a:rPr>
                <a:t>1</a:t>
              </a:r>
            </a:p>
          </p:txBody>
        </p:sp>
        <p:sp>
          <p:nvSpPr>
            <p:cNvPr id="18500" name="Line 18">
              <a:extLst>
                <a:ext uri="{FF2B5EF4-FFF2-40B4-BE49-F238E27FC236}">
                  <a16:creationId xmlns:a16="http://schemas.microsoft.com/office/drawing/2014/main" id="{54A45385-BFF2-44BA-A7AC-F92022415AB8}"/>
                </a:ext>
              </a:extLst>
            </p:cNvPr>
            <p:cNvSpPr>
              <a:spLocks noChangeShapeType="1"/>
            </p:cNvSpPr>
            <p:nvPr/>
          </p:nvSpPr>
          <p:spPr bwMode="auto">
            <a:xfrm>
              <a:off x="1392" y="1918"/>
              <a:ext cx="0" cy="474"/>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501" name="Rectangle 19">
              <a:extLst>
                <a:ext uri="{FF2B5EF4-FFF2-40B4-BE49-F238E27FC236}">
                  <a16:creationId xmlns:a16="http://schemas.microsoft.com/office/drawing/2014/main" id="{562131D8-20DF-4A7C-8705-79069DB5DD43}"/>
                </a:ext>
              </a:extLst>
            </p:cNvPr>
            <p:cNvSpPr>
              <a:spLocks noChangeArrowheads="1"/>
            </p:cNvSpPr>
            <p:nvPr/>
          </p:nvSpPr>
          <p:spPr bwMode="auto">
            <a:xfrm>
              <a:off x="1228" y="1680"/>
              <a:ext cx="21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A</a:t>
              </a:r>
            </a:p>
          </p:txBody>
        </p:sp>
        <p:sp>
          <p:nvSpPr>
            <p:cNvPr id="18502" name="Oval 20">
              <a:extLst>
                <a:ext uri="{FF2B5EF4-FFF2-40B4-BE49-F238E27FC236}">
                  <a16:creationId xmlns:a16="http://schemas.microsoft.com/office/drawing/2014/main" id="{E80CA816-52F7-461F-AF4D-5F3896B06103}"/>
                </a:ext>
              </a:extLst>
            </p:cNvPr>
            <p:cNvSpPr>
              <a:spLocks noChangeAspect="1" noChangeArrowheads="1"/>
            </p:cNvSpPr>
            <p:nvPr/>
          </p:nvSpPr>
          <p:spPr bwMode="auto">
            <a:xfrm>
              <a:off x="1342" y="1863"/>
              <a:ext cx="95" cy="94"/>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298005" name="Group 21">
            <a:extLst>
              <a:ext uri="{FF2B5EF4-FFF2-40B4-BE49-F238E27FC236}">
                <a16:creationId xmlns:a16="http://schemas.microsoft.com/office/drawing/2014/main" id="{D2313B1F-AFE0-4076-8404-FE886428A7E4}"/>
              </a:ext>
            </a:extLst>
          </p:cNvPr>
          <p:cNvGrpSpPr>
            <a:grpSpLocks/>
          </p:cNvGrpSpPr>
          <p:nvPr/>
        </p:nvGrpSpPr>
        <p:grpSpPr bwMode="auto">
          <a:xfrm>
            <a:off x="4352925" y="1674813"/>
            <a:ext cx="585788" cy="2528887"/>
            <a:chOff x="2742" y="1055"/>
            <a:chExt cx="369" cy="1593"/>
          </a:xfrm>
        </p:grpSpPr>
        <p:sp>
          <p:nvSpPr>
            <p:cNvPr id="18495" name="Rectangle 22">
              <a:extLst>
                <a:ext uri="{FF2B5EF4-FFF2-40B4-BE49-F238E27FC236}">
                  <a16:creationId xmlns:a16="http://schemas.microsoft.com/office/drawing/2014/main" id="{79142527-2367-49E1-B46B-7671B87453D9}"/>
                </a:ext>
              </a:extLst>
            </p:cNvPr>
            <p:cNvSpPr>
              <a:spLocks noChangeArrowheads="1"/>
            </p:cNvSpPr>
            <p:nvPr/>
          </p:nvSpPr>
          <p:spPr bwMode="auto">
            <a:xfrm>
              <a:off x="2893" y="1064"/>
              <a:ext cx="21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B</a:t>
              </a:r>
            </a:p>
          </p:txBody>
        </p:sp>
        <p:sp>
          <p:nvSpPr>
            <p:cNvPr id="18496" name="Oval 23">
              <a:extLst>
                <a:ext uri="{FF2B5EF4-FFF2-40B4-BE49-F238E27FC236}">
                  <a16:creationId xmlns:a16="http://schemas.microsoft.com/office/drawing/2014/main" id="{87FD4D0D-8B24-416D-BF6F-80E98240BBDF}"/>
                </a:ext>
              </a:extLst>
            </p:cNvPr>
            <p:cNvSpPr>
              <a:spLocks noChangeAspect="1" noChangeArrowheads="1"/>
            </p:cNvSpPr>
            <p:nvPr/>
          </p:nvSpPr>
          <p:spPr bwMode="auto">
            <a:xfrm>
              <a:off x="2872" y="1055"/>
              <a:ext cx="95" cy="94"/>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8497" name="Line 24">
              <a:extLst>
                <a:ext uri="{FF2B5EF4-FFF2-40B4-BE49-F238E27FC236}">
                  <a16:creationId xmlns:a16="http://schemas.microsoft.com/office/drawing/2014/main" id="{F701AC5F-D893-4CCB-87C4-18D04F422028}"/>
                </a:ext>
              </a:extLst>
            </p:cNvPr>
            <p:cNvSpPr>
              <a:spLocks noChangeShapeType="1"/>
            </p:cNvSpPr>
            <p:nvPr/>
          </p:nvSpPr>
          <p:spPr bwMode="auto">
            <a:xfrm>
              <a:off x="2928" y="1111"/>
              <a:ext cx="0" cy="1294"/>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98" name="Rectangle 25">
              <a:extLst>
                <a:ext uri="{FF2B5EF4-FFF2-40B4-BE49-F238E27FC236}">
                  <a16:creationId xmlns:a16="http://schemas.microsoft.com/office/drawing/2014/main" id="{399A9A9D-51C4-439E-B4C0-752701B120F8}"/>
                </a:ext>
              </a:extLst>
            </p:cNvPr>
            <p:cNvSpPr>
              <a:spLocks noChangeArrowheads="1"/>
            </p:cNvSpPr>
            <p:nvPr/>
          </p:nvSpPr>
          <p:spPr bwMode="auto">
            <a:xfrm>
              <a:off x="2742" y="2400"/>
              <a:ext cx="28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Q</a:t>
              </a:r>
              <a:r>
                <a:rPr lang="en-US" altLang="zh-CN" sz="2000" i="1" baseline="-25000">
                  <a:latin typeface="Times New Roman" panose="02020603050405020304" pitchFamily="18" charset="0"/>
                </a:rPr>
                <a:t>2</a:t>
              </a:r>
              <a:endParaRPr lang="en-US" altLang="zh-CN" sz="2000" i="1" baseline="30000">
                <a:latin typeface="Times New Roman" panose="02020603050405020304" pitchFamily="18" charset="0"/>
              </a:endParaRPr>
            </a:p>
          </p:txBody>
        </p:sp>
      </p:grpSp>
      <p:grpSp>
        <p:nvGrpSpPr>
          <p:cNvPr id="298010" name="Group 26">
            <a:extLst>
              <a:ext uri="{FF2B5EF4-FFF2-40B4-BE49-F238E27FC236}">
                <a16:creationId xmlns:a16="http://schemas.microsoft.com/office/drawing/2014/main" id="{112C53BB-CE3D-44D8-933D-61B411DC8DB2}"/>
              </a:ext>
            </a:extLst>
          </p:cNvPr>
          <p:cNvGrpSpPr>
            <a:grpSpLocks/>
          </p:cNvGrpSpPr>
          <p:nvPr/>
        </p:nvGrpSpPr>
        <p:grpSpPr bwMode="auto">
          <a:xfrm>
            <a:off x="1639888" y="3308350"/>
            <a:ext cx="3544887" cy="1054100"/>
            <a:chOff x="1015" y="2111"/>
            <a:chExt cx="2233" cy="664"/>
          </a:xfrm>
        </p:grpSpPr>
        <p:graphicFrame>
          <p:nvGraphicFramePr>
            <p:cNvPr id="18493" name="Object 27">
              <a:extLst>
                <a:ext uri="{FF2B5EF4-FFF2-40B4-BE49-F238E27FC236}">
                  <a16:creationId xmlns:a16="http://schemas.microsoft.com/office/drawing/2014/main" id="{48DDF497-76D3-4318-A666-1102D6DF8C77}"/>
                </a:ext>
              </a:extLst>
            </p:cNvPr>
            <p:cNvGraphicFramePr>
              <a:graphicFrameLocks noChangeAspect="1"/>
            </p:cNvGraphicFramePr>
            <p:nvPr/>
          </p:nvGraphicFramePr>
          <p:xfrm>
            <a:off x="3081" y="2609"/>
            <a:ext cx="167" cy="166"/>
          </p:xfrm>
          <a:graphic>
            <a:graphicData uri="http://schemas.openxmlformats.org/presentationml/2006/ole">
              <mc:AlternateContent xmlns:mc="http://schemas.openxmlformats.org/markup-compatibility/2006">
                <mc:Choice xmlns:v="urn:schemas-microsoft-com:vml" Requires="v">
                  <p:oleObj spid="_x0000_s18512" name="Equation" r:id="rId3" imgW="66700" imgH="66587" progId="Equation.DSMT4">
                    <p:embed/>
                  </p:oleObj>
                </mc:Choice>
                <mc:Fallback>
                  <p:oleObj name="Equation" r:id="rId3" imgW="66700" imgH="66587" progId="Equation.DSMT4">
                    <p:embed/>
                    <p:pic>
                      <p:nvPicPr>
                        <p:cNvPr id="0" name="Object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1" y="2609"/>
                          <a:ext cx="167" cy="1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94" name="Freeform 28">
              <a:extLst>
                <a:ext uri="{FF2B5EF4-FFF2-40B4-BE49-F238E27FC236}">
                  <a16:creationId xmlns:a16="http://schemas.microsoft.com/office/drawing/2014/main" id="{355B3926-0406-4DD4-963E-62F704E3AF6D}"/>
                </a:ext>
              </a:extLst>
            </p:cNvPr>
            <p:cNvSpPr>
              <a:spLocks/>
            </p:cNvSpPr>
            <p:nvPr/>
          </p:nvSpPr>
          <p:spPr bwMode="auto">
            <a:xfrm>
              <a:off x="1015" y="2111"/>
              <a:ext cx="2153" cy="659"/>
            </a:xfrm>
            <a:custGeom>
              <a:avLst/>
              <a:gdLst>
                <a:gd name="T0" fmla="*/ 0 w 2153"/>
                <a:gd name="T1" fmla="*/ 659 h 659"/>
                <a:gd name="T2" fmla="*/ 91 w 2153"/>
                <a:gd name="T3" fmla="*/ 531 h 659"/>
                <a:gd name="T4" fmla="*/ 192 w 2153"/>
                <a:gd name="T5" fmla="*/ 422 h 659"/>
                <a:gd name="T6" fmla="*/ 366 w 2153"/>
                <a:gd name="T7" fmla="*/ 303 h 659"/>
                <a:gd name="T8" fmla="*/ 759 w 2153"/>
                <a:gd name="T9" fmla="*/ 138 h 659"/>
                <a:gd name="T10" fmla="*/ 1463 w 2153"/>
                <a:gd name="T11" fmla="*/ 28 h 659"/>
                <a:gd name="T12" fmla="*/ 1929 w 2153"/>
                <a:gd name="T13" fmla="*/ 306 h 659"/>
                <a:gd name="T14" fmla="*/ 2153 w 2153"/>
                <a:gd name="T15" fmla="*/ 489 h 65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3" h="659">
                  <a:moveTo>
                    <a:pt x="0" y="659"/>
                  </a:moveTo>
                  <a:cubicBezTo>
                    <a:pt x="15" y="638"/>
                    <a:pt x="59" y="570"/>
                    <a:pt x="91" y="531"/>
                  </a:cubicBezTo>
                  <a:cubicBezTo>
                    <a:pt x="123" y="492"/>
                    <a:pt x="146" y="460"/>
                    <a:pt x="192" y="422"/>
                  </a:cubicBezTo>
                  <a:cubicBezTo>
                    <a:pt x="238" y="384"/>
                    <a:pt x="272" y="350"/>
                    <a:pt x="366" y="303"/>
                  </a:cubicBezTo>
                  <a:cubicBezTo>
                    <a:pt x="460" y="256"/>
                    <a:pt x="576" y="184"/>
                    <a:pt x="759" y="138"/>
                  </a:cubicBezTo>
                  <a:cubicBezTo>
                    <a:pt x="942" y="92"/>
                    <a:pt x="1268" y="0"/>
                    <a:pt x="1463" y="28"/>
                  </a:cubicBezTo>
                  <a:cubicBezTo>
                    <a:pt x="1658" y="56"/>
                    <a:pt x="1814" y="229"/>
                    <a:pt x="1929" y="306"/>
                  </a:cubicBezTo>
                  <a:cubicBezTo>
                    <a:pt x="2044" y="383"/>
                    <a:pt x="2106" y="451"/>
                    <a:pt x="2153" y="489"/>
                  </a:cubicBezTo>
                </a:path>
              </a:pathLst>
            </a:custGeom>
            <a:noFill/>
            <a:ln w="50800" cap="flat" cmpd="sng">
              <a:solidFill>
                <a:schemeClr val="hlink"/>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298013" name="Group 29">
            <a:extLst>
              <a:ext uri="{FF2B5EF4-FFF2-40B4-BE49-F238E27FC236}">
                <a16:creationId xmlns:a16="http://schemas.microsoft.com/office/drawing/2014/main" id="{2DA04CCF-63C3-492C-8F74-0CECBB115E08}"/>
              </a:ext>
            </a:extLst>
          </p:cNvPr>
          <p:cNvGrpSpPr>
            <a:grpSpLocks/>
          </p:cNvGrpSpPr>
          <p:nvPr/>
        </p:nvGrpSpPr>
        <p:grpSpPr bwMode="auto">
          <a:xfrm>
            <a:off x="1828800" y="4572000"/>
            <a:ext cx="3486150" cy="1730375"/>
            <a:chOff x="1152" y="2880"/>
            <a:chExt cx="2196" cy="1090"/>
          </a:xfrm>
        </p:grpSpPr>
        <p:grpSp>
          <p:nvGrpSpPr>
            <p:cNvPr id="18487" name="Group 30">
              <a:extLst>
                <a:ext uri="{FF2B5EF4-FFF2-40B4-BE49-F238E27FC236}">
                  <a16:creationId xmlns:a16="http://schemas.microsoft.com/office/drawing/2014/main" id="{C8AE3981-C887-4F92-8DF8-7EAD5E7BEAC6}"/>
                </a:ext>
              </a:extLst>
            </p:cNvPr>
            <p:cNvGrpSpPr>
              <a:grpSpLocks/>
            </p:cNvGrpSpPr>
            <p:nvPr/>
          </p:nvGrpSpPr>
          <p:grpSpPr bwMode="auto">
            <a:xfrm>
              <a:off x="1563" y="2982"/>
              <a:ext cx="1785" cy="762"/>
              <a:chOff x="1563" y="2880"/>
              <a:chExt cx="1785" cy="762"/>
            </a:xfrm>
          </p:grpSpPr>
          <p:sp>
            <p:nvSpPr>
              <p:cNvPr id="18491" name="Freeform 31">
                <a:extLst>
                  <a:ext uri="{FF2B5EF4-FFF2-40B4-BE49-F238E27FC236}">
                    <a16:creationId xmlns:a16="http://schemas.microsoft.com/office/drawing/2014/main" id="{FD874B15-DF27-4E59-BFE3-5A828E1A1AD0}"/>
                  </a:ext>
                </a:extLst>
              </p:cNvPr>
              <p:cNvSpPr>
                <a:spLocks/>
              </p:cNvSpPr>
              <p:nvPr/>
            </p:nvSpPr>
            <p:spPr bwMode="auto">
              <a:xfrm>
                <a:off x="1563" y="3081"/>
                <a:ext cx="1573" cy="561"/>
              </a:xfrm>
              <a:custGeom>
                <a:avLst/>
                <a:gdLst>
                  <a:gd name="T0" fmla="*/ 0 w 1573"/>
                  <a:gd name="T1" fmla="*/ 0 h 561"/>
                  <a:gd name="T2" fmla="*/ 211 w 1573"/>
                  <a:gd name="T3" fmla="*/ 284 h 561"/>
                  <a:gd name="T4" fmla="*/ 430 w 1573"/>
                  <a:gd name="T5" fmla="*/ 448 h 561"/>
                  <a:gd name="T6" fmla="*/ 750 w 1573"/>
                  <a:gd name="T7" fmla="*/ 558 h 561"/>
                  <a:gd name="T8" fmla="*/ 1070 w 1573"/>
                  <a:gd name="T9" fmla="*/ 466 h 561"/>
                  <a:gd name="T10" fmla="*/ 1262 w 1573"/>
                  <a:gd name="T11" fmla="*/ 357 h 561"/>
                  <a:gd name="T12" fmla="*/ 1445 w 1573"/>
                  <a:gd name="T13" fmla="*/ 192 h 561"/>
                  <a:gd name="T14" fmla="*/ 1573 w 1573"/>
                  <a:gd name="T15" fmla="*/ 18 h 56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73" h="561">
                    <a:moveTo>
                      <a:pt x="0" y="0"/>
                    </a:moveTo>
                    <a:cubicBezTo>
                      <a:pt x="35" y="47"/>
                      <a:pt x="139" y="209"/>
                      <a:pt x="211" y="284"/>
                    </a:cubicBezTo>
                    <a:cubicBezTo>
                      <a:pt x="283" y="359"/>
                      <a:pt x="340" y="402"/>
                      <a:pt x="430" y="448"/>
                    </a:cubicBezTo>
                    <a:cubicBezTo>
                      <a:pt x="520" y="494"/>
                      <a:pt x="643" y="555"/>
                      <a:pt x="750" y="558"/>
                    </a:cubicBezTo>
                    <a:cubicBezTo>
                      <a:pt x="857" y="561"/>
                      <a:pt x="985" y="499"/>
                      <a:pt x="1070" y="466"/>
                    </a:cubicBezTo>
                    <a:cubicBezTo>
                      <a:pt x="1155" y="433"/>
                      <a:pt x="1200" y="403"/>
                      <a:pt x="1262" y="357"/>
                    </a:cubicBezTo>
                    <a:cubicBezTo>
                      <a:pt x="1324" y="311"/>
                      <a:pt x="1393" y="249"/>
                      <a:pt x="1445" y="192"/>
                    </a:cubicBezTo>
                    <a:cubicBezTo>
                      <a:pt x="1497" y="135"/>
                      <a:pt x="1546" y="54"/>
                      <a:pt x="1573" y="18"/>
                    </a:cubicBezTo>
                  </a:path>
                </a:pathLst>
              </a:custGeom>
              <a:noFill/>
              <a:ln w="50800" cap="flat" cmpd="sng">
                <a:solidFill>
                  <a:schemeClr val="fo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8492" name="Text Box 32">
                <a:extLst>
                  <a:ext uri="{FF2B5EF4-FFF2-40B4-BE49-F238E27FC236}">
                    <a16:creationId xmlns:a16="http://schemas.microsoft.com/office/drawing/2014/main" id="{453B8CE3-B160-4703-9557-C8C04A69C0E6}"/>
                  </a:ext>
                </a:extLst>
              </p:cNvPr>
              <p:cNvSpPr txBox="1">
                <a:spLocks noChangeArrowheads="1"/>
              </p:cNvSpPr>
              <p:nvPr/>
            </p:nvSpPr>
            <p:spPr bwMode="auto">
              <a:xfrm>
                <a:off x="3024" y="2880"/>
                <a:ext cx="324" cy="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nSpc>
                    <a:spcPct val="120000"/>
                  </a:lnSpc>
                  <a:spcBef>
                    <a:spcPct val="45000"/>
                  </a:spcBef>
                  <a:buClr>
                    <a:srgbClr val="99CCCC"/>
                  </a:buClr>
                  <a:buFontTx/>
                  <a:buNone/>
                </a:pPr>
                <a:r>
                  <a:rPr kumimoji="1" lang="en-US" altLang="zh-CN" sz="1800" b="1" i="1">
                    <a:solidFill>
                      <a:srgbClr val="FFFFFF"/>
                    </a:solidFill>
                    <a:latin typeface="Arial" panose="020B0604020202020204" pitchFamily="34" charset="0"/>
                  </a:rPr>
                  <a:t>AC</a:t>
                </a:r>
              </a:p>
            </p:txBody>
          </p:sp>
        </p:grpSp>
        <p:grpSp>
          <p:nvGrpSpPr>
            <p:cNvPr id="18488" name="Group 33">
              <a:extLst>
                <a:ext uri="{FF2B5EF4-FFF2-40B4-BE49-F238E27FC236}">
                  <a16:creationId xmlns:a16="http://schemas.microsoft.com/office/drawing/2014/main" id="{94CB5D44-233D-4C12-A4F8-F6C38C0E8ABE}"/>
                </a:ext>
              </a:extLst>
            </p:cNvPr>
            <p:cNvGrpSpPr>
              <a:grpSpLocks/>
            </p:cNvGrpSpPr>
            <p:nvPr/>
          </p:nvGrpSpPr>
          <p:grpSpPr bwMode="auto">
            <a:xfrm>
              <a:off x="1152" y="2880"/>
              <a:ext cx="1705" cy="1090"/>
              <a:chOff x="1079" y="2793"/>
              <a:chExt cx="1705" cy="1090"/>
            </a:xfrm>
          </p:grpSpPr>
          <p:sp>
            <p:nvSpPr>
              <p:cNvPr id="18489" name="Freeform 34">
                <a:extLst>
                  <a:ext uri="{FF2B5EF4-FFF2-40B4-BE49-F238E27FC236}">
                    <a16:creationId xmlns:a16="http://schemas.microsoft.com/office/drawing/2014/main" id="{09DB598D-FBEF-459E-BAA8-B9A3B826D908}"/>
                  </a:ext>
                </a:extLst>
              </p:cNvPr>
              <p:cNvSpPr>
                <a:spLocks/>
              </p:cNvSpPr>
              <p:nvPr/>
            </p:nvSpPr>
            <p:spPr bwMode="auto">
              <a:xfrm>
                <a:off x="1079" y="3017"/>
                <a:ext cx="1536" cy="866"/>
              </a:xfrm>
              <a:custGeom>
                <a:avLst/>
                <a:gdLst>
                  <a:gd name="T0" fmla="*/ 0 w 1536"/>
                  <a:gd name="T1" fmla="*/ 101 h 866"/>
                  <a:gd name="T2" fmla="*/ 73 w 1536"/>
                  <a:gd name="T3" fmla="*/ 256 h 866"/>
                  <a:gd name="T4" fmla="*/ 192 w 1536"/>
                  <a:gd name="T5" fmla="*/ 439 h 866"/>
                  <a:gd name="T6" fmla="*/ 320 w 1536"/>
                  <a:gd name="T7" fmla="*/ 604 h 866"/>
                  <a:gd name="T8" fmla="*/ 521 w 1536"/>
                  <a:gd name="T9" fmla="*/ 777 h 866"/>
                  <a:gd name="T10" fmla="*/ 786 w 1536"/>
                  <a:gd name="T11" fmla="*/ 860 h 866"/>
                  <a:gd name="T12" fmla="*/ 978 w 1536"/>
                  <a:gd name="T13" fmla="*/ 814 h 866"/>
                  <a:gd name="T14" fmla="*/ 1124 w 1536"/>
                  <a:gd name="T15" fmla="*/ 704 h 866"/>
                  <a:gd name="T16" fmla="*/ 1266 w 1536"/>
                  <a:gd name="T17" fmla="*/ 568 h 866"/>
                  <a:gd name="T18" fmla="*/ 1390 w 1536"/>
                  <a:gd name="T19" fmla="*/ 357 h 866"/>
                  <a:gd name="T20" fmla="*/ 1481 w 1536"/>
                  <a:gd name="T21" fmla="*/ 156 h 866"/>
                  <a:gd name="T22" fmla="*/ 1536 w 1536"/>
                  <a:gd name="T23" fmla="*/ 0 h 86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36" h="866">
                    <a:moveTo>
                      <a:pt x="0" y="101"/>
                    </a:moveTo>
                    <a:cubicBezTo>
                      <a:pt x="11" y="127"/>
                      <a:pt x="41" y="200"/>
                      <a:pt x="73" y="256"/>
                    </a:cubicBezTo>
                    <a:cubicBezTo>
                      <a:pt x="105" y="312"/>
                      <a:pt x="151" y="381"/>
                      <a:pt x="192" y="439"/>
                    </a:cubicBezTo>
                    <a:cubicBezTo>
                      <a:pt x="233" y="497"/>
                      <a:pt x="265" y="548"/>
                      <a:pt x="320" y="604"/>
                    </a:cubicBezTo>
                    <a:cubicBezTo>
                      <a:pt x="375" y="660"/>
                      <a:pt x="443" y="734"/>
                      <a:pt x="521" y="777"/>
                    </a:cubicBezTo>
                    <a:cubicBezTo>
                      <a:pt x="599" y="820"/>
                      <a:pt x="710" y="854"/>
                      <a:pt x="786" y="860"/>
                    </a:cubicBezTo>
                    <a:cubicBezTo>
                      <a:pt x="862" y="866"/>
                      <a:pt x="922" y="840"/>
                      <a:pt x="978" y="814"/>
                    </a:cubicBezTo>
                    <a:cubicBezTo>
                      <a:pt x="1034" y="788"/>
                      <a:pt x="1076" y="745"/>
                      <a:pt x="1124" y="704"/>
                    </a:cubicBezTo>
                    <a:cubicBezTo>
                      <a:pt x="1172" y="663"/>
                      <a:pt x="1222" y="626"/>
                      <a:pt x="1266" y="568"/>
                    </a:cubicBezTo>
                    <a:cubicBezTo>
                      <a:pt x="1310" y="510"/>
                      <a:pt x="1354" y="426"/>
                      <a:pt x="1390" y="357"/>
                    </a:cubicBezTo>
                    <a:cubicBezTo>
                      <a:pt x="1426" y="288"/>
                      <a:pt x="1457" y="215"/>
                      <a:pt x="1481" y="156"/>
                    </a:cubicBezTo>
                    <a:cubicBezTo>
                      <a:pt x="1505" y="97"/>
                      <a:pt x="1525" y="33"/>
                      <a:pt x="1536" y="0"/>
                    </a:cubicBezTo>
                  </a:path>
                </a:pathLst>
              </a:custGeom>
              <a:noFill/>
              <a:ln w="50800" cap="flat"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8490" name="Text Box 35">
                <a:extLst>
                  <a:ext uri="{FF2B5EF4-FFF2-40B4-BE49-F238E27FC236}">
                    <a16:creationId xmlns:a16="http://schemas.microsoft.com/office/drawing/2014/main" id="{8ABEEF3F-58D2-49A6-86B8-806D5204807B}"/>
                  </a:ext>
                </a:extLst>
              </p:cNvPr>
              <p:cNvSpPr txBox="1">
                <a:spLocks noChangeArrowheads="1"/>
              </p:cNvSpPr>
              <p:nvPr/>
            </p:nvSpPr>
            <p:spPr bwMode="auto">
              <a:xfrm>
                <a:off x="2444" y="2793"/>
                <a:ext cx="340" cy="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nSpc>
                    <a:spcPct val="120000"/>
                  </a:lnSpc>
                  <a:spcBef>
                    <a:spcPct val="45000"/>
                  </a:spcBef>
                  <a:buClr>
                    <a:srgbClr val="99CCCC"/>
                  </a:buClr>
                  <a:buFontTx/>
                  <a:buNone/>
                </a:pPr>
                <a:r>
                  <a:rPr kumimoji="1" lang="en-US" altLang="zh-CN" sz="1800" b="1" i="1">
                    <a:latin typeface="Arial" panose="020B0604020202020204" pitchFamily="34" charset="0"/>
                  </a:rPr>
                  <a:t>MC</a:t>
                </a:r>
              </a:p>
            </p:txBody>
          </p:sp>
        </p:grpSp>
      </p:grpSp>
      <p:grpSp>
        <p:nvGrpSpPr>
          <p:cNvPr id="298020" name="Group 36">
            <a:extLst>
              <a:ext uri="{FF2B5EF4-FFF2-40B4-BE49-F238E27FC236}">
                <a16:creationId xmlns:a16="http://schemas.microsoft.com/office/drawing/2014/main" id="{CF563C03-E759-42BE-9A7D-E75166B8A74C}"/>
              </a:ext>
            </a:extLst>
          </p:cNvPr>
          <p:cNvGrpSpPr>
            <a:grpSpLocks/>
          </p:cNvGrpSpPr>
          <p:nvPr/>
        </p:nvGrpSpPr>
        <p:grpSpPr bwMode="auto">
          <a:xfrm>
            <a:off x="1219200" y="4575175"/>
            <a:ext cx="4697413" cy="2130425"/>
            <a:chOff x="768" y="2882"/>
            <a:chExt cx="2959" cy="1342"/>
          </a:xfrm>
        </p:grpSpPr>
        <p:sp>
          <p:nvSpPr>
            <p:cNvPr id="18482" name="Line 37">
              <a:extLst>
                <a:ext uri="{FF2B5EF4-FFF2-40B4-BE49-F238E27FC236}">
                  <a16:creationId xmlns:a16="http://schemas.microsoft.com/office/drawing/2014/main" id="{837A4630-8923-4D77-AA0D-441A252A9400}"/>
                </a:ext>
              </a:extLst>
            </p:cNvPr>
            <p:cNvSpPr>
              <a:spLocks noChangeShapeType="1"/>
            </p:cNvSpPr>
            <p:nvPr/>
          </p:nvSpPr>
          <p:spPr bwMode="auto">
            <a:xfrm>
              <a:off x="1017" y="2928"/>
              <a:ext cx="0" cy="1143"/>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83" name="Line 38">
              <a:extLst>
                <a:ext uri="{FF2B5EF4-FFF2-40B4-BE49-F238E27FC236}">
                  <a16:creationId xmlns:a16="http://schemas.microsoft.com/office/drawing/2014/main" id="{7CEFDBE5-68BC-4969-8C28-E6EBBC8640FD}"/>
                </a:ext>
              </a:extLst>
            </p:cNvPr>
            <p:cNvSpPr>
              <a:spLocks noChangeShapeType="1"/>
            </p:cNvSpPr>
            <p:nvPr/>
          </p:nvSpPr>
          <p:spPr bwMode="auto">
            <a:xfrm>
              <a:off x="1017" y="4059"/>
              <a:ext cx="248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84" name="Rectangle 39">
              <a:extLst>
                <a:ext uri="{FF2B5EF4-FFF2-40B4-BE49-F238E27FC236}">
                  <a16:creationId xmlns:a16="http://schemas.microsoft.com/office/drawing/2014/main" id="{55A5FAAC-2062-454E-87AC-AA632C97231A}"/>
                </a:ext>
              </a:extLst>
            </p:cNvPr>
            <p:cNvSpPr>
              <a:spLocks noChangeArrowheads="1"/>
            </p:cNvSpPr>
            <p:nvPr/>
          </p:nvSpPr>
          <p:spPr bwMode="auto">
            <a:xfrm>
              <a:off x="768" y="3938"/>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endParaRPr lang="en-US" altLang="zh-CN" sz="2400" b="1">
                <a:latin typeface="Times New Roman" panose="02020603050405020304" pitchFamily="18" charset="0"/>
              </a:endParaRPr>
            </a:p>
          </p:txBody>
        </p:sp>
        <p:sp>
          <p:nvSpPr>
            <p:cNvPr id="18485" name="Rectangle 40">
              <a:extLst>
                <a:ext uri="{FF2B5EF4-FFF2-40B4-BE49-F238E27FC236}">
                  <a16:creationId xmlns:a16="http://schemas.microsoft.com/office/drawing/2014/main" id="{38D212D5-835C-4CAD-8331-AE6515F5163C}"/>
                </a:ext>
              </a:extLst>
            </p:cNvPr>
            <p:cNvSpPr>
              <a:spLocks noChangeArrowheads="1"/>
            </p:cNvSpPr>
            <p:nvPr/>
          </p:nvSpPr>
          <p:spPr bwMode="auto">
            <a:xfrm>
              <a:off x="3474" y="3918"/>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endParaRPr lang="en-US" altLang="zh-CN" sz="2400" b="1">
                <a:latin typeface="Times New Roman" panose="02020603050405020304" pitchFamily="18" charset="0"/>
              </a:endParaRPr>
            </a:p>
          </p:txBody>
        </p:sp>
        <p:sp>
          <p:nvSpPr>
            <p:cNvPr id="18486" name="Rectangle 41">
              <a:extLst>
                <a:ext uri="{FF2B5EF4-FFF2-40B4-BE49-F238E27FC236}">
                  <a16:creationId xmlns:a16="http://schemas.microsoft.com/office/drawing/2014/main" id="{BBC7C647-8B5E-4B75-9F3E-CD128D73F991}"/>
                </a:ext>
              </a:extLst>
            </p:cNvPr>
            <p:cNvSpPr>
              <a:spLocks noChangeArrowheads="1"/>
            </p:cNvSpPr>
            <p:nvPr/>
          </p:nvSpPr>
          <p:spPr bwMode="auto">
            <a:xfrm>
              <a:off x="768" y="2882"/>
              <a:ext cx="28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lang="en-US" altLang="zh-CN" sz="2400" b="1">
                  <a:latin typeface="Arial" panose="020B0604020202020204" pitchFamily="34" charset="0"/>
                </a:rPr>
                <a:t>P</a:t>
              </a:r>
            </a:p>
          </p:txBody>
        </p:sp>
      </p:grpSp>
      <p:grpSp>
        <p:nvGrpSpPr>
          <p:cNvPr id="298026" name="Group 42">
            <a:extLst>
              <a:ext uri="{FF2B5EF4-FFF2-40B4-BE49-F238E27FC236}">
                <a16:creationId xmlns:a16="http://schemas.microsoft.com/office/drawing/2014/main" id="{CCD528DD-F54D-4039-B87F-59FF1F4A0BEE}"/>
              </a:ext>
            </a:extLst>
          </p:cNvPr>
          <p:cNvGrpSpPr>
            <a:grpSpLocks/>
          </p:cNvGrpSpPr>
          <p:nvPr/>
        </p:nvGrpSpPr>
        <p:grpSpPr bwMode="auto">
          <a:xfrm>
            <a:off x="3719513" y="1905000"/>
            <a:ext cx="447675" cy="2279650"/>
            <a:chOff x="2343" y="1200"/>
            <a:chExt cx="282" cy="1436"/>
          </a:xfrm>
        </p:grpSpPr>
        <p:sp>
          <p:nvSpPr>
            <p:cNvPr id="18480" name="Line 43">
              <a:extLst>
                <a:ext uri="{FF2B5EF4-FFF2-40B4-BE49-F238E27FC236}">
                  <a16:creationId xmlns:a16="http://schemas.microsoft.com/office/drawing/2014/main" id="{D08C4B0E-E31C-4FC6-BFFA-051D09BD67D2}"/>
                </a:ext>
              </a:extLst>
            </p:cNvPr>
            <p:cNvSpPr>
              <a:spLocks noChangeShapeType="1"/>
            </p:cNvSpPr>
            <p:nvPr/>
          </p:nvSpPr>
          <p:spPr bwMode="auto">
            <a:xfrm>
              <a:off x="2457" y="1200"/>
              <a:ext cx="0" cy="1204"/>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81" name="Rectangle 44">
              <a:extLst>
                <a:ext uri="{FF2B5EF4-FFF2-40B4-BE49-F238E27FC236}">
                  <a16:creationId xmlns:a16="http://schemas.microsoft.com/office/drawing/2014/main" id="{76FA489C-A45F-4B31-A937-D6BF1E04421D}"/>
                </a:ext>
              </a:extLst>
            </p:cNvPr>
            <p:cNvSpPr>
              <a:spLocks noChangeArrowheads="1"/>
            </p:cNvSpPr>
            <p:nvPr/>
          </p:nvSpPr>
          <p:spPr bwMode="auto">
            <a:xfrm>
              <a:off x="2343" y="2388"/>
              <a:ext cx="28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Q</a:t>
              </a:r>
              <a:r>
                <a:rPr lang="en-US" altLang="zh-CN" sz="2000" i="1" baseline="-25000">
                  <a:latin typeface="Times New Roman" panose="02020603050405020304" pitchFamily="18" charset="0"/>
                </a:rPr>
                <a:t>3</a:t>
              </a:r>
              <a:endParaRPr lang="en-US" altLang="zh-CN" sz="2000" i="1" baseline="30000">
                <a:latin typeface="Times New Roman" panose="02020603050405020304" pitchFamily="18" charset="0"/>
              </a:endParaRPr>
            </a:p>
          </p:txBody>
        </p:sp>
      </p:grpSp>
      <p:sp>
        <p:nvSpPr>
          <p:cNvPr id="298029" name="Rectangle 45">
            <a:extLst>
              <a:ext uri="{FF2B5EF4-FFF2-40B4-BE49-F238E27FC236}">
                <a16:creationId xmlns:a16="http://schemas.microsoft.com/office/drawing/2014/main" id="{E8D3184D-5FC4-4D8F-97CF-71A1171E4B8D}"/>
              </a:ext>
            </a:extLst>
          </p:cNvPr>
          <p:cNvSpPr>
            <a:spLocks noChangeAspect="1" noChangeArrowheads="1"/>
          </p:cNvSpPr>
          <p:nvPr/>
        </p:nvSpPr>
        <p:spPr bwMode="auto">
          <a:xfrm>
            <a:off x="6003925" y="2260600"/>
            <a:ext cx="2733675" cy="406400"/>
          </a:xfrm>
          <a:prstGeom prst="rect">
            <a:avLst/>
          </a:prstGeom>
          <a:solidFill>
            <a:srgbClr val="FFCC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zh-CN" altLang="en-US" sz="2000" b="1">
                <a:latin typeface="Arial" panose="020B0604020202020204" pitchFamily="34" charset="0"/>
                <a:sym typeface="Wingdings" panose="05000000000000000000" pitchFamily="2" charset="2"/>
              </a:rPr>
              <a:t>总收益</a:t>
            </a:r>
            <a:r>
              <a:rPr kumimoji="1" lang="en-US" altLang="zh-CN" sz="2000" b="1">
                <a:latin typeface="Arial" panose="020B0604020202020204" pitchFamily="34" charset="0"/>
                <a:sym typeface="Wingdings" panose="05000000000000000000" pitchFamily="2" charset="2"/>
              </a:rPr>
              <a:t>—</a:t>
            </a:r>
            <a:r>
              <a:rPr kumimoji="1" lang="zh-CN" altLang="en-US" sz="2000" b="1">
                <a:latin typeface="Arial" panose="020B0604020202020204" pitchFamily="34" charset="0"/>
                <a:sym typeface="Wingdings" panose="05000000000000000000" pitchFamily="2" charset="2"/>
              </a:rPr>
              <a:t>总成本分析法</a:t>
            </a:r>
          </a:p>
        </p:txBody>
      </p:sp>
      <p:sp>
        <p:nvSpPr>
          <p:cNvPr id="298030" name="Rectangle 46">
            <a:extLst>
              <a:ext uri="{FF2B5EF4-FFF2-40B4-BE49-F238E27FC236}">
                <a16:creationId xmlns:a16="http://schemas.microsoft.com/office/drawing/2014/main" id="{68D50399-48F2-4527-8D3F-5F80ECB1FD9C}"/>
              </a:ext>
            </a:extLst>
          </p:cNvPr>
          <p:cNvSpPr>
            <a:spLocks noChangeAspect="1" noChangeArrowheads="1"/>
          </p:cNvSpPr>
          <p:nvPr/>
        </p:nvSpPr>
        <p:spPr bwMode="auto">
          <a:xfrm>
            <a:off x="5749925" y="4546600"/>
            <a:ext cx="3241675" cy="406400"/>
          </a:xfrm>
          <a:prstGeom prst="rect">
            <a:avLst/>
          </a:prstGeom>
          <a:solidFill>
            <a:srgbClr val="FFCC00"/>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zh-CN" altLang="en-US" sz="2000" b="1">
                <a:latin typeface="Arial" panose="020B0604020202020204" pitchFamily="34" charset="0"/>
                <a:sym typeface="Wingdings" panose="05000000000000000000" pitchFamily="2" charset="2"/>
              </a:rPr>
              <a:t>边际收益</a:t>
            </a:r>
            <a:r>
              <a:rPr kumimoji="1" lang="en-US" altLang="zh-CN" sz="2000" b="1">
                <a:latin typeface="Arial" panose="020B0604020202020204" pitchFamily="34" charset="0"/>
                <a:sym typeface="Wingdings" panose="05000000000000000000" pitchFamily="2" charset="2"/>
              </a:rPr>
              <a:t>—</a:t>
            </a:r>
            <a:r>
              <a:rPr kumimoji="1" lang="zh-CN" altLang="en-US" sz="2000" b="1">
                <a:latin typeface="Arial" panose="020B0604020202020204" pitchFamily="34" charset="0"/>
                <a:sym typeface="Wingdings" panose="05000000000000000000" pitchFamily="2" charset="2"/>
              </a:rPr>
              <a:t>边际成本分析法</a:t>
            </a:r>
          </a:p>
        </p:txBody>
      </p:sp>
      <p:grpSp>
        <p:nvGrpSpPr>
          <p:cNvPr id="298031" name="Group 47">
            <a:extLst>
              <a:ext uri="{FF2B5EF4-FFF2-40B4-BE49-F238E27FC236}">
                <a16:creationId xmlns:a16="http://schemas.microsoft.com/office/drawing/2014/main" id="{4F18E753-B52C-49D8-B5AE-6ADC9F48B588}"/>
              </a:ext>
            </a:extLst>
          </p:cNvPr>
          <p:cNvGrpSpPr>
            <a:grpSpLocks/>
          </p:cNvGrpSpPr>
          <p:nvPr/>
        </p:nvGrpSpPr>
        <p:grpSpPr bwMode="auto">
          <a:xfrm>
            <a:off x="2879725" y="1414463"/>
            <a:ext cx="1801813" cy="995362"/>
            <a:chOff x="1814" y="891"/>
            <a:chExt cx="1135" cy="627"/>
          </a:xfrm>
        </p:grpSpPr>
        <p:sp>
          <p:nvSpPr>
            <p:cNvPr id="18477" name="Line 48">
              <a:extLst>
                <a:ext uri="{FF2B5EF4-FFF2-40B4-BE49-F238E27FC236}">
                  <a16:creationId xmlns:a16="http://schemas.microsoft.com/office/drawing/2014/main" id="{D69908F2-7367-469B-8ED0-E0454DFF0CA7}"/>
                </a:ext>
              </a:extLst>
            </p:cNvPr>
            <p:cNvSpPr>
              <a:spLocks noChangeShapeType="1"/>
            </p:cNvSpPr>
            <p:nvPr/>
          </p:nvSpPr>
          <p:spPr bwMode="auto">
            <a:xfrm rot="483809" flipV="1">
              <a:off x="1814" y="891"/>
              <a:ext cx="1135" cy="627"/>
            </a:xfrm>
            <a:prstGeom prst="line">
              <a:avLst/>
            </a:prstGeom>
            <a:noFill/>
            <a:ln w="1905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78" name="Oval 49">
              <a:extLst>
                <a:ext uri="{FF2B5EF4-FFF2-40B4-BE49-F238E27FC236}">
                  <a16:creationId xmlns:a16="http://schemas.microsoft.com/office/drawing/2014/main" id="{EFB3BAB4-8E90-4F51-8320-E2F880BEAE6E}"/>
                </a:ext>
              </a:extLst>
            </p:cNvPr>
            <p:cNvSpPr>
              <a:spLocks noChangeAspect="1" noChangeArrowheads="1"/>
            </p:cNvSpPr>
            <p:nvPr/>
          </p:nvSpPr>
          <p:spPr bwMode="auto">
            <a:xfrm>
              <a:off x="2413" y="1131"/>
              <a:ext cx="95" cy="94"/>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8479" name="Rectangle 50">
              <a:extLst>
                <a:ext uri="{FF2B5EF4-FFF2-40B4-BE49-F238E27FC236}">
                  <a16:creationId xmlns:a16="http://schemas.microsoft.com/office/drawing/2014/main" id="{942EC9FF-5B79-406D-AC64-ACBDFE99CDE5}"/>
                </a:ext>
              </a:extLst>
            </p:cNvPr>
            <p:cNvSpPr>
              <a:spLocks noChangeArrowheads="1"/>
            </p:cNvSpPr>
            <p:nvPr/>
          </p:nvSpPr>
          <p:spPr bwMode="auto">
            <a:xfrm>
              <a:off x="2148" y="999"/>
              <a:ext cx="266"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E</a:t>
              </a:r>
              <a:r>
                <a:rPr lang="en-US" altLang="zh-CN" sz="1800" b="1" i="1" baseline="-25000">
                  <a:latin typeface="Arial" panose="020B0604020202020204" pitchFamily="34" charset="0"/>
                </a:rPr>
                <a:t>0</a:t>
              </a:r>
              <a:endParaRPr lang="en-US" altLang="zh-CN" sz="1800" b="1" i="1">
                <a:latin typeface="Arial" panose="020B0604020202020204" pitchFamily="34" charset="0"/>
              </a:endParaRPr>
            </a:p>
          </p:txBody>
        </p:sp>
      </p:grpSp>
      <p:grpSp>
        <p:nvGrpSpPr>
          <p:cNvPr id="298035" name="Group 51">
            <a:extLst>
              <a:ext uri="{FF2B5EF4-FFF2-40B4-BE49-F238E27FC236}">
                <a16:creationId xmlns:a16="http://schemas.microsoft.com/office/drawing/2014/main" id="{8ED3E7DE-C4A5-40C8-B5E8-A1123FE13BE7}"/>
              </a:ext>
            </a:extLst>
          </p:cNvPr>
          <p:cNvGrpSpPr>
            <a:grpSpLocks/>
          </p:cNvGrpSpPr>
          <p:nvPr/>
        </p:nvGrpSpPr>
        <p:grpSpPr bwMode="auto">
          <a:xfrm>
            <a:off x="2895600" y="2243138"/>
            <a:ext cx="1801813" cy="995362"/>
            <a:chOff x="1824" y="1413"/>
            <a:chExt cx="1135" cy="627"/>
          </a:xfrm>
        </p:grpSpPr>
        <p:sp>
          <p:nvSpPr>
            <p:cNvPr id="18474" name="Line 52">
              <a:extLst>
                <a:ext uri="{FF2B5EF4-FFF2-40B4-BE49-F238E27FC236}">
                  <a16:creationId xmlns:a16="http://schemas.microsoft.com/office/drawing/2014/main" id="{32B5D88E-7D9F-4EB2-9B21-647A5D4DD124}"/>
                </a:ext>
              </a:extLst>
            </p:cNvPr>
            <p:cNvSpPr>
              <a:spLocks noChangeShapeType="1"/>
            </p:cNvSpPr>
            <p:nvPr/>
          </p:nvSpPr>
          <p:spPr bwMode="auto">
            <a:xfrm rot="483809" flipV="1">
              <a:off x="1824" y="1413"/>
              <a:ext cx="1135" cy="627"/>
            </a:xfrm>
            <a:prstGeom prst="line">
              <a:avLst/>
            </a:prstGeom>
            <a:noFill/>
            <a:ln w="1905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75" name="Oval 53">
              <a:extLst>
                <a:ext uri="{FF2B5EF4-FFF2-40B4-BE49-F238E27FC236}">
                  <a16:creationId xmlns:a16="http://schemas.microsoft.com/office/drawing/2014/main" id="{6B560CB8-CE06-442E-A334-A2745C92A68B}"/>
                </a:ext>
              </a:extLst>
            </p:cNvPr>
            <p:cNvSpPr>
              <a:spLocks noChangeAspect="1" noChangeArrowheads="1"/>
            </p:cNvSpPr>
            <p:nvPr/>
          </p:nvSpPr>
          <p:spPr bwMode="auto">
            <a:xfrm>
              <a:off x="2414" y="1635"/>
              <a:ext cx="95" cy="94"/>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8476" name="Rectangle 54">
              <a:extLst>
                <a:ext uri="{FF2B5EF4-FFF2-40B4-BE49-F238E27FC236}">
                  <a16:creationId xmlns:a16="http://schemas.microsoft.com/office/drawing/2014/main" id="{CD744B8E-9F0A-4075-A91C-353E1A03C043}"/>
                </a:ext>
              </a:extLst>
            </p:cNvPr>
            <p:cNvSpPr>
              <a:spLocks noChangeArrowheads="1"/>
            </p:cNvSpPr>
            <p:nvPr/>
          </p:nvSpPr>
          <p:spPr bwMode="auto">
            <a:xfrm>
              <a:off x="2465" y="1678"/>
              <a:ext cx="21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E</a:t>
              </a:r>
            </a:p>
          </p:txBody>
        </p:sp>
      </p:grpSp>
      <p:grpSp>
        <p:nvGrpSpPr>
          <p:cNvPr id="298039" name="Group 55">
            <a:extLst>
              <a:ext uri="{FF2B5EF4-FFF2-40B4-BE49-F238E27FC236}">
                <a16:creationId xmlns:a16="http://schemas.microsoft.com/office/drawing/2014/main" id="{B98B0976-E3F9-440B-A79F-05AFA884BCF1}"/>
              </a:ext>
            </a:extLst>
          </p:cNvPr>
          <p:cNvGrpSpPr>
            <a:grpSpLocks/>
          </p:cNvGrpSpPr>
          <p:nvPr/>
        </p:nvGrpSpPr>
        <p:grpSpPr bwMode="auto">
          <a:xfrm>
            <a:off x="2909888" y="4386263"/>
            <a:ext cx="3309937" cy="2166937"/>
            <a:chOff x="1833" y="2763"/>
            <a:chExt cx="2085" cy="1365"/>
          </a:xfrm>
        </p:grpSpPr>
        <p:grpSp>
          <p:nvGrpSpPr>
            <p:cNvPr id="18468" name="Group 56">
              <a:extLst>
                <a:ext uri="{FF2B5EF4-FFF2-40B4-BE49-F238E27FC236}">
                  <a16:creationId xmlns:a16="http://schemas.microsoft.com/office/drawing/2014/main" id="{1F3D673C-5E1E-48C8-A5D5-2C7616CA99DF}"/>
                </a:ext>
              </a:extLst>
            </p:cNvPr>
            <p:cNvGrpSpPr>
              <a:grpSpLocks/>
            </p:cNvGrpSpPr>
            <p:nvPr/>
          </p:nvGrpSpPr>
          <p:grpSpPr bwMode="auto">
            <a:xfrm>
              <a:off x="2064" y="2763"/>
              <a:ext cx="1854" cy="1162"/>
              <a:chOff x="2064" y="2763"/>
              <a:chExt cx="1854" cy="1162"/>
            </a:xfrm>
          </p:grpSpPr>
          <p:sp>
            <p:nvSpPr>
              <p:cNvPr id="18472" name="Rectangle 57">
                <a:extLst>
                  <a:ext uri="{FF2B5EF4-FFF2-40B4-BE49-F238E27FC236}">
                    <a16:creationId xmlns:a16="http://schemas.microsoft.com/office/drawing/2014/main" id="{18FAC2EE-71A0-421E-9069-9CD1407134F0}"/>
                  </a:ext>
                </a:extLst>
              </p:cNvPr>
              <p:cNvSpPr>
                <a:spLocks noChangeArrowheads="1"/>
              </p:cNvSpPr>
              <p:nvPr/>
            </p:nvSpPr>
            <p:spPr bwMode="auto">
              <a:xfrm>
                <a:off x="3408" y="3696"/>
                <a:ext cx="5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D=AR</a:t>
                </a:r>
              </a:p>
            </p:txBody>
          </p:sp>
          <p:sp>
            <p:nvSpPr>
              <p:cNvPr id="18473" name="Line 58">
                <a:extLst>
                  <a:ext uri="{FF2B5EF4-FFF2-40B4-BE49-F238E27FC236}">
                    <a16:creationId xmlns:a16="http://schemas.microsoft.com/office/drawing/2014/main" id="{1054959B-DF28-4E46-B996-3074089BDCD5}"/>
                  </a:ext>
                </a:extLst>
              </p:cNvPr>
              <p:cNvSpPr>
                <a:spLocks noChangeShapeType="1"/>
              </p:cNvSpPr>
              <p:nvPr/>
            </p:nvSpPr>
            <p:spPr bwMode="auto">
              <a:xfrm>
                <a:off x="2064" y="2763"/>
                <a:ext cx="1344" cy="1056"/>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18469" name="Group 59">
              <a:extLst>
                <a:ext uri="{FF2B5EF4-FFF2-40B4-BE49-F238E27FC236}">
                  <a16:creationId xmlns:a16="http://schemas.microsoft.com/office/drawing/2014/main" id="{9B298201-10D0-42E9-9B28-35A22A8C599C}"/>
                </a:ext>
              </a:extLst>
            </p:cNvPr>
            <p:cNvGrpSpPr>
              <a:grpSpLocks/>
            </p:cNvGrpSpPr>
            <p:nvPr/>
          </p:nvGrpSpPr>
          <p:grpSpPr bwMode="auto">
            <a:xfrm>
              <a:off x="1833" y="2880"/>
              <a:ext cx="1163" cy="1248"/>
              <a:chOff x="1833" y="2880"/>
              <a:chExt cx="1163" cy="1248"/>
            </a:xfrm>
          </p:grpSpPr>
          <p:sp>
            <p:nvSpPr>
              <p:cNvPr id="18470" name="Line 60">
                <a:extLst>
                  <a:ext uri="{FF2B5EF4-FFF2-40B4-BE49-F238E27FC236}">
                    <a16:creationId xmlns:a16="http://schemas.microsoft.com/office/drawing/2014/main" id="{66B5C81A-34B0-4447-BF77-317134E5E62E}"/>
                  </a:ext>
                </a:extLst>
              </p:cNvPr>
              <p:cNvSpPr>
                <a:spLocks noChangeShapeType="1"/>
              </p:cNvSpPr>
              <p:nvPr/>
            </p:nvSpPr>
            <p:spPr bwMode="auto">
              <a:xfrm>
                <a:off x="1833" y="2880"/>
                <a:ext cx="1056" cy="1248"/>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471" name="Rectangle 61">
                <a:extLst>
                  <a:ext uri="{FF2B5EF4-FFF2-40B4-BE49-F238E27FC236}">
                    <a16:creationId xmlns:a16="http://schemas.microsoft.com/office/drawing/2014/main" id="{558C09C3-159A-48BD-88E2-707A072877D5}"/>
                  </a:ext>
                </a:extLst>
              </p:cNvPr>
              <p:cNvSpPr>
                <a:spLocks noChangeArrowheads="1"/>
              </p:cNvSpPr>
              <p:nvPr/>
            </p:nvSpPr>
            <p:spPr bwMode="auto">
              <a:xfrm>
                <a:off x="2658" y="3744"/>
                <a:ext cx="33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MR</a:t>
                </a:r>
              </a:p>
            </p:txBody>
          </p:sp>
        </p:grpSp>
      </p:grpSp>
      <p:grpSp>
        <p:nvGrpSpPr>
          <p:cNvPr id="298046" name="Group 62">
            <a:extLst>
              <a:ext uri="{FF2B5EF4-FFF2-40B4-BE49-F238E27FC236}">
                <a16:creationId xmlns:a16="http://schemas.microsoft.com/office/drawing/2014/main" id="{DD0C6E65-74C1-4518-A486-3C4811AA32C9}"/>
              </a:ext>
            </a:extLst>
          </p:cNvPr>
          <p:cNvGrpSpPr>
            <a:grpSpLocks/>
          </p:cNvGrpSpPr>
          <p:nvPr/>
        </p:nvGrpSpPr>
        <p:grpSpPr bwMode="auto">
          <a:xfrm>
            <a:off x="1995488" y="4498975"/>
            <a:ext cx="2881312" cy="2297113"/>
            <a:chOff x="1257" y="2834"/>
            <a:chExt cx="1815" cy="1447"/>
          </a:xfrm>
        </p:grpSpPr>
        <p:grpSp>
          <p:nvGrpSpPr>
            <p:cNvPr id="18461" name="Group 63">
              <a:extLst>
                <a:ext uri="{FF2B5EF4-FFF2-40B4-BE49-F238E27FC236}">
                  <a16:creationId xmlns:a16="http://schemas.microsoft.com/office/drawing/2014/main" id="{95BAC6A0-C1B1-4E7C-AE99-E482F7E9B75C}"/>
                </a:ext>
              </a:extLst>
            </p:cNvPr>
            <p:cNvGrpSpPr>
              <a:grpSpLocks/>
            </p:cNvGrpSpPr>
            <p:nvPr/>
          </p:nvGrpSpPr>
          <p:grpSpPr bwMode="auto">
            <a:xfrm>
              <a:off x="1257" y="2840"/>
              <a:ext cx="282" cy="1431"/>
              <a:chOff x="1257" y="2840"/>
              <a:chExt cx="282" cy="1431"/>
            </a:xfrm>
          </p:grpSpPr>
          <p:sp>
            <p:nvSpPr>
              <p:cNvPr id="18466" name="Line 64">
                <a:extLst>
                  <a:ext uri="{FF2B5EF4-FFF2-40B4-BE49-F238E27FC236}">
                    <a16:creationId xmlns:a16="http://schemas.microsoft.com/office/drawing/2014/main" id="{CF045BF5-B93B-4788-AE44-2BAC8280AA8B}"/>
                  </a:ext>
                </a:extLst>
              </p:cNvPr>
              <p:cNvSpPr>
                <a:spLocks noChangeShapeType="1"/>
              </p:cNvSpPr>
              <p:nvPr/>
            </p:nvSpPr>
            <p:spPr bwMode="auto">
              <a:xfrm>
                <a:off x="1392" y="2840"/>
                <a:ext cx="0" cy="1222"/>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67" name="Rectangle 65">
                <a:extLst>
                  <a:ext uri="{FF2B5EF4-FFF2-40B4-BE49-F238E27FC236}">
                    <a16:creationId xmlns:a16="http://schemas.microsoft.com/office/drawing/2014/main" id="{837E98FF-7776-4518-B64A-F7258F3842E5}"/>
                  </a:ext>
                </a:extLst>
              </p:cNvPr>
              <p:cNvSpPr>
                <a:spLocks noChangeArrowheads="1"/>
              </p:cNvSpPr>
              <p:nvPr/>
            </p:nvSpPr>
            <p:spPr bwMode="auto">
              <a:xfrm>
                <a:off x="1257" y="4023"/>
                <a:ext cx="28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Q</a:t>
                </a:r>
                <a:r>
                  <a:rPr lang="en-US" altLang="zh-CN" sz="2000" i="1" baseline="-25000">
                    <a:latin typeface="Times New Roman" panose="02020603050405020304" pitchFamily="18" charset="0"/>
                  </a:rPr>
                  <a:t>1</a:t>
                </a:r>
              </a:p>
            </p:txBody>
          </p:sp>
        </p:grpSp>
        <p:grpSp>
          <p:nvGrpSpPr>
            <p:cNvPr id="18462" name="Group 66">
              <a:extLst>
                <a:ext uri="{FF2B5EF4-FFF2-40B4-BE49-F238E27FC236}">
                  <a16:creationId xmlns:a16="http://schemas.microsoft.com/office/drawing/2014/main" id="{F3D032D3-C811-47D9-B957-2D881DFE7126}"/>
                </a:ext>
              </a:extLst>
            </p:cNvPr>
            <p:cNvGrpSpPr>
              <a:grpSpLocks/>
            </p:cNvGrpSpPr>
            <p:nvPr/>
          </p:nvGrpSpPr>
          <p:grpSpPr bwMode="auto">
            <a:xfrm>
              <a:off x="2790" y="2834"/>
              <a:ext cx="282" cy="1447"/>
              <a:chOff x="2790" y="2834"/>
              <a:chExt cx="282" cy="1447"/>
            </a:xfrm>
          </p:grpSpPr>
          <p:sp>
            <p:nvSpPr>
              <p:cNvPr id="18463" name="Line 67">
                <a:extLst>
                  <a:ext uri="{FF2B5EF4-FFF2-40B4-BE49-F238E27FC236}">
                    <a16:creationId xmlns:a16="http://schemas.microsoft.com/office/drawing/2014/main" id="{ED3E7EE7-B762-4D7A-BDC1-104CDAF378E0}"/>
                  </a:ext>
                </a:extLst>
              </p:cNvPr>
              <p:cNvSpPr>
                <a:spLocks noChangeShapeType="1"/>
              </p:cNvSpPr>
              <p:nvPr/>
            </p:nvSpPr>
            <p:spPr bwMode="auto">
              <a:xfrm>
                <a:off x="2928" y="2834"/>
                <a:ext cx="0" cy="1226"/>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64" name="Rectangle 68">
                <a:extLst>
                  <a:ext uri="{FF2B5EF4-FFF2-40B4-BE49-F238E27FC236}">
                    <a16:creationId xmlns:a16="http://schemas.microsoft.com/office/drawing/2014/main" id="{8C818611-F1A0-419F-9D8D-09434D4D0316}"/>
                  </a:ext>
                </a:extLst>
              </p:cNvPr>
              <p:cNvSpPr>
                <a:spLocks noChangeArrowheads="1"/>
              </p:cNvSpPr>
              <p:nvPr/>
            </p:nvSpPr>
            <p:spPr bwMode="auto">
              <a:xfrm>
                <a:off x="2790" y="4033"/>
                <a:ext cx="28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Q</a:t>
                </a:r>
                <a:r>
                  <a:rPr lang="en-US" altLang="zh-CN" sz="2000" i="1" baseline="-25000">
                    <a:latin typeface="Times New Roman" panose="02020603050405020304" pitchFamily="18" charset="0"/>
                  </a:rPr>
                  <a:t>2</a:t>
                </a:r>
                <a:endParaRPr lang="en-US" altLang="zh-CN" sz="2000" i="1" baseline="30000">
                  <a:latin typeface="Times New Roman" panose="02020603050405020304" pitchFamily="18" charset="0"/>
                </a:endParaRPr>
              </a:p>
            </p:txBody>
          </p:sp>
          <p:sp>
            <p:nvSpPr>
              <p:cNvPr id="18465" name="Oval 69">
                <a:extLst>
                  <a:ext uri="{FF2B5EF4-FFF2-40B4-BE49-F238E27FC236}">
                    <a16:creationId xmlns:a16="http://schemas.microsoft.com/office/drawing/2014/main" id="{4F3D9098-0657-4E91-B2E2-133F9C9EE4D7}"/>
                  </a:ext>
                </a:extLst>
              </p:cNvPr>
              <p:cNvSpPr>
                <a:spLocks noChangeAspect="1" noChangeArrowheads="1"/>
              </p:cNvSpPr>
              <p:nvPr/>
            </p:nvSpPr>
            <p:spPr bwMode="auto">
              <a:xfrm>
                <a:off x="2880" y="3401"/>
                <a:ext cx="95" cy="94"/>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grpSp>
        <p:nvGrpSpPr>
          <p:cNvPr id="298054" name="Group 70">
            <a:extLst>
              <a:ext uri="{FF2B5EF4-FFF2-40B4-BE49-F238E27FC236}">
                <a16:creationId xmlns:a16="http://schemas.microsoft.com/office/drawing/2014/main" id="{B83F1501-336E-47CD-9F7F-6256426088AA}"/>
              </a:ext>
            </a:extLst>
          </p:cNvPr>
          <p:cNvGrpSpPr>
            <a:grpSpLocks/>
          </p:cNvGrpSpPr>
          <p:nvPr/>
        </p:nvGrpSpPr>
        <p:grpSpPr bwMode="auto">
          <a:xfrm>
            <a:off x="3733800" y="4495800"/>
            <a:ext cx="447675" cy="2300288"/>
            <a:chOff x="2352" y="2832"/>
            <a:chExt cx="282" cy="1449"/>
          </a:xfrm>
        </p:grpSpPr>
        <p:sp>
          <p:nvSpPr>
            <p:cNvPr id="18458" name="Line 71">
              <a:extLst>
                <a:ext uri="{FF2B5EF4-FFF2-40B4-BE49-F238E27FC236}">
                  <a16:creationId xmlns:a16="http://schemas.microsoft.com/office/drawing/2014/main" id="{DFA265AC-9BF2-44DF-A148-B3645F134999}"/>
                </a:ext>
              </a:extLst>
            </p:cNvPr>
            <p:cNvSpPr>
              <a:spLocks noChangeShapeType="1"/>
            </p:cNvSpPr>
            <p:nvPr/>
          </p:nvSpPr>
          <p:spPr bwMode="auto">
            <a:xfrm>
              <a:off x="2457" y="2832"/>
              <a:ext cx="0" cy="1226"/>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59" name="Rectangle 72">
              <a:extLst>
                <a:ext uri="{FF2B5EF4-FFF2-40B4-BE49-F238E27FC236}">
                  <a16:creationId xmlns:a16="http://schemas.microsoft.com/office/drawing/2014/main" id="{7FC20FD6-37BB-4E80-82A1-A272D854BDAE}"/>
                </a:ext>
              </a:extLst>
            </p:cNvPr>
            <p:cNvSpPr>
              <a:spLocks noChangeArrowheads="1"/>
            </p:cNvSpPr>
            <p:nvPr/>
          </p:nvSpPr>
          <p:spPr bwMode="auto">
            <a:xfrm>
              <a:off x="2352" y="4033"/>
              <a:ext cx="28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Q</a:t>
              </a:r>
              <a:r>
                <a:rPr lang="en-US" altLang="zh-CN" sz="2000" i="1" baseline="-25000">
                  <a:latin typeface="Times New Roman" panose="02020603050405020304" pitchFamily="18" charset="0"/>
                </a:rPr>
                <a:t>3</a:t>
              </a:r>
              <a:endParaRPr lang="en-US" altLang="zh-CN" sz="2000" i="1" baseline="30000">
                <a:latin typeface="Times New Roman" panose="02020603050405020304" pitchFamily="18" charset="0"/>
              </a:endParaRPr>
            </a:p>
          </p:txBody>
        </p:sp>
        <p:sp>
          <p:nvSpPr>
            <p:cNvPr id="18460" name="Oval 73">
              <a:extLst>
                <a:ext uri="{FF2B5EF4-FFF2-40B4-BE49-F238E27FC236}">
                  <a16:creationId xmlns:a16="http://schemas.microsoft.com/office/drawing/2014/main" id="{069122A5-C093-43AD-AB5C-23A835ACC014}"/>
                </a:ext>
              </a:extLst>
            </p:cNvPr>
            <p:cNvSpPr>
              <a:spLocks noChangeAspect="1" noChangeArrowheads="1"/>
            </p:cNvSpPr>
            <p:nvPr/>
          </p:nvSpPr>
          <p:spPr bwMode="auto">
            <a:xfrm>
              <a:off x="2421" y="3563"/>
              <a:ext cx="95" cy="94"/>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298058" name="Group 74">
            <a:extLst>
              <a:ext uri="{FF2B5EF4-FFF2-40B4-BE49-F238E27FC236}">
                <a16:creationId xmlns:a16="http://schemas.microsoft.com/office/drawing/2014/main" id="{C7B0D363-12D5-4B6C-9E4A-6A0356407118}"/>
              </a:ext>
            </a:extLst>
          </p:cNvPr>
          <p:cNvGrpSpPr>
            <a:grpSpLocks/>
          </p:cNvGrpSpPr>
          <p:nvPr/>
        </p:nvGrpSpPr>
        <p:grpSpPr bwMode="auto">
          <a:xfrm>
            <a:off x="1143000" y="4814888"/>
            <a:ext cx="2851150" cy="560387"/>
            <a:chOff x="720" y="3033"/>
            <a:chExt cx="1796" cy="353"/>
          </a:xfrm>
        </p:grpSpPr>
        <p:sp>
          <p:nvSpPr>
            <p:cNvPr id="18454" name="Rectangle 75">
              <a:extLst>
                <a:ext uri="{FF2B5EF4-FFF2-40B4-BE49-F238E27FC236}">
                  <a16:creationId xmlns:a16="http://schemas.microsoft.com/office/drawing/2014/main" id="{85C51A02-2D5E-4009-B33A-CC0AEEA961B9}"/>
                </a:ext>
              </a:extLst>
            </p:cNvPr>
            <p:cNvSpPr>
              <a:spLocks noChangeArrowheads="1"/>
            </p:cNvSpPr>
            <p:nvPr/>
          </p:nvSpPr>
          <p:spPr bwMode="auto">
            <a:xfrm>
              <a:off x="720" y="3138"/>
              <a:ext cx="264"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P</a:t>
              </a:r>
              <a:r>
                <a:rPr lang="en-US" altLang="zh-CN" sz="2000" i="1" baseline="-25000">
                  <a:latin typeface="Times New Roman" panose="02020603050405020304" pitchFamily="18" charset="0"/>
                </a:rPr>
                <a:t>0</a:t>
              </a:r>
            </a:p>
          </p:txBody>
        </p:sp>
        <p:sp>
          <p:nvSpPr>
            <p:cNvPr id="18455" name="Line 76">
              <a:extLst>
                <a:ext uri="{FF2B5EF4-FFF2-40B4-BE49-F238E27FC236}">
                  <a16:creationId xmlns:a16="http://schemas.microsoft.com/office/drawing/2014/main" id="{746DDA11-03E8-4BB1-BB7F-9266FCA54618}"/>
                </a:ext>
              </a:extLst>
            </p:cNvPr>
            <p:cNvSpPr>
              <a:spLocks noChangeShapeType="1"/>
            </p:cNvSpPr>
            <p:nvPr/>
          </p:nvSpPr>
          <p:spPr bwMode="auto">
            <a:xfrm flipH="1">
              <a:off x="1008" y="3072"/>
              <a:ext cx="1440"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456" name="Oval 77">
              <a:extLst>
                <a:ext uri="{FF2B5EF4-FFF2-40B4-BE49-F238E27FC236}">
                  <a16:creationId xmlns:a16="http://schemas.microsoft.com/office/drawing/2014/main" id="{8CD418DA-DA36-4F69-A657-E0F177E2E4B5}"/>
                </a:ext>
              </a:extLst>
            </p:cNvPr>
            <p:cNvSpPr>
              <a:spLocks noChangeAspect="1" noChangeArrowheads="1"/>
            </p:cNvSpPr>
            <p:nvPr/>
          </p:nvSpPr>
          <p:spPr bwMode="auto">
            <a:xfrm>
              <a:off x="2421" y="3033"/>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8457" name="Line 78">
              <a:extLst>
                <a:ext uri="{FF2B5EF4-FFF2-40B4-BE49-F238E27FC236}">
                  <a16:creationId xmlns:a16="http://schemas.microsoft.com/office/drawing/2014/main" id="{0F8A4498-4252-4E1E-A17E-B992762AE225}"/>
                </a:ext>
              </a:extLst>
            </p:cNvPr>
            <p:cNvSpPr>
              <a:spLocks noChangeShapeType="1"/>
            </p:cNvSpPr>
            <p:nvPr/>
          </p:nvSpPr>
          <p:spPr bwMode="auto">
            <a:xfrm flipV="1">
              <a:off x="864" y="3090"/>
              <a:ext cx="144" cy="96"/>
            </a:xfrm>
            <a:prstGeom prst="line">
              <a:avLst/>
            </a:prstGeom>
            <a:noFill/>
            <a:ln w="1905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7987">
                                            <p:txEl>
                                              <p:pRg st="0" end="0"/>
                                            </p:txEl>
                                          </p:spTgt>
                                        </p:tgtEl>
                                        <p:attrNameLst>
                                          <p:attrName>style.visibility</p:attrName>
                                        </p:attrNameLst>
                                      </p:cBhvr>
                                      <p:to>
                                        <p:strVal val="visible"/>
                                      </p:to>
                                    </p:set>
                                    <p:anim calcmode="lin" valueType="num">
                                      <p:cBhvr additive="base">
                                        <p:cTn id="7" dur="500" fill="hold"/>
                                        <p:tgtEl>
                                          <p:spTgt spid="297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7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97988"/>
                                        </p:tgtEl>
                                        <p:attrNameLst>
                                          <p:attrName>style.visibility</p:attrName>
                                        </p:attrNameLst>
                                      </p:cBhvr>
                                      <p:to>
                                        <p:strVal val="visible"/>
                                      </p:to>
                                    </p:set>
                                    <p:anim calcmode="lin" valueType="num">
                                      <p:cBhvr additive="base">
                                        <p:cTn id="13" dur="500" fill="hold"/>
                                        <p:tgtEl>
                                          <p:spTgt spid="297988"/>
                                        </p:tgtEl>
                                        <p:attrNameLst>
                                          <p:attrName>ppt_x</p:attrName>
                                        </p:attrNameLst>
                                      </p:cBhvr>
                                      <p:tavLst>
                                        <p:tav tm="0">
                                          <p:val>
                                            <p:strVal val="0-#ppt_w/2"/>
                                          </p:val>
                                        </p:tav>
                                        <p:tav tm="100000">
                                          <p:val>
                                            <p:strVal val="#ppt_x"/>
                                          </p:val>
                                        </p:tav>
                                      </p:tavLst>
                                    </p:anim>
                                    <p:anim calcmode="lin" valueType="num">
                                      <p:cBhvr additive="base">
                                        <p:cTn id="14" dur="500" fill="hold"/>
                                        <p:tgtEl>
                                          <p:spTgt spid="29798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3" fill="hold" nodeType="clickEffect">
                                  <p:stCondLst>
                                    <p:cond delay="0"/>
                                  </p:stCondLst>
                                  <p:childTnLst>
                                    <p:set>
                                      <p:cBhvr>
                                        <p:cTn id="18" dur="1" fill="hold">
                                          <p:stCondLst>
                                            <p:cond delay="0"/>
                                          </p:stCondLst>
                                        </p:cTn>
                                        <p:tgtEl>
                                          <p:spTgt spid="297997"/>
                                        </p:tgtEl>
                                        <p:attrNameLst>
                                          <p:attrName>style.visibility</p:attrName>
                                        </p:attrNameLst>
                                      </p:cBhvr>
                                      <p:to>
                                        <p:strVal val="visible"/>
                                      </p:to>
                                    </p:set>
                                    <p:animEffect transition="in" filter="strips(upRight)">
                                      <p:cBhvr>
                                        <p:cTn id="19" dur="500"/>
                                        <p:tgtEl>
                                          <p:spTgt spid="297997"/>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8" presetClass="entr" presetSubtype="3" fill="hold" nodeType="clickEffect">
                                  <p:stCondLst>
                                    <p:cond delay="0"/>
                                  </p:stCondLst>
                                  <p:childTnLst>
                                    <p:set>
                                      <p:cBhvr>
                                        <p:cTn id="23" dur="1" fill="hold">
                                          <p:stCondLst>
                                            <p:cond delay="0"/>
                                          </p:stCondLst>
                                        </p:cTn>
                                        <p:tgtEl>
                                          <p:spTgt spid="297994"/>
                                        </p:tgtEl>
                                        <p:attrNameLst>
                                          <p:attrName>style.visibility</p:attrName>
                                        </p:attrNameLst>
                                      </p:cBhvr>
                                      <p:to>
                                        <p:strVal val="visible"/>
                                      </p:to>
                                    </p:set>
                                    <p:animEffect transition="in" filter="strips(upRight)">
                                      <p:cBhvr>
                                        <p:cTn id="24" dur="500"/>
                                        <p:tgtEl>
                                          <p:spTgt spid="297994"/>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1" fill="hold" nodeType="clickEffect">
                                  <p:stCondLst>
                                    <p:cond delay="0"/>
                                  </p:stCondLst>
                                  <p:childTnLst>
                                    <p:set>
                                      <p:cBhvr>
                                        <p:cTn id="28" dur="1" fill="hold">
                                          <p:stCondLst>
                                            <p:cond delay="0"/>
                                          </p:stCondLst>
                                        </p:cTn>
                                        <p:tgtEl>
                                          <p:spTgt spid="298000"/>
                                        </p:tgtEl>
                                        <p:attrNameLst>
                                          <p:attrName>style.visibility</p:attrName>
                                        </p:attrNameLst>
                                      </p:cBhvr>
                                      <p:to>
                                        <p:strVal val="visible"/>
                                      </p:to>
                                    </p:set>
                                    <p:animEffect transition="in" filter="wipe(up)">
                                      <p:cBhvr>
                                        <p:cTn id="29" dur="500"/>
                                        <p:tgtEl>
                                          <p:spTgt spid="298000"/>
                                        </p:tgtEl>
                                      </p:cBhvr>
                                    </p:animEffect>
                                  </p:childTnLst>
                                </p:cTn>
                              </p:par>
                            </p:childTnLst>
                          </p:cTn>
                        </p:par>
                        <p:par>
                          <p:cTn id="30" fill="hold" nodeType="afterGroup">
                            <p:stCondLst>
                              <p:cond delay="500"/>
                            </p:stCondLst>
                            <p:childTnLst>
                              <p:par>
                                <p:cTn id="31" presetID="22" presetClass="entr" presetSubtype="1" fill="hold" nodeType="afterEffect">
                                  <p:stCondLst>
                                    <p:cond delay="0"/>
                                  </p:stCondLst>
                                  <p:childTnLst>
                                    <p:set>
                                      <p:cBhvr>
                                        <p:cTn id="32" dur="1" fill="hold">
                                          <p:stCondLst>
                                            <p:cond delay="0"/>
                                          </p:stCondLst>
                                        </p:cTn>
                                        <p:tgtEl>
                                          <p:spTgt spid="298005"/>
                                        </p:tgtEl>
                                        <p:attrNameLst>
                                          <p:attrName>style.visibility</p:attrName>
                                        </p:attrNameLst>
                                      </p:cBhvr>
                                      <p:to>
                                        <p:strVal val="visible"/>
                                      </p:to>
                                    </p:set>
                                    <p:animEffect transition="in" filter="wipe(up)">
                                      <p:cBhvr>
                                        <p:cTn id="33" dur="500"/>
                                        <p:tgtEl>
                                          <p:spTgt spid="298005"/>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nodeType="clickEffect">
                                  <p:stCondLst>
                                    <p:cond delay="0"/>
                                  </p:stCondLst>
                                  <p:childTnLst>
                                    <p:set>
                                      <p:cBhvr>
                                        <p:cTn id="37" dur="1" fill="hold">
                                          <p:stCondLst>
                                            <p:cond delay="0"/>
                                          </p:stCondLst>
                                        </p:cTn>
                                        <p:tgtEl>
                                          <p:spTgt spid="298035"/>
                                        </p:tgtEl>
                                        <p:attrNameLst>
                                          <p:attrName>style.visibility</p:attrName>
                                        </p:attrNameLst>
                                      </p:cBhvr>
                                      <p:to>
                                        <p:strVal val="visible"/>
                                      </p:to>
                                    </p:set>
                                    <p:animEffect transition="in" filter="wipe(left)">
                                      <p:cBhvr>
                                        <p:cTn id="38" dur="500"/>
                                        <p:tgtEl>
                                          <p:spTgt spid="298035"/>
                                        </p:tgtEl>
                                      </p:cBhvr>
                                    </p:animEffect>
                                  </p:childTnLst>
                                </p:cTn>
                              </p:par>
                            </p:childTnLst>
                          </p:cTn>
                        </p:par>
                        <p:par>
                          <p:cTn id="39" fill="hold" nodeType="afterGroup">
                            <p:stCondLst>
                              <p:cond delay="500"/>
                            </p:stCondLst>
                            <p:childTnLst>
                              <p:par>
                                <p:cTn id="40" presetID="22" presetClass="entr" presetSubtype="8" fill="hold" nodeType="afterEffect">
                                  <p:stCondLst>
                                    <p:cond delay="0"/>
                                  </p:stCondLst>
                                  <p:childTnLst>
                                    <p:set>
                                      <p:cBhvr>
                                        <p:cTn id="41" dur="1" fill="hold">
                                          <p:stCondLst>
                                            <p:cond delay="0"/>
                                          </p:stCondLst>
                                        </p:cTn>
                                        <p:tgtEl>
                                          <p:spTgt spid="298031"/>
                                        </p:tgtEl>
                                        <p:attrNameLst>
                                          <p:attrName>style.visibility</p:attrName>
                                        </p:attrNameLst>
                                      </p:cBhvr>
                                      <p:to>
                                        <p:strVal val="visible"/>
                                      </p:to>
                                    </p:set>
                                    <p:animEffect transition="in" filter="wipe(left)">
                                      <p:cBhvr>
                                        <p:cTn id="42" dur="500"/>
                                        <p:tgtEl>
                                          <p:spTgt spid="298031"/>
                                        </p:tgtEl>
                                      </p:cBhvr>
                                    </p:animEffect>
                                  </p:childTnLst>
                                </p:cTn>
                              </p:par>
                            </p:childTnLst>
                          </p:cTn>
                        </p:par>
                        <p:par>
                          <p:cTn id="43" fill="hold" nodeType="afterGroup">
                            <p:stCondLst>
                              <p:cond delay="1000"/>
                            </p:stCondLst>
                            <p:childTnLst>
                              <p:par>
                                <p:cTn id="44" presetID="22" presetClass="entr" presetSubtype="1" fill="hold" nodeType="afterEffect">
                                  <p:stCondLst>
                                    <p:cond delay="0"/>
                                  </p:stCondLst>
                                  <p:childTnLst>
                                    <p:set>
                                      <p:cBhvr>
                                        <p:cTn id="45" dur="1" fill="hold">
                                          <p:stCondLst>
                                            <p:cond delay="0"/>
                                          </p:stCondLst>
                                        </p:cTn>
                                        <p:tgtEl>
                                          <p:spTgt spid="298026"/>
                                        </p:tgtEl>
                                        <p:attrNameLst>
                                          <p:attrName>style.visibility</p:attrName>
                                        </p:attrNameLst>
                                      </p:cBhvr>
                                      <p:to>
                                        <p:strVal val="visible"/>
                                      </p:to>
                                    </p:set>
                                    <p:animEffect transition="in" filter="wipe(up)">
                                      <p:cBhvr>
                                        <p:cTn id="46" dur="500"/>
                                        <p:tgtEl>
                                          <p:spTgt spid="29802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nodeType="clickEffect">
                                  <p:stCondLst>
                                    <p:cond delay="0"/>
                                  </p:stCondLst>
                                  <p:childTnLst>
                                    <p:set>
                                      <p:cBhvr>
                                        <p:cTn id="50" dur="1" fill="hold">
                                          <p:stCondLst>
                                            <p:cond delay="0"/>
                                          </p:stCondLst>
                                        </p:cTn>
                                        <p:tgtEl>
                                          <p:spTgt spid="298010"/>
                                        </p:tgtEl>
                                        <p:attrNameLst>
                                          <p:attrName>style.visibility</p:attrName>
                                        </p:attrNameLst>
                                      </p:cBhvr>
                                      <p:to>
                                        <p:strVal val="visible"/>
                                      </p:to>
                                    </p:set>
                                    <p:animEffect transition="in" filter="wipe(left)">
                                      <p:cBhvr>
                                        <p:cTn id="51" dur="500"/>
                                        <p:tgtEl>
                                          <p:spTgt spid="298010"/>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298029"/>
                                        </p:tgtEl>
                                        <p:attrNameLst>
                                          <p:attrName>style.visibility</p:attrName>
                                        </p:attrNameLst>
                                      </p:cBhvr>
                                      <p:to>
                                        <p:strVal val="visible"/>
                                      </p:to>
                                    </p:set>
                                    <p:animEffect transition="in" filter="dissolve">
                                      <p:cBhvr>
                                        <p:cTn id="56" dur="500"/>
                                        <p:tgtEl>
                                          <p:spTgt spid="298029"/>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298020"/>
                                        </p:tgtEl>
                                        <p:attrNameLst>
                                          <p:attrName>style.visibility</p:attrName>
                                        </p:attrNameLst>
                                      </p:cBhvr>
                                      <p:to>
                                        <p:strVal val="visible"/>
                                      </p:to>
                                    </p:set>
                                    <p:anim calcmode="lin" valueType="num">
                                      <p:cBhvr additive="base">
                                        <p:cTn id="61" dur="500" fill="hold"/>
                                        <p:tgtEl>
                                          <p:spTgt spid="298020"/>
                                        </p:tgtEl>
                                        <p:attrNameLst>
                                          <p:attrName>ppt_x</p:attrName>
                                        </p:attrNameLst>
                                      </p:cBhvr>
                                      <p:tavLst>
                                        <p:tav tm="0">
                                          <p:val>
                                            <p:strVal val="0-#ppt_w/2"/>
                                          </p:val>
                                        </p:tav>
                                        <p:tav tm="100000">
                                          <p:val>
                                            <p:strVal val="#ppt_x"/>
                                          </p:val>
                                        </p:tav>
                                      </p:tavLst>
                                    </p:anim>
                                    <p:anim calcmode="lin" valueType="num">
                                      <p:cBhvr additive="base">
                                        <p:cTn id="62" dur="500" fill="hold"/>
                                        <p:tgtEl>
                                          <p:spTgt spid="298020"/>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1" fill="hold" nodeType="clickEffect">
                                  <p:stCondLst>
                                    <p:cond delay="0"/>
                                  </p:stCondLst>
                                  <p:childTnLst>
                                    <p:set>
                                      <p:cBhvr>
                                        <p:cTn id="66" dur="1" fill="hold">
                                          <p:stCondLst>
                                            <p:cond delay="0"/>
                                          </p:stCondLst>
                                        </p:cTn>
                                        <p:tgtEl>
                                          <p:spTgt spid="298039"/>
                                        </p:tgtEl>
                                        <p:attrNameLst>
                                          <p:attrName>style.visibility</p:attrName>
                                        </p:attrNameLst>
                                      </p:cBhvr>
                                      <p:to>
                                        <p:strVal val="visible"/>
                                      </p:to>
                                    </p:set>
                                    <p:animEffect transition="in" filter="wipe(up)">
                                      <p:cBhvr>
                                        <p:cTn id="67" dur="500"/>
                                        <p:tgtEl>
                                          <p:spTgt spid="298039"/>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nodeType="clickEffect">
                                  <p:stCondLst>
                                    <p:cond delay="0"/>
                                  </p:stCondLst>
                                  <p:childTnLst>
                                    <p:set>
                                      <p:cBhvr>
                                        <p:cTn id="71" dur="1" fill="hold">
                                          <p:stCondLst>
                                            <p:cond delay="0"/>
                                          </p:stCondLst>
                                        </p:cTn>
                                        <p:tgtEl>
                                          <p:spTgt spid="298013"/>
                                        </p:tgtEl>
                                        <p:attrNameLst>
                                          <p:attrName>style.visibility</p:attrName>
                                        </p:attrNameLst>
                                      </p:cBhvr>
                                      <p:to>
                                        <p:strVal val="visible"/>
                                      </p:to>
                                    </p:set>
                                    <p:animEffect transition="in" filter="wipe(left)">
                                      <p:cBhvr>
                                        <p:cTn id="72" dur="500"/>
                                        <p:tgtEl>
                                          <p:spTgt spid="298013"/>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1" fill="hold" nodeType="clickEffect">
                                  <p:stCondLst>
                                    <p:cond delay="0"/>
                                  </p:stCondLst>
                                  <p:childTnLst>
                                    <p:set>
                                      <p:cBhvr>
                                        <p:cTn id="76" dur="1" fill="hold">
                                          <p:stCondLst>
                                            <p:cond delay="0"/>
                                          </p:stCondLst>
                                        </p:cTn>
                                        <p:tgtEl>
                                          <p:spTgt spid="298046"/>
                                        </p:tgtEl>
                                        <p:attrNameLst>
                                          <p:attrName>style.visibility</p:attrName>
                                        </p:attrNameLst>
                                      </p:cBhvr>
                                      <p:to>
                                        <p:strVal val="visible"/>
                                      </p:to>
                                    </p:set>
                                    <p:animEffect transition="in" filter="wipe(up)">
                                      <p:cBhvr>
                                        <p:cTn id="77" dur="500"/>
                                        <p:tgtEl>
                                          <p:spTgt spid="298046"/>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1" fill="hold" nodeType="clickEffect">
                                  <p:stCondLst>
                                    <p:cond delay="0"/>
                                  </p:stCondLst>
                                  <p:childTnLst>
                                    <p:set>
                                      <p:cBhvr>
                                        <p:cTn id="81" dur="1" fill="hold">
                                          <p:stCondLst>
                                            <p:cond delay="0"/>
                                          </p:stCondLst>
                                        </p:cTn>
                                        <p:tgtEl>
                                          <p:spTgt spid="298054"/>
                                        </p:tgtEl>
                                        <p:attrNameLst>
                                          <p:attrName>style.visibility</p:attrName>
                                        </p:attrNameLst>
                                      </p:cBhvr>
                                      <p:to>
                                        <p:strVal val="visible"/>
                                      </p:to>
                                    </p:set>
                                    <p:animEffect transition="in" filter="wipe(up)">
                                      <p:cBhvr>
                                        <p:cTn id="82" dur="500"/>
                                        <p:tgtEl>
                                          <p:spTgt spid="298054"/>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2" fill="hold" nodeType="clickEffect">
                                  <p:stCondLst>
                                    <p:cond delay="0"/>
                                  </p:stCondLst>
                                  <p:childTnLst>
                                    <p:set>
                                      <p:cBhvr>
                                        <p:cTn id="86" dur="1" fill="hold">
                                          <p:stCondLst>
                                            <p:cond delay="0"/>
                                          </p:stCondLst>
                                        </p:cTn>
                                        <p:tgtEl>
                                          <p:spTgt spid="298058"/>
                                        </p:tgtEl>
                                        <p:attrNameLst>
                                          <p:attrName>style.visibility</p:attrName>
                                        </p:attrNameLst>
                                      </p:cBhvr>
                                      <p:to>
                                        <p:strVal val="visible"/>
                                      </p:to>
                                    </p:set>
                                    <p:animEffect transition="in" filter="wipe(right)">
                                      <p:cBhvr>
                                        <p:cTn id="87" dur="500"/>
                                        <p:tgtEl>
                                          <p:spTgt spid="298058"/>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9" presetClass="entr" presetSubtype="0" fill="hold" grpId="0" nodeType="clickEffect">
                                  <p:stCondLst>
                                    <p:cond delay="0"/>
                                  </p:stCondLst>
                                  <p:childTnLst>
                                    <p:set>
                                      <p:cBhvr>
                                        <p:cTn id="91" dur="1" fill="hold">
                                          <p:stCondLst>
                                            <p:cond delay="0"/>
                                          </p:stCondLst>
                                        </p:cTn>
                                        <p:tgtEl>
                                          <p:spTgt spid="298030"/>
                                        </p:tgtEl>
                                        <p:attrNameLst>
                                          <p:attrName>style.visibility</p:attrName>
                                        </p:attrNameLst>
                                      </p:cBhvr>
                                      <p:to>
                                        <p:strVal val="visible"/>
                                      </p:to>
                                    </p:set>
                                    <p:animEffect transition="in" filter="dissolve">
                                      <p:cBhvr>
                                        <p:cTn id="92" dur="500"/>
                                        <p:tgtEl>
                                          <p:spTgt spid="298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build="p" autoUpdateAnimBg="0"/>
      <p:bldP spid="298029" grpId="0" animBg="1" autoUpdateAnimBg="0"/>
      <p:bldP spid="298030"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灯片编号占位符 5">
            <a:extLst>
              <a:ext uri="{FF2B5EF4-FFF2-40B4-BE49-F238E27FC236}">
                <a16:creationId xmlns:a16="http://schemas.microsoft.com/office/drawing/2014/main" id="{0539466C-E766-4505-83BA-3D6DB950E396}"/>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1789192E-90E7-4F1D-94E4-6556B96EFE97}" type="slidenum">
              <a:rPr lang="en-US" altLang="zh-CN" sz="1400" smtClean="0"/>
              <a:pPr>
                <a:spcBef>
                  <a:spcPct val="0"/>
                </a:spcBef>
                <a:buFontTx/>
                <a:buNone/>
              </a:pPr>
              <a:t>15</a:t>
            </a:fld>
            <a:endParaRPr lang="en-US" altLang="zh-CN" sz="1400"/>
          </a:p>
        </p:txBody>
      </p:sp>
      <p:sp>
        <p:nvSpPr>
          <p:cNvPr id="299011" name="Rectangle 3">
            <a:extLst>
              <a:ext uri="{FF2B5EF4-FFF2-40B4-BE49-F238E27FC236}">
                <a16:creationId xmlns:a16="http://schemas.microsoft.com/office/drawing/2014/main" id="{B901DBEF-CE39-4CC9-9CD8-F82C88CCFA09}"/>
              </a:ext>
            </a:extLst>
          </p:cNvPr>
          <p:cNvSpPr>
            <a:spLocks noGrp="1" noChangeArrowheads="1"/>
          </p:cNvSpPr>
          <p:nvPr>
            <p:ph type="body" idx="1"/>
          </p:nvPr>
        </p:nvSpPr>
        <p:spPr>
          <a:xfrm>
            <a:off x="539750" y="549275"/>
            <a:ext cx="7696200" cy="663575"/>
          </a:xfrm>
        </p:spPr>
        <p:txBody>
          <a:bodyPr/>
          <a:lstStyle/>
          <a:p>
            <a:pPr marL="476250" indent="-476250" eaLnBrk="1" hangingPunct="1"/>
            <a:r>
              <a:rPr lang="zh-CN" altLang="en-US" b="1"/>
              <a:t>几种短期均衡的情形</a:t>
            </a:r>
          </a:p>
        </p:txBody>
      </p:sp>
      <p:sp>
        <p:nvSpPr>
          <p:cNvPr id="299012" name="Rectangle 4">
            <a:extLst>
              <a:ext uri="{FF2B5EF4-FFF2-40B4-BE49-F238E27FC236}">
                <a16:creationId xmlns:a16="http://schemas.microsoft.com/office/drawing/2014/main" id="{BBF59078-CB26-4191-AD17-993BBF1911B4}"/>
              </a:ext>
            </a:extLst>
          </p:cNvPr>
          <p:cNvSpPr>
            <a:spLocks noChangeArrowheads="1"/>
          </p:cNvSpPr>
          <p:nvPr/>
        </p:nvSpPr>
        <p:spPr bwMode="auto">
          <a:xfrm>
            <a:off x="468313" y="2636838"/>
            <a:ext cx="2654300" cy="2082800"/>
          </a:xfrm>
          <a:prstGeom prst="rect">
            <a:avLst/>
          </a:prstGeom>
          <a:solidFill>
            <a:srgbClr val="FFCC00"/>
          </a:solidFill>
          <a:ln w="412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45000"/>
              </a:spcBef>
              <a:buClr>
                <a:srgbClr val="99CCCC"/>
              </a:buClr>
              <a:buFontTx/>
              <a:buNone/>
            </a:pPr>
            <a:r>
              <a:rPr kumimoji="1" lang="en-US" altLang="zh-CN" b="1">
                <a:latin typeface="Arial" panose="020B0604020202020204" pitchFamily="34" charset="0"/>
              </a:rPr>
              <a:t>1</a:t>
            </a:r>
            <a:r>
              <a:rPr kumimoji="1" lang="zh-CN" altLang="en-US" b="1">
                <a:latin typeface="Arial" panose="020B0604020202020204" pitchFamily="34" charset="0"/>
              </a:rPr>
              <a:t>）获取超额利润的短期均衡：</a:t>
            </a:r>
            <a:r>
              <a:rPr kumimoji="1" lang="en-US" altLang="zh-CN" b="1" i="1">
                <a:latin typeface="Times New Roman" panose="02020603050405020304" pitchFamily="18" charset="0"/>
              </a:rPr>
              <a:t>P&gt;AC</a:t>
            </a:r>
          </a:p>
        </p:txBody>
      </p:sp>
      <p:grpSp>
        <p:nvGrpSpPr>
          <p:cNvPr id="299013" name="Group 5">
            <a:extLst>
              <a:ext uri="{FF2B5EF4-FFF2-40B4-BE49-F238E27FC236}">
                <a16:creationId xmlns:a16="http://schemas.microsoft.com/office/drawing/2014/main" id="{46747901-F0B8-4303-8204-6CA336DE2453}"/>
              </a:ext>
            </a:extLst>
          </p:cNvPr>
          <p:cNvGrpSpPr>
            <a:grpSpLocks/>
          </p:cNvGrpSpPr>
          <p:nvPr/>
        </p:nvGrpSpPr>
        <p:grpSpPr bwMode="auto">
          <a:xfrm>
            <a:off x="3519488" y="1722438"/>
            <a:ext cx="5265737" cy="4578350"/>
            <a:chOff x="2217" y="1085"/>
            <a:chExt cx="3317" cy="2884"/>
          </a:xfrm>
        </p:grpSpPr>
        <p:grpSp>
          <p:nvGrpSpPr>
            <p:cNvPr id="19479" name="Group 6">
              <a:extLst>
                <a:ext uri="{FF2B5EF4-FFF2-40B4-BE49-F238E27FC236}">
                  <a16:creationId xmlns:a16="http://schemas.microsoft.com/office/drawing/2014/main" id="{44ABF52F-1636-4933-89DF-1E095BAEDB15}"/>
                </a:ext>
              </a:extLst>
            </p:cNvPr>
            <p:cNvGrpSpPr>
              <a:grpSpLocks/>
            </p:cNvGrpSpPr>
            <p:nvPr/>
          </p:nvGrpSpPr>
          <p:grpSpPr bwMode="auto">
            <a:xfrm>
              <a:off x="2475" y="1487"/>
              <a:ext cx="3059" cy="1660"/>
              <a:chOff x="2475" y="1257"/>
              <a:chExt cx="3059" cy="1660"/>
            </a:xfrm>
          </p:grpSpPr>
          <p:sp>
            <p:nvSpPr>
              <p:cNvPr id="19495" name="Line 7">
                <a:extLst>
                  <a:ext uri="{FF2B5EF4-FFF2-40B4-BE49-F238E27FC236}">
                    <a16:creationId xmlns:a16="http://schemas.microsoft.com/office/drawing/2014/main" id="{85403498-F755-4534-9333-7BB8DAA33660}"/>
                  </a:ext>
                </a:extLst>
              </p:cNvPr>
              <p:cNvSpPr>
                <a:spLocks noChangeShapeType="1"/>
              </p:cNvSpPr>
              <p:nvPr/>
            </p:nvSpPr>
            <p:spPr bwMode="auto">
              <a:xfrm>
                <a:off x="2475" y="1257"/>
                <a:ext cx="2517" cy="1527"/>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496" name="Rectangle 8">
                <a:extLst>
                  <a:ext uri="{FF2B5EF4-FFF2-40B4-BE49-F238E27FC236}">
                    <a16:creationId xmlns:a16="http://schemas.microsoft.com/office/drawing/2014/main" id="{C79D1E13-43DD-44A7-81E1-05916E4D29E0}"/>
                  </a:ext>
                </a:extLst>
              </p:cNvPr>
              <p:cNvSpPr>
                <a:spLocks noChangeArrowheads="1"/>
              </p:cNvSpPr>
              <p:nvPr/>
            </p:nvSpPr>
            <p:spPr bwMode="auto">
              <a:xfrm>
                <a:off x="4944" y="2688"/>
                <a:ext cx="59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D = AR</a:t>
                </a:r>
              </a:p>
            </p:txBody>
          </p:sp>
        </p:grpSp>
        <p:grpSp>
          <p:nvGrpSpPr>
            <p:cNvPr id="19480" name="Group 9">
              <a:extLst>
                <a:ext uri="{FF2B5EF4-FFF2-40B4-BE49-F238E27FC236}">
                  <a16:creationId xmlns:a16="http://schemas.microsoft.com/office/drawing/2014/main" id="{3415D0C5-2FAE-4C47-B6B1-5E7B94C79D88}"/>
                </a:ext>
              </a:extLst>
            </p:cNvPr>
            <p:cNvGrpSpPr>
              <a:grpSpLocks/>
            </p:cNvGrpSpPr>
            <p:nvPr/>
          </p:nvGrpSpPr>
          <p:grpSpPr bwMode="auto">
            <a:xfrm>
              <a:off x="2481" y="1490"/>
              <a:ext cx="2031" cy="2196"/>
              <a:chOff x="2481" y="1490"/>
              <a:chExt cx="2031" cy="2196"/>
            </a:xfrm>
          </p:grpSpPr>
          <p:sp>
            <p:nvSpPr>
              <p:cNvPr id="19493" name="Line 10">
                <a:extLst>
                  <a:ext uri="{FF2B5EF4-FFF2-40B4-BE49-F238E27FC236}">
                    <a16:creationId xmlns:a16="http://schemas.microsoft.com/office/drawing/2014/main" id="{1A7312EC-7896-4D3F-A577-98F54F52B750}"/>
                  </a:ext>
                </a:extLst>
              </p:cNvPr>
              <p:cNvSpPr>
                <a:spLocks noChangeShapeType="1"/>
              </p:cNvSpPr>
              <p:nvPr/>
            </p:nvSpPr>
            <p:spPr bwMode="auto">
              <a:xfrm>
                <a:off x="2481" y="1490"/>
                <a:ext cx="1743" cy="2148"/>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494" name="Rectangle 11">
                <a:extLst>
                  <a:ext uri="{FF2B5EF4-FFF2-40B4-BE49-F238E27FC236}">
                    <a16:creationId xmlns:a16="http://schemas.microsoft.com/office/drawing/2014/main" id="{A9ADD9CD-AA39-43E7-A240-020EA297A285}"/>
                  </a:ext>
                </a:extLst>
              </p:cNvPr>
              <p:cNvSpPr>
                <a:spLocks noChangeArrowheads="1"/>
              </p:cNvSpPr>
              <p:nvPr/>
            </p:nvSpPr>
            <p:spPr bwMode="auto">
              <a:xfrm>
                <a:off x="4174" y="3457"/>
                <a:ext cx="33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MR</a:t>
                </a:r>
              </a:p>
            </p:txBody>
          </p:sp>
        </p:grpSp>
        <p:grpSp>
          <p:nvGrpSpPr>
            <p:cNvPr id="19481" name="Group 12">
              <a:extLst>
                <a:ext uri="{FF2B5EF4-FFF2-40B4-BE49-F238E27FC236}">
                  <a16:creationId xmlns:a16="http://schemas.microsoft.com/office/drawing/2014/main" id="{D1002013-9F12-43D1-96E2-376213727F67}"/>
                </a:ext>
              </a:extLst>
            </p:cNvPr>
            <p:cNvGrpSpPr>
              <a:grpSpLocks/>
            </p:cNvGrpSpPr>
            <p:nvPr/>
          </p:nvGrpSpPr>
          <p:grpSpPr bwMode="auto">
            <a:xfrm>
              <a:off x="2217" y="1085"/>
              <a:ext cx="3140" cy="2884"/>
              <a:chOff x="2217" y="1004"/>
              <a:chExt cx="3140" cy="2884"/>
            </a:xfrm>
          </p:grpSpPr>
          <p:sp>
            <p:nvSpPr>
              <p:cNvPr id="19488" name="Line 13">
                <a:extLst>
                  <a:ext uri="{FF2B5EF4-FFF2-40B4-BE49-F238E27FC236}">
                    <a16:creationId xmlns:a16="http://schemas.microsoft.com/office/drawing/2014/main" id="{1C7F4692-7681-40BF-8FFC-059E4862FDA1}"/>
                  </a:ext>
                </a:extLst>
              </p:cNvPr>
              <p:cNvSpPr>
                <a:spLocks noChangeShapeType="1"/>
              </p:cNvSpPr>
              <p:nvPr/>
            </p:nvSpPr>
            <p:spPr bwMode="auto">
              <a:xfrm>
                <a:off x="2480" y="1093"/>
                <a:ext cx="0" cy="255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489" name="Line 14">
                <a:extLst>
                  <a:ext uri="{FF2B5EF4-FFF2-40B4-BE49-F238E27FC236}">
                    <a16:creationId xmlns:a16="http://schemas.microsoft.com/office/drawing/2014/main" id="{B046A271-58B6-4222-AB5E-3AF2F370078C}"/>
                  </a:ext>
                </a:extLst>
              </p:cNvPr>
              <p:cNvSpPr>
                <a:spLocks noChangeShapeType="1"/>
              </p:cNvSpPr>
              <p:nvPr/>
            </p:nvSpPr>
            <p:spPr bwMode="auto">
              <a:xfrm>
                <a:off x="2468" y="3648"/>
                <a:ext cx="269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490" name="Rectangle 15">
                <a:extLst>
                  <a:ext uri="{FF2B5EF4-FFF2-40B4-BE49-F238E27FC236}">
                    <a16:creationId xmlns:a16="http://schemas.microsoft.com/office/drawing/2014/main" id="{CC67C688-A7AB-40E4-8C20-DA4B947AF030}"/>
                  </a:ext>
                </a:extLst>
              </p:cNvPr>
              <p:cNvSpPr>
                <a:spLocks noChangeArrowheads="1"/>
              </p:cNvSpPr>
              <p:nvPr/>
            </p:nvSpPr>
            <p:spPr bwMode="auto">
              <a:xfrm>
                <a:off x="5104" y="3600"/>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19491" name="Rectangle 16">
                <a:extLst>
                  <a:ext uri="{FF2B5EF4-FFF2-40B4-BE49-F238E27FC236}">
                    <a16:creationId xmlns:a16="http://schemas.microsoft.com/office/drawing/2014/main" id="{B1D3B79B-D8FA-452A-9D1E-CDDD7DFFFE35}"/>
                  </a:ext>
                </a:extLst>
              </p:cNvPr>
              <p:cNvSpPr>
                <a:spLocks noChangeArrowheads="1"/>
              </p:cNvSpPr>
              <p:nvPr/>
            </p:nvSpPr>
            <p:spPr bwMode="auto">
              <a:xfrm>
                <a:off x="2217" y="1004"/>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r">
                  <a:spcBef>
                    <a:spcPct val="0"/>
                  </a:spcBef>
                  <a:buFontTx/>
                  <a:buNone/>
                </a:pPr>
                <a:r>
                  <a:rPr lang="en-US" altLang="zh-CN" sz="2400" b="1" i="1">
                    <a:latin typeface="Times New Roman" panose="02020603050405020304" pitchFamily="18" charset="0"/>
                  </a:rPr>
                  <a:t>P</a:t>
                </a:r>
              </a:p>
            </p:txBody>
          </p:sp>
          <p:sp>
            <p:nvSpPr>
              <p:cNvPr id="19492" name="Rectangle 17">
                <a:extLst>
                  <a:ext uri="{FF2B5EF4-FFF2-40B4-BE49-F238E27FC236}">
                    <a16:creationId xmlns:a16="http://schemas.microsoft.com/office/drawing/2014/main" id="{E3E1D90D-67D7-483E-B5A4-75E7242AD4EB}"/>
                  </a:ext>
                </a:extLst>
              </p:cNvPr>
              <p:cNvSpPr>
                <a:spLocks noChangeArrowheads="1"/>
              </p:cNvSpPr>
              <p:nvPr/>
            </p:nvSpPr>
            <p:spPr bwMode="auto">
              <a:xfrm>
                <a:off x="2304" y="3602"/>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grpSp>
        <p:grpSp>
          <p:nvGrpSpPr>
            <p:cNvPr id="19482" name="Group 18">
              <a:extLst>
                <a:ext uri="{FF2B5EF4-FFF2-40B4-BE49-F238E27FC236}">
                  <a16:creationId xmlns:a16="http://schemas.microsoft.com/office/drawing/2014/main" id="{312730D0-F648-41BC-9619-5E834FBAAE1E}"/>
                </a:ext>
              </a:extLst>
            </p:cNvPr>
            <p:cNvGrpSpPr>
              <a:grpSpLocks/>
            </p:cNvGrpSpPr>
            <p:nvPr/>
          </p:nvGrpSpPr>
          <p:grpSpPr bwMode="auto">
            <a:xfrm>
              <a:off x="2784" y="2209"/>
              <a:ext cx="1874" cy="987"/>
              <a:chOff x="2784" y="1979"/>
              <a:chExt cx="1874" cy="987"/>
            </a:xfrm>
          </p:grpSpPr>
          <p:sp>
            <p:nvSpPr>
              <p:cNvPr id="19486" name="Rectangle 19">
                <a:extLst>
                  <a:ext uri="{FF2B5EF4-FFF2-40B4-BE49-F238E27FC236}">
                    <a16:creationId xmlns:a16="http://schemas.microsoft.com/office/drawing/2014/main" id="{BA278D5A-CFEB-43B3-AA41-48DDD4CD3928}"/>
                  </a:ext>
                </a:extLst>
              </p:cNvPr>
              <p:cNvSpPr>
                <a:spLocks noChangeArrowheads="1"/>
              </p:cNvSpPr>
              <p:nvPr/>
            </p:nvSpPr>
            <p:spPr bwMode="auto">
              <a:xfrm>
                <a:off x="4320" y="1979"/>
                <a:ext cx="33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MC</a:t>
                </a:r>
              </a:p>
            </p:txBody>
          </p:sp>
          <p:sp>
            <p:nvSpPr>
              <p:cNvPr id="19487" name="Freeform 20">
                <a:extLst>
                  <a:ext uri="{FF2B5EF4-FFF2-40B4-BE49-F238E27FC236}">
                    <a16:creationId xmlns:a16="http://schemas.microsoft.com/office/drawing/2014/main" id="{1920D636-3126-48F1-A3F3-C6FE7C66DDB4}"/>
                  </a:ext>
                </a:extLst>
              </p:cNvPr>
              <p:cNvSpPr>
                <a:spLocks/>
              </p:cNvSpPr>
              <p:nvPr/>
            </p:nvSpPr>
            <p:spPr bwMode="auto">
              <a:xfrm>
                <a:off x="2784" y="2176"/>
                <a:ext cx="1728" cy="790"/>
              </a:xfrm>
              <a:custGeom>
                <a:avLst/>
                <a:gdLst>
                  <a:gd name="T0" fmla="*/ 0 w 1728"/>
                  <a:gd name="T1" fmla="*/ 27 h 790"/>
                  <a:gd name="T2" fmla="*/ 92 w 1728"/>
                  <a:gd name="T3" fmla="*/ 256 h 790"/>
                  <a:gd name="T4" fmla="*/ 229 w 1728"/>
                  <a:gd name="T5" fmla="*/ 452 h 790"/>
                  <a:gd name="T6" fmla="*/ 385 w 1728"/>
                  <a:gd name="T7" fmla="*/ 626 h 790"/>
                  <a:gd name="T8" fmla="*/ 558 w 1728"/>
                  <a:gd name="T9" fmla="*/ 727 h 790"/>
                  <a:gd name="T10" fmla="*/ 769 w 1728"/>
                  <a:gd name="T11" fmla="*/ 782 h 790"/>
                  <a:gd name="T12" fmla="*/ 933 w 1728"/>
                  <a:gd name="T13" fmla="*/ 777 h 790"/>
                  <a:gd name="T14" fmla="*/ 1107 w 1728"/>
                  <a:gd name="T15" fmla="*/ 731 h 790"/>
                  <a:gd name="T16" fmla="*/ 1253 w 1728"/>
                  <a:gd name="T17" fmla="*/ 658 h 790"/>
                  <a:gd name="T18" fmla="*/ 1390 w 1728"/>
                  <a:gd name="T19" fmla="*/ 558 h 790"/>
                  <a:gd name="T20" fmla="*/ 1481 w 1728"/>
                  <a:gd name="T21" fmla="*/ 485 h 790"/>
                  <a:gd name="T22" fmla="*/ 1573 w 1728"/>
                  <a:gd name="T23" fmla="*/ 357 h 790"/>
                  <a:gd name="T24" fmla="*/ 1637 w 1728"/>
                  <a:gd name="T25" fmla="*/ 247 h 790"/>
                  <a:gd name="T26" fmla="*/ 1692 w 1728"/>
                  <a:gd name="T27" fmla="*/ 128 h 790"/>
                  <a:gd name="T28" fmla="*/ 1728 w 1728"/>
                  <a:gd name="T29" fmla="*/ 0 h 7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28" h="790">
                    <a:moveTo>
                      <a:pt x="0" y="27"/>
                    </a:moveTo>
                    <a:cubicBezTo>
                      <a:pt x="15" y="65"/>
                      <a:pt x="54" y="185"/>
                      <a:pt x="92" y="256"/>
                    </a:cubicBezTo>
                    <a:cubicBezTo>
                      <a:pt x="130" y="327"/>
                      <a:pt x="180" y="390"/>
                      <a:pt x="229" y="452"/>
                    </a:cubicBezTo>
                    <a:cubicBezTo>
                      <a:pt x="278" y="514"/>
                      <a:pt x="330" y="580"/>
                      <a:pt x="385" y="626"/>
                    </a:cubicBezTo>
                    <a:cubicBezTo>
                      <a:pt x="440" y="672"/>
                      <a:pt x="494" y="701"/>
                      <a:pt x="558" y="727"/>
                    </a:cubicBezTo>
                    <a:cubicBezTo>
                      <a:pt x="622" y="753"/>
                      <a:pt x="707" y="774"/>
                      <a:pt x="769" y="782"/>
                    </a:cubicBezTo>
                    <a:cubicBezTo>
                      <a:pt x="831" y="790"/>
                      <a:pt x="877" y="786"/>
                      <a:pt x="933" y="777"/>
                    </a:cubicBezTo>
                    <a:cubicBezTo>
                      <a:pt x="989" y="768"/>
                      <a:pt x="1054" y="751"/>
                      <a:pt x="1107" y="731"/>
                    </a:cubicBezTo>
                    <a:cubicBezTo>
                      <a:pt x="1160" y="711"/>
                      <a:pt x="1206" y="687"/>
                      <a:pt x="1253" y="658"/>
                    </a:cubicBezTo>
                    <a:cubicBezTo>
                      <a:pt x="1300" y="629"/>
                      <a:pt x="1352" y="587"/>
                      <a:pt x="1390" y="558"/>
                    </a:cubicBezTo>
                    <a:cubicBezTo>
                      <a:pt x="1428" y="529"/>
                      <a:pt x="1451" y="518"/>
                      <a:pt x="1481" y="485"/>
                    </a:cubicBezTo>
                    <a:cubicBezTo>
                      <a:pt x="1511" y="452"/>
                      <a:pt x="1547" y="397"/>
                      <a:pt x="1573" y="357"/>
                    </a:cubicBezTo>
                    <a:cubicBezTo>
                      <a:pt x="1599" y="317"/>
                      <a:pt x="1617" y="285"/>
                      <a:pt x="1637" y="247"/>
                    </a:cubicBezTo>
                    <a:cubicBezTo>
                      <a:pt x="1657" y="209"/>
                      <a:pt x="1677" y="169"/>
                      <a:pt x="1692" y="128"/>
                    </a:cubicBezTo>
                    <a:cubicBezTo>
                      <a:pt x="1707" y="87"/>
                      <a:pt x="1720" y="27"/>
                      <a:pt x="1728" y="0"/>
                    </a:cubicBezTo>
                  </a:path>
                </a:pathLst>
              </a:custGeom>
              <a:noFill/>
              <a:ln w="50800" cap="flat"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grpSp>
          <p:nvGrpSpPr>
            <p:cNvPr id="19483" name="Group 21">
              <a:extLst>
                <a:ext uri="{FF2B5EF4-FFF2-40B4-BE49-F238E27FC236}">
                  <a16:creationId xmlns:a16="http://schemas.microsoft.com/office/drawing/2014/main" id="{CC3A0DFA-E662-4EE0-9505-D80E8192DB41}"/>
                </a:ext>
              </a:extLst>
            </p:cNvPr>
            <p:cNvGrpSpPr>
              <a:grpSpLocks/>
            </p:cNvGrpSpPr>
            <p:nvPr/>
          </p:nvGrpSpPr>
          <p:grpSpPr bwMode="auto">
            <a:xfrm>
              <a:off x="3491" y="2339"/>
              <a:ext cx="1439" cy="661"/>
              <a:chOff x="3491" y="2109"/>
              <a:chExt cx="1439" cy="661"/>
            </a:xfrm>
          </p:grpSpPr>
          <p:sp>
            <p:nvSpPr>
              <p:cNvPr id="19484" name="Rectangle 22">
                <a:extLst>
                  <a:ext uri="{FF2B5EF4-FFF2-40B4-BE49-F238E27FC236}">
                    <a16:creationId xmlns:a16="http://schemas.microsoft.com/office/drawing/2014/main" id="{3DF18F43-F10E-4E43-8C8F-981ECE0BD294}"/>
                  </a:ext>
                </a:extLst>
              </p:cNvPr>
              <p:cNvSpPr>
                <a:spLocks noChangeArrowheads="1"/>
              </p:cNvSpPr>
              <p:nvPr/>
            </p:nvSpPr>
            <p:spPr bwMode="auto">
              <a:xfrm>
                <a:off x="4608" y="2109"/>
                <a:ext cx="32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AC</a:t>
                </a:r>
              </a:p>
            </p:txBody>
          </p:sp>
          <p:sp>
            <p:nvSpPr>
              <p:cNvPr id="19485" name="Freeform 23">
                <a:extLst>
                  <a:ext uri="{FF2B5EF4-FFF2-40B4-BE49-F238E27FC236}">
                    <a16:creationId xmlns:a16="http://schemas.microsoft.com/office/drawing/2014/main" id="{2CFE34C0-62FF-4A12-95EE-A6A090BE083C}"/>
                  </a:ext>
                </a:extLst>
              </p:cNvPr>
              <p:cNvSpPr>
                <a:spLocks/>
              </p:cNvSpPr>
              <p:nvPr/>
            </p:nvSpPr>
            <p:spPr bwMode="auto">
              <a:xfrm>
                <a:off x="3491" y="2304"/>
                <a:ext cx="1261" cy="466"/>
              </a:xfrm>
              <a:custGeom>
                <a:avLst/>
                <a:gdLst>
                  <a:gd name="T0" fmla="*/ 0 w 1261"/>
                  <a:gd name="T1" fmla="*/ 19 h 466"/>
                  <a:gd name="T2" fmla="*/ 91 w 1261"/>
                  <a:gd name="T3" fmla="*/ 183 h 466"/>
                  <a:gd name="T4" fmla="*/ 201 w 1261"/>
                  <a:gd name="T5" fmla="*/ 311 h 466"/>
                  <a:gd name="T6" fmla="*/ 358 w 1261"/>
                  <a:gd name="T7" fmla="*/ 402 h 466"/>
                  <a:gd name="T8" fmla="*/ 530 w 1261"/>
                  <a:gd name="T9" fmla="*/ 457 h 466"/>
                  <a:gd name="T10" fmla="*/ 696 w 1261"/>
                  <a:gd name="T11" fmla="*/ 457 h 466"/>
                  <a:gd name="T12" fmla="*/ 870 w 1261"/>
                  <a:gd name="T13" fmla="*/ 421 h 466"/>
                  <a:gd name="T14" fmla="*/ 952 w 1261"/>
                  <a:gd name="T15" fmla="*/ 366 h 466"/>
                  <a:gd name="T16" fmla="*/ 1080 w 1261"/>
                  <a:gd name="T17" fmla="*/ 247 h 466"/>
                  <a:gd name="T18" fmla="*/ 1202 w 1261"/>
                  <a:gd name="T19" fmla="*/ 107 h 466"/>
                  <a:gd name="T20" fmla="*/ 1261 w 1261"/>
                  <a:gd name="T21" fmla="*/ 0 h 4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61" h="466">
                    <a:moveTo>
                      <a:pt x="0" y="19"/>
                    </a:moveTo>
                    <a:cubicBezTo>
                      <a:pt x="15" y="48"/>
                      <a:pt x="58" y="134"/>
                      <a:pt x="91" y="183"/>
                    </a:cubicBezTo>
                    <a:cubicBezTo>
                      <a:pt x="124" y="232"/>
                      <a:pt x="157" y="274"/>
                      <a:pt x="201" y="311"/>
                    </a:cubicBezTo>
                    <a:cubicBezTo>
                      <a:pt x="245" y="348"/>
                      <a:pt x="303" y="378"/>
                      <a:pt x="358" y="402"/>
                    </a:cubicBezTo>
                    <a:cubicBezTo>
                      <a:pt x="413" y="426"/>
                      <a:pt x="474" y="448"/>
                      <a:pt x="530" y="457"/>
                    </a:cubicBezTo>
                    <a:cubicBezTo>
                      <a:pt x="586" y="466"/>
                      <a:pt x="639" y="463"/>
                      <a:pt x="696" y="457"/>
                    </a:cubicBezTo>
                    <a:cubicBezTo>
                      <a:pt x="753" y="451"/>
                      <a:pt x="827" y="436"/>
                      <a:pt x="870" y="421"/>
                    </a:cubicBezTo>
                    <a:cubicBezTo>
                      <a:pt x="913" y="406"/>
                      <a:pt x="917" y="395"/>
                      <a:pt x="952" y="366"/>
                    </a:cubicBezTo>
                    <a:cubicBezTo>
                      <a:pt x="987" y="337"/>
                      <a:pt x="1038" y="290"/>
                      <a:pt x="1080" y="247"/>
                    </a:cubicBezTo>
                    <a:cubicBezTo>
                      <a:pt x="1122" y="204"/>
                      <a:pt x="1172" y="148"/>
                      <a:pt x="1202" y="107"/>
                    </a:cubicBezTo>
                    <a:cubicBezTo>
                      <a:pt x="1232" y="66"/>
                      <a:pt x="1249" y="22"/>
                      <a:pt x="1261" y="0"/>
                    </a:cubicBezTo>
                  </a:path>
                </a:pathLst>
              </a:custGeom>
              <a:noFill/>
              <a:ln w="50800" cap="flat" cmpd="sng">
                <a:solidFill>
                  <a:srgbClr val="00CC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grpSp>
      <p:grpSp>
        <p:nvGrpSpPr>
          <p:cNvPr id="299032" name="Group 24">
            <a:extLst>
              <a:ext uri="{FF2B5EF4-FFF2-40B4-BE49-F238E27FC236}">
                <a16:creationId xmlns:a16="http://schemas.microsoft.com/office/drawing/2014/main" id="{4A5C5DAC-012A-4EAB-A18C-7D5F26FEB563}"/>
              </a:ext>
            </a:extLst>
          </p:cNvPr>
          <p:cNvGrpSpPr>
            <a:grpSpLocks/>
          </p:cNvGrpSpPr>
          <p:nvPr/>
        </p:nvGrpSpPr>
        <p:grpSpPr bwMode="auto">
          <a:xfrm>
            <a:off x="3494088" y="3355975"/>
            <a:ext cx="3046412" cy="2965450"/>
            <a:chOff x="2201" y="2114"/>
            <a:chExt cx="1919" cy="1868"/>
          </a:xfrm>
        </p:grpSpPr>
        <p:sp>
          <p:nvSpPr>
            <p:cNvPr id="19471" name="Line 25">
              <a:extLst>
                <a:ext uri="{FF2B5EF4-FFF2-40B4-BE49-F238E27FC236}">
                  <a16:creationId xmlns:a16="http://schemas.microsoft.com/office/drawing/2014/main" id="{2C0F6835-755B-4AE1-B9E2-72A4F1823854}"/>
                </a:ext>
              </a:extLst>
            </p:cNvPr>
            <p:cNvSpPr>
              <a:spLocks noChangeShapeType="1"/>
            </p:cNvSpPr>
            <p:nvPr/>
          </p:nvSpPr>
          <p:spPr bwMode="auto">
            <a:xfrm>
              <a:off x="3840" y="2320"/>
              <a:ext cx="0" cy="1415"/>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472" name="Line 26">
              <a:extLst>
                <a:ext uri="{FF2B5EF4-FFF2-40B4-BE49-F238E27FC236}">
                  <a16:creationId xmlns:a16="http://schemas.microsoft.com/office/drawing/2014/main" id="{CEF69557-771E-4570-9CA9-003153576114}"/>
                </a:ext>
              </a:extLst>
            </p:cNvPr>
            <p:cNvSpPr>
              <a:spLocks noChangeShapeType="1"/>
            </p:cNvSpPr>
            <p:nvPr/>
          </p:nvSpPr>
          <p:spPr bwMode="auto">
            <a:xfrm flipH="1">
              <a:off x="2473" y="2315"/>
              <a:ext cx="136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473" name="Rectangle 27">
              <a:extLst>
                <a:ext uri="{FF2B5EF4-FFF2-40B4-BE49-F238E27FC236}">
                  <a16:creationId xmlns:a16="http://schemas.microsoft.com/office/drawing/2014/main" id="{4CD6219E-D671-4218-B0A3-975F506E01AE}"/>
                </a:ext>
              </a:extLst>
            </p:cNvPr>
            <p:cNvSpPr>
              <a:spLocks noChangeArrowheads="1"/>
            </p:cNvSpPr>
            <p:nvPr/>
          </p:nvSpPr>
          <p:spPr bwMode="auto">
            <a:xfrm>
              <a:off x="2201" y="2150"/>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0</a:t>
              </a:r>
            </a:p>
          </p:txBody>
        </p:sp>
        <p:sp>
          <p:nvSpPr>
            <p:cNvPr id="19474" name="Rectangle 28">
              <a:extLst>
                <a:ext uri="{FF2B5EF4-FFF2-40B4-BE49-F238E27FC236}">
                  <a16:creationId xmlns:a16="http://schemas.microsoft.com/office/drawing/2014/main" id="{FEF2BA06-0B13-456A-8C35-5768E88D9C2D}"/>
                </a:ext>
              </a:extLst>
            </p:cNvPr>
            <p:cNvSpPr>
              <a:spLocks noChangeArrowheads="1"/>
            </p:cNvSpPr>
            <p:nvPr/>
          </p:nvSpPr>
          <p:spPr bwMode="auto">
            <a:xfrm>
              <a:off x="3696" y="3696"/>
              <a:ext cx="317"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0</a:t>
              </a:r>
            </a:p>
          </p:txBody>
        </p:sp>
        <p:sp>
          <p:nvSpPr>
            <p:cNvPr id="19475" name="Oval 29">
              <a:extLst>
                <a:ext uri="{FF2B5EF4-FFF2-40B4-BE49-F238E27FC236}">
                  <a16:creationId xmlns:a16="http://schemas.microsoft.com/office/drawing/2014/main" id="{02DA310E-2123-471B-A9A4-9D43716B41EF}"/>
                </a:ext>
              </a:extLst>
            </p:cNvPr>
            <p:cNvSpPr>
              <a:spLocks noChangeArrowheads="1"/>
            </p:cNvSpPr>
            <p:nvPr/>
          </p:nvSpPr>
          <p:spPr bwMode="auto">
            <a:xfrm>
              <a:off x="3792" y="311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9476" name="Oval 30">
              <a:extLst>
                <a:ext uri="{FF2B5EF4-FFF2-40B4-BE49-F238E27FC236}">
                  <a16:creationId xmlns:a16="http://schemas.microsoft.com/office/drawing/2014/main" id="{9B24DF53-5D29-4A04-A764-9726E7EFFCF3}"/>
                </a:ext>
              </a:extLst>
            </p:cNvPr>
            <p:cNvSpPr>
              <a:spLocks noChangeArrowheads="1"/>
            </p:cNvSpPr>
            <p:nvPr/>
          </p:nvSpPr>
          <p:spPr bwMode="auto">
            <a:xfrm>
              <a:off x="3801" y="226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9477" name="Rectangle 31">
              <a:extLst>
                <a:ext uri="{FF2B5EF4-FFF2-40B4-BE49-F238E27FC236}">
                  <a16:creationId xmlns:a16="http://schemas.microsoft.com/office/drawing/2014/main" id="{C5666CC4-8142-43FB-9634-7C1AE5E8D244}"/>
                </a:ext>
              </a:extLst>
            </p:cNvPr>
            <p:cNvSpPr>
              <a:spLocks noChangeArrowheads="1"/>
            </p:cNvSpPr>
            <p:nvPr/>
          </p:nvSpPr>
          <p:spPr bwMode="auto">
            <a:xfrm>
              <a:off x="3889" y="3042"/>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E</a:t>
              </a:r>
            </a:p>
          </p:txBody>
        </p:sp>
        <p:sp>
          <p:nvSpPr>
            <p:cNvPr id="19478" name="Rectangle 32">
              <a:extLst>
                <a:ext uri="{FF2B5EF4-FFF2-40B4-BE49-F238E27FC236}">
                  <a16:creationId xmlns:a16="http://schemas.microsoft.com/office/drawing/2014/main" id="{8286A641-9711-4484-B3C6-745417237E5E}"/>
                </a:ext>
              </a:extLst>
            </p:cNvPr>
            <p:cNvSpPr>
              <a:spLocks noChangeArrowheads="1"/>
            </p:cNvSpPr>
            <p:nvPr/>
          </p:nvSpPr>
          <p:spPr bwMode="auto">
            <a:xfrm>
              <a:off x="3879" y="2114"/>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a:t>
              </a:r>
            </a:p>
          </p:txBody>
        </p:sp>
      </p:grpSp>
      <p:grpSp>
        <p:nvGrpSpPr>
          <p:cNvPr id="299041" name="Group 33">
            <a:extLst>
              <a:ext uri="{FF2B5EF4-FFF2-40B4-BE49-F238E27FC236}">
                <a16:creationId xmlns:a16="http://schemas.microsoft.com/office/drawing/2014/main" id="{105824B9-0BE7-47CF-A689-8D780A8B7BB7}"/>
              </a:ext>
            </a:extLst>
          </p:cNvPr>
          <p:cNvGrpSpPr>
            <a:grpSpLocks/>
          </p:cNvGrpSpPr>
          <p:nvPr/>
        </p:nvGrpSpPr>
        <p:grpSpPr bwMode="auto">
          <a:xfrm>
            <a:off x="3567113" y="4267200"/>
            <a:ext cx="2909887" cy="623888"/>
            <a:chOff x="2247" y="2688"/>
            <a:chExt cx="1833" cy="393"/>
          </a:xfrm>
        </p:grpSpPr>
        <p:sp>
          <p:nvSpPr>
            <p:cNvPr id="19467" name="Line 34">
              <a:extLst>
                <a:ext uri="{FF2B5EF4-FFF2-40B4-BE49-F238E27FC236}">
                  <a16:creationId xmlns:a16="http://schemas.microsoft.com/office/drawing/2014/main" id="{B181EE95-AD1C-4330-A854-93766A541334}"/>
                </a:ext>
              </a:extLst>
            </p:cNvPr>
            <p:cNvSpPr>
              <a:spLocks noChangeShapeType="1"/>
            </p:cNvSpPr>
            <p:nvPr/>
          </p:nvSpPr>
          <p:spPr bwMode="auto">
            <a:xfrm flipH="1">
              <a:off x="2471" y="2928"/>
              <a:ext cx="136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468" name="Oval 35">
              <a:extLst>
                <a:ext uri="{FF2B5EF4-FFF2-40B4-BE49-F238E27FC236}">
                  <a16:creationId xmlns:a16="http://schemas.microsoft.com/office/drawing/2014/main" id="{9E3F9148-F740-41C7-BA86-4F5B9E89C3CF}"/>
                </a:ext>
              </a:extLst>
            </p:cNvPr>
            <p:cNvSpPr>
              <a:spLocks noChangeArrowheads="1"/>
            </p:cNvSpPr>
            <p:nvPr/>
          </p:nvSpPr>
          <p:spPr bwMode="auto">
            <a:xfrm>
              <a:off x="3792" y="2871"/>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9469" name="Rectangle 36">
              <a:extLst>
                <a:ext uri="{FF2B5EF4-FFF2-40B4-BE49-F238E27FC236}">
                  <a16:creationId xmlns:a16="http://schemas.microsoft.com/office/drawing/2014/main" id="{930950A6-3E88-49AE-9F64-39478BBBB868}"/>
                </a:ext>
              </a:extLst>
            </p:cNvPr>
            <p:cNvSpPr>
              <a:spLocks noChangeArrowheads="1"/>
            </p:cNvSpPr>
            <p:nvPr/>
          </p:nvSpPr>
          <p:spPr bwMode="auto">
            <a:xfrm>
              <a:off x="3849" y="2688"/>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B</a:t>
              </a:r>
            </a:p>
          </p:txBody>
        </p:sp>
        <p:sp>
          <p:nvSpPr>
            <p:cNvPr id="19470" name="Rectangle 37">
              <a:extLst>
                <a:ext uri="{FF2B5EF4-FFF2-40B4-BE49-F238E27FC236}">
                  <a16:creationId xmlns:a16="http://schemas.microsoft.com/office/drawing/2014/main" id="{FD36A901-79D9-4B54-8BC2-0ED98701EE27}"/>
                </a:ext>
              </a:extLst>
            </p:cNvPr>
            <p:cNvSpPr>
              <a:spLocks noChangeArrowheads="1"/>
            </p:cNvSpPr>
            <p:nvPr/>
          </p:nvSpPr>
          <p:spPr bwMode="auto">
            <a:xfrm>
              <a:off x="2247" y="2795"/>
              <a:ext cx="24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C</a:t>
              </a:r>
            </a:p>
          </p:txBody>
        </p:sp>
      </p:grpSp>
      <p:grpSp>
        <p:nvGrpSpPr>
          <p:cNvPr id="299046" name="Group 38">
            <a:extLst>
              <a:ext uri="{FF2B5EF4-FFF2-40B4-BE49-F238E27FC236}">
                <a16:creationId xmlns:a16="http://schemas.microsoft.com/office/drawing/2014/main" id="{4E1A2EAA-7E32-4F3E-80BD-39DF1A0DDB33}"/>
              </a:ext>
            </a:extLst>
          </p:cNvPr>
          <p:cNvGrpSpPr>
            <a:grpSpLocks/>
          </p:cNvGrpSpPr>
          <p:nvPr/>
        </p:nvGrpSpPr>
        <p:grpSpPr bwMode="auto">
          <a:xfrm>
            <a:off x="3929063" y="3686175"/>
            <a:ext cx="2181225" cy="958850"/>
            <a:chOff x="2466" y="932"/>
            <a:chExt cx="1374" cy="604"/>
          </a:xfrm>
        </p:grpSpPr>
        <p:sp>
          <p:nvSpPr>
            <p:cNvPr id="19465" name="Rectangle 39">
              <a:extLst>
                <a:ext uri="{FF2B5EF4-FFF2-40B4-BE49-F238E27FC236}">
                  <a16:creationId xmlns:a16="http://schemas.microsoft.com/office/drawing/2014/main" id="{00E6C725-ED70-416C-A78C-8D5FCAB3EEA4}"/>
                </a:ext>
              </a:extLst>
            </p:cNvPr>
            <p:cNvSpPr>
              <a:spLocks noChangeArrowheads="1"/>
            </p:cNvSpPr>
            <p:nvPr/>
          </p:nvSpPr>
          <p:spPr bwMode="auto">
            <a:xfrm>
              <a:off x="2466" y="932"/>
              <a:ext cx="1374" cy="604"/>
            </a:xfrm>
            <a:prstGeom prst="rect">
              <a:avLst/>
            </a:prstGeom>
            <a:solidFill>
              <a:srgbClr val="CC99FF">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19466" name="Text Box 40">
              <a:extLst>
                <a:ext uri="{FF2B5EF4-FFF2-40B4-BE49-F238E27FC236}">
                  <a16:creationId xmlns:a16="http://schemas.microsoft.com/office/drawing/2014/main" id="{401CED0B-6DC7-41DD-B522-CF489C23B106}"/>
                </a:ext>
              </a:extLst>
            </p:cNvPr>
            <p:cNvSpPr txBox="1">
              <a:spLocks noChangeArrowheads="1"/>
            </p:cNvSpPr>
            <p:nvPr/>
          </p:nvSpPr>
          <p:spPr bwMode="auto">
            <a:xfrm>
              <a:off x="2520" y="997"/>
              <a:ext cx="1266"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3600">
                  <a:solidFill>
                    <a:srgbClr val="FFFFFF"/>
                  </a:solidFill>
                  <a:latin typeface="Times New Roman" panose="02020603050405020304" pitchFamily="18" charset="0"/>
                </a:rPr>
                <a:t>Profit</a:t>
              </a: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9011">
                                            <p:txEl>
                                              <p:pRg st="0" end="0"/>
                                            </p:txEl>
                                          </p:spTgt>
                                        </p:tgtEl>
                                        <p:attrNameLst>
                                          <p:attrName>style.visibility</p:attrName>
                                        </p:attrNameLst>
                                      </p:cBhvr>
                                      <p:to>
                                        <p:strVal val="visible"/>
                                      </p:to>
                                    </p:set>
                                    <p:anim calcmode="lin" valueType="num">
                                      <p:cBhvr additive="base">
                                        <p:cTn id="7" dur="500" fill="hold"/>
                                        <p:tgtEl>
                                          <p:spTgt spid="299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90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9012"/>
                                        </p:tgtEl>
                                        <p:attrNameLst>
                                          <p:attrName>style.visibility</p:attrName>
                                        </p:attrNameLst>
                                      </p:cBhvr>
                                      <p:to>
                                        <p:strVal val="visible"/>
                                      </p:to>
                                    </p:set>
                                    <p:anim calcmode="lin" valueType="num">
                                      <p:cBhvr additive="base">
                                        <p:cTn id="13" dur="500" fill="hold"/>
                                        <p:tgtEl>
                                          <p:spTgt spid="299012"/>
                                        </p:tgtEl>
                                        <p:attrNameLst>
                                          <p:attrName>ppt_x</p:attrName>
                                        </p:attrNameLst>
                                      </p:cBhvr>
                                      <p:tavLst>
                                        <p:tav tm="0">
                                          <p:val>
                                            <p:strVal val="0-#ppt_w/2"/>
                                          </p:val>
                                        </p:tav>
                                        <p:tav tm="100000">
                                          <p:val>
                                            <p:strVal val="#ppt_x"/>
                                          </p:val>
                                        </p:tav>
                                      </p:tavLst>
                                    </p:anim>
                                    <p:anim calcmode="lin" valueType="num">
                                      <p:cBhvr additive="base">
                                        <p:cTn id="14" dur="500" fill="hold"/>
                                        <p:tgtEl>
                                          <p:spTgt spid="29901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299013"/>
                                        </p:tgtEl>
                                        <p:attrNameLst>
                                          <p:attrName>style.visibility</p:attrName>
                                        </p:attrNameLst>
                                      </p:cBhvr>
                                      <p:to>
                                        <p:strVal val="visible"/>
                                      </p:to>
                                    </p:set>
                                    <p:anim calcmode="lin" valueType="num">
                                      <p:cBhvr additive="base">
                                        <p:cTn id="19" dur="500" fill="hold"/>
                                        <p:tgtEl>
                                          <p:spTgt spid="299013"/>
                                        </p:tgtEl>
                                        <p:attrNameLst>
                                          <p:attrName>ppt_x</p:attrName>
                                        </p:attrNameLst>
                                      </p:cBhvr>
                                      <p:tavLst>
                                        <p:tav tm="0">
                                          <p:val>
                                            <p:strVal val="1+#ppt_w/2"/>
                                          </p:val>
                                        </p:tav>
                                        <p:tav tm="100000">
                                          <p:val>
                                            <p:strVal val="#ppt_x"/>
                                          </p:val>
                                        </p:tav>
                                      </p:tavLst>
                                    </p:anim>
                                    <p:anim calcmode="lin" valueType="num">
                                      <p:cBhvr additive="base">
                                        <p:cTn id="20" dur="500" fill="hold"/>
                                        <p:tgtEl>
                                          <p:spTgt spid="29901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nodeType="clickEffect">
                                  <p:stCondLst>
                                    <p:cond delay="0"/>
                                  </p:stCondLst>
                                  <p:childTnLst>
                                    <p:set>
                                      <p:cBhvr>
                                        <p:cTn id="24" dur="1" fill="hold">
                                          <p:stCondLst>
                                            <p:cond delay="0"/>
                                          </p:stCondLst>
                                        </p:cTn>
                                        <p:tgtEl>
                                          <p:spTgt spid="299032"/>
                                        </p:tgtEl>
                                        <p:attrNameLst>
                                          <p:attrName>style.visibility</p:attrName>
                                        </p:attrNameLst>
                                      </p:cBhvr>
                                      <p:to>
                                        <p:strVal val="visible"/>
                                      </p:to>
                                    </p:set>
                                    <p:animEffect transition="in" filter="dissolve">
                                      <p:cBhvr>
                                        <p:cTn id="25" dur="500"/>
                                        <p:tgtEl>
                                          <p:spTgt spid="29903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nodeType="clickEffect">
                                  <p:stCondLst>
                                    <p:cond delay="0"/>
                                  </p:stCondLst>
                                  <p:childTnLst>
                                    <p:set>
                                      <p:cBhvr>
                                        <p:cTn id="29" dur="1" fill="hold">
                                          <p:stCondLst>
                                            <p:cond delay="0"/>
                                          </p:stCondLst>
                                        </p:cTn>
                                        <p:tgtEl>
                                          <p:spTgt spid="299041"/>
                                        </p:tgtEl>
                                        <p:attrNameLst>
                                          <p:attrName>style.visibility</p:attrName>
                                        </p:attrNameLst>
                                      </p:cBhvr>
                                      <p:to>
                                        <p:strVal val="visible"/>
                                      </p:to>
                                    </p:set>
                                    <p:animEffect transition="in" filter="wipe(right)">
                                      <p:cBhvr>
                                        <p:cTn id="30" dur="500"/>
                                        <p:tgtEl>
                                          <p:spTgt spid="299041"/>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nodeType="clickEffect">
                                  <p:stCondLst>
                                    <p:cond delay="0"/>
                                  </p:stCondLst>
                                  <p:childTnLst>
                                    <p:set>
                                      <p:cBhvr>
                                        <p:cTn id="34" dur="1" fill="hold">
                                          <p:stCondLst>
                                            <p:cond delay="0"/>
                                          </p:stCondLst>
                                        </p:cTn>
                                        <p:tgtEl>
                                          <p:spTgt spid="299046"/>
                                        </p:tgtEl>
                                        <p:attrNameLst>
                                          <p:attrName>style.visibility</p:attrName>
                                        </p:attrNameLst>
                                      </p:cBhvr>
                                      <p:to>
                                        <p:strVal val="visible"/>
                                      </p:to>
                                    </p:set>
                                    <p:animEffect transition="in" filter="dissolve">
                                      <p:cBhvr>
                                        <p:cTn id="35" dur="500"/>
                                        <p:tgtEl>
                                          <p:spTgt spid="299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1" grpId="0" build="p" autoUpdateAnimBg="0"/>
      <p:bldP spid="299012"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灯片编号占位符 5">
            <a:extLst>
              <a:ext uri="{FF2B5EF4-FFF2-40B4-BE49-F238E27FC236}">
                <a16:creationId xmlns:a16="http://schemas.microsoft.com/office/drawing/2014/main" id="{8D884E79-4C4F-43C9-9ED9-9CAD81359664}"/>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B7FA4931-E0C9-4F0D-95B9-A063A225AB71}" type="slidenum">
              <a:rPr lang="en-US" altLang="zh-CN" sz="1400" smtClean="0"/>
              <a:pPr>
                <a:spcBef>
                  <a:spcPct val="0"/>
                </a:spcBef>
                <a:buFontTx/>
                <a:buNone/>
              </a:pPr>
              <a:t>16</a:t>
            </a:fld>
            <a:endParaRPr lang="en-US" altLang="zh-CN" sz="1400"/>
          </a:p>
        </p:txBody>
      </p:sp>
      <p:sp>
        <p:nvSpPr>
          <p:cNvPr id="20483" name="Rectangle 3">
            <a:extLst>
              <a:ext uri="{FF2B5EF4-FFF2-40B4-BE49-F238E27FC236}">
                <a16:creationId xmlns:a16="http://schemas.microsoft.com/office/drawing/2014/main" id="{72A5F711-8F1A-443C-9A05-DBD5311084B1}"/>
              </a:ext>
            </a:extLst>
          </p:cNvPr>
          <p:cNvSpPr>
            <a:spLocks noGrp="1" noChangeArrowheads="1"/>
          </p:cNvSpPr>
          <p:nvPr>
            <p:ph type="body" idx="1"/>
          </p:nvPr>
        </p:nvSpPr>
        <p:spPr>
          <a:xfrm>
            <a:off x="468313" y="404813"/>
            <a:ext cx="7696200" cy="663575"/>
          </a:xfrm>
        </p:spPr>
        <p:txBody>
          <a:bodyPr/>
          <a:lstStyle/>
          <a:p>
            <a:pPr marL="476250" indent="-476250" eaLnBrk="1" hangingPunct="1"/>
            <a:r>
              <a:rPr lang="zh-CN" altLang="en-US"/>
              <a:t>几种短期均衡的情形</a:t>
            </a:r>
          </a:p>
        </p:txBody>
      </p:sp>
      <p:sp>
        <p:nvSpPr>
          <p:cNvPr id="20484" name="Rectangle 5">
            <a:extLst>
              <a:ext uri="{FF2B5EF4-FFF2-40B4-BE49-F238E27FC236}">
                <a16:creationId xmlns:a16="http://schemas.microsoft.com/office/drawing/2014/main" id="{305814DC-62F7-425E-BA6D-20C724FCF67B}"/>
              </a:ext>
            </a:extLst>
          </p:cNvPr>
          <p:cNvSpPr>
            <a:spLocks noChangeArrowheads="1"/>
          </p:cNvSpPr>
          <p:nvPr/>
        </p:nvSpPr>
        <p:spPr bwMode="auto">
          <a:xfrm>
            <a:off x="539750" y="2276475"/>
            <a:ext cx="2654300" cy="2082800"/>
          </a:xfrm>
          <a:prstGeom prst="rect">
            <a:avLst/>
          </a:prstGeom>
          <a:solidFill>
            <a:srgbClr val="FFCC00"/>
          </a:solidFill>
          <a:ln w="4127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45000"/>
              </a:spcBef>
              <a:buClr>
                <a:srgbClr val="99CCCC"/>
              </a:buClr>
              <a:buFontTx/>
              <a:buNone/>
            </a:pPr>
            <a:r>
              <a:rPr kumimoji="1" lang="en-US" altLang="zh-CN" b="1">
                <a:latin typeface="Arial" panose="020B0604020202020204" pitchFamily="34" charset="0"/>
              </a:rPr>
              <a:t>2</a:t>
            </a:r>
            <a:r>
              <a:rPr kumimoji="1" lang="zh-CN" altLang="en-US" b="1">
                <a:latin typeface="Arial" panose="020B0604020202020204" pitchFamily="34" charset="0"/>
              </a:rPr>
              <a:t>）超额利润为零的短期均衡：</a:t>
            </a:r>
            <a:r>
              <a:rPr kumimoji="1" lang="en-US" altLang="zh-CN" b="1">
                <a:latin typeface="Arial" panose="020B0604020202020204" pitchFamily="34" charset="0"/>
              </a:rPr>
              <a:t>P=AC</a:t>
            </a:r>
          </a:p>
        </p:txBody>
      </p:sp>
      <p:grpSp>
        <p:nvGrpSpPr>
          <p:cNvPr id="300038" name="Group 6">
            <a:extLst>
              <a:ext uri="{FF2B5EF4-FFF2-40B4-BE49-F238E27FC236}">
                <a16:creationId xmlns:a16="http://schemas.microsoft.com/office/drawing/2014/main" id="{FB1D2346-715B-4D8B-9879-66B61FD6DEAD}"/>
              </a:ext>
            </a:extLst>
          </p:cNvPr>
          <p:cNvGrpSpPr>
            <a:grpSpLocks/>
          </p:cNvGrpSpPr>
          <p:nvPr/>
        </p:nvGrpSpPr>
        <p:grpSpPr bwMode="auto">
          <a:xfrm>
            <a:off x="3519488" y="1722438"/>
            <a:ext cx="5265737" cy="4578350"/>
            <a:chOff x="2217" y="1085"/>
            <a:chExt cx="3317" cy="2884"/>
          </a:xfrm>
        </p:grpSpPr>
        <p:grpSp>
          <p:nvGrpSpPr>
            <p:cNvPr id="20495" name="Group 7">
              <a:extLst>
                <a:ext uri="{FF2B5EF4-FFF2-40B4-BE49-F238E27FC236}">
                  <a16:creationId xmlns:a16="http://schemas.microsoft.com/office/drawing/2014/main" id="{2933D01F-C391-4BAC-BCE0-A8483BA6A8AC}"/>
                </a:ext>
              </a:extLst>
            </p:cNvPr>
            <p:cNvGrpSpPr>
              <a:grpSpLocks/>
            </p:cNvGrpSpPr>
            <p:nvPr/>
          </p:nvGrpSpPr>
          <p:grpSpPr bwMode="auto">
            <a:xfrm>
              <a:off x="2475" y="1487"/>
              <a:ext cx="3059" cy="1660"/>
              <a:chOff x="2475" y="1257"/>
              <a:chExt cx="3059" cy="1660"/>
            </a:xfrm>
          </p:grpSpPr>
          <p:sp>
            <p:nvSpPr>
              <p:cNvPr id="20511" name="Line 8">
                <a:extLst>
                  <a:ext uri="{FF2B5EF4-FFF2-40B4-BE49-F238E27FC236}">
                    <a16:creationId xmlns:a16="http://schemas.microsoft.com/office/drawing/2014/main" id="{7325AF3E-78E7-45A9-A287-64F7F6435E26}"/>
                  </a:ext>
                </a:extLst>
              </p:cNvPr>
              <p:cNvSpPr>
                <a:spLocks noChangeShapeType="1"/>
              </p:cNvSpPr>
              <p:nvPr/>
            </p:nvSpPr>
            <p:spPr bwMode="auto">
              <a:xfrm>
                <a:off x="2475" y="1257"/>
                <a:ext cx="2517" cy="1527"/>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512" name="Rectangle 9">
                <a:extLst>
                  <a:ext uri="{FF2B5EF4-FFF2-40B4-BE49-F238E27FC236}">
                    <a16:creationId xmlns:a16="http://schemas.microsoft.com/office/drawing/2014/main" id="{163D55D6-A828-4D7E-9625-8B9560ABE6FD}"/>
                  </a:ext>
                </a:extLst>
              </p:cNvPr>
              <p:cNvSpPr>
                <a:spLocks noChangeArrowheads="1"/>
              </p:cNvSpPr>
              <p:nvPr/>
            </p:nvSpPr>
            <p:spPr bwMode="auto">
              <a:xfrm>
                <a:off x="4944" y="2688"/>
                <a:ext cx="59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D = AR</a:t>
                </a:r>
              </a:p>
            </p:txBody>
          </p:sp>
        </p:grpSp>
        <p:grpSp>
          <p:nvGrpSpPr>
            <p:cNvPr id="20496" name="Group 10">
              <a:extLst>
                <a:ext uri="{FF2B5EF4-FFF2-40B4-BE49-F238E27FC236}">
                  <a16:creationId xmlns:a16="http://schemas.microsoft.com/office/drawing/2014/main" id="{3AC7D702-BEF7-47DA-85EE-B35C6C921F45}"/>
                </a:ext>
              </a:extLst>
            </p:cNvPr>
            <p:cNvGrpSpPr>
              <a:grpSpLocks/>
            </p:cNvGrpSpPr>
            <p:nvPr/>
          </p:nvGrpSpPr>
          <p:grpSpPr bwMode="auto">
            <a:xfrm>
              <a:off x="2481" y="1490"/>
              <a:ext cx="2031" cy="2196"/>
              <a:chOff x="2481" y="1490"/>
              <a:chExt cx="2031" cy="2196"/>
            </a:xfrm>
          </p:grpSpPr>
          <p:sp>
            <p:nvSpPr>
              <p:cNvPr id="20509" name="Line 11">
                <a:extLst>
                  <a:ext uri="{FF2B5EF4-FFF2-40B4-BE49-F238E27FC236}">
                    <a16:creationId xmlns:a16="http://schemas.microsoft.com/office/drawing/2014/main" id="{51CFB05D-5F17-4FD5-A23B-052F5D869140}"/>
                  </a:ext>
                </a:extLst>
              </p:cNvPr>
              <p:cNvSpPr>
                <a:spLocks noChangeShapeType="1"/>
              </p:cNvSpPr>
              <p:nvPr/>
            </p:nvSpPr>
            <p:spPr bwMode="auto">
              <a:xfrm>
                <a:off x="2481" y="1490"/>
                <a:ext cx="1743" cy="2148"/>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510" name="Rectangle 12">
                <a:extLst>
                  <a:ext uri="{FF2B5EF4-FFF2-40B4-BE49-F238E27FC236}">
                    <a16:creationId xmlns:a16="http://schemas.microsoft.com/office/drawing/2014/main" id="{FF4F65B5-B99F-4170-A5F9-3B10B71CCD7D}"/>
                  </a:ext>
                </a:extLst>
              </p:cNvPr>
              <p:cNvSpPr>
                <a:spLocks noChangeArrowheads="1"/>
              </p:cNvSpPr>
              <p:nvPr/>
            </p:nvSpPr>
            <p:spPr bwMode="auto">
              <a:xfrm>
                <a:off x="4174" y="3457"/>
                <a:ext cx="33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MR</a:t>
                </a:r>
              </a:p>
            </p:txBody>
          </p:sp>
        </p:grpSp>
        <p:grpSp>
          <p:nvGrpSpPr>
            <p:cNvPr id="20497" name="Group 13">
              <a:extLst>
                <a:ext uri="{FF2B5EF4-FFF2-40B4-BE49-F238E27FC236}">
                  <a16:creationId xmlns:a16="http://schemas.microsoft.com/office/drawing/2014/main" id="{3E3514DE-9C43-47AB-8ABD-7340588E6998}"/>
                </a:ext>
              </a:extLst>
            </p:cNvPr>
            <p:cNvGrpSpPr>
              <a:grpSpLocks/>
            </p:cNvGrpSpPr>
            <p:nvPr/>
          </p:nvGrpSpPr>
          <p:grpSpPr bwMode="auto">
            <a:xfrm>
              <a:off x="2217" y="1085"/>
              <a:ext cx="3140" cy="2884"/>
              <a:chOff x="2217" y="1004"/>
              <a:chExt cx="3140" cy="2884"/>
            </a:xfrm>
          </p:grpSpPr>
          <p:sp>
            <p:nvSpPr>
              <p:cNvPr id="20504" name="Line 14">
                <a:extLst>
                  <a:ext uri="{FF2B5EF4-FFF2-40B4-BE49-F238E27FC236}">
                    <a16:creationId xmlns:a16="http://schemas.microsoft.com/office/drawing/2014/main" id="{41B6E4D4-EE62-4DFB-8911-CD80D558AB53}"/>
                  </a:ext>
                </a:extLst>
              </p:cNvPr>
              <p:cNvSpPr>
                <a:spLocks noChangeShapeType="1"/>
              </p:cNvSpPr>
              <p:nvPr/>
            </p:nvSpPr>
            <p:spPr bwMode="auto">
              <a:xfrm>
                <a:off x="2480" y="1093"/>
                <a:ext cx="0" cy="255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505" name="Line 15">
                <a:extLst>
                  <a:ext uri="{FF2B5EF4-FFF2-40B4-BE49-F238E27FC236}">
                    <a16:creationId xmlns:a16="http://schemas.microsoft.com/office/drawing/2014/main" id="{35870572-931B-4A20-A93A-D89ABB0B00FC}"/>
                  </a:ext>
                </a:extLst>
              </p:cNvPr>
              <p:cNvSpPr>
                <a:spLocks noChangeShapeType="1"/>
              </p:cNvSpPr>
              <p:nvPr/>
            </p:nvSpPr>
            <p:spPr bwMode="auto">
              <a:xfrm>
                <a:off x="2468" y="3648"/>
                <a:ext cx="269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506" name="Rectangle 16">
                <a:extLst>
                  <a:ext uri="{FF2B5EF4-FFF2-40B4-BE49-F238E27FC236}">
                    <a16:creationId xmlns:a16="http://schemas.microsoft.com/office/drawing/2014/main" id="{646BC9D1-4843-464B-A032-B483810989CD}"/>
                  </a:ext>
                </a:extLst>
              </p:cNvPr>
              <p:cNvSpPr>
                <a:spLocks noChangeArrowheads="1"/>
              </p:cNvSpPr>
              <p:nvPr/>
            </p:nvSpPr>
            <p:spPr bwMode="auto">
              <a:xfrm>
                <a:off x="5104" y="3600"/>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20507" name="Rectangle 17">
                <a:extLst>
                  <a:ext uri="{FF2B5EF4-FFF2-40B4-BE49-F238E27FC236}">
                    <a16:creationId xmlns:a16="http://schemas.microsoft.com/office/drawing/2014/main" id="{944FDD7C-2CE5-432B-A56E-AA7890F3C49D}"/>
                  </a:ext>
                </a:extLst>
              </p:cNvPr>
              <p:cNvSpPr>
                <a:spLocks noChangeArrowheads="1"/>
              </p:cNvSpPr>
              <p:nvPr/>
            </p:nvSpPr>
            <p:spPr bwMode="auto">
              <a:xfrm>
                <a:off x="2217" y="1004"/>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r">
                  <a:spcBef>
                    <a:spcPct val="0"/>
                  </a:spcBef>
                  <a:buFontTx/>
                  <a:buNone/>
                </a:pPr>
                <a:r>
                  <a:rPr lang="en-US" altLang="zh-CN" sz="2400" b="1" i="1">
                    <a:latin typeface="Times New Roman" panose="02020603050405020304" pitchFamily="18" charset="0"/>
                  </a:rPr>
                  <a:t>P</a:t>
                </a:r>
              </a:p>
            </p:txBody>
          </p:sp>
          <p:sp>
            <p:nvSpPr>
              <p:cNvPr id="20508" name="Rectangle 18">
                <a:extLst>
                  <a:ext uri="{FF2B5EF4-FFF2-40B4-BE49-F238E27FC236}">
                    <a16:creationId xmlns:a16="http://schemas.microsoft.com/office/drawing/2014/main" id="{E809C38F-583C-49FA-A46F-1EE571D34A57}"/>
                  </a:ext>
                </a:extLst>
              </p:cNvPr>
              <p:cNvSpPr>
                <a:spLocks noChangeArrowheads="1"/>
              </p:cNvSpPr>
              <p:nvPr/>
            </p:nvSpPr>
            <p:spPr bwMode="auto">
              <a:xfrm>
                <a:off x="2304" y="3602"/>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grpSp>
        <p:grpSp>
          <p:nvGrpSpPr>
            <p:cNvPr id="20498" name="Group 19">
              <a:extLst>
                <a:ext uri="{FF2B5EF4-FFF2-40B4-BE49-F238E27FC236}">
                  <a16:creationId xmlns:a16="http://schemas.microsoft.com/office/drawing/2014/main" id="{3EE14510-F65F-4F80-9FEF-CBB14B0B0267}"/>
                </a:ext>
              </a:extLst>
            </p:cNvPr>
            <p:cNvGrpSpPr>
              <a:grpSpLocks/>
            </p:cNvGrpSpPr>
            <p:nvPr/>
          </p:nvGrpSpPr>
          <p:grpSpPr bwMode="auto">
            <a:xfrm>
              <a:off x="2736" y="1739"/>
              <a:ext cx="2018" cy="1477"/>
              <a:chOff x="2736" y="1739"/>
              <a:chExt cx="2018" cy="1477"/>
            </a:xfrm>
          </p:grpSpPr>
          <p:sp>
            <p:nvSpPr>
              <p:cNvPr id="20502" name="Rectangle 20">
                <a:extLst>
                  <a:ext uri="{FF2B5EF4-FFF2-40B4-BE49-F238E27FC236}">
                    <a16:creationId xmlns:a16="http://schemas.microsoft.com/office/drawing/2014/main" id="{4994A028-4573-4A10-916A-7D98B8CE56E6}"/>
                  </a:ext>
                </a:extLst>
              </p:cNvPr>
              <p:cNvSpPr>
                <a:spLocks noChangeArrowheads="1"/>
              </p:cNvSpPr>
              <p:nvPr/>
            </p:nvSpPr>
            <p:spPr bwMode="auto">
              <a:xfrm>
                <a:off x="4416" y="1739"/>
                <a:ext cx="33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MC</a:t>
                </a:r>
              </a:p>
            </p:txBody>
          </p:sp>
          <p:sp>
            <p:nvSpPr>
              <p:cNvPr id="20503" name="Freeform 21">
                <a:extLst>
                  <a:ext uri="{FF2B5EF4-FFF2-40B4-BE49-F238E27FC236}">
                    <a16:creationId xmlns:a16="http://schemas.microsoft.com/office/drawing/2014/main" id="{41A1E98F-1211-49AF-8C39-30521C556A62}"/>
                  </a:ext>
                </a:extLst>
              </p:cNvPr>
              <p:cNvSpPr>
                <a:spLocks/>
              </p:cNvSpPr>
              <p:nvPr/>
            </p:nvSpPr>
            <p:spPr bwMode="auto">
              <a:xfrm>
                <a:off x="2736" y="1957"/>
                <a:ext cx="1872" cy="1259"/>
              </a:xfrm>
              <a:custGeom>
                <a:avLst/>
                <a:gdLst>
                  <a:gd name="T0" fmla="*/ 0 w 1872"/>
                  <a:gd name="T1" fmla="*/ 496 h 1259"/>
                  <a:gd name="T2" fmla="*/ 92 w 1872"/>
                  <a:gd name="T3" fmla="*/ 725 h 1259"/>
                  <a:gd name="T4" fmla="*/ 229 w 1872"/>
                  <a:gd name="T5" fmla="*/ 921 h 1259"/>
                  <a:gd name="T6" fmla="*/ 385 w 1872"/>
                  <a:gd name="T7" fmla="*/ 1095 h 1259"/>
                  <a:gd name="T8" fmla="*/ 558 w 1872"/>
                  <a:gd name="T9" fmla="*/ 1196 h 1259"/>
                  <a:gd name="T10" fmla="*/ 769 w 1872"/>
                  <a:gd name="T11" fmla="*/ 1251 h 1259"/>
                  <a:gd name="T12" fmla="*/ 933 w 1872"/>
                  <a:gd name="T13" fmla="*/ 1246 h 1259"/>
                  <a:gd name="T14" fmla="*/ 1107 w 1872"/>
                  <a:gd name="T15" fmla="*/ 1200 h 1259"/>
                  <a:gd name="T16" fmla="*/ 1253 w 1872"/>
                  <a:gd name="T17" fmla="*/ 1127 h 1259"/>
                  <a:gd name="T18" fmla="*/ 1390 w 1872"/>
                  <a:gd name="T19" fmla="*/ 1027 h 1259"/>
                  <a:gd name="T20" fmla="*/ 1481 w 1872"/>
                  <a:gd name="T21" fmla="*/ 954 h 1259"/>
                  <a:gd name="T22" fmla="*/ 1573 w 1872"/>
                  <a:gd name="T23" fmla="*/ 826 h 1259"/>
                  <a:gd name="T24" fmla="*/ 1637 w 1872"/>
                  <a:gd name="T25" fmla="*/ 716 h 1259"/>
                  <a:gd name="T26" fmla="*/ 1692 w 1872"/>
                  <a:gd name="T27" fmla="*/ 597 h 1259"/>
                  <a:gd name="T28" fmla="*/ 1753 w 1872"/>
                  <a:gd name="T29" fmla="*/ 429 h 1259"/>
                  <a:gd name="T30" fmla="*/ 1790 w 1872"/>
                  <a:gd name="T31" fmla="*/ 292 h 1259"/>
                  <a:gd name="T32" fmla="*/ 1835 w 1872"/>
                  <a:gd name="T33" fmla="*/ 164 h 1259"/>
                  <a:gd name="T34" fmla="*/ 1872 w 1872"/>
                  <a:gd name="T35" fmla="*/ 0 h 12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72" h="1259">
                    <a:moveTo>
                      <a:pt x="0" y="496"/>
                    </a:moveTo>
                    <a:cubicBezTo>
                      <a:pt x="15" y="534"/>
                      <a:pt x="54" y="654"/>
                      <a:pt x="92" y="725"/>
                    </a:cubicBezTo>
                    <a:cubicBezTo>
                      <a:pt x="130" y="796"/>
                      <a:pt x="180" y="859"/>
                      <a:pt x="229" y="921"/>
                    </a:cubicBezTo>
                    <a:cubicBezTo>
                      <a:pt x="278" y="983"/>
                      <a:pt x="330" y="1049"/>
                      <a:pt x="385" y="1095"/>
                    </a:cubicBezTo>
                    <a:cubicBezTo>
                      <a:pt x="440" y="1141"/>
                      <a:pt x="494" y="1170"/>
                      <a:pt x="558" y="1196"/>
                    </a:cubicBezTo>
                    <a:cubicBezTo>
                      <a:pt x="622" y="1222"/>
                      <a:pt x="707" y="1243"/>
                      <a:pt x="769" y="1251"/>
                    </a:cubicBezTo>
                    <a:cubicBezTo>
                      <a:pt x="831" y="1259"/>
                      <a:pt x="877" y="1255"/>
                      <a:pt x="933" y="1246"/>
                    </a:cubicBezTo>
                    <a:cubicBezTo>
                      <a:pt x="989" y="1237"/>
                      <a:pt x="1054" y="1220"/>
                      <a:pt x="1107" y="1200"/>
                    </a:cubicBezTo>
                    <a:cubicBezTo>
                      <a:pt x="1160" y="1180"/>
                      <a:pt x="1206" y="1156"/>
                      <a:pt x="1253" y="1127"/>
                    </a:cubicBezTo>
                    <a:cubicBezTo>
                      <a:pt x="1300" y="1098"/>
                      <a:pt x="1352" y="1056"/>
                      <a:pt x="1390" y="1027"/>
                    </a:cubicBezTo>
                    <a:cubicBezTo>
                      <a:pt x="1428" y="998"/>
                      <a:pt x="1451" y="987"/>
                      <a:pt x="1481" y="954"/>
                    </a:cubicBezTo>
                    <a:cubicBezTo>
                      <a:pt x="1511" y="921"/>
                      <a:pt x="1547" y="866"/>
                      <a:pt x="1573" y="826"/>
                    </a:cubicBezTo>
                    <a:cubicBezTo>
                      <a:pt x="1599" y="786"/>
                      <a:pt x="1617" y="754"/>
                      <a:pt x="1637" y="716"/>
                    </a:cubicBezTo>
                    <a:cubicBezTo>
                      <a:pt x="1657" y="678"/>
                      <a:pt x="1673" y="645"/>
                      <a:pt x="1692" y="597"/>
                    </a:cubicBezTo>
                    <a:cubicBezTo>
                      <a:pt x="1711" y="549"/>
                      <a:pt x="1737" y="480"/>
                      <a:pt x="1753" y="429"/>
                    </a:cubicBezTo>
                    <a:cubicBezTo>
                      <a:pt x="1769" y="378"/>
                      <a:pt x="1776" y="336"/>
                      <a:pt x="1790" y="292"/>
                    </a:cubicBezTo>
                    <a:cubicBezTo>
                      <a:pt x="1804" y="248"/>
                      <a:pt x="1821" y="213"/>
                      <a:pt x="1835" y="164"/>
                    </a:cubicBezTo>
                    <a:cubicBezTo>
                      <a:pt x="1849" y="115"/>
                      <a:pt x="1864" y="34"/>
                      <a:pt x="1872" y="0"/>
                    </a:cubicBezTo>
                  </a:path>
                </a:pathLst>
              </a:custGeom>
              <a:noFill/>
              <a:ln w="50800" cap="flat"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grpSp>
          <p:nvGrpSpPr>
            <p:cNvPr id="20499" name="Group 22">
              <a:extLst>
                <a:ext uri="{FF2B5EF4-FFF2-40B4-BE49-F238E27FC236}">
                  <a16:creationId xmlns:a16="http://schemas.microsoft.com/office/drawing/2014/main" id="{37F2DA66-70DA-40B8-B141-B066DD78E0BF}"/>
                </a:ext>
              </a:extLst>
            </p:cNvPr>
            <p:cNvGrpSpPr>
              <a:grpSpLocks/>
            </p:cNvGrpSpPr>
            <p:nvPr/>
          </p:nvGrpSpPr>
          <p:grpSpPr bwMode="auto">
            <a:xfrm>
              <a:off x="3622" y="1872"/>
              <a:ext cx="1658" cy="636"/>
              <a:chOff x="3622" y="1872"/>
              <a:chExt cx="1658" cy="636"/>
            </a:xfrm>
          </p:grpSpPr>
          <p:sp>
            <p:nvSpPr>
              <p:cNvPr id="20500" name="Rectangle 23">
                <a:extLst>
                  <a:ext uri="{FF2B5EF4-FFF2-40B4-BE49-F238E27FC236}">
                    <a16:creationId xmlns:a16="http://schemas.microsoft.com/office/drawing/2014/main" id="{F89007EA-59D8-4165-9EB6-623EE418270C}"/>
                  </a:ext>
                </a:extLst>
              </p:cNvPr>
              <p:cNvSpPr>
                <a:spLocks noChangeArrowheads="1"/>
              </p:cNvSpPr>
              <p:nvPr/>
            </p:nvSpPr>
            <p:spPr bwMode="auto">
              <a:xfrm>
                <a:off x="4958" y="1872"/>
                <a:ext cx="32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AC</a:t>
                </a:r>
              </a:p>
            </p:txBody>
          </p:sp>
          <p:sp>
            <p:nvSpPr>
              <p:cNvPr id="20501" name="Freeform 24">
                <a:extLst>
                  <a:ext uri="{FF2B5EF4-FFF2-40B4-BE49-F238E27FC236}">
                    <a16:creationId xmlns:a16="http://schemas.microsoft.com/office/drawing/2014/main" id="{A10DAFFA-0F55-4E4A-A5C6-73DB7F1C2BD8}"/>
                  </a:ext>
                </a:extLst>
              </p:cNvPr>
              <p:cNvSpPr>
                <a:spLocks/>
              </p:cNvSpPr>
              <p:nvPr/>
            </p:nvSpPr>
            <p:spPr bwMode="auto">
              <a:xfrm>
                <a:off x="3622" y="2021"/>
                <a:ext cx="1461" cy="487"/>
              </a:xfrm>
              <a:custGeom>
                <a:avLst/>
                <a:gdLst>
                  <a:gd name="T0" fmla="*/ 0 w 1461"/>
                  <a:gd name="T1" fmla="*/ 0 h 487"/>
                  <a:gd name="T2" fmla="*/ 91 w 1461"/>
                  <a:gd name="T3" fmla="*/ 146 h 487"/>
                  <a:gd name="T4" fmla="*/ 192 w 1461"/>
                  <a:gd name="T5" fmla="*/ 247 h 487"/>
                  <a:gd name="T6" fmla="*/ 411 w 1461"/>
                  <a:gd name="T7" fmla="*/ 375 h 487"/>
                  <a:gd name="T8" fmla="*/ 538 w 1461"/>
                  <a:gd name="T9" fmla="*/ 429 h 487"/>
                  <a:gd name="T10" fmla="*/ 666 w 1461"/>
                  <a:gd name="T11" fmla="*/ 466 h 487"/>
                  <a:gd name="T12" fmla="*/ 831 w 1461"/>
                  <a:gd name="T13" fmla="*/ 484 h 487"/>
                  <a:gd name="T14" fmla="*/ 995 w 1461"/>
                  <a:gd name="T15" fmla="*/ 448 h 487"/>
                  <a:gd name="T16" fmla="*/ 1151 w 1461"/>
                  <a:gd name="T17" fmla="*/ 374 h 487"/>
                  <a:gd name="T18" fmla="*/ 1297 w 1461"/>
                  <a:gd name="T19" fmla="*/ 256 h 487"/>
                  <a:gd name="T20" fmla="*/ 1388 w 1461"/>
                  <a:gd name="T21" fmla="*/ 164 h 487"/>
                  <a:gd name="T22" fmla="*/ 1461 w 1461"/>
                  <a:gd name="T23" fmla="*/ 54 h 4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61" h="487">
                    <a:moveTo>
                      <a:pt x="0" y="0"/>
                    </a:moveTo>
                    <a:cubicBezTo>
                      <a:pt x="15" y="24"/>
                      <a:pt x="59" y="105"/>
                      <a:pt x="91" y="146"/>
                    </a:cubicBezTo>
                    <a:cubicBezTo>
                      <a:pt x="123" y="187"/>
                      <a:pt x="139" y="209"/>
                      <a:pt x="192" y="247"/>
                    </a:cubicBezTo>
                    <a:cubicBezTo>
                      <a:pt x="245" y="285"/>
                      <a:pt x="353" y="345"/>
                      <a:pt x="411" y="375"/>
                    </a:cubicBezTo>
                    <a:cubicBezTo>
                      <a:pt x="469" y="405"/>
                      <a:pt x="496" y="414"/>
                      <a:pt x="538" y="429"/>
                    </a:cubicBezTo>
                    <a:cubicBezTo>
                      <a:pt x="580" y="444"/>
                      <a:pt x="617" y="457"/>
                      <a:pt x="666" y="466"/>
                    </a:cubicBezTo>
                    <a:cubicBezTo>
                      <a:pt x="715" y="475"/>
                      <a:pt x="776" y="487"/>
                      <a:pt x="831" y="484"/>
                    </a:cubicBezTo>
                    <a:cubicBezTo>
                      <a:pt x="886" y="481"/>
                      <a:pt x="942" y="466"/>
                      <a:pt x="995" y="448"/>
                    </a:cubicBezTo>
                    <a:cubicBezTo>
                      <a:pt x="1048" y="430"/>
                      <a:pt x="1101" y="406"/>
                      <a:pt x="1151" y="374"/>
                    </a:cubicBezTo>
                    <a:cubicBezTo>
                      <a:pt x="1201" y="342"/>
                      <a:pt x="1258" y="291"/>
                      <a:pt x="1297" y="256"/>
                    </a:cubicBezTo>
                    <a:cubicBezTo>
                      <a:pt x="1336" y="221"/>
                      <a:pt x="1361" y="198"/>
                      <a:pt x="1388" y="164"/>
                    </a:cubicBezTo>
                    <a:cubicBezTo>
                      <a:pt x="1415" y="130"/>
                      <a:pt x="1446" y="77"/>
                      <a:pt x="1461" y="54"/>
                    </a:cubicBezTo>
                  </a:path>
                </a:pathLst>
              </a:custGeom>
              <a:noFill/>
              <a:ln w="50800" cap="flat" cmpd="sng">
                <a:solidFill>
                  <a:srgbClr val="00CC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grpSp>
      <p:grpSp>
        <p:nvGrpSpPr>
          <p:cNvPr id="300057" name="Group 25">
            <a:extLst>
              <a:ext uri="{FF2B5EF4-FFF2-40B4-BE49-F238E27FC236}">
                <a16:creationId xmlns:a16="http://schemas.microsoft.com/office/drawing/2014/main" id="{FA2F3999-A4D5-4BC3-BF77-38BE45E1D4ED}"/>
              </a:ext>
            </a:extLst>
          </p:cNvPr>
          <p:cNvGrpSpPr>
            <a:grpSpLocks/>
          </p:cNvGrpSpPr>
          <p:nvPr/>
        </p:nvGrpSpPr>
        <p:grpSpPr bwMode="auto">
          <a:xfrm>
            <a:off x="3494088" y="3355975"/>
            <a:ext cx="3046412" cy="2965450"/>
            <a:chOff x="2201" y="2114"/>
            <a:chExt cx="1919" cy="1868"/>
          </a:xfrm>
        </p:grpSpPr>
        <p:sp>
          <p:nvSpPr>
            <p:cNvPr id="20487" name="Line 26">
              <a:extLst>
                <a:ext uri="{FF2B5EF4-FFF2-40B4-BE49-F238E27FC236}">
                  <a16:creationId xmlns:a16="http://schemas.microsoft.com/office/drawing/2014/main" id="{37528190-3965-46FE-A792-25048719EFB0}"/>
                </a:ext>
              </a:extLst>
            </p:cNvPr>
            <p:cNvSpPr>
              <a:spLocks noChangeShapeType="1"/>
            </p:cNvSpPr>
            <p:nvPr/>
          </p:nvSpPr>
          <p:spPr bwMode="auto">
            <a:xfrm>
              <a:off x="3840" y="2320"/>
              <a:ext cx="0" cy="1415"/>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488" name="Line 27">
              <a:extLst>
                <a:ext uri="{FF2B5EF4-FFF2-40B4-BE49-F238E27FC236}">
                  <a16:creationId xmlns:a16="http://schemas.microsoft.com/office/drawing/2014/main" id="{B0D82E86-665B-471A-B6B3-1EAD1ABBC647}"/>
                </a:ext>
              </a:extLst>
            </p:cNvPr>
            <p:cNvSpPr>
              <a:spLocks noChangeShapeType="1"/>
            </p:cNvSpPr>
            <p:nvPr/>
          </p:nvSpPr>
          <p:spPr bwMode="auto">
            <a:xfrm flipH="1">
              <a:off x="2473" y="2315"/>
              <a:ext cx="136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489" name="Rectangle 28">
              <a:extLst>
                <a:ext uri="{FF2B5EF4-FFF2-40B4-BE49-F238E27FC236}">
                  <a16:creationId xmlns:a16="http://schemas.microsoft.com/office/drawing/2014/main" id="{A329B23B-6D9B-4BC6-9CB1-879D2BCB5FA0}"/>
                </a:ext>
              </a:extLst>
            </p:cNvPr>
            <p:cNvSpPr>
              <a:spLocks noChangeArrowheads="1"/>
            </p:cNvSpPr>
            <p:nvPr/>
          </p:nvSpPr>
          <p:spPr bwMode="auto">
            <a:xfrm>
              <a:off x="2201" y="2150"/>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0</a:t>
              </a:r>
            </a:p>
          </p:txBody>
        </p:sp>
        <p:sp>
          <p:nvSpPr>
            <p:cNvPr id="20490" name="Rectangle 29">
              <a:extLst>
                <a:ext uri="{FF2B5EF4-FFF2-40B4-BE49-F238E27FC236}">
                  <a16:creationId xmlns:a16="http://schemas.microsoft.com/office/drawing/2014/main" id="{5F9D56E9-FD94-4488-84D4-E0171DB935A1}"/>
                </a:ext>
              </a:extLst>
            </p:cNvPr>
            <p:cNvSpPr>
              <a:spLocks noChangeArrowheads="1"/>
            </p:cNvSpPr>
            <p:nvPr/>
          </p:nvSpPr>
          <p:spPr bwMode="auto">
            <a:xfrm>
              <a:off x="3696" y="3696"/>
              <a:ext cx="317"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0</a:t>
              </a:r>
            </a:p>
          </p:txBody>
        </p:sp>
        <p:sp>
          <p:nvSpPr>
            <p:cNvPr id="20491" name="Oval 30">
              <a:extLst>
                <a:ext uri="{FF2B5EF4-FFF2-40B4-BE49-F238E27FC236}">
                  <a16:creationId xmlns:a16="http://schemas.microsoft.com/office/drawing/2014/main" id="{2521BA97-1D4E-469C-A5EF-95FBA2AE312C}"/>
                </a:ext>
              </a:extLst>
            </p:cNvPr>
            <p:cNvSpPr>
              <a:spLocks noChangeArrowheads="1"/>
            </p:cNvSpPr>
            <p:nvPr/>
          </p:nvSpPr>
          <p:spPr bwMode="auto">
            <a:xfrm>
              <a:off x="3792" y="311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0492" name="Oval 31">
              <a:extLst>
                <a:ext uri="{FF2B5EF4-FFF2-40B4-BE49-F238E27FC236}">
                  <a16:creationId xmlns:a16="http://schemas.microsoft.com/office/drawing/2014/main" id="{85E7887C-900E-4737-89F2-769D76F026FD}"/>
                </a:ext>
              </a:extLst>
            </p:cNvPr>
            <p:cNvSpPr>
              <a:spLocks noChangeArrowheads="1"/>
            </p:cNvSpPr>
            <p:nvPr/>
          </p:nvSpPr>
          <p:spPr bwMode="auto">
            <a:xfrm>
              <a:off x="3801" y="226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0493" name="Rectangle 32">
              <a:extLst>
                <a:ext uri="{FF2B5EF4-FFF2-40B4-BE49-F238E27FC236}">
                  <a16:creationId xmlns:a16="http://schemas.microsoft.com/office/drawing/2014/main" id="{666D5910-138F-4963-9D75-587AC723503F}"/>
                </a:ext>
              </a:extLst>
            </p:cNvPr>
            <p:cNvSpPr>
              <a:spLocks noChangeArrowheads="1"/>
            </p:cNvSpPr>
            <p:nvPr/>
          </p:nvSpPr>
          <p:spPr bwMode="auto">
            <a:xfrm>
              <a:off x="3889" y="3042"/>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E</a:t>
              </a:r>
            </a:p>
          </p:txBody>
        </p:sp>
        <p:sp>
          <p:nvSpPr>
            <p:cNvPr id="20494" name="Rectangle 33">
              <a:extLst>
                <a:ext uri="{FF2B5EF4-FFF2-40B4-BE49-F238E27FC236}">
                  <a16:creationId xmlns:a16="http://schemas.microsoft.com/office/drawing/2014/main" id="{08C60F4A-BB1F-4ABB-9B00-E2D4CFB1A7F8}"/>
                </a:ext>
              </a:extLst>
            </p:cNvPr>
            <p:cNvSpPr>
              <a:spLocks noChangeArrowheads="1"/>
            </p:cNvSpPr>
            <p:nvPr/>
          </p:nvSpPr>
          <p:spPr bwMode="auto">
            <a:xfrm>
              <a:off x="3879" y="2114"/>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a:t>
              </a:r>
            </a:p>
          </p:txBody>
        </p:sp>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00038"/>
                                        </p:tgtEl>
                                        <p:attrNameLst>
                                          <p:attrName>style.visibility</p:attrName>
                                        </p:attrNameLst>
                                      </p:cBhvr>
                                      <p:to>
                                        <p:strVal val="visible"/>
                                      </p:to>
                                    </p:set>
                                    <p:anim calcmode="lin" valueType="num">
                                      <p:cBhvr additive="base">
                                        <p:cTn id="7" dur="500" fill="hold"/>
                                        <p:tgtEl>
                                          <p:spTgt spid="300038"/>
                                        </p:tgtEl>
                                        <p:attrNameLst>
                                          <p:attrName>ppt_x</p:attrName>
                                        </p:attrNameLst>
                                      </p:cBhvr>
                                      <p:tavLst>
                                        <p:tav tm="0">
                                          <p:val>
                                            <p:strVal val="1+#ppt_w/2"/>
                                          </p:val>
                                        </p:tav>
                                        <p:tav tm="100000">
                                          <p:val>
                                            <p:strVal val="#ppt_x"/>
                                          </p:val>
                                        </p:tav>
                                      </p:tavLst>
                                    </p:anim>
                                    <p:anim calcmode="lin" valueType="num">
                                      <p:cBhvr additive="base">
                                        <p:cTn id="8" dur="500" fill="hold"/>
                                        <p:tgtEl>
                                          <p:spTgt spid="30003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nodeType="clickEffect">
                                  <p:stCondLst>
                                    <p:cond delay="0"/>
                                  </p:stCondLst>
                                  <p:childTnLst>
                                    <p:set>
                                      <p:cBhvr>
                                        <p:cTn id="12" dur="1" fill="hold">
                                          <p:stCondLst>
                                            <p:cond delay="0"/>
                                          </p:stCondLst>
                                        </p:cTn>
                                        <p:tgtEl>
                                          <p:spTgt spid="300057"/>
                                        </p:tgtEl>
                                        <p:attrNameLst>
                                          <p:attrName>style.visibility</p:attrName>
                                        </p:attrNameLst>
                                      </p:cBhvr>
                                      <p:to>
                                        <p:strVal val="visible"/>
                                      </p:to>
                                    </p:set>
                                    <p:animEffect transition="in" filter="dissolve">
                                      <p:cBhvr>
                                        <p:cTn id="13" dur="500"/>
                                        <p:tgtEl>
                                          <p:spTgt spid="300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灯片编号占位符 5">
            <a:extLst>
              <a:ext uri="{FF2B5EF4-FFF2-40B4-BE49-F238E27FC236}">
                <a16:creationId xmlns:a16="http://schemas.microsoft.com/office/drawing/2014/main" id="{0110F6CF-B8AA-41FF-8652-D7B5F26F9F4C}"/>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A38D3AFA-5263-47B1-A589-94B414F70D9D}" type="slidenum">
              <a:rPr lang="en-US" altLang="zh-CN" sz="1400" smtClean="0"/>
              <a:pPr>
                <a:spcBef>
                  <a:spcPct val="0"/>
                </a:spcBef>
                <a:buFontTx/>
                <a:buNone/>
              </a:pPr>
              <a:t>17</a:t>
            </a:fld>
            <a:endParaRPr lang="en-US" altLang="zh-CN" sz="1400"/>
          </a:p>
        </p:txBody>
      </p:sp>
      <p:sp>
        <p:nvSpPr>
          <p:cNvPr id="21507" name="Rectangle 3">
            <a:extLst>
              <a:ext uri="{FF2B5EF4-FFF2-40B4-BE49-F238E27FC236}">
                <a16:creationId xmlns:a16="http://schemas.microsoft.com/office/drawing/2014/main" id="{FEC429DD-CB84-4B4B-BD7D-F24C86091D58}"/>
              </a:ext>
            </a:extLst>
          </p:cNvPr>
          <p:cNvSpPr>
            <a:spLocks noGrp="1" noChangeArrowheads="1"/>
          </p:cNvSpPr>
          <p:nvPr>
            <p:ph type="body" idx="1"/>
          </p:nvPr>
        </p:nvSpPr>
        <p:spPr>
          <a:xfrm>
            <a:off x="395288" y="404813"/>
            <a:ext cx="7696200" cy="736600"/>
          </a:xfrm>
        </p:spPr>
        <p:txBody>
          <a:bodyPr/>
          <a:lstStyle/>
          <a:p>
            <a:pPr marL="476250" indent="-476250" eaLnBrk="1" hangingPunct="1"/>
            <a:r>
              <a:rPr lang="zh-CN" altLang="en-US"/>
              <a:t>几种短期均衡的情形</a:t>
            </a:r>
          </a:p>
        </p:txBody>
      </p:sp>
      <p:sp>
        <p:nvSpPr>
          <p:cNvPr id="21508" name="Rectangle 4">
            <a:extLst>
              <a:ext uri="{FF2B5EF4-FFF2-40B4-BE49-F238E27FC236}">
                <a16:creationId xmlns:a16="http://schemas.microsoft.com/office/drawing/2014/main" id="{C2CFBD90-F87A-4CED-A2B9-E6EF035665D4}"/>
              </a:ext>
            </a:extLst>
          </p:cNvPr>
          <p:cNvSpPr>
            <a:spLocks noChangeArrowheads="1"/>
          </p:cNvSpPr>
          <p:nvPr/>
        </p:nvSpPr>
        <p:spPr bwMode="auto">
          <a:xfrm>
            <a:off x="611188" y="2205038"/>
            <a:ext cx="2509837" cy="2570162"/>
          </a:xfrm>
          <a:prstGeom prst="rect">
            <a:avLst/>
          </a:prstGeom>
          <a:solidFill>
            <a:srgbClr val="FFCC00"/>
          </a:solidFill>
          <a:ln w="4127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45000"/>
              </a:spcBef>
              <a:buClr>
                <a:srgbClr val="99CCCC"/>
              </a:buClr>
              <a:buFontTx/>
              <a:buNone/>
            </a:pPr>
            <a:r>
              <a:rPr kumimoji="1" lang="en-US" altLang="zh-CN" b="1">
                <a:latin typeface="Arial" panose="020B0604020202020204" pitchFamily="34" charset="0"/>
              </a:rPr>
              <a:t>3</a:t>
            </a:r>
            <a:r>
              <a:rPr kumimoji="1" lang="zh-CN" altLang="en-US" b="1">
                <a:latin typeface="Arial" panose="020B0604020202020204" pitchFamily="34" charset="0"/>
              </a:rPr>
              <a:t>）亏损最小的短期均衡：</a:t>
            </a:r>
            <a:r>
              <a:rPr kumimoji="1" lang="en-US" altLang="zh-CN" b="1">
                <a:latin typeface="Arial" panose="020B0604020202020204" pitchFamily="34" charset="0"/>
              </a:rPr>
              <a:t>AVC&lt;P&lt;AC</a:t>
            </a:r>
          </a:p>
        </p:txBody>
      </p:sp>
      <p:grpSp>
        <p:nvGrpSpPr>
          <p:cNvPr id="301063" name="Group 7">
            <a:extLst>
              <a:ext uri="{FF2B5EF4-FFF2-40B4-BE49-F238E27FC236}">
                <a16:creationId xmlns:a16="http://schemas.microsoft.com/office/drawing/2014/main" id="{E96602FA-4DEA-4CC0-BE6C-7AC77936D25A}"/>
              </a:ext>
            </a:extLst>
          </p:cNvPr>
          <p:cNvGrpSpPr>
            <a:grpSpLocks/>
          </p:cNvGrpSpPr>
          <p:nvPr/>
        </p:nvGrpSpPr>
        <p:grpSpPr bwMode="auto">
          <a:xfrm>
            <a:off x="3519488" y="1722438"/>
            <a:ext cx="5265737" cy="4578350"/>
            <a:chOff x="2217" y="1085"/>
            <a:chExt cx="3317" cy="2884"/>
          </a:xfrm>
        </p:grpSpPr>
        <p:grpSp>
          <p:nvGrpSpPr>
            <p:cNvPr id="21532" name="Group 8">
              <a:extLst>
                <a:ext uri="{FF2B5EF4-FFF2-40B4-BE49-F238E27FC236}">
                  <a16:creationId xmlns:a16="http://schemas.microsoft.com/office/drawing/2014/main" id="{F7D7F937-1420-4983-AA85-93B061EA58FC}"/>
                </a:ext>
              </a:extLst>
            </p:cNvPr>
            <p:cNvGrpSpPr>
              <a:grpSpLocks/>
            </p:cNvGrpSpPr>
            <p:nvPr/>
          </p:nvGrpSpPr>
          <p:grpSpPr bwMode="auto">
            <a:xfrm>
              <a:off x="2475" y="1487"/>
              <a:ext cx="3059" cy="1660"/>
              <a:chOff x="2475" y="1257"/>
              <a:chExt cx="3059" cy="1660"/>
            </a:xfrm>
          </p:grpSpPr>
          <p:sp>
            <p:nvSpPr>
              <p:cNvPr id="21551" name="Line 9">
                <a:extLst>
                  <a:ext uri="{FF2B5EF4-FFF2-40B4-BE49-F238E27FC236}">
                    <a16:creationId xmlns:a16="http://schemas.microsoft.com/office/drawing/2014/main" id="{67E7088D-C666-4572-9E32-204BCF37E47A}"/>
                  </a:ext>
                </a:extLst>
              </p:cNvPr>
              <p:cNvSpPr>
                <a:spLocks noChangeShapeType="1"/>
              </p:cNvSpPr>
              <p:nvPr/>
            </p:nvSpPr>
            <p:spPr bwMode="auto">
              <a:xfrm>
                <a:off x="2475" y="1257"/>
                <a:ext cx="2517" cy="1527"/>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52" name="Rectangle 10">
                <a:extLst>
                  <a:ext uri="{FF2B5EF4-FFF2-40B4-BE49-F238E27FC236}">
                    <a16:creationId xmlns:a16="http://schemas.microsoft.com/office/drawing/2014/main" id="{94440A16-200B-4545-91C8-010E8F46E422}"/>
                  </a:ext>
                </a:extLst>
              </p:cNvPr>
              <p:cNvSpPr>
                <a:spLocks noChangeArrowheads="1"/>
              </p:cNvSpPr>
              <p:nvPr/>
            </p:nvSpPr>
            <p:spPr bwMode="auto">
              <a:xfrm>
                <a:off x="4944" y="2688"/>
                <a:ext cx="59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D = AR</a:t>
                </a:r>
              </a:p>
            </p:txBody>
          </p:sp>
        </p:grpSp>
        <p:grpSp>
          <p:nvGrpSpPr>
            <p:cNvPr id="21533" name="Group 11">
              <a:extLst>
                <a:ext uri="{FF2B5EF4-FFF2-40B4-BE49-F238E27FC236}">
                  <a16:creationId xmlns:a16="http://schemas.microsoft.com/office/drawing/2014/main" id="{F3C4787E-121B-4F38-90F1-FF6D96B48CC1}"/>
                </a:ext>
              </a:extLst>
            </p:cNvPr>
            <p:cNvGrpSpPr>
              <a:grpSpLocks/>
            </p:cNvGrpSpPr>
            <p:nvPr/>
          </p:nvGrpSpPr>
          <p:grpSpPr bwMode="auto">
            <a:xfrm>
              <a:off x="2481" y="1490"/>
              <a:ext cx="2031" cy="2196"/>
              <a:chOff x="2481" y="1490"/>
              <a:chExt cx="2031" cy="2196"/>
            </a:xfrm>
          </p:grpSpPr>
          <p:sp>
            <p:nvSpPr>
              <p:cNvPr id="21549" name="Line 12">
                <a:extLst>
                  <a:ext uri="{FF2B5EF4-FFF2-40B4-BE49-F238E27FC236}">
                    <a16:creationId xmlns:a16="http://schemas.microsoft.com/office/drawing/2014/main" id="{76B651CD-820B-4447-9297-44847599DCD6}"/>
                  </a:ext>
                </a:extLst>
              </p:cNvPr>
              <p:cNvSpPr>
                <a:spLocks noChangeShapeType="1"/>
              </p:cNvSpPr>
              <p:nvPr/>
            </p:nvSpPr>
            <p:spPr bwMode="auto">
              <a:xfrm>
                <a:off x="2481" y="1490"/>
                <a:ext cx="1743" cy="2148"/>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50" name="Rectangle 13">
                <a:extLst>
                  <a:ext uri="{FF2B5EF4-FFF2-40B4-BE49-F238E27FC236}">
                    <a16:creationId xmlns:a16="http://schemas.microsoft.com/office/drawing/2014/main" id="{C28E2933-0B3E-47A7-8A05-43BF6804594C}"/>
                  </a:ext>
                </a:extLst>
              </p:cNvPr>
              <p:cNvSpPr>
                <a:spLocks noChangeArrowheads="1"/>
              </p:cNvSpPr>
              <p:nvPr/>
            </p:nvSpPr>
            <p:spPr bwMode="auto">
              <a:xfrm>
                <a:off x="4174" y="3457"/>
                <a:ext cx="33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MR</a:t>
                </a:r>
              </a:p>
            </p:txBody>
          </p:sp>
        </p:grpSp>
        <p:grpSp>
          <p:nvGrpSpPr>
            <p:cNvPr id="21534" name="Group 14">
              <a:extLst>
                <a:ext uri="{FF2B5EF4-FFF2-40B4-BE49-F238E27FC236}">
                  <a16:creationId xmlns:a16="http://schemas.microsoft.com/office/drawing/2014/main" id="{C0204DD8-7DAF-421F-B09D-8CE14C6BDFC5}"/>
                </a:ext>
              </a:extLst>
            </p:cNvPr>
            <p:cNvGrpSpPr>
              <a:grpSpLocks/>
            </p:cNvGrpSpPr>
            <p:nvPr/>
          </p:nvGrpSpPr>
          <p:grpSpPr bwMode="auto">
            <a:xfrm>
              <a:off x="2217" y="1085"/>
              <a:ext cx="3140" cy="2884"/>
              <a:chOff x="2217" y="1004"/>
              <a:chExt cx="3140" cy="2884"/>
            </a:xfrm>
          </p:grpSpPr>
          <p:sp>
            <p:nvSpPr>
              <p:cNvPr id="21544" name="Line 15">
                <a:extLst>
                  <a:ext uri="{FF2B5EF4-FFF2-40B4-BE49-F238E27FC236}">
                    <a16:creationId xmlns:a16="http://schemas.microsoft.com/office/drawing/2014/main" id="{A15CD021-9425-471A-ABCE-E93337BD0206}"/>
                  </a:ext>
                </a:extLst>
              </p:cNvPr>
              <p:cNvSpPr>
                <a:spLocks noChangeShapeType="1"/>
              </p:cNvSpPr>
              <p:nvPr/>
            </p:nvSpPr>
            <p:spPr bwMode="auto">
              <a:xfrm>
                <a:off x="2480" y="1093"/>
                <a:ext cx="0" cy="2550"/>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45" name="Line 16">
                <a:extLst>
                  <a:ext uri="{FF2B5EF4-FFF2-40B4-BE49-F238E27FC236}">
                    <a16:creationId xmlns:a16="http://schemas.microsoft.com/office/drawing/2014/main" id="{E2B9ED08-11F8-4419-AD40-38DD0E8BAFA2}"/>
                  </a:ext>
                </a:extLst>
              </p:cNvPr>
              <p:cNvSpPr>
                <a:spLocks noChangeShapeType="1"/>
              </p:cNvSpPr>
              <p:nvPr/>
            </p:nvSpPr>
            <p:spPr bwMode="auto">
              <a:xfrm>
                <a:off x="2468" y="3648"/>
                <a:ext cx="269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46" name="Rectangle 17">
                <a:extLst>
                  <a:ext uri="{FF2B5EF4-FFF2-40B4-BE49-F238E27FC236}">
                    <a16:creationId xmlns:a16="http://schemas.microsoft.com/office/drawing/2014/main" id="{EE37DB65-AB86-47A1-B149-BAAAE363EB73}"/>
                  </a:ext>
                </a:extLst>
              </p:cNvPr>
              <p:cNvSpPr>
                <a:spLocks noChangeArrowheads="1"/>
              </p:cNvSpPr>
              <p:nvPr/>
            </p:nvSpPr>
            <p:spPr bwMode="auto">
              <a:xfrm>
                <a:off x="5104" y="3600"/>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21547" name="Rectangle 18">
                <a:extLst>
                  <a:ext uri="{FF2B5EF4-FFF2-40B4-BE49-F238E27FC236}">
                    <a16:creationId xmlns:a16="http://schemas.microsoft.com/office/drawing/2014/main" id="{B508521A-32A2-4C70-AED1-6B1B1A290F31}"/>
                  </a:ext>
                </a:extLst>
              </p:cNvPr>
              <p:cNvSpPr>
                <a:spLocks noChangeArrowheads="1"/>
              </p:cNvSpPr>
              <p:nvPr/>
            </p:nvSpPr>
            <p:spPr bwMode="auto">
              <a:xfrm>
                <a:off x="2217" y="1004"/>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r">
                  <a:spcBef>
                    <a:spcPct val="0"/>
                  </a:spcBef>
                  <a:buFontTx/>
                  <a:buNone/>
                </a:pPr>
                <a:r>
                  <a:rPr lang="en-US" altLang="zh-CN" sz="2400" b="1" i="1">
                    <a:latin typeface="Times New Roman" panose="02020603050405020304" pitchFamily="18" charset="0"/>
                  </a:rPr>
                  <a:t>P</a:t>
                </a:r>
              </a:p>
            </p:txBody>
          </p:sp>
          <p:sp>
            <p:nvSpPr>
              <p:cNvPr id="21548" name="Rectangle 19">
                <a:extLst>
                  <a:ext uri="{FF2B5EF4-FFF2-40B4-BE49-F238E27FC236}">
                    <a16:creationId xmlns:a16="http://schemas.microsoft.com/office/drawing/2014/main" id="{A8C319B5-DEF6-4B6B-803B-F5D6508F987B}"/>
                  </a:ext>
                </a:extLst>
              </p:cNvPr>
              <p:cNvSpPr>
                <a:spLocks noChangeArrowheads="1"/>
              </p:cNvSpPr>
              <p:nvPr/>
            </p:nvSpPr>
            <p:spPr bwMode="auto">
              <a:xfrm>
                <a:off x="2304" y="3602"/>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grpSp>
        <p:grpSp>
          <p:nvGrpSpPr>
            <p:cNvPr id="21535" name="Group 20">
              <a:extLst>
                <a:ext uri="{FF2B5EF4-FFF2-40B4-BE49-F238E27FC236}">
                  <a16:creationId xmlns:a16="http://schemas.microsoft.com/office/drawing/2014/main" id="{28C9FBF6-81ED-4F9B-B4FA-9A565E33CC56}"/>
                </a:ext>
              </a:extLst>
            </p:cNvPr>
            <p:cNvGrpSpPr>
              <a:grpSpLocks/>
            </p:cNvGrpSpPr>
            <p:nvPr/>
          </p:nvGrpSpPr>
          <p:grpSpPr bwMode="auto">
            <a:xfrm>
              <a:off x="2736" y="1739"/>
              <a:ext cx="2018" cy="1477"/>
              <a:chOff x="2736" y="1739"/>
              <a:chExt cx="2018" cy="1477"/>
            </a:xfrm>
          </p:grpSpPr>
          <p:sp>
            <p:nvSpPr>
              <p:cNvPr id="21542" name="Rectangle 21">
                <a:extLst>
                  <a:ext uri="{FF2B5EF4-FFF2-40B4-BE49-F238E27FC236}">
                    <a16:creationId xmlns:a16="http://schemas.microsoft.com/office/drawing/2014/main" id="{B7AC7B22-5117-484A-905F-BCF607014F90}"/>
                  </a:ext>
                </a:extLst>
              </p:cNvPr>
              <p:cNvSpPr>
                <a:spLocks noChangeArrowheads="1"/>
              </p:cNvSpPr>
              <p:nvPr/>
            </p:nvSpPr>
            <p:spPr bwMode="auto">
              <a:xfrm>
                <a:off x="4416" y="1739"/>
                <a:ext cx="33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MC</a:t>
                </a:r>
              </a:p>
            </p:txBody>
          </p:sp>
          <p:sp>
            <p:nvSpPr>
              <p:cNvPr id="21543" name="Freeform 22">
                <a:extLst>
                  <a:ext uri="{FF2B5EF4-FFF2-40B4-BE49-F238E27FC236}">
                    <a16:creationId xmlns:a16="http://schemas.microsoft.com/office/drawing/2014/main" id="{CCEB6B91-D3E0-41C0-8906-502E82EADCD5}"/>
                  </a:ext>
                </a:extLst>
              </p:cNvPr>
              <p:cNvSpPr>
                <a:spLocks/>
              </p:cNvSpPr>
              <p:nvPr/>
            </p:nvSpPr>
            <p:spPr bwMode="auto">
              <a:xfrm>
                <a:off x="2736" y="1957"/>
                <a:ext cx="1872" cy="1259"/>
              </a:xfrm>
              <a:custGeom>
                <a:avLst/>
                <a:gdLst>
                  <a:gd name="T0" fmla="*/ 0 w 1872"/>
                  <a:gd name="T1" fmla="*/ 496 h 1259"/>
                  <a:gd name="T2" fmla="*/ 92 w 1872"/>
                  <a:gd name="T3" fmla="*/ 725 h 1259"/>
                  <a:gd name="T4" fmla="*/ 229 w 1872"/>
                  <a:gd name="T5" fmla="*/ 921 h 1259"/>
                  <a:gd name="T6" fmla="*/ 385 w 1872"/>
                  <a:gd name="T7" fmla="*/ 1095 h 1259"/>
                  <a:gd name="T8" fmla="*/ 558 w 1872"/>
                  <a:gd name="T9" fmla="*/ 1196 h 1259"/>
                  <a:gd name="T10" fmla="*/ 769 w 1872"/>
                  <a:gd name="T11" fmla="*/ 1251 h 1259"/>
                  <a:gd name="T12" fmla="*/ 933 w 1872"/>
                  <a:gd name="T13" fmla="*/ 1246 h 1259"/>
                  <a:gd name="T14" fmla="*/ 1107 w 1872"/>
                  <a:gd name="T15" fmla="*/ 1200 h 1259"/>
                  <a:gd name="T16" fmla="*/ 1253 w 1872"/>
                  <a:gd name="T17" fmla="*/ 1127 h 1259"/>
                  <a:gd name="T18" fmla="*/ 1390 w 1872"/>
                  <a:gd name="T19" fmla="*/ 1027 h 1259"/>
                  <a:gd name="T20" fmla="*/ 1481 w 1872"/>
                  <a:gd name="T21" fmla="*/ 954 h 1259"/>
                  <a:gd name="T22" fmla="*/ 1573 w 1872"/>
                  <a:gd name="T23" fmla="*/ 826 h 1259"/>
                  <a:gd name="T24" fmla="*/ 1637 w 1872"/>
                  <a:gd name="T25" fmla="*/ 716 h 1259"/>
                  <a:gd name="T26" fmla="*/ 1692 w 1872"/>
                  <a:gd name="T27" fmla="*/ 597 h 1259"/>
                  <a:gd name="T28" fmla="*/ 1753 w 1872"/>
                  <a:gd name="T29" fmla="*/ 429 h 1259"/>
                  <a:gd name="T30" fmla="*/ 1790 w 1872"/>
                  <a:gd name="T31" fmla="*/ 292 h 1259"/>
                  <a:gd name="T32" fmla="*/ 1835 w 1872"/>
                  <a:gd name="T33" fmla="*/ 164 h 1259"/>
                  <a:gd name="T34" fmla="*/ 1872 w 1872"/>
                  <a:gd name="T35" fmla="*/ 0 h 12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72" h="1259">
                    <a:moveTo>
                      <a:pt x="0" y="496"/>
                    </a:moveTo>
                    <a:cubicBezTo>
                      <a:pt x="15" y="534"/>
                      <a:pt x="54" y="654"/>
                      <a:pt x="92" y="725"/>
                    </a:cubicBezTo>
                    <a:cubicBezTo>
                      <a:pt x="130" y="796"/>
                      <a:pt x="180" y="859"/>
                      <a:pt x="229" y="921"/>
                    </a:cubicBezTo>
                    <a:cubicBezTo>
                      <a:pt x="278" y="983"/>
                      <a:pt x="330" y="1049"/>
                      <a:pt x="385" y="1095"/>
                    </a:cubicBezTo>
                    <a:cubicBezTo>
                      <a:pt x="440" y="1141"/>
                      <a:pt x="494" y="1170"/>
                      <a:pt x="558" y="1196"/>
                    </a:cubicBezTo>
                    <a:cubicBezTo>
                      <a:pt x="622" y="1222"/>
                      <a:pt x="707" y="1243"/>
                      <a:pt x="769" y="1251"/>
                    </a:cubicBezTo>
                    <a:cubicBezTo>
                      <a:pt x="831" y="1259"/>
                      <a:pt x="877" y="1255"/>
                      <a:pt x="933" y="1246"/>
                    </a:cubicBezTo>
                    <a:cubicBezTo>
                      <a:pt x="989" y="1237"/>
                      <a:pt x="1054" y="1220"/>
                      <a:pt x="1107" y="1200"/>
                    </a:cubicBezTo>
                    <a:cubicBezTo>
                      <a:pt x="1160" y="1180"/>
                      <a:pt x="1206" y="1156"/>
                      <a:pt x="1253" y="1127"/>
                    </a:cubicBezTo>
                    <a:cubicBezTo>
                      <a:pt x="1300" y="1098"/>
                      <a:pt x="1352" y="1056"/>
                      <a:pt x="1390" y="1027"/>
                    </a:cubicBezTo>
                    <a:cubicBezTo>
                      <a:pt x="1428" y="998"/>
                      <a:pt x="1451" y="987"/>
                      <a:pt x="1481" y="954"/>
                    </a:cubicBezTo>
                    <a:cubicBezTo>
                      <a:pt x="1511" y="921"/>
                      <a:pt x="1547" y="866"/>
                      <a:pt x="1573" y="826"/>
                    </a:cubicBezTo>
                    <a:cubicBezTo>
                      <a:pt x="1599" y="786"/>
                      <a:pt x="1617" y="754"/>
                      <a:pt x="1637" y="716"/>
                    </a:cubicBezTo>
                    <a:cubicBezTo>
                      <a:pt x="1657" y="678"/>
                      <a:pt x="1673" y="645"/>
                      <a:pt x="1692" y="597"/>
                    </a:cubicBezTo>
                    <a:cubicBezTo>
                      <a:pt x="1711" y="549"/>
                      <a:pt x="1737" y="480"/>
                      <a:pt x="1753" y="429"/>
                    </a:cubicBezTo>
                    <a:cubicBezTo>
                      <a:pt x="1769" y="378"/>
                      <a:pt x="1776" y="336"/>
                      <a:pt x="1790" y="292"/>
                    </a:cubicBezTo>
                    <a:cubicBezTo>
                      <a:pt x="1804" y="248"/>
                      <a:pt x="1821" y="213"/>
                      <a:pt x="1835" y="164"/>
                    </a:cubicBezTo>
                    <a:cubicBezTo>
                      <a:pt x="1849" y="115"/>
                      <a:pt x="1864" y="34"/>
                      <a:pt x="1872" y="0"/>
                    </a:cubicBezTo>
                  </a:path>
                </a:pathLst>
              </a:custGeom>
              <a:noFill/>
              <a:ln w="50800" cap="flat"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grpSp>
          <p:nvGrpSpPr>
            <p:cNvPr id="21536" name="Group 23">
              <a:extLst>
                <a:ext uri="{FF2B5EF4-FFF2-40B4-BE49-F238E27FC236}">
                  <a16:creationId xmlns:a16="http://schemas.microsoft.com/office/drawing/2014/main" id="{BB6D16FD-C236-48CD-9D37-04C3280E1719}"/>
                </a:ext>
              </a:extLst>
            </p:cNvPr>
            <p:cNvGrpSpPr>
              <a:grpSpLocks/>
            </p:cNvGrpSpPr>
            <p:nvPr/>
          </p:nvGrpSpPr>
          <p:grpSpPr bwMode="auto">
            <a:xfrm>
              <a:off x="3696" y="1680"/>
              <a:ext cx="1658" cy="636"/>
              <a:chOff x="3622" y="1872"/>
              <a:chExt cx="1658" cy="636"/>
            </a:xfrm>
          </p:grpSpPr>
          <p:sp>
            <p:nvSpPr>
              <p:cNvPr id="21540" name="Rectangle 24">
                <a:extLst>
                  <a:ext uri="{FF2B5EF4-FFF2-40B4-BE49-F238E27FC236}">
                    <a16:creationId xmlns:a16="http://schemas.microsoft.com/office/drawing/2014/main" id="{EE95E915-2048-4FB4-BC07-339D2D60C87C}"/>
                  </a:ext>
                </a:extLst>
              </p:cNvPr>
              <p:cNvSpPr>
                <a:spLocks noChangeArrowheads="1"/>
              </p:cNvSpPr>
              <p:nvPr/>
            </p:nvSpPr>
            <p:spPr bwMode="auto">
              <a:xfrm>
                <a:off x="4958" y="1872"/>
                <a:ext cx="32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i="1">
                    <a:latin typeface="Arial" panose="020B0604020202020204" pitchFamily="34" charset="0"/>
                  </a:rPr>
                  <a:t>AC</a:t>
                </a:r>
              </a:p>
            </p:txBody>
          </p:sp>
          <p:sp>
            <p:nvSpPr>
              <p:cNvPr id="21541" name="Freeform 25">
                <a:extLst>
                  <a:ext uri="{FF2B5EF4-FFF2-40B4-BE49-F238E27FC236}">
                    <a16:creationId xmlns:a16="http://schemas.microsoft.com/office/drawing/2014/main" id="{05A64727-40D8-4D83-9AA0-E96873E7A280}"/>
                  </a:ext>
                </a:extLst>
              </p:cNvPr>
              <p:cNvSpPr>
                <a:spLocks/>
              </p:cNvSpPr>
              <p:nvPr/>
            </p:nvSpPr>
            <p:spPr bwMode="auto">
              <a:xfrm>
                <a:off x="3622" y="2021"/>
                <a:ext cx="1461" cy="487"/>
              </a:xfrm>
              <a:custGeom>
                <a:avLst/>
                <a:gdLst>
                  <a:gd name="T0" fmla="*/ 0 w 1461"/>
                  <a:gd name="T1" fmla="*/ 0 h 487"/>
                  <a:gd name="T2" fmla="*/ 91 w 1461"/>
                  <a:gd name="T3" fmla="*/ 146 h 487"/>
                  <a:gd name="T4" fmla="*/ 192 w 1461"/>
                  <a:gd name="T5" fmla="*/ 247 h 487"/>
                  <a:gd name="T6" fmla="*/ 411 w 1461"/>
                  <a:gd name="T7" fmla="*/ 375 h 487"/>
                  <a:gd name="T8" fmla="*/ 538 w 1461"/>
                  <a:gd name="T9" fmla="*/ 429 h 487"/>
                  <a:gd name="T10" fmla="*/ 666 w 1461"/>
                  <a:gd name="T11" fmla="*/ 466 h 487"/>
                  <a:gd name="T12" fmla="*/ 831 w 1461"/>
                  <a:gd name="T13" fmla="*/ 484 h 487"/>
                  <a:gd name="T14" fmla="*/ 995 w 1461"/>
                  <a:gd name="T15" fmla="*/ 448 h 487"/>
                  <a:gd name="T16" fmla="*/ 1151 w 1461"/>
                  <a:gd name="T17" fmla="*/ 374 h 487"/>
                  <a:gd name="T18" fmla="*/ 1297 w 1461"/>
                  <a:gd name="T19" fmla="*/ 256 h 487"/>
                  <a:gd name="T20" fmla="*/ 1388 w 1461"/>
                  <a:gd name="T21" fmla="*/ 164 h 487"/>
                  <a:gd name="T22" fmla="*/ 1461 w 1461"/>
                  <a:gd name="T23" fmla="*/ 54 h 4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61" h="487">
                    <a:moveTo>
                      <a:pt x="0" y="0"/>
                    </a:moveTo>
                    <a:cubicBezTo>
                      <a:pt x="15" y="24"/>
                      <a:pt x="59" y="105"/>
                      <a:pt x="91" y="146"/>
                    </a:cubicBezTo>
                    <a:cubicBezTo>
                      <a:pt x="123" y="187"/>
                      <a:pt x="139" y="209"/>
                      <a:pt x="192" y="247"/>
                    </a:cubicBezTo>
                    <a:cubicBezTo>
                      <a:pt x="245" y="285"/>
                      <a:pt x="353" y="345"/>
                      <a:pt x="411" y="375"/>
                    </a:cubicBezTo>
                    <a:cubicBezTo>
                      <a:pt x="469" y="405"/>
                      <a:pt x="496" y="414"/>
                      <a:pt x="538" y="429"/>
                    </a:cubicBezTo>
                    <a:cubicBezTo>
                      <a:pt x="580" y="444"/>
                      <a:pt x="617" y="457"/>
                      <a:pt x="666" y="466"/>
                    </a:cubicBezTo>
                    <a:cubicBezTo>
                      <a:pt x="715" y="475"/>
                      <a:pt x="776" y="487"/>
                      <a:pt x="831" y="484"/>
                    </a:cubicBezTo>
                    <a:cubicBezTo>
                      <a:pt x="886" y="481"/>
                      <a:pt x="942" y="466"/>
                      <a:pt x="995" y="448"/>
                    </a:cubicBezTo>
                    <a:cubicBezTo>
                      <a:pt x="1048" y="430"/>
                      <a:pt x="1101" y="406"/>
                      <a:pt x="1151" y="374"/>
                    </a:cubicBezTo>
                    <a:cubicBezTo>
                      <a:pt x="1201" y="342"/>
                      <a:pt x="1258" y="291"/>
                      <a:pt x="1297" y="256"/>
                    </a:cubicBezTo>
                    <a:cubicBezTo>
                      <a:pt x="1336" y="221"/>
                      <a:pt x="1361" y="198"/>
                      <a:pt x="1388" y="164"/>
                    </a:cubicBezTo>
                    <a:cubicBezTo>
                      <a:pt x="1415" y="130"/>
                      <a:pt x="1446" y="77"/>
                      <a:pt x="1461" y="54"/>
                    </a:cubicBezTo>
                  </a:path>
                </a:pathLst>
              </a:custGeom>
              <a:noFill/>
              <a:ln w="50800" cap="flat" cmpd="sng">
                <a:solidFill>
                  <a:srgbClr val="00CC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grpSp>
          <p:nvGrpSpPr>
            <p:cNvPr id="21537" name="Group 26">
              <a:extLst>
                <a:ext uri="{FF2B5EF4-FFF2-40B4-BE49-F238E27FC236}">
                  <a16:creationId xmlns:a16="http://schemas.microsoft.com/office/drawing/2014/main" id="{C7F35E58-6B24-48B6-A330-5153DEC52CA7}"/>
                </a:ext>
              </a:extLst>
            </p:cNvPr>
            <p:cNvGrpSpPr>
              <a:grpSpLocks/>
            </p:cNvGrpSpPr>
            <p:nvPr/>
          </p:nvGrpSpPr>
          <p:grpSpPr bwMode="auto">
            <a:xfrm>
              <a:off x="3547" y="2086"/>
              <a:ext cx="1769" cy="744"/>
              <a:chOff x="3547" y="2086"/>
              <a:chExt cx="1769" cy="744"/>
            </a:xfrm>
          </p:grpSpPr>
          <p:sp>
            <p:nvSpPr>
              <p:cNvPr id="21538" name="Text Box 27">
                <a:extLst>
                  <a:ext uri="{FF2B5EF4-FFF2-40B4-BE49-F238E27FC236}">
                    <a16:creationId xmlns:a16="http://schemas.microsoft.com/office/drawing/2014/main" id="{CF243B9E-46B2-491E-BA0A-2603045874F5}"/>
                  </a:ext>
                </a:extLst>
              </p:cNvPr>
              <p:cNvSpPr txBox="1">
                <a:spLocks noChangeArrowheads="1"/>
              </p:cNvSpPr>
              <p:nvPr/>
            </p:nvSpPr>
            <p:spPr bwMode="auto">
              <a:xfrm>
                <a:off x="4896" y="2086"/>
                <a:ext cx="420" cy="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nSpc>
                    <a:spcPct val="120000"/>
                  </a:lnSpc>
                  <a:spcBef>
                    <a:spcPct val="45000"/>
                  </a:spcBef>
                  <a:buClr>
                    <a:srgbClr val="99CCCC"/>
                  </a:buClr>
                  <a:buFontTx/>
                  <a:buNone/>
                </a:pPr>
                <a:r>
                  <a:rPr kumimoji="1" lang="en-US" altLang="zh-CN" sz="1800" b="1" i="1">
                    <a:solidFill>
                      <a:srgbClr val="FFFFFF"/>
                    </a:solidFill>
                    <a:latin typeface="Arial" panose="020B0604020202020204" pitchFamily="34" charset="0"/>
                  </a:rPr>
                  <a:t>AVC</a:t>
                </a:r>
              </a:p>
            </p:txBody>
          </p:sp>
          <p:sp>
            <p:nvSpPr>
              <p:cNvPr id="21539" name="Freeform 28">
                <a:extLst>
                  <a:ext uri="{FF2B5EF4-FFF2-40B4-BE49-F238E27FC236}">
                    <a16:creationId xmlns:a16="http://schemas.microsoft.com/office/drawing/2014/main" id="{3EE30551-C038-4623-982E-68BC37A22CDF}"/>
                  </a:ext>
                </a:extLst>
              </p:cNvPr>
              <p:cNvSpPr>
                <a:spLocks/>
              </p:cNvSpPr>
              <p:nvPr/>
            </p:nvSpPr>
            <p:spPr bwMode="auto">
              <a:xfrm>
                <a:off x="3547" y="2331"/>
                <a:ext cx="1454" cy="499"/>
              </a:xfrm>
              <a:custGeom>
                <a:avLst/>
                <a:gdLst>
                  <a:gd name="T0" fmla="*/ 0 w 1454"/>
                  <a:gd name="T1" fmla="*/ 46 h 499"/>
                  <a:gd name="T2" fmla="*/ 147 w 1454"/>
                  <a:gd name="T3" fmla="*/ 229 h 499"/>
                  <a:gd name="T4" fmla="*/ 339 w 1454"/>
                  <a:gd name="T5" fmla="*/ 366 h 499"/>
                  <a:gd name="T6" fmla="*/ 512 w 1454"/>
                  <a:gd name="T7" fmla="*/ 458 h 499"/>
                  <a:gd name="T8" fmla="*/ 705 w 1454"/>
                  <a:gd name="T9" fmla="*/ 497 h 499"/>
                  <a:gd name="T10" fmla="*/ 879 w 1454"/>
                  <a:gd name="T11" fmla="*/ 470 h 499"/>
                  <a:gd name="T12" fmla="*/ 1024 w 1454"/>
                  <a:gd name="T13" fmla="*/ 430 h 499"/>
                  <a:gd name="T14" fmla="*/ 1140 w 1454"/>
                  <a:gd name="T15" fmla="*/ 355 h 499"/>
                  <a:gd name="T16" fmla="*/ 1280 w 1454"/>
                  <a:gd name="T17" fmla="*/ 247 h 499"/>
                  <a:gd name="T18" fmla="*/ 1372 w 1454"/>
                  <a:gd name="T19" fmla="*/ 128 h 499"/>
                  <a:gd name="T20" fmla="*/ 1454 w 1454"/>
                  <a:gd name="T21" fmla="*/ 0 h 4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54" h="499">
                    <a:moveTo>
                      <a:pt x="0" y="46"/>
                    </a:moveTo>
                    <a:cubicBezTo>
                      <a:pt x="24" y="76"/>
                      <a:pt x="91" y="176"/>
                      <a:pt x="147" y="229"/>
                    </a:cubicBezTo>
                    <a:cubicBezTo>
                      <a:pt x="203" y="282"/>
                      <a:pt x="278" y="328"/>
                      <a:pt x="339" y="366"/>
                    </a:cubicBezTo>
                    <a:cubicBezTo>
                      <a:pt x="400" y="404"/>
                      <a:pt x="451" y="436"/>
                      <a:pt x="512" y="458"/>
                    </a:cubicBezTo>
                    <a:cubicBezTo>
                      <a:pt x="573" y="480"/>
                      <a:pt x="644" y="495"/>
                      <a:pt x="705" y="497"/>
                    </a:cubicBezTo>
                    <a:cubicBezTo>
                      <a:pt x="766" y="499"/>
                      <a:pt x="826" y="481"/>
                      <a:pt x="879" y="470"/>
                    </a:cubicBezTo>
                    <a:cubicBezTo>
                      <a:pt x="932" y="459"/>
                      <a:pt x="981" y="449"/>
                      <a:pt x="1024" y="430"/>
                    </a:cubicBezTo>
                    <a:cubicBezTo>
                      <a:pt x="1067" y="411"/>
                      <a:pt x="1097" y="385"/>
                      <a:pt x="1140" y="355"/>
                    </a:cubicBezTo>
                    <a:cubicBezTo>
                      <a:pt x="1183" y="325"/>
                      <a:pt x="1241" y="285"/>
                      <a:pt x="1280" y="247"/>
                    </a:cubicBezTo>
                    <a:cubicBezTo>
                      <a:pt x="1319" y="209"/>
                      <a:pt x="1343" y="169"/>
                      <a:pt x="1372" y="128"/>
                    </a:cubicBezTo>
                    <a:cubicBezTo>
                      <a:pt x="1401" y="87"/>
                      <a:pt x="1437" y="27"/>
                      <a:pt x="1454" y="0"/>
                    </a:cubicBezTo>
                  </a:path>
                </a:pathLst>
              </a:custGeom>
              <a:noFill/>
              <a:ln w="50800" cap="flat" cmpd="sng">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grpSp>
      <p:grpSp>
        <p:nvGrpSpPr>
          <p:cNvPr id="301085" name="Group 29">
            <a:extLst>
              <a:ext uri="{FF2B5EF4-FFF2-40B4-BE49-F238E27FC236}">
                <a16:creationId xmlns:a16="http://schemas.microsoft.com/office/drawing/2014/main" id="{7BC5D37F-41CC-4704-B8F1-AB46AA3C2ED4}"/>
              </a:ext>
            </a:extLst>
          </p:cNvPr>
          <p:cNvGrpSpPr>
            <a:grpSpLocks/>
          </p:cNvGrpSpPr>
          <p:nvPr/>
        </p:nvGrpSpPr>
        <p:grpSpPr bwMode="auto">
          <a:xfrm>
            <a:off x="3567113" y="2867025"/>
            <a:ext cx="2924175" cy="1585913"/>
            <a:chOff x="2247" y="1806"/>
            <a:chExt cx="1842" cy="999"/>
          </a:xfrm>
        </p:grpSpPr>
        <p:sp>
          <p:nvSpPr>
            <p:cNvPr id="21523" name="Line 30">
              <a:extLst>
                <a:ext uri="{FF2B5EF4-FFF2-40B4-BE49-F238E27FC236}">
                  <a16:creationId xmlns:a16="http://schemas.microsoft.com/office/drawing/2014/main" id="{B0318D57-D836-4B6C-B19E-6689D972D2A8}"/>
                </a:ext>
              </a:extLst>
            </p:cNvPr>
            <p:cNvSpPr>
              <a:spLocks noChangeShapeType="1"/>
            </p:cNvSpPr>
            <p:nvPr/>
          </p:nvSpPr>
          <p:spPr bwMode="auto">
            <a:xfrm>
              <a:off x="3840" y="2064"/>
              <a:ext cx="0" cy="236"/>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524" name="Line 31">
              <a:extLst>
                <a:ext uri="{FF2B5EF4-FFF2-40B4-BE49-F238E27FC236}">
                  <a16:creationId xmlns:a16="http://schemas.microsoft.com/office/drawing/2014/main" id="{AC44FD83-D707-43DA-9D1D-466A43AAD828}"/>
                </a:ext>
              </a:extLst>
            </p:cNvPr>
            <p:cNvSpPr>
              <a:spLocks noChangeShapeType="1"/>
            </p:cNvSpPr>
            <p:nvPr/>
          </p:nvSpPr>
          <p:spPr bwMode="auto">
            <a:xfrm flipH="1">
              <a:off x="2471" y="2046"/>
              <a:ext cx="136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25" name="Oval 32">
              <a:extLst>
                <a:ext uri="{FF2B5EF4-FFF2-40B4-BE49-F238E27FC236}">
                  <a16:creationId xmlns:a16="http://schemas.microsoft.com/office/drawing/2014/main" id="{7953DA6B-349E-4760-85E0-AB943D5D0483}"/>
                </a:ext>
              </a:extLst>
            </p:cNvPr>
            <p:cNvSpPr>
              <a:spLocks noChangeArrowheads="1"/>
            </p:cNvSpPr>
            <p:nvPr/>
          </p:nvSpPr>
          <p:spPr bwMode="auto">
            <a:xfrm>
              <a:off x="3792" y="1989"/>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1526" name="Rectangle 33">
              <a:extLst>
                <a:ext uri="{FF2B5EF4-FFF2-40B4-BE49-F238E27FC236}">
                  <a16:creationId xmlns:a16="http://schemas.microsoft.com/office/drawing/2014/main" id="{9B390178-ED43-4D15-8973-19600660D462}"/>
                </a:ext>
              </a:extLst>
            </p:cNvPr>
            <p:cNvSpPr>
              <a:spLocks noChangeArrowheads="1"/>
            </p:cNvSpPr>
            <p:nvPr/>
          </p:nvSpPr>
          <p:spPr bwMode="auto">
            <a:xfrm>
              <a:off x="3849" y="1806"/>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B</a:t>
              </a:r>
            </a:p>
          </p:txBody>
        </p:sp>
        <p:sp>
          <p:nvSpPr>
            <p:cNvPr id="21527" name="Rectangle 34">
              <a:extLst>
                <a:ext uri="{FF2B5EF4-FFF2-40B4-BE49-F238E27FC236}">
                  <a16:creationId xmlns:a16="http://schemas.microsoft.com/office/drawing/2014/main" id="{42056C03-56A6-47CE-8697-DE6DB0CCA91E}"/>
                </a:ext>
              </a:extLst>
            </p:cNvPr>
            <p:cNvSpPr>
              <a:spLocks noChangeArrowheads="1"/>
            </p:cNvSpPr>
            <p:nvPr/>
          </p:nvSpPr>
          <p:spPr bwMode="auto">
            <a:xfrm>
              <a:off x="2247" y="1913"/>
              <a:ext cx="24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C</a:t>
              </a:r>
            </a:p>
          </p:txBody>
        </p:sp>
        <p:sp>
          <p:nvSpPr>
            <p:cNvPr id="21528" name="Oval 35">
              <a:extLst>
                <a:ext uri="{FF2B5EF4-FFF2-40B4-BE49-F238E27FC236}">
                  <a16:creationId xmlns:a16="http://schemas.microsoft.com/office/drawing/2014/main" id="{5AF81B18-F123-4DE1-B62B-08C9CE0AFE6E}"/>
                </a:ext>
              </a:extLst>
            </p:cNvPr>
            <p:cNvSpPr>
              <a:spLocks noChangeArrowheads="1"/>
            </p:cNvSpPr>
            <p:nvPr/>
          </p:nvSpPr>
          <p:spPr bwMode="auto">
            <a:xfrm>
              <a:off x="3801" y="2619"/>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1529" name="Line 36">
              <a:extLst>
                <a:ext uri="{FF2B5EF4-FFF2-40B4-BE49-F238E27FC236}">
                  <a16:creationId xmlns:a16="http://schemas.microsoft.com/office/drawing/2014/main" id="{C0D2E480-100B-487C-AB3E-DA3E3B09344B}"/>
                </a:ext>
              </a:extLst>
            </p:cNvPr>
            <p:cNvSpPr>
              <a:spLocks noChangeShapeType="1"/>
            </p:cNvSpPr>
            <p:nvPr/>
          </p:nvSpPr>
          <p:spPr bwMode="auto">
            <a:xfrm flipH="1">
              <a:off x="2480" y="2661"/>
              <a:ext cx="1360"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30" name="Rectangle 37">
              <a:extLst>
                <a:ext uri="{FF2B5EF4-FFF2-40B4-BE49-F238E27FC236}">
                  <a16:creationId xmlns:a16="http://schemas.microsoft.com/office/drawing/2014/main" id="{55404467-C82F-4855-8601-A93786D500F6}"/>
                </a:ext>
              </a:extLst>
            </p:cNvPr>
            <p:cNvSpPr>
              <a:spLocks noChangeArrowheads="1"/>
            </p:cNvSpPr>
            <p:nvPr/>
          </p:nvSpPr>
          <p:spPr bwMode="auto">
            <a:xfrm>
              <a:off x="3858" y="2450"/>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F</a:t>
              </a:r>
            </a:p>
          </p:txBody>
        </p:sp>
        <p:sp>
          <p:nvSpPr>
            <p:cNvPr id="21531" name="Rectangle 38">
              <a:extLst>
                <a:ext uri="{FF2B5EF4-FFF2-40B4-BE49-F238E27FC236}">
                  <a16:creationId xmlns:a16="http://schemas.microsoft.com/office/drawing/2014/main" id="{C67001A2-808F-4C5E-92B4-234F6148FFFB}"/>
                </a:ext>
              </a:extLst>
            </p:cNvPr>
            <p:cNvSpPr>
              <a:spLocks noChangeArrowheads="1"/>
            </p:cNvSpPr>
            <p:nvPr/>
          </p:nvSpPr>
          <p:spPr bwMode="auto">
            <a:xfrm>
              <a:off x="2247" y="2519"/>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G</a:t>
              </a:r>
            </a:p>
          </p:txBody>
        </p:sp>
      </p:grpSp>
      <p:grpSp>
        <p:nvGrpSpPr>
          <p:cNvPr id="301095" name="Group 39">
            <a:extLst>
              <a:ext uri="{FF2B5EF4-FFF2-40B4-BE49-F238E27FC236}">
                <a16:creationId xmlns:a16="http://schemas.microsoft.com/office/drawing/2014/main" id="{4F26BD43-C1D8-4D1A-B724-73877A5A13A7}"/>
              </a:ext>
            </a:extLst>
          </p:cNvPr>
          <p:cNvGrpSpPr>
            <a:grpSpLocks/>
          </p:cNvGrpSpPr>
          <p:nvPr/>
        </p:nvGrpSpPr>
        <p:grpSpPr bwMode="auto">
          <a:xfrm>
            <a:off x="3494088" y="3355975"/>
            <a:ext cx="3046412" cy="2965450"/>
            <a:chOff x="2201" y="2114"/>
            <a:chExt cx="1919" cy="1868"/>
          </a:xfrm>
        </p:grpSpPr>
        <p:sp>
          <p:nvSpPr>
            <p:cNvPr id="21515" name="Line 40">
              <a:extLst>
                <a:ext uri="{FF2B5EF4-FFF2-40B4-BE49-F238E27FC236}">
                  <a16:creationId xmlns:a16="http://schemas.microsoft.com/office/drawing/2014/main" id="{45956425-98AB-4277-9672-40BEC78093E1}"/>
                </a:ext>
              </a:extLst>
            </p:cNvPr>
            <p:cNvSpPr>
              <a:spLocks noChangeShapeType="1"/>
            </p:cNvSpPr>
            <p:nvPr/>
          </p:nvSpPr>
          <p:spPr bwMode="auto">
            <a:xfrm>
              <a:off x="3840" y="2320"/>
              <a:ext cx="0" cy="1415"/>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16" name="Line 41">
              <a:extLst>
                <a:ext uri="{FF2B5EF4-FFF2-40B4-BE49-F238E27FC236}">
                  <a16:creationId xmlns:a16="http://schemas.microsoft.com/office/drawing/2014/main" id="{033C7DAC-65F0-4885-A351-8438450DC831}"/>
                </a:ext>
              </a:extLst>
            </p:cNvPr>
            <p:cNvSpPr>
              <a:spLocks noChangeShapeType="1"/>
            </p:cNvSpPr>
            <p:nvPr/>
          </p:nvSpPr>
          <p:spPr bwMode="auto">
            <a:xfrm flipH="1">
              <a:off x="2473" y="2315"/>
              <a:ext cx="136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17" name="Rectangle 42">
              <a:extLst>
                <a:ext uri="{FF2B5EF4-FFF2-40B4-BE49-F238E27FC236}">
                  <a16:creationId xmlns:a16="http://schemas.microsoft.com/office/drawing/2014/main" id="{3BFE2AD7-B6DB-4EFD-A8FF-BF8BB26E6022}"/>
                </a:ext>
              </a:extLst>
            </p:cNvPr>
            <p:cNvSpPr>
              <a:spLocks noChangeArrowheads="1"/>
            </p:cNvSpPr>
            <p:nvPr/>
          </p:nvSpPr>
          <p:spPr bwMode="auto">
            <a:xfrm>
              <a:off x="2201" y="2150"/>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0</a:t>
              </a:r>
            </a:p>
          </p:txBody>
        </p:sp>
        <p:sp>
          <p:nvSpPr>
            <p:cNvPr id="21518" name="Rectangle 43">
              <a:extLst>
                <a:ext uri="{FF2B5EF4-FFF2-40B4-BE49-F238E27FC236}">
                  <a16:creationId xmlns:a16="http://schemas.microsoft.com/office/drawing/2014/main" id="{3280BF8C-B5D0-4C84-8A68-8D487CAFBDBE}"/>
                </a:ext>
              </a:extLst>
            </p:cNvPr>
            <p:cNvSpPr>
              <a:spLocks noChangeArrowheads="1"/>
            </p:cNvSpPr>
            <p:nvPr/>
          </p:nvSpPr>
          <p:spPr bwMode="auto">
            <a:xfrm>
              <a:off x="3696" y="3696"/>
              <a:ext cx="317"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0</a:t>
              </a:r>
            </a:p>
          </p:txBody>
        </p:sp>
        <p:sp>
          <p:nvSpPr>
            <p:cNvPr id="21519" name="Oval 44">
              <a:extLst>
                <a:ext uri="{FF2B5EF4-FFF2-40B4-BE49-F238E27FC236}">
                  <a16:creationId xmlns:a16="http://schemas.microsoft.com/office/drawing/2014/main" id="{F2E646C5-93C6-4526-8A47-AD668488CDD5}"/>
                </a:ext>
              </a:extLst>
            </p:cNvPr>
            <p:cNvSpPr>
              <a:spLocks noChangeArrowheads="1"/>
            </p:cNvSpPr>
            <p:nvPr/>
          </p:nvSpPr>
          <p:spPr bwMode="auto">
            <a:xfrm>
              <a:off x="3792" y="311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1520" name="Oval 45">
              <a:extLst>
                <a:ext uri="{FF2B5EF4-FFF2-40B4-BE49-F238E27FC236}">
                  <a16:creationId xmlns:a16="http://schemas.microsoft.com/office/drawing/2014/main" id="{BADA36E9-21DF-40ED-9D42-B7873F2A2363}"/>
                </a:ext>
              </a:extLst>
            </p:cNvPr>
            <p:cNvSpPr>
              <a:spLocks noChangeArrowheads="1"/>
            </p:cNvSpPr>
            <p:nvPr/>
          </p:nvSpPr>
          <p:spPr bwMode="auto">
            <a:xfrm>
              <a:off x="3801" y="226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1521" name="Rectangle 46">
              <a:extLst>
                <a:ext uri="{FF2B5EF4-FFF2-40B4-BE49-F238E27FC236}">
                  <a16:creationId xmlns:a16="http://schemas.microsoft.com/office/drawing/2014/main" id="{AEA4A7AC-61B0-4308-95A6-3A8C8A344200}"/>
                </a:ext>
              </a:extLst>
            </p:cNvPr>
            <p:cNvSpPr>
              <a:spLocks noChangeArrowheads="1"/>
            </p:cNvSpPr>
            <p:nvPr/>
          </p:nvSpPr>
          <p:spPr bwMode="auto">
            <a:xfrm>
              <a:off x="3889" y="3042"/>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E</a:t>
              </a:r>
            </a:p>
          </p:txBody>
        </p:sp>
        <p:sp>
          <p:nvSpPr>
            <p:cNvPr id="21522" name="Rectangle 47">
              <a:extLst>
                <a:ext uri="{FF2B5EF4-FFF2-40B4-BE49-F238E27FC236}">
                  <a16:creationId xmlns:a16="http://schemas.microsoft.com/office/drawing/2014/main" id="{2F74890C-212C-414D-8075-2C97C1220600}"/>
                </a:ext>
              </a:extLst>
            </p:cNvPr>
            <p:cNvSpPr>
              <a:spLocks noChangeArrowheads="1"/>
            </p:cNvSpPr>
            <p:nvPr/>
          </p:nvSpPr>
          <p:spPr bwMode="auto">
            <a:xfrm>
              <a:off x="3879" y="2114"/>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a:t>
              </a:r>
            </a:p>
          </p:txBody>
        </p:sp>
      </p:grpSp>
      <p:grpSp>
        <p:nvGrpSpPr>
          <p:cNvPr id="301104" name="Group 48">
            <a:extLst>
              <a:ext uri="{FF2B5EF4-FFF2-40B4-BE49-F238E27FC236}">
                <a16:creationId xmlns:a16="http://schemas.microsoft.com/office/drawing/2014/main" id="{F2A5152C-FC98-41C0-AB59-04EE76A5B829}"/>
              </a:ext>
            </a:extLst>
          </p:cNvPr>
          <p:cNvGrpSpPr>
            <a:grpSpLocks/>
          </p:cNvGrpSpPr>
          <p:nvPr/>
        </p:nvGrpSpPr>
        <p:grpSpPr bwMode="auto">
          <a:xfrm>
            <a:off x="3948113" y="3033713"/>
            <a:ext cx="2147887" cy="750887"/>
            <a:chOff x="2487" y="1911"/>
            <a:chExt cx="1353" cy="473"/>
          </a:xfrm>
        </p:grpSpPr>
        <p:sp>
          <p:nvSpPr>
            <p:cNvPr id="21513" name="Rectangle 49">
              <a:extLst>
                <a:ext uri="{FF2B5EF4-FFF2-40B4-BE49-F238E27FC236}">
                  <a16:creationId xmlns:a16="http://schemas.microsoft.com/office/drawing/2014/main" id="{E61109A8-37EC-46FD-A451-0F4C32BFF3F8}"/>
                </a:ext>
              </a:extLst>
            </p:cNvPr>
            <p:cNvSpPr>
              <a:spLocks noChangeArrowheads="1"/>
            </p:cNvSpPr>
            <p:nvPr/>
          </p:nvSpPr>
          <p:spPr bwMode="auto">
            <a:xfrm>
              <a:off x="2487" y="2055"/>
              <a:ext cx="1353" cy="261"/>
            </a:xfrm>
            <a:prstGeom prst="rect">
              <a:avLst/>
            </a:prstGeom>
            <a:solidFill>
              <a:srgbClr val="FF0000">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1514" name="Text Box 50">
              <a:extLst>
                <a:ext uri="{FF2B5EF4-FFF2-40B4-BE49-F238E27FC236}">
                  <a16:creationId xmlns:a16="http://schemas.microsoft.com/office/drawing/2014/main" id="{910CEA9C-BAB0-44EF-A21F-4507F88414DF}"/>
                </a:ext>
              </a:extLst>
            </p:cNvPr>
            <p:cNvSpPr txBox="1">
              <a:spLocks noChangeArrowheads="1"/>
            </p:cNvSpPr>
            <p:nvPr/>
          </p:nvSpPr>
          <p:spPr bwMode="auto">
            <a:xfrm>
              <a:off x="2526" y="1911"/>
              <a:ext cx="1266"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3600">
                  <a:solidFill>
                    <a:srgbClr val="FFFFFF"/>
                  </a:solidFill>
                  <a:latin typeface="Times New Roman" panose="02020603050405020304" pitchFamily="18" charset="0"/>
                </a:rPr>
                <a:t>Loss</a:t>
              </a:r>
            </a:p>
          </p:txBody>
        </p:sp>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01063"/>
                                        </p:tgtEl>
                                        <p:attrNameLst>
                                          <p:attrName>style.visibility</p:attrName>
                                        </p:attrNameLst>
                                      </p:cBhvr>
                                      <p:to>
                                        <p:strVal val="visible"/>
                                      </p:to>
                                    </p:set>
                                    <p:anim calcmode="lin" valueType="num">
                                      <p:cBhvr additive="base">
                                        <p:cTn id="7" dur="500" fill="hold"/>
                                        <p:tgtEl>
                                          <p:spTgt spid="301063"/>
                                        </p:tgtEl>
                                        <p:attrNameLst>
                                          <p:attrName>ppt_x</p:attrName>
                                        </p:attrNameLst>
                                      </p:cBhvr>
                                      <p:tavLst>
                                        <p:tav tm="0">
                                          <p:val>
                                            <p:strVal val="1+#ppt_w/2"/>
                                          </p:val>
                                        </p:tav>
                                        <p:tav tm="100000">
                                          <p:val>
                                            <p:strVal val="#ppt_x"/>
                                          </p:val>
                                        </p:tav>
                                      </p:tavLst>
                                    </p:anim>
                                    <p:anim calcmode="lin" valueType="num">
                                      <p:cBhvr additive="base">
                                        <p:cTn id="8" dur="500" fill="hold"/>
                                        <p:tgtEl>
                                          <p:spTgt spid="30106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nodeType="clickEffect">
                                  <p:stCondLst>
                                    <p:cond delay="0"/>
                                  </p:stCondLst>
                                  <p:childTnLst>
                                    <p:set>
                                      <p:cBhvr>
                                        <p:cTn id="12" dur="1" fill="hold">
                                          <p:stCondLst>
                                            <p:cond delay="0"/>
                                          </p:stCondLst>
                                        </p:cTn>
                                        <p:tgtEl>
                                          <p:spTgt spid="301095"/>
                                        </p:tgtEl>
                                        <p:attrNameLst>
                                          <p:attrName>style.visibility</p:attrName>
                                        </p:attrNameLst>
                                      </p:cBhvr>
                                      <p:to>
                                        <p:strVal val="visible"/>
                                      </p:to>
                                    </p:set>
                                    <p:animEffect transition="in" filter="dissolve">
                                      <p:cBhvr>
                                        <p:cTn id="13" dur="500"/>
                                        <p:tgtEl>
                                          <p:spTgt spid="30109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nodeType="clickEffect">
                                  <p:stCondLst>
                                    <p:cond delay="0"/>
                                  </p:stCondLst>
                                  <p:childTnLst>
                                    <p:set>
                                      <p:cBhvr>
                                        <p:cTn id="17" dur="1" fill="hold">
                                          <p:stCondLst>
                                            <p:cond delay="0"/>
                                          </p:stCondLst>
                                        </p:cTn>
                                        <p:tgtEl>
                                          <p:spTgt spid="301085"/>
                                        </p:tgtEl>
                                        <p:attrNameLst>
                                          <p:attrName>style.visibility</p:attrName>
                                        </p:attrNameLst>
                                      </p:cBhvr>
                                      <p:to>
                                        <p:strVal val="visible"/>
                                      </p:to>
                                    </p:set>
                                    <p:animEffect transition="in" filter="dissolve">
                                      <p:cBhvr>
                                        <p:cTn id="18" dur="500"/>
                                        <p:tgtEl>
                                          <p:spTgt spid="30108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nodeType="clickEffect">
                                  <p:stCondLst>
                                    <p:cond delay="0"/>
                                  </p:stCondLst>
                                  <p:childTnLst>
                                    <p:set>
                                      <p:cBhvr>
                                        <p:cTn id="22" dur="1" fill="hold">
                                          <p:stCondLst>
                                            <p:cond delay="0"/>
                                          </p:stCondLst>
                                        </p:cTn>
                                        <p:tgtEl>
                                          <p:spTgt spid="301104"/>
                                        </p:tgtEl>
                                        <p:attrNameLst>
                                          <p:attrName>style.visibility</p:attrName>
                                        </p:attrNameLst>
                                      </p:cBhvr>
                                      <p:to>
                                        <p:strVal val="visible"/>
                                      </p:to>
                                    </p:set>
                                    <p:animEffect transition="in" filter="dissolve">
                                      <p:cBhvr>
                                        <p:cTn id="23" dur="500"/>
                                        <p:tgtEl>
                                          <p:spTgt spid="301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灯片编号占位符 5">
            <a:extLst>
              <a:ext uri="{FF2B5EF4-FFF2-40B4-BE49-F238E27FC236}">
                <a16:creationId xmlns:a16="http://schemas.microsoft.com/office/drawing/2014/main" id="{D1F59E93-F38A-491E-A5D0-731BFB94C374}"/>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EB8BC48C-CE4A-41EA-B765-46795C1ADF6E}" type="slidenum">
              <a:rPr lang="en-US" altLang="zh-CN" sz="1400" smtClean="0"/>
              <a:pPr>
                <a:spcBef>
                  <a:spcPct val="0"/>
                </a:spcBef>
                <a:buFontTx/>
                <a:buNone/>
              </a:pPr>
              <a:t>18</a:t>
            </a:fld>
            <a:endParaRPr lang="en-US" altLang="zh-CN" sz="1400"/>
          </a:p>
        </p:txBody>
      </p:sp>
      <p:sp>
        <p:nvSpPr>
          <p:cNvPr id="22531" name="Rectangle 2">
            <a:extLst>
              <a:ext uri="{FF2B5EF4-FFF2-40B4-BE49-F238E27FC236}">
                <a16:creationId xmlns:a16="http://schemas.microsoft.com/office/drawing/2014/main" id="{7E3D17DB-B039-4306-A08A-29D82E4840F3}"/>
              </a:ext>
            </a:extLst>
          </p:cNvPr>
          <p:cNvSpPr>
            <a:spLocks noGrp="1" noChangeArrowheads="1"/>
          </p:cNvSpPr>
          <p:nvPr>
            <p:ph type="title"/>
          </p:nvPr>
        </p:nvSpPr>
        <p:spPr>
          <a:xfrm>
            <a:off x="685800" y="152400"/>
            <a:ext cx="6870700" cy="828675"/>
          </a:xfrm>
          <a:solidFill>
            <a:srgbClr val="FFCC00"/>
          </a:solidFill>
          <a:ln w="44450">
            <a:solidFill>
              <a:srgbClr val="000000"/>
            </a:solidFill>
            <a:miter lim="800000"/>
            <a:headEnd/>
            <a:tailEnd/>
          </a:ln>
        </p:spPr>
        <p:txBody>
          <a:bodyPr/>
          <a:lstStyle/>
          <a:p>
            <a:pPr eaLnBrk="1" hangingPunct="1"/>
            <a:r>
              <a:rPr lang="en-US" altLang="zh-CN" sz="4000"/>
              <a:t>4</a:t>
            </a:r>
            <a:r>
              <a:rPr lang="zh-CN" altLang="en-US" sz="4000"/>
              <a:t>、垄断厂商的供给曲线问题</a:t>
            </a:r>
          </a:p>
        </p:txBody>
      </p:sp>
      <p:sp>
        <p:nvSpPr>
          <p:cNvPr id="302083" name="Rectangle 3">
            <a:extLst>
              <a:ext uri="{FF2B5EF4-FFF2-40B4-BE49-F238E27FC236}">
                <a16:creationId xmlns:a16="http://schemas.microsoft.com/office/drawing/2014/main" id="{A16B9FF2-719C-449E-AA95-392FB2515CDA}"/>
              </a:ext>
            </a:extLst>
          </p:cNvPr>
          <p:cNvSpPr>
            <a:spLocks noGrp="1" noChangeArrowheads="1"/>
          </p:cNvSpPr>
          <p:nvPr>
            <p:ph type="body" idx="1"/>
          </p:nvPr>
        </p:nvSpPr>
        <p:spPr>
          <a:xfrm>
            <a:off x="684213" y="1125538"/>
            <a:ext cx="6911975" cy="503237"/>
          </a:xfrm>
          <a:solidFill>
            <a:srgbClr val="FFCC00"/>
          </a:solidFill>
          <a:ln w="31750">
            <a:solidFill>
              <a:srgbClr val="FF0000"/>
            </a:solidFill>
            <a:miter lim="800000"/>
            <a:headEnd/>
            <a:tailEnd/>
          </a:ln>
        </p:spPr>
        <p:txBody>
          <a:bodyPr/>
          <a:lstStyle/>
          <a:p>
            <a:pPr marL="476250" indent="-476250" eaLnBrk="1" hangingPunct="1">
              <a:lnSpc>
                <a:spcPct val="80000"/>
              </a:lnSpc>
            </a:pPr>
            <a:r>
              <a:rPr lang="zh-CN" altLang="en-US" sz="2800" b="1"/>
              <a:t>一产量</a:t>
            </a:r>
            <a:r>
              <a:rPr lang="en-US" altLang="zh-CN" sz="2800" b="1">
                <a:latin typeface="Arial" panose="020B0604020202020204" pitchFamily="34" charset="0"/>
              </a:rPr>
              <a:t>——</a:t>
            </a:r>
            <a:r>
              <a:rPr lang="zh-CN" altLang="en-US" sz="2800" b="1"/>
              <a:t>多价格</a:t>
            </a:r>
            <a:endParaRPr lang="zh-CN" altLang="en-US" sz="2800" b="1" i="1"/>
          </a:p>
        </p:txBody>
      </p:sp>
      <p:grpSp>
        <p:nvGrpSpPr>
          <p:cNvPr id="302084" name="Group 4">
            <a:extLst>
              <a:ext uri="{FF2B5EF4-FFF2-40B4-BE49-F238E27FC236}">
                <a16:creationId xmlns:a16="http://schemas.microsoft.com/office/drawing/2014/main" id="{E91C2E24-BAAB-47E7-B1DC-F4C33EEE4328}"/>
              </a:ext>
            </a:extLst>
          </p:cNvPr>
          <p:cNvGrpSpPr>
            <a:grpSpLocks/>
          </p:cNvGrpSpPr>
          <p:nvPr/>
        </p:nvGrpSpPr>
        <p:grpSpPr bwMode="auto">
          <a:xfrm>
            <a:off x="2151063" y="3849688"/>
            <a:ext cx="4040187" cy="1627187"/>
            <a:chOff x="1355" y="2425"/>
            <a:chExt cx="2545" cy="1025"/>
          </a:xfrm>
        </p:grpSpPr>
        <p:grpSp>
          <p:nvGrpSpPr>
            <p:cNvPr id="22563" name="Group 5">
              <a:extLst>
                <a:ext uri="{FF2B5EF4-FFF2-40B4-BE49-F238E27FC236}">
                  <a16:creationId xmlns:a16="http://schemas.microsoft.com/office/drawing/2014/main" id="{96C2ED00-803B-4B5A-A4BE-64FD8875F95B}"/>
                </a:ext>
              </a:extLst>
            </p:cNvPr>
            <p:cNvGrpSpPr>
              <a:grpSpLocks/>
            </p:cNvGrpSpPr>
            <p:nvPr/>
          </p:nvGrpSpPr>
          <p:grpSpPr bwMode="auto">
            <a:xfrm>
              <a:off x="1355" y="2425"/>
              <a:ext cx="2545" cy="500"/>
              <a:chOff x="1355" y="2425"/>
              <a:chExt cx="2545" cy="500"/>
            </a:xfrm>
          </p:grpSpPr>
          <p:sp>
            <p:nvSpPr>
              <p:cNvPr id="22567" name="Line 6">
                <a:extLst>
                  <a:ext uri="{FF2B5EF4-FFF2-40B4-BE49-F238E27FC236}">
                    <a16:creationId xmlns:a16="http://schemas.microsoft.com/office/drawing/2014/main" id="{16B6A799-10CC-42E7-82B8-113AD24121AE}"/>
                  </a:ext>
                </a:extLst>
              </p:cNvPr>
              <p:cNvSpPr>
                <a:spLocks noChangeShapeType="1"/>
              </p:cNvSpPr>
              <p:nvPr/>
            </p:nvSpPr>
            <p:spPr bwMode="auto">
              <a:xfrm>
                <a:off x="1355" y="2425"/>
                <a:ext cx="2367" cy="399"/>
              </a:xfrm>
              <a:prstGeom prst="line">
                <a:avLst/>
              </a:prstGeom>
              <a:noFill/>
              <a:ln w="50800">
                <a:solidFill>
                  <a:schemeClr val="hlink"/>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68" name="Rectangle 7">
                <a:extLst>
                  <a:ext uri="{FF2B5EF4-FFF2-40B4-BE49-F238E27FC236}">
                    <a16:creationId xmlns:a16="http://schemas.microsoft.com/office/drawing/2014/main" id="{23F6771C-04F4-4F68-8B56-73FB1FBE9943}"/>
                  </a:ext>
                </a:extLst>
              </p:cNvPr>
              <p:cNvSpPr>
                <a:spLocks noChangeArrowheads="1"/>
              </p:cNvSpPr>
              <p:nvPr/>
            </p:nvSpPr>
            <p:spPr bwMode="auto">
              <a:xfrm>
                <a:off x="3629" y="2696"/>
                <a:ext cx="27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D</a:t>
                </a:r>
                <a:r>
                  <a:rPr lang="en-US" altLang="zh-CN" sz="1800" b="1" baseline="-25000">
                    <a:latin typeface="Arial" panose="020B0604020202020204" pitchFamily="34" charset="0"/>
                  </a:rPr>
                  <a:t>2</a:t>
                </a:r>
              </a:p>
            </p:txBody>
          </p:sp>
        </p:grpSp>
        <p:grpSp>
          <p:nvGrpSpPr>
            <p:cNvPr id="22564" name="Group 8">
              <a:extLst>
                <a:ext uri="{FF2B5EF4-FFF2-40B4-BE49-F238E27FC236}">
                  <a16:creationId xmlns:a16="http://schemas.microsoft.com/office/drawing/2014/main" id="{E36AEBBF-F699-435F-86CB-2D0BA03C5013}"/>
                </a:ext>
              </a:extLst>
            </p:cNvPr>
            <p:cNvGrpSpPr>
              <a:grpSpLocks/>
            </p:cNvGrpSpPr>
            <p:nvPr/>
          </p:nvGrpSpPr>
          <p:grpSpPr bwMode="auto">
            <a:xfrm>
              <a:off x="1355" y="2425"/>
              <a:ext cx="2543" cy="1025"/>
              <a:chOff x="1355" y="2425"/>
              <a:chExt cx="2543" cy="1025"/>
            </a:xfrm>
          </p:grpSpPr>
          <p:sp>
            <p:nvSpPr>
              <p:cNvPr id="22565" name="Line 9">
                <a:extLst>
                  <a:ext uri="{FF2B5EF4-FFF2-40B4-BE49-F238E27FC236}">
                    <a16:creationId xmlns:a16="http://schemas.microsoft.com/office/drawing/2014/main" id="{111AF1F7-53D4-42FC-ABCA-CA88A09C62A8}"/>
                  </a:ext>
                </a:extLst>
              </p:cNvPr>
              <p:cNvSpPr>
                <a:spLocks noChangeShapeType="1"/>
              </p:cNvSpPr>
              <p:nvPr/>
            </p:nvSpPr>
            <p:spPr bwMode="auto">
              <a:xfrm>
                <a:off x="1355" y="2425"/>
                <a:ext cx="2223" cy="879"/>
              </a:xfrm>
              <a:prstGeom prst="line">
                <a:avLst/>
              </a:prstGeom>
              <a:noFill/>
              <a:ln w="50800">
                <a:solidFill>
                  <a:schemeClr val="hlink"/>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66" name="Rectangle 10">
                <a:extLst>
                  <a:ext uri="{FF2B5EF4-FFF2-40B4-BE49-F238E27FC236}">
                    <a16:creationId xmlns:a16="http://schemas.microsoft.com/office/drawing/2014/main" id="{F02C6E46-3CCF-4A34-B30B-0DD7EE19E343}"/>
                  </a:ext>
                </a:extLst>
              </p:cNvPr>
              <p:cNvSpPr>
                <a:spLocks noChangeArrowheads="1"/>
              </p:cNvSpPr>
              <p:nvPr/>
            </p:nvSpPr>
            <p:spPr bwMode="auto">
              <a:xfrm>
                <a:off x="3507" y="3221"/>
                <a:ext cx="39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MR</a:t>
                </a:r>
                <a:r>
                  <a:rPr lang="en-US" altLang="zh-CN" sz="1800" b="1" baseline="-25000">
                    <a:latin typeface="Arial" panose="020B0604020202020204" pitchFamily="34" charset="0"/>
                  </a:rPr>
                  <a:t>2</a:t>
                </a:r>
              </a:p>
            </p:txBody>
          </p:sp>
        </p:grpSp>
      </p:grpSp>
      <p:grpSp>
        <p:nvGrpSpPr>
          <p:cNvPr id="302091" name="Group 11">
            <a:extLst>
              <a:ext uri="{FF2B5EF4-FFF2-40B4-BE49-F238E27FC236}">
                <a16:creationId xmlns:a16="http://schemas.microsoft.com/office/drawing/2014/main" id="{BE0D05F9-E6E0-4326-AD96-DE490480EEBC}"/>
              </a:ext>
            </a:extLst>
          </p:cNvPr>
          <p:cNvGrpSpPr>
            <a:grpSpLocks/>
          </p:cNvGrpSpPr>
          <p:nvPr/>
        </p:nvGrpSpPr>
        <p:grpSpPr bwMode="auto">
          <a:xfrm>
            <a:off x="2165350" y="2401888"/>
            <a:ext cx="4151313" cy="3554412"/>
            <a:chOff x="1364" y="1513"/>
            <a:chExt cx="2615" cy="2239"/>
          </a:xfrm>
        </p:grpSpPr>
        <p:grpSp>
          <p:nvGrpSpPr>
            <p:cNvPr id="22557" name="Group 12">
              <a:extLst>
                <a:ext uri="{FF2B5EF4-FFF2-40B4-BE49-F238E27FC236}">
                  <a16:creationId xmlns:a16="http://schemas.microsoft.com/office/drawing/2014/main" id="{F3272F16-A5A1-4D0E-BDD2-1F0BD3A9CAC2}"/>
                </a:ext>
              </a:extLst>
            </p:cNvPr>
            <p:cNvGrpSpPr>
              <a:grpSpLocks/>
            </p:cNvGrpSpPr>
            <p:nvPr/>
          </p:nvGrpSpPr>
          <p:grpSpPr bwMode="auto">
            <a:xfrm>
              <a:off x="1364" y="1513"/>
              <a:ext cx="2615" cy="1663"/>
              <a:chOff x="1364" y="1513"/>
              <a:chExt cx="2615" cy="1663"/>
            </a:xfrm>
          </p:grpSpPr>
          <p:sp>
            <p:nvSpPr>
              <p:cNvPr id="22561" name="Line 13">
                <a:extLst>
                  <a:ext uri="{FF2B5EF4-FFF2-40B4-BE49-F238E27FC236}">
                    <a16:creationId xmlns:a16="http://schemas.microsoft.com/office/drawing/2014/main" id="{3A712C65-2A08-4B47-8209-1F8165896226}"/>
                  </a:ext>
                </a:extLst>
              </p:cNvPr>
              <p:cNvSpPr>
                <a:spLocks noChangeShapeType="1"/>
              </p:cNvSpPr>
              <p:nvPr/>
            </p:nvSpPr>
            <p:spPr bwMode="auto">
              <a:xfrm>
                <a:off x="1364" y="1513"/>
                <a:ext cx="2367" cy="1503"/>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62" name="Rectangle 14">
                <a:extLst>
                  <a:ext uri="{FF2B5EF4-FFF2-40B4-BE49-F238E27FC236}">
                    <a16:creationId xmlns:a16="http://schemas.microsoft.com/office/drawing/2014/main" id="{04E1CA8E-8BA2-4D11-B524-B6B6E1559C2D}"/>
                  </a:ext>
                </a:extLst>
              </p:cNvPr>
              <p:cNvSpPr>
                <a:spLocks noChangeArrowheads="1"/>
              </p:cNvSpPr>
              <p:nvPr/>
            </p:nvSpPr>
            <p:spPr bwMode="auto">
              <a:xfrm>
                <a:off x="3708" y="2947"/>
                <a:ext cx="27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D</a:t>
                </a:r>
                <a:r>
                  <a:rPr lang="en-US" altLang="zh-CN" sz="1800" b="1" baseline="-25000">
                    <a:latin typeface="Arial" panose="020B0604020202020204" pitchFamily="34" charset="0"/>
                  </a:rPr>
                  <a:t>1</a:t>
                </a:r>
              </a:p>
            </p:txBody>
          </p:sp>
        </p:grpSp>
        <p:grpSp>
          <p:nvGrpSpPr>
            <p:cNvPr id="22558" name="Group 15">
              <a:extLst>
                <a:ext uri="{FF2B5EF4-FFF2-40B4-BE49-F238E27FC236}">
                  <a16:creationId xmlns:a16="http://schemas.microsoft.com/office/drawing/2014/main" id="{39640D3B-372C-47EC-99DF-D2B3EE3E7C07}"/>
                </a:ext>
              </a:extLst>
            </p:cNvPr>
            <p:cNvGrpSpPr>
              <a:grpSpLocks/>
            </p:cNvGrpSpPr>
            <p:nvPr/>
          </p:nvGrpSpPr>
          <p:grpSpPr bwMode="auto">
            <a:xfrm>
              <a:off x="1364" y="1513"/>
              <a:ext cx="1910" cy="2239"/>
              <a:chOff x="1364" y="1513"/>
              <a:chExt cx="1910" cy="2239"/>
            </a:xfrm>
          </p:grpSpPr>
          <p:sp>
            <p:nvSpPr>
              <p:cNvPr id="22559" name="Line 16">
                <a:extLst>
                  <a:ext uri="{FF2B5EF4-FFF2-40B4-BE49-F238E27FC236}">
                    <a16:creationId xmlns:a16="http://schemas.microsoft.com/office/drawing/2014/main" id="{7808B4E2-1812-483D-9ED8-735A80EFFA5D}"/>
                  </a:ext>
                </a:extLst>
              </p:cNvPr>
              <p:cNvSpPr>
                <a:spLocks noChangeShapeType="1"/>
              </p:cNvSpPr>
              <p:nvPr/>
            </p:nvSpPr>
            <p:spPr bwMode="auto">
              <a:xfrm>
                <a:off x="1364" y="1513"/>
                <a:ext cx="1599" cy="2031"/>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60" name="Rectangle 17">
                <a:extLst>
                  <a:ext uri="{FF2B5EF4-FFF2-40B4-BE49-F238E27FC236}">
                    <a16:creationId xmlns:a16="http://schemas.microsoft.com/office/drawing/2014/main" id="{922FE2CC-2D66-44EA-B5AF-7AD983B9EB60}"/>
                  </a:ext>
                </a:extLst>
              </p:cNvPr>
              <p:cNvSpPr>
                <a:spLocks noChangeArrowheads="1"/>
              </p:cNvSpPr>
              <p:nvPr/>
            </p:nvSpPr>
            <p:spPr bwMode="auto">
              <a:xfrm>
                <a:off x="2883" y="3523"/>
                <a:ext cx="39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MR</a:t>
                </a:r>
                <a:r>
                  <a:rPr lang="en-US" altLang="zh-CN" sz="1800" b="1" baseline="-25000">
                    <a:latin typeface="Arial" panose="020B0604020202020204" pitchFamily="34" charset="0"/>
                  </a:rPr>
                  <a:t>1</a:t>
                </a:r>
              </a:p>
            </p:txBody>
          </p:sp>
        </p:grpSp>
      </p:grpSp>
      <p:grpSp>
        <p:nvGrpSpPr>
          <p:cNvPr id="302098" name="Group 18">
            <a:extLst>
              <a:ext uri="{FF2B5EF4-FFF2-40B4-BE49-F238E27FC236}">
                <a16:creationId xmlns:a16="http://schemas.microsoft.com/office/drawing/2014/main" id="{1D20FC1E-2702-45C9-9A78-0B1B38BDEBDE}"/>
              </a:ext>
            </a:extLst>
          </p:cNvPr>
          <p:cNvGrpSpPr>
            <a:grpSpLocks/>
          </p:cNvGrpSpPr>
          <p:nvPr/>
        </p:nvGrpSpPr>
        <p:grpSpPr bwMode="auto">
          <a:xfrm>
            <a:off x="2159000" y="2255838"/>
            <a:ext cx="4064000" cy="3797300"/>
            <a:chOff x="1360" y="1421"/>
            <a:chExt cx="2560" cy="2392"/>
          </a:xfrm>
        </p:grpSpPr>
        <p:sp>
          <p:nvSpPr>
            <p:cNvPr id="22555" name="Line 19">
              <a:extLst>
                <a:ext uri="{FF2B5EF4-FFF2-40B4-BE49-F238E27FC236}">
                  <a16:creationId xmlns:a16="http://schemas.microsoft.com/office/drawing/2014/main" id="{9A05B713-CD5F-4AFD-9E11-581DE767AF6B}"/>
                </a:ext>
              </a:extLst>
            </p:cNvPr>
            <p:cNvSpPr>
              <a:spLocks noChangeShapeType="1"/>
            </p:cNvSpPr>
            <p:nvPr/>
          </p:nvSpPr>
          <p:spPr bwMode="auto">
            <a:xfrm flipV="1">
              <a:off x="1360" y="1618"/>
              <a:ext cx="2315" cy="2195"/>
            </a:xfrm>
            <a:prstGeom prst="line">
              <a:avLst/>
            </a:prstGeom>
            <a:noFill/>
            <a:ln w="5080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56" name="Rectangle 20">
              <a:extLst>
                <a:ext uri="{FF2B5EF4-FFF2-40B4-BE49-F238E27FC236}">
                  <a16:creationId xmlns:a16="http://schemas.microsoft.com/office/drawing/2014/main" id="{4DBA88A2-6EE3-46A0-82D7-A51B9BD01B76}"/>
                </a:ext>
              </a:extLst>
            </p:cNvPr>
            <p:cNvSpPr>
              <a:spLocks noChangeArrowheads="1"/>
            </p:cNvSpPr>
            <p:nvPr/>
          </p:nvSpPr>
          <p:spPr bwMode="auto">
            <a:xfrm>
              <a:off x="3582" y="1421"/>
              <a:ext cx="33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MC</a:t>
              </a:r>
            </a:p>
          </p:txBody>
        </p:sp>
      </p:grpSp>
      <p:grpSp>
        <p:nvGrpSpPr>
          <p:cNvPr id="302101" name="Group 21">
            <a:extLst>
              <a:ext uri="{FF2B5EF4-FFF2-40B4-BE49-F238E27FC236}">
                <a16:creationId xmlns:a16="http://schemas.microsoft.com/office/drawing/2014/main" id="{EC7AE0E9-E7DB-4FD3-9D45-205E3F8113CA}"/>
              </a:ext>
            </a:extLst>
          </p:cNvPr>
          <p:cNvGrpSpPr>
            <a:grpSpLocks/>
          </p:cNvGrpSpPr>
          <p:nvPr/>
        </p:nvGrpSpPr>
        <p:grpSpPr bwMode="auto">
          <a:xfrm>
            <a:off x="1676400" y="3935413"/>
            <a:ext cx="2214563" cy="454025"/>
            <a:chOff x="1056" y="2479"/>
            <a:chExt cx="1395" cy="286"/>
          </a:xfrm>
        </p:grpSpPr>
        <p:sp>
          <p:nvSpPr>
            <p:cNvPr id="22552" name="Line 22">
              <a:extLst>
                <a:ext uri="{FF2B5EF4-FFF2-40B4-BE49-F238E27FC236}">
                  <a16:creationId xmlns:a16="http://schemas.microsoft.com/office/drawing/2014/main" id="{FCEAF8A7-1927-41BB-9C0F-FBC250EB328A}"/>
                </a:ext>
              </a:extLst>
            </p:cNvPr>
            <p:cNvSpPr>
              <a:spLocks noChangeShapeType="1"/>
            </p:cNvSpPr>
            <p:nvPr/>
          </p:nvSpPr>
          <p:spPr bwMode="auto">
            <a:xfrm>
              <a:off x="1356" y="2600"/>
              <a:ext cx="103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53" name="Rectangle 23">
              <a:extLst>
                <a:ext uri="{FF2B5EF4-FFF2-40B4-BE49-F238E27FC236}">
                  <a16:creationId xmlns:a16="http://schemas.microsoft.com/office/drawing/2014/main" id="{856AFE6A-9432-4ED6-A4BB-8200041EBB06}"/>
                </a:ext>
              </a:extLst>
            </p:cNvPr>
            <p:cNvSpPr>
              <a:spLocks noChangeArrowheads="1"/>
            </p:cNvSpPr>
            <p:nvPr/>
          </p:nvSpPr>
          <p:spPr bwMode="auto">
            <a:xfrm>
              <a:off x="1056" y="2479"/>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2</a:t>
              </a:r>
            </a:p>
          </p:txBody>
        </p:sp>
        <p:sp>
          <p:nvSpPr>
            <p:cNvPr id="22554" name="Oval 24">
              <a:extLst>
                <a:ext uri="{FF2B5EF4-FFF2-40B4-BE49-F238E27FC236}">
                  <a16:creationId xmlns:a16="http://schemas.microsoft.com/office/drawing/2014/main" id="{34677965-2121-4B8F-B157-F82102D42C09}"/>
                </a:ext>
              </a:extLst>
            </p:cNvPr>
            <p:cNvSpPr>
              <a:spLocks noChangeArrowheads="1"/>
            </p:cNvSpPr>
            <p:nvPr/>
          </p:nvSpPr>
          <p:spPr bwMode="auto">
            <a:xfrm>
              <a:off x="2355" y="255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302105" name="Group 25">
            <a:extLst>
              <a:ext uri="{FF2B5EF4-FFF2-40B4-BE49-F238E27FC236}">
                <a16:creationId xmlns:a16="http://schemas.microsoft.com/office/drawing/2014/main" id="{C0819531-A910-4094-8B30-67BAD6229B8A}"/>
              </a:ext>
            </a:extLst>
          </p:cNvPr>
          <p:cNvGrpSpPr>
            <a:grpSpLocks/>
          </p:cNvGrpSpPr>
          <p:nvPr/>
        </p:nvGrpSpPr>
        <p:grpSpPr bwMode="auto">
          <a:xfrm>
            <a:off x="1676400" y="3249613"/>
            <a:ext cx="2424113" cy="3238500"/>
            <a:chOff x="1056" y="2047"/>
            <a:chExt cx="1527" cy="2040"/>
          </a:xfrm>
        </p:grpSpPr>
        <p:sp>
          <p:nvSpPr>
            <p:cNvPr id="22546" name="Oval 26">
              <a:extLst>
                <a:ext uri="{FF2B5EF4-FFF2-40B4-BE49-F238E27FC236}">
                  <a16:creationId xmlns:a16="http://schemas.microsoft.com/office/drawing/2014/main" id="{19ED21A7-9D3A-46CC-9B0F-9AA87C3A6D72}"/>
                </a:ext>
              </a:extLst>
            </p:cNvPr>
            <p:cNvSpPr>
              <a:spLocks noChangeArrowheads="1"/>
            </p:cNvSpPr>
            <p:nvPr/>
          </p:nvSpPr>
          <p:spPr bwMode="auto">
            <a:xfrm>
              <a:off x="2355" y="279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2547" name="Line 27">
              <a:extLst>
                <a:ext uri="{FF2B5EF4-FFF2-40B4-BE49-F238E27FC236}">
                  <a16:creationId xmlns:a16="http://schemas.microsoft.com/office/drawing/2014/main" id="{1078CC64-49BA-45F7-92F9-E395322C0C4D}"/>
                </a:ext>
              </a:extLst>
            </p:cNvPr>
            <p:cNvSpPr>
              <a:spLocks noChangeShapeType="1"/>
            </p:cNvSpPr>
            <p:nvPr/>
          </p:nvSpPr>
          <p:spPr bwMode="auto">
            <a:xfrm>
              <a:off x="1356" y="2168"/>
              <a:ext cx="103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48" name="Line 28">
              <a:extLst>
                <a:ext uri="{FF2B5EF4-FFF2-40B4-BE49-F238E27FC236}">
                  <a16:creationId xmlns:a16="http://schemas.microsoft.com/office/drawing/2014/main" id="{AE90C08D-D760-4521-8CAA-6C09933D9D8A}"/>
                </a:ext>
              </a:extLst>
            </p:cNvPr>
            <p:cNvSpPr>
              <a:spLocks noChangeShapeType="1"/>
            </p:cNvSpPr>
            <p:nvPr/>
          </p:nvSpPr>
          <p:spPr bwMode="auto">
            <a:xfrm flipV="1">
              <a:off x="2403" y="2202"/>
              <a:ext cx="0" cy="1618"/>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49" name="Rectangle 29">
              <a:extLst>
                <a:ext uri="{FF2B5EF4-FFF2-40B4-BE49-F238E27FC236}">
                  <a16:creationId xmlns:a16="http://schemas.microsoft.com/office/drawing/2014/main" id="{135BCBE8-1C74-4459-BCCC-DCE0CC6C1715}"/>
                </a:ext>
              </a:extLst>
            </p:cNvPr>
            <p:cNvSpPr>
              <a:spLocks noChangeArrowheads="1"/>
            </p:cNvSpPr>
            <p:nvPr/>
          </p:nvSpPr>
          <p:spPr bwMode="auto">
            <a:xfrm>
              <a:off x="1056" y="2047"/>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1</a:t>
              </a:r>
            </a:p>
          </p:txBody>
        </p:sp>
        <p:sp>
          <p:nvSpPr>
            <p:cNvPr id="22550" name="Oval 30">
              <a:extLst>
                <a:ext uri="{FF2B5EF4-FFF2-40B4-BE49-F238E27FC236}">
                  <a16:creationId xmlns:a16="http://schemas.microsoft.com/office/drawing/2014/main" id="{BFC0E5C9-73ED-465A-A0DE-5D05F92AD257}"/>
                </a:ext>
              </a:extLst>
            </p:cNvPr>
            <p:cNvSpPr>
              <a:spLocks noChangeArrowheads="1"/>
            </p:cNvSpPr>
            <p:nvPr/>
          </p:nvSpPr>
          <p:spPr bwMode="auto">
            <a:xfrm>
              <a:off x="2355" y="212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2551" name="Rectangle 31">
              <a:extLst>
                <a:ext uri="{FF2B5EF4-FFF2-40B4-BE49-F238E27FC236}">
                  <a16:creationId xmlns:a16="http://schemas.microsoft.com/office/drawing/2014/main" id="{90311393-0BB0-41A8-BC48-011583DF7E9D}"/>
                </a:ext>
              </a:extLst>
            </p:cNvPr>
            <p:cNvSpPr>
              <a:spLocks noChangeArrowheads="1"/>
            </p:cNvSpPr>
            <p:nvPr/>
          </p:nvSpPr>
          <p:spPr bwMode="auto">
            <a:xfrm>
              <a:off x="2266" y="3801"/>
              <a:ext cx="317"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0</a:t>
              </a:r>
            </a:p>
          </p:txBody>
        </p:sp>
      </p:grpSp>
      <p:grpSp>
        <p:nvGrpSpPr>
          <p:cNvPr id="302112" name="Group 32">
            <a:extLst>
              <a:ext uri="{FF2B5EF4-FFF2-40B4-BE49-F238E27FC236}">
                <a16:creationId xmlns:a16="http://schemas.microsoft.com/office/drawing/2014/main" id="{BDE26EBF-31B5-4910-A0FE-47E782758D07}"/>
              </a:ext>
            </a:extLst>
          </p:cNvPr>
          <p:cNvGrpSpPr>
            <a:grpSpLocks/>
          </p:cNvGrpSpPr>
          <p:nvPr/>
        </p:nvGrpSpPr>
        <p:grpSpPr bwMode="auto">
          <a:xfrm>
            <a:off x="1743075" y="1758950"/>
            <a:ext cx="4911725" cy="4730750"/>
            <a:chOff x="1098" y="1108"/>
            <a:chExt cx="3094" cy="2980"/>
          </a:xfrm>
        </p:grpSpPr>
        <p:sp>
          <p:nvSpPr>
            <p:cNvPr id="22541" name="Line 33">
              <a:extLst>
                <a:ext uri="{FF2B5EF4-FFF2-40B4-BE49-F238E27FC236}">
                  <a16:creationId xmlns:a16="http://schemas.microsoft.com/office/drawing/2014/main" id="{3136C2BA-E6A1-443C-8822-9AE04027A74C}"/>
                </a:ext>
              </a:extLst>
            </p:cNvPr>
            <p:cNvSpPr>
              <a:spLocks noChangeShapeType="1"/>
            </p:cNvSpPr>
            <p:nvPr/>
          </p:nvSpPr>
          <p:spPr bwMode="auto">
            <a:xfrm>
              <a:off x="1347" y="1146"/>
              <a:ext cx="0" cy="2687"/>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42" name="Line 34">
              <a:extLst>
                <a:ext uri="{FF2B5EF4-FFF2-40B4-BE49-F238E27FC236}">
                  <a16:creationId xmlns:a16="http://schemas.microsoft.com/office/drawing/2014/main" id="{87A8B9CB-70DD-4F19-9905-7379C23C887A}"/>
                </a:ext>
              </a:extLst>
            </p:cNvPr>
            <p:cNvSpPr>
              <a:spLocks noChangeShapeType="1"/>
            </p:cNvSpPr>
            <p:nvPr/>
          </p:nvSpPr>
          <p:spPr bwMode="auto">
            <a:xfrm>
              <a:off x="1343" y="3829"/>
              <a:ext cx="269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43" name="Rectangle 35">
              <a:extLst>
                <a:ext uri="{FF2B5EF4-FFF2-40B4-BE49-F238E27FC236}">
                  <a16:creationId xmlns:a16="http://schemas.microsoft.com/office/drawing/2014/main" id="{1ABD2A50-FA48-434E-8884-C604388A89FA}"/>
                </a:ext>
              </a:extLst>
            </p:cNvPr>
            <p:cNvSpPr>
              <a:spLocks noChangeArrowheads="1"/>
            </p:cNvSpPr>
            <p:nvPr/>
          </p:nvSpPr>
          <p:spPr bwMode="auto">
            <a:xfrm>
              <a:off x="3939" y="3802"/>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22544" name="Rectangle 36">
              <a:extLst>
                <a:ext uri="{FF2B5EF4-FFF2-40B4-BE49-F238E27FC236}">
                  <a16:creationId xmlns:a16="http://schemas.microsoft.com/office/drawing/2014/main" id="{DDA75771-7B8E-4346-A63B-412975EF3EB2}"/>
                </a:ext>
              </a:extLst>
            </p:cNvPr>
            <p:cNvSpPr>
              <a:spLocks noChangeArrowheads="1"/>
            </p:cNvSpPr>
            <p:nvPr/>
          </p:nvSpPr>
          <p:spPr bwMode="auto">
            <a:xfrm>
              <a:off x="1098" y="1108"/>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r">
                <a:spcBef>
                  <a:spcPct val="0"/>
                </a:spcBef>
                <a:buFontTx/>
                <a:buNone/>
              </a:pPr>
              <a:r>
                <a:rPr lang="en-US" altLang="zh-CN" sz="2400" b="1" i="1">
                  <a:latin typeface="Times New Roman" panose="02020603050405020304" pitchFamily="18" charset="0"/>
                </a:rPr>
                <a:t>P</a:t>
              </a:r>
            </a:p>
          </p:txBody>
        </p:sp>
        <p:sp>
          <p:nvSpPr>
            <p:cNvPr id="22545" name="Rectangle 37">
              <a:extLst>
                <a:ext uri="{FF2B5EF4-FFF2-40B4-BE49-F238E27FC236}">
                  <a16:creationId xmlns:a16="http://schemas.microsoft.com/office/drawing/2014/main" id="{5E946CE3-903F-46F3-88AC-3389A4069FBF}"/>
                </a:ext>
              </a:extLst>
            </p:cNvPr>
            <p:cNvSpPr>
              <a:spLocks noChangeArrowheads="1"/>
            </p:cNvSpPr>
            <p:nvPr/>
          </p:nvSpPr>
          <p:spPr bwMode="auto">
            <a:xfrm>
              <a:off x="1107" y="3800"/>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grpSp>
      <p:sp>
        <p:nvSpPr>
          <p:cNvPr id="302118" name="Text Box 38">
            <a:extLst>
              <a:ext uri="{FF2B5EF4-FFF2-40B4-BE49-F238E27FC236}">
                <a16:creationId xmlns:a16="http://schemas.microsoft.com/office/drawing/2014/main" id="{C2706E3F-BDC6-4CEC-99CF-612F0D4A6F97}"/>
              </a:ext>
            </a:extLst>
          </p:cNvPr>
          <p:cNvSpPr txBox="1">
            <a:spLocks noChangeArrowheads="1"/>
          </p:cNvSpPr>
          <p:nvPr/>
        </p:nvSpPr>
        <p:spPr bwMode="auto">
          <a:xfrm>
            <a:off x="3462338" y="4652963"/>
            <a:ext cx="461962"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E1</a:t>
            </a:r>
          </a:p>
        </p:txBody>
      </p:sp>
      <p:sp>
        <p:nvSpPr>
          <p:cNvPr id="302119" name="Text Box 39">
            <a:extLst>
              <a:ext uri="{FF2B5EF4-FFF2-40B4-BE49-F238E27FC236}">
                <a16:creationId xmlns:a16="http://schemas.microsoft.com/office/drawing/2014/main" id="{6B6A9806-F6BF-4A95-AA16-881CF666255B}"/>
              </a:ext>
            </a:extLst>
          </p:cNvPr>
          <p:cNvSpPr txBox="1">
            <a:spLocks noChangeArrowheads="1"/>
          </p:cNvSpPr>
          <p:nvPr/>
        </p:nvSpPr>
        <p:spPr bwMode="auto">
          <a:xfrm>
            <a:off x="3851275" y="4221163"/>
            <a:ext cx="719138"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(E2)</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2083">
                                            <p:txEl>
                                              <p:pRg st="0" end="0"/>
                                            </p:txEl>
                                          </p:spTgt>
                                        </p:tgtEl>
                                        <p:attrNameLst>
                                          <p:attrName>style.visibility</p:attrName>
                                        </p:attrNameLst>
                                      </p:cBhvr>
                                      <p:to>
                                        <p:strVal val="visible"/>
                                      </p:to>
                                    </p:set>
                                    <p:anim calcmode="lin" valueType="num">
                                      <p:cBhvr additive="base">
                                        <p:cTn id="7" dur="500" fill="hold"/>
                                        <p:tgtEl>
                                          <p:spTgt spid="302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2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02112"/>
                                        </p:tgtEl>
                                        <p:attrNameLst>
                                          <p:attrName>style.visibility</p:attrName>
                                        </p:attrNameLst>
                                      </p:cBhvr>
                                      <p:to>
                                        <p:strVal val="visible"/>
                                      </p:to>
                                    </p:set>
                                    <p:anim calcmode="lin" valueType="num">
                                      <p:cBhvr additive="base">
                                        <p:cTn id="13" dur="500" fill="hold"/>
                                        <p:tgtEl>
                                          <p:spTgt spid="302112"/>
                                        </p:tgtEl>
                                        <p:attrNameLst>
                                          <p:attrName>ppt_x</p:attrName>
                                        </p:attrNameLst>
                                      </p:cBhvr>
                                      <p:tavLst>
                                        <p:tav tm="0">
                                          <p:val>
                                            <p:strVal val="0-#ppt_w/2"/>
                                          </p:val>
                                        </p:tav>
                                        <p:tav tm="100000">
                                          <p:val>
                                            <p:strVal val="#ppt_x"/>
                                          </p:val>
                                        </p:tav>
                                      </p:tavLst>
                                    </p:anim>
                                    <p:anim calcmode="lin" valueType="num">
                                      <p:cBhvr additive="base">
                                        <p:cTn id="14" dur="500" fill="hold"/>
                                        <p:tgtEl>
                                          <p:spTgt spid="30211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childTnLst>
                                    <p:set>
                                      <p:cBhvr>
                                        <p:cTn id="18" dur="1" fill="hold">
                                          <p:stCondLst>
                                            <p:cond delay="0"/>
                                          </p:stCondLst>
                                        </p:cTn>
                                        <p:tgtEl>
                                          <p:spTgt spid="302098"/>
                                        </p:tgtEl>
                                        <p:attrNameLst>
                                          <p:attrName>style.visibility</p:attrName>
                                        </p:attrNameLst>
                                      </p:cBhvr>
                                      <p:to>
                                        <p:strVal val="visible"/>
                                      </p:to>
                                    </p:set>
                                    <p:animEffect transition="in" filter="wipe(left)">
                                      <p:cBhvr>
                                        <p:cTn id="19" dur="500"/>
                                        <p:tgtEl>
                                          <p:spTgt spid="30209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1" fill="hold" nodeType="clickEffect">
                                  <p:stCondLst>
                                    <p:cond delay="0"/>
                                  </p:stCondLst>
                                  <p:childTnLst>
                                    <p:set>
                                      <p:cBhvr>
                                        <p:cTn id="23" dur="1" fill="hold">
                                          <p:stCondLst>
                                            <p:cond delay="0"/>
                                          </p:stCondLst>
                                        </p:cTn>
                                        <p:tgtEl>
                                          <p:spTgt spid="302091"/>
                                        </p:tgtEl>
                                        <p:attrNameLst>
                                          <p:attrName>style.visibility</p:attrName>
                                        </p:attrNameLst>
                                      </p:cBhvr>
                                      <p:to>
                                        <p:strVal val="visible"/>
                                      </p:to>
                                    </p:set>
                                    <p:animEffect transition="in" filter="wipe(up)">
                                      <p:cBhvr>
                                        <p:cTn id="24" dur="500"/>
                                        <p:tgtEl>
                                          <p:spTgt spid="30209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02118"/>
                                        </p:tgtEl>
                                        <p:attrNameLst>
                                          <p:attrName>style.visibility</p:attrName>
                                        </p:attrNameLst>
                                      </p:cBhvr>
                                      <p:to>
                                        <p:strVal val="visible"/>
                                      </p:to>
                                    </p:set>
                                    <p:animEffect transition="in" filter="blinds(horizontal)">
                                      <p:cBhvr>
                                        <p:cTn id="29" dur="500"/>
                                        <p:tgtEl>
                                          <p:spTgt spid="302118"/>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nodeType="clickEffect">
                                  <p:stCondLst>
                                    <p:cond delay="0"/>
                                  </p:stCondLst>
                                  <p:childTnLst>
                                    <p:set>
                                      <p:cBhvr>
                                        <p:cTn id="33" dur="1" fill="hold">
                                          <p:stCondLst>
                                            <p:cond delay="0"/>
                                          </p:stCondLst>
                                        </p:cTn>
                                        <p:tgtEl>
                                          <p:spTgt spid="302105"/>
                                        </p:tgtEl>
                                        <p:attrNameLst>
                                          <p:attrName>style.visibility</p:attrName>
                                        </p:attrNameLst>
                                      </p:cBhvr>
                                      <p:to>
                                        <p:strVal val="visible"/>
                                      </p:to>
                                    </p:set>
                                    <p:animEffect transition="in" filter="dissolve">
                                      <p:cBhvr>
                                        <p:cTn id="34" dur="500"/>
                                        <p:tgtEl>
                                          <p:spTgt spid="30210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302084"/>
                                        </p:tgtEl>
                                        <p:attrNameLst>
                                          <p:attrName>style.visibility</p:attrName>
                                        </p:attrNameLst>
                                      </p:cBhvr>
                                      <p:to>
                                        <p:strVal val="visible"/>
                                      </p:to>
                                    </p:set>
                                    <p:animEffect transition="in" filter="wipe(left)">
                                      <p:cBhvr>
                                        <p:cTn id="39" dur="500"/>
                                        <p:tgtEl>
                                          <p:spTgt spid="30208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302119"/>
                                        </p:tgtEl>
                                        <p:attrNameLst>
                                          <p:attrName>style.visibility</p:attrName>
                                        </p:attrNameLst>
                                      </p:cBhvr>
                                      <p:to>
                                        <p:strVal val="visible"/>
                                      </p:to>
                                    </p:set>
                                    <p:animEffect transition="in" filter="blinds(horizontal)">
                                      <p:cBhvr>
                                        <p:cTn id="44" dur="500"/>
                                        <p:tgtEl>
                                          <p:spTgt spid="302119"/>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9" presetClass="entr" presetSubtype="0" fill="hold" nodeType="clickEffect">
                                  <p:stCondLst>
                                    <p:cond delay="0"/>
                                  </p:stCondLst>
                                  <p:childTnLst>
                                    <p:set>
                                      <p:cBhvr>
                                        <p:cTn id="48" dur="1" fill="hold">
                                          <p:stCondLst>
                                            <p:cond delay="0"/>
                                          </p:stCondLst>
                                        </p:cTn>
                                        <p:tgtEl>
                                          <p:spTgt spid="302101"/>
                                        </p:tgtEl>
                                        <p:attrNameLst>
                                          <p:attrName>style.visibility</p:attrName>
                                        </p:attrNameLst>
                                      </p:cBhvr>
                                      <p:to>
                                        <p:strVal val="visible"/>
                                      </p:to>
                                    </p:set>
                                    <p:animEffect transition="in" filter="dissolve">
                                      <p:cBhvr>
                                        <p:cTn id="49" dur="500"/>
                                        <p:tgtEl>
                                          <p:spTgt spid="302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3" grpId="0" build="p" autoUpdateAnimBg="0"/>
      <p:bldP spid="302118" grpId="0"/>
      <p:bldP spid="302119"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灯片编号占位符 5">
            <a:extLst>
              <a:ext uri="{FF2B5EF4-FFF2-40B4-BE49-F238E27FC236}">
                <a16:creationId xmlns:a16="http://schemas.microsoft.com/office/drawing/2014/main" id="{C098D2B8-C137-4496-B725-15310FC0B6D9}"/>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06C25120-308A-4B90-B298-EF7581332AC5}" type="slidenum">
              <a:rPr lang="en-US" altLang="zh-CN" sz="1400" smtClean="0"/>
              <a:pPr>
                <a:spcBef>
                  <a:spcPct val="0"/>
                </a:spcBef>
                <a:buFontTx/>
                <a:buNone/>
              </a:pPr>
              <a:t>19</a:t>
            </a:fld>
            <a:endParaRPr lang="en-US" altLang="zh-CN" sz="1400"/>
          </a:p>
        </p:txBody>
      </p:sp>
      <p:sp>
        <p:nvSpPr>
          <p:cNvPr id="24579" name="Rectangle 2">
            <a:extLst>
              <a:ext uri="{FF2B5EF4-FFF2-40B4-BE49-F238E27FC236}">
                <a16:creationId xmlns:a16="http://schemas.microsoft.com/office/drawing/2014/main" id="{18FB0504-611E-4B43-BD9A-FF463E778583}"/>
              </a:ext>
            </a:extLst>
          </p:cNvPr>
          <p:cNvSpPr>
            <a:spLocks noGrp="1" noChangeArrowheads="1"/>
          </p:cNvSpPr>
          <p:nvPr>
            <p:ph type="title"/>
          </p:nvPr>
        </p:nvSpPr>
        <p:spPr>
          <a:xfrm>
            <a:off x="685800" y="152400"/>
            <a:ext cx="6870700" cy="755650"/>
          </a:xfrm>
          <a:solidFill>
            <a:srgbClr val="FFCC00"/>
          </a:solidFill>
          <a:ln w="44450" cap="flat"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zh-CN" altLang="en-US" sz="4000"/>
              <a:t>垄断厂商的供给曲线问题</a:t>
            </a:r>
          </a:p>
        </p:txBody>
      </p:sp>
      <p:sp>
        <p:nvSpPr>
          <p:cNvPr id="304131" name="Rectangle 3">
            <a:extLst>
              <a:ext uri="{FF2B5EF4-FFF2-40B4-BE49-F238E27FC236}">
                <a16:creationId xmlns:a16="http://schemas.microsoft.com/office/drawing/2014/main" id="{BF788DCA-707C-4874-93E7-4A03DACF59D4}"/>
              </a:ext>
            </a:extLst>
          </p:cNvPr>
          <p:cNvSpPr>
            <a:spLocks noGrp="1" noChangeArrowheads="1"/>
          </p:cNvSpPr>
          <p:nvPr>
            <p:ph type="body" idx="1"/>
          </p:nvPr>
        </p:nvSpPr>
        <p:spPr>
          <a:xfrm>
            <a:off x="684213" y="1125538"/>
            <a:ext cx="6985000" cy="431800"/>
          </a:xfrm>
          <a:solidFill>
            <a:srgbClr val="FFCC00"/>
          </a:solidFill>
          <a:ln w="31750" cap="flat" algn="ctr">
            <a:solidFill>
              <a:srgbClr val="FF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476250" indent="-476250" eaLnBrk="1" hangingPunct="1">
              <a:lnSpc>
                <a:spcPct val="80000"/>
              </a:lnSpc>
            </a:pPr>
            <a:r>
              <a:rPr lang="zh-CN" altLang="en-US" sz="2400" b="1"/>
              <a:t>一价格</a:t>
            </a:r>
            <a:r>
              <a:rPr lang="en-US" altLang="zh-CN" sz="2400" b="1">
                <a:latin typeface="Arial" panose="020B0604020202020204" pitchFamily="34" charset="0"/>
              </a:rPr>
              <a:t>——</a:t>
            </a:r>
            <a:r>
              <a:rPr lang="zh-CN" altLang="en-US" sz="2400" b="1"/>
              <a:t>多产量</a:t>
            </a:r>
          </a:p>
        </p:txBody>
      </p:sp>
      <p:grpSp>
        <p:nvGrpSpPr>
          <p:cNvPr id="304132" name="Group 4">
            <a:extLst>
              <a:ext uri="{FF2B5EF4-FFF2-40B4-BE49-F238E27FC236}">
                <a16:creationId xmlns:a16="http://schemas.microsoft.com/office/drawing/2014/main" id="{48787802-D7C6-477F-AF51-C9CEACF83354}"/>
              </a:ext>
            </a:extLst>
          </p:cNvPr>
          <p:cNvGrpSpPr>
            <a:grpSpLocks/>
          </p:cNvGrpSpPr>
          <p:nvPr/>
        </p:nvGrpSpPr>
        <p:grpSpPr bwMode="auto">
          <a:xfrm>
            <a:off x="2165350" y="2401888"/>
            <a:ext cx="4151313" cy="3554412"/>
            <a:chOff x="1364" y="1513"/>
            <a:chExt cx="2615" cy="2239"/>
          </a:xfrm>
        </p:grpSpPr>
        <p:grpSp>
          <p:nvGrpSpPr>
            <p:cNvPr id="24614" name="Group 5">
              <a:extLst>
                <a:ext uri="{FF2B5EF4-FFF2-40B4-BE49-F238E27FC236}">
                  <a16:creationId xmlns:a16="http://schemas.microsoft.com/office/drawing/2014/main" id="{93E21F2C-B7BA-419F-B7C0-445FA0E8FAFC}"/>
                </a:ext>
              </a:extLst>
            </p:cNvPr>
            <p:cNvGrpSpPr>
              <a:grpSpLocks/>
            </p:cNvGrpSpPr>
            <p:nvPr/>
          </p:nvGrpSpPr>
          <p:grpSpPr bwMode="auto">
            <a:xfrm>
              <a:off x="1364" y="1513"/>
              <a:ext cx="2615" cy="1663"/>
              <a:chOff x="1364" y="1513"/>
              <a:chExt cx="2615" cy="1663"/>
            </a:xfrm>
          </p:grpSpPr>
          <p:sp>
            <p:nvSpPr>
              <p:cNvPr id="24618" name="Line 6">
                <a:extLst>
                  <a:ext uri="{FF2B5EF4-FFF2-40B4-BE49-F238E27FC236}">
                    <a16:creationId xmlns:a16="http://schemas.microsoft.com/office/drawing/2014/main" id="{80E6DC94-B7C5-45A8-A72C-A1F6AC53D415}"/>
                  </a:ext>
                </a:extLst>
              </p:cNvPr>
              <p:cNvSpPr>
                <a:spLocks noChangeShapeType="1"/>
              </p:cNvSpPr>
              <p:nvPr/>
            </p:nvSpPr>
            <p:spPr bwMode="auto">
              <a:xfrm>
                <a:off x="1364" y="1513"/>
                <a:ext cx="2367" cy="1503"/>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619" name="Rectangle 7">
                <a:extLst>
                  <a:ext uri="{FF2B5EF4-FFF2-40B4-BE49-F238E27FC236}">
                    <a16:creationId xmlns:a16="http://schemas.microsoft.com/office/drawing/2014/main" id="{9962227F-E940-448C-AB29-B2D5E84ED712}"/>
                  </a:ext>
                </a:extLst>
              </p:cNvPr>
              <p:cNvSpPr>
                <a:spLocks noChangeArrowheads="1"/>
              </p:cNvSpPr>
              <p:nvPr/>
            </p:nvSpPr>
            <p:spPr bwMode="auto">
              <a:xfrm>
                <a:off x="3708" y="2947"/>
                <a:ext cx="27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D</a:t>
                </a:r>
                <a:r>
                  <a:rPr lang="en-US" altLang="zh-CN" sz="1800" b="1" baseline="-25000">
                    <a:latin typeface="Arial" panose="020B0604020202020204" pitchFamily="34" charset="0"/>
                  </a:rPr>
                  <a:t>1</a:t>
                </a:r>
              </a:p>
            </p:txBody>
          </p:sp>
        </p:grpSp>
        <p:grpSp>
          <p:nvGrpSpPr>
            <p:cNvPr id="24615" name="Group 8">
              <a:extLst>
                <a:ext uri="{FF2B5EF4-FFF2-40B4-BE49-F238E27FC236}">
                  <a16:creationId xmlns:a16="http://schemas.microsoft.com/office/drawing/2014/main" id="{7EE2FD58-2096-4AE0-82A2-42E590217196}"/>
                </a:ext>
              </a:extLst>
            </p:cNvPr>
            <p:cNvGrpSpPr>
              <a:grpSpLocks/>
            </p:cNvGrpSpPr>
            <p:nvPr/>
          </p:nvGrpSpPr>
          <p:grpSpPr bwMode="auto">
            <a:xfrm>
              <a:off x="1364" y="1513"/>
              <a:ext cx="1910" cy="2239"/>
              <a:chOff x="1364" y="1513"/>
              <a:chExt cx="1910" cy="2239"/>
            </a:xfrm>
          </p:grpSpPr>
          <p:sp>
            <p:nvSpPr>
              <p:cNvPr id="24616" name="Line 9">
                <a:extLst>
                  <a:ext uri="{FF2B5EF4-FFF2-40B4-BE49-F238E27FC236}">
                    <a16:creationId xmlns:a16="http://schemas.microsoft.com/office/drawing/2014/main" id="{AFAD19DE-3455-4BF9-9956-6370BA1E9615}"/>
                  </a:ext>
                </a:extLst>
              </p:cNvPr>
              <p:cNvSpPr>
                <a:spLocks noChangeShapeType="1"/>
              </p:cNvSpPr>
              <p:nvPr/>
            </p:nvSpPr>
            <p:spPr bwMode="auto">
              <a:xfrm>
                <a:off x="1364" y="1513"/>
                <a:ext cx="1599" cy="2031"/>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617" name="Rectangle 10">
                <a:extLst>
                  <a:ext uri="{FF2B5EF4-FFF2-40B4-BE49-F238E27FC236}">
                    <a16:creationId xmlns:a16="http://schemas.microsoft.com/office/drawing/2014/main" id="{0492754C-EBF5-41D8-B5DF-471377F02EC0}"/>
                  </a:ext>
                </a:extLst>
              </p:cNvPr>
              <p:cNvSpPr>
                <a:spLocks noChangeArrowheads="1"/>
              </p:cNvSpPr>
              <p:nvPr/>
            </p:nvSpPr>
            <p:spPr bwMode="auto">
              <a:xfrm>
                <a:off x="2883" y="3523"/>
                <a:ext cx="39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MR</a:t>
                </a:r>
                <a:r>
                  <a:rPr lang="en-US" altLang="zh-CN" sz="1800" b="1" baseline="-25000">
                    <a:latin typeface="Arial" panose="020B0604020202020204" pitchFamily="34" charset="0"/>
                  </a:rPr>
                  <a:t>1</a:t>
                </a:r>
              </a:p>
            </p:txBody>
          </p:sp>
        </p:grpSp>
      </p:grpSp>
      <p:grpSp>
        <p:nvGrpSpPr>
          <p:cNvPr id="304139" name="Group 11">
            <a:extLst>
              <a:ext uri="{FF2B5EF4-FFF2-40B4-BE49-F238E27FC236}">
                <a16:creationId xmlns:a16="http://schemas.microsoft.com/office/drawing/2014/main" id="{4223B814-F0F4-4BCE-A6A6-A46D72811E90}"/>
              </a:ext>
            </a:extLst>
          </p:cNvPr>
          <p:cNvGrpSpPr>
            <a:grpSpLocks/>
          </p:cNvGrpSpPr>
          <p:nvPr/>
        </p:nvGrpSpPr>
        <p:grpSpPr bwMode="auto">
          <a:xfrm>
            <a:off x="2159000" y="2255838"/>
            <a:ext cx="4064000" cy="3797300"/>
            <a:chOff x="1360" y="1421"/>
            <a:chExt cx="2560" cy="2392"/>
          </a:xfrm>
        </p:grpSpPr>
        <p:sp>
          <p:nvSpPr>
            <p:cNvPr id="24612" name="Line 12">
              <a:extLst>
                <a:ext uri="{FF2B5EF4-FFF2-40B4-BE49-F238E27FC236}">
                  <a16:creationId xmlns:a16="http://schemas.microsoft.com/office/drawing/2014/main" id="{D9F8C6D7-316E-4E64-A2F6-10AEAC92A2BE}"/>
                </a:ext>
              </a:extLst>
            </p:cNvPr>
            <p:cNvSpPr>
              <a:spLocks noChangeShapeType="1"/>
            </p:cNvSpPr>
            <p:nvPr/>
          </p:nvSpPr>
          <p:spPr bwMode="auto">
            <a:xfrm flipV="1">
              <a:off x="1360" y="1618"/>
              <a:ext cx="2315" cy="2195"/>
            </a:xfrm>
            <a:prstGeom prst="line">
              <a:avLst/>
            </a:prstGeom>
            <a:noFill/>
            <a:ln w="5080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613" name="Rectangle 13">
              <a:extLst>
                <a:ext uri="{FF2B5EF4-FFF2-40B4-BE49-F238E27FC236}">
                  <a16:creationId xmlns:a16="http://schemas.microsoft.com/office/drawing/2014/main" id="{58C9E825-DF4D-4B96-B27B-A4F18F300862}"/>
                </a:ext>
              </a:extLst>
            </p:cNvPr>
            <p:cNvSpPr>
              <a:spLocks noChangeArrowheads="1"/>
            </p:cNvSpPr>
            <p:nvPr/>
          </p:nvSpPr>
          <p:spPr bwMode="auto">
            <a:xfrm>
              <a:off x="3582" y="1421"/>
              <a:ext cx="33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MC</a:t>
              </a:r>
            </a:p>
          </p:txBody>
        </p:sp>
      </p:grpSp>
      <p:grpSp>
        <p:nvGrpSpPr>
          <p:cNvPr id="304142" name="Group 14">
            <a:extLst>
              <a:ext uri="{FF2B5EF4-FFF2-40B4-BE49-F238E27FC236}">
                <a16:creationId xmlns:a16="http://schemas.microsoft.com/office/drawing/2014/main" id="{E465A768-F2E9-4354-BC77-6DBC65B06FE3}"/>
              </a:ext>
            </a:extLst>
          </p:cNvPr>
          <p:cNvGrpSpPr>
            <a:grpSpLocks/>
          </p:cNvGrpSpPr>
          <p:nvPr/>
        </p:nvGrpSpPr>
        <p:grpSpPr bwMode="auto">
          <a:xfrm rot="634237">
            <a:off x="1947863" y="2706688"/>
            <a:ext cx="4689475" cy="1673225"/>
            <a:chOff x="1347" y="1785"/>
            <a:chExt cx="2832" cy="1054"/>
          </a:xfrm>
        </p:grpSpPr>
        <p:grpSp>
          <p:nvGrpSpPr>
            <p:cNvPr id="24606" name="Group 15">
              <a:extLst>
                <a:ext uri="{FF2B5EF4-FFF2-40B4-BE49-F238E27FC236}">
                  <a16:creationId xmlns:a16="http://schemas.microsoft.com/office/drawing/2014/main" id="{812D4FB5-A896-4298-BAB0-35CC390CD75D}"/>
                </a:ext>
              </a:extLst>
            </p:cNvPr>
            <p:cNvGrpSpPr>
              <a:grpSpLocks/>
            </p:cNvGrpSpPr>
            <p:nvPr/>
          </p:nvGrpSpPr>
          <p:grpSpPr bwMode="auto">
            <a:xfrm>
              <a:off x="1356" y="1788"/>
              <a:ext cx="2823" cy="1051"/>
              <a:chOff x="1356" y="1788"/>
              <a:chExt cx="2823" cy="1051"/>
            </a:xfrm>
          </p:grpSpPr>
          <p:sp>
            <p:nvSpPr>
              <p:cNvPr id="24610" name="Line 16">
                <a:extLst>
                  <a:ext uri="{FF2B5EF4-FFF2-40B4-BE49-F238E27FC236}">
                    <a16:creationId xmlns:a16="http://schemas.microsoft.com/office/drawing/2014/main" id="{2DB96FF0-5FFB-4EAB-9033-63EF0EF40BF0}"/>
                  </a:ext>
                </a:extLst>
              </p:cNvPr>
              <p:cNvSpPr>
                <a:spLocks noChangeAspect="1" noChangeShapeType="1"/>
              </p:cNvSpPr>
              <p:nvPr/>
            </p:nvSpPr>
            <p:spPr bwMode="auto">
              <a:xfrm>
                <a:off x="1356" y="1788"/>
                <a:ext cx="2435" cy="900"/>
              </a:xfrm>
              <a:prstGeom prst="line">
                <a:avLst/>
              </a:prstGeom>
              <a:noFill/>
              <a:ln w="50800">
                <a:solidFill>
                  <a:schemeClr val="hlink"/>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611" name="Rectangle 17">
                <a:extLst>
                  <a:ext uri="{FF2B5EF4-FFF2-40B4-BE49-F238E27FC236}">
                    <a16:creationId xmlns:a16="http://schemas.microsoft.com/office/drawing/2014/main" id="{D4BF37F2-00D2-4B85-82CC-9FAC02DB4638}"/>
                  </a:ext>
                </a:extLst>
              </p:cNvPr>
              <p:cNvSpPr>
                <a:spLocks noChangeArrowheads="1"/>
              </p:cNvSpPr>
              <p:nvPr/>
            </p:nvSpPr>
            <p:spPr bwMode="auto">
              <a:xfrm>
                <a:off x="3788" y="2610"/>
                <a:ext cx="39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MR</a:t>
                </a:r>
                <a:r>
                  <a:rPr lang="en-US" altLang="zh-CN" sz="1800" b="1" baseline="-25000">
                    <a:latin typeface="Arial" panose="020B0604020202020204" pitchFamily="34" charset="0"/>
                  </a:rPr>
                  <a:t>2</a:t>
                </a:r>
              </a:p>
            </p:txBody>
          </p:sp>
        </p:grpSp>
        <p:grpSp>
          <p:nvGrpSpPr>
            <p:cNvPr id="24607" name="Group 18">
              <a:extLst>
                <a:ext uri="{FF2B5EF4-FFF2-40B4-BE49-F238E27FC236}">
                  <a16:creationId xmlns:a16="http://schemas.microsoft.com/office/drawing/2014/main" id="{E937D93C-CAF9-4BD1-97D0-585669B6776B}"/>
                </a:ext>
              </a:extLst>
            </p:cNvPr>
            <p:cNvGrpSpPr>
              <a:grpSpLocks/>
            </p:cNvGrpSpPr>
            <p:nvPr/>
          </p:nvGrpSpPr>
          <p:grpSpPr bwMode="auto">
            <a:xfrm>
              <a:off x="1347" y="1785"/>
              <a:ext cx="2812" cy="759"/>
              <a:chOff x="1347" y="1785"/>
              <a:chExt cx="2812" cy="759"/>
            </a:xfrm>
          </p:grpSpPr>
          <p:sp>
            <p:nvSpPr>
              <p:cNvPr id="24608" name="Line 19">
                <a:extLst>
                  <a:ext uri="{FF2B5EF4-FFF2-40B4-BE49-F238E27FC236}">
                    <a16:creationId xmlns:a16="http://schemas.microsoft.com/office/drawing/2014/main" id="{7A738594-D8F4-4E96-8E16-50A6E9C8AB46}"/>
                  </a:ext>
                </a:extLst>
              </p:cNvPr>
              <p:cNvSpPr>
                <a:spLocks noChangeShapeType="1"/>
              </p:cNvSpPr>
              <p:nvPr/>
            </p:nvSpPr>
            <p:spPr bwMode="auto">
              <a:xfrm>
                <a:off x="1347" y="1785"/>
                <a:ext cx="2640" cy="645"/>
              </a:xfrm>
              <a:prstGeom prst="line">
                <a:avLst/>
              </a:prstGeom>
              <a:noFill/>
              <a:ln w="50800">
                <a:solidFill>
                  <a:schemeClr val="hlink"/>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609" name="Rectangle 20">
                <a:extLst>
                  <a:ext uri="{FF2B5EF4-FFF2-40B4-BE49-F238E27FC236}">
                    <a16:creationId xmlns:a16="http://schemas.microsoft.com/office/drawing/2014/main" id="{7B4FD833-E08D-4C21-A2F3-B9F7645412D8}"/>
                  </a:ext>
                </a:extLst>
              </p:cNvPr>
              <p:cNvSpPr>
                <a:spLocks noChangeArrowheads="1"/>
              </p:cNvSpPr>
              <p:nvPr/>
            </p:nvSpPr>
            <p:spPr bwMode="auto">
              <a:xfrm>
                <a:off x="3888" y="2315"/>
                <a:ext cx="27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b="1">
                    <a:latin typeface="Arial" panose="020B0604020202020204" pitchFamily="34" charset="0"/>
                  </a:rPr>
                  <a:t>D</a:t>
                </a:r>
                <a:r>
                  <a:rPr lang="en-US" altLang="zh-CN" sz="1800" b="1" baseline="-25000">
                    <a:latin typeface="Arial" panose="020B0604020202020204" pitchFamily="34" charset="0"/>
                  </a:rPr>
                  <a:t>2</a:t>
                </a:r>
              </a:p>
            </p:txBody>
          </p:sp>
        </p:grpSp>
      </p:grpSp>
      <p:grpSp>
        <p:nvGrpSpPr>
          <p:cNvPr id="304149" name="Group 21">
            <a:extLst>
              <a:ext uri="{FF2B5EF4-FFF2-40B4-BE49-F238E27FC236}">
                <a16:creationId xmlns:a16="http://schemas.microsoft.com/office/drawing/2014/main" id="{1C51B2CF-3B27-4CF6-80D4-F45A3708E704}"/>
              </a:ext>
            </a:extLst>
          </p:cNvPr>
          <p:cNvGrpSpPr>
            <a:grpSpLocks/>
          </p:cNvGrpSpPr>
          <p:nvPr/>
        </p:nvGrpSpPr>
        <p:grpSpPr bwMode="auto">
          <a:xfrm>
            <a:off x="1743075" y="1758950"/>
            <a:ext cx="4911725" cy="4730750"/>
            <a:chOff x="1098" y="1108"/>
            <a:chExt cx="3094" cy="2980"/>
          </a:xfrm>
        </p:grpSpPr>
        <p:sp>
          <p:nvSpPr>
            <p:cNvPr id="24601" name="Line 22">
              <a:extLst>
                <a:ext uri="{FF2B5EF4-FFF2-40B4-BE49-F238E27FC236}">
                  <a16:creationId xmlns:a16="http://schemas.microsoft.com/office/drawing/2014/main" id="{7E824B54-F201-4874-AB09-9C8BAC20A5E6}"/>
                </a:ext>
              </a:extLst>
            </p:cNvPr>
            <p:cNvSpPr>
              <a:spLocks noChangeShapeType="1"/>
            </p:cNvSpPr>
            <p:nvPr/>
          </p:nvSpPr>
          <p:spPr bwMode="auto">
            <a:xfrm>
              <a:off x="1347" y="1146"/>
              <a:ext cx="0" cy="2687"/>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602" name="Line 23">
              <a:extLst>
                <a:ext uri="{FF2B5EF4-FFF2-40B4-BE49-F238E27FC236}">
                  <a16:creationId xmlns:a16="http://schemas.microsoft.com/office/drawing/2014/main" id="{4477E18D-8501-4190-BE4D-F14534731B7C}"/>
                </a:ext>
              </a:extLst>
            </p:cNvPr>
            <p:cNvSpPr>
              <a:spLocks noChangeShapeType="1"/>
            </p:cNvSpPr>
            <p:nvPr/>
          </p:nvSpPr>
          <p:spPr bwMode="auto">
            <a:xfrm>
              <a:off x="1343" y="3829"/>
              <a:ext cx="269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603" name="Rectangle 24">
              <a:extLst>
                <a:ext uri="{FF2B5EF4-FFF2-40B4-BE49-F238E27FC236}">
                  <a16:creationId xmlns:a16="http://schemas.microsoft.com/office/drawing/2014/main" id="{6D972B74-AF48-4516-BF7C-BDD3EEABFFA1}"/>
                </a:ext>
              </a:extLst>
            </p:cNvPr>
            <p:cNvSpPr>
              <a:spLocks noChangeArrowheads="1"/>
            </p:cNvSpPr>
            <p:nvPr/>
          </p:nvSpPr>
          <p:spPr bwMode="auto">
            <a:xfrm>
              <a:off x="3939" y="3802"/>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24604" name="Rectangle 25">
              <a:extLst>
                <a:ext uri="{FF2B5EF4-FFF2-40B4-BE49-F238E27FC236}">
                  <a16:creationId xmlns:a16="http://schemas.microsoft.com/office/drawing/2014/main" id="{788FA6A8-ED8A-4DCA-82DE-EEC3E9A72479}"/>
                </a:ext>
              </a:extLst>
            </p:cNvPr>
            <p:cNvSpPr>
              <a:spLocks noChangeArrowheads="1"/>
            </p:cNvSpPr>
            <p:nvPr/>
          </p:nvSpPr>
          <p:spPr bwMode="auto">
            <a:xfrm>
              <a:off x="1098" y="1108"/>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r">
                <a:spcBef>
                  <a:spcPct val="0"/>
                </a:spcBef>
                <a:buFontTx/>
                <a:buNone/>
              </a:pPr>
              <a:r>
                <a:rPr lang="en-US" altLang="zh-CN" sz="2400" b="1" i="1">
                  <a:latin typeface="Times New Roman" panose="02020603050405020304" pitchFamily="18" charset="0"/>
                </a:rPr>
                <a:t>P</a:t>
              </a:r>
            </a:p>
          </p:txBody>
        </p:sp>
        <p:sp>
          <p:nvSpPr>
            <p:cNvPr id="24605" name="Rectangle 26">
              <a:extLst>
                <a:ext uri="{FF2B5EF4-FFF2-40B4-BE49-F238E27FC236}">
                  <a16:creationId xmlns:a16="http://schemas.microsoft.com/office/drawing/2014/main" id="{27C0163B-A0E6-4997-B026-A9FDCAE56C46}"/>
                </a:ext>
              </a:extLst>
            </p:cNvPr>
            <p:cNvSpPr>
              <a:spLocks noChangeArrowheads="1"/>
            </p:cNvSpPr>
            <p:nvPr/>
          </p:nvSpPr>
          <p:spPr bwMode="auto">
            <a:xfrm>
              <a:off x="1107" y="3800"/>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grpSp>
      <p:grpSp>
        <p:nvGrpSpPr>
          <p:cNvPr id="304155" name="Group 27">
            <a:extLst>
              <a:ext uri="{FF2B5EF4-FFF2-40B4-BE49-F238E27FC236}">
                <a16:creationId xmlns:a16="http://schemas.microsoft.com/office/drawing/2014/main" id="{88B16549-B4FF-440C-B272-6C4D8630C3E0}"/>
              </a:ext>
            </a:extLst>
          </p:cNvPr>
          <p:cNvGrpSpPr>
            <a:grpSpLocks/>
          </p:cNvGrpSpPr>
          <p:nvPr/>
        </p:nvGrpSpPr>
        <p:grpSpPr bwMode="auto">
          <a:xfrm>
            <a:off x="1676400" y="3249613"/>
            <a:ext cx="2424113" cy="3238500"/>
            <a:chOff x="1056" y="2047"/>
            <a:chExt cx="1527" cy="2040"/>
          </a:xfrm>
        </p:grpSpPr>
        <p:sp>
          <p:nvSpPr>
            <p:cNvPr id="24595" name="Oval 28">
              <a:extLst>
                <a:ext uri="{FF2B5EF4-FFF2-40B4-BE49-F238E27FC236}">
                  <a16:creationId xmlns:a16="http://schemas.microsoft.com/office/drawing/2014/main" id="{A4248007-CBD8-4F0D-8226-4211D4899F25}"/>
                </a:ext>
              </a:extLst>
            </p:cNvPr>
            <p:cNvSpPr>
              <a:spLocks noChangeArrowheads="1"/>
            </p:cNvSpPr>
            <p:nvPr/>
          </p:nvSpPr>
          <p:spPr bwMode="auto">
            <a:xfrm>
              <a:off x="2355" y="279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4596" name="Line 29">
              <a:extLst>
                <a:ext uri="{FF2B5EF4-FFF2-40B4-BE49-F238E27FC236}">
                  <a16:creationId xmlns:a16="http://schemas.microsoft.com/office/drawing/2014/main" id="{9AA5EDCB-4BFA-4D2E-825D-092C8E22FD5F}"/>
                </a:ext>
              </a:extLst>
            </p:cNvPr>
            <p:cNvSpPr>
              <a:spLocks noChangeShapeType="1"/>
            </p:cNvSpPr>
            <p:nvPr/>
          </p:nvSpPr>
          <p:spPr bwMode="auto">
            <a:xfrm>
              <a:off x="1356" y="2168"/>
              <a:ext cx="103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7" name="Line 30">
              <a:extLst>
                <a:ext uri="{FF2B5EF4-FFF2-40B4-BE49-F238E27FC236}">
                  <a16:creationId xmlns:a16="http://schemas.microsoft.com/office/drawing/2014/main" id="{49ADEC1D-5B7B-4FCD-9615-44579C285EEC}"/>
                </a:ext>
              </a:extLst>
            </p:cNvPr>
            <p:cNvSpPr>
              <a:spLocks noChangeShapeType="1"/>
            </p:cNvSpPr>
            <p:nvPr/>
          </p:nvSpPr>
          <p:spPr bwMode="auto">
            <a:xfrm flipV="1">
              <a:off x="2403" y="2202"/>
              <a:ext cx="0" cy="1618"/>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8" name="Rectangle 31">
              <a:extLst>
                <a:ext uri="{FF2B5EF4-FFF2-40B4-BE49-F238E27FC236}">
                  <a16:creationId xmlns:a16="http://schemas.microsoft.com/office/drawing/2014/main" id="{1D3B3274-983A-4EEF-8FA9-B5C440A32C22}"/>
                </a:ext>
              </a:extLst>
            </p:cNvPr>
            <p:cNvSpPr>
              <a:spLocks noChangeArrowheads="1"/>
            </p:cNvSpPr>
            <p:nvPr/>
          </p:nvSpPr>
          <p:spPr bwMode="auto">
            <a:xfrm>
              <a:off x="1056" y="2047"/>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1</a:t>
              </a:r>
            </a:p>
          </p:txBody>
        </p:sp>
        <p:sp>
          <p:nvSpPr>
            <p:cNvPr id="24599" name="Oval 32">
              <a:extLst>
                <a:ext uri="{FF2B5EF4-FFF2-40B4-BE49-F238E27FC236}">
                  <a16:creationId xmlns:a16="http://schemas.microsoft.com/office/drawing/2014/main" id="{5D73A741-A61A-48D0-B3CC-AD8E49704692}"/>
                </a:ext>
              </a:extLst>
            </p:cNvPr>
            <p:cNvSpPr>
              <a:spLocks noChangeArrowheads="1"/>
            </p:cNvSpPr>
            <p:nvPr/>
          </p:nvSpPr>
          <p:spPr bwMode="auto">
            <a:xfrm>
              <a:off x="2355" y="212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4600" name="Rectangle 33">
              <a:extLst>
                <a:ext uri="{FF2B5EF4-FFF2-40B4-BE49-F238E27FC236}">
                  <a16:creationId xmlns:a16="http://schemas.microsoft.com/office/drawing/2014/main" id="{DAF6F87F-ECA9-4112-A968-1BE7C0FBF0CE}"/>
                </a:ext>
              </a:extLst>
            </p:cNvPr>
            <p:cNvSpPr>
              <a:spLocks noChangeArrowheads="1"/>
            </p:cNvSpPr>
            <p:nvPr/>
          </p:nvSpPr>
          <p:spPr bwMode="auto">
            <a:xfrm>
              <a:off x="2266" y="3801"/>
              <a:ext cx="317"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1</a:t>
              </a:r>
            </a:p>
          </p:txBody>
        </p:sp>
      </p:grpSp>
      <p:grpSp>
        <p:nvGrpSpPr>
          <p:cNvPr id="304162" name="Group 34">
            <a:extLst>
              <a:ext uri="{FF2B5EF4-FFF2-40B4-BE49-F238E27FC236}">
                <a16:creationId xmlns:a16="http://schemas.microsoft.com/office/drawing/2014/main" id="{7640E24F-D89F-4ABF-98E3-2D307BE28E17}"/>
              </a:ext>
            </a:extLst>
          </p:cNvPr>
          <p:cNvGrpSpPr>
            <a:grpSpLocks/>
          </p:cNvGrpSpPr>
          <p:nvPr/>
        </p:nvGrpSpPr>
        <p:grpSpPr bwMode="auto">
          <a:xfrm>
            <a:off x="3810000" y="3352800"/>
            <a:ext cx="1065213" cy="3135313"/>
            <a:chOff x="2400" y="2112"/>
            <a:chExt cx="671" cy="1975"/>
          </a:xfrm>
        </p:grpSpPr>
        <p:grpSp>
          <p:nvGrpSpPr>
            <p:cNvPr id="24589" name="Group 35">
              <a:extLst>
                <a:ext uri="{FF2B5EF4-FFF2-40B4-BE49-F238E27FC236}">
                  <a16:creationId xmlns:a16="http://schemas.microsoft.com/office/drawing/2014/main" id="{47EFFBFB-E6AA-45F8-AB0B-AACC7B580802}"/>
                </a:ext>
              </a:extLst>
            </p:cNvPr>
            <p:cNvGrpSpPr>
              <a:grpSpLocks/>
            </p:cNvGrpSpPr>
            <p:nvPr/>
          </p:nvGrpSpPr>
          <p:grpSpPr bwMode="auto">
            <a:xfrm>
              <a:off x="2400" y="2112"/>
              <a:ext cx="671" cy="1975"/>
              <a:chOff x="2400" y="2112"/>
              <a:chExt cx="671" cy="1975"/>
            </a:xfrm>
          </p:grpSpPr>
          <p:sp>
            <p:nvSpPr>
              <p:cNvPr id="24591" name="Rectangle 36">
                <a:extLst>
                  <a:ext uri="{FF2B5EF4-FFF2-40B4-BE49-F238E27FC236}">
                    <a16:creationId xmlns:a16="http://schemas.microsoft.com/office/drawing/2014/main" id="{19BAD06B-DD52-45DE-906C-E6BAD46A49DC}"/>
                  </a:ext>
                </a:extLst>
              </p:cNvPr>
              <p:cNvSpPr>
                <a:spLocks noChangeArrowheads="1"/>
              </p:cNvSpPr>
              <p:nvPr/>
            </p:nvSpPr>
            <p:spPr bwMode="auto">
              <a:xfrm>
                <a:off x="2754" y="3801"/>
                <a:ext cx="317"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2</a:t>
                </a:r>
              </a:p>
            </p:txBody>
          </p:sp>
          <p:sp>
            <p:nvSpPr>
              <p:cNvPr id="24592" name="Line 37">
                <a:extLst>
                  <a:ext uri="{FF2B5EF4-FFF2-40B4-BE49-F238E27FC236}">
                    <a16:creationId xmlns:a16="http://schemas.microsoft.com/office/drawing/2014/main" id="{62751BB5-184A-42AB-A7C4-BD41A9441444}"/>
                  </a:ext>
                </a:extLst>
              </p:cNvPr>
              <p:cNvSpPr>
                <a:spLocks noChangeShapeType="1"/>
              </p:cNvSpPr>
              <p:nvPr/>
            </p:nvSpPr>
            <p:spPr bwMode="auto">
              <a:xfrm>
                <a:off x="2880" y="2169"/>
                <a:ext cx="0" cy="165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593" name="Line 38">
                <a:extLst>
                  <a:ext uri="{FF2B5EF4-FFF2-40B4-BE49-F238E27FC236}">
                    <a16:creationId xmlns:a16="http://schemas.microsoft.com/office/drawing/2014/main" id="{87E6D7B6-ECDA-4C24-9B5B-9443DC3E925D}"/>
                  </a:ext>
                </a:extLst>
              </p:cNvPr>
              <p:cNvSpPr>
                <a:spLocks noChangeShapeType="1"/>
              </p:cNvSpPr>
              <p:nvPr/>
            </p:nvSpPr>
            <p:spPr bwMode="auto">
              <a:xfrm>
                <a:off x="2400" y="2169"/>
                <a:ext cx="472"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594" name="Oval 39">
                <a:extLst>
                  <a:ext uri="{FF2B5EF4-FFF2-40B4-BE49-F238E27FC236}">
                    <a16:creationId xmlns:a16="http://schemas.microsoft.com/office/drawing/2014/main" id="{747B950C-16DB-489A-92B1-31AE78E4F819}"/>
                  </a:ext>
                </a:extLst>
              </p:cNvPr>
              <p:cNvSpPr>
                <a:spLocks noChangeArrowheads="1"/>
              </p:cNvSpPr>
              <p:nvPr/>
            </p:nvSpPr>
            <p:spPr bwMode="auto">
              <a:xfrm>
                <a:off x="2832" y="211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sp>
          <p:nvSpPr>
            <p:cNvPr id="24590" name="Oval 40">
              <a:extLst>
                <a:ext uri="{FF2B5EF4-FFF2-40B4-BE49-F238E27FC236}">
                  <a16:creationId xmlns:a16="http://schemas.microsoft.com/office/drawing/2014/main" id="{C1E98AA1-B335-4A5E-A977-87F9598A438E}"/>
                </a:ext>
              </a:extLst>
            </p:cNvPr>
            <p:cNvSpPr>
              <a:spLocks noChangeAspect="1" noChangeArrowheads="1"/>
            </p:cNvSpPr>
            <p:nvPr/>
          </p:nvSpPr>
          <p:spPr bwMode="auto">
            <a:xfrm>
              <a:off x="2841" y="2313"/>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sp>
        <p:nvSpPr>
          <p:cNvPr id="304169" name="Text Box 41">
            <a:extLst>
              <a:ext uri="{FF2B5EF4-FFF2-40B4-BE49-F238E27FC236}">
                <a16:creationId xmlns:a16="http://schemas.microsoft.com/office/drawing/2014/main" id="{A88FCFA5-0B15-41C6-B8BF-A56D9FB7624F}"/>
              </a:ext>
            </a:extLst>
          </p:cNvPr>
          <p:cNvSpPr txBox="1">
            <a:spLocks noChangeArrowheads="1"/>
          </p:cNvSpPr>
          <p:nvPr/>
        </p:nvSpPr>
        <p:spPr bwMode="auto">
          <a:xfrm>
            <a:off x="3462338" y="4652963"/>
            <a:ext cx="461962"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E1</a:t>
            </a:r>
          </a:p>
        </p:txBody>
      </p:sp>
      <p:sp>
        <p:nvSpPr>
          <p:cNvPr id="304170" name="Text Box 42">
            <a:extLst>
              <a:ext uri="{FF2B5EF4-FFF2-40B4-BE49-F238E27FC236}">
                <a16:creationId xmlns:a16="http://schemas.microsoft.com/office/drawing/2014/main" id="{AE1BEA4C-F949-44C6-BD51-AB649A960D1E}"/>
              </a:ext>
            </a:extLst>
          </p:cNvPr>
          <p:cNvSpPr txBox="1">
            <a:spLocks noChangeArrowheads="1"/>
          </p:cNvSpPr>
          <p:nvPr/>
        </p:nvSpPr>
        <p:spPr bwMode="auto">
          <a:xfrm>
            <a:off x="4716463" y="3573463"/>
            <a:ext cx="647700"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E2</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4131">
                                            <p:txEl>
                                              <p:pRg st="0" end="0"/>
                                            </p:txEl>
                                          </p:spTgt>
                                        </p:tgtEl>
                                        <p:attrNameLst>
                                          <p:attrName>style.visibility</p:attrName>
                                        </p:attrNameLst>
                                      </p:cBhvr>
                                      <p:to>
                                        <p:strVal val="visible"/>
                                      </p:to>
                                    </p:set>
                                    <p:anim calcmode="lin" valueType="num">
                                      <p:cBhvr additive="base">
                                        <p:cTn id="7" dur="500" fill="hold"/>
                                        <p:tgtEl>
                                          <p:spTgt spid="3041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41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04149"/>
                                        </p:tgtEl>
                                        <p:attrNameLst>
                                          <p:attrName>style.visibility</p:attrName>
                                        </p:attrNameLst>
                                      </p:cBhvr>
                                      <p:to>
                                        <p:strVal val="visible"/>
                                      </p:to>
                                    </p:set>
                                    <p:anim calcmode="lin" valueType="num">
                                      <p:cBhvr additive="base">
                                        <p:cTn id="13" dur="500" fill="hold"/>
                                        <p:tgtEl>
                                          <p:spTgt spid="304149"/>
                                        </p:tgtEl>
                                        <p:attrNameLst>
                                          <p:attrName>ppt_x</p:attrName>
                                        </p:attrNameLst>
                                      </p:cBhvr>
                                      <p:tavLst>
                                        <p:tav tm="0">
                                          <p:val>
                                            <p:strVal val="0-#ppt_w/2"/>
                                          </p:val>
                                        </p:tav>
                                        <p:tav tm="100000">
                                          <p:val>
                                            <p:strVal val="#ppt_x"/>
                                          </p:val>
                                        </p:tav>
                                      </p:tavLst>
                                    </p:anim>
                                    <p:anim calcmode="lin" valueType="num">
                                      <p:cBhvr additive="base">
                                        <p:cTn id="14" dur="500" fill="hold"/>
                                        <p:tgtEl>
                                          <p:spTgt spid="30414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childTnLst>
                                    <p:set>
                                      <p:cBhvr>
                                        <p:cTn id="18" dur="1" fill="hold">
                                          <p:stCondLst>
                                            <p:cond delay="0"/>
                                          </p:stCondLst>
                                        </p:cTn>
                                        <p:tgtEl>
                                          <p:spTgt spid="304139"/>
                                        </p:tgtEl>
                                        <p:attrNameLst>
                                          <p:attrName>style.visibility</p:attrName>
                                        </p:attrNameLst>
                                      </p:cBhvr>
                                      <p:to>
                                        <p:strVal val="visible"/>
                                      </p:to>
                                    </p:set>
                                    <p:animEffect transition="in" filter="wipe(left)">
                                      <p:cBhvr>
                                        <p:cTn id="19" dur="500"/>
                                        <p:tgtEl>
                                          <p:spTgt spid="30413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1" fill="hold" nodeType="clickEffect">
                                  <p:stCondLst>
                                    <p:cond delay="0"/>
                                  </p:stCondLst>
                                  <p:childTnLst>
                                    <p:set>
                                      <p:cBhvr>
                                        <p:cTn id="23" dur="1" fill="hold">
                                          <p:stCondLst>
                                            <p:cond delay="0"/>
                                          </p:stCondLst>
                                        </p:cTn>
                                        <p:tgtEl>
                                          <p:spTgt spid="304132"/>
                                        </p:tgtEl>
                                        <p:attrNameLst>
                                          <p:attrName>style.visibility</p:attrName>
                                        </p:attrNameLst>
                                      </p:cBhvr>
                                      <p:to>
                                        <p:strVal val="visible"/>
                                      </p:to>
                                    </p:set>
                                    <p:animEffect transition="in" filter="wipe(up)">
                                      <p:cBhvr>
                                        <p:cTn id="24" dur="500"/>
                                        <p:tgtEl>
                                          <p:spTgt spid="304132"/>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04169"/>
                                        </p:tgtEl>
                                        <p:attrNameLst>
                                          <p:attrName>style.visibility</p:attrName>
                                        </p:attrNameLst>
                                      </p:cBhvr>
                                      <p:to>
                                        <p:strVal val="visible"/>
                                      </p:to>
                                    </p:set>
                                    <p:animEffect transition="in" filter="blinds(horizontal)">
                                      <p:cBhvr>
                                        <p:cTn id="29" dur="500"/>
                                        <p:tgtEl>
                                          <p:spTgt spid="30416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nodeType="clickEffect">
                                  <p:stCondLst>
                                    <p:cond delay="0"/>
                                  </p:stCondLst>
                                  <p:childTnLst>
                                    <p:set>
                                      <p:cBhvr>
                                        <p:cTn id="33" dur="1" fill="hold">
                                          <p:stCondLst>
                                            <p:cond delay="0"/>
                                          </p:stCondLst>
                                        </p:cTn>
                                        <p:tgtEl>
                                          <p:spTgt spid="304155"/>
                                        </p:tgtEl>
                                        <p:attrNameLst>
                                          <p:attrName>style.visibility</p:attrName>
                                        </p:attrNameLst>
                                      </p:cBhvr>
                                      <p:to>
                                        <p:strVal val="visible"/>
                                      </p:to>
                                    </p:set>
                                    <p:animEffect transition="in" filter="dissolve">
                                      <p:cBhvr>
                                        <p:cTn id="34" dur="500"/>
                                        <p:tgtEl>
                                          <p:spTgt spid="30415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1" fill="hold" nodeType="clickEffect">
                                  <p:stCondLst>
                                    <p:cond delay="0"/>
                                  </p:stCondLst>
                                  <p:childTnLst>
                                    <p:set>
                                      <p:cBhvr>
                                        <p:cTn id="38" dur="1" fill="hold">
                                          <p:stCondLst>
                                            <p:cond delay="0"/>
                                          </p:stCondLst>
                                        </p:cTn>
                                        <p:tgtEl>
                                          <p:spTgt spid="304142"/>
                                        </p:tgtEl>
                                        <p:attrNameLst>
                                          <p:attrName>style.visibility</p:attrName>
                                        </p:attrNameLst>
                                      </p:cBhvr>
                                      <p:to>
                                        <p:strVal val="visible"/>
                                      </p:to>
                                    </p:set>
                                    <p:animEffect transition="in" filter="wipe(up)">
                                      <p:cBhvr>
                                        <p:cTn id="39" dur="500"/>
                                        <p:tgtEl>
                                          <p:spTgt spid="304142"/>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304170"/>
                                        </p:tgtEl>
                                        <p:attrNameLst>
                                          <p:attrName>style.visibility</p:attrName>
                                        </p:attrNameLst>
                                      </p:cBhvr>
                                      <p:to>
                                        <p:strVal val="visible"/>
                                      </p:to>
                                    </p:set>
                                    <p:animEffect transition="in" filter="blinds(horizontal)">
                                      <p:cBhvr>
                                        <p:cTn id="44" dur="500"/>
                                        <p:tgtEl>
                                          <p:spTgt spid="304170"/>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9" presetClass="entr" presetSubtype="0" fill="hold" nodeType="clickEffect">
                                  <p:stCondLst>
                                    <p:cond delay="0"/>
                                  </p:stCondLst>
                                  <p:childTnLst>
                                    <p:set>
                                      <p:cBhvr>
                                        <p:cTn id="48" dur="1" fill="hold">
                                          <p:stCondLst>
                                            <p:cond delay="0"/>
                                          </p:stCondLst>
                                        </p:cTn>
                                        <p:tgtEl>
                                          <p:spTgt spid="304162"/>
                                        </p:tgtEl>
                                        <p:attrNameLst>
                                          <p:attrName>style.visibility</p:attrName>
                                        </p:attrNameLst>
                                      </p:cBhvr>
                                      <p:to>
                                        <p:strVal val="visible"/>
                                      </p:to>
                                    </p:set>
                                    <p:animEffect transition="in" filter="dissolve">
                                      <p:cBhvr>
                                        <p:cTn id="49" dur="500"/>
                                        <p:tgtEl>
                                          <p:spTgt spid="304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1" grpId="0" build="p" autoUpdateAnimBg="0"/>
      <p:bldP spid="304169" grpId="0"/>
      <p:bldP spid="3041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灯片编号占位符 4">
            <a:extLst>
              <a:ext uri="{FF2B5EF4-FFF2-40B4-BE49-F238E27FC236}">
                <a16:creationId xmlns:a16="http://schemas.microsoft.com/office/drawing/2014/main" id="{FC3B23ED-CA52-4C36-9216-078E9C9533A8}"/>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434CDFA1-636F-412A-9BDE-7F4E3BDADFF4}" type="slidenum">
              <a:rPr lang="en-US" altLang="zh-CN" sz="1400" smtClean="0"/>
              <a:pPr>
                <a:spcBef>
                  <a:spcPct val="0"/>
                </a:spcBef>
                <a:buFontTx/>
                <a:buNone/>
              </a:pPr>
              <a:t>2</a:t>
            </a:fld>
            <a:endParaRPr lang="en-US" altLang="zh-CN" sz="1400"/>
          </a:p>
        </p:txBody>
      </p:sp>
      <p:sp>
        <p:nvSpPr>
          <p:cNvPr id="6147" name="Rectangle 2">
            <a:extLst>
              <a:ext uri="{FF2B5EF4-FFF2-40B4-BE49-F238E27FC236}">
                <a16:creationId xmlns:a16="http://schemas.microsoft.com/office/drawing/2014/main" id="{2BBC0F69-EB39-463A-9E8B-269BDDC87B58}"/>
              </a:ext>
            </a:extLst>
          </p:cNvPr>
          <p:cNvSpPr>
            <a:spLocks noGrp="1" noChangeArrowheads="1"/>
          </p:cNvSpPr>
          <p:nvPr>
            <p:ph type="title"/>
          </p:nvPr>
        </p:nvSpPr>
        <p:spPr>
          <a:xfrm>
            <a:off x="323850" y="260350"/>
            <a:ext cx="8064500" cy="720725"/>
          </a:xfrm>
        </p:spPr>
        <p:txBody>
          <a:bodyPr/>
          <a:lstStyle/>
          <a:p>
            <a:pPr eaLnBrk="1" hangingPunct="1"/>
            <a:r>
              <a:rPr lang="en-US" altLang="zh-CN" sz="4000"/>
              <a:t> </a:t>
            </a:r>
            <a:r>
              <a:rPr lang="zh-CN" altLang="en-US" sz="4000"/>
              <a:t>微观经济学的基本框架</a:t>
            </a:r>
          </a:p>
        </p:txBody>
      </p:sp>
      <p:sp>
        <p:nvSpPr>
          <p:cNvPr id="271363" name="Text Box 3">
            <a:extLst>
              <a:ext uri="{FF2B5EF4-FFF2-40B4-BE49-F238E27FC236}">
                <a16:creationId xmlns:a16="http://schemas.microsoft.com/office/drawing/2014/main" id="{CE3C55EB-AB5F-4073-B957-71E5C6BD0199}"/>
              </a:ext>
            </a:extLst>
          </p:cNvPr>
          <p:cNvSpPr txBox="1">
            <a:spLocks noChangeArrowheads="1"/>
          </p:cNvSpPr>
          <p:nvPr/>
        </p:nvSpPr>
        <p:spPr bwMode="auto">
          <a:xfrm>
            <a:off x="3778250" y="1341438"/>
            <a:ext cx="1104900" cy="376237"/>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供求理论</a:t>
            </a:r>
          </a:p>
        </p:txBody>
      </p:sp>
      <p:sp>
        <p:nvSpPr>
          <p:cNvPr id="271364" name="Text Box 4">
            <a:extLst>
              <a:ext uri="{FF2B5EF4-FFF2-40B4-BE49-F238E27FC236}">
                <a16:creationId xmlns:a16="http://schemas.microsoft.com/office/drawing/2014/main" id="{1909F334-47C7-4C87-9852-B1968FBFEB7E}"/>
              </a:ext>
            </a:extLst>
          </p:cNvPr>
          <p:cNvSpPr txBox="1">
            <a:spLocks noChangeArrowheads="1"/>
          </p:cNvSpPr>
          <p:nvPr/>
        </p:nvSpPr>
        <p:spPr bwMode="auto">
          <a:xfrm>
            <a:off x="4572000" y="2060575"/>
            <a:ext cx="1104900" cy="376238"/>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厂商理论</a:t>
            </a:r>
          </a:p>
        </p:txBody>
      </p:sp>
      <p:sp>
        <p:nvSpPr>
          <p:cNvPr id="271365" name="Text Box 5">
            <a:extLst>
              <a:ext uri="{FF2B5EF4-FFF2-40B4-BE49-F238E27FC236}">
                <a16:creationId xmlns:a16="http://schemas.microsoft.com/office/drawing/2014/main" id="{643FBA6A-8D54-48C3-A7A5-96BAEE701D7E}"/>
              </a:ext>
            </a:extLst>
          </p:cNvPr>
          <p:cNvSpPr txBox="1">
            <a:spLocks noChangeArrowheads="1"/>
          </p:cNvSpPr>
          <p:nvPr/>
        </p:nvSpPr>
        <p:spPr bwMode="auto">
          <a:xfrm>
            <a:off x="6156325" y="1628775"/>
            <a:ext cx="1104900" cy="376238"/>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dirty="0">
                <a:solidFill>
                  <a:schemeClr val="hlink"/>
                </a:solidFill>
                <a:effectLst>
                  <a:outerShdw blurRad="38100" dist="38100" dir="2700000" algn="tl">
                    <a:srgbClr val="000000"/>
                  </a:outerShdw>
                </a:effectLst>
                <a:latin typeface="Arial" charset="0"/>
              </a:rPr>
              <a:t>生产理论</a:t>
            </a:r>
          </a:p>
        </p:txBody>
      </p:sp>
      <p:sp>
        <p:nvSpPr>
          <p:cNvPr id="271366" name="Text Box 6">
            <a:extLst>
              <a:ext uri="{FF2B5EF4-FFF2-40B4-BE49-F238E27FC236}">
                <a16:creationId xmlns:a16="http://schemas.microsoft.com/office/drawing/2014/main" id="{357E6D6B-2F18-4AE4-8291-1D68F6D66BE2}"/>
              </a:ext>
            </a:extLst>
          </p:cNvPr>
          <p:cNvSpPr txBox="1">
            <a:spLocks noChangeArrowheads="1"/>
          </p:cNvSpPr>
          <p:nvPr/>
        </p:nvSpPr>
        <p:spPr bwMode="auto">
          <a:xfrm>
            <a:off x="6156325" y="2349500"/>
            <a:ext cx="1104900" cy="376238"/>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成本理论</a:t>
            </a:r>
          </a:p>
        </p:txBody>
      </p:sp>
      <p:sp>
        <p:nvSpPr>
          <p:cNvPr id="271367" name="Text Box 7">
            <a:extLst>
              <a:ext uri="{FF2B5EF4-FFF2-40B4-BE49-F238E27FC236}">
                <a16:creationId xmlns:a16="http://schemas.microsoft.com/office/drawing/2014/main" id="{56B3BD62-196D-4C0A-BD66-0019C9B134FE}"/>
              </a:ext>
            </a:extLst>
          </p:cNvPr>
          <p:cNvSpPr txBox="1">
            <a:spLocks noChangeArrowheads="1"/>
          </p:cNvSpPr>
          <p:nvPr/>
        </p:nvSpPr>
        <p:spPr bwMode="auto">
          <a:xfrm>
            <a:off x="3203575" y="2924175"/>
            <a:ext cx="2476500" cy="376238"/>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产品市场理论（交换）</a:t>
            </a:r>
          </a:p>
        </p:txBody>
      </p:sp>
      <p:sp>
        <p:nvSpPr>
          <p:cNvPr id="271368" name="Text Box 8">
            <a:extLst>
              <a:ext uri="{FF2B5EF4-FFF2-40B4-BE49-F238E27FC236}">
                <a16:creationId xmlns:a16="http://schemas.microsoft.com/office/drawing/2014/main" id="{30303D55-4AF4-4D02-AA72-2AE1C1EAF0C9}"/>
              </a:ext>
            </a:extLst>
          </p:cNvPr>
          <p:cNvSpPr txBox="1">
            <a:spLocks noChangeArrowheads="1"/>
          </p:cNvSpPr>
          <p:nvPr/>
        </p:nvSpPr>
        <p:spPr bwMode="auto">
          <a:xfrm>
            <a:off x="1619250" y="2060575"/>
            <a:ext cx="2476500" cy="376238"/>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消费者理论（效用论）</a:t>
            </a:r>
          </a:p>
        </p:txBody>
      </p:sp>
      <p:sp>
        <p:nvSpPr>
          <p:cNvPr id="271369" name="Text Box 9">
            <a:extLst>
              <a:ext uri="{FF2B5EF4-FFF2-40B4-BE49-F238E27FC236}">
                <a16:creationId xmlns:a16="http://schemas.microsoft.com/office/drawing/2014/main" id="{D044C58C-609C-4518-9F19-BCF87EE86149}"/>
              </a:ext>
            </a:extLst>
          </p:cNvPr>
          <p:cNvSpPr txBox="1">
            <a:spLocks noChangeArrowheads="1"/>
          </p:cNvSpPr>
          <p:nvPr/>
        </p:nvSpPr>
        <p:spPr bwMode="auto">
          <a:xfrm>
            <a:off x="4643438" y="3789363"/>
            <a:ext cx="1790700" cy="376237"/>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不完全竞争市场</a:t>
            </a:r>
          </a:p>
        </p:txBody>
      </p:sp>
      <p:sp>
        <p:nvSpPr>
          <p:cNvPr id="271370" name="Text Box 10">
            <a:extLst>
              <a:ext uri="{FF2B5EF4-FFF2-40B4-BE49-F238E27FC236}">
                <a16:creationId xmlns:a16="http://schemas.microsoft.com/office/drawing/2014/main" id="{87E2FDC6-BEA2-47B7-89B2-8D44F74656B7}"/>
              </a:ext>
            </a:extLst>
          </p:cNvPr>
          <p:cNvSpPr txBox="1">
            <a:spLocks noChangeArrowheads="1"/>
          </p:cNvSpPr>
          <p:nvPr/>
        </p:nvSpPr>
        <p:spPr bwMode="auto">
          <a:xfrm>
            <a:off x="2555875" y="3789363"/>
            <a:ext cx="1562100" cy="376237"/>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完全竞争市场</a:t>
            </a:r>
          </a:p>
        </p:txBody>
      </p:sp>
      <p:sp>
        <p:nvSpPr>
          <p:cNvPr id="271371" name="Text Box 11">
            <a:extLst>
              <a:ext uri="{FF2B5EF4-FFF2-40B4-BE49-F238E27FC236}">
                <a16:creationId xmlns:a16="http://schemas.microsoft.com/office/drawing/2014/main" id="{A6D24E8D-02CF-475D-8B98-3D26B545C39B}"/>
              </a:ext>
            </a:extLst>
          </p:cNvPr>
          <p:cNvSpPr txBox="1">
            <a:spLocks noChangeArrowheads="1"/>
          </p:cNvSpPr>
          <p:nvPr/>
        </p:nvSpPr>
        <p:spPr bwMode="auto">
          <a:xfrm>
            <a:off x="3203575" y="4508500"/>
            <a:ext cx="2476500" cy="376238"/>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要素市场理论（分配）</a:t>
            </a:r>
          </a:p>
        </p:txBody>
      </p:sp>
      <p:sp>
        <p:nvSpPr>
          <p:cNvPr id="271372" name="Text Box 12">
            <a:extLst>
              <a:ext uri="{FF2B5EF4-FFF2-40B4-BE49-F238E27FC236}">
                <a16:creationId xmlns:a16="http://schemas.microsoft.com/office/drawing/2014/main" id="{35C64968-EAB0-4659-A041-201B092FA2FD}"/>
              </a:ext>
            </a:extLst>
          </p:cNvPr>
          <p:cNvSpPr txBox="1">
            <a:spLocks noChangeArrowheads="1"/>
          </p:cNvSpPr>
          <p:nvPr/>
        </p:nvSpPr>
        <p:spPr bwMode="auto">
          <a:xfrm>
            <a:off x="3132138" y="5229225"/>
            <a:ext cx="1104900" cy="376238"/>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需求方面</a:t>
            </a:r>
          </a:p>
        </p:txBody>
      </p:sp>
      <p:sp>
        <p:nvSpPr>
          <p:cNvPr id="271373" name="Text Box 13">
            <a:extLst>
              <a:ext uri="{FF2B5EF4-FFF2-40B4-BE49-F238E27FC236}">
                <a16:creationId xmlns:a16="http://schemas.microsoft.com/office/drawing/2014/main" id="{1B336991-2B0C-4812-BCD2-E5FD173C02B8}"/>
              </a:ext>
            </a:extLst>
          </p:cNvPr>
          <p:cNvSpPr txBox="1">
            <a:spLocks noChangeArrowheads="1"/>
          </p:cNvSpPr>
          <p:nvPr/>
        </p:nvSpPr>
        <p:spPr bwMode="auto">
          <a:xfrm>
            <a:off x="4716463" y="5229225"/>
            <a:ext cx="1104900" cy="376238"/>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供给方面</a:t>
            </a:r>
          </a:p>
        </p:txBody>
      </p:sp>
      <p:sp>
        <p:nvSpPr>
          <p:cNvPr id="271374" name="Text Box 14">
            <a:extLst>
              <a:ext uri="{FF2B5EF4-FFF2-40B4-BE49-F238E27FC236}">
                <a16:creationId xmlns:a16="http://schemas.microsoft.com/office/drawing/2014/main" id="{B4D2C7B1-C029-44F7-8EA8-C35BC4BBDC49}"/>
              </a:ext>
            </a:extLst>
          </p:cNvPr>
          <p:cNvSpPr txBox="1">
            <a:spLocks noChangeArrowheads="1"/>
          </p:cNvSpPr>
          <p:nvPr/>
        </p:nvSpPr>
        <p:spPr bwMode="auto">
          <a:xfrm>
            <a:off x="1619250" y="3141663"/>
            <a:ext cx="465138" cy="1473200"/>
          </a:xfrm>
          <a:prstGeom prst="rect">
            <a:avLst/>
          </a:prstGeom>
          <a:solidFill>
            <a:srgbClr val="FFCC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一般均衡理论</a:t>
            </a:r>
          </a:p>
        </p:txBody>
      </p:sp>
      <p:sp>
        <p:nvSpPr>
          <p:cNvPr id="271375" name="Text Box 15">
            <a:extLst>
              <a:ext uri="{FF2B5EF4-FFF2-40B4-BE49-F238E27FC236}">
                <a16:creationId xmlns:a16="http://schemas.microsoft.com/office/drawing/2014/main" id="{A770DEE1-19A5-4C16-87C0-64AF44D806FD}"/>
              </a:ext>
            </a:extLst>
          </p:cNvPr>
          <p:cNvSpPr txBox="1">
            <a:spLocks noChangeArrowheads="1"/>
          </p:cNvSpPr>
          <p:nvPr/>
        </p:nvSpPr>
        <p:spPr bwMode="auto">
          <a:xfrm>
            <a:off x="1619250" y="5013325"/>
            <a:ext cx="465138" cy="1244600"/>
          </a:xfrm>
          <a:prstGeom prst="rect">
            <a:avLst/>
          </a:prstGeom>
          <a:solidFill>
            <a:srgbClr val="FFCC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福利经济学</a:t>
            </a:r>
          </a:p>
        </p:txBody>
      </p:sp>
      <p:sp>
        <p:nvSpPr>
          <p:cNvPr id="271376" name="Text Box 16">
            <a:extLst>
              <a:ext uri="{FF2B5EF4-FFF2-40B4-BE49-F238E27FC236}">
                <a16:creationId xmlns:a16="http://schemas.microsoft.com/office/drawing/2014/main" id="{65FEA18F-B7ED-4B0D-94A1-FCA5C45CF1E4}"/>
              </a:ext>
            </a:extLst>
          </p:cNvPr>
          <p:cNvSpPr txBox="1">
            <a:spLocks noChangeArrowheads="1"/>
          </p:cNvSpPr>
          <p:nvPr/>
        </p:nvSpPr>
        <p:spPr bwMode="auto">
          <a:xfrm>
            <a:off x="3851275" y="5876925"/>
            <a:ext cx="2705100" cy="376238"/>
          </a:xfrm>
          <a:prstGeom prst="rect">
            <a:avLst/>
          </a:prstGeom>
          <a:solidFill>
            <a:srgbClr val="FF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a:solidFill>
                  <a:schemeClr val="hlink"/>
                </a:solidFill>
                <a:effectLst>
                  <a:outerShdw blurRad="38100" dist="38100" dir="2700000" algn="tl">
                    <a:srgbClr val="000000"/>
                  </a:outerShdw>
                </a:effectLst>
                <a:latin typeface="Arial" charset="0"/>
              </a:rPr>
              <a:t>市场失灵和微观经济政策</a:t>
            </a:r>
          </a:p>
        </p:txBody>
      </p:sp>
      <p:sp>
        <p:nvSpPr>
          <p:cNvPr id="6162" name="Line 17">
            <a:extLst>
              <a:ext uri="{FF2B5EF4-FFF2-40B4-BE49-F238E27FC236}">
                <a16:creationId xmlns:a16="http://schemas.microsoft.com/office/drawing/2014/main" id="{1E8441B8-128D-4787-BAAA-E672C124B03F}"/>
              </a:ext>
            </a:extLst>
          </p:cNvPr>
          <p:cNvSpPr>
            <a:spLocks noChangeShapeType="1"/>
          </p:cNvSpPr>
          <p:nvPr/>
        </p:nvSpPr>
        <p:spPr bwMode="auto">
          <a:xfrm>
            <a:off x="4354513" y="1698625"/>
            <a:ext cx="0" cy="730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78" name="Line 18">
            <a:extLst>
              <a:ext uri="{FF2B5EF4-FFF2-40B4-BE49-F238E27FC236}">
                <a16:creationId xmlns:a16="http://schemas.microsoft.com/office/drawing/2014/main" id="{750FD563-3624-43E3-BC8D-2222481DA3F4}"/>
              </a:ext>
            </a:extLst>
          </p:cNvPr>
          <p:cNvSpPr>
            <a:spLocks noChangeShapeType="1"/>
          </p:cNvSpPr>
          <p:nvPr/>
        </p:nvSpPr>
        <p:spPr bwMode="auto">
          <a:xfrm>
            <a:off x="2843213" y="1773238"/>
            <a:ext cx="223361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79" name="Line 19">
            <a:extLst>
              <a:ext uri="{FF2B5EF4-FFF2-40B4-BE49-F238E27FC236}">
                <a16:creationId xmlns:a16="http://schemas.microsoft.com/office/drawing/2014/main" id="{62246A6E-9A56-467B-8744-6F5F10435DEC}"/>
              </a:ext>
            </a:extLst>
          </p:cNvPr>
          <p:cNvSpPr>
            <a:spLocks noChangeShapeType="1"/>
          </p:cNvSpPr>
          <p:nvPr/>
        </p:nvSpPr>
        <p:spPr bwMode="auto">
          <a:xfrm>
            <a:off x="2843213" y="1773238"/>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0" name="Line 20">
            <a:extLst>
              <a:ext uri="{FF2B5EF4-FFF2-40B4-BE49-F238E27FC236}">
                <a16:creationId xmlns:a16="http://schemas.microsoft.com/office/drawing/2014/main" id="{EB976214-1998-42BD-84D0-E5A769520858}"/>
              </a:ext>
            </a:extLst>
          </p:cNvPr>
          <p:cNvSpPr>
            <a:spLocks noChangeShapeType="1"/>
          </p:cNvSpPr>
          <p:nvPr/>
        </p:nvSpPr>
        <p:spPr bwMode="auto">
          <a:xfrm>
            <a:off x="5076825" y="1773238"/>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1" name="Line 21">
            <a:extLst>
              <a:ext uri="{FF2B5EF4-FFF2-40B4-BE49-F238E27FC236}">
                <a16:creationId xmlns:a16="http://schemas.microsoft.com/office/drawing/2014/main" id="{B0F804B5-155A-41CD-998D-216DC39F627F}"/>
              </a:ext>
            </a:extLst>
          </p:cNvPr>
          <p:cNvSpPr>
            <a:spLocks noChangeShapeType="1"/>
          </p:cNvSpPr>
          <p:nvPr/>
        </p:nvSpPr>
        <p:spPr bwMode="auto">
          <a:xfrm>
            <a:off x="2843213" y="2636838"/>
            <a:ext cx="223361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2" name="Line 22">
            <a:extLst>
              <a:ext uri="{FF2B5EF4-FFF2-40B4-BE49-F238E27FC236}">
                <a16:creationId xmlns:a16="http://schemas.microsoft.com/office/drawing/2014/main" id="{BECC3ED5-D140-4297-90DD-E7E097B29DD9}"/>
              </a:ext>
            </a:extLst>
          </p:cNvPr>
          <p:cNvSpPr>
            <a:spLocks noChangeShapeType="1"/>
          </p:cNvSpPr>
          <p:nvPr/>
        </p:nvSpPr>
        <p:spPr bwMode="auto">
          <a:xfrm>
            <a:off x="2843213" y="2420938"/>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3" name="Line 23">
            <a:extLst>
              <a:ext uri="{FF2B5EF4-FFF2-40B4-BE49-F238E27FC236}">
                <a16:creationId xmlns:a16="http://schemas.microsoft.com/office/drawing/2014/main" id="{22A93901-03DE-4A3F-A95E-DBDFDABBDFD5}"/>
              </a:ext>
            </a:extLst>
          </p:cNvPr>
          <p:cNvSpPr>
            <a:spLocks noChangeShapeType="1"/>
          </p:cNvSpPr>
          <p:nvPr/>
        </p:nvSpPr>
        <p:spPr bwMode="auto">
          <a:xfrm>
            <a:off x="5076825" y="2420938"/>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4" name="Line 24">
            <a:extLst>
              <a:ext uri="{FF2B5EF4-FFF2-40B4-BE49-F238E27FC236}">
                <a16:creationId xmlns:a16="http://schemas.microsoft.com/office/drawing/2014/main" id="{53BD53CE-A827-4B49-9F8C-6DF340E2ECED}"/>
              </a:ext>
            </a:extLst>
          </p:cNvPr>
          <p:cNvSpPr>
            <a:spLocks noChangeShapeType="1"/>
          </p:cNvSpPr>
          <p:nvPr/>
        </p:nvSpPr>
        <p:spPr bwMode="auto">
          <a:xfrm>
            <a:off x="4356100" y="2636838"/>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5" name="Line 25">
            <a:extLst>
              <a:ext uri="{FF2B5EF4-FFF2-40B4-BE49-F238E27FC236}">
                <a16:creationId xmlns:a16="http://schemas.microsoft.com/office/drawing/2014/main" id="{5C363DE7-8739-4A45-8C32-2BD5FA79E1F8}"/>
              </a:ext>
            </a:extLst>
          </p:cNvPr>
          <p:cNvSpPr>
            <a:spLocks noChangeShapeType="1"/>
          </p:cNvSpPr>
          <p:nvPr/>
        </p:nvSpPr>
        <p:spPr bwMode="auto">
          <a:xfrm>
            <a:off x="5940425" y="1844675"/>
            <a:ext cx="0" cy="7207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6" name="Line 26">
            <a:extLst>
              <a:ext uri="{FF2B5EF4-FFF2-40B4-BE49-F238E27FC236}">
                <a16:creationId xmlns:a16="http://schemas.microsoft.com/office/drawing/2014/main" id="{2140DE62-6B59-4CD6-8F5C-711AD86091B8}"/>
              </a:ext>
            </a:extLst>
          </p:cNvPr>
          <p:cNvSpPr>
            <a:spLocks noChangeShapeType="1"/>
          </p:cNvSpPr>
          <p:nvPr/>
        </p:nvSpPr>
        <p:spPr bwMode="auto">
          <a:xfrm>
            <a:off x="5940425" y="1844675"/>
            <a:ext cx="2159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7" name="Line 27">
            <a:extLst>
              <a:ext uri="{FF2B5EF4-FFF2-40B4-BE49-F238E27FC236}">
                <a16:creationId xmlns:a16="http://schemas.microsoft.com/office/drawing/2014/main" id="{7308CF20-4D61-4C2B-8940-BC099A7A66D8}"/>
              </a:ext>
            </a:extLst>
          </p:cNvPr>
          <p:cNvSpPr>
            <a:spLocks noChangeShapeType="1"/>
          </p:cNvSpPr>
          <p:nvPr/>
        </p:nvSpPr>
        <p:spPr bwMode="auto">
          <a:xfrm>
            <a:off x="5940425" y="2565400"/>
            <a:ext cx="2159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8" name="Line 28">
            <a:extLst>
              <a:ext uri="{FF2B5EF4-FFF2-40B4-BE49-F238E27FC236}">
                <a16:creationId xmlns:a16="http://schemas.microsoft.com/office/drawing/2014/main" id="{57C5AA7E-03CC-411B-AEB6-251A7B5A5BE6}"/>
              </a:ext>
            </a:extLst>
          </p:cNvPr>
          <p:cNvSpPr>
            <a:spLocks noChangeShapeType="1"/>
          </p:cNvSpPr>
          <p:nvPr/>
        </p:nvSpPr>
        <p:spPr bwMode="auto">
          <a:xfrm>
            <a:off x="5651500" y="2205038"/>
            <a:ext cx="2889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89" name="Line 29">
            <a:extLst>
              <a:ext uri="{FF2B5EF4-FFF2-40B4-BE49-F238E27FC236}">
                <a16:creationId xmlns:a16="http://schemas.microsoft.com/office/drawing/2014/main" id="{0E3A298A-6669-40AD-A421-232E23F3BC1F}"/>
              </a:ext>
            </a:extLst>
          </p:cNvPr>
          <p:cNvSpPr>
            <a:spLocks noChangeShapeType="1"/>
          </p:cNvSpPr>
          <p:nvPr/>
        </p:nvSpPr>
        <p:spPr bwMode="auto">
          <a:xfrm>
            <a:off x="3348038" y="3500438"/>
            <a:ext cx="22320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0" name="Line 30">
            <a:extLst>
              <a:ext uri="{FF2B5EF4-FFF2-40B4-BE49-F238E27FC236}">
                <a16:creationId xmlns:a16="http://schemas.microsoft.com/office/drawing/2014/main" id="{5EDF1AE1-F362-4387-A007-AAB07E1CAC14}"/>
              </a:ext>
            </a:extLst>
          </p:cNvPr>
          <p:cNvSpPr>
            <a:spLocks noChangeShapeType="1"/>
          </p:cNvSpPr>
          <p:nvPr/>
        </p:nvSpPr>
        <p:spPr bwMode="auto">
          <a:xfrm>
            <a:off x="4356100" y="3284538"/>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1" name="Line 31">
            <a:extLst>
              <a:ext uri="{FF2B5EF4-FFF2-40B4-BE49-F238E27FC236}">
                <a16:creationId xmlns:a16="http://schemas.microsoft.com/office/drawing/2014/main" id="{5235275E-B515-4C7D-9A43-90F3655D04C9}"/>
              </a:ext>
            </a:extLst>
          </p:cNvPr>
          <p:cNvSpPr>
            <a:spLocks noChangeShapeType="1"/>
          </p:cNvSpPr>
          <p:nvPr/>
        </p:nvSpPr>
        <p:spPr bwMode="auto">
          <a:xfrm>
            <a:off x="3348038" y="3500438"/>
            <a:ext cx="0" cy="288925"/>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2" name="Line 32">
            <a:extLst>
              <a:ext uri="{FF2B5EF4-FFF2-40B4-BE49-F238E27FC236}">
                <a16:creationId xmlns:a16="http://schemas.microsoft.com/office/drawing/2014/main" id="{089A23CD-767B-43A9-A39C-F189AE9EE557}"/>
              </a:ext>
            </a:extLst>
          </p:cNvPr>
          <p:cNvSpPr>
            <a:spLocks noChangeShapeType="1"/>
          </p:cNvSpPr>
          <p:nvPr/>
        </p:nvSpPr>
        <p:spPr bwMode="auto">
          <a:xfrm>
            <a:off x="5580063" y="3500438"/>
            <a:ext cx="0" cy="288925"/>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3" name="Line 33">
            <a:extLst>
              <a:ext uri="{FF2B5EF4-FFF2-40B4-BE49-F238E27FC236}">
                <a16:creationId xmlns:a16="http://schemas.microsoft.com/office/drawing/2014/main" id="{B2543867-B891-475A-BB57-0C53DD8A3281}"/>
              </a:ext>
            </a:extLst>
          </p:cNvPr>
          <p:cNvSpPr>
            <a:spLocks noChangeShapeType="1"/>
          </p:cNvSpPr>
          <p:nvPr/>
        </p:nvSpPr>
        <p:spPr bwMode="auto">
          <a:xfrm>
            <a:off x="2411413" y="3068638"/>
            <a:ext cx="0" cy="1512887"/>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4" name="Line 34">
            <a:extLst>
              <a:ext uri="{FF2B5EF4-FFF2-40B4-BE49-F238E27FC236}">
                <a16:creationId xmlns:a16="http://schemas.microsoft.com/office/drawing/2014/main" id="{6DD1A2BC-9465-4F0C-96D1-A78F50C3884B}"/>
              </a:ext>
            </a:extLst>
          </p:cNvPr>
          <p:cNvSpPr>
            <a:spLocks noChangeShapeType="1"/>
          </p:cNvSpPr>
          <p:nvPr/>
        </p:nvSpPr>
        <p:spPr bwMode="auto">
          <a:xfrm>
            <a:off x="2411413" y="3068638"/>
            <a:ext cx="7921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5" name="Line 35">
            <a:extLst>
              <a:ext uri="{FF2B5EF4-FFF2-40B4-BE49-F238E27FC236}">
                <a16:creationId xmlns:a16="http://schemas.microsoft.com/office/drawing/2014/main" id="{6A6462C3-EA63-4D51-91D2-B4DF2FD561CD}"/>
              </a:ext>
            </a:extLst>
          </p:cNvPr>
          <p:cNvSpPr>
            <a:spLocks noChangeShapeType="1"/>
          </p:cNvSpPr>
          <p:nvPr/>
        </p:nvSpPr>
        <p:spPr bwMode="auto">
          <a:xfrm>
            <a:off x="2411413" y="4581525"/>
            <a:ext cx="7921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6" name="Line 36">
            <a:extLst>
              <a:ext uri="{FF2B5EF4-FFF2-40B4-BE49-F238E27FC236}">
                <a16:creationId xmlns:a16="http://schemas.microsoft.com/office/drawing/2014/main" id="{D8EB90F1-41E1-4B6C-B345-9909642EBD6E}"/>
              </a:ext>
            </a:extLst>
          </p:cNvPr>
          <p:cNvSpPr>
            <a:spLocks noChangeShapeType="1"/>
          </p:cNvSpPr>
          <p:nvPr/>
        </p:nvSpPr>
        <p:spPr bwMode="auto">
          <a:xfrm flipH="1">
            <a:off x="2124075" y="3789363"/>
            <a:ext cx="287338"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7" name="Line 37">
            <a:extLst>
              <a:ext uri="{FF2B5EF4-FFF2-40B4-BE49-F238E27FC236}">
                <a16:creationId xmlns:a16="http://schemas.microsoft.com/office/drawing/2014/main" id="{EBE7F1AF-331F-4060-8605-FE0E241A98AB}"/>
              </a:ext>
            </a:extLst>
          </p:cNvPr>
          <p:cNvSpPr>
            <a:spLocks noChangeShapeType="1"/>
          </p:cNvSpPr>
          <p:nvPr/>
        </p:nvSpPr>
        <p:spPr bwMode="auto">
          <a:xfrm>
            <a:off x="3635375" y="5013325"/>
            <a:ext cx="1657350"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8" name="Line 38">
            <a:extLst>
              <a:ext uri="{FF2B5EF4-FFF2-40B4-BE49-F238E27FC236}">
                <a16:creationId xmlns:a16="http://schemas.microsoft.com/office/drawing/2014/main" id="{45C1BCB1-9EDB-42D7-AF89-3F1BDC8C8C6C}"/>
              </a:ext>
            </a:extLst>
          </p:cNvPr>
          <p:cNvSpPr>
            <a:spLocks noChangeShapeType="1"/>
          </p:cNvSpPr>
          <p:nvPr/>
        </p:nvSpPr>
        <p:spPr bwMode="auto">
          <a:xfrm>
            <a:off x="3635375" y="50133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399" name="Line 39">
            <a:extLst>
              <a:ext uri="{FF2B5EF4-FFF2-40B4-BE49-F238E27FC236}">
                <a16:creationId xmlns:a16="http://schemas.microsoft.com/office/drawing/2014/main" id="{B0D9BB3A-B50F-4E39-AA84-224F6450AF9A}"/>
              </a:ext>
            </a:extLst>
          </p:cNvPr>
          <p:cNvSpPr>
            <a:spLocks noChangeShapeType="1"/>
          </p:cNvSpPr>
          <p:nvPr/>
        </p:nvSpPr>
        <p:spPr bwMode="auto">
          <a:xfrm>
            <a:off x="5292725" y="50133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0" name="Line 40">
            <a:extLst>
              <a:ext uri="{FF2B5EF4-FFF2-40B4-BE49-F238E27FC236}">
                <a16:creationId xmlns:a16="http://schemas.microsoft.com/office/drawing/2014/main" id="{36C05828-D374-4467-A049-FBDF320E373B}"/>
              </a:ext>
            </a:extLst>
          </p:cNvPr>
          <p:cNvSpPr>
            <a:spLocks noChangeShapeType="1"/>
          </p:cNvSpPr>
          <p:nvPr/>
        </p:nvSpPr>
        <p:spPr bwMode="auto">
          <a:xfrm>
            <a:off x="4427538" y="4868863"/>
            <a:ext cx="0" cy="144462"/>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1" name="Line 41">
            <a:extLst>
              <a:ext uri="{FF2B5EF4-FFF2-40B4-BE49-F238E27FC236}">
                <a16:creationId xmlns:a16="http://schemas.microsoft.com/office/drawing/2014/main" id="{A81EE789-37F0-417D-B108-2B5304953BC0}"/>
              </a:ext>
            </a:extLst>
          </p:cNvPr>
          <p:cNvSpPr>
            <a:spLocks noChangeShapeType="1"/>
          </p:cNvSpPr>
          <p:nvPr/>
        </p:nvSpPr>
        <p:spPr bwMode="auto">
          <a:xfrm>
            <a:off x="3348038" y="4365625"/>
            <a:ext cx="23034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2" name="Line 42">
            <a:extLst>
              <a:ext uri="{FF2B5EF4-FFF2-40B4-BE49-F238E27FC236}">
                <a16:creationId xmlns:a16="http://schemas.microsoft.com/office/drawing/2014/main" id="{A87E5024-D61B-43F2-B8DD-845F1CF4BE85}"/>
              </a:ext>
            </a:extLst>
          </p:cNvPr>
          <p:cNvSpPr>
            <a:spLocks noChangeShapeType="1"/>
          </p:cNvSpPr>
          <p:nvPr/>
        </p:nvSpPr>
        <p:spPr bwMode="auto">
          <a:xfrm flipV="1">
            <a:off x="4427538" y="4365625"/>
            <a:ext cx="0" cy="14287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3" name="Line 43">
            <a:extLst>
              <a:ext uri="{FF2B5EF4-FFF2-40B4-BE49-F238E27FC236}">
                <a16:creationId xmlns:a16="http://schemas.microsoft.com/office/drawing/2014/main" id="{D6942C1E-1CC3-4AC6-82EF-F27037360ED0}"/>
              </a:ext>
            </a:extLst>
          </p:cNvPr>
          <p:cNvSpPr>
            <a:spLocks noChangeShapeType="1"/>
          </p:cNvSpPr>
          <p:nvPr/>
        </p:nvSpPr>
        <p:spPr bwMode="auto">
          <a:xfrm flipV="1">
            <a:off x="3348038" y="41497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4" name="Line 44">
            <a:extLst>
              <a:ext uri="{FF2B5EF4-FFF2-40B4-BE49-F238E27FC236}">
                <a16:creationId xmlns:a16="http://schemas.microsoft.com/office/drawing/2014/main" id="{D66E306A-A4CE-40B2-AFB1-FEE6E527BE1B}"/>
              </a:ext>
            </a:extLst>
          </p:cNvPr>
          <p:cNvSpPr>
            <a:spLocks noChangeShapeType="1"/>
          </p:cNvSpPr>
          <p:nvPr/>
        </p:nvSpPr>
        <p:spPr bwMode="auto">
          <a:xfrm flipV="1">
            <a:off x="5651500" y="41497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5" name="Line 45">
            <a:extLst>
              <a:ext uri="{FF2B5EF4-FFF2-40B4-BE49-F238E27FC236}">
                <a16:creationId xmlns:a16="http://schemas.microsoft.com/office/drawing/2014/main" id="{89795854-5E9F-4293-85DB-1A206F7219B1}"/>
              </a:ext>
            </a:extLst>
          </p:cNvPr>
          <p:cNvSpPr>
            <a:spLocks noChangeShapeType="1"/>
          </p:cNvSpPr>
          <p:nvPr/>
        </p:nvSpPr>
        <p:spPr bwMode="auto">
          <a:xfrm>
            <a:off x="1835150" y="4652963"/>
            <a:ext cx="0" cy="360362"/>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6" name="Line 46">
            <a:extLst>
              <a:ext uri="{FF2B5EF4-FFF2-40B4-BE49-F238E27FC236}">
                <a16:creationId xmlns:a16="http://schemas.microsoft.com/office/drawing/2014/main" id="{BF8D6F79-72D6-4A45-BA04-7E35CE60BB95}"/>
              </a:ext>
            </a:extLst>
          </p:cNvPr>
          <p:cNvSpPr>
            <a:spLocks noChangeShapeType="1"/>
          </p:cNvSpPr>
          <p:nvPr/>
        </p:nvSpPr>
        <p:spPr bwMode="auto">
          <a:xfrm>
            <a:off x="2124075" y="6021388"/>
            <a:ext cx="17272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7" name="Line 47">
            <a:extLst>
              <a:ext uri="{FF2B5EF4-FFF2-40B4-BE49-F238E27FC236}">
                <a16:creationId xmlns:a16="http://schemas.microsoft.com/office/drawing/2014/main" id="{EA3F1CD7-9DE7-4860-BA25-A8822EFC1B7F}"/>
              </a:ext>
            </a:extLst>
          </p:cNvPr>
          <p:cNvSpPr>
            <a:spLocks noChangeShapeType="1"/>
          </p:cNvSpPr>
          <p:nvPr/>
        </p:nvSpPr>
        <p:spPr bwMode="auto">
          <a:xfrm>
            <a:off x="5651500" y="3068638"/>
            <a:ext cx="15843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8" name="Line 48">
            <a:extLst>
              <a:ext uri="{FF2B5EF4-FFF2-40B4-BE49-F238E27FC236}">
                <a16:creationId xmlns:a16="http://schemas.microsoft.com/office/drawing/2014/main" id="{BA27CA6F-8940-4324-AB96-CBC5610254B7}"/>
              </a:ext>
            </a:extLst>
          </p:cNvPr>
          <p:cNvSpPr>
            <a:spLocks noChangeShapeType="1"/>
          </p:cNvSpPr>
          <p:nvPr/>
        </p:nvSpPr>
        <p:spPr bwMode="auto">
          <a:xfrm>
            <a:off x="7235825" y="3068638"/>
            <a:ext cx="0" cy="3097212"/>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09" name="Line 49">
            <a:extLst>
              <a:ext uri="{FF2B5EF4-FFF2-40B4-BE49-F238E27FC236}">
                <a16:creationId xmlns:a16="http://schemas.microsoft.com/office/drawing/2014/main" id="{52ACDFE9-95EC-4249-BC78-0D40CDC2E11B}"/>
              </a:ext>
            </a:extLst>
          </p:cNvPr>
          <p:cNvSpPr>
            <a:spLocks noChangeShapeType="1"/>
          </p:cNvSpPr>
          <p:nvPr/>
        </p:nvSpPr>
        <p:spPr bwMode="auto">
          <a:xfrm flipH="1">
            <a:off x="6516688" y="6165850"/>
            <a:ext cx="719137"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10" name="Line 50">
            <a:extLst>
              <a:ext uri="{FF2B5EF4-FFF2-40B4-BE49-F238E27FC236}">
                <a16:creationId xmlns:a16="http://schemas.microsoft.com/office/drawing/2014/main" id="{90654CAC-A9E3-4F7C-979C-094AF743835E}"/>
              </a:ext>
            </a:extLst>
          </p:cNvPr>
          <p:cNvSpPr>
            <a:spLocks noChangeShapeType="1"/>
          </p:cNvSpPr>
          <p:nvPr/>
        </p:nvSpPr>
        <p:spPr bwMode="auto">
          <a:xfrm>
            <a:off x="5651500" y="4652963"/>
            <a:ext cx="1225550"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11" name="Line 51">
            <a:extLst>
              <a:ext uri="{FF2B5EF4-FFF2-40B4-BE49-F238E27FC236}">
                <a16:creationId xmlns:a16="http://schemas.microsoft.com/office/drawing/2014/main" id="{62AC6C08-F857-404A-937D-E2335475CD1C}"/>
              </a:ext>
            </a:extLst>
          </p:cNvPr>
          <p:cNvSpPr>
            <a:spLocks noChangeShapeType="1"/>
          </p:cNvSpPr>
          <p:nvPr/>
        </p:nvSpPr>
        <p:spPr bwMode="auto">
          <a:xfrm>
            <a:off x="6877050" y="4652963"/>
            <a:ext cx="0" cy="13684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71412" name="Line 52">
            <a:extLst>
              <a:ext uri="{FF2B5EF4-FFF2-40B4-BE49-F238E27FC236}">
                <a16:creationId xmlns:a16="http://schemas.microsoft.com/office/drawing/2014/main" id="{48FB2E29-D7EF-4CF7-877D-C243F504AC80}"/>
              </a:ext>
            </a:extLst>
          </p:cNvPr>
          <p:cNvSpPr>
            <a:spLocks noChangeShapeType="1"/>
          </p:cNvSpPr>
          <p:nvPr/>
        </p:nvSpPr>
        <p:spPr bwMode="auto">
          <a:xfrm flipH="1">
            <a:off x="6516688" y="6021388"/>
            <a:ext cx="360362"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1363"/>
                                        </p:tgtEl>
                                        <p:attrNameLst>
                                          <p:attrName>style.visibility</p:attrName>
                                        </p:attrNameLst>
                                      </p:cBhvr>
                                      <p:to>
                                        <p:strVal val="visible"/>
                                      </p:to>
                                    </p:set>
                                    <p:animEffect transition="in" filter="blinds(horizontal)">
                                      <p:cBhvr>
                                        <p:cTn id="7" dur="500"/>
                                        <p:tgtEl>
                                          <p:spTgt spid="27136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71378"/>
                                        </p:tgtEl>
                                        <p:attrNameLst>
                                          <p:attrName>style.visibility</p:attrName>
                                        </p:attrNameLst>
                                      </p:cBhvr>
                                      <p:to>
                                        <p:strVal val="visible"/>
                                      </p:to>
                                    </p:set>
                                    <p:animEffect transition="in" filter="blinds(horizontal)">
                                      <p:cBhvr>
                                        <p:cTn id="12" dur="500"/>
                                        <p:tgtEl>
                                          <p:spTgt spid="27137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71379"/>
                                        </p:tgtEl>
                                        <p:attrNameLst>
                                          <p:attrName>style.visibility</p:attrName>
                                        </p:attrNameLst>
                                      </p:cBhvr>
                                      <p:to>
                                        <p:strVal val="visible"/>
                                      </p:to>
                                    </p:set>
                                    <p:animEffect transition="in" filter="blinds(horizontal)">
                                      <p:cBhvr>
                                        <p:cTn id="17" dur="500"/>
                                        <p:tgtEl>
                                          <p:spTgt spid="27137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71368"/>
                                        </p:tgtEl>
                                        <p:attrNameLst>
                                          <p:attrName>style.visibility</p:attrName>
                                        </p:attrNameLst>
                                      </p:cBhvr>
                                      <p:to>
                                        <p:strVal val="visible"/>
                                      </p:to>
                                    </p:set>
                                    <p:animEffect transition="in" filter="blinds(horizontal)">
                                      <p:cBhvr>
                                        <p:cTn id="22" dur="500"/>
                                        <p:tgtEl>
                                          <p:spTgt spid="27136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71380"/>
                                        </p:tgtEl>
                                        <p:attrNameLst>
                                          <p:attrName>style.visibility</p:attrName>
                                        </p:attrNameLst>
                                      </p:cBhvr>
                                      <p:to>
                                        <p:strVal val="visible"/>
                                      </p:to>
                                    </p:set>
                                    <p:animEffect transition="in" filter="blinds(horizontal)">
                                      <p:cBhvr>
                                        <p:cTn id="27" dur="500"/>
                                        <p:tgtEl>
                                          <p:spTgt spid="27138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71364"/>
                                        </p:tgtEl>
                                        <p:attrNameLst>
                                          <p:attrName>style.visibility</p:attrName>
                                        </p:attrNameLst>
                                      </p:cBhvr>
                                      <p:to>
                                        <p:strVal val="visible"/>
                                      </p:to>
                                    </p:set>
                                    <p:animEffect transition="in" filter="blinds(horizontal)">
                                      <p:cBhvr>
                                        <p:cTn id="32" dur="500"/>
                                        <p:tgtEl>
                                          <p:spTgt spid="27136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271388"/>
                                        </p:tgtEl>
                                        <p:attrNameLst>
                                          <p:attrName>style.visibility</p:attrName>
                                        </p:attrNameLst>
                                      </p:cBhvr>
                                      <p:to>
                                        <p:strVal val="visible"/>
                                      </p:to>
                                    </p:set>
                                    <p:animEffect transition="in" filter="blinds(horizontal)">
                                      <p:cBhvr>
                                        <p:cTn id="37" dur="500"/>
                                        <p:tgtEl>
                                          <p:spTgt spid="27138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271385"/>
                                        </p:tgtEl>
                                        <p:attrNameLst>
                                          <p:attrName>style.visibility</p:attrName>
                                        </p:attrNameLst>
                                      </p:cBhvr>
                                      <p:to>
                                        <p:strVal val="visible"/>
                                      </p:to>
                                    </p:set>
                                    <p:animEffect transition="in" filter="blinds(horizontal)">
                                      <p:cBhvr>
                                        <p:cTn id="42" dur="500"/>
                                        <p:tgtEl>
                                          <p:spTgt spid="27138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271386"/>
                                        </p:tgtEl>
                                        <p:attrNameLst>
                                          <p:attrName>style.visibility</p:attrName>
                                        </p:attrNameLst>
                                      </p:cBhvr>
                                      <p:to>
                                        <p:strVal val="visible"/>
                                      </p:to>
                                    </p:set>
                                    <p:animEffect transition="in" filter="blinds(horizontal)">
                                      <p:cBhvr>
                                        <p:cTn id="47" dur="500"/>
                                        <p:tgtEl>
                                          <p:spTgt spid="271386"/>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71365"/>
                                        </p:tgtEl>
                                        <p:attrNameLst>
                                          <p:attrName>style.visibility</p:attrName>
                                        </p:attrNameLst>
                                      </p:cBhvr>
                                      <p:to>
                                        <p:strVal val="visible"/>
                                      </p:to>
                                    </p:set>
                                    <p:animEffect transition="in" filter="blinds(horizontal)">
                                      <p:cBhvr>
                                        <p:cTn id="52" dur="500"/>
                                        <p:tgtEl>
                                          <p:spTgt spid="271365"/>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271387"/>
                                        </p:tgtEl>
                                        <p:attrNameLst>
                                          <p:attrName>style.visibility</p:attrName>
                                        </p:attrNameLst>
                                      </p:cBhvr>
                                      <p:to>
                                        <p:strVal val="visible"/>
                                      </p:to>
                                    </p:set>
                                    <p:animEffect transition="in" filter="blinds(horizontal)">
                                      <p:cBhvr>
                                        <p:cTn id="57" dur="500"/>
                                        <p:tgtEl>
                                          <p:spTgt spid="271387"/>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271366"/>
                                        </p:tgtEl>
                                        <p:attrNameLst>
                                          <p:attrName>style.visibility</p:attrName>
                                        </p:attrNameLst>
                                      </p:cBhvr>
                                      <p:to>
                                        <p:strVal val="visible"/>
                                      </p:to>
                                    </p:set>
                                    <p:animEffect transition="in" filter="blinds(horizontal)">
                                      <p:cBhvr>
                                        <p:cTn id="62" dur="500"/>
                                        <p:tgtEl>
                                          <p:spTgt spid="271366"/>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nodeType="clickEffect">
                                  <p:stCondLst>
                                    <p:cond delay="0"/>
                                  </p:stCondLst>
                                  <p:childTnLst>
                                    <p:set>
                                      <p:cBhvr>
                                        <p:cTn id="66" dur="1" fill="hold">
                                          <p:stCondLst>
                                            <p:cond delay="0"/>
                                          </p:stCondLst>
                                        </p:cTn>
                                        <p:tgtEl>
                                          <p:spTgt spid="271382"/>
                                        </p:tgtEl>
                                        <p:attrNameLst>
                                          <p:attrName>style.visibility</p:attrName>
                                        </p:attrNameLst>
                                      </p:cBhvr>
                                      <p:to>
                                        <p:strVal val="visible"/>
                                      </p:to>
                                    </p:set>
                                    <p:animEffect transition="in" filter="blinds(horizontal)">
                                      <p:cBhvr>
                                        <p:cTn id="67" dur="500"/>
                                        <p:tgtEl>
                                          <p:spTgt spid="271382"/>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nodeType="clickEffect">
                                  <p:stCondLst>
                                    <p:cond delay="0"/>
                                  </p:stCondLst>
                                  <p:childTnLst>
                                    <p:set>
                                      <p:cBhvr>
                                        <p:cTn id="71" dur="1" fill="hold">
                                          <p:stCondLst>
                                            <p:cond delay="0"/>
                                          </p:stCondLst>
                                        </p:cTn>
                                        <p:tgtEl>
                                          <p:spTgt spid="271383"/>
                                        </p:tgtEl>
                                        <p:attrNameLst>
                                          <p:attrName>style.visibility</p:attrName>
                                        </p:attrNameLst>
                                      </p:cBhvr>
                                      <p:to>
                                        <p:strVal val="visible"/>
                                      </p:to>
                                    </p:set>
                                    <p:animEffect transition="in" filter="blinds(horizontal)">
                                      <p:cBhvr>
                                        <p:cTn id="72" dur="500"/>
                                        <p:tgtEl>
                                          <p:spTgt spid="271383"/>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nodeType="clickEffect">
                                  <p:stCondLst>
                                    <p:cond delay="0"/>
                                  </p:stCondLst>
                                  <p:childTnLst>
                                    <p:set>
                                      <p:cBhvr>
                                        <p:cTn id="76" dur="1" fill="hold">
                                          <p:stCondLst>
                                            <p:cond delay="0"/>
                                          </p:stCondLst>
                                        </p:cTn>
                                        <p:tgtEl>
                                          <p:spTgt spid="271381"/>
                                        </p:tgtEl>
                                        <p:attrNameLst>
                                          <p:attrName>style.visibility</p:attrName>
                                        </p:attrNameLst>
                                      </p:cBhvr>
                                      <p:to>
                                        <p:strVal val="visible"/>
                                      </p:to>
                                    </p:set>
                                    <p:animEffect transition="in" filter="blinds(horizontal)">
                                      <p:cBhvr>
                                        <p:cTn id="77" dur="500"/>
                                        <p:tgtEl>
                                          <p:spTgt spid="271381"/>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nodeType="clickEffect">
                                  <p:stCondLst>
                                    <p:cond delay="0"/>
                                  </p:stCondLst>
                                  <p:childTnLst>
                                    <p:set>
                                      <p:cBhvr>
                                        <p:cTn id="81" dur="1" fill="hold">
                                          <p:stCondLst>
                                            <p:cond delay="0"/>
                                          </p:stCondLst>
                                        </p:cTn>
                                        <p:tgtEl>
                                          <p:spTgt spid="271384"/>
                                        </p:tgtEl>
                                        <p:attrNameLst>
                                          <p:attrName>style.visibility</p:attrName>
                                        </p:attrNameLst>
                                      </p:cBhvr>
                                      <p:to>
                                        <p:strVal val="visible"/>
                                      </p:to>
                                    </p:set>
                                    <p:animEffect transition="in" filter="blinds(horizontal)">
                                      <p:cBhvr>
                                        <p:cTn id="82" dur="500"/>
                                        <p:tgtEl>
                                          <p:spTgt spid="271384"/>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271367"/>
                                        </p:tgtEl>
                                        <p:attrNameLst>
                                          <p:attrName>style.visibility</p:attrName>
                                        </p:attrNameLst>
                                      </p:cBhvr>
                                      <p:to>
                                        <p:strVal val="visible"/>
                                      </p:to>
                                    </p:set>
                                    <p:animEffect transition="in" filter="blinds(horizontal)">
                                      <p:cBhvr>
                                        <p:cTn id="87" dur="500"/>
                                        <p:tgtEl>
                                          <p:spTgt spid="271367"/>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3" presetClass="entr" presetSubtype="10" fill="hold" nodeType="clickEffect">
                                  <p:stCondLst>
                                    <p:cond delay="0"/>
                                  </p:stCondLst>
                                  <p:childTnLst>
                                    <p:set>
                                      <p:cBhvr>
                                        <p:cTn id="91" dur="1" fill="hold">
                                          <p:stCondLst>
                                            <p:cond delay="0"/>
                                          </p:stCondLst>
                                        </p:cTn>
                                        <p:tgtEl>
                                          <p:spTgt spid="271390"/>
                                        </p:tgtEl>
                                        <p:attrNameLst>
                                          <p:attrName>style.visibility</p:attrName>
                                        </p:attrNameLst>
                                      </p:cBhvr>
                                      <p:to>
                                        <p:strVal val="visible"/>
                                      </p:to>
                                    </p:set>
                                    <p:animEffect transition="in" filter="blinds(horizontal)">
                                      <p:cBhvr>
                                        <p:cTn id="92" dur="500"/>
                                        <p:tgtEl>
                                          <p:spTgt spid="271390"/>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nodeType="clickEffect">
                                  <p:stCondLst>
                                    <p:cond delay="0"/>
                                  </p:stCondLst>
                                  <p:childTnLst>
                                    <p:set>
                                      <p:cBhvr>
                                        <p:cTn id="96" dur="1" fill="hold">
                                          <p:stCondLst>
                                            <p:cond delay="0"/>
                                          </p:stCondLst>
                                        </p:cTn>
                                        <p:tgtEl>
                                          <p:spTgt spid="271389"/>
                                        </p:tgtEl>
                                        <p:attrNameLst>
                                          <p:attrName>style.visibility</p:attrName>
                                        </p:attrNameLst>
                                      </p:cBhvr>
                                      <p:to>
                                        <p:strVal val="visible"/>
                                      </p:to>
                                    </p:set>
                                    <p:animEffect transition="in" filter="blinds(horizontal)">
                                      <p:cBhvr>
                                        <p:cTn id="97" dur="500"/>
                                        <p:tgtEl>
                                          <p:spTgt spid="271389"/>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nodeType="clickEffect">
                                  <p:stCondLst>
                                    <p:cond delay="0"/>
                                  </p:stCondLst>
                                  <p:childTnLst>
                                    <p:set>
                                      <p:cBhvr>
                                        <p:cTn id="101" dur="1" fill="hold">
                                          <p:stCondLst>
                                            <p:cond delay="0"/>
                                          </p:stCondLst>
                                        </p:cTn>
                                        <p:tgtEl>
                                          <p:spTgt spid="271391"/>
                                        </p:tgtEl>
                                        <p:attrNameLst>
                                          <p:attrName>style.visibility</p:attrName>
                                        </p:attrNameLst>
                                      </p:cBhvr>
                                      <p:to>
                                        <p:strVal val="visible"/>
                                      </p:to>
                                    </p:set>
                                    <p:animEffect transition="in" filter="blinds(horizontal)">
                                      <p:cBhvr>
                                        <p:cTn id="102" dur="500"/>
                                        <p:tgtEl>
                                          <p:spTgt spid="271391"/>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3" presetClass="entr" presetSubtype="10" fill="hold" grpId="0" nodeType="clickEffect">
                                  <p:stCondLst>
                                    <p:cond delay="0"/>
                                  </p:stCondLst>
                                  <p:childTnLst>
                                    <p:set>
                                      <p:cBhvr>
                                        <p:cTn id="106" dur="1" fill="hold">
                                          <p:stCondLst>
                                            <p:cond delay="0"/>
                                          </p:stCondLst>
                                        </p:cTn>
                                        <p:tgtEl>
                                          <p:spTgt spid="271370"/>
                                        </p:tgtEl>
                                        <p:attrNameLst>
                                          <p:attrName>style.visibility</p:attrName>
                                        </p:attrNameLst>
                                      </p:cBhvr>
                                      <p:to>
                                        <p:strVal val="visible"/>
                                      </p:to>
                                    </p:set>
                                    <p:animEffect transition="in" filter="blinds(horizontal)">
                                      <p:cBhvr>
                                        <p:cTn id="107" dur="500"/>
                                        <p:tgtEl>
                                          <p:spTgt spid="271370"/>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3" presetClass="entr" presetSubtype="10" fill="hold" nodeType="clickEffect">
                                  <p:stCondLst>
                                    <p:cond delay="0"/>
                                  </p:stCondLst>
                                  <p:childTnLst>
                                    <p:set>
                                      <p:cBhvr>
                                        <p:cTn id="111" dur="1" fill="hold">
                                          <p:stCondLst>
                                            <p:cond delay="0"/>
                                          </p:stCondLst>
                                        </p:cTn>
                                        <p:tgtEl>
                                          <p:spTgt spid="271392"/>
                                        </p:tgtEl>
                                        <p:attrNameLst>
                                          <p:attrName>style.visibility</p:attrName>
                                        </p:attrNameLst>
                                      </p:cBhvr>
                                      <p:to>
                                        <p:strVal val="visible"/>
                                      </p:to>
                                    </p:set>
                                    <p:animEffect transition="in" filter="blinds(horizontal)">
                                      <p:cBhvr>
                                        <p:cTn id="112" dur="500"/>
                                        <p:tgtEl>
                                          <p:spTgt spid="271392"/>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3" presetClass="entr" presetSubtype="10" fill="hold" grpId="0" nodeType="clickEffect">
                                  <p:stCondLst>
                                    <p:cond delay="0"/>
                                  </p:stCondLst>
                                  <p:childTnLst>
                                    <p:set>
                                      <p:cBhvr>
                                        <p:cTn id="116" dur="1" fill="hold">
                                          <p:stCondLst>
                                            <p:cond delay="0"/>
                                          </p:stCondLst>
                                        </p:cTn>
                                        <p:tgtEl>
                                          <p:spTgt spid="271369"/>
                                        </p:tgtEl>
                                        <p:attrNameLst>
                                          <p:attrName>style.visibility</p:attrName>
                                        </p:attrNameLst>
                                      </p:cBhvr>
                                      <p:to>
                                        <p:strVal val="visible"/>
                                      </p:to>
                                    </p:set>
                                    <p:animEffect transition="in" filter="blinds(horizontal)">
                                      <p:cBhvr>
                                        <p:cTn id="117" dur="500"/>
                                        <p:tgtEl>
                                          <p:spTgt spid="271369"/>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3" presetClass="entr" presetSubtype="10" fill="hold" grpId="0" nodeType="clickEffect">
                                  <p:stCondLst>
                                    <p:cond delay="0"/>
                                  </p:stCondLst>
                                  <p:childTnLst>
                                    <p:set>
                                      <p:cBhvr>
                                        <p:cTn id="121" dur="1" fill="hold">
                                          <p:stCondLst>
                                            <p:cond delay="0"/>
                                          </p:stCondLst>
                                        </p:cTn>
                                        <p:tgtEl>
                                          <p:spTgt spid="271371"/>
                                        </p:tgtEl>
                                        <p:attrNameLst>
                                          <p:attrName>style.visibility</p:attrName>
                                        </p:attrNameLst>
                                      </p:cBhvr>
                                      <p:to>
                                        <p:strVal val="visible"/>
                                      </p:to>
                                    </p:set>
                                    <p:animEffect transition="in" filter="blinds(horizontal)">
                                      <p:cBhvr>
                                        <p:cTn id="122" dur="500"/>
                                        <p:tgtEl>
                                          <p:spTgt spid="271371"/>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3" presetClass="entr" presetSubtype="10" fill="hold" nodeType="clickEffect">
                                  <p:stCondLst>
                                    <p:cond delay="0"/>
                                  </p:stCondLst>
                                  <p:childTnLst>
                                    <p:set>
                                      <p:cBhvr>
                                        <p:cTn id="126" dur="1" fill="hold">
                                          <p:stCondLst>
                                            <p:cond delay="0"/>
                                          </p:stCondLst>
                                        </p:cTn>
                                        <p:tgtEl>
                                          <p:spTgt spid="271400"/>
                                        </p:tgtEl>
                                        <p:attrNameLst>
                                          <p:attrName>style.visibility</p:attrName>
                                        </p:attrNameLst>
                                      </p:cBhvr>
                                      <p:to>
                                        <p:strVal val="visible"/>
                                      </p:to>
                                    </p:set>
                                    <p:animEffect transition="in" filter="blinds(horizontal)">
                                      <p:cBhvr>
                                        <p:cTn id="127" dur="500"/>
                                        <p:tgtEl>
                                          <p:spTgt spid="271400"/>
                                        </p:tgtEl>
                                      </p:cBhvr>
                                    </p:animEffect>
                                  </p:childTnLst>
                                </p:cTn>
                              </p:par>
                            </p:childTnLst>
                          </p:cTn>
                        </p:par>
                      </p:childTnLst>
                    </p:cTn>
                  </p:par>
                  <p:par>
                    <p:cTn id="128" fill="hold" nodeType="clickPar">
                      <p:stCondLst>
                        <p:cond delay="indefinite"/>
                      </p:stCondLst>
                      <p:childTnLst>
                        <p:par>
                          <p:cTn id="129" fill="hold" nodeType="withGroup">
                            <p:stCondLst>
                              <p:cond delay="0"/>
                            </p:stCondLst>
                            <p:childTnLst>
                              <p:par>
                                <p:cTn id="130" presetID="3" presetClass="entr" presetSubtype="10" fill="hold" nodeType="clickEffect">
                                  <p:stCondLst>
                                    <p:cond delay="0"/>
                                  </p:stCondLst>
                                  <p:childTnLst>
                                    <p:set>
                                      <p:cBhvr>
                                        <p:cTn id="131" dur="1" fill="hold">
                                          <p:stCondLst>
                                            <p:cond delay="0"/>
                                          </p:stCondLst>
                                        </p:cTn>
                                        <p:tgtEl>
                                          <p:spTgt spid="271397"/>
                                        </p:tgtEl>
                                        <p:attrNameLst>
                                          <p:attrName>style.visibility</p:attrName>
                                        </p:attrNameLst>
                                      </p:cBhvr>
                                      <p:to>
                                        <p:strVal val="visible"/>
                                      </p:to>
                                    </p:set>
                                    <p:animEffect transition="in" filter="blinds(horizontal)">
                                      <p:cBhvr>
                                        <p:cTn id="132" dur="500"/>
                                        <p:tgtEl>
                                          <p:spTgt spid="271397"/>
                                        </p:tgtEl>
                                      </p:cBhvr>
                                    </p:animEffect>
                                  </p:childTnLst>
                                </p:cTn>
                              </p:par>
                            </p:childTnLst>
                          </p:cTn>
                        </p:par>
                      </p:childTnLst>
                    </p:cTn>
                  </p:par>
                  <p:par>
                    <p:cTn id="133" fill="hold" nodeType="clickPar">
                      <p:stCondLst>
                        <p:cond delay="indefinite"/>
                      </p:stCondLst>
                      <p:childTnLst>
                        <p:par>
                          <p:cTn id="134" fill="hold" nodeType="withGroup">
                            <p:stCondLst>
                              <p:cond delay="0"/>
                            </p:stCondLst>
                            <p:childTnLst>
                              <p:par>
                                <p:cTn id="135" presetID="3" presetClass="entr" presetSubtype="10" fill="hold" nodeType="clickEffect">
                                  <p:stCondLst>
                                    <p:cond delay="0"/>
                                  </p:stCondLst>
                                  <p:childTnLst>
                                    <p:set>
                                      <p:cBhvr>
                                        <p:cTn id="136" dur="1" fill="hold">
                                          <p:stCondLst>
                                            <p:cond delay="0"/>
                                          </p:stCondLst>
                                        </p:cTn>
                                        <p:tgtEl>
                                          <p:spTgt spid="271398"/>
                                        </p:tgtEl>
                                        <p:attrNameLst>
                                          <p:attrName>style.visibility</p:attrName>
                                        </p:attrNameLst>
                                      </p:cBhvr>
                                      <p:to>
                                        <p:strVal val="visible"/>
                                      </p:to>
                                    </p:set>
                                    <p:animEffect transition="in" filter="blinds(horizontal)">
                                      <p:cBhvr>
                                        <p:cTn id="137" dur="500"/>
                                        <p:tgtEl>
                                          <p:spTgt spid="271398"/>
                                        </p:tgtEl>
                                      </p:cBhvr>
                                    </p:animEffect>
                                  </p:childTnLst>
                                </p:cTn>
                              </p:par>
                            </p:childTnLst>
                          </p:cTn>
                        </p:par>
                      </p:childTnLst>
                    </p:cTn>
                  </p:par>
                  <p:par>
                    <p:cTn id="138" fill="hold" nodeType="clickPar">
                      <p:stCondLst>
                        <p:cond delay="indefinite"/>
                      </p:stCondLst>
                      <p:childTnLst>
                        <p:par>
                          <p:cTn id="139" fill="hold" nodeType="withGroup">
                            <p:stCondLst>
                              <p:cond delay="0"/>
                            </p:stCondLst>
                            <p:childTnLst>
                              <p:par>
                                <p:cTn id="140" presetID="3" presetClass="entr" presetSubtype="10" fill="hold" grpId="0" nodeType="clickEffect">
                                  <p:stCondLst>
                                    <p:cond delay="0"/>
                                  </p:stCondLst>
                                  <p:childTnLst>
                                    <p:set>
                                      <p:cBhvr>
                                        <p:cTn id="141" dur="1" fill="hold">
                                          <p:stCondLst>
                                            <p:cond delay="0"/>
                                          </p:stCondLst>
                                        </p:cTn>
                                        <p:tgtEl>
                                          <p:spTgt spid="271372"/>
                                        </p:tgtEl>
                                        <p:attrNameLst>
                                          <p:attrName>style.visibility</p:attrName>
                                        </p:attrNameLst>
                                      </p:cBhvr>
                                      <p:to>
                                        <p:strVal val="visible"/>
                                      </p:to>
                                    </p:set>
                                    <p:animEffect transition="in" filter="blinds(horizontal)">
                                      <p:cBhvr>
                                        <p:cTn id="142" dur="500"/>
                                        <p:tgtEl>
                                          <p:spTgt spid="271372"/>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3" presetClass="entr" presetSubtype="10" fill="hold" nodeType="clickEffect">
                                  <p:stCondLst>
                                    <p:cond delay="0"/>
                                  </p:stCondLst>
                                  <p:childTnLst>
                                    <p:set>
                                      <p:cBhvr>
                                        <p:cTn id="146" dur="1" fill="hold">
                                          <p:stCondLst>
                                            <p:cond delay="0"/>
                                          </p:stCondLst>
                                        </p:cTn>
                                        <p:tgtEl>
                                          <p:spTgt spid="271399"/>
                                        </p:tgtEl>
                                        <p:attrNameLst>
                                          <p:attrName>style.visibility</p:attrName>
                                        </p:attrNameLst>
                                      </p:cBhvr>
                                      <p:to>
                                        <p:strVal val="visible"/>
                                      </p:to>
                                    </p:set>
                                    <p:animEffect transition="in" filter="blinds(horizontal)">
                                      <p:cBhvr>
                                        <p:cTn id="147" dur="500"/>
                                        <p:tgtEl>
                                          <p:spTgt spid="271399"/>
                                        </p:tgtEl>
                                      </p:cBhvr>
                                    </p:animEffect>
                                  </p:childTnLst>
                                </p:cTn>
                              </p:par>
                            </p:childTnLst>
                          </p:cTn>
                        </p:par>
                      </p:childTnLst>
                    </p:cTn>
                  </p:par>
                  <p:par>
                    <p:cTn id="148" fill="hold" nodeType="clickPar">
                      <p:stCondLst>
                        <p:cond delay="indefinite"/>
                      </p:stCondLst>
                      <p:childTnLst>
                        <p:par>
                          <p:cTn id="149" fill="hold" nodeType="withGroup">
                            <p:stCondLst>
                              <p:cond delay="0"/>
                            </p:stCondLst>
                            <p:childTnLst>
                              <p:par>
                                <p:cTn id="150" presetID="3" presetClass="entr" presetSubtype="10" fill="hold" grpId="0" nodeType="clickEffect">
                                  <p:stCondLst>
                                    <p:cond delay="0"/>
                                  </p:stCondLst>
                                  <p:childTnLst>
                                    <p:set>
                                      <p:cBhvr>
                                        <p:cTn id="151" dur="1" fill="hold">
                                          <p:stCondLst>
                                            <p:cond delay="0"/>
                                          </p:stCondLst>
                                        </p:cTn>
                                        <p:tgtEl>
                                          <p:spTgt spid="271373"/>
                                        </p:tgtEl>
                                        <p:attrNameLst>
                                          <p:attrName>style.visibility</p:attrName>
                                        </p:attrNameLst>
                                      </p:cBhvr>
                                      <p:to>
                                        <p:strVal val="visible"/>
                                      </p:to>
                                    </p:set>
                                    <p:animEffect transition="in" filter="blinds(horizontal)">
                                      <p:cBhvr>
                                        <p:cTn id="152" dur="500"/>
                                        <p:tgtEl>
                                          <p:spTgt spid="271373"/>
                                        </p:tgtEl>
                                      </p:cBhvr>
                                    </p:animEffect>
                                  </p:childTnLst>
                                </p:cTn>
                              </p:par>
                            </p:childTnLst>
                          </p:cTn>
                        </p:par>
                      </p:childTnLst>
                    </p:cTn>
                  </p:par>
                  <p:par>
                    <p:cTn id="153" fill="hold" nodeType="clickPar">
                      <p:stCondLst>
                        <p:cond delay="indefinite"/>
                      </p:stCondLst>
                      <p:childTnLst>
                        <p:par>
                          <p:cTn id="154" fill="hold" nodeType="withGroup">
                            <p:stCondLst>
                              <p:cond delay="0"/>
                            </p:stCondLst>
                            <p:childTnLst>
                              <p:par>
                                <p:cTn id="155" presetID="3" presetClass="entr" presetSubtype="10" fill="hold" nodeType="clickEffect">
                                  <p:stCondLst>
                                    <p:cond delay="0"/>
                                  </p:stCondLst>
                                  <p:childTnLst>
                                    <p:set>
                                      <p:cBhvr>
                                        <p:cTn id="156" dur="1" fill="hold">
                                          <p:stCondLst>
                                            <p:cond delay="0"/>
                                          </p:stCondLst>
                                        </p:cTn>
                                        <p:tgtEl>
                                          <p:spTgt spid="271402"/>
                                        </p:tgtEl>
                                        <p:attrNameLst>
                                          <p:attrName>style.visibility</p:attrName>
                                        </p:attrNameLst>
                                      </p:cBhvr>
                                      <p:to>
                                        <p:strVal val="visible"/>
                                      </p:to>
                                    </p:set>
                                    <p:animEffect transition="in" filter="blinds(horizontal)">
                                      <p:cBhvr>
                                        <p:cTn id="157" dur="500"/>
                                        <p:tgtEl>
                                          <p:spTgt spid="271402"/>
                                        </p:tgtEl>
                                      </p:cBhvr>
                                    </p:animEffect>
                                  </p:childTnLst>
                                </p:cTn>
                              </p:par>
                            </p:childTnLst>
                          </p:cTn>
                        </p:par>
                      </p:childTnLst>
                    </p:cTn>
                  </p:par>
                  <p:par>
                    <p:cTn id="158" fill="hold" nodeType="clickPar">
                      <p:stCondLst>
                        <p:cond delay="indefinite"/>
                      </p:stCondLst>
                      <p:childTnLst>
                        <p:par>
                          <p:cTn id="159" fill="hold" nodeType="withGroup">
                            <p:stCondLst>
                              <p:cond delay="0"/>
                            </p:stCondLst>
                            <p:childTnLst>
                              <p:par>
                                <p:cTn id="160" presetID="3" presetClass="entr" presetSubtype="10" fill="hold" nodeType="clickEffect">
                                  <p:stCondLst>
                                    <p:cond delay="0"/>
                                  </p:stCondLst>
                                  <p:childTnLst>
                                    <p:set>
                                      <p:cBhvr>
                                        <p:cTn id="161" dur="1" fill="hold">
                                          <p:stCondLst>
                                            <p:cond delay="0"/>
                                          </p:stCondLst>
                                        </p:cTn>
                                        <p:tgtEl>
                                          <p:spTgt spid="271401"/>
                                        </p:tgtEl>
                                        <p:attrNameLst>
                                          <p:attrName>style.visibility</p:attrName>
                                        </p:attrNameLst>
                                      </p:cBhvr>
                                      <p:to>
                                        <p:strVal val="visible"/>
                                      </p:to>
                                    </p:set>
                                    <p:animEffect transition="in" filter="blinds(horizontal)">
                                      <p:cBhvr>
                                        <p:cTn id="162" dur="500"/>
                                        <p:tgtEl>
                                          <p:spTgt spid="271401"/>
                                        </p:tgtEl>
                                      </p:cBhvr>
                                    </p:animEffect>
                                  </p:childTnLst>
                                </p:cTn>
                              </p:par>
                            </p:childTnLst>
                          </p:cTn>
                        </p:par>
                      </p:childTnLst>
                    </p:cTn>
                  </p:par>
                  <p:par>
                    <p:cTn id="163" fill="hold" nodeType="clickPar">
                      <p:stCondLst>
                        <p:cond delay="indefinite"/>
                      </p:stCondLst>
                      <p:childTnLst>
                        <p:par>
                          <p:cTn id="164" fill="hold" nodeType="withGroup">
                            <p:stCondLst>
                              <p:cond delay="0"/>
                            </p:stCondLst>
                            <p:childTnLst>
                              <p:par>
                                <p:cTn id="165" presetID="3" presetClass="entr" presetSubtype="10" fill="hold" nodeType="clickEffect">
                                  <p:stCondLst>
                                    <p:cond delay="0"/>
                                  </p:stCondLst>
                                  <p:childTnLst>
                                    <p:set>
                                      <p:cBhvr>
                                        <p:cTn id="166" dur="1" fill="hold">
                                          <p:stCondLst>
                                            <p:cond delay="0"/>
                                          </p:stCondLst>
                                        </p:cTn>
                                        <p:tgtEl>
                                          <p:spTgt spid="271403"/>
                                        </p:tgtEl>
                                        <p:attrNameLst>
                                          <p:attrName>style.visibility</p:attrName>
                                        </p:attrNameLst>
                                      </p:cBhvr>
                                      <p:to>
                                        <p:strVal val="visible"/>
                                      </p:to>
                                    </p:set>
                                    <p:animEffect transition="in" filter="blinds(horizontal)">
                                      <p:cBhvr>
                                        <p:cTn id="167" dur="500"/>
                                        <p:tgtEl>
                                          <p:spTgt spid="271403"/>
                                        </p:tgtEl>
                                      </p:cBhvr>
                                    </p:animEffect>
                                  </p:childTnLst>
                                </p:cTn>
                              </p:par>
                            </p:childTnLst>
                          </p:cTn>
                        </p:par>
                      </p:childTnLst>
                    </p:cTn>
                  </p:par>
                  <p:par>
                    <p:cTn id="168" fill="hold" nodeType="clickPar">
                      <p:stCondLst>
                        <p:cond delay="indefinite"/>
                      </p:stCondLst>
                      <p:childTnLst>
                        <p:par>
                          <p:cTn id="169" fill="hold" nodeType="withGroup">
                            <p:stCondLst>
                              <p:cond delay="0"/>
                            </p:stCondLst>
                            <p:childTnLst>
                              <p:par>
                                <p:cTn id="170" presetID="3" presetClass="entr" presetSubtype="10" fill="hold" nodeType="clickEffect">
                                  <p:stCondLst>
                                    <p:cond delay="0"/>
                                  </p:stCondLst>
                                  <p:childTnLst>
                                    <p:set>
                                      <p:cBhvr>
                                        <p:cTn id="171" dur="1" fill="hold">
                                          <p:stCondLst>
                                            <p:cond delay="0"/>
                                          </p:stCondLst>
                                        </p:cTn>
                                        <p:tgtEl>
                                          <p:spTgt spid="271404"/>
                                        </p:tgtEl>
                                        <p:attrNameLst>
                                          <p:attrName>style.visibility</p:attrName>
                                        </p:attrNameLst>
                                      </p:cBhvr>
                                      <p:to>
                                        <p:strVal val="visible"/>
                                      </p:to>
                                    </p:set>
                                    <p:animEffect transition="in" filter="blinds(horizontal)">
                                      <p:cBhvr>
                                        <p:cTn id="172" dur="500"/>
                                        <p:tgtEl>
                                          <p:spTgt spid="271404"/>
                                        </p:tgtEl>
                                      </p:cBhvr>
                                    </p:animEffect>
                                  </p:childTnLst>
                                </p:cTn>
                              </p:par>
                            </p:childTnLst>
                          </p:cTn>
                        </p:par>
                      </p:childTnLst>
                    </p:cTn>
                  </p:par>
                  <p:par>
                    <p:cTn id="173" fill="hold" nodeType="clickPar">
                      <p:stCondLst>
                        <p:cond delay="indefinite"/>
                      </p:stCondLst>
                      <p:childTnLst>
                        <p:par>
                          <p:cTn id="174" fill="hold" nodeType="withGroup">
                            <p:stCondLst>
                              <p:cond delay="0"/>
                            </p:stCondLst>
                            <p:childTnLst>
                              <p:par>
                                <p:cTn id="175" presetID="3" presetClass="entr" presetSubtype="10" fill="hold" nodeType="clickEffect">
                                  <p:stCondLst>
                                    <p:cond delay="0"/>
                                  </p:stCondLst>
                                  <p:childTnLst>
                                    <p:set>
                                      <p:cBhvr>
                                        <p:cTn id="176" dur="1" fill="hold">
                                          <p:stCondLst>
                                            <p:cond delay="0"/>
                                          </p:stCondLst>
                                        </p:cTn>
                                        <p:tgtEl>
                                          <p:spTgt spid="271394"/>
                                        </p:tgtEl>
                                        <p:attrNameLst>
                                          <p:attrName>style.visibility</p:attrName>
                                        </p:attrNameLst>
                                      </p:cBhvr>
                                      <p:to>
                                        <p:strVal val="visible"/>
                                      </p:to>
                                    </p:set>
                                    <p:animEffect transition="in" filter="blinds(horizontal)">
                                      <p:cBhvr>
                                        <p:cTn id="177" dur="500"/>
                                        <p:tgtEl>
                                          <p:spTgt spid="271394"/>
                                        </p:tgtEl>
                                      </p:cBhvr>
                                    </p:animEffect>
                                  </p:childTnLst>
                                </p:cTn>
                              </p:par>
                            </p:childTnLst>
                          </p:cTn>
                        </p:par>
                      </p:childTnLst>
                    </p:cTn>
                  </p:par>
                  <p:par>
                    <p:cTn id="178" fill="hold" nodeType="clickPar">
                      <p:stCondLst>
                        <p:cond delay="indefinite"/>
                      </p:stCondLst>
                      <p:childTnLst>
                        <p:par>
                          <p:cTn id="179" fill="hold" nodeType="withGroup">
                            <p:stCondLst>
                              <p:cond delay="0"/>
                            </p:stCondLst>
                            <p:childTnLst>
                              <p:par>
                                <p:cTn id="180" presetID="3" presetClass="entr" presetSubtype="10" fill="hold" nodeType="clickEffect">
                                  <p:stCondLst>
                                    <p:cond delay="0"/>
                                  </p:stCondLst>
                                  <p:childTnLst>
                                    <p:set>
                                      <p:cBhvr>
                                        <p:cTn id="181" dur="1" fill="hold">
                                          <p:stCondLst>
                                            <p:cond delay="0"/>
                                          </p:stCondLst>
                                        </p:cTn>
                                        <p:tgtEl>
                                          <p:spTgt spid="271395"/>
                                        </p:tgtEl>
                                        <p:attrNameLst>
                                          <p:attrName>style.visibility</p:attrName>
                                        </p:attrNameLst>
                                      </p:cBhvr>
                                      <p:to>
                                        <p:strVal val="visible"/>
                                      </p:to>
                                    </p:set>
                                    <p:animEffect transition="in" filter="blinds(horizontal)">
                                      <p:cBhvr>
                                        <p:cTn id="182" dur="500"/>
                                        <p:tgtEl>
                                          <p:spTgt spid="271395"/>
                                        </p:tgtEl>
                                      </p:cBhvr>
                                    </p:animEffect>
                                  </p:childTnLst>
                                </p:cTn>
                              </p:par>
                            </p:childTnLst>
                          </p:cTn>
                        </p:par>
                      </p:childTnLst>
                    </p:cTn>
                  </p:par>
                  <p:par>
                    <p:cTn id="183" fill="hold" nodeType="clickPar">
                      <p:stCondLst>
                        <p:cond delay="indefinite"/>
                      </p:stCondLst>
                      <p:childTnLst>
                        <p:par>
                          <p:cTn id="184" fill="hold" nodeType="withGroup">
                            <p:stCondLst>
                              <p:cond delay="0"/>
                            </p:stCondLst>
                            <p:childTnLst>
                              <p:par>
                                <p:cTn id="185" presetID="3" presetClass="entr" presetSubtype="10" fill="hold" nodeType="clickEffect">
                                  <p:stCondLst>
                                    <p:cond delay="0"/>
                                  </p:stCondLst>
                                  <p:childTnLst>
                                    <p:set>
                                      <p:cBhvr>
                                        <p:cTn id="186" dur="1" fill="hold">
                                          <p:stCondLst>
                                            <p:cond delay="0"/>
                                          </p:stCondLst>
                                        </p:cTn>
                                        <p:tgtEl>
                                          <p:spTgt spid="271393"/>
                                        </p:tgtEl>
                                        <p:attrNameLst>
                                          <p:attrName>style.visibility</p:attrName>
                                        </p:attrNameLst>
                                      </p:cBhvr>
                                      <p:to>
                                        <p:strVal val="visible"/>
                                      </p:to>
                                    </p:set>
                                    <p:animEffect transition="in" filter="blinds(horizontal)">
                                      <p:cBhvr>
                                        <p:cTn id="187" dur="500"/>
                                        <p:tgtEl>
                                          <p:spTgt spid="271393"/>
                                        </p:tgtEl>
                                      </p:cBhvr>
                                    </p:animEffect>
                                  </p:childTnLst>
                                </p:cTn>
                              </p:par>
                            </p:childTnLst>
                          </p:cTn>
                        </p:par>
                      </p:childTnLst>
                    </p:cTn>
                  </p:par>
                  <p:par>
                    <p:cTn id="188" fill="hold" nodeType="clickPar">
                      <p:stCondLst>
                        <p:cond delay="indefinite"/>
                      </p:stCondLst>
                      <p:childTnLst>
                        <p:par>
                          <p:cTn id="189" fill="hold" nodeType="withGroup">
                            <p:stCondLst>
                              <p:cond delay="0"/>
                            </p:stCondLst>
                            <p:childTnLst>
                              <p:par>
                                <p:cTn id="190" presetID="3" presetClass="entr" presetSubtype="10" fill="hold" nodeType="clickEffect">
                                  <p:stCondLst>
                                    <p:cond delay="0"/>
                                  </p:stCondLst>
                                  <p:childTnLst>
                                    <p:set>
                                      <p:cBhvr>
                                        <p:cTn id="191" dur="1" fill="hold">
                                          <p:stCondLst>
                                            <p:cond delay="0"/>
                                          </p:stCondLst>
                                        </p:cTn>
                                        <p:tgtEl>
                                          <p:spTgt spid="271396"/>
                                        </p:tgtEl>
                                        <p:attrNameLst>
                                          <p:attrName>style.visibility</p:attrName>
                                        </p:attrNameLst>
                                      </p:cBhvr>
                                      <p:to>
                                        <p:strVal val="visible"/>
                                      </p:to>
                                    </p:set>
                                    <p:animEffect transition="in" filter="blinds(horizontal)">
                                      <p:cBhvr>
                                        <p:cTn id="192" dur="500"/>
                                        <p:tgtEl>
                                          <p:spTgt spid="271396"/>
                                        </p:tgtEl>
                                      </p:cBhvr>
                                    </p:animEffect>
                                  </p:childTnLst>
                                </p:cTn>
                              </p:par>
                            </p:childTnLst>
                          </p:cTn>
                        </p:par>
                      </p:childTnLst>
                    </p:cTn>
                  </p:par>
                  <p:par>
                    <p:cTn id="193" fill="hold" nodeType="clickPar">
                      <p:stCondLst>
                        <p:cond delay="indefinite"/>
                      </p:stCondLst>
                      <p:childTnLst>
                        <p:par>
                          <p:cTn id="194" fill="hold" nodeType="withGroup">
                            <p:stCondLst>
                              <p:cond delay="0"/>
                            </p:stCondLst>
                            <p:childTnLst>
                              <p:par>
                                <p:cTn id="195" presetID="3" presetClass="entr" presetSubtype="10" fill="hold" grpId="0" nodeType="clickEffect">
                                  <p:stCondLst>
                                    <p:cond delay="0"/>
                                  </p:stCondLst>
                                  <p:childTnLst>
                                    <p:set>
                                      <p:cBhvr>
                                        <p:cTn id="196" dur="1" fill="hold">
                                          <p:stCondLst>
                                            <p:cond delay="0"/>
                                          </p:stCondLst>
                                        </p:cTn>
                                        <p:tgtEl>
                                          <p:spTgt spid="271374"/>
                                        </p:tgtEl>
                                        <p:attrNameLst>
                                          <p:attrName>style.visibility</p:attrName>
                                        </p:attrNameLst>
                                      </p:cBhvr>
                                      <p:to>
                                        <p:strVal val="visible"/>
                                      </p:to>
                                    </p:set>
                                    <p:animEffect transition="in" filter="blinds(horizontal)">
                                      <p:cBhvr>
                                        <p:cTn id="197" dur="500"/>
                                        <p:tgtEl>
                                          <p:spTgt spid="271374"/>
                                        </p:tgtEl>
                                      </p:cBhvr>
                                    </p:animEffect>
                                  </p:childTnLst>
                                </p:cTn>
                              </p:par>
                            </p:childTnLst>
                          </p:cTn>
                        </p:par>
                      </p:childTnLst>
                    </p:cTn>
                  </p:par>
                  <p:par>
                    <p:cTn id="198" fill="hold" nodeType="clickPar">
                      <p:stCondLst>
                        <p:cond delay="indefinite"/>
                      </p:stCondLst>
                      <p:childTnLst>
                        <p:par>
                          <p:cTn id="199" fill="hold" nodeType="withGroup">
                            <p:stCondLst>
                              <p:cond delay="0"/>
                            </p:stCondLst>
                            <p:childTnLst>
                              <p:par>
                                <p:cTn id="200" presetID="3" presetClass="entr" presetSubtype="10" fill="hold" nodeType="clickEffect">
                                  <p:stCondLst>
                                    <p:cond delay="0"/>
                                  </p:stCondLst>
                                  <p:childTnLst>
                                    <p:set>
                                      <p:cBhvr>
                                        <p:cTn id="201" dur="1" fill="hold">
                                          <p:stCondLst>
                                            <p:cond delay="0"/>
                                          </p:stCondLst>
                                        </p:cTn>
                                        <p:tgtEl>
                                          <p:spTgt spid="271405"/>
                                        </p:tgtEl>
                                        <p:attrNameLst>
                                          <p:attrName>style.visibility</p:attrName>
                                        </p:attrNameLst>
                                      </p:cBhvr>
                                      <p:to>
                                        <p:strVal val="visible"/>
                                      </p:to>
                                    </p:set>
                                    <p:animEffect transition="in" filter="blinds(horizontal)">
                                      <p:cBhvr>
                                        <p:cTn id="202" dur="500"/>
                                        <p:tgtEl>
                                          <p:spTgt spid="271405"/>
                                        </p:tgtEl>
                                      </p:cBhvr>
                                    </p:animEffect>
                                  </p:childTnLst>
                                </p:cTn>
                              </p:par>
                            </p:childTnLst>
                          </p:cTn>
                        </p:par>
                      </p:childTnLst>
                    </p:cTn>
                  </p:par>
                  <p:par>
                    <p:cTn id="203" fill="hold" nodeType="clickPar">
                      <p:stCondLst>
                        <p:cond delay="indefinite"/>
                      </p:stCondLst>
                      <p:childTnLst>
                        <p:par>
                          <p:cTn id="204" fill="hold" nodeType="withGroup">
                            <p:stCondLst>
                              <p:cond delay="0"/>
                            </p:stCondLst>
                            <p:childTnLst>
                              <p:par>
                                <p:cTn id="205" presetID="3" presetClass="entr" presetSubtype="10" fill="hold" grpId="0" nodeType="clickEffect">
                                  <p:stCondLst>
                                    <p:cond delay="0"/>
                                  </p:stCondLst>
                                  <p:childTnLst>
                                    <p:set>
                                      <p:cBhvr>
                                        <p:cTn id="206" dur="1" fill="hold">
                                          <p:stCondLst>
                                            <p:cond delay="0"/>
                                          </p:stCondLst>
                                        </p:cTn>
                                        <p:tgtEl>
                                          <p:spTgt spid="271375"/>
                                        </p:tgtEl>
                                        <p:attrNameLst>
                                          <p:attrName>style.visibility</p:attrName>
                                        </p:attrNameLst>
                                      </p:cBhvr>
                                      <p:to>
                                        <p:strVal val="visible"/>
                                      </p:to>
                                    </p:set>
                                    <p:animEffect transition="in" filter="blinds(horizontal)">
                                      <p:cBhvr>
                                        <p:cTn id="207" dur="500"/>
                                        <p:tgtEl>
                                          <p:spTgt spid="271375"/>
                                        </p:tgtEl>
                                      </p:cBhvr>
                                    </p:animEffect>
                                  </p:childTnLst>
                                </p:cTn>
                              </p:par>
                            </p:childTnLst>
                          </p:cTn>
                        </p:par>
                      </p:childTnLst>
                    </p:cTn>
                  </p:par>
                  <p:par>
                    <p:cTn id="208" fill="hold" nodeType="clickPar">
                      <p:stCondLst>
                        <p:cond delay="indefinite"/>
                      </p:stCondLst>
                      <p:childTnLst>
                        <p:par>
                          <p:cTn id="209" fill="hold" nodeType="withGroup">
                            <p:stCondLst>
                              <p:cond delay="0"/>
                            </p:stCondLst>
                            <p:childTnLst>
                              <p:par>
                                <p:cTn id="210" presetID="3" presetClass="entr" presetSubtype="10" fill="hold" nodeType="clickEffect">
                                  <p:stCondLst>
                                    <p:cond delay="0"/>
                                  </p:stCondLst>
                                  <p:childTnLst>
                                    <p:set>
                                      <p:cBhvr>
                                        <p:cTn id="211" dur="1" fill="hold">
                                          <p:stCondLst>
                                            <p:cond delay="0"/>
                                          </p:stCondLst>
                                        </p:cTn>
                                        <p:tgtEl>
                                          <p:spTgt spid="271406"/>
                                        </p:tgtEl>
                                        <p:attrNameLst>
                                          <p:attrName>style.visibility</p:attrName>
                                        </p:attrNameLst>
                                      </p:cBhvr>
                                      <p:to>
                                        <p:strVal val="visible"/>
                                      </p:to>
                                    </p:set>
                                    <p:animEffect transition="in" filter="blinds(horizontal)">
                                      <p:cBhvr>
                                        <p:cTn id="212" dur="500"/>
                                        <p:tgtEl>
                                          <p:spTgt spid="271406"/>
                                        </p:tgtEl>
                                      </p:cBhvr>
                                    </p:animEffect>
                                  </p:childTnLst>
                                </p:cTn>
                              </p:par>
                            </p:childTnLst>
                          </p:cTn>
                        </p:par>
                      </p:childTnLst>
                    </p:cTn>
                  </p:par>
                  <p:par>
                    <p:cTn id="213" fill="hold" nodeType="clickPar">
                      <p:stCondLst>
                        <p:cond delay="indefinite"/>
                      </p:stCondLst>
                      <p:childTnLst>
                        <p:par>
                          <p:cTn id="214" fill="hold" nodeType="withGroup">
                            <p:stCondLst>
                              <p:cond delay="0"/>
                            </p:stCondLst>
                            <p:childTnLst>
                              <p:par>
                                <p:cTn id="215" presetID="3" presetClass="entr" presetSubtype="10" fill="hold" nodeType="clickEffect">
                                  <p:stCondLst>
                                    <p:cond delay="0"/>
                                  </p:stCondLst>
                                  <p:childTnLst>
                                    <p:set>
                                      <p:cBhvr>
                                        <p:cTn id="216" dur="1" fill="hold">
                                          <p:stCondLst>
                                            <p:cond delay="0"/>
                                          </p:stCondLst>
                                        </p:cTn>
                                        <p:tgtEl>
                                          <p:spTgt spid="271407"/>
                                        </p:tgtEl>
                                        <p:attrNameLst>
                                          <p:attrName>style.visibility</p:attrName>
                                        </p:attrNameLst>
                                      </p:cBhvr>
                                      <p:to>
                                        <p:strVal val="visible"/>
                                      </p:to>
                                    </p:set>
                                    <p:animEffect transition="in" filter="blinds(horizontal)">
                                      <p:cBhvr>
                                        <p:cTn id="217" dur="500"/>
                                        <p:tgtEl>
                                          <p:spTgt spid="271407"/>
                                        </p:tgtEl>
                                      </p:cBhvr>
                                    </p:animEffect>
                                  </p:childTnLst>
                                </p:cTn>
                              </p:par>
                            </p:childTnLst>
                          </p:cTn>
                        </p:par>
                      </p:childTnLst>
                    </p:cTn>
                  </p:par>
                  <p:par>
                    <p:cTn id="218" fill="hold" nodeType="clickPar">
                      <p:stCondLst>
                        <p:cond delay="indefinite"/>
                      </p:stCondLst>
                      <p:childTnLst>
                        <p:par>
                          <p:cTn id="219" fill="hold" nodeType="withGroup">
                            <p:stCondLst>
                              <p:cond delay="0"/>
                            </p:stCondLst>
                            <p:childTnLst>
                              <p:par>
                                <p:cTn id="220" presetID="3" presetClass="entr" presetSubtype="10" fill="hold" nodeType="clickEffect">
                                  <p:stCondLst>
                                    <p:cond delay="0"/>
                                  </p:stCondLst>
                                  <p:childTnLst>
                                    <p:set>
                                      <p:cBhvr>
                                        <p:cTn id="221" dur="1" fill="hold">
                                          <p:stCondLst>
                                            <p:cond delay="0"/>
                                          </p:stCondLst>
                                        </p:cTn>
                                        <p:tgtEl>
                                          <p:spTgt spid="271408"/>
                                        </p:tgtEl>
                                        <p:attrNameLst>
                                          <p:attrName>style.visibility</p:attrName>
                                        </p:attrNameLst>
                                      </p:cBhvr>
                                      <p:to>
                                        <p:strVal val="visible"/>
                                      </p:to>
                                    </p:set>
                                    <p:animEffect transition="in" filter="blinds(horizontal)">
                                      <p:cBhvr>
                                        <p:cTn id="222" dur="500"/>
                                        <p:tgtEl>
                                          <p:spTgt spid="271408"/>
                                        </p:tgtEl>
                                      </p:cBhvr>
                                    </p:animEffect>
                                  </p:childTnLst>
                                </p:cTn>
                              </p:par>
                            </p:childTnLst>
                          </p:cTn>
                        </p:par>
                      </p:childTnLst>
                    </p:cTn>
                  </p:par>
                  <p:par>
                    <p:cTn id="223" fill="hold" nodeType="clickPar">
                      <p:stCondLst>
                        <p:cond delay="indefinite"/>
                      </p:stCondLst>
                      <p:childTnLst>
                        <p:par>
                          <p:cTn id="224" fill="hold" nodeType="withGroup">
                            <p:stCondLst>
                              <p:cond delay="0"/>
                            </p:stCondLst>
                            <p:childTnLst>
                              <p:par>
                                <p:cTn id="225" presetID="3" presetClass="entr" presetSubtype="10" fill="hold" nodeType="clickEffect">
                                  <p:stCondLst>
                                    <p:cond delay="0"/>
                                  </p:stCondLst>
                                  <p:childTnLst>
                                    <p:set>
                                      <p:cBhvr>
                                        <p:cTn id="226" dur="1" fill="hold">
                                          <p:stCondLst>
                                            <p:cond delay="0"/>
                                          </p:stCondLst>
                                        </p:cTn>
                                        <p:tgtEl>
                                          <p:spTgt spid="271409"/>
                                        </p:tgtEl>
                                        <p:attrNameLst>
                                          <p:attrName>style.visibility</p:attrName>
                                        </p:attrNameLst>
                                      </p:cBhvr>
                                      <p:to>
                                        <p:strVal val="visible"/>
                                      </p:to>
                                    </p:set>
                                    <p:animEffect transition="in" filter="blinds(horizontal)">
                                      <p:cBhvr>
                                        <p:cTn id="227" dur="500"/>
                                        <p:tgtEl>
                                          <p:spTgt spid="271409"/>
                                        </p:tgtEl>
                                      </p:cBhvr>
                                    </p:animEffect>
                                  </p:childTnLst>
                                </p:cTn>
                              </p:par>
                            </p:childTnLst>
                          </p:cTn>
                        </p:par>
                      </p:childTnLst>
                    </p:cTn>
                  </p:par>
                  <p:par>
                    <p:cTn id="228" fill="hold" nodeType="clickPar">
                      <p:stCondLst>
                        <p:cond delay="indefinite"/>
                      </p:stCondLst>
                      <p:childTnLst>
                        <p:par>
                          <p:cTn id="229" fill="hold" nodeType="withGroup">
                            <p:stCondLst>
                              <p:cond delay="0"/>
                            </p:stCondLst>
                            <p:childTnLst>
                              <p:par>
                                <p:cTn id="230" presetID="3" presetClass="entr" presetSubtype="10" fill="hold" nodeType="clickEffect">
                                  <p:stCondLst>
                                    <p:cond delay="0"/>
                                  </p:stCondLst>
                                  <p:childTnLst>
                                    <p:set>
                                      <p:cBhvr>
                                        <p:cTn id="231" dur="1" fill="hold">
                                          <p:stCondLst>
                                            <p:cond delay="0"/>
                                          </p:stCondLst>
                                        </p:cTn>
                                        <p:tgtEl>
                                          <p:spTgt spid="271410"/>
                                        </p:tgtEl>
                                        <p:attrNameLst>
                                          <p:attrName>style.visibility</p:attrName>
                                        </p:attrNameLst>
                                      </p:cBhvr>
                                      <p:to>
                                        <p:strVal val="visible"/>
                                      </p:to>
                                    </p:set>
                                    <p:animEffect transition="in" filter="blinds(horizontal)">
                                      <p:cBhvr>
                                        <p:cTn id="232" dur="500"/>
                                        <p:tgtEl>
                                          <p:spTgt spid="271410"/>
                                        </p:tgtEl>
                                      </p:cBhvr>
                                    </p:animEffect>
                                  </p:childTnLst>
                                </p:cTn>
                              </p:par>
                            </p:childTnLst>
                          </p:cTn>
                        </p:par>
                      </p:childTnLst>
                    </p:cTn>
                  </p:par>
                  <p:par>
                    <p:cTn id="233" fill="hold" nodeType="clickPar">
                      <p:stCondLst>
                        <p:cond delay="indefinite"/>
                      </p:stCondLst>
                      <p:childTnLst>
                        <p:par>
                          <p:cTn id="234" fill="hold" nodeType="withGroup">
                            <p:stCondLst>
                              <p:cond delay="0"/>
                            </p:stCondLst>
                            <p:childTnLst>
                              <p:par>
                                <p:cTn id="235" presetID="3" presetClass="entr" presetSubtype="10" fill="hold" nodeType="clickEffect">
                                  <p:stCondLst>
                                    <p:cond delay="0"/>
                                  </p:stCondLst>
                                  <p:childTnLst>
                                    <p:set>
                                      <p:cBhvr>
                                        <p:cTn id="236" dur="1" fill="hold">
                                          <p:stCondLst>
                                            <p:cond delay="0"/>
                                          </p:stCondLst>
                                        </p:cTn>
                                        <p:tgtEl>
                                          <p:spTgt spid="271411"/>
                                        </p:tgtEl>
                                        <p:attrNameLst>
                                          <p:attrName>style.visibility</p:attrName>
                                        </p:attrNameLst>
                                      </p:cBhvr>
                                      <p:to>
                                        <p:strVal val="visible"/>
                                      </p:to>
                                    </p:set>
                                    <p:animEffect transition="in" filter="blinds(horizontal)">
                                      <p:cBhvr>
                                        <p:cTn id="237" dur="500"/>
                                        <p:tgtEl>
                                          <p:spTgt spid="271411"/>
                                        </p:tgtEl>
                                      </p:cBhvr>
                                    </p:animEffect>
                                  </p:childTnLst>
                                </p:cTn>
                              </p:par>
                            </p:childTnLst>
                          </p:cTn>
                        </p:par>
                      </p:childTnLst>
                    </p:cTn>
                  </p:par>
                  <p:par>
                    <p:cTn id="238" fill="hold" nodeType="clickPar">
                      <p:stCondLst>
                        <p:cond delay="indefinite"/>
                      </p:stCondLst>
                      <p:childTnLst>
                        <p:par>
                          <p:cTn id="239" fill="hold" nodeType="withGroup">
                            <p:stCondLst>
                              <p:cond delay="0"/>
                            </p:stCondLst>
                            <p:childTnLst>
                              <p:par>
                                <p:cTn id="240" presetID="3" presetClass="entr" presetSubtype="10" fill="hold" nodeType="clickEffect">
                                  <p:stCondLst>
                                    <p:cond delay="0"/>
                                  </p:stCondLst>
                                  <p:childTnLst>
                                    <p:set>
                                      <p:cBhvr>
                                        <p:cTn id="241" dur="1" fill="hold">
                                          <p:stCondLst>
                                            <p:cond delay="0"/>
                                          </p:stCondLst>
                                        </p:cTn>
                                        <p:tgtEl>
                                          <p:spTgt spid="271412"/>
                                        </p:tgtEl>
                                        <p:attrNameLst>
                                          <p:attrName>style.visibility</p:attrName>
                                        </p:attrNameLst>
                                      </p:cBhvr>
                                      <p:to>
                                        <p:strVal val="visible"/>
                                      </p:to>
                                    </p:set>
                                    <p:animEffect transition="in" filter="blinds(horizontal)">
                                      <p:cBhvr>
                                        <p:cTn id="242" dur="500"/>
                                        <p:tgtEl>
                                          <p:spTgt spid="271412"/>
                                        </p:tgtEl>
                                      </p:cBhvr>
                                    </p:animEffect>
                                  </p:childTnLst>
                                </p:cTn>
                              </p:par>
                            </p:childTnLst>
                          </p:cTn>
                        </p:par>
                      </p:childTnLst>
                    </p:cTn>
                  </p:par>
                  <p:par>
                    <p:cTn id="243" fill="hold" nodeType="clickPar">
                      <p:stCondLst>
                        <p:cond delay="indefinite"/>
                      </p:stCondLst>
                      <p:childTnLst>
                        <p:par>
                          <p:cTn id="244" fill="hold" nodeType="withGroup">
                            <p:stCondLst>
                              <p:cond delay="0"/>
                            </p:stCondLst>
                            <p:childTnLst>
                              <p:par>
                                <p:cTn id="245" presetID="3" presetClass="entr" presetSubtype="10" fill="hold" grpId="0" nodeType="clickEffect">
                                  <p:stCondLst>
                                    <p:cond delay="0"/>
                                  </p:stCondLst>
                                  <p:childTnLst>
                                    <p:set>
                                      <p:cBhvr>
                                        <p:cTn id="246" dur="1" fill="hold">
                                          <p:stCondLst>
                                            <p:cond delay="0"/>
                                          </p:stCondLst>
                                        </p:cTn>
                                        <p:tgtEl>
                                          <p:spTgt spid="271376"/>
                                        </p:tgtEl>
                                        <p:attrNameLst>
                                          <p:attrName>style.visibility</p:attrName>
                                        </p:attrNameLst>
                                      </p:cBhvr>
                                      <p:to>
                                        <p:strVal val="visible"/>
                                      </p:to>
                                    </p:set>
                                    <p:animEffect transition="in" filter="blinds(horizontal)">
                                      <p:cBhvr>
                                        <p:cTn id="247" dur="500"/>
                                        <p:tgtEl>
                                          <p:spTgt spid="271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3" grpId="0" animBg="1"/>
      <p:bldP spid="271364" grpId="0" animBg="1"/>
      <p:bldP spid="271365" grpId="0" animBg="1"/>
      <p:bldP spid="271366" grpId="0" animBg="1"/>
      <p:bldP spid="271367" grpId="0" animBg="1"/>
      <p:bldP spid="271368" grpId="0" animBg="1"/>
      <p:bldP spid="271369" grpId="0" animBg="1"/>
      <p:bldP spid="271370" grpId="0" animBg="1"/>
      <p:bldP spid="271371" grpId="0" animBg="1"/>
      <p:bldP spid="271372" grpId="0" animBg="1"/>
      <p:bldP spid="271373" grpId="0" animBg="1"/>
      <p:bldP spid="271374" grpId="0" animBg="1"/>
      <p:bldP spid="271375" grpId="0" animBg="1"/>
      <p:bldP spid="27137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灯片编号占位符 5">
            <a:extLst>
              <a:ext uri="{FF2B5EF4-FFF2-40B4-BE49-F238E27FC236}">
                <a16:creationId xmlns:a16="http://schemas.microsoft.com/office/drawing/2014/main" id="{4CC41DD0-1350-44B8-9D31-51CE8CD06261}"/>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8C11FD36-5AB0-49D7-86AC-863D5131D3A6}" type="slidenum">
              <a:rPr lang="en-US" altLang="zh-CN" sz="1400" smtClean="0"/>
              <a:pPr>
                <a:spcBef>
                  <a:spcPct val="0"/>
                </a:spcBef>
                <a:buFontTx/>
                <a:buNone/>
              </a:pPr>
              <a:t>20</a:t>
            </a:fld>
            <a:endParaRPr lang="en-US" altLang="zh-CN" sz="1400"/>
          </a:p>
        </p:txBody>
      </p:sp>
      <p:sp>
        <p:nvSpPr>
          <p:cNvPr id="296963" name="Rectangle 3">
            <a:extLst>
              <a:ext uri="{FF2B5EF4-FFF2-40B4-BE49-F238E27FC236}">
                <a16:creationId xmlns:a16="http://schemas.microsoft.com/office/drawing/2014/main" id="{7B3D7526-0B3B-440E-B716-106FBF33B110}"/>
              </a:ext>
            </a:extLst>
          </p:cNvPr>
          <p:cNvSpPr>
            <a:spLocks noGrp="1" noChangeArrowheads="1"/>
          </p:cNvSpPr>
          <p:nvPr>
            <p:ph type="body" idx="1"/>
          </p:nvPr>
        </p:nvSpPr>
        <p:spPr>
          <a:xfrm>
            <a:off x="685800" y="1700213"/>
            <a:ext cx="7696200" cy="3905250"/>
          </a:xfrm>
          <a:solidFill>
            <a:srgbClr val="FFCC00"/>
          </a:solidFill>
          <a:ln w="44450" cap="flat"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b"/>
          <a:lstStyle/>
          <a:p>
            <a:pPr marL="0" indent="0" eaLnBrk="1" hangingPunct="1">
              <a:lnSpc>
                <a:spcPct val="90000"/>
              </a:lnSpc>
              <a:spcBef>
                <a:spcPct val="0"/>
              </a:spcBef>
              <a:buFontTx/>
              <a:buNone/>
            </a:pPr>
            <a:r>
              <a:rPr lang="en-US" altLang="zh-CN" sz="3600" b="1"/>
              <a:t>     </a:t>
            </a:r>
            <a:r>
              <a:rPr lang="zh-CN" altLang="en-US" sz="3600" b="1"/>
              <a:t>凡是在或多或少的程度上带有垄断因素的不完全竞争市场中，或者说，凡是在单个厂商对市场价格具有一定的控制力量，相应地，单个厂商的需求曲线向右下方倾斜的市场中，是不存在具有规律性的厂商和行业的短期和长期供给曲线的。</a:t>
            </a:r>
          </a:p>
        </p:txBody>
      </p:sp>
      <p:sp>
        <p:nvSpPr>
          <p:cNvPr id="26628" name="Rectangle 4">
            <a:extLst>
              <a:ext uri="{FF2B5EF4-FFF2-40B4-BE49-F238E27FC236}">
                <a16:creationId xmlns:a16="http://schemas.microsoft.com/office/drawing/2014/main" id="{C7F69B47-5CEC-4CF3-83CC-F6E9A8B305BE}"/>
              </a:ext>
            </a:extLst>
          </p:cNvPr>
          <p:cNvSpPr>
            <a:spLocks noGrp="1" noChangeArrowheads="1"/>
          </p:cNvSpPr>
          <p:nvPr>
            <p:ph type="title"/>
          </p:nvPr>
        </p:nvSpPr>
        <p:spPr>
          <a:xfrm>
            <a:off x="611188" y="765175"/>
            <a:ext cx="6870700" cy="755650"/>
          </a:xfrm>
          <a:solidFill>
            <a:srgbClr val="FFCC00"/>
          </a:solidFill>
          <a:ln w="44450" cap="flat"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zh-CN" altLang="en-US" sz="4000"/>
              <a:t>垄断厂商的供给曲线问题</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6963">
                                            <p:bg/>
                                          </p:spTgt>
                                        </p:tgtEl>
                                        <p:attrNameLst>
                                          <p:attrName>style.visibility</p:attrName>
                                        </p:attrNameLst>
                                      </p:cBhvr>
                                      <p:to>
                                        <p:strVal val="visible"/>
                                      </p:to>
                                    </p:set>
                                    <p:animEffect transition="in" filter="box(in)">
                                      <p:cBhvr>
                                        <p:cTn id="7" dur="500"/>
                                        <p:tgtEl>
                                          <p:spTgt spid="29696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96963">
                                            <p:txEl>
                                              <p:pRg st="0" end="0"/>
                                            </p:txEl>
                                          </p:spTgt>
                                        </p:tgtEl>
                                        <p:attrNameLst>
                                          <p:attrName>style.visibility</p:attrName>
                                        </p:attrNameLst>
                                      </p:cBhvr>
                                      <p:to>
                                        <p:strVal val="visible"/>
                                      </p:to>
                                    </p:set>
                                    <p:animEffect transition="in" filter="box(in)">
                                      <p:cBhvr>
                                        <p:cTn id="12" dur="500"/>
                                        <p:tgtEl>
                                          <p:spTgt spid="2969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灯片编号占位符 5">
            <a:extLst>
              <a:ext uri="{FF2B5EF4-FFF2-40B4-BE49-F238E27FC236}">
                <a16:creationId xmlns:a16="http://schemas.microsoft.com/office/drawing/2014/main" id="{10848561-8B0E-4665-8846-7C31EE0C5E1C}"/>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24E925B4-4C29-4DFA-BA27-ECCC201EA30B}" type="slidenum">
              <a:rPr lang="en-US" altLang="zh-CN" sz="1400" smtClean="0"/>
              <a:pPr>
                <a:spcBef>
                  <a:spcPct val="0"/>
                </a:spcBef>
                <a:buFontTx/>
                <a:buNone/>
              </a:pPr>
              <a:t>21</a:t>
            </a:fld>
            <a:endParaRPr lang="en-US" altLang="zh-CN" sz="1400"/>
          </a:p>
        </p:txBody>
      </p:sp>
      <p:sp>
        <p:nvSpPr>
          <p:cNvPr id="27651" name="Rectangle 2">
            <a:extLst>
              <a:ext uri="{FF2B5EF4-FFF2-40B4-BE49-F238E27FC236}">
                <a16:creationId xmlns:a16="http://schemas.microsoft.com/office/drawing/2014/main" id="{853CFD4F-68A6-4569-BB87-63454AABCBA6}"/>
              </a:ext>
            </a:extLst>
          </p:cNvPr>
          <p:cNvSpPr>
            <a:spLocks noGrp="1" noChangeArrowheads="1"/>
          </p:cNvSpPr>
          <p:nvPr>
            <p:ph type="title"/>
          </p:nvPr>
        </p:nvSpPr>
        <p:spPr>
          <a:xfrm>
            <a:off x="685800" y="152400"/>
            <a:ext cx="6870700" cy="755650"/>
          </a:xfrm>
        </p:spPr>
        <p:txBody>
          <a:bodyPr/>
          <a:lstStyle/>
          <a:p>
            <a:pPr eaLnBrk="1" hangingPunct="1"/>
            <a:r>
              <a:rPr lang="en-US" altLang="zh-CN" sz="4000" b="1"/>
              <a:t>5</a:t>
            </a:r>
            <a:r>
              <a:rPr lang="zh-CN" altLang="en-US" sz="4000" b="1"/>
              <a:t>、垄断厂商的长期均衡</a:t>
            </a:r>
          </a:p>
        </p:txBody>
      </p:sp>
      <p:sp>
        <p:nvSpPr>
          <p:cNvPr id="306179" name="Rectangle 3">
            <a:extLst>
              <a:ext uri="{FF2B5EF4-FFF2-40B4-BE49-F238E27FC236}">
                <a16:creationId xmlns:a16="http://schemas.microsoft.com/office/drawing/2014/main" id="{E914C11B-0B27-4039-AE05-89B4BA684CCF}"/>
              </a:ext>
            </a:extLst>
          </p:cNvPr>
          <p:cNvSpPr>
            <a:spLocks noGrp="1" noChangeArrowheads="1"/>
          </p:cNvSpPr>
          <p:nvPr>
            <p:ph type="body" idx="1"/>
          </p:nvPr>
        </p:nvSpPr>
        <p:spPr>
          <a:xfrm>
            <a:off x="395288" y="981075"/>
            <a:ext cx="7696200" cy="576263"/>
          </a:xfrm>
          <a:solidFill>
            <a:srgbClr val="FFCC00"/>
          </a:solidFill>
          <a:ln w="31750">
            <a:solidFill>
              <a:srgbClr val="FF0000"/>
            </a:solidFill>
            <a:miter lim="800000"/>
            <a:headEnd/>
            <a:tailEnd/>
          </a:ln>
        </p:spPr>
        <p:txBody>
          <a:bodyPr/>
          <a:lstStyle/>
          <a:p>
            <a:pPr marL="476250" indent="-476250" eaLnBrk="1" hangingPunct="1">
              <a:lnSpc>
                <a:spcPct val="90000"/>
              </a:lnSpc>
            </a:pPr>
            <a:r>
              <a:rPr lang="zh-CN" altLang="en-US" sz="2400" b="1"/>
              <a:t>垄断厂商长期均衡：短期利润最大</a:t>
            </a:r>
            <a:r>
              <a:rPr lang="zh-CN" altLang="en-US" sz="2400" b="1">
                <a:sym typeface="Wingdings" panose="05000000000000000000" pitchFamily="2" charset="2"/>
              </a:rPr>
              <a:t></a:t>
            </a:r>
            <a:r>
              <a:rPr lang="zh-CN" altLang="en-US" sz="2400" b="1"/>
              <a:t>长期利润最大</a:t>
            </a:r>
          </a:p>
        </p:txBody>
      </p:sp>
      <p:grpSp>
        <p:nvGrpSpPr>
          <p:cNvPr id="306180" name="Group 4">
            <a:extLst>
              <a:ext uri="{FF2B5EF4-FFF2-40B4-BE49-F238E27FC236}">
                <a16:creationId xmlns:a16="http://schemas.microsoft.com/office/drawing/2014/main" id="{D4E9B4BD-1FFF-4351-8A65-6B8E1AC7900E}"/>
              </a:ext>
            </a:extLst>
          </p:cNvPr>
          <p:cNvGrpSpPr>
            <a:grpSpLocks/>
          </p:cNvGrpSpPr>
          <p:nvPr/>
        </p:nvGrpSpPr>
        <p:grpSpPr bwMode="auto">
          <a:xfrm>
            <a:off x="2239963" y="2735263"/>
            <a:ext cx="4919662" cy="2778125"/>
            <a:chOff x="1440" y="1771"/>
            <a:chExt cx="3099" cy="1750"/>
          </a:xfrm>
        </p:grpSpPr>
        <p:grpSp>
          <p:nvGrpSpPr>
            <p:cNvPr id="27715" name="Group 5">
              <a:extLst>
                <a:ext uri="{FF2B5EF4-FFF2-40B4-BE49-F238E27FC236}">
                  <a16:creationId xmlns:a16="http://schemas.microsoft.com/office/drawing/2014/main" id="{AE67686F-6B2D-40F2-AB32-366554EB524A}"/>
                </a:ext>
              </a:extLst>
            </p:cNvPr>
            <p:cNvGrpSpPr>
              <a:grpSpLocks/>
            </p:cNvGrpSpPr>
            <p:nvPr/>
          </p:nvGrpSpPr>
          <p:grpSpPr bwMode="auto">
            <a:xfrm>
              <a:off x="1719" y="1793"/>
              <a:ext cx="2320" cy="1728"/>
              <a:chOff x="1719" y="1793"/>
              <a:chExt cx="2320" cy="1728"/>
            </a:xfrm>
          </p:grpSpPr>
          <p:sp>
            <p:nvSpPr>
              <p:cNvPr id="27719" name="Freeform 6">
                <a:extLst>
                  <a:ext uri="{FF2B5EF4-FFF2-40B4-BE49-F238E27FC236}">
                    <a16:creationId xmlns:a16="http://schemas.microsoft.com/office/drawing/2014/main" id="{8E325054-20BA-4D79-B0EA-0691CD2E66D5}"/>
                  </a:ext>
                </a:extLst>
              </p:cNvPr>
              <p:cNvSpPr>
                <a:spLocks/>
              </p:cNvSpPr>
              <p:nvPr/>
            </p:nvSpPr>
            <p:spPr bwMode="auto">
              <a:xfrm>
                <a:off x="1719" y="2009"/>
                <a:ext cx="2142" cy="1512"/>
              </a:xfrm>
              <a:custGeom>
                <a:avLst/>
                <a:gdLst>
                  <a:gd name="T0" fmla="*/ 0 w 2142"/>
                  <a:gd name="T1" fmla="*/ 1179 h 1512"/>
                  <a:gd name="T2" fmla="*/ 135 w 2142"/>
                  <a:gd name="T3" fmla="*/ 1377 h 1512"/>
                  <a:gd name="T4" fmla="*/ 405 w 2142"/>
                  <a:gd name="T5" fmla="*/ 1503 h 1512"/>
                  <a:gd name="T6" fmla="*/ 774 w 2142"/>
                  <a:gd name="T7" fmla="*/ 1431 h 1512"/>
                  <a:gd name="T8" fmla="*/ 1035 w 2142"/>
                  <a:gd name="T9" fmla="*/ 1323 h 1512"/>
                  <a:gd name="T10" fmla="*/ 1224 w 2142"/>
                  <a:gd name="T11" fmla="*/ 1170 h 1512"/>
                  <a:gd name="T12" fmla="*/ 1404 w 2142"/>
                  <a:gd name="T13" fmla="*/ 1017 h 1512"/>
                  <a:gd name="T14" fmla="*/ 1629 w 2142"/>
                  <a:gd name="T15" fmla="*/ 792 h 1512"/>
                  <a:gd name="T16" fmla="*/ 1836 w 2142"/>
                  <a:gd name="T17" fmla="*/ 540 h 1512"/>
                  <a:gd name="T18" fmla="*/ 2016 w 2142"/>
                  <a:gd name="T19" fmla="*/ 270 h 1512"/>
                  <a:gd name="T20" fmla="*/ 2142 w 2142"/>
                  <a:gd name="T21" fmla="*/ 0 h 15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42" h="1512">
                    <a:moveTo>
                      <a:pt x="0" y="1179"/>
                    </a:moveTo>
                    <a:cubicBezTo>
                      <a:pt x="24" y="1210"/>
                      <a:pt x="68" y="1323"/>
                      <a:pt x="135" y="1377"/>
                    </a:cubicBezTo>
                    <a:cubicBezTo>
                      <a:pt x="202" y="1431"/>
                      <a:pt x="299" y="1494"/>
                      <a:pt x="405" y="1503"/>
                    </a:cubicBezTo>
                    <a:cubicBezTo>
                      <a:pt x="511" y="1512"/>
                      <a:pt x="669" y="1461"/>
                      <a:pt x="774" y="1431"/>
                    </a:cubicBezTo>
                    <a:cubicBezTo>
                      <a:pt x="879" y="1401"/>
                      <a:pt x="960" y="1367"/>
                      <a:pt x="1035" y="1323"/>
                    </a:cubicBezTo>
                    <a:cubicBezTo>
                      <a:pt x="1110" y="1279"/>
                      <a:pt x="1163" y="1221"/>
                      <a:pt x="1224" y="1170"/>
                    </a:cubicBezTo>
                    <a:cubicBezTo>
                      <a:pt x="1285" y="1119"/>
                      <a:pt x="1337" y="1080"/>
                      <a:pt x="1404" y="1017"/>
                    </a:cubicBezTo>
                    <a:cubicBezTo>
                      <a:pt x="1471" y="954"/>
                      <a:pt x="1557" y="871"/>
                      <a:pt x="1629" y="792"/>
                    </a:cubicBezTo>
                    <a:cubicBezTo>
                      <a:pt x="1701" y="713"/>
                      <a:pt x="1772" y="627"/>
                      <a:pt x="1836" y="540"/>
                    </a:cubicBezTo>
                    <a:cubicBezTo>
                      <a:pt x="1900" y="453"/>
                      <a:pt x="1965" y="360"/>
                      <a:pt x="2016" y="270"/>
                    </a:cubicBezTo>
                    <a:cubicBezTo>
                      <a:pt x="2067" y="180"/>
                      <a:pt x="2116" y="56"/>
                      <a:pt x="2142" y="0"/>
                    </a:cubicBezTo>
                  </a:path>
                </a:pathLst>
              </a:custGeom>
              <a:noFill/>
              <a:ln w="38100" cap="flat" cmpd="sng">
                <a:solidFill>
                  <a:srgbClr val="FF00F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720" name="Rectangle 7">
                <a:extLst>
                  <a:ext uri="{FF2B5EF4-FFF2-40B4-BE49-F238E27FC236}">
                    <a16:creationId xmlns:a16="http://schemas.microsoft.com/office/drawing/2014/main" id="{0CAD2286-7B4E-4851-ADEB-714F8FE392AB}"/>
                  </a:ext>
                </a:extLst>
              </p:cNvPr>
              <p:cNvSpPr>
                <a:spLocks noChangeArrowheads="1"/>
              </p:cNvSpPr>
              <p:nvPr/>
            </p:nvSpPr>
            <p:spPr bwMode="auto">
              <a:xfrm>
                <a:off x="3640" y="1793"/>
                <a:ext cx="39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LMC</a:t>
                </a:r>
              </a:p>
            </p:txBody>
          </p:sp>
        </p:grpSp>
        <p:grpSp>
          <p:nvGrpSpPr>
            <p:cNvPr id="27716" name="Group 8">
              <a:extLst>
                <a:ext uri="{FF2B5EF4-FFF2-40B4-BE49-F238E27FC236}">
                  <a16:creationId xmlns:a16="http://schemas.microsoft.com/office/drawing/2014/main" id="{86FF6C79-E07F-4292-B611-6FD843305DC9}"/>
                </a:ext>
              </a:extLst>
            </p:cNvPr>
            <p:cNvGrpSpPr>
              <a:grpSpLocks/>
            </p:cNvGrpSpPr>
            <p:nvPr/>
          </p:nvGrpSpPr>
          <p:grpSpPr bwMode="auto">
            <a:xfrm>
              <a:off x="1440" y="1771"/>
              <a:ext cx="3099" cy="1407"/>
              <a:chOff x="1440" y="1771"/>
              <a:chExt cx="3099" cy="1407"/>
            </a:xfrm>
          </p:grpSpPr>
          <p:sp>
            <p:nvSpPr>
              <p:cNvPr id="27717" name="Freeform 9">
                <a:extLst>
                  <a:ext uri="{FF2B5EF4-FFF2-40B4-BE49-F238E27FC236}">
                    <a16:creationId xmlns:a16="http://schemas.microsoft.com/office/drawing/2014/main" id="{F8F8CF4E-5741-4E8C-BCA5-741E2DA68322}"/>
                  </a:ext>
                </a:extLst>
              </p:cNvPr>
              <p:cNvSpPr>
                <a:spLocks/>
              </p:cNvSpPr>
              <p:nvPr/>
            </p:nvSpPr>
            <p:spPr bwMode="auto">
              <a:xfrm>
                <a:off x="1440" y="1973"/>
                <a:ext cx="2907" cy="1205"/>
              </a:xfrm>
              <a:custGeom>
                <a:avLst/>
                <a:gdLst>
                  <a:gd name="T0" fmla="*/ 0 w 2907"/>
                  <a:gd name="T1" fmla="*/ 0 h 1205"/>
                  <a:gd name="T2" fmla="*/ 54 w 2907"/>
                  <a:gd name="T3" fmla="*/ 189 h 1205"/>
                  <a:gd name="T4" fmla="*/ 138 w 2907"/>
                  <a:gd name="T5" fmla="*/ 346 h 1205"/>
                  <a:gd name="T6" fmla="*/ 399 w 2907"/>
                  <a:gd name="T7" fmla="*/ 690 h 1205"/>
                  <a:gd name="T8" fmla="*/ 858 w 2907"/>
                  <a:gd name="T9" fmla="*/ 1039 h 1205"/>
                  <a:gd name="T10" fmla="*/ 1452 w 2907"/>
                  <a:gd name="T11" fmla="*/ 1201 h 1205"/>
                  <a:gd name="T12" fmla="*/ 2007 w 2907"/>
                  <a:gd name="T13" fmla="*/ 1062 h 1205"/>
                  <a:gd name="T14" fmla="*/ 2448 w 2907"/>
                  <a:gd name="T15" fmla="*/ 747 h 1205"/>
                  <a:gd name="T16" fmla="*/ 2763 w 2907"/>
                  <a:gd name="T17" fmla="*/ 342 h 1205"/>
                  <a:gd name="T18" fmla="*/ 2907 w 2907"/>
                  <a:gd name="T19" fmla="*/ 27 h 120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907" h="1205">
                    <a:moveTo>
                      <a:pt x="0" y="0"/>
                    </a:moveTo>
                    <a:cubicBezTo>
                      <a:pt x="9" y="30"/>
                      <a:pt x="31" y="131"/>
                      <a:pt x="54" y="189"/>
                    </a:cubicBezTo>
                    <a:cubicBezTo>
                      <a:pt x="77" y="247"/>
                      <a:pt x="81" y="263"/>
                      <a:pt x="138" y="346"/>
                    </a:cubicBezTo>
                    <a:cubicBezTo>
                      <a:pt x="195" y="429"/>
                      <a:pt x="279" y="575"/>
                      <a:pt x="399" y="690"/>
                    </a:cubicBezTo>
                    <a:cubicBezTo>
                      <a:pt x="519" y="805"/>
                      <a:pt x="683" y="954"/>
                      <a:pt x="858" y="1039"/>
                    </a:cubicBezTo>
                    <a:cubicBezTo>
                      <a:pt x="1033" y="1124"/>
                      <a:pt x="1261" y="1197"/>
                      <a:pt x="1452" y="1201"/>
                    </a:cubicBezTo>
                    <a:cubicBezTo>
                      <a:pt x="1643" y="1205"/>
                      <a:pt x="1841" y="1138"/>
                      <a:pt x="2007" y="1062"/>
                    </a:cubicBezTo>
                    <a:cubicBezTo>
                      <a:pt x="2173" y="986"/>
                      <a:pt x="2322" y="867"/>
                      <a:pt x="2448" y="747"/>
                    </a:cubicBezTo>
                    <a:cubicBezTo>
                      <a:pt x="2574" y="627"/>
                      <a:pt x="2687" y="462"/>
                      <a:pt x="2763" y="342"/>
                    </a:cubicBezTo>
                    <a:cubicBezTo>
                      <a:pt x="2839" y="222"/>
                      <a:pt x="2877" y="93"/>
                      <a:pt x="2907" y="27"/>
                    </a:cubicBezTo>
                  </a:path>
                </a:pathLst>
              </a:custGeom>
              <a:noFill/>
              <a:ln w="38100" cap="flat" cmpd="sng">
                <a:solidFill>
                  <a:srgbClr val="00CCF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718" name="Rectangle 10">
                <a:extLst>
                  <a:ext uri="{FF2B5EF4-FFF2-40B4-BE49-F238E27FC236}">
                    <a16:creationId xmlns:a16="http://schemas.microsoft.com/office/drawing/2014/main" id="{68DBB757-E561-4DAB-8D11-BBD1F00D654C}"/>
                  </a:ext>
                </a:extLst>
              </p:cNvPr>
              <p:cNvSpPr>
                <a:spLocks noChangeArrowheads="1"/>
              </p:cNvSpPr>
              <p:nvPr/>
            </p:nvSpPr>
            <p:spPr bwMode="auto">
              <a:xfrm>
                <a:off x="4140" y="1771"/>
                <a:ext cx="39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LAC</a:t>
                </a:r>
              </a:p>
            </p:txBody>
          </p:sp>
        </p:grpSp>
      </p:grpSp>
      <p:grpSp>
        <p:nvGrpSpPr>
          <p:cNvPr id="306187" name="Group 11">
            <a:extLst>
              <a:ext uri="{FF2B5EF4-FFF2-40B4-BE49-F238E27FC236}">
                <a16:creationId xmlns:a16="http://schemas.microsoft.com/office/drawing/2014/main" id="{322D9A03-6A5E-4B29-9B0E-120FCF8F9CDC}"/>
              </a:ext>
            </a:extLst>
          </p:cNvPr>
          <p:cNvGrpSpPr>
            <a:grpSpLocks/>
          </p:cNvGrpSpPr>
          <p:nvPr/>
        </p:nvGrpSpPr>
        <p:grpSpPr bwMode="auto">
          <a:xfrm>
            <a:off x="3182938" y="3698875"/>
            <a:ext cx="2081212" cy="1943100"/>
            <a:chOff x="2034" y="2378"/>
            <a:chExt cx="1311" cy="1224"/>
          </a:xfrm>
        </p:grpSpPr>
        <p:grpSp>
          <p:nvGrpSpPr>
            <p:cNvPr id="27709" name="Group 12">
              <a:extLst>
                <a:ext uri="{FF2B5EF4-FFF2-40B4-BE49-F238E27FC236}">
                  <a16:creationId xmlns:a16="http://schemas.microsoft.com/office/drawing/2014/main" id="{453644C8-43A7-4AAA-B1DD-05ECE37E4936}"/>
                </a:ext>
              </a:extLst>
            </p:cNvPr>
            <p:cNvGrpSpPr>
              <a:grpSpLocks/>
            </p:cNvGrpSpPr>
            <p:nvPr/>
          </p:nvGrpSpPr>
          <p:grpSpPr bwMode="auto">
            <a:xfrm>
              <a:off x="2034" y="2378"/>
              <a:ext cx="1045" cy="1224"/>
              <a:chOff x="2034" y="2378"/>
              <a:chExt cx="1045" cy="1224"/>
            </a:xfrm>
          </p:grpSpPr>
          <p:sp>
            <p:nvSpPr>
              <p:cNvPr id="27713" name="Freeform 13">
                <a:extLst>
                  <a:ext uri="{FF2B5EF4-FFF2-40B4-BE49-F238E27FC236}">
                    <a16:creationId xmlns:a16="http://schemas.microsoft.com/office/drawing/2014/main" id="{7E81521D-9CBD-48C9-B63C-99B502083094}"/>
                  </a:ext>
                </a:extLst>
              </p:cNvPr>
              <p:cNvSpPr>
                <a:spLocks/>
              </p:cNvSpPr>
              <p:nvPr/>
            </p:nvSpPr>
            <p:spPr bwMode="auto">
              <a:xfrm>
                <a:off x="2034" y="2585"/>
                <a:ext cx="873" cy="1017"/>
              </a:xfrm>
              <a:custGeom>
                <a:avLst/>
                <a:gdLst>
                  <a:gd name="T0" fmla="*/ 873 w 873"/>
                  <a:gd name="T1" fmla="*/ 0 h 1017"/>
                  <a:gd name="T2" fmla="*/ 810 w 873"/>
                  <a:gd name="T3" fmla="*/ 171 h 1017"/>
                  <a:gd name="T4" fmla="*/ 704 w 873"/>
                  <a:gd name="T5" fmla="*/ 401 h 1017"/>
                  <a:gd name="T6" fmla="*/ 606 w 873"/>
                  <a:gd name="T7" fmla="*/ 561 h 1017"/>
                  <a:gd name="T8" fmla="*/ 421 w 873"/>
                  <a:gd name="T9" fmla="*/ 776 h 1017"/>
                  <a:gd name="T10" fmla="*/ 270 w 873"/>
                  <a:gd name="T11" fmla="*/ 909 h 1017"/>
                  <a:gd name="T12" fmla="*/ 144 w 873"/>
                  <a:gd name="T13" fmla="*/ 981 h 1017"/>
                  <a:gd name="T14" fmla="*/ 0 w 873"/>
                  <a:gd name="T15" fmla="*/ 1017 h 10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73" h="1017">
                    <a:moveTo>
                      <a:pt x="873" y="0"/>
                    </a:moveTo>
                    <a:cubicBezTo>
                      <a:pt x="862" y="29"/>
                      <a:pt x="838" y="104"/>
                      <a:pt x="810" y="171"/>
                    </a:cubicBezTo>
                    <a:cubicBezTo>
                      <a:pt x="782" y="238"/>
                      <a:pt x="738" y="336"/>
                      <a:pt x="704" y="401"/>
                    </a:cubicBezTo>
                    <a:cubicBezTo>
                      <a:pt x="670" y="466"/>
                      <a:pt x="653" y="499"/>
                      <a:pt x="606" y="561"/>
                    </a:cubicBezTo>
                    <a:cubicBezTo>
                      <a:pt x="559" y="623"/>
                      <a:pt x="477" y="718"/>
                      <a:pt x="421" y="776"/>
                    </a:cubicBezTo>
                    <a:cubicBezTo>
                      <a:pt x="365" y="834"/>
                      <a:pt x="316" y="875"/>
                      <a:pt x="270" y="909"/>
                    </a:cubicBezTo>
                    <a:cubicBezTo>
                      <a:pt x="224" y="943"/>
                      <a:pt x="189" y="963"/>
                      <a:pt x="144" y="981"/>
                    </a:cubicBezTo>
                    <a:cubicBezTo>
                      <a:pt x="99" y="999"/>
                      <a:pt x="30" y="1010"/>
                      <a:pt x="0" y="1017"/>
                    </a:cubicBezTo>
                  </a:path>
                </a:pathLst>
              </a:custGeom>
              <a:noFill/>
              <a:ln w="38100" cap="flat" cmpd="sng">
                <a:solidFill>
                  <a:schemeClr val="hlink"/>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714" name="Rectangle 14">
                <a:extLst>
                  <a:ext uri="{FF2B5EF4-FFF2-40B4-BE49-F238E27FC236}">
                    <a16:creationId xmlns:a16="http://schemas.microsoft.com/office/drawing/2014/main" id="{B92CA8F2-9BC4-41C7-A04B-DF6213D6A87E}"/>
                  </a:ext>
                </a:extLst>
              </p:cNvPr>
              <p:cNvSpPr>
                <a:spLocks noChangeArrowheads="1"/>
              </p:cNvSpPr>
              <p:nvPr/>
            </p:nvSpPr>
            <p:spPr bwMode="auto">
              <a:xfrm>
                <a:off x="2680" y="2378"/>
                <a:ext cx="39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i="1">
                    <a:latin typeface="Times New Roman" panose="02020603050405020304" pitchFamily="18" charset="0"/>
                  </a:rPr>
                  <a:t>SMC</a:t>
                </a:r>
                <a:r>
                  <a:rPr lang="en-US" altLang="zh-CN" sz="1800" i="1" baseline="-25000">
                    <a:latin typeface="Times New Roman" panose="02020603050405020304" pitchFamily="18" charset="0"/>
                  </a:rPr>
                  <a:t>2</a:t>
                </a:r>
                <a:endParaRPr lang="en-US" altLang="zh-CN" sz="1800" i="1">
                  <a:latin typeface="Times New Roman" panose="02020603050405020304" pitchFamily="18" charset="0"/>
                </a:endParaRPr>
              </a:p>
            </p:txBody>
          </p:sp>
        </p:grpSp>
        <p:grpSp>
          <p:nvGrpSpPr>
            <p:cNvPr id="27710" name="Group 15">
              <a:extLst>
                <a:ext uri="{FF2B5EF4-FFF2-40B4-BE49-F238E27FC236}">
                  <a16:creationId xmlns:a16="http://schemas.microsoft.com/office/drawing/2014/main" id="{8BCD3B18-3A95-4F5F-95CD-F2B84DFC119D}"/>
                </a:ext>
              </a:extLst>
            </p:cNvPr>
            <p:cNvGrpSpPr>
              <a:grpSpLocks/>
            </p:cNvGrpSpPr>
            <p:nvPr/>
          </p:nvGrpSpPr>
          <p:grpSpPr bwMode="auto">
            <a:xfrm>
              <a:off x="2115" y="2627"/>
              <a:ext cx="1230" cy="456"/>
              <a:chOff x="2115" y="2627"/>
              <a:chExt cx="1230" cy="456"/>
            </a:xfrm>
          </p:grpSpPr>
          <p:sp>
            <p:nvSpPr>
              <p:cNvPr id="27711" name="Freeform 16">
                <a:extLst>
                  <a:ext uri="{FF2B5EF4-FFF2-40B4-BE49-F238E27FC236}">
                    <a16:creationId xmlns:a16="http://schemas.microsoft.com/office/drawing/2014/main" id="{916DF388-F680-4A2B-9221-1A12DAA8D386}"/>
                  </a:ext>
                </a:extLst>
              </p:cNvPr>
              <p:cNvSpPr>
                <a:spLocks/>
              </p:cNvSpPr>
              <p:nvPr/>
            </p:nvSpPr>
            <p:spPr bwMode="auto">
              <a:xfrm>
                <a:off x="2115" y="2774"/>
                <a:ext cx="1044" cy="309"/>
              </a:xfrm>
              <a:custGeom>
                <a:avLst/>
                <a:gdLst>
                  <a:gd name="T0" fmla="*/ 0 w 1044"/>
                  <a:gd name="T1" fmla="*/ 0 h 309"/>
                  <a:gd name="T2" fmla="*/ 93 w 1044"/>
                  <a:gd name="T3" fmla="*/ 139 h 309"/>
                  <a:gd name="T4" fmla="*/ 267 w 1044"/>
                  <a:gd name="T5" fmla="*/ 239 h 309"/>
                  <a:gd name="T6" fmla="*/ 576 w 1044"/>
                  <a:gd name="T7" fmla="*/ 304 h 309"/>
                  <a:gd name="T8" fmla="*/ 783 w 1044"/>
                  <a:gd name="T9" fmla="*/ 268 h 309"/>
                  <a:gd name="T10" fmla="*/ 927 w 1044"/>
                  <a:gd name="T11" fmla="*/ 180 h 309"/>
                  <a:gd name="T12" fmla="*/ 1044 w 1044"/>
                  <a:gd name="T13" fmla="*/ 54 h 3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44" h="309">
                    <a:moveTo>
                      <a:pt x="0" y="0"/>
                    </a:moveTo>
                    <a:cubicBezTo>
                      <a:pt x="17" y="23"/>
                      <a:pt x="49" y="99"/>
                      <a:pt x="93" y="139"/>
                    </a:cubicBezTo>
                    <a:cubicBezTo>
                      <a:pt x="137" y="179"/>
                      <a:pt x="187" y="212"/>
                      <a:pt x="267" y="239"/>
                    </a:cubicBezTo>
                    <a:cubicBezTo>
                      <a:pt x="347" y="266"/>
                      <a:pt x="490" y="299"/>
                      <a:pt x="576" y="304"/>
                    </a:cubicBezTo>
                    <a:cubicBezTo>
                      <a:pt x="662" y="309"/>
                      <a:pt x="725" y="289"/>
                      <a:pt x="783" y="268"/>
                    </a:cubicBezTo>
                    <a:cubicBezTo>
                      <a:pt x="841" y="247"/>
                      <a:pt x="883" y="216"/>
                      <a:pt x="927" y="180"/>
                    </a:cubicBezTo>
                    <a:cubicBezTo>
                      <a:pt x="971" y="144"/>
                      <a:pt x="1020" y="80"/>
                      <a:pt x="1044" y="54"/>
                    </a:cubicBezTo>
                  </a:path>
                </a:pathLst>
              </a:custGeom>
              <a:noFill/>
              <a:ln w="38100" cap="flat" cmpd="sng">
                <a:solidFill>
                  <a:schemeClr val="hlink"/>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712" name="Rectangle 17">
                <a:extLst>
                  <a:ext uri="{FF2B5EF4-FFF2-40B4-BE49-F238E27FC236}">
                    <a16:creationId xmlns:a16="http://schemas.microsoft.com/office/drawing/2014/main" id="{2FAD04C5-8610-4466-98D2-3977C505CF9F}"/>
                  </a:ext>
                </a:extLst>
              </p:cNvPr>
              <p:cNvSpPr>
                <a:spLocks noChangeArrowheads="1"/>
              </p:cNvSpPr>
              <p:nvPr/>
            </p:nvSpPr>
            <p:spPr bwMode="auto">
              <a:xfrm>
                <a:off x="2946" y="2627"/>
                <a:ext cx="39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i="1">
                    <a:latin typeface="Times New Roman" panose="02020603050405020304" pitchFamily="18" charset="0"/>
                  </a:rPr>
                  <a:t>SAC</a:t>
                </a:r>
                <a:r>
                  <a:rPr lang="en-US" altLang="zh-CN" sz="1800" i="1" baseline="-25000">
                    <a:latin typeface="Times New Roman" panose="02020603050405020304" pitchFamily="18" charset="0"/>
                  </a:rPr>
                  <a:t>2</a:t>
                </a:r>
                <a:endParaRPr lang="en-US" altLang="zh-CN" sz="1800" i="1">
                  <a:latin typeface="Times New Roman" panose="02020603050405020304" pitchFamily="18" charset="0"/>
                </a:endParaRPr>
              </a:p>
            </p:txBody>
          </p:sp>
        </p:grpSp>
      </p:grpSp>
      <p:sp>
        <p:nvSpPr>
          <p:cNvPr id="306194" name="Text Box 18">
            <a:extLst>
              <a:ext uri="{FF2B5EF4-FFF2-40B4-BE49-F238E27FC236}">
                <a16:creationId xmlns:a16="http://schemas.microsoft.com/office/drawing/2014/main" id="{2A0C12B6-C57B-44F9-B94F-19FB6BDA2D0F}"/>
              </a:ext>
            </a:extLst>
          </p:cNvPr>
          <p:cNvSpPr txBox="1">
            <a:spLocks noChangeArrowheads="1"/>
          </p:cNvSpPr>
          <p:nvPr/>
        </p:nvSpPr>
        <p:spPr bwMode="auto">
          <a:xfrm>
            <a:off x="611188" y="1773238"/>
            <a:ext cx="4572000" cy="533400"/>
          </a:xfrm>
          <a:prstGeom prst="rect">
            <a:avLst/>
          </a:prstGeom>
          <a:solidFill>
            <a:srgbClr val="D8C0CB"/>
          </a:solidFill>
          <a:ln w="12700">
            <a:solidFill>
              <a:srgbClr val="376546"/>
            </a:solidFill>
            <a:miter lim="800000"/>
            <a:headEnd/>
            <a:tailEnd/>
          </a:ln>
          <a:effectLst>
            <a:outerShdw dist="107763" dir="2700000" algn="ctr" rotWithShape="0">
              <a:srgbClr val="B2B2B2"/>
            </a:outerShdw>
          </a:effectLst>
        </p:spPr>
        <p:txBody>
          <a:bodyPr wrap="none"/>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lang="en-US" altLang="zh-CN" sz="2400" i="1">
                <a:latin typeface="Times New Roman" panose="02020603050405020304" pitchFamily="18" charset="0"/>
              </a:rPr>
              <a:t>MR=SMC=LMC</a:t>
            </a:r>
            <a:r>
              <a:rPr lang="zh-CN" altLang="en-US" sz="2400" i="1">
                <a:latin typeface="Times New Roman" panose="02020603050405020304" pitchFamily="18" charset="0"/>
              </a:rPr>
              <a:t>，</a:t>
            </a:r>
            <a:r>
              <a:rPr lang="zh-CN" altLang="en-US" sz="2400">
                <a:latin typeface="Times New Roman" panose="02020603050405020304" pitchFamily="18" charset="0"/>
              </a:rPr>
              <a:t>此时</a:t>
            </a:r>
            <a:r>
              <a:rPr lang="en-US" altLang="zh-CN" sz="2400" i="1">
                <a:latin typeface="Times New Roman" panose="02020603050405020304" pitchFamily="18" charset="0"/>
              </a:rPr>
              <a:t>SAC=LAC</a:t>
            </a:r>
          </a:p>
        </p:txBody>
      </p:sp>
      <p:grpSp>
        <p:nvGrpSpPr>
          <p:cNvPr id="306195" name="Group 19">
            <a:extLst>
              <a:ext uri="{FF2B5EF4-FFF2-40B4-BE49-F238E27FC236}">
                <a16:creationId xmlns:a16="http://schemas.microsoft.com/office/drawing/2014/main" id="{95048F64-E2B1-4B61-9354-F13C31110EA1}"/>
              </a:ext>
            </a:extLst>
          </p:cNvPr>
          <p:cNvGrpSpPr>
            <a:grpSpLocks/>
          </p:cNvGrpSpPr>
          <p:nvPr/>
        </p:nvGrpSpPr>
        <p:grpSpPr bwMode="auto">
          <a:xfrm>
            <a:off x="1477963" y="2362200"/>
            <a:ext cx="6096000" cy="4187825"/>
            <a:chOff x="931" y="1488"/>
            <a:chExt cx="3840" cy="2638"/>
          </a:xfrm>
        </p:grpSpPr>
        <p:sp>
          <p:nvSpPr>
            <p:cNvPr id="27704" name="Line 20">
              <a:extLst>
                <a:ext uri="{FF2B5EF4-FFF2-40B4-BE49-F238E27FC236}">
                  <a16:creationId xmlns:a16="http://schemas.microsoft.com/office/drawing/2014/main" id="{1ECB3E07-0C47-4B8A-941C-181A681D30E0}"/>
                </a:ext>
              </a:extLst>
            </p:cNvPr>
            <p:cNvSpPr>
              <a:spLocks noChangeShapeType="1"/>
            </p:cNvSpPr>
            <p:nvPr/>
          </p:nvSpPr>
          <p:spPr bwMode="auto">
            <a:xfrm flipH="1">
              <a:off x="1183" y="1602"/>
              <a:ext cx="0" cy="2274"/>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705" name="Line 21">
              <a:extLst>
                <a:ext uri="{FF2B5EF4-FFF2-40B4-BE49-F238E27FC236}">
                  <a16:creationId xmlns:a16="http://schemas.microsoft.com/office/drawing/2014/main" id="{8734CAD7-6FB1-4DE6-B7E2-A49CEACC73C3}"/>
                </a:ext>
              </a:extLst>
            </p:cNvPr>
            <p:cNvSpPr>
              <a:spLocks noChangeShapeType="1"/>
            </p:cNvSpPr>
            <p:nvPr/>
          </p:nvSpPr>
          <p:spPr bwMode="auto">
            <a:xfrm>
              <a:off x="1183" y="3867"/>
              <a:ext cx="3416"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706" name="Text Box 22">
              <a:extLst>
                <a:ext uri="{FF2B5EF4-FFF2-40B4-BE49-F238E27FC236}">
                  <a16:creationId xmlns:a16="http://schemas.microsoft.com/office/drawing/2014/main" id="{3C483293-24C4-4EE6-AA88-0C2D4B759D3E}"/>
                </a:ext>
              </a:extLst>
            </p:cNvPr>
            <p:cNvSpPr txBox="1">
              <a:spLocks noChangeArrowheads="1"/>
            </p:cNvSpPr>
            <p:nvPr/>
          </p:nvSpPr>
          <p:spPr bwMode="auto">
            <a:xfrm>
              <a:off x="988" y="3792"/>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b="1" i="1">
                  <a:latin typeface="Times New Roman" panose="02020603050405020304" pitchFamily="18" charset="0"/>
                </a:rPr>
                <a:t>O</a:t>
              </a:r>
            </a:p>
          </p:txBody>
        </p:sp>
        <p:sp>
          <p:nvSpPr>
            <p:cNvPr id="27707" name="Text Box 23">
              <a:extLst>
                <a:ext uri="{FF2B5EF4-FFF2-40B4-BE49-F238E27FC236}">
                  <a16:creationId xmlns:a16="http://schemas.microsoft.com/office/drawing/2014/main" id="{F741B9C4-24FF-4D0D-93B2-9E4664C86E2F}"/>
                </a:ext>
              </a:extLst>
            </p:cNvPr>
            <p:cNvSpPr txBox="1">
              <a:spLocks noChangeArrowheads="1"/>
            </p:cNvSpPr>
            <p:nvPr/>
          </p:nvSpPr>
          <p:spPr bwMode="auto">
            <a:xfrm>
              <a:off x="4531" y="3792"/>
              <a:ext cx="240"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b="1" i="1">
                  <a:latin typeface="Times New Roman" panose="02020603050405020304" pitchFamily="18" charset="0"/>
                </a:rPr>
                <a:t>Q</a:t>
              </a:r>
            </a:p>
          </p:txBody>
        </p:sp>
        <p:sp>
          <p:nvSpPr>
            <p:cNvPr id="27708" name="Text Box 24">
              <a:extLst>
                <a:ext uri="{FF2B5EF4-FFF2-40B4-BE49-F238E27FC236}">
                  <a16:creationId xmlns:a16="http://schemas.microsoft.com/office/drawing/2014/main" id="{C874BFBF-94FB-474E-A35B-C9A84F188307}"/>
                </a:ext>
              </a:extLst>
            </p:cNvPr>
            <p:cNvSpPr txBox="1">
              <a:spLocks noChangeArrowheads="1"/>
            </p:cNvSpPr>
            <p:nvPr/>
          </p:nvSpPr>
          <p:spPr bwMode="auto">
            <a:xfrm>
              <a:off x="931" y="1488"/>
              <a:ext cx="261"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lang="en-US" altLang="zh-CN" sz="2400" b="1" i="1">
                  <a:latin typeface="Times New Roman" panose="02020603050405020304" pitchFamily="18" charset="0"/>
                </a:rPr>
                <a:t>P</a:t>
              </a:r>
            </a:p>
          </p:txBody>
        </p:sp>
      </p:grpSp>
      <p:grpSp>
        <p:nvGrpSpPr>
          <p:cNvPr id="306201" name="Group 25">
            <a:extLst>
              <a:ext uri="{FF2B5EF4-FFF2-40B4-BE49-F238E27FC236}">
                <a16:creationId xmlns:a16="http://schemas.microsoft.com/office/drawing/2014/main" id="{3FBB6491-88F4-4A9D-935D-19F2F89BCCC7}"/>
              </a:ext>
            </a:extLst>
          </p:cNvPr>
          <p:cNvGrpSpPr>
            <a:grpSpLocks/>
          </p:cNvGrpSpPr>
          <p:nvPr/>
        </p:nvGrpSpPr>
        <p:grpSpPr bwMode="auto">
          <a:xfrm>
            <a:off x="2454275" y="2860675"/>
            <a:ext cx="1951038" cy="1824038"/>
            <a:chOff x="1575" y="1850"/>
            <a:chExt cx="1229" cy="1149"/>
          </a:xfrm>
        </p:grpSpPr>
        <p:grpSp>
          <p:nvGrpSpPr>
            <p:cNvPr id="27698" name="Group 26">
              <a:extLst>
                <a:ext uri="{FF2B5EF4-FFF2-40B4-BE49-F238E27FC236}">
                  <a16:creationId xmlns:a16="http://schemas.microsoft.com/office/drawing/2014/main" id="{2DEFAE0F-DA2E-4CC9-95A3-9EA226250C81}"/>
                </a:ext>
              </a:extLst>
            </p:cNvPr>
            <p:cNvGrpSpPr>
              <a:grpSpLocks/>
            </p:cNvGrpSpPr>
            <p:nvPr/>
          </p:nvGrpSpPr>
          <p:grpSpPr bwMode="auto">
            <a:xfrm>
              <a:off x="1728" y="1850"/>
              <a:ext cx="846" cy="1149"/>
              <a:chOff x="1728" y="1850"/>
              <a:chExt cx="846" cy="1149"/>
            </a:xfrm>
          </p:grpSpPr>
          <p:sp>
            <p:nvSpPr>
              <p:cNvPr id="27702" name="Freeform 27">
                <a:extLst>
                  <a:ext uri="{FF2B5EF4-FFF2-40B4-BE49-F238E27FC236}">
                    <a16:creationId xmlns:a16="http://schemas.microsoft.com/office/drawing/2014/main" id="{2E1B6A41-8FC4-401B-A956-11D03F84694E}"/>
                  </a:ext>
                </a:extLst>
              </p:cNvPr>
              <p:cNvSpPr>
                <a:spLocks/>
              </p:cNvSpPr>
              <p:nvPr/>
            </p:nvSpPr>
            <p:spPr bwMode="auto">
              <a:xfrm>
                <a:off x="1728" y="2063"/>
                <a:ext cx="693" cy="936"/>
              </a:xfrm>
              <a:custGeom>
                <a:avLst/>
                <a:gdLst>
                  <a:gd name="T0" fmla="*/ 693 w 693"/>
                  <a:gd name="T1" fmla="*/ 0 h 936"/>
                  <a:gd name="T2" fmla="*/ 657 w 693"/>
                  <a:gd name="T3" fmla="*/ 135 h 936"/>
                  <a:gd name="T4" fmla="*/ 593 w 693"/>
                  <a:gd name="T5" fmla="*/ 290 h 936"/>
                  <a:gd name="T6" fmla="*/ 513 w 693"/>
                  <a:gd name="T7" fmla="*/ 441 h 936"/>
                  <a:gd name="T8" fmla="*/ 324 w 693"/>
                  <a:gd name="T9" fmla="*/ 711 h 936"/>
                  <a:gd name="T10" fmla="*/ 171 w 693"/>
                  <a:gd name="T11" fmla="*/ 864 h 936"/>
                  <a:gd name="T12" fmla="*/ 0 w 693"/>
                  <a:gd name="T13" fmla="*/ 936 h 9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3" h="936">
                    <a:moveTo>
                      <a:pt x="693" y="0"/>
                    </a:moveTo>
                    <a:cubicBezTo>
                      <a:pt x="687" y="22"/>
                      <a:pt x="674" y="87"/>
                      <a:pt x="657" y="135"/>
                    </a:cubicBezTo>
                    <a:cubicBezTo>
                      <a:pt x="640" y="183"/>
                      <a:pt x="617" y="239"/>
                      <a:pt x="593" y="290"/>
                    </a:cubicBezTo>
                    <a:cubicBezTo>
                      <a:pt x="569" y="341"/>
                      <a:pt x="558" y="371"/>
                      <a:pt x="513" y="441"/>
                    </a:cubicBezTo>
                    <a:cubicBezTo>
                      <a:pt x="468" y="511"/>
                      <a:pt x="381" y="641"/>
                      <a:pt x="324" y="711"/>
                    </a:cubicBezTo>
                    <a:cubicBezTo>
                      <a:pt x="267" y="781"/>
                      <a:pt x="225" y="827"/>
                      <a:pt x="171" y="864"/>
                    </a:cubicBezTo>
                    <a:cubicBezTo>
                      <a:pt x="117" y="901"/>
                      <a:pt x="36" y="921"/>
                      <a:pt x="0" y="936"/>
                    </a:cubicBezTo>
                  </a:path>
                </a:pathLst>
              </a:custGeom>
              <a:noFill/>
              <a:ln w="38100" cap="flat" cmpd="sng">
                <a:solidFill>
                  <a:srgbClr val="FF6600"/>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703" name="Rectangle 28">
                <a:extLst>
                  <a:ext uri="{FF2B5EF4-FFF2-40B4-BE49-F238E27FC236}">
                    <a16:creationId xmlns:a16="http://schemas.microsoft.com/office/drawing/2014/main" id="{895068EC-FFA9-4892-8AAF-41F1227477DB}"/>
                  </a:ext>
                </a:extLst>
              </p:cNvPr>
              <p:cNvSpPr>
                <a:spLocks noChangeArrowheads="1"/>
              </p:cNvSpPr>
              <p:nvPr/>
            </p:nvSpPr>
            <p:spPr bwMode="auto">
              <a:xfrm>
                <a:off x="2175" y="1850"/>
                <a:ext cx="39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i="1">
                    <a:latin typeface="Times New Roman" panose="02020603050405020304" pitchFamily="18" charset="0"/>
                  </a:rPr>
                  <a:t>SMC</a:t>
                </a:r>
                <a:r>
                  <a:rPr lang="en-US" altLang="zh-CN" sz="1800" i="1" baseline="-25000">
                    <a:latin typeface="Times New Roman" panose="02020603050405020304" pitchFamily="18" charset="0"/>
                  </a:rPr>
                  <a:t>1</a:t>
                </a:r>
                <a:endParaRPr lang="en-US" altLang="zh-CN" sz="1800" i="1">
                  <a:latin typeface="Times New Roman" panose="02020603050405020304" pitchFamily="18" charset="0"/>
                </a:endParaRPr>
              </a:p>
            </p:txBody>
          </p:sp>
        </p:grpSp>
        <p:grpSp>
          <p:nvGrpSpPr>
            <p:cNvPr id="27699" name="Group 29">
              <a:extLst>
                <a:ext uri="{FF2B5EF4-FFF2-40B4-BE49-F238E27FC236}">
                  <a16:creationId xmlns:a16="http://schemas.microsoft.com/office/drawing/2014/main" id="{9A001B17-A487-4F88-9F04-3E80C628A051}"/>
                </a:ext>
              </a:extLst>
            </p:cNvPr>
            <p:cNvGrpSpPr>
              <a:grpSpLocks/>
            </p:cNvGrpSpPr>
            <p:nvPr/>
          </p:nvGrpSpPr>
          <p:grpSpPr bwMode="auto">
            <a:xfrm>
              <a:off x="1575" y="2071"/>
              <a:ext cx="1229" cy="586"/>
              <a:chOff x="1575" y="2071"/>
              <a:chExt cx="1229" cy="586"/>
            </a:xfrm>
          </p:grpSpPr>
          <p:sp>
            <p:nvSpPr>
              <p:cNvPr id="27700" name="Freeform 30">
                <a:extLst>
                  <a:ext uri="{FF2B5EF4-FFF2-40B4-BE49-F238E27FC236}">
                    <a16:creationId xmlns:a16="http://schemas.microsoft.com/office/drawing/2014/main" id="{9A9E2A09-B1D9-42C0-A236-3C02E3DBEE0C}"/>
                  </a:ext>
                </a:extLst>
              </p:cNvPr>
              <p:cNvSpPr>
                <a:spLocks/>
              </p:cNvSpPr>
              <p:nvPr/>
            </p:nvSpPr>
            <p:spPr bwMode="auto">
              <a:xfrm>
                <a:off x="1575" y="2198"/>
                <a:ext cx="1015" cy="459"/>
              </a:xfrm>
              <a:custGeom>
                <a:avLst/>
                <a:gdLst>
                  <a:gd name="T0" fmla="*/ 0 w 1015"/>
                  <a:gd name="T1" fmla="*/ 0 h 459"/>
                  <a:gd name="T2" fmla="*/ 91 w 1015"/>
                  <a:gd name="T3" fmla="*/ 212 h 459"/>
                  <a:gd name="T4" fmla="*/ 210 w 1015"/>
                  <a:gd name="T5" fmla="*/ 331 h 459"/>
                  <a:gd name="T6" fmla="*/ 384 w 1015"/>
                  <a:gd name="T7" fmla="*/ 431 h 459"/>
                  <a:gd name="T8" fmla="*/ 539 w 1015"/>
                  <a:gd name="T9" fmla="*/ 459 h 459"/>
                  <a:gd name="T10" fmla="*/ 747 w 1015"/>
                  <a:gd name="T11" fmla="*/ 432 h 459"/>
                  <a:gd name="T12" fmla="*/ 882 w 1015"/>
                  <a:gd name="T13" fmla="*/ 333 h 459"/>
                  <a:gd name="T14" fmla="*/ 951 w 1015"/>
                  <a:gd name="T15" fmla="*/ 203 h 459"/>
                  <a:gd name="T16" fmla="*/ 1015 w 1015"/>
                  <a:gd name="T17" fmla="*/ 47 h 4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15" h="459">
                    <a:moveTo>
                      <a:pt x="0" y="0"/>
                    </a:moveTo>
                    <a:cubicBezTo>
                      <a:pt x="15" y="37"/>
                      <a:pt x="56" y="157"/>
                      <a:pt x="91" y="212"/>
                    </a:cubicBezTo>
                    <a:cubicBezTo>
                      <a:pt x="126" y="267"/>
                      <a:pt x="161" y="294"/>
                      <a:pt x="210" y="331"/>
                    </a:cubicBezTo>
                    <a:cubicBezTo>
                      <a:pt x="259" y="368"/>
                      <a:pt x="329" y="410"/>
                      <a:pt x="384" y="431"/>
                    </a:cubicBezTo>
                    <a:cubicBezTo>
                      <a:pt x="439" y="452"/>
                      <a:pt x="479" y="459"/>
                      <a:pt x="539" y="459"/>
                    </a:cubicBezTo>
                    <a:cubicBezTo>
                      <a:pt x="599" y="459"/>
                      <a:pt x="690" y="453"/>
                      <a:pt x="747" y="432"/>
                    </a:cubicBezTo>
                    <a:cubicBezTo>
                      <a:pt x="804" y="411"/>
                      <a:pt x="848" y="371"/>
                      <a:pt x="882" y="333"/>
                    </a:cubicBezTo>
                    <a:cubicBezTo>
                      <a:pt x="916" y="295"/>
                      <a:pt x="929" y="251"/>
                      <a:pt x="951" y="203"/>
                    </a:cubicBezTo>
                    <a:cubicBezTo>
                      <a:pt x="973" y="155"/>
                      <a:pt x="1002" y="79"/>
                      <a:pt x="1015" y="47"/>
                    </a:cubicBezTo>
                  </a:path>
                </a:pathLst>
              </a:custGeom>
              <a:noFill/>
              <a:ln w="38100" cap="flat" cmpd="sng">
                <a:solidFill>
                  <a:srgbClr val="FF6600"/>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701" name="Rectangle 31">
                <a:extLst>
                  <a:ext uri="{FF2B5EF4-FFF2-40B4-BE49-F238E27FC236}">
                    <a16:creationId xmlns:a16="http://schemas.microsoft.com/office/drawing/2014/main" id="{0A1CC2B2-C7CC-41B4-9CE9-36D20D14340E}"/>
                  </a:ext>
                </a:extLst>
              </p:cNvPr>
              <p:cNvSpPr>
                <a:spLocks noChangeArrowheads="1"/>
              </p:cNvSpPr>
              <p:nvPr/>
            </p:nvSpPr>
            <p:spPr bwMode="auto">
              <a:xfrm>
                <a:off x="2405" y="2071"/>
                <a:ext cx="39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i="1">
                    <a:latin typeface="Times New Roman" panose="02020603050405020304" pitchFamily="18" charset="0"/>
                  </a:rPr>
                  <a:t>SAC</a:t>
                </a:r>
                <a:r>
                  <a:rPr lang="en-US" altLang="zh-CN" sz="1800" i="1" baseline="-25000">
                    <a:latin typeface="Times New Roman" panose="02020603050405020304" pitchFamily="18" charset="0"/>
                  </a:rPr>
                  <a:t>1</a:t>
                </a:r>
                <a:endParaRPr lang="en-US" altLang="zh-CN" sz="1800" i="1">
                  <a:latin typeface="Times New Roman" panose="02020603050405020304" pitchFamily="18" charset="0"/>
                </a:endParaRPr>
              </a:p>
            </p:txBody>
          </p:sp>
        </p:grpSp>
      </p:grpSp>
      <p:grpSp>
        <p:nvGrpSpPr>
          <p:cNvPr id="306208" name="Group 32">
            <a:extLst>
              <a:ext uri="{FF2B5EF4-FFF2-40B4-BE49-F238E27FC236}">
                <a16:creationId xmlns:a16="http://schemas.microsoft.com/office/drawing/2014/main" id="{3B29A64B-7B89-468D-8E16-438350EF0A09}"/>
              </a:ext>
            </a:extLst>
          </p:cNvPr>
          <p:cNvGrpSpPr>
            <a:grpSpLocks/>
          </p:cNvGrpSpPr>
          <p:nvPr/>
        </p:nvGrpSpPr>
        <p:grpSpPr bwMode="auto">
          <a:xfrm>
            <a:off x="1785938" y="3009900"/>
            <a:ext cx="4089400" cy="3116263"/>
            <a:chOff x="1154" y="1944"/>
            <a:chExt cx="2576" cy="1963"/>
          </a:xfrm>
        </p:grpSpPr>
        <p:grpSp>
          <p:nvGrpSpPr>
            <p:cNvPr id="27692" name="Group 33">
              <a:extLst>
                <a:ext uri="{FF2B5EF4-FFF2-40B4-BE49-F238E27FC236}">
                  <a16:creationId xmlns:a16="http://schemas.microsoft.com/office/drawing/2014/main" id="{F721FBAD-36C5-46BB-ADEB-124D23A8F497}"/>
                </a:ext>
              </a:extLst>
            </p:cNvPr>
            <p:cNvGrpSpPr>
              <a:grpSpLocks/>
            </p:cNvGrpSpPr>
            <p:nvPr/>
          </p:nvGrpSpPr>
          <p:grpSpPr bwMode="auto">
            <a:xfrm>
              <a:off x="1161" y="1964"/>
              <a:ext cx="2569" cy="1729"/>
              <a:chOff x="1161" y="1964"/>
              <a:chExt cx="2569" cy="1729"/>
            </a:xfrm>
          </p:grpSpPr>
          <p:sp>
            <p:nvSpPr>
              <p:cNvPr id="27696" name="Line 34">
                <a:extLst>
                  <a:ext uri="{FF2B5EF4-FFF2-40B4-BE49-F238E27FC236}">
                    <a16:creationId xmlns:a16="http://schemas.microsoft.com/office/drawing/2014/main" id="{A9B93F53-26D3-4AED-BE98-DA81E040043B}"/>
                  </a:ext>
                </a:extLst>
              </p:cNvPr>
              <p:cNvSpPr>
                <a:spLocks noChangeShapeType="1"/>
              </p:cNvSpPr>
              <p:nvPr/>
            </p:nvSpPr>
            <p:spPr bwMode="auto">
              <a:xfrm rot="240000">
                <a:off x="1161" y="1964"/>
                <a:ext cx="2367" cy="1503"/>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697" name="Rectangle 35">
                <a:extLst>
                  <a:ext uri="{FF2B5EF4-FFF2-40B4-BE49-F238E27FC236}">
                    <a16:creationId xmlns:a16="http://schemas.microsoft.com/office/drawing/2014/main" id="{B9A75DBF-7DE8-41A2-9098-2CE2B87CB625}"/>
                  </a:ext>
                </a:extLst>
              </p:cNvPr>
              <p:cNvSpPr>
                <a:spLocks noChangeArrowheads="1"/>
              </p:cNvSpPr>
              <p:nvPr/>
            </p:nvSpPr>
            <p:spPr bwMode="auto">
              <a:xfrm>
                <a:off x="3448" y="3445"/>
                <a:ext cx="28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D</a:t>
                </a:r>
                <a:r>
                  <a:rPr lang="en-US" altLang="zh-CN" sz="2000" i="1" baseline="-25000">
                    <a:latin typeface="Times New Roman" panose="02020603050405020304" pitchFamily="18" charset="0"/>
                  </a:rPr>
                  <a:t>1</a:t>
                </a:r>
              </a:p>
            </p:txBody>
          </p:sp>
        </p:grpSp>
        <p:grpSp>
          <p:nvGrpSpPr>
            <p:cNvPr id="27693" name="Group 36">
              <a:extLst>
                <a:ext uri="{FF2B5EF4-FFF2-40B4-BE49-F238E27FC236}">
                  <a16:creationId xmlns:a16="http://schemas.microsoft.com/office/drawing/2014/main" id="{222EE3D3-B9AC-4C9B-B1BD-696C66F52A10}"/>
                </a:ext>
              </a:extLst>
            </p:cNvPr>
            <p:cNvGrpSpPr>
              <a:grpSpLocks/>
            </p:cNvGrpSpPr>
            <p:nvPr/>
          </p:nvGrpSpPr>
          <p:grpSpPr bwMode="auto">
            <a:xfrm>
              <a:off x="1154" y="1944"/>
              <a:ext cx="1709" cy="1963"/>
              <a:chOff x="1154" y="1944"/>
              <a:chExt cx="1709" cy="1963"/>
            </a:xfrm>
          </p:grpSpPr>
          <p:sp>
            <p:nvSpPr>
              <p:cNvPr id="27694" name="Line 37">
                <a:extLst>
                  <a:ext uri="{FF2B5EF4-FFF2-40B4-BE49-F238E27FC236}">
                    <a16:creationId xmlns:a16="http://schemas.microsoft.com/office/drawing/2014/main" id="{61E74C42-46C2-40ED-97A7-C9EE64B58F03}"/>
                  </a:ext>
                </a:extLst>
              </p:cNvPr>
              <p:cNvSpPr>
                <a:spLocks noChangeAspect="1" noChangeShapeType="1"/>
              </p:cNvSpPr>
              <p:nvPr/>
            </p:nvSpPr>
            <p:spPr bwMode="auto">
              <a:xfrm rot="240000">
                <a:off x="1154" y="1944"/>
                <a:ext cx="1392" cy="1767"/>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695" name="Rectangle 38">
                <a:extLst>
                  <a:ext uri="{FF2B5EF4-FFF2-40B4-BE49-F238E27FC236}">
                    <a16:creationId xmlns:a16="http://schemas.microsoft.com/office/drawing/2014/main" id="{CC79CCF2-A490-4FA6-BBA3-74EA7F3F67C9}"/>
                  </a:ext>
                </a:extLst>
              </p:cNvPr>
              <p:cNvSpPr>
                <a:spLocks noChangeArrowheads="1"/>
              </p:cNvSpPr>
              <p:nvPr/>
            </p:nvSpPr>
            <p:spPr bwMode="auto">
              <a:xfrm>
                <a:off x="2466" y="3659"/>
                <a:ext cx="397"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000" i="1">
                    <a:latin typeface="Times New Roman" panose="02020603050405020304" pitchFamily="18" charset="0"/>
                  </a:rPr>
                  <a:t>MR</a:t>
                </a:r>
                <a:r>
                  <a:rPr lang="en-US" altLang="zh-CN" sz="2000" i="1" baseline="-25000">
                    <a:latin typeface="Times New Roman" panose="02020603050405020304" pitchFamily="18" charset="0"/>
                  </a:rPr>
                  <a:t>1</a:t>
                </a:r>
              </a:p>
            </p:txBody>
          </p:sp>
        </p:grpSp>
      </p:grpSp>
      <p:grpSp>
        <p:nvGrpSpPr>
          <p:cNvPr id="306215" name="Group 39">
            <a:extLst>
              <a:ext uri="{FF2B5EF4-FFF2-40B4-BE49-F238E27FC236}">
                <a16:creationId xmlns:a16="http://schemas.microsoft.com/office/drawing/2014/main" id="{90ECA5F5-498A-4DCE-9AB9-3FCA7D9282E0}"/>
              </a:ext>
            </a:extLst>
          </p:cNvPr>
          <p:cNvGrpSpPr>
            <a:grpSpLocks/>
          </p:cNvGrpSpPr>
          <p:nvPr/>
        </p:nvGrpSpPr>
        <p:grpSpPr bwMode="auto">
          <a:xfrm>
            <a:off x="1430338" y="3276600"/>
            <a:ext cx="1968500" cy="3276600"/>
            <a:chOff x="901" y="2064"/>
            <a:chExt cx="1240" cy="2064"/>
          </a:xfrm>
        </p:grpSpPr>
        <p:sp>
          <p:nvSpPr>
            <p:cNvPr id="27680" name="Text Box 40">
              <a:extLst>
                <a:ext uri="{FF2B5EF4-FFF2-40B4-BE49-F238E27FC236}">
                  <a16:creationId xmlns:a16="http://schemas.microsoft.com/office/drawing/2014/main" id="{A9083B6F-A42A-49A9-848B-85DC3DDD8AED}"/>
                </a:ext>
              </a:extLst>
            </p:cNvPr>
            <p:cNvSpPr txBox="1">
              <a:spLocks noChangeArrowheads="1"/>
            </p:cNvSpPr>
            <p:nvPr/>
          </p:nvSpPr>
          <p:spPr bwMode="auto">
            <a:xfrm>
              <a:off x="1735" y="3794"/>
              <a:ext cx="319"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45000"/>
                </a:spcBef>
                <a:buClr>
                  <a:srgbClr val="99CCCC"/>
                </a:buClr>
                <a:buFontTx/>
                <a:buNone/>
              </a:pPr>
              <a:r>
                <a:rPr kumimoji="1" lang="en-US" altLang="zh-CN" sz="2400" i="1">
                  <a:latin typeface="Times New Roman" panose="02020603050405020304" pitchFamily="18" charset="0"/>
                </a:rPr>
                <a:t>Q</a:t>
              </a:r>
              <a:r>
                <a:rPr kumimoji="1" lang="en-US" altLang="zh-CN" sz="2400" i="1" baseline="-25000">
                  <a:latin typeface="Times New Roman" panose="02020603050405020304" pitchFamily="18" charset="0"/>
                </a:rPr>
                <a:t>S</a:t>
              </a:r>
              <a:endParaRPr kumimoji="1" lang="en-US" altLang="zh-CN" sz="2400" i="1">
                <a:latin typeface="Times New Roman" panose="02020603050405020304" pitchFamily="18" charset="0"/>
              </a:endParaRPr>
            </a:p>
          </p:txBody>
        </p:sp>
        <p:sp>
          <p:nvSpPr>
            <p:cNvPr id="27681" name="Line 41">
              <a:extLst>
                <a:ext uri="{FF2B5EF4-FFF2-40B4-BE49-F238E27FC236}">
                  <a16:creationId xmlns:a16="http://schemas.microsoft.com/office/drawing/2014/main" id="{F874C38C-9CC6-49D5-B9B6-9B1CCDE76F31}"/>
                </a:ext>
              </a:extLst>
            </p:cNvPr>
            <p:cNvSpPr>
              <a:spLocks noChangeShapeType="1"/>
            </p:cNvSpPr>
            <p:nvPr/>
          </p:nvSpPr>
          <p:spPr bwMode="auto">
            <a:xfrm>
              <a:off x="1891" y="2343"/>
              <a:ext cx="0" cy="1523"/>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682" name="Oval 42">
              <a:extLst>
                <a:ext uri="{FF2B5EF4-FFF2-40B4-BE49-F238E27FC236}">
                  <a16:creationId xmlns:a16="http://schemas.microsoft.com/office/drawing/2014/main" id="{7CFE8EB1-1B4E-4FE0-B762-DFA1FB804C99}"/>
                </a:ext>
              </a:extLst>
            </p:cNvPr>
            <p:cNvSpPr>
              <a:spLocks noChangeArrowheads="1"/>
            </p:cNvSpPr>
            <p:nvPr/>
          </p:nvSpPr>
          <p:spPr bwMode="auto">
            <a:xfrm>
              <a:off x="1843" y="2515"/>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7683" name="Text Box 43">
              <a:extLst>
                <a:ext uri="{FF2B5EF4-FFF2-40B4-BE49-F238E27FC236}">
                  <a16:creationId xmlns:a16="http://schemas.microsoft.com/office/drawing/2014/main" id="{74B87A49-54BF-4224-9B52-229F3A2BD5C4}"/>
                </a:ext>
              </a:extLst>
            </p:cNvPr>
            <p:cNvSpPr txBox="1">
              <a:spLocks noChangeArrowheads="1"/>
            </p:cNvSpPr>
            <p:nvPr/>
          </p:nvSpPr>
          <p:spPr bwMode="auto">
            <a:xfrm>
              <a:off x="1861" y="2064"/>
              <a:ext cx="21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A</a:t>
              </a:r>
            </a:p>
          </p:txBody>
        </p:sp>
        <p:sp>
          <p:nvSpPr>
            <p:cNvPr id="27684" name="Text Box 44">
              <a:extLst>
                <a:ext uri="{FF2B5EF4-FFF2-40B4-BE49-F238E27FC236}">
                  <a16:creationId xmlns:a16="http://schemas.microsoft.com/office/drawing/2014/main" id="{96C603B5-7F8C-47B7-88C2-D435FFFF1A80}"/>
                </a:ext>
              </a:extLst>
            </p:cNvPr>
            <p:cNvSpPr txBox="1">
              <a:spLocks noChangeArrowheads="1"/>
            </p:cNvSpPr>
            <p:nvPr/>
          </p:nvSpPr>
          <p:spPr bwMode="auto">
            <a:xfrm>
              <a:off x="1882" y="2714"/>
              <a:ext cx="21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solidFill>
                    <a:srgbClr val="FFFFFF"/>
                  </a:solidFill>
                  <a:latin typeface="Times New Roman" panose="02020603050405020304" pitchFamily="18" charset="0"/>
                </a:rPr>
                <a:t>F</a:t>
              </a:r>
            </a:p>
          </p:txBody>
        </p:sp>
        <p:sp>
          <p:nvSpPr>
            <p:cNvPr id="27685" name="Line 45">
              <a:extLst>
                <a:ext uri="{FF2B5EF4-FFF2-40B4-BE49-F238E27FC236}">
                  <a16:creationId xmlns:a16="http://schemas.microsoft.com/office/drawing/2014/main" id="{B17135AE-0AA4-40F5-BAB7-002C97634D94}"/>
                </a:ext>
              </a:extLst>
            </p:cNvPr>
            <p:cNvSpPr>
              <a:spLocks noChangeShapeType="1"/>
            </p:cNvSpPr>
            <p:nvPr/>
          </p:nvSpPr>
          <p:spPr bwMode="auto">
            <a:xfrm>
              <a:off x="1180" y="2343"/>
              <a:ext cx="692"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686" name="Line 46">
              <a:extLst>
                <a:ext uri="{FF2B5EF4-FFF2-40B4-BE49-F238E27FC236}">
                  <a16:creationId xmlns:a16="http://schemas.microsoft.com/office/drawing/2014/main" id="{C95213C8-F42D-434C-869D-4FF183386409}"/>
                </a:ext>
              </a:extLst>
            </p:cNvPr>
            <p:cNvSpPr>
              <a:spLocks noChangeShapeType="1"/>
            </p:cNvSpPr>
            <p:nvPr/>
          </p:nvSpPr>
          <p:spPr bwMode="auto">
            <a:xfrm>
              <a:off x="1189" y="2565"/>
              <a:ext cx="698"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687" name="Text Box 47">
              <a:extLst>
                <a:ext uri="{FF2B5EF4-FFF2-40B4-BE49-F238E27FC236}">
                  <a16:creationId xmlns:a16="http://schemas.microsoft.com/office/drawing/2014/main" id="{D9D9E334-8B94-43E5-8156-2919C5604B70}"/>
                </a:ext>
              </a:extLst>
            </p:cNvPr>
            <p:cNvSpPr txBox="1">
              <a:spLocks noChangeArrowheads="1"/>
            </p:cNvSpPr>
            <p:nvPr/>
          </p:nvSpPr>
          <p:spPr bwMode="auto">
            <a:xfrm>
              <a:off x="912" y="2144"/>
              <a:ext cx="297"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45000"/>
                </a:spcBef>
                <a:buClr>
                  <a:srgbClr val="99CCCC"/>
                </a:buClr>
                <a:buFontTx/>
                <a:buNone/>
              </a:pPr>
              <a:r>
                <a:rPr kumimoji="1" lang="en-US" altLang="zh-CN" sz="2400" i="1">
                  <a:latin typeface="Times New Roman" panose="02020603050405020304" pitchFamily="18" charset="0"/>
                </a:rPr>
                <a:t>P</a:t>
              </a:r>
              <a:r>
                <a:rPr kumimoji="1" lang="en-US" altLang="zh-CN" sz="2400" i="1" baseline="-25000">
                  <a:latin typeface="Times New Roman" panose="02020603050405020304" pitchFamily="18" charset="0"/>
                </a:rPr>
                <a:t>S</a:t>
              </a:r>
              <a:endParaRPr kumimoji="1" lang="en-US" altLang="zh-CN" sz="2400" i="1">
                <a:latin typeface="Times New Roman" panose="02020603050405020304" pitchFamily="18" charset="0"/>
              </a:endParaRPr>
            </a:p>
          </p:txBody>
        </p:sp>
        <p:sp>
          <p:nvSpPr>
            <p:cNvPr id="27688" name="Text Box 48">
              <a:extLst>
                <a:ext uri="{FF2B5EF4-FFF2-40B4-BE49-F238E27FC236}">
                  <a16:creationId xmlns:a16="http://schemas.microsoft.com/office/drawing/2014/main" id="{6751668E-3E15-40B6-9F90-141A51403573}"/>
                </a:ext>
              </a:extLst>
            </p:cNvPr>
            <p:cNvSpPr txBox="1">
              <a:spLocks noChangeArrowheads="1"/>
            </p:cNvSpPr>
            <p:nvPr/>
          </p:nvSpPr>
          <p:spPr bwMode="auto">
            <a:xfrm>
              <a:off x="1892" y="2340"/>
              <a:ext cx="2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A</a:t>
              </a:r>
              <a:r>
                <a:rPr kumimoji="1" lang="en-US" altLang="zh-CN" sz="2000" i="1" baseline="30000">
                  <a:latin typeface="Times New Roman" panose="02020603050405020304" pitchFamily="18" charset="0"/>
                </a:rPr>
                <a:t>’</a:t>
              </a:r>
              <a:endParaRPr kumimoji="1" lang="en-US" altLang="zh-CN" sz="2000" i="1">
                <a:latin typeface="Times New Roman" panose="02020603050405020304" pitchFamily="18" charset="0"/>
              </a:endParaRPr>
            </a:p>
          </p:txBody>
        </p:sp>
        <p:sp>
          <p:nvSpPr>
            <p:cNvPr id="27689" name="Text Box 49">
              <a:extLst>
                <a:ext uri="{FF2B5EF4-FFF2-40B4-BE49-F238E27FC236}">
                  <a16:creationId xmlns:a16="http://schemas.microsoft.com/office/drawing/2014/main" id="{93C762C9-51A5-4301-8BF2-A0FE15635315}"/>
                </a:ext>
              </a:extLst>
            </p:cNvPr>
            <p:cNvSpPr txBox="1">
              <a:spLocks noChangeArrowheads="1"/>
            </p:cNvSpPr>
            <p:nvPr/>
          </p:nvSpPr>
          <p:spPr bwMode="auto">
            <a:xfrm>
              <a:off x="901" y="2354"/>
              <a:ext cx="255"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45000"/>
                </a:spcBef>
                <a:buClr>
                  <a:srgbClr val="99CCCC"/>
                </a:buClr>
                <a:buFontTx/>
                <a:buNone/>
              </a:pPr>
              <a:r>
                <a:rPr kumimoji="1" lang="en-US" altLang="zh-CN" sz="2400" i="1">
                  <a:latin typeface="Times New Roman" panose="02020603050405020304" pitchFamily="18" charset="0"/>
                </a:rPr>
                <a:t>G</a:t>
              </a:r>
            </a:p>
          </p:txBody>
        </p:sp>
        <p:sp>
          <p:nvSpPr>
            <p:cNvPr id="27690" name="Oval 50">
              <a:extLst>
                <a:ext uri="{FF2B5EF4-FFF2-40B4-BE49-F238E27FC236}">
                  <a16:creationId xmlns:a16="http://schemas.microsoft.com/office/drawing/2014/main" id="{16EC00E8-7DCD-497C-841B-D859384F2C17}"/>
                </a:ext>
              </a:extLst>
            </p:cNvPr>
            <p:cNvSpPr>
              <a:spLocks noChangeArrowheads="1"/>
            </p:cNvSpPr>
            <p:nvPr/>
          </p:nvSpPr>
          <p:spPr bwMode="auto">
            <a:xfrm>
              <a:off x="1844" y="2832"/>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7691" name="Oval 51">
              <a:extLst>
                <a:ext uri="{FF2B5EF4-FFF2-40B4-BE49-F238E27FC236}">
                  <a16:creationId xmlns:a16="http://schemas.microsoft.com/office/drawing/2014/main" id="{66C3D9FE-E715-4515-8323-B7E418F7A3C7}"/>
                </a:ext>
              </a:extLst>
            </p:cNvPr>
            <p:cNvSpPr>
              <a:spLocks noChangeArrowheads="1"/>
            </p:cNvSpPr>
            <p:nvPr/>
          </p:nvSpPr>
          <p:spPr bwMode="auto">
            <a:xfrm>
              <a:off x="1853" y="2304"/>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306228" name="Group 52">
            <a:extLst>
              <a:ext uri="{FF2B5EF4-FFF2-40B4-BE49-F238E27FC236}">
                <a16:creationId xmlns:a16="http://schemas.microsoft.com/office/drawing/2014/main" id="{D4ED447B-70D7-45AB-80D8-B7CC544BD556}"/>
              </a:ext>
            </a:extLst>
          </p:cNvPr>
          <p:cNvGrpSpPr>
            <a:grpSpLocks/>
          </p:cNvGrpSpPr>
          <p:nvPr/>
        </p:nvGrpSpPr>
        <p:grpSpPr bwMode="auto">
          <a:xfrm>
            <a:off x="1860550" y="3646488"/>
            <a:ext cx="1184275" cy="530225"/>
            <a:chOff x="1182" y="1392"/>
            <a:chExt cx="1248" cy="353"/>
          </a:xfrm>
        </p:grpSpPr>
        <p:sp>
          <p:nvSpPr>
            <p:cNvPr id="27678" name="Rectangle 53">
              <a:extLst>
                <a:ext uri="{FF2B5EF4-FFF2-40B4-BE49-F238E27FC236}">
                  <a16:creationId xmlns:a16="http://schemas.microsoft.com/office/drawing/2014/main" id="{8E1D2C2A-9C6D-4DF3-B290-880036B2F2DA}"/>
                </a:ext>
              </a:extLst>
            </p:cNvPr>
            <p:cNvSpPr>
              <a:spLocks noChangeArrowheads="1"/>
            </p:cNvSpPr>
            <p:nvPr/>
          </p:nvSpPr>
          <p:spPr bwMode="auto">
            <a:xfrm>
              <a:off x="1199" y="1447"/>
              <a:ext cx="1213" cy="225"/>
            </a:xfrm>
            <a:prstGeom prst="rect">
              <a:avLst/>
            </a:prstGeom>
            <a:solidFill>
              <a:schemeClr val="hlink">
                <a:alpha val="50195"/>
              </a:schemeClr>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7679" name="Text Box 54">
              <a:extLst>
                <a:ext uri="{FF2B5EF4-FFF2-40B4-BE49-F238E27FC236}">
                  <a16:creationId xmlns:a16="http://schemas.microsoft.com/office/drawing/2014/main" id="{95A1AD76-7CEE-40F1-9E01-5206FAD12EC6}"/>
                </a:ext>
              </a:extLst>
            </p:cNvPr>
            <p:cNvSpPr txBox="1">
              <a:spLocks noChangeArrowheads="1"/>
            </p:cNvSpPr>
            <p:nvPr/>
          </p:nvSpPr>
          <p:spPr bwMode="auto">
            <a:xfrm>
              <a:off x="1182" y="1392"/>
              <a:ext cx="1248" cy="353"/>
            </a:xfrm>
            <a:prstGeom prst="rect">
              <a:avLst/>
            </a:prstGeom>
            <a:noFill/>
            <a:ln>
              <a:noFill/>
            </a:ln>
            <a:effectLst/>
            <a:extLst>
              <a:ext uri="{909E8E84-426E-40DD-AFC4-6F175D3DCCD1}">
                <a14:hiddenFill xmlns:a14="http://schemas.microsoft.com/office/drawing/2010/main">
                  <a:solidFill>
                    <a:schemeClr val="accent1">
                      <a:alpha val="50195"/>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a:latin typeface="Times New Roman" panose="02020603050405020304" pitchFamily="18" charset="0"/>
                </a:rPr>
                <a:t>Profit</a:t>
              </a:r>
            </a:p>
          </p:txBody>
        </p:sp>
      </p:grpSp>
      <p:grpSp>
        <p:nvGrpSpPr>
          <p:cNvPr id="306231" name="Group 55">
            <a:extLst>
              <a:ext uri="{FF2B5EF4-FFF2-40B4-BE49-F238E27FC236}">
                <a16:creationId xmlns:a16="http://schemas.microsoft.com/office/drawing/2014/main" id="{0F60757D-717D-4F39-8AFB-5C5C1DE583E6}"/>
              </a:ext>
            </a:extLst>
          </p:cNvPr>
          <p:cNvGrpSpPr>
            <a:grpSpLocks/>
          </p:cNvGrpSpPr>
          <p:nvPr/>
        </p:nvGrpSpPr>
        <p:grpSpPr bwMode="auto">
          <a:xfrm>
            <a:off x="1430338" y="3886200"/>
            <a:ext cx="2582862" cy="2663825"/>
            <a:chOff x="901" y="2448"/>
            <a:chExt cx="1627" cy="1678"/>
          </a:xfrm>
        </p:grpSpPr>
        <p:sp>
          <p:nvSpPr>
            <p:cNvPr id="27666" name="Text Box 56">
              <a:extLst>
                <a:ext uri="{FF2B5EF4-FFF2-40B4-BE49-F238E27FC236}">
                  <a16:creationId xmlns:a16="http://schemas.microsoft.com/office/drawing/2014/main" id="{04157C51-D52D-4F3B-819A-56A2B4D67B70}"/>
                </a:ext>
              </a:extLst>
            </p:cNvPr>
            <p:cNvSpPr txBox="1">
              <a:spLocks noChangeArrowheads="1"/>
            </p:cNvSpPr>
            <p:nvPr/>
          </p:nvSpPr>
          <p:spPr bwMode="auto">
            <a:xfrm>
              <a:off x="2314" y="3330"/>
              <a:ext cx="21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E</a:t>
              </a:r>
            </a:p>
          </p:txBody>
        </p:sp>
        <p:sp>
          <p:nvSpPr>
            <p:cNvPr id="27667" name="Line 57">
              <a:extLst>
                <a:ext uri="{FF2B5EF4-FFF2-40B4-BE49-F238E27FC236}">
                  <a16:creationId xmlns:a16="http://schemas.microsoft.com/office/drawing/2014/main" id="{64C11B37-228E-4EE0-AA7B-6FF543634A25}"/>
                </a:ext>
              </a:extLst>
            </p:cNvPr>
            <p:cNvSpPr>
              <a:spLocks noChangeShapeType="1"/>
            </p:cNvSpPr>
            <p:nvPr/>
          </p:nvSpPr>
          <p:spPr bwMode="auto">
            <a:xfrm>
              <a:off x="2280" y="2640"/>
              <a:ext cx="0" cy="1229"/>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668" name="Oval 58">
              <a:extLst>
                <a:ext uri="{FF2B5EF4-FFF2-40B4-BE49-F238E27FC236}">
                  <a16:creationId xmlns:a16="http://schemas.microsoft.com/office/drawing/2014/main" id="{B5DDA226-AF12-47F3-878F-6598656CB29B}"/>
                </a:ext>
              </a:extLst>
            </p:cNvPr>
            <p:cNvSpPr>
              <a:spLocks noChangeArrowheads="1"/>
            </p:cNvSpPr>
            <p:nvPr/>
          </p:nvSpPr>
          <p:spPr bwMode="auto">
            <a:xfrm>
              <a:off x="2236" y="3400"/>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7669" name="Text Box 59">
              <a:extLst>
                <a:ext uri="{FF2B5EF4-FFF2-40B4-BE49-F238E27FC236}">
                  <a16:creationId xmlns:a16="http://schemas.microsoft.com/office/drawing/2014/main" id="{E47B4C09-CA97-41F2-BD21-A240BEA7060F}"/>
                </a:ext>
              </a:extLst>
            </p:cNvPr>
            <p:cNvSpPr txBox="1">
              <a:spLocks noChangeArrowheads="1"/>
            </p:cNvSpPr>
            <p:nvPr/>
          </p:nvSpPr>
          <p:spPr bwMode="auto">
            <a:xfrm>
              <a:off x="2284" y="2448"/>
              <a:ext cx="21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B</a:t>
              </a:r>
            </a:p>
          </p:txBody>
        </p:sp>
        <p:sp>
          <p:nvSpPr>
            <p:cNvPr id="27670" name="Line 60">
              <a:extLst>
                <a:ext uri="{FF2B5EF4-FFF2-40B4-BE49-F238E27FC236}">
                  <a16:creationId xmlns:a16="http://schemas.microsoft.com/office/drawing/2014/main" id="{17F5CFD7-7AAA-4097-BD11-3EF93BB866B1}"/>
                </a:ext>
              </a:extLst>
            </p:cNvPr>
            <p:cNvSpPr>
              <a:spLocks noChangeShapeType="1"/>
            </p:cNvSpPr>
            <p:nvPr/>
          </p:nvSpPr>
          <p:spPr bwMode="auto">
            <a:xfrm>
              <a:off x="1184" y="2946"/>
              <a:ext cx="1084"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671" name="Text Box 61">
              <a:extLst>
                <a:ext uri="{FF2B5EF4-FFF2-40B4-BE49-F238E27FC236}">
                  <a16:creationId xmlns:a16="http://schemas.microsoft.com/office/drawing/2014/main" id="{DEB6E877-D511-401C-9B9E-5BD080E5E1CC}"/>
                </a:ext>
              </a:extLst>
            </p:cNvPr>
            <p:cNvSpPr txBox="1">
              <a:spLocks noChangeArrowheads="1"/>
            </p:cNvSpPr>
            <p:nvPr/>
          </p:nvSpPr>
          <p:spPr bwMode="auto">
            <a:xfrm>
              <a:off x="2145" y="3792"/>
              <a:ext cx="326"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45000"/>
                </a:spcBef>
                <a:buClr>
                  <a:srgbClr val="99CCCC"/>
                </a:buClr>
                <a:buFontTx/>
                <a:buNone/>
              </a:pPr>
              <a:r>
                <a:rPr kumimoji="1" lang="en-US" altLang="zh-CN" sz="2400" i="1">
                  <a:latin typeface="Times New Roman" panose="02020603050405020304" pitchFamily="18" charset="0"/>
                </a:rPr>
                <a:t>Q</a:t>
              </a:r>
              <a:r>
                <a:rPr kumimoji="1" lang="en-US" altLang="zh-CN" sz="2400" i="1" baseline="-25000">
                  <a:latin typeface="Times New Roman" panose="02020603050405020304" pitchFamily="18" charset="0"/>
                </a:rPr>
                <a:t>L</a:t>
              </a:r>
              <a:endParaRPr kumimoji="1" lang="en-US" altLang="zh-CN" sz="2400" i="1">
                <a:latin typeface="Times New Roman" panose="02020603050405020304" pitchFamily="18" charset="0"/>
              </a:endParaRPr>
            </a:p>
          </p:txBody>
        </p:sp>
        <p:sp>
          <p:nvSpPr>
            <p:cNvPr id="27672" name="Line 62">
              <a:extLst>
                <a:ext uri="{FF2B5EF4-FFF2-40B4-BE49-F238E27FC236}">
                  <a16:creationId xmlns:a16="http://schemas.microsoft.com/office/drawing/2014/main" id="{DBA8B120-898F-45AB-B07B-5F35BE792DCB}"/>
                </a:ext>
              </a:extLst>
            </p:cNvPr>
            <p:cNvSpPr>
              <a:spLocks noChangeShapeType="1"/>
            </p:cNvSpPr>
            <p:nvPr/>
          </p:nvSpPr>
          <p:spPr bwMode="auto">
            <a:xfrm>
              <a:off x="1189" y="2640"/>
              <a:ext cx="1084"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673" name="Oval 63">
              <a:extLst>
                <a:ext uri="{FF2B5EF4-FFF2-40B4-BE49-F238E27FC236}">
                  <a16:creationId xmlns:a16="http://schemas.microsoft.com/office/drawing/2014/main" id="{EFC82DD4-A048-47B3-8572-7D52E8C3ED94}"/>
                </a:ext>
              </a:extLst>
            </p:cNvPr>
            <p:cNvSpPr>
              <a:spLocks noChangeArrowheads="1"/>
            </p:cNvSpPr>
            <p:nvPr/>
          </p:nvSpPr>
          <p:spPr bwMode="auto">
            <a:xfrm>
              <a:off x="2236" y="2592"/>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7674" name="Text Box 64">
              <a:extLst>
                <a:ext uri="{FF2B5EF4-FFF2-40B4-BE49-F238E27FC236}">
                  <a16:creationId xmlns:a16="http://schemas.microsoft.com/office/drawing/2014/main" id="{B359E7B6-BFD0-41B9-83EF-AC9192ADD95D}"/>
                </a:ext>
              </a:extLst>
            </p:cNvPr>
            <p:cNvSpPr txBox="1">
              <a:spLocks noChangeArrowheads="1"/>
            </p:cNvSpPr>
            <p:nvPr/>
          </p:nvSpPr>
          <p:spPr bwMode="auto">
            <a:xfrm>
              <a:off x="2267" y="2736"/>
              <a:ext cx="2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B</a:t>
              </a:r>
              <a:r>
                <a:rPr kumimoji="1" lang="en-US" altLang="zh-CN" sz="2000" i="1" baseline="30000">
                  <a:latin typeface="Times New Roman" panose="02020603050405020304" pitchFamily="18" charset="0"/>
                </a:rPr>
                <a:t>’</a:t>
              </a:r>
              <a:endParaRPr kumimoji="1" lang="en-US" altLang="zh-CN" sz="2000" i="1">
                <a:latin typeface="Times New Roman" panose="02020603050405020304" pitchFamily="18" charset="0"/>
              </a:endParaRPr>
            </a:p>
          </p:txBody>
        </p:sp>
        <p:sp>
          <p:nvSpPr>
            <p:cNvPr id="27675" name="Text Box 65">
              <a:extLst>
                <a:ext uri="{FF2B5EF4-FFF2-40B4-BE49-F238E27FC236}">
                  <a16:creationId xmlns:a16="http://schemas.microsoft.com/office/drawing/2014/main" id="{8DC39083-1B8D-4913-AE79-AF94D228280C}"/>
                </a:ext>
              </a:extLst>
            </p:cNvPr>
            <p:cNvSpPr txBox="1">
              <a:spLocks noChangeArrowheads="1"/>
            </p:cNvSpPr>
            <p:nvPr/>
          </p:nvSpPr>
          <p:spPr bwMode="auto">
            <a:xfrm>
              <a:off x="901" y="2507"/>
              <a:ext cx="304"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45000"/>
                </a:spcBef>
                <a:buClr>
                  <a:srgbClr val="99CCCC"/>
                </a:buClr>
                <a:buFontTx/>
                <a:buNone/>
              </a:pPr>
              <a:r>
                <a:rPr kumimoji="1" lang="en-US" altLang="zh-CN" sz="2400" i="1">
                  <a:latin typeface="Times New Roman" panose="02020603050405020304" pitchFamily="18" charset="0"/>
                </a:rPr>
                <a:t>P</a:t>
              </a:r>
              <a:r>
                <a:rPr kumimoji="1" lang="en-US" altLang="zh-CN" sz="2400" i="1" baseline="-25000">
                  <a:latin typeface="Times New Roman" panose="02020603050405020304" pitchFamily="18" charset="0"/>
                </a:rPr>
                <a:t>L</a:t>
              </a:r>
              <a:endParaRPr kumimoji="1" lang="en-US" altLang="zh-CN" sz="2400" i="1">
                <a:latin typeface="Times New Roman" panose="02020603050405020304" pitchFamily="18" charset="0"/>
              </a:endParaRPr>
            </a:p>
          </p:txBody>
        </p:sp>
        <p:sp>
          <p:nvSpPr>
            <p:cNvPr id="27676" name="Text Box 66">
              <a:extLst>
                <a:ext uri="{FF2B5EF4-FFF2-40B4-BE49-F238E27FC236}">
                  <a16:creationId xmlns:a16="http://schemas.microsoft.com/office/drawing/2014/main" id="{295FBCFB-2EC1-4881-B3A7-8F0F37625CAF}"/>
                </a:ext>
              </a:extLst>
            </p:cNvPr>
            <p:cNvSpPr txBox="1">
              <a:spLocks noChangeArrowheads="1"/>
            </p:cNvSpPr>
            <p:nvPr/>
          </p:nvSpPr>
          <p:spPr bwMode="auto">
            <a:xfrm>
              <a:off x="901" y="2786"/>
              <a:ext cx="255"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45000"/>
                </a:spcBef>
                <a:buClr>
                  <a:srgbClr val="99CCCC"/>
                </a:buClr>
                <a:buFontTx/>
                <a:buNone/>
              </a:pPr>
              <a:r>
                <a:rPr kumimoji="1" lang="en-US" altLang="zh-CN" sz="2400" i="1">
                  <a:latin typeface="Times New Roman" panose="02020603050405020304" pitchFamily="18" charset="0"/>
                </a:rPr>
                <a:t>H</a:t>
              </a:r>
            </a:p>
          </p:txBody>
        </p:sp>
        <p:sp>
          <p:nvSpPr>
            <p:cNvPr id="27677" name="Oval 67">
              <a:extLst>
                <a:ext uri="{FF2B5EF4-FFF2-40B4-BE49-F238E27FC236}">
                  <a16:creationId xmlns:a16="http://schemas.microsoft.com/office/drawing/2014/main" id="{2CAC0CBA-702F-4F16-B218-4E9D58B74738}"/>
                </a:ext>
              </a:extLst>
            </p:cNvPr>
            <p:cNvSpPr>
              <a:spLocks noChangeArrowheads="1"/>
            </p:cNvSpPr>
            <p:nvPr/>
          </p:nvSpPr>
          <p:spPr bwMode="auto">
            <a:xfrm>
              <a:off x="2237" y="2906"/>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306244" name="Group 68">
            <a:extLst>
              <a:ext uri="{FF2B5EF4-FFF2-40B4-BE49-F238E27FC236}">
                <a16:creationId xmlns:a16="http://schemas.microsoft.com/office/drawing/2014/main" id="{DC124BC6-4622-4E6A-836E-2720DAF539EB}"/>
              </a:ext>
            </a:extLst>
          </p:cNvPr>
          <p:cNvGrpSpPr>
            <a:grpSpLocks/>
          </p:cNvGrpSpPr>
          <p:nvPr/>
        </p:nvGrpSpPr>
        <p:grpSpPr bwMode="auto">
          <a:xfrm>
            <a:off x="1890713" y="4162425"/>
            <a:ext cx="1712912" cy="604838"/>
            <a:chOff x="3915" y="2544"/>
            <a:chExt cx="1077" cy="435"/>
          </a:xfrm>
        </p:grpSpPr>
        <p:sp>
          <p:nvSpPr>
            <p:cNvPr id="27664" name="Rectangle 69">
              <a:extLst>
                <a:ext uri="{FF2B5EF4-FFF2-40B4-BE49-F238E27FC236}">
                  <a16:creationId xmlns:a16="http://schemas.microsoft.com/office/drawing/2014/main" id="{13F6B052-F056-4415-9BCE-C969790DAACE}"/>
                </a:ext>
              </a:extLst>
            </p:cNvPr>
            <p:cNvSpPr>
              <a:spLocks noChangeArrowheads="1"/>
            </p:cNvSpPr>
            <p:nvPr/>
          </p:nvSpPr>
          <p:spPr bwMode="auto">
            <a:xfrm>
              <a:off x="3915" y="2568"/>
              <a:ext cx="1077" cy="334"/>
            </a:xfrm>
            <a:prstGeom prst="rect">
              <a:avLst/>
            </a:prstGeom>
            <a:solidFill>
              <a:srgbClr val="CC99FF">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27665" name="Text Box 70">
              <a:extLst>
                <a:ext uri="{FF2B5EF4-FFF2-40B4-BE49-F238E27FC236}">
                  <a16:creationId xmlns:a16="http://schemas.microsoft.com/office/drawing/2014/main" id="{BD7FF21D-34FF-4108-9EB0-9E862AFC0505}"/>
                </a:ext>
              </a:extLst>
            </p:cNvPr>
            <p:cNvSpPr txBox="1">
              <a:spLocks noChangeArrowheads="1"/>
            </p:cNvSpPr>
            <p:nvPr/>
          </p:nvSpPr>
          <p:spPr bwMode="auto">
            <a:xfrm>
              <a:off x="3957" y="2544"/>
              <a:ext cx="993"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800">
                  <a:latin typeface="Times New Roman" panose="02020603050405020304" pitchFamily="18" charset="0"/>
                </a:rPr>
                <a:t>Profit</a:t>
              </a:r>
            </a:p>
          </p:txBody>
        </p:sp>
      </p:grpSp>
      <p:sp>
        <p:nvSpPr>
          <p:cNvPr id="27663" name="Text Box 72">
            <a:extLst>
              <a:ext uri="{FF2B5EF4-FFF2-40B4-BE49-F238E27FC236}">
                <a16:creationId xmlns:a16="http://schemas.microsoft.com/office/drawing/2014/main" id="{3F3299E9-1529-4A2F-9914-8F03CF4F823A}"/>
              </a:ext>
            </a:extLst>
          </p:cNvPr>
          <p:cNvSpPr txBox="1">
            <a:spLocks noChangeArrowheads="1"/>
          </p:cNvSpPr>
          <p:nvPr/>
        </p:nvSpPr>
        <p:spPr bwMode="auto">
          <a:xfrm>
            <a:off x="1476375" y="37893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zh-CN" sz="180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6179">
                                            <p:txEl>
                                              <p:pRg st="0" end="0"/>
                                            </p:txEl>
                                          </p:spTgt>
                                        </p:tgtEl>
                                        <p:attrNameLst>
                                          <p:attrName>style.visibility</p:attrName>
                                        </p:attrNameLst>
                                      </p:cBhvr>
                                      <p:to>
                                        <p:strVal val="visible"/>
                                      </p:to>
                                    </p:set>
                                    <p:anim calcmode="lin" valueType="num">
                                      <p:cBhvr additive="base">
                                        <p:cTn id="7" dur="500" fill="hold"/>
                                        <p:tgtEl>
                                          <p:spTgt spid="3061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61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06195"/>
                                        </p:tgtEl>
                                        <p:attrNameLst>
                                          <p:attrName>style.visibility</p:attrName>
                                        </p:attrNameLst>
                                      </p:cBhvr>
                                      <p:to>
                                        <p:strVal val="visible"/>
                                      </p:to>
                                    </p:set>
                                    <p:anim calcmode="lin" valueType="num">
                                      <p:cBhvr additive="base">
                                        <p:cTn id="13" dur="500" fill="hold"/>
                                        <p:tgtEl>
                                          <p:spTgt spid="306195"/>
                                        </p:tgtEl>
                                        <p:attrNameLst>
                                          <p:attrName>ppt_x</p:attrName>
                                        </p:attrNameLst>
                                      </p:cBhvr>
                                      <p:tavLst>
                                        <p:tav tm="0">
                                          <p:val>
                                            <p:strVal val="0-#ppt_w/2"/>
                                          </p:val>
                                        </p:tav>
                                        <p:tav tm="100000">
                                          <p:val>
                                            <p:strVal val="#ppt_x"/>
                                          </p:val>
                                        </p:tav>
                                      </p:tavLst>
                                    </p:anim>
                                    <p:anim calcmode="lin" valueType="num">
                                      <p:cBhvr additive="base">
                                        <p:cTn id="14" dur="500" fill="hold"/>
                                        <p:tgtEl>
                                          <p:spTgt spid="30619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306208"/>
                                        </p:tgtEl>
                                        <p:attrNameLst>
                                          <p:attrName>style.visibility</p:attrName>
                                        </p:attrNameLst>
                                      </p:cBhvr>
                                      <p:to>
                                        <p:strVal val="visible"/>
                                      </p:to>
                                    </p:set>
                                    <p:animEffect transition="in" filter="wipe(up)">
                                      <p:cBhvr>
                                        <p:cTn id="19" dur="500"/>
                                        <p:tgtEl>
                                          <p:spTgt spid="30620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nodeType="clickEffect">
                                  <p:stCondLst>
                                    <p:cond delay="0"/>
                                  </p:stCondLst>
                                  <p:childTnLst>
                                    <p:set>
                                      <p:cBhvr>
                                        <p:cTn id="23" dur="1" fill="hold">
                                          <p:stCondLst>
                                            <p:cond delay="0"/>
                                          </p:stCondLst>
                                        </p:cTn>
                                        <p:tgtEl>
                                          <p:spTgt spid="306201"/>
                                        </p:tgtEl>
                                        <p:attrNameLst>
                                          <p:attrName>style.visibility</p:attrName>
                                        </p:attrNameLst>
                                      </p:cBhvr>
                                      <p:to>
                                        <p:strVal val="visible"/>
                                      </p:to>
                                    </p:set>
                                    <p:animEffect transition="in" filter="wipe(left)">
                                      <p:cBhvr>
                                        <p:cTn id="24" dur="500"/>
                                        <p:tgtEl>
                                          <p:spTgt spid="30620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nodeType="clickEffect">
                                  <p:stCondLst>
                                    <p:cond delay="0"/>
                                  </p:stCondLst>
                                  <p:childTnLst>
                                    <p:set>
                                      <p:cBhvr>
                                        <p:cTn id="28" dur="1" fill="hold">
                                          <p:stCondLst>
                                            <p:cond delay="0"/>
                                          </p:stCondLst>
                                        </p:cTn>
                                        <p:tgtEl>
                                          <p:spTgt spid="306215"/>
                                        </p:tgtEl>
                                        <p:attrNameLst>
                                          <p:attrName>style.visibility</p:attrName>
                                        </p:attrNameLst>
                                      </p:cBhvr>
                                      <p:to>
                                        <p:strVal val="visible"/>
                                      </p:to>
                                    </p:set>
                                    <p:animEffect transition="in" filter="wipe(left)">
                                      <p:cBhvr>
                                        <p:cTn id="29" dur="500"/>
                                        <p:tgtEl>
                                          <p:spTgt spid="30621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nodeType="clickEffect">
                                  <p:stCondLst>
                                    <p:cond delay="0"/>
                                  </p:stCondLst>
                                  <p:childTnLst>
                                    <p:set>
                                      <p:cBhvr>
                                        <p:cTn id="33" dur="1" fill="hold">
                                          <p:stCondLst>
                                            <p:cond delay="0"/>
                                          </p:stCondLst>
                                        </p:cTn>
                                        <p:tgtEl>
                                          <p:spTgt spid="306228"/>
                                        </p:tgtEl>
                                        <p:attrNameLst>
                                          <p:attrName>style.visibility</p:attrName>
                                        </p:attrNameLst>
                                      </p:cBhvr>
                                      <p:to>
                                        <p:strVal val="visible"/>
                                      </p:to>
                                    </p:set>
                                    <p:animEffect transition="in" filter="dissolve">
                                      <p:cBhvr>
                                        <p:cTn id="34" dur="500"/>
                                        <p:tgtEl>
                                          <p:spTgt spid="30622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306180"/>
                                        </p:tgtEl>
                                        <p:attrNameLst>
                                          <p:attrName>style.visibility</p:attrName>
                                        </p:attrNameLst>
                                      </p:cBhvr>
                                      <p:to>
                                        <p:strVal val="visible"/>
                                      </p:to>
                                    </p:set>
                                    <p:animEffect transition="in" filter="wipe(left)">
                                      <p:cBhvr>
                                        <p:cTn id="39" dur="500"/>
                                        <p:tgtEl>
                                          <p:spTgt spid="306180"/>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306187"/>
                                        </p:tgtEl>
                                        <p:attrNameLst>
                                          <p:attrName>style.visibility</p:attrName>
                                        </p:attrNameLst>
                                      </p:cBhvr>
                                      <p:to>
                                        <p:strVal val="visible"/>
                                      </p:to>
                                    </p:set>
                                    <p:animEffect transition="in" filter="wipe(left)">
                                      <p:cBhvr>
                                        <p:cTn id="44" dur="500"/>
                                        <p:tgtEl>
                                          <p:spTgt spid="306187"/>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nodeType="clickEffect">
                                  <p:stCondLst>
                                    <p:cond delay="0"/>
                                  </p:stCondLst>
                                  <p:childTnLst>
                                    <p:set>
                                      <p:cBhvr>
                                        <p:cTn id="48" dur="1" fill="hold">
                                          <p:stCondLst>
                                            <p:cond delay="0"/>
                                          </p:stCondLst>
                                        </p:cTn>
                                        <p:tgtEl>
                                          <p:spTgt spid="306231"/>
                                        </p:tgtEl>
                                        <p:attrNameLst>
                                          <p:attrName>style.visibility</p:attrName>
                                        </p:attrNameLst>
                                      </p:cBhvr>
                                      <p:to>
                                        <p:strVal val="visible"/>
                                      </p:to>
                                    </p:set>
                                    <p:animEffect transition="in" filter="wipe(left)">
                                      <p:cBhvr>
                                        <p:cTn id="49" dur="500"/>
                                        <p:tgtEl>
                                          <p:spTgt spid="306231"/>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9" presetClass="entr" presetSubtype="0" fill="hold" nodeType="clickEffect">
                                  <p:stCondLst>
                                    <p:cond delay="0"/>
                                  </p:stCondLst>
                                  <p:childTnLst>
                                    <p:set>
                                      <p:cBhvr>
                                        <p:cTn id="53" dur="1" fill="hold">
                                          <p:stCondLst>
                                            <p:cond delay="0"/>
                                          </p:stCondLst>
                                        </p:cTn>
                                        <p:tgtEl>
                                          <p:spTgt spid="306244"/>
                                        </p:tgtEl>
                                        <p:attrNameLst>
                                          <p:attrName>style.visibility</p:attrName>
                                        </p:attrNameLst>
                                      </p:cBhvr>
                                      <p:to>
                                        <p:strVal val="visible"/>
                                      </p:to>
                                    </p:set>
                                    <p:animEffect transition="in" filter="dissolve">
                                      <p:cBhvr>
                                        <p:cTn id="54" dur="500"/>
                                        <p:tgtEl>
                                          <p:spTgt spid="306244"/>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306194"/>
                                        </p:tgtEl>
                                        <p:attrNameLst>
                                          <p:attrName>style.visibility</p:attrName>
                                        </p:attrNameLst>
                                      </p:cBhvr>
                                      <p:to>
                                        <p:strVal val="visible"/>
                                      </p:to>
                                    </p:set>
                                    <p:animEffect transition="in" filter="dissolve">
                                      <p:cBhvr>
                                        <p:cTn id="59" dur="500"/>
                                        <p:tgtEl>
                                          <p:spTgt spid="306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build="p" autoUpdateAnimBg="0"/>
      <p:bldP spid="306194"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灯片编号占位符 5">
            <a:extLst>
              <a:ext uri="{FF2B5EF4-FFF2-40B4-BE49-F238E27FC236}">
                <a16:creationId xmlns:a16="http://schemas.microsoft.com/office/drawing/2014/main" id="{491947B9-10B6-423B-A333-6264AD0C6BF7}"/>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978C9B07-B2ED-43A1-BB93-85B65A34493A}" type="slidenum">
              <a:rPr lang="en-US" altLang="zh-CN" sz="1400" smtClean="0"/>
              <a:pPr>
                <a:spcBef>
                  <a:spcPct val="0"/>
                </a:spcBef>
                <a:buFontTx/>
                <a:buNone/>
              </a:pPr>
              <a:t>22</a:t>
            </a:fld>
            <a:endParaRPr lang="en-US" altLang="zh-CN" sz="1400"/>
          </a:p>
        </p:txBody>
      </p:sp>
      <p:sp>
        <p:nvSpPr>
          <p:cNvPr id="308227" name="Rectangle 3">
            <a:extLst>
              <a:ext uri="{FF2B5EF4-FFF2-40B4-BE49-F238E27FC236}">
                <a16:creationId xmlns:a16="http://schemas.microsoft.com/office/drawing/2014/main" id="{47EE21C6-7FA9-4C43-AEDF-D161B188C847}"/>
              </a:ext>
            </a:extLst>
          </p:cNvPr>
          <p:cNvSpPr>
            <a:spLocks noGrp="1" noChangeArrowheads="1"/>
          </p:cNvSpPr>
          <p:nvPr>
            <p:ph type="body" idx="1"/>
          </p:nvPr>
        </p:nvSpPr>
        <p:spPr>
          <a:xfrm>
            <a:off x="611188" y="1196975"/>
            <a:ext cx="7696200" cy="1079500"/>
          </a:xfrm>
          <a:solidFill>
            <a:srgbClr val="FFCC00"/>
          </a:solidFill>
          <a:ln w="53975">
            <a:solidFill>
              <a:srgbClr val="FF0000"/>
            </a:solidFill>
            <a:miter lim="800000"/>
            <a:headEnd/>
            <a:tailEnd/>
          </a:ln>
        </p:spPr>
        <p:txBody>
          <a:bodyPr/>
          <a:lstStyle/>
          <a:p>
            <a:pPr eaLnBrk="1" hangingPunct="1"/>
            <a:r>
              <a:rPr lang="zh-CN" altLang="en-US" sz="2800" b="1"/>
              <a:t>垄断厂商在长期内可以调整全部生产要素的投入量即生产规模，从而实现最大利润。</a:t>
            </a:r>
          </a:p>
        </p:txBody>
      </p:sp>
      <p:sp>
        <p:nvSpPr>
          <p:cNvPr id="28676" name="Rectangle 4">
            <a:extLst>
              <a:ext uri="{FF2B5EF4-FFF2-40B4-BE49-F238E27FC236}">
                <a16:creationId xmlns:a16="http://schemas.microsoft.com/office/drawing/2014/main" id="{C7970463-BB7A-4D00-ABC8-BE352BC0F840}"/>
              </a:ext>
            </a:extLst>
          </p:cNvPr>
          <p:cNvSpPr>
            <a:spLocks noGrp="1" noChangeArrowheads="1"/>
          </p:cNvSpPr>
          <p:nvPr>
            <p:ph type="title"/>
          </p:nvPr>
        </p:nvSpPr>
        <p:spPr>
          <a:xfrm>
            <a:off x="611188" y="333375"/>
            <a:ext cx="6870700" cy="755650"/>
          </a:xfrm>
          <a:noFill/>
        </p:spPr>
        <p:txBody>
          <a:bodyPr/>
          <a:lstStyle/>
          <a:p>
            <a:pPr eaLnBrk="1" hangingPunct="1"/>
            <a:r>
              <a:rPr lang="en-US" altLang="zh-CN" b="1"/>
              <a:t>5</a:t>
            </a:r>
            <a:r>
              <a:rPr lang="zh-CN" altLang="en-US" b="1"/>
              <a:t>、垄断厂商的长期均衡</a:t>
            </a:r>
          </a:p>
        </p:txBody>
      </p:sp>
      <p:sp>
        <p:nvSpPr>
          <p:cNvPr id="308229" name="Rectangle 5">
            <a:extLst>
              <a:ext uri="{FF2B5EF4-FFF2-40B4-BE49-F238E27FC236}">
                <a16:creationId xmlns:a16="http://schemas.microsoft.com/office/drawing/2014/main" id="{441DEEA9-9504-480D-8C19-26FD1767A51C}"/>
              </a:ext>
            </a:extLst>
          </p:cNvPr>
          <p:cNvSpPr>
            <a:spLocks noChangeArrowheads="1"/>
          </p:cNvSpPr>
          <p:nvPr/>
        </p:nvSpPr>
        <p:spPr bwMode="auto">
          <a:xfrm>
            <a:off x="611188" y="2420938"/>
            <a:ext cx="7696200" cy="1944687"/>
          </a:xfrm>
          <a:prstGeom prst="rect">
            <a:avLst/>
          </a:prstGeom>
          <a:solidFill>
            <a:srgbClr val="FFCC00"/>
          </a:solidFill>
          <a:ln w="53975">
            <a:solidFill>
              <a:srgbClr val="FF0000"/>
            </a:solidFill>
            <a:miter lim="800000"/>
            <a:headEnd/>
            <a:tailEnd/>
          </a:ln>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sz="2800" b="1"/>
              <a:t>垄断厂商在长期内一般会获得利润，而且比短期利润要大，原因在于长期内企业生产规模是可调整的和市场对新加入厂商是完全关闭的。</a:t>
            </a:r>
          </a:p>
        </p:txBody>
      </p:sp>
      <p:sp>
        <p:nvSpPr>
          <p:cNvPr id="308230" name="Rectangle 6">
            <a:extLst>
              <a:ext uri="{FF2B5EF4-FFF2-40B4-BE49-F238E27FC236}">
                <a16:creationId xmlns:a16="http://schemas.microsoft.com/office/drawing/2014/main" id="{DC330012-22DB-400F-A747-A8744ACCAF3B}"/>
              </a:ext>
            </a:extLst>
          </p:cNvPr>
          <p:cNvSpPr>
            <a:spLocks noChangeArrowheads="1"/>
          </p:cNvSpPr>
          <p:nvPr/>
        </p:nvSpPr>
        <p:spPr bwMode="auto">
          <a:xfrm>
            <a:off x="611188" y="4581525"/>
            <a:ext cx="7696200" cy="1800225"/>
          </a:xfrm>
          <a:prstGeom prst="rect">
            <a:avLst/>
          </a:prstGeom>
          <a:solidFill>
            <a:srgbClr val="FFCC00"/>
          </a:solidFill>
          <a:ln w="53975">
            <a:solidFill>
              <a:srgbClr val="FF0000"/>
            </a:solidFill>
            <a:miter lim="800000"/>
            <a:headEnd/>
            <a:tailEnd/>
          </a:ln>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sz="2800" b="1"/>
              <a:t>垄断厂商面临的需求曲线就是市场的需求曲线，垄断厂商的供给量就是全行业的供给量，所以，垄断厂商的分析就是垄断市场的分析。</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8227">
                                            <p:bg/>
                                          </p:spTgt>
                                        </p:tgtEl>
                                        <p:attrNameLst>
                                          <p:attrName>style.visibility</p:attrName>
                                        </p:attrNameLst>
                                      </p:cBhvr>
                                      <p:to>
                                        <p:strVal val="visible"/>
                                      </p:to>
                                    </p:set>
                                    <p:animEffect transition="in" filter="box(in)">
                                      <p:cBhvr>
                                        <p:cTn id="7" dur="500"/>
                                        <p:tgtEl>
                                          <p:spTgt spid="30822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8227">
                                            <p:txEl>
                                              <p:pRg st="0" end="0"/>
                                            </p:txEl>
                                          </p:spTgt>
                                        </p:tgtEl>
                                        <p:attrNameLst>
                                          <p:attrName>style.visibility</p:attrName>
                                        </p:attrNameLst>
                                      </p:cBhvr>
                                      <p:to>
                                        <p:strVal val="visible"/>
                                      </p:to>
                                    </p:set>
                                    <p:animEffect transition="in" filter="box(in)">
                                      <p:cBhvr>
                                        <p:cTn id="12" dur="500"/>
                                        <p:tgtEl>
                                          <p:spTgt spid="3082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08229"/>
                                        </p:tgtEl>
                                        <p:attrNameLst>
                                          <p:attrName>style.visibility</p:attrName>
                                        </p:attrNameLst>
                                      </p:cBhvr>
                                      <p:to>
                                        <p:strVal val="visible"/>
                                      </p:to>
                                    </p:set>
                                    <p:animEffect transition="in" filter="diamond(in)">
                                      <p:cBhvr>
                                        <p:cTn id="17" dur="2000"/>
                                        <p:tgtEl>
                                          <p:spTgt spid="30822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8230"/>
                                        </p:tgtEl>
                                        <p:attrNameLst>
                                          <p:attrName>style.visibility</p:attrName>
                                        </p:attrNameLst>
                                      </p:cBhvr>
                                      <p:to>
                                        <p:strVal val="visible"/>
                                      </p:to>
                                    </p:set>
                                    <p:animEffect transition="in" filter="blinds(horizontal)">
                                      <p:cBhvr>
                                        <p:cTn id="22" dur="500"/>
                                        <p:tgtEl>
                                          <p:spTgt spid="308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7" grpId="0" build="p" animBg="1"/>
      <p:bldP spid="308229" grpId="0" animBg="1"/>
      <p:bldP spid="30823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灯片编号占位符 5">
            <a:extLst>
              <a:ext uri="{FF2B5EF4-FFF2-40B4-BE49-F238E27FC236}">
                <a16:creationId xmlns:a16="http://schemas.microsoft.com/office/drawing/2014/main" id="{175D4230-C6CF-4A45-84D1-4B6BC64FA3FF}"/>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EFEF71D3-48C1-4E36-8886-2BB7E9ABD47C}" type="slidenum">
              <a:rPr lang="en-US" altLang="zh-CN" sz="1400" smtClean="0"/>
              <a:pPr>
                <a:spcBef>
                  <a:spcPct val="0"/>
                </a:spcBef>
                <a:buFontTx/>
                <a:buNone/>
              </a:pPr>
              <a:t>23</a:t>
            </a:fld>
            <a:endParaRPr lang="en-US" altLang="zh-CN" sz="1400"/>
          </a:p>
        </p:txBody>
      </p:sp>
      <p:sp>
        <p:nvSpPr>
          <p:cNvPr id="29699" name="Rectangle 2">
            <a:extLst>
              <a:ext uri="{FF2B5EF4-FFF2-40B4-BE49-F238E27FC236}">
                <a16:creationId xmlns:a16="http://schemas.microsoft.com/office/drawing/2014/main" id="{6C0D8400-8BCF-4C9B-92B2-9AB3407B5D5D}"/>
              </a:ext>
            </a:extLst>
          </p:cNvPr>
          <p:cNvSpPr>
            <a:spLocks noGrp="1" noChangeArrowheads="1"/>
          </p:cNvSpPr>
          <p:nvPr>
            <p:ph type="title"/>
          </p:nvPr>
        </p:nvSpPr>
        <p:spPr>
          <a:xfrm>
            <a:off x="685800" y="152400"/>
            <a:ext cx="6870700" cy="755650"/>
          </a:xfrm>
          <a:noFill/>
          <a:extLst>
            <a:ext uri="{91240B29-F687-4F45-9708-019B960494DF}">
              <a14:hiddenLine xmlns:a14="http://schemas.microsoft.com/office/drawing/2010/main" w="9525" cap="flat" cmpd="sng" algn="ctr">
                <a:solidFill>
                  <a:srgbClr val="000000"/>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en-US" altLang="zh-CN" sz="4000" b="1"/>
              <a:t>6</a:t>
            </a:r>
            <a:r>
              <a:rPr lang="zh-CN" altLang="en-US" sz="4000" b="1"/>
              <a:t>、价格歧视</a:t>
            </a:r>
          </a:p>
        </p:txBody>
      </p:sp>
      <p:sp>
        <p:nvSpPr>
          <p:cNvPr id="307204" name="Rectangle 4">
            <a:extLst>
              <a:ext uri="{FF2B5EF4-FFF2-40B4-BE49-F238E27FC236}">
                <a16:creationId xmlns:a16="http://schemas.microsoft.com/office/drawing/2014/main" id="{C3C46F75-B27B-4D97-A80C-627F410671B9}"/>
              </a:ext>
            </a:extLst>
          </p:cNvPr>
          <p:cNvSpPr>
            <a:spLocks noGrp="1" noChangeArrowheads="1"/>
          </p:cNvSpPr>
          <p:nvPr>
            <p:ph type="body" idx="1"/>
          </p:nvPr>
        </p:nvSpPr>
        <p:spPr>
          <a:xfrm>
            <a:off x="684213" y="1125538"/>
            <a:ext cx="7696200" cy="2519362"/>
          </a:xfrm>
          <a:solidFill>
            <a:srgbClr val="FFCC00"/>
          </a:solidFill>
          <a:ln w="41275">
            <a:solidFill>
              <a:srgbClr val="FF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lnSpc>
                <a:spcPct val="90000"/>
              </a:lnSpc>
            </a:pPr>
            <a:r>
              <a:rPr lang="zh-CN" altLang="en-US" sz="2800" b="1"/>
              <a:t>价格歧视</a:t>
            </a:r>
            <a:r>
              <a:rPr lang="en-US" altLang="zh-CN" sz="2800" b="1"/>
              <a:t>(price discrimination)</a:t>
            </a:r>
            <a:r>
              <a:rPr lang="zh-CN" altLang="en-US" sz="2800" b="1"/>
              <a:t>指同一产品以不同价格出售，具体讲，就是同一成本的产品对不同顾客规定不同价格，或者不同成本的产品对不同顾客规定同一价格，或者同一成本的产品对同一顾客在不同时间、不同地点、不同数量规定不同价格。</a:t>
            </a:r>
          </a:p>
        </p:txBody>
      </p:sp>
      <p:sp>
        <p:nvSpPr>
          <p:cNvPr id="307205" name="Rectangle 5">
            <a:extLst>
              <a:ext uri="{FF2B5EF4-FFF2-40B4-BE49-F238E27FC236}">
                <a16:creationId xmlns:a16="http://schemas.microsoft.com/office/drawing/2014/main" id="{30BAAA77-419D-402E-B8B1-B21B15933CA1}"/>
              </a:ext>
            </a:extLst>
          </p:cNvPr>
          <p:cNvSpPr>
            <a:spLocks noChangeArrowheads="1"/>
          </p:cNvSpPr>
          <p:nvPr/>
        </p:nvSpPr>
        <p:spPr bwMode="auto">
          <a:xfrm>
            <a:off x="755650" y="3860800"/>
            <a:ext cx="7696200" cy="2590800"/>
          </a:xfrm>
          <a:prstGeom prst="rect">
            <a:avLst/>
          </a:prstGeom>
          <a:solidFill>
            <a:srgbClr val="FFCC00"/>
          </a:solidFill>
          <a:ln w="41275"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80000"/>
              </a:lnSpc>
            </a:pPr>
            <a:r>
              <a:rPr lang="zh-CN" altLang="en-US" sz="2800" b="1"/>
              <a:t>同一产品指经济意义上的同一产品。（</a:t>
            </a:r>
            <a:r>
              <a:rPr lang="en-US" altLang="zh-CN" sz="2800" b="1"/>
              <a:t>1</a:t>
            </a:r>
            <a:r>
              <a:rPr lang="zh-CN" altLang="en-US" sz="2800" b="1"/>
              <a:t>）由于运输费的不同导致同一型号彩电在不同地方以不同价格出售，这就不属于价格歧视。（</a:t>
            </a:r>
            <a:r>
              <a:rPr lang="en-US" altLang="zh-CN" sz="2800" b="1"/>
              <a:t>2</a:t>
            </a:r>
            <a:r>
              <a:rPr lang="zh-CN" altLang="en-US" sz="2800" b="1"/>
              <a:t>）厂商实施价格歧视往往尽量使产品看上去略有不同。如精装书与平装书，尽管制作成本有差异，但此时价格歧视往往是实质性的。</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07204">
                                            <p:bg/>
                                          </p:spTgt>
                                        </p:tgtEl>
                                        <p:attrNameLst>
                                          <p:attrName>style.visibility</p:attrName>
                                        </p:attrNameLst>
                                      </p:cBhvr>
                                      <p:to>
                                        <p:strVal val="visible"/>
                                      </p:to>
                                    </p:set>
                                    <p:animEffect transition="in" filter="diamond(in)">
                                      <p:cBhvr>
                                        <p:cTn id="7" dur="2000"/>
                                        <p:tgtEl>
                                          <p:spTgt spid="307204">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07204">
                                            <p:txEl>
                                              <p:pRg st="0" end="0"/>
                                            </p:txEl>
                                          </p:spTgt>
                                        </p:tgtEl>
                                        <p:attrNameLst>
                                          <p:attrName>style.visibility</p:attrName>
                                        </p:attrNameLst>
                                      </p:cBhvr>
                                      <p:to>
                                        <p:strVal val="visible"/>
                                      </p:to>
                                    </p:set>
                                    <p:animEffect transition="in" filter="diamond(in)">
                                      <p:cBhvr>
                                        <p:cTn id="12" dur="2000"/>
                                        <p:tgtEl>
                                          <p:spTgt spid="30720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07205"/>
                                        </p:tgtEl>
                                        <p:attrNameLst>
                                          <p:attrName>style.visibility</p:attrName>
                                        </p:attrNameLst>
                                      </p:cBhvr>
                                      <p:to>
                                        <p:strVal val="visible"/>
                                      </p:to>
                                    </p:set>
                                    <p:animEffect transition="in" filter="diamond(in)">
                                      <p:cBhvr>
                                        <p:cTn id="17" dur="2000"/>
                                        <p:tgtEl>
                                          <p:spTgt spid="307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4" grpId="0" build="p" animBg="1"/>
      <p:bldP spid="30720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灯片编号占位符 5">
            <a:extLst>
              <a:ext uri="{FF2B5EF4-FFF2-40B4-BE49-F238E27FC236}">
                <a16:creationId xmlns:a16="http://schemas.microsoft.com/office/drawing/2014/main" id="{C25C424A-8235-4C94-8741-E6B207595C66}"/>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F19EA751-B7DB-4AD5-8EAD-6B01B484107B}" type="slidenum">
              <a:rPr lang="en-US" altLang="zh-CN" sz="1400" smtClean="0"/>
              <a:pPr>
                <a:spcBef>
                  <a:spcPct val="0"/>
                </a:spcBef>
                <a:buFontTx/>
                <a:buNone/>
              </a:pPr>
              <a:t>24</a:t>
            </a:fld>
            <a:endParaRPr lang="en-US" altLang="zh-CN" sz="1400"/>
          </a:p>
        </p:txBody>
      </p:sp>
      <p:sp>
        <p:nvSpPr>
          <p:cNvPr id="30723" name="Rectangle 2">
            <a:extLst>
              <a:ext uri="{FF2B5EF4-FFF2-40B4-BE49-F238E27FC236}">
                <a16:creationId xmlns:a16="http://schemas.microsoft.com/office/drawing/2014/main" id="{3FCFDAAD-293C-401D-9D54-358B65887F60}"/>
              </a:ext>
            </a:extLst>
          </p:cNvPr>
          <p:cNvSpPr>
            <a:spLocks noGrp="1" noChangeArrowheads="1"/>
          </p:cNvSpPr>
          <p:nvPr>
            <p:ph type="title"/>
          </p:nvPr>
        </p:nvSpPr>
        <p:spPr>
          <a:xfrm>
            <a:off x="682625" y="549275"/>
            <a:ext cx="6870700" cy="917575"/>
          </a:xfrm>
          <a:solidFill>
            <a:srgbClr val="FFCC00"/>
          </a:solidFill>
          <a:ln w="25400" cap="flat">
            <a:solidFill>
              <a:srgbClr val="FF00FF"/>
            </a:solidFill>
            <a:miter lim="800000"/>
            <a:headEnd/>
            <a:tailEnd/>
          </a:ln>
        </p:spPr>
        <p:txBody>
          <a:bodyPr lIns="90000" tIns="46800" rIns="90000" bIns="46800"/>
          <a:lstStyle/>
          <a:p>
            <a:pPr eaLnBrk="1" hangingPunct="1"/>
            <a:r>
              <a:rPr lang="zh-CN" altLang="en-US" b="1"/>
              <a:t>价格歧视的条件</a:t>
            </a:r>
          </a:p>
        </p:txBody>
      </p:sp>
      <p:sp>
        <p:nvSpPr>
          <p:cNvPr id="309251" name="Rectangle 3">
            <a:extLst>
              <a:ext uri="{FF2B5EF4-FFF2-40B4-BE49-F238E27FC236}">
                <a16:creationId xmlns:a16="http://schemas.microsoft.com/office/drawing/2014/main" id="{91295880-2902-4A65-8F46-51E0E6B2D578}"/>
              </a:ext>
            </a:extLst>
          </p:cNvPr>
          <p:cNvSpPr>
            <a:spLocks noGrp="1" noChangeArrowheads="1"/>
          </p:cNvSpPr>
          <p:nvPr>
            <p:ph type="body" idx="1"/>
          </p:nvPr>
        </p:nvSpPr>
        <p:spPr>
          <a:xfrm>
            <a:off x="685800" y="1828800"/>
            <a:ext cx="7696200" cy="663575"/>
          </a:xfrm>
          <a:solidFill>
            <a:srgbClr val="FFCC00"/>
          </a:solidFill>
          <a:ln w="38100">
            <a:solidFill>
              <a:srgbClr val="FF0000"/>
            </a:solidFill>
            <a:miter lim="800000"/>
            <a:headEnd/>
            <a:tailEnd/>
          </a:ln>
        </p:spPr>
        <p:txBody>
          <a:bodyPr/>
          <a:lstStyle/>
          <a:p>
            <a:pPr eaLnBrk="1" hangingPunct="1"/>
            <a:r>
              <a:rPr lang="zh-CN" altLang="en-US" b="1"/>
              <a:t>厂商具有一定的市场力量。</a:t>
            </a:r>
          </a:p>
        </p:txBody>
      </p:sp>
      <p:sp>
        <p:nvSpPr>
          <p:cNvPr id="309252" name="Rectangle 4">
            <a:extLst>
              <a:ext uri="{FF2B5EF4-FFF2-40B4-BE49-F238E27FC236}">
                <a16:creationId xmlns:a16="http://schemas.microsoft.com/office/drawing/2014/main" id="{3D58D101-27F6-4718-82A1-E35EC88B486B}"/>
              </a:ext>
            </a:extLst>
          </p:cNvPr>
          <p:cNvSpPr>
            <a:spLocks noChangeArrowheads="1"/>
          </p:cNvSpPr>
          <p:nvPr/>
        </p:nvSpPr>
        <p:spPr bwMode="auto">
          <a:xfrm>
            <a:off x="684213" y="2781300"/>
            <a:ext cx="7696200" cy="1152525"/>
          </a:xfrm>
          <a:prstGeom prst="rect">
            <a:avLst/>
          </a:prstGeom>
          <a:solidFill>
            <a:srgbClr val="FFCC00"/>
          </a:solidFill>
          <a:ln w="381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b="1"/>
              <a:t>消费者具有不同的偏好，且能够被区分开。（需求弹性不同）</a:t>
            </a:r>
          </a:p>
        </p:txBody>
      </p:sp>
      <p:sp>
        <p:nvSpPr>
          <p:cNvPr id="309253" name="Rectangle 5">
            <a:extLst>
              <a:ext uri="{FF2B5EF4-FFF2-40B4-BE49-F238E27FC236}">
                <a16:creationId xmlns:a16="http://schemas.microsoft.com/office/drawing/2014/main" id="{5AE18505-4387-4111-932A-AD6F4AE04A2E}"/>
              </a:ext>
            </a:extLst>
          </p:cNvPr>
          <p:cNvSpPr>
            <a:spLocks noChangeArrowheads="1"/>
          </p:cNvSpPr>
          <p:nvPr/>
        </p:nvSpPr>
        <p:spPr bwMode="auto">
          <a:xfrm>
            <a:off x="684213" y="4149725"/>
            <a:ext cx="7696200" cy="1511300"/>
          </a:xfrm>
          <a:prstGeom prst="rect">
            <a:avLst/>
          </a:prstGeom>
          <a:solidFill>
            <a:srgbClr val="FFCC00"/>
          </a:solidFill>
          <a:ln w="381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b="1"/>
              <a:t>消费者群体或销售市场相互隔离。无法转卖或转卖的成本太高从而不值得转卖。</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9251">
                                            <p:bg/>
                                          </p:spTgt>
                                        </p:tgtEl>
                                        <p:attrNameLst>
                                          <p:attrName>style.visibility</p:attrName>
                                        </p:attrNameLst>
                                      </p:cBhvr>
                                      <p:to>
                                        <p:strVal val="visible"/>
                                      </p:to>
                                    </p:set>
                                    <p:animEffect transition="in" filter="box(in)">
                                      <p:cBhvr>
                                        <p:cTn id="7" dur="500"/>
                                        <p:tgtEl>
                                          <p:spTgt spid="30925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9251">
                                            <p:txEl>
                                              <p:pRg st="0" end="0"/>
                                            </p:txEl>
                                          </p:spTgt>
                                        </p:tgtEl>
                                        <p:attrNameLst>
                                          <p:attrName>style.visibility</p:attrName>
                                        </p:attrNameLst>
                                      </p:cBhvr>
                                      <p:to>
                                        <p:strVal val="visible"/>
                                      </p:to>
                                    </p:set>
                                    <p:animEffect transition="in" filter="box(in)">
                                      <p:cBhvr>
                                        <p:cTn id="12" dur="500"/>
                                        <p:tgtEl>
                                          <p:spTgt spid="30925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09252"/>
                                        </p:tgtEl>
                                        <p:attrNameLst>
                                          <p:attrName>style.visibility</p:attrName>
                                        </p:attrNameLst>
                                      </p:cBhvr>
                                      <p:to>
                                        <p:strVal val="visible"/>
                                      </p:to>
                                    </p:set>
                                    <p:animEffect transition="in" filter="diamond(in)">
                                      <p:cBhvr>
                                        <p:cTn id="17" dur="2000"/>
                                        <p:tgtEl>
                                          <p:spTgt spid="3092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09253"/>
                                        </p:tgtEl>
                                        <p:attrNameLst>
                                          <p:attrName>style.visibility</p:attrName>
                                        </p:attrNameLst>
                                      </p:cBhvr>
                                      <p:to>
                                        <p:strVal val="visible"/>
                                      </p:to>
                                    </p:set>
                                    <p:animEffect transition="in" filter="checkerboard(across)">
                                      <p:cBhvr>
                                        <p:cTn id="22" dur="500"/>
                                        <p:tgtEl>
                                          <p:spTgt spid="309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uild="p" animBg="1"/>
      <p:bldP spid="309252" grpId="0" animBg="1"/>
      <p:bldP spid="30925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灯片编号占位符 5">
            <a:extLst>
              <a:ext uri="{FF2B5EF4-FFF2-40B4-BE49-F238E27FC236}">
                <a16:creationId xmlns:a16="http://schemas.microsoft.com/office/drawing/2014/main" id="{10F11584-CC8C-43E1-9B05-D2F7F6464940}"/>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796CD601-9BEB-47E9-8298-5AB2E901B725}" type="slidenum">
              <a:rPr lang="en-US" altLang="zh-CN" sz="1400" smtClean="0"/>
              <a:pPr>
                <a:spcBef>
                  <a:spcPct val="0"/>
                </a:spcBef>
                <a:buFontTx/>
                <a:buNone/>
              </a:pPr>
              <a:t>25</a:t>
            </a:fld>
            <a:endParaRPr lang="en-US" altLang="zh-CN" sz="1400"/>
          </a:p>
        </p:txBody>
      </p:sp>
      <p:sp>
        <p:nvSpPr>
          <p:cNvPr id="31747" name="Rectangle 2">
            <a:extLst>
              <a:ext uri="{FF2B5EF4-FFF2-40B4-BE49-F238E27FC236}">
                <a16:creationId xmlns:a16="http://schemas.microsoft.com/office/drawing/2014/main" id="{7D6DD075-1599-447C-943A-156B8F982F61}"/>
              </a:ext>
            </a:extLst>
          </p:cNvPr>
          <p:cNvSpPr>
            <a:spLocks noGrp="1" noChangeArrowheads="1"/>
          </p:cNvSpPr>
          <p:nvPr>
            <p:ph type="title"/>
          </p:nvPr>
        </p:nvSpPr>
        <p:spPr>
          <a:xfrm>
            <a:off x="685800" y="152400"/>
            <a:ext cx="6870700" cy="684213"/>
          </a:xfrm>
          <a:solidFill>
            <a:schemeClr val="bg2"/>
          </a:solidFill>
          <a:ln w="38100">
            <a:solidFill>
              <a:schemeClr val="folHlink"/>
            </a:solidFill>
            <a:miter lim="800000"/>
            <a:headEnd/>
            <a:tailEnd/>
          </a:ln>
        </p:spPr>
        <p:txBody>
          <a:bodyPr/>
          <a:lstStyle/>
          <a:p>
            <a:pPr eaLnBrk="1" hangingPunct="1"/>
            <a:r>
              <a:rPr lang="zh-CN" altLang="en-US" sz="4000"/>
              <a:t>一级价格歧视</a:t>
            </a:r>
          </a:p>
        </p:txBody>
      </p:sp>
      <p:sp>
        <p:nvSpPr>
          <p:cNvPr id="311299" name="Rectangle 3">
            <a:extLst>
              <a:ext uri="{FF2B5EF4-FFF2-40B4-BE49-F238E27FC236}">
                <a16:creationId xmlns:a16="http://schemas.microsoft.com/office/drawing/2014/main" id="{0F62B15B-58D4-4E73-820F-2CDFD5B79712}"/>
              </a:ext>
            </a:extLst>
          </p:cNvPr>
          <p:cNvSpPr>
            <a:spLocks noGrp="1" noChangeArrowheads="1"/>
          </p:cNvSpPr>
          <p:nvPr>
            <p:ph type="body" idx="1"/>
          </p:nvPr>
        </p:nvSpPr>
        <p:spPr>
          <a:xfrm>
            <a:off x="684213" y="1052513"/>
            <a:ext cx="7696200" cy="2663825"/>
          </a:xfrm>
          <a:solidFill>
            <a:srgbClr val="FFCC00"/>
          </a:solidFill>
          <a:ln w="28575" cap="flat" algn="ctr">
            <a:solidFill>
              <a:srgbClr val="FF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476250" indent="-476250" eaLnBrk="1" hangingPunct="1"/>
            <a:r>
              <a:rPr lang="zh-CN" altLang="en-US" sz="2800" b="1"/>
              <a:t>一级价格歧视</a:t>
            </a:r>
            <a:r>
              <a:rPr lang="en-US" altLang="zh-CN" sz="2800" b="1"/>
              <a:t>(first degree price discrimination)</a:t>
            </a:r>
            <a:r>
              <a:rPr lang="zh-CN" altLang="en-US" sz="2800" b="1"/>
              <a:t>又称完全价格歧视</a:t>
            </a:r>
            <a:r>
              <a:rPr lang="en-US" altLang="zh-CN" sz="2800" b="1"/>
              <a:t>(perfect price discrimination)</a:t>
            </a:r>
            <a:r>
              <a:rPr lang="zh-CN" altLang="en-US" sz="2800" b="1"/>
              <a:t>，指每一单元产品以消费者所愿支付的最高价格出售，即每一单位产品的销售价格都不一样，不同消费者所获得的价格是不同的。</a:t>
            </a:r>
          </a:p>
        </p:txBody>
      </p:sp>
      <p:sp>
        <p:nvSpPr>
          <p:cNvPr id="311302" name="Rectangle 6">
            <a:extLst>
              <a:ext uri="{FF2B5EF4-FFF2-40B4-BE49-F238E27FC236}">
                <a16:creationId xmlns:a16="http://schemas.microsoft.com/office/drawing/2014/main" id="{0DAE6B32-22B0-476B-8DC7-BAA59C381079}"/>
              </a:ext>
            </a:extLst>
          </p:cNvPr>
          <p:cNvSpPr>
            <a:spLocks noChangeArrowheads="1"/>
          </p:cNvSpPr>
          <p:nvPr/>
        </p:nvSpPr>
        <p:spPr bwMode="auto">
          <a:xfrm>
            <a:off x="684213" y="3862388"/>
            <a:ext cx="7696200" cy="1943100"/>
          </a:xfrm>
          <a:prstGeom prst="rect">
            <a:avLst/>
          </a:prstGeom>
          <a:solidFill>
            <a:srgbClr val="FFCC00"/>
          </a:solidFill>
          <a:ln w="28575"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sz="2800" b="1"/>
              <a:t>一级价格歧视要求垄断企业能够区分不同消费者对产品价值的预期</a:t>
            </a:r>
            <a:r>
              <a:rPr lang="en-US" altLang="zh-CN" sz="2800" b="1"/>
              <a:t>(willingness to pay)</a:t>
            </a:r>
            <a:r>
              <a:rPr lang="zh-CN" altLang="en-US" sz="2800" b="1"/>
              <a:t>或保留价格</a:t>
            </a:r>
            <a:r>
              <a:rPr lang="en-US" altLang="zh-CN" sz="2800" b="1"/>
              <a:t>(reservation price )</a:t>
            </a:r>
            <a:r>
              <a:rPr lang="zh-CN" altLang="en-US" sz="2800" b="1"/>
              <a:t>，从而向产品价值预期高的消费者卖高价，低的卖低价。</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1299">
                                            <p:bg/>
                                          </p:spTgt>
                                        </p:tgtEl>
                                        <p:attrNameLst>
                                          <p:attrName>style.visibility</p:attrName>
                                        </p:attrNameLst>
                                      </p:cBhvr>
                                      <p:to>
                                        <p:strVal val="visible"/>
                                      </p:to>
                                    </p:set>
                                    <p:animEffect transition="in" filter="box(in)">
                                      <p:cBhvr>
                                        <p:cTn id="7" dur="500"/>
                                        <p:tgtEl>
                                          <p:spTgt spid="3112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11299">
                                            <p:txEl>
                                              <p:pRg st="0" end="0"/>
                                            </p:txEl>
                                          </p:spTgt>
                                        </p:tgtEl>
                                        <p:attrNameLst>
                                          <p:attrName>style.visibility</p:attrName>
                                        </p:attrNameLst>
                                      </p:cBhvr>
                                      <p:to>
                                        <p:strVal val="visible"/>
                                      </p:to>
                                    </p:set>
                                    <p:animEffect transition="in" filter="box(in)">
                                      <p:cBhvr>
                                        <p:cTn id="12" dur="500"/>
                                        <p:tgtEl>
                                          <p:spTgt spid="3112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11302"/>
                                        </p:tgtEl>
                                        <p:attrNameLst>
                                          <p:attrName>style.visibility</p:attrName>
                                        </p:attrNameLst>
                                      </p:cBhvr>
                                      <p:to>
                                        <p:strVal val="visible"/>
                                      </p:to>
                                    </p:set>
                                    <p:anim calcmode="lin" valueType="num">
                                      <p:cBhvr additive="base">
                                        <p:cTn id="17" dur="500" fill="hold"/>
                                        <p:tgtEl>
                                          <p:spTgt spid="311302"/>
                                        </p:tgtEl>
                                        <p:attrNameLst>
                                          <p:attrName>ppt_x</p:attrName>
                                        </p:attrNameLst>
                                      </p:cBhvr>
                                      <p:tavLst>
                                        <p:tav tm="0">
                                          <p:val>
                                            <p:strVal val="#ppt_x"/>
                                          </p:val>
                                        </p:tav>
                                        <p:tav tm="100000">
                                          <p:val>
                                            <p:strVal val="#ppt_x"/>
                                          </p:val>
                                        </p:tav>
                                      </p:tavLst>
                                    </p:anim>
                                    <p:anim calcmode="lin" valueType="num">
                                      <p:cBhvr additive="base">
                                        <p:cTn id="18" dur="500" fill="hold"/>
                                        <p:tgtEl>
                                          <p:spTgt spid="3113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build="p" animBg="1"/>
      <p:bldP spid="31130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灯片编号占位符 3">
            <a:extLst>
              <a:ext uri="{FF2B5EF4-FFF2-40B4-BE49-F238E27FC236}">
                <a16:creationId xmlns:a16="http://schemas.microsoft.com/office/drawing/2014/main" id="{9B648862-9B6B-49F7-918F-04BD912489F2}"/>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C3AC7274-DDF9-4B4B-86A2-C111A5E109CB}" type="slidenum">
              <a:rPr lang="en-US" altLang="zh-CN" sz="1400" smtClean="0"/>
              <a:pPr>
                <a:spcBef>
                  <a:spcPct val="0"/>
                </a:spcBef>
                <a:buFontTx/>
                <a:buNone/>
              </a:pPr>
              <a:t>26</a:t>
            </a:fld>
            <a:endParaRPr lang="en-US" altLang="zh-CN" sz="1400"/>
          </a:p>
        </p:txBody>
      </p:sp>
      <p:sp>
        <p:nvSpPr>
          <p:cNvPr id="312322" name="Rectangle 2" descr="5%">
            <a:extLst>
              <a:ext uri="{FF2B5EF4-FFF2-40B4-BE49-F238E27FC236}">
                <a16:creationId xmlns:a16="http://schemas.microsoft.com/office/drawing/2014/main" id="{0852FA15-4783-40BA-9BF5-69400F193450}"/>
              </a:ext>
            </a:extLst>
          </p:cNvPr>
          <p:cNvSpPr>
            <a:spLocks noChangeArrowheads="1"/>
          </p:cNvSpPr>
          <p:nvPr/>
        </p:nvSpPr>
        <p:spPr bwMode="auto">
          <a:xfrm>
            <a:off x="1828800" y="4876800"/>
            <a:ext cx="2743200" cy="1371600"/>
          </a:xfrm>
          <a:prstGeom prst="rect">
            <a:avLst/>
          </a:prstGeom>
          <a:blipFill dpi="0" rotWithShape="0">
            <a:blip r:embed="rId2"/>
            <a:srcRect/>
            <a:tile tx="0" ty="0" sx="100000" sy="100000" flip="none" algn="tl"/>
          </a:blipFill>
          <a:ln w="9525" cap="rnd">
            <a:solidFill>
              <a:srgbClr val="FF6600"/>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12323" name="Freeform 3" descr="浅色下对角线">
            <a:extLst>
              <a:ext uri="{FF2B5EF4-FFF2-40B4-BE49-F238E27FC236}">
                <a16:creationId xmlns:a16="http://schemas.microsoft.com/office/drawing/2014/main" id="{80AF389C-C38B-476E-9374-57F7C07FBB0F}"/>
              </a:ext>
            </a:extLst>
          </p:cNvPr>
          <p:cNvSpPr>
            <a:spLocks/>
          </p:cNvSpPr>
          <p:nvPr/>
        </p:nvSpPr>
        <p:spPr bwMode="auto">
          <a:xfrm>
            <a:off x="1981200" y="3505200"/>
            <a:ext cx="152400" cy="27432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3"/>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24" name="Freeform 4" descr="浅色下对角线">
            <a:extLst>
              <a:ext uri="{FF2B5EF4-FFF2-40B4-BE49-F238E27FC236}">
                <a16:creationId xmlns:a16="http://schemas.microsoft.com/office/drawing/2014/main" id="{FD404826-EB9D-4E3F-88E5-A20F60A66E68}"/>
              </a:ext>
            </a:extLst>
          </p:cNvPr>
          <p:cNvSpPr>
            <a:spLocks/>
          </p:cNvSpPr>
          <p:nvPr/>
        </p:nvSpPr>
        <p:spPr bwMode="auto">
          <a:xfrm>
            <a:off x="1828800" y="3429000"/>
            <a:ext cx="152400" cy="28194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4"/>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25" name="AutoShape 5" descr="20%">
            <a:hlinkClick r:id="rId5" action="ppaction://hlinksldjump" highlightClick="1"/>
            <a:extLst>
              <a:ext uri="{FF2B5EF4-FFF2-40B4-BE49-F238E27FC236}">
                <a16:creationId xmlns:a16="http://schemas.microsoft.com/office/drawing/2014/main" id="{18D37518-9EAA-4F07-8EAA-3C027A58E9D4}"/>
              </a:ext>
            </a:extLst>
          </p:cNvPr>
          <p:cNvSpPr>
            <a:spLocks noChangeArrowheads="1"/>
          </p:cNvSpPr>
          <p:nvPr/>
        </p:nvSpPr>
        <p:spPr bwMode="auto">
          <a:xfrm>
            <a:off x="6477000" y="152400"/>
            <a:ext cx="2286000" cy="533400"/>
          </a:xfrm>
          <a:prstGeom prst="actionButtonBlank">
            <a:avLst/>
          </a:prstGeom>
          <a:pattFill prst="pct20">
            <a:fgClr>
              <a:schemeClr val="folHlink"/>
            </a:fgClr>
            <a:bgClr>
              <a:schemeClr val="bg1"/>
            </a:bgClr>
          </a:pattFill>
          <a:ln w="9525">
            <a:solidFill>
              <a:srgbClr val="CC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sz="2400">
                <a:solidFill>
                  <a:srgbClr val="CC6600"/>
                </a:solidFill>
                <a:effectLst>
                  <a:outerShdw blurRad="38100" dist="38100" dir="2700000" algn="tl">
                    <a:srgbClr val="C0C0C0"/>
                  </a:outerShdw>
                </a:effectLst>
                <a:latin typeface="Times New Roman" pitchFamily="18" charset="0"/>
                <a:ea typeface="华文新魏" pitchFamily="2" charset="-122"/>
              </a:rPr>
              <a:t>一级差别价格</a:t>
            </a:r>
          </a:p>
        </p:txBody>
      </p:sp>
      <p:sp>
        <p:nvSpPr>
          <p:cNvPr id="312326" name="Rectangle 6">
            <a:extLst>
              <a:ext uri="{FF2B5EF4-FFF2-40B4-BE49-F238E27FC236}">
                <a16:creationId xmlns:a16="http://schemas.microsoft.com/office/drawing/2014/main" id="{6A03BCA1-F471-48BA-AA02-2F71B6CCC71A}"/>
              </a:ext>
            </a:extLst>
          </p:cNvPr>
          <p:cNvSpPr>
            <a:spLocks noChangeArrowheads="1"/>
          </p:cNvSpPr>
          <p:nvPr/>
        </p:nvSpPr>
        <p:spPr bwMode="auto">
          <a:xfrm>
            <a:off x="914400" y="1371600"/>
            <a:ext cx="4191000" cy="990600"/>
          </a:xfrm>
          <a:prstGeom prst="rect">
            <a:avLst/>
          </a:prstGeom>
          <a:noFill/>
          <a:ln w="9525">
            <a:solidFill>
              <a:srgbClr val="FF9933"/>
            </a:solidFill>
            <a:miter lim="800000"/>
            <a:headEnd/>
            <a:tailEnd/>
          </a:ln>
          <a:effectLst>
            <a:prstShdw prst="shdw17" dist="17961" dir="2700000">
              <a:srgbClr val="FF9933">
                <a:gamma/>
                <a:shade val="60000"/>
                <a:invGamma/>
              </a:srgbClr>
            </a:prstShdw>
          </a:effectLst>
          <a:extLst>
            <a:ext uri="{909E8E84-426E-40DD-AFC4-6F175D3DCCD1}">
              <a14:hiddenFill xmlns:a14="http://schemas.microsoft.com/office/drawing/2010/main">
                <a:solidFill>
                  <a:schemeClr val="accent1"/>
                </a:solidFill>
              </a14:hiddenFill>
            </a:ext>
          </a:extLst>
        </p:spPr>
        <p:txBody>
          <a:bodyPr lIns="90000" tIns="46800" rIns="90000" bIns="46800" anchor="ctr"/>
          <a:lstStyle/>
          <a:p>
            <a:pPr algn="dist" eaLnBrk="1" hangingPunct="1">
              <a:defRPr/>
            </a:pPr>
            <a:r>
              <a:rPr kumimoji="1" lang="zh-CN" altLang="en-US" sz="2400" b="1">
                <a:effectLst>
                  <a:outerShdw blurRad="38100" dist="38100" dir="2700000" algn="tl">
                    <a:srgbClr val="C0C0C0"/>
                  </a:outerShdw>
                </a:effectLst>
                <a:latin typeface="Times New Roman" pitchFamily="18" charset="0"/>
                <a:ea typeface="楷体_GB2312" pitchFamily="49" charset="-122"/>
              </a:rPr>
              <a:t>垄断厂商根据消费者的需求</a:t>
            </a:r>
          </a:p>
          <a:p>
            <a:pPr algn="dist" eaLnBrk="1" hangingPunct="1">
              <a:defRPr/>
            </a:pPr>
            <a:r>
              <a:rPr kumimoji="1" lang="zh-CN" altLang="en-US" sz="2400" b="1">
                <a:effectLst>
                  <a:outerShdw blurRad="38100" dist="38100" dir="2700000" algn="tl">
                    <a:srgbClr val="C0C0C0"/>
                  </a:outerShdw>
                </a:effectLst>
                <a:latin typeface="Times New Roman" pitchFamily="18" charset="0"/>
                <a:ea typeface="楷体_GB2312" pitchFamily="49" charset="-122"/>
              </a:rPr>
              <a:t>价格来确定每单位的销售价格</a:t>
            </a:r>
          </a:p>
        </p:txBody>
      </p:sp>
      <p:sp>
        <p:nvSpPr>
          <p:cNvPr id="312327" name="Rectangle 7">
            <a:extLst>
              <a:ext uri="{FF2B5EF4-FFF2-40B4-BE49-F238E27FC236}">
                <a16:creationId xmlns:a16="http://schemas.microsoft.com/office/drawing/2014/main" id="{7E183F86-4752-4771-802E-11CBCF323464}"/>
              </a:ext>
            </a:extLst>
          </p:cNvPr>
          <p:cNvSpPr>
            <a:spLocks noChangeArrowheads="1"/>
          </p:cNvSpPr>
          <p:nvPr/>
        </p:nvSpPr>
        <p:spPr bwMode="auto">
          <a:xfrm>
            <a:off x="5715000" y="1600200"/>
            <a:ext cx="1676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sz="2400">
                <a:solidFill>
                  <a:schemeClr val="hlink"/>
                </a:solidFill>
                <a:effectLst>
                  <a:outerShdw blurRad="38100" dist="38100" dir="2700000" algn="tl">
                    <a:srgbClr val="C0C0C0"/>
                  </a:outerShdw>
                </a:effectLst>
                <a:latin typeface="Times New Roman" pitchFamily="18" charset="0"/>
                <a:ea typeface="楷体_GB2312" pitchFamily="49" charset="-122"/>
              </a:rPr>
              <a:t>服务行业</a:t>
            </a:r>
          </a:p>
        </p:txBody>
      </p:sp>
      <p:sp>
        <p:nvSpPr>
          <p:cNvPr id="32777" name="Line 8">
            <a:extLst>
              <a:ext uri="{FF2B5EF4-FFF2-40B4-BE49-F238E27FC236}">
                <a16:creationId xmlns:a16="http://schemas.microsoft.com/office/drawing/2014/main" id="{8A6F0F69-EC40-4DCC-9B69-AF71F20E1809}"/>
              </a:ext>
            </a:extLst>
          </p:cNvPr>
          <p:cNvSpPr>
            <a:spLocks noChangeShapeType="1"/>
          </p:cNvSpPr>
          <p:nvPr/>
        </p:nvSpPr>
        <p:spPr bwMode="auto">
          <a:xfrm>
            <a:off x="5562600" y="2362200"/>
            <a:ext cx="2133600" cy="0"/>
          </a:xfrm>
          <a:prstGeom prst="line">
            <a:avLst/>
          </a:prstGeom>
          <a:noFill/>
          <a:ln w="9525">
            <a:solidFill>
              <a:srgbClr val="FF9933"/>
            </a:solidFill>
            <a:round/>
            <a:headEnd/>
            <a:tailEnd/>
          </a:ln>
          <a:effectLst>
            <a:prstShdw prst="shdw17" dist="17961" dir="2700000">
              <a:srgbClr val="995C1F"/>
            </a:prstShdw>
          </a:effectLst>
          <a:extLst>
            <a:ext uri="{909E8E84-426E-40DD-AFC4-6F175D3DCCD1}">
              <a14:hiddenFill xmlns:a14="http://schemas.microsoft.com/office/drawing/2010/main">
                <a:noFill/>
              </a14:hiddenFill>
            </a:ext>
          </a:extLst>
        </p:spPr>
        <p:txBody>
          <a:bodyPr wrap="none" lIns="90000" tIns="46800" rIns="90000" bIns="46800" anchor="ctr"/>
          <a:lstStyle/>
          <a:p>
            <a:endParaRPr lang="zh-CN" altLang="en-US"/>
          </a:p>
        </p:txBody>
      </p:sp>
      <p:sp>
        <p:nvSpPr>
          <p:cNvPr id="32778" name="Line 9">
            <a:extLst>
              <a:ext uri="{FF2B5EF4-FFF2-40B4-BE49-F238E27FC236}">
                <a16:creationId xmlns:a16="http://schemas.microsoft.com/office/drawing/2014/main" id="{7C8E0485-7ED1-4DFD-8D0E-95D04A8B37E0}"/>
              </a:ext>
            </a:extLst>
          </p:cNvPr>
          <p:cNvSpPr>
            <a:spLocks noChangeShapeType="1"/>
          </p:cNvSpPr>
          <p:nvPr/>
        </p:nvSpPr>
        <p:spPr bwMode="auto">
          <a:xfrm flipV="1">
            <a:off x="1828800" y="2819400"/>
            <a:ext cx="0" cy="3429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779" name="Line 10">
            <a:extLst>
              <a:ext uri="{FF2B5EF4-FFF2-40B4-BE49-F238E27FC236}">
                <a16:creationId xmlns:a16="http://schemas.microsoft.com/office/drawing/2014/main" id="{251F0D88-7244-4C75-A252-635612CADDAC}"/>
              </a:ext>
            </a:extLst>
          </p:cNvPr>
          <p:cNvSpPr>
            <a:spLocks noChangeShapeType="1"/>
          </p:cNvSpPr>
          <p:nvPr/>
        </p:nvSpPr>
        <p:spPr bwMode="auto">
          <a:xfrm flipV="1">
            <a:off x="1828800" y="6248400"/>
            <a:ext cx="4648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780" name="Rectangle 11">
            <a:extLst>
              <a:ext uri="{FF2B5EF4-FFF2-40B4-BE49-F238E27FC236}">
                <a16:creationId xmlns:a16="http://schemas.microsoft.com/office/drawing/2014/main" id="{10CCE34E-7B48-424F-AA44-8ECF4866011D}"/>
              </a:ext>
            </a:extLst>
          </p:cNvPr>
          <p:cNvSpPr>
            <a:spLocks noChangeArrowheads="1"/>
          </p:cNvSpPr>
          <p:nvPr/>
        </p:nvSpPr>
        <p:spPr bwMode="auto">
          <a:xfrm>
            <a:off x="1295400" y="2819400"/>
            <a:ext cx="533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p>
        </p:txBody>
      </p:sp>
      <p:sp>
        <p:nvSpPr>
          <p:cNvPr id="32781" name="Rectangle 12">
            <a:extLst>
              <a:ext uri="{FF2B5EF4-FFF2-40B4-BE49-F238E27FC236}">
                <a16:creationId xmlns:a16="http://schemas.microsoft.com/office/drawing/2014/main" id="{9F64B74A-656C-4613-9BA1-6C9DBCEBC93B}"/>
              </a:ext>
            </a:extLst>
          </p:cNvPr>
          <p:cNvSpPr>
            <a:spLocks noChangeArrowheads="1"/>
          </p:cNvSpPr>
          <p:nvPr/>
        </p:nvSpPr>
        <p:spPr bwMode="auto">
          <a:xfrm>
            <a:off x="6324600" y="6172200"/>
            <a:ext cx="533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p>
        </p:txBody>
      </p:sp>
      <p:sp>
        <p:nvSpPr>
          <p:cNvPr id="32782" name="Rectangle 13">
            <a:extLst>
              <a:ext uri="{FF2B5EF4-FFF2-40B4-BE49-F238E27FC236}">
                <a16:creationId xmlns:a16="http://schemas.microsoft.com/office/drawing/2014/main" id="{648303C9-585C-40AB-88D5-87BA58195197}"/>
              </a:ext>
            </a:extLst>
          </p:cNvPr>
          <p:cNvSpPr>
            <a:spLocks noChangeArrowheads="1"/>
          </p:cNvSpPr>
          <p:nvPr/>
        </p:nvSpPr>
        <p:spPr bwMode="auto">
          <a:xfrm>
            <a:off x="1371600" y="6172200"/>
            <a:ext cx="533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O</a:t>
            </a:r>
          </a:p>
        </p:txBody>
      </p:sp>
      <p:sp>
        <p:nvSpPr>
          <p:cNvPr id="312334" name="Freeform 14" descr="浅色下对角线">
            <a:extLst>
              <a:ext uri="{FF2B5EF4-FFF2-40B4-BE49-F238E27FC236}">
                <a16:creationId xmlns:a16="http://schemas.microsoft.com/office/drawing/2014/main" id="{6EC9AE98-4AC7-4F1F-BB01-57F6F3F0D467}"/>
              </a:ext>
            </a:extLst>
          </p:cNvPr>
          <p:cNvSpPr>
            <a:spLocks/>
          </p:cNvSpPr>
          <p:nvPr/>
        </p:nvSpPr>
        <p:spPr bwMode="auto">
          <a:xfrm>
            <a:off x="2133600" y="3581400"/>
            <a:ext cx="152400" cy="26670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6"/>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35" name="Freeform 15" descr="浅色下对角线">
            <a:extLst>
              <a:ext uri="{FF2B5EF4-FFF2-40B4-BE49-F238E27FC236}">
                <a16:creationId xmlns:a16="http://schemas.microsoft.com/office/drawing/2014/main" id="{BA42B3AA-2209-4675-9DE5-B78348B2B94F}"/>
              </a:ext>
            </a:extLst>
          </p:cNvPr>
          <p:cNvSpPr>
            <a:spLocks/>
          </p:cNvSpPr>
          <p:nvPr/>
        </p:nvSpPr>
        <p:spPr bwMode="auto">
          <a:xfrm>
            <a:off x="2286000" y="3657600"/>
            <a:ext cx="152400" cy="25908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7"/>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36" name="Freeform 16" descr="浅色下对角线">
            <a:extLst>
              <a:ext uri="{FF2B5EF4-FFF2-40B4-BE49-F238E27FC236}">
                <a16:creationId xmlns:a16="http://schemas.microsoft.com/office/drawing/2014/main" id="{B643A959-2CA0-4D19-80E6-F9546636D445}"/>
              </a:ext>
            </a:extLst>
          </p:cNvPr>
          <p:cNvSpPr>
            <a:spLocks/>
          </p:cNvSpPr>
          <p:nvPr/>
        </p:nvSpPr>
        <p:spPr bwMode="auto">
          <a:xfrm>
            <a:off x="2438400" y="3810000"/>
            <a:ext cx="152400" cy="24384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8"/>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37" name="Freeform 17" descr="浅色下对角线">
            <a:extLst>
              <a:ext uri="{FF2B5EF4-FFF2-40B4-BE49-F238E27FC236}">
                <a16:creationId xmlns:a16="http://schemas.microsoft.com/office/drawing/2014/main" id="{50BC80F1-99BE-40D2-B98B-CE11E52365E6}"/>
              </a:ext>
            </a:extLst>
          </p:cNvPr>
          <p:cNvSpPr>
            <a:spLocks/>
          </p:cNvSpPr>
          <p:nvPr/>
        </p:nvSpPr>
        <p:spPr bwMode="auto">
          <a:xfrm>
            <a:off x="2590800" y="3886200"/>
            <a:ext cx="152400" cy="23622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9"/>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38" name="Freeform 18" descr="浅色下对角线">
            <a:extLst>
              <a:ext uri="{FF2B5EF4-FFF2-40B4-BE49-F238E27FC236}">
                <a16:creationId xmlns:a16="http://schemas.microsoft.com/office/drawing/2014/main" id="{51748E08-2D97-4F00-B0AE-77D32057006D}"/>
              </a:ext>
            </a:extLst>
          </p:cNvPr>
          <p:cNvSpPr>
            <a:spLocks/>
          </p:cNvSpPr>
          <p:nvPr/>
        </p:nvSpPr>
        <p:spPr bwMode="auto">
          <a:xfrm>
            <a:off x="2743200" y="3962400"/>
            <a:ext cx="152400" cy="22860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0"/>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39" name="Freeform 19" descr="浅色下对角线">
            <a:extLst>
              <a:ext uri="{FF2B5EF4-FFF2-40B4-BE49-F238E27FC236}">
                <a16:creationId xmlns:a16="http://schemas.microsoft.com/office/drawing/2014/main" id="{0EF3ADB5-8AB8-4D31-94DE-52DC6EA95C31}"/>
              </a:ext>
            </a:extLst>
          </p:cNvPr>
          <p:cNvSpPr>
            <a:spLocks/>
          </p:cNvSpPr>
          <p:nvPr/>
        </p:nvSpPr>
        <p:spPr bwMode="auto">
          <a:xfrm>
            <a:off x="2895600" y="4038600"/>
            <a:ext cx="152400" cy="22098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1"/>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0" name="Freeform 20" descr="浅色下对角线">
            <a:extLst>
              <a:ext uri="{FF2B5EF4-FFF2-40B4-BE49-F238E27FC236}">
                <a16:creationId xmlns:a16="http://schemas.microsoft.com/office/drawing/2014/main" id="{5BF96789-B338-4ED2-9A8E-4A7605438CD3}"/>
              </a:ext>
            </a:extLst>
          </p:cNvPr>
          <p:cNvSpPr>
            <a:spLocks/>
          </p:cNvSpPr>
          <p:nvPr/>
        </p:nvSpPr>
        <p:spPr bwMode="auto">
          <a:xfrm>
            <a:off x="3048000" y="4114800"/>
            <a:ext cx="152400" cy="21336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2"/>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1" name="Freeform 21" descr="浅色下对角线">
            <a:extLst>
              <a:ext uri="{FF2B5EF4-FFF2-40B4-BE49-F238E27FC236}">
                <a16:creationId xmlns:a16="http://schemas.microsoft.com/office/drawing/2014/main" id="{4FD9C70B-A735-496E-AE80-DDF56F1EBA53}"/>
              </a:ext>
            </a:extLst>
          </p:cNvPr>
          <p:cNvSpPr>
            <a:spLocks/>
          </p:cNvSpPr>
          <p:nvPr/>
        </p:nvSpPr>
        <p:spPr bwMode="auto">
          <a:xfrm>
            <a:off x="3200400" y="4191000"/>
            <a:ext cx="152400" cy="20574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3"/>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2" name="Freeform 22" descr="浅色下对角线">
            <a:extLst>
              <a:ext uri="{FF2B5EF4-FFF2-40B4-BE49-F238E27FC236}">
                <a16:creationId xmlns:a16="http://schemas.microsoft.com/office/drawing/2014/main" id="{EE6CD35D-202A-4957-ACEE-629AC814478C}"/>
              </a:ext>
            </a:extLst>
          </p:cNvPr>
          <p:cNvSpPr>
            <a:spLocks/>
          </p:cNvSpPr>
          <p:nvPr/>
        </p:nvSpPr>
        <p:spPr bwMode="auto">
          <a:xfrm>
            <a:off x="3352800" y="4267200"/>
            <a:ext cx="152400" cy="19812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4"/>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3" name="Freeform 23" descr="浅色下对角线">
            <a:extLst>
              <a:ext uri="{FF2B5EF4-FFF2-40B4-BE49-F238E27FC236}">
                <a16:creationId xmlns:a16="http://schemas.microsoft.com/office/drawing/2014/main" id="{D6C4FCF4-A704-41AD-90D8-D16965F42124}"/>
              </a:ext>
            </a:extLst>
          </p:cNvPr>
          <p:cNvSpPr>
            <a:spLocks/>
          </p:cNvSpPr>
          <p:nvPr/>
        </p:nvSpPr>
        <p:spPr bwMode="auto">
          <a:xfrm>
            <a:off x="3505200" y="4343400"/>
            <a:ext cx="152400" cy="19050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5"/>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4" name="Freeform 24" descr="浅色下对角线">
            <a:extLst>
              <a:ext uri="{FF2B5EF4-FFF2-40B4-BE49-F238E27FC236}">
                <a16:creationId xmlns:a16="http://schemas.microsoft.com/office/drawing/2014/main" id="{54FD9E16-2662-4BD2-AA05-45E3942AC6D2}"/>
              </a:ext>
            </a:extLst>
          </p:cNvPr>
          <p:cNvSpPr>
            <a:spLocks/>
          </p:cNvSpPr>
          <p:nvPr/>
        </p:nvSpPr>
        <p:spPr bwMode="auto">
          <a:xfrm>
            <a:off x="3657600" y="4419600"/>
            <a:ext cx="152400" cy="18288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6"/>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5" name="Freeform 25" descr="浅色下对角线">
            <a:extLst>
              <a:ext uri="{FF2B5EF4-FFF2-40B4-BE49-F238E27FC236}">
                <a16:creationId xmlns:a16="http://schemas.microsoft.com/office/drawing/2014/main" id="{54D578DB-819F-4623-8065-51AA2E8D690B}"/>
              </a:ext>
            </a:extLst>
          </p:cNvPr>
          <p:cNvSpPr>
            <a:spLocks/>
          </p:cNvSpPr>
          <p:nvPr/>
        </p:nvSpPr>
        <p:spPr bwMode="auto">
          <a:xfrm>
            <a:off x="3810000" y="4495800"/>
            <a:ext cx="152400" cy="17526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7"/>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6" name="Freeform 26" descr="浅色下对角线">
            <a:extLst>
              <a:ext uri="{FF2B5EF4-FFF2-40B4-BE49-F238E27FC236}">
                <a16:creationId xmlns:a16="http://schemas.microsoft.com/office/drawing/2014/main" id="{FF4D38D5-8ED4-4CBB-9BFF-043DDECD523F}"/>
              </a:ext>
            </a:extLst>
          </p:cNvPr>
          <p:cNvSpPr>
            <a:spLocks/>
          </p:cNvSpPr>
          <p:nvPr/>
        </p:nvSpPr>
        <p:spPr bwMode="auto">
          <a:xfrm>
            <a:off x="3962400" y="4572000"/>
            <a:ext cx="152400" cy="16764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8"/>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7" name="Freeform 27" descr="浅色下对角线">
            <a:extLst>
              <a:ext uri="{FF2B5EF4-FFF2-40B4-BE49-F238E27FC236}">
                <a16:creationId xmlns:a16="http://schemas.microsoft.com/office/drawing/2014/main" id="{A6D05D0B-3C88-4FCB-8619-5F0115F53756}"/>
              </a:ext>
            </a:extLst>
          </p:cNvPr>
          <p:cNvSpPr>
            <a:spLocks/>
          </p:cNvSpPr>
          <p:nvPr/>
        </p:nvSpPr>
        <p:spPr bwMode="auto">
          <a:xfrm>
            <a:off x="4114800" y="4648200"/>
            <a:ext cx="152400" cy="16002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19"/>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8" name="Freeform 28" descr="浅色下对角线">
            <a:extLst>
              <a:ext uri="{FF2B5EF4-FFF2-40B4-BE49-F238E27FC236}">
                <a16:creationId xmlns:a16="http://schemas.microsoft.com/office/drawing/2014/main" id="{727BBA86-F68D-456F-BBAE-313BE84B1089}"/>
              </a:ext>
            </a:extLst>
          </p:cNvPr>
          <p:cNvSpPr>
            <a:spLocks/>
          </p:cNvSpPr>
          <p:nvPr/>
        </p:nvSpPr>
        <p:spPr bwMode="auto">
          <a:xfrm>
            <a:off x="4267200" y="4724400"/>
            <a:ext cx="152400" cy="15240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20"/>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49" name="Freeform 29" descr="浅色下对角线">
            <a:extLst>
              <a:ext uri="{FF2B5EF4-FFF2-40B4-BE49-F238E27FC236}">
                <a16:creationId xmlns:a16="http://schemas.microsoft.com/office/drawing/2014/main" id="{379F38D5-407A-4DB1-85F3-3D273929CBB9}"/>
              </a:ext>
            </a:extLst>
          </p:cNvPr>
          <p:cNvSpPr>
            <a:spLocks/>
          </p:cNvSpPr>
          <p:nvPr/>
        </p:nvSpPr>
        <p:spPr bwMode="auto">
          <a:xfrm>
            <a:off x="4419600" y="4800600"/>
            <a:ext cx="152400" cy="1447800"/>
          </a:xfrm>
          <a:custGeom>
            <a:avLst/>
            <a:gdLst>
              <a:gd name="T0" fmla="*/ 0 w 96"/>
              <a:gd name="T1" fmla="*/ 0 h 1776"/>
              <a:gd name="T2" fmla="*/ 2147483646 w 96"/>
              <a:gd name="T3" fmla="*/ 2147483646 h 1776"/>
              <a:gd name="T4" fmla="*/ 2147483646 w 96"/>
              <a:gd name="T5" fmla="*/ 2147483646 h 1776"/>
              <a:gd name="T6" fmla="*/ 0 w 96"/>
              <a:gd name="T7" fmla="*/ 2147483646 h 1776"/>
              <a:gd name="T8" fmla="*/ 0 w 96"/>
              <a:gd name="T9" fmla="*/ 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776">
                <a:moveTo>
                  <a:pt x="0" y="0"/>
                </a:moveTo>
                <a:lnTo>
                  <a:pt x="96" y="48"/>
                </a:lnTo>
                <a:lnTo>
                  <a:pt x="96" y="1776"/>
                </a:lnTo>
                <a:lnTo>
                  <a:pt x="0" y="1776"/>
                </a:lnTo>
                <a:lnTo>
                  <a:pt x="0" y="0"/>
                </a:lnTo>
                <a:close/>
              </a:path>
            </a:pathLst>
          </a:custGeom>
          <a:blipFill dpi="0" rotWithShape="0">
            <a:blip r:embed="rId9"/>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799" name="Line 30">
            <a:extLst>
              <a:ext uri="{FF2B5EF4-FFF2-40B4-BE49-F238E27FC236}">
                <a16:creationId xmlns:a16="http://schemas.microsoft.com/office/drawing/2014/main" id="{FBC6B0D7-6CD9-4BDD-B4C2-4429C289A778}"/>
              </a:ext>
            </a:extLst>
          </p:cNvPr>
          <p:cNvSpPr>
            <a:spLocks noChangeShapeType="1"/>
          </p:cNvSpPr>
          <p:nvPr/>
        </p:nvSpPr>
        <p:spPr bwMode="auto">
          <a:xfrm>
            <a:off x="1828800" y="3429000"/>
            <a:ext cx="3733800" cy="1981200"/>
          </a:xfrm>
          <a:prstGeom prst="line">
            <a:avLst/>
          </a:prstGeom>
          <a:noFill/>
          <a:ln w="38100">
            <a:solidFill>
              <a:srgbClr val="CC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2351" name="Rectangle 31">
            <a:extLst>
              <a:ext uri="{FF2B5EF4-FFF2-40B4-BE49-F238E27FC236}">
                <a16:creationId xmlns:a16="http://schemas.microsoft.com/office/drawing/2014/main" id="{06CE8AB9-8FF8-4983-B4B0-D4D809C3D6CB}"/>
              </a:ext>
            </a:extLst>
          </p:cNvPr>
          <p:cNvSpPr>
            <a:spLocks noChangeArrowheads="1"/>
          </p:cNvSpPr>
          <p:nvPr/>
        </p:nvSpPr>
        <p:spPr bwMode="auto">
          <a:xfrm>
            <a:off x="4284663" y="6308725"/>
            <a:ext cx="576262"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lang="en-US" altLang="zh-CN" sz="1800"/>
              <a:t>Qn</a:t>
            </a:r>
          </a:p>
        </p:txBody>
      </p:sp>
      <p:sp>
        <p:nvSpPr>
          <p:cNvPr id="312352" name="Line 32">
            <a:extLst>
              <a:ext uri="{FF2B5EF4-FFF2-40B4-BE49-F238E27FC236}">
                <a16:creationId xmlns:a16="http://schemas.microsoft.com/office/drawing/2014/main" id="{188408FD-E83E-40F4-8922-76216A48EF7E}"/>
              </a:ext>
            </a:extLst>
          </p:cNvPr>
          <p:cNvSpPr>
            <a:spLocks noChangeShapeType="1"/>
          </p:cNvSpPr>
          <p:nvPr/>
        </p:nvSpPr>
        <p:spPr bwMode="auto">
          <a:xfrm flipH="1">
            <a:off x="1835150" y="4868863"/>
            <a:ext cx="2736850" cy="0"/>
          </a:xfrm>
          <a:prstGeom prst="line">
            <a:avLst/>
          </a:prstGeom>
          <a:noFill/>
          <a:ln w="50800">
            <a:solidFill>
              <a:schemeClr val="bg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12353" name="Text Box 33">
            <a:extLst>
              <a:ext uri="{FF2B5EF4-FFF2-40B4-BE49-F238E27FC236}">
                <a16:creationId xmlns:a16="http://schemas.microsoft.com/office/drawing/2014/main" id="{79C16F7F-856F-450E-8C74-5307B4B27AA8}"/>
              </a:ext>
            </a:extLst>
          </p:cNvPr>
          <p:cNvSpPr txBox="1">
            <a:spLocks noChangeArrowheads="1"/>
          </p:cNvSpPr>
          <p:nvPr/>
        </p:nvSpPr>
        <p:spPr bwMode="auto">
          <a:xfrm>
            <a:off x="1187450" y="4718050"/>
            <a:ext cx="576263"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Pn</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2322"/>
                                        </p:tgtEl>
                                        <p:attrNameLst>
                                          <p:attrName>style.visibility</p:attrName>
                                        </p:attrNameLst>
                                      </p:cBhvr>
                                      <p:to>
                                        <p:strVal val="visible"/>
                                      </p:to>
                                    </p:set>
                                    <p:animEffect transition="in" filter="dissolve">
                                      <p:cBhvr>
                                        <p:cTn id="7" dur="500"/>
                                        <p:tgtEl>
                                          <p:spTgt spid="3123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12352"/>
                                        </p:tgtEl>
                                        <p:attrNameLst>
                                          <p:attrName>style.visibility</p:attrName>
                                        </p:attrNameLst>
                                      </p:cBhvr>
                                      <p:to>
                                        <p:strVal val="visible"/>
                                      </p:to>
                                    </p:set>
                                    <p:animEffect transition="in" filter="blinds(horizontal)">
                                      <p:cBhvr>
                                        <p:cTn id="12" dur="500"/>
                                        <p:tgtEl>
                                          <p:spTgt spid="312352"/>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12353"/>
                                        </p:tgtEl>
                                        <p:attrNameLst>
                                          <p:attrName>style.visibility</p:attrName>
                                        </p:attrNameLst>
                                      </p:cBhvr>
                                      <p:to>
                                        <p:strVal val="visible"/>
                                      </p:to>
                                    </p:set>
                                    <p:animEffect transition="in" filter="blinds(horizontal)">
                                      <p:cBhvr>
                                        <p:cTn id="15" dur="500"/>
                                        <p:tgtEl>
                                          <p:spTgt spid="31235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12351"/>
                                        </p:tgtEl>
                                        <p:attrNameLst>
                                          <p:attrName>style.visibility</p:attrName>
                                        </p:attrNameLst>
                                      </p:cBhvr>
                                      <p:to>
                                        <p:strVal val="visible"/>
                                      </p:to>
                                    </p:set>
                                    <p:animEffect transition="in" filter="blinds(horizontal)">
                                      <p:cBhvr>
                                        <p:cTn id="18" dur="500"/>
                                        <p:tgtEl>
                                          <p:spTgt spid="312351"/>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4" fill="hold" nodeType="clickEffect">
                                  <p:stCondLst>
                                    <p:cond delay="0"/>
                                  </p:stCondLst>
                                  <p:childTnLst>
                                    <p:set>
                                      <p:cBhvr>
                                        <p:cTn id="22" dur="1" fill="hold">
                                          <p:stCondLst>
                                            <p:cond delay="0"/>
                                          </p:stCondLst>
                                        </p:cTn>
                                        <p:tgtEl>
                                          <p:spTgt spid="312324"/>
                                        </p:tgtEl>
                                        <p:attrNameLst>
                                          <p:attrName>style.visibility</p:attrName>
                                        </p:attrNameLst>
                                      </p:cBhvr>
                                      <p:to>
                                        <p:strVal val="visible"/>
                                      </p:to>
                                    </p:set>
                                    <p:animEffect transition="in" filter="wipe(down)">
                                      <p:cBhvr>
                                        <p:cTn id="23" dur="500"/>
                                        <p:tgtEl>
                                          <p:spTgt spid="312324"/>
                                        </p:tgtEl>
                                      </p:cBhvr>
                                    </p:animEffect>
                                  </p:childTnLst>
                                </p:cTn>
                              </p:par>
                            </p:childTnLst>
                          </p:cTn>
                        </p:par>
                        <p:par>
                          <p:cTn id="24" fill="hold" nodeType="afterGroup">
                            <p:stCondLst>
                              <p:cond delay="500"/>
                            </p:stCondLst>
                            <p:childTnLst>
                              <p:par>
                                <p:cTn id="25" presetID="22" presetClass="entr" presetSubtype="4" fill="hold" nodeType="afterEffect">
                                  <p:stCondLst>
                                    <p:cond delay="0"/>
                                  </p:stCondLst>
                                  <p:childTnLst>
                                    <p:set>
                                      <p:cBhvr>
                                        <p:cTn id="26" dur="1" fill="hold">
                                          <p:stCondLst>
                                            <p:cond delay="0"/>
                                          </p:stCondLst>
                                        </p:cTn>
                                        <p:tgtEl>
                                          <p:spTgt spid="312323"/>
                                        </p:tgtEl>
                                        <p:attrNameLst>
                                          <p:attrName>style.visibility</p:attrName>
                                        </p:attrNameLst>
                                      </p:cBhvr>
                                      <p:to>
                                        <p:strVal val="visible"/>
                                      </p:to>
                                    </p:set>
                                    <p:animEffect transition="in" filter="wipe(down)">
                                      <p:cBhvr>
                                        <p:cTn id="27" dur="500"/>
                                        <p:tgtEl>
                                          <p:spTgt spid="312323"/>
                                        </p:tgtEl>
                                      </p:cBhvr>
                                    </p:animEffect>
                                  </p:childTnLst>
                                </p:cTn>
                              </p:par>
                            </p:childTnLst>
                          </p:cTn>
                        </p:par>
                        <p:par>
                          <p:cTn id="28" fill="hold" nodeType="afterGroup">
                            <p:stCondLst>
                              <p:cond delay="1000"/>
                            </p:stCondLst>
                            <p:childTnLst>
                              <p:par>
                                <p:cTn id="29" presetID="22" presetClass="entr" presetSubtype="4" fill="hold" nodeType="afterEffect">
                                  <p:stCondLst>
                                    <p:cond delay="0"/>
                                  </p:stCondLst>
                                  <p:childTnLst>
                                    <p:set>
                                      <p:cBhvr>
                                        <p:cTn id="30" dur="1" fill="hold">
                                          <p:stCondLst>
                                            <p:cond delay="0"/>
                                          </p:stCondLst>
                                        </p:cTn>
                                        <p:tgtEl>
                                          <p:spTgt spid="312334"/>
                                        </p:tgtEl>
                                        <p:attrNameLst>
                                          <p:attrName>style.visibility</p:attrName>
                                        </p:attrNameLst>
                                      </p:cBhvr>
                                      <p:to>
                                        <p:strVal val="visible"/>
                                      </p:to>
                                    </p:set>
                                    <p:animEffect transition="in" filter="wipe(down)">
                                      <p:cBhvr>
                                        <p:cTn id="31" dur="500"/>
                                        <p:tgtEl>
                                          <p:spTgt spid="312334"/>
                                        </p:tgtEl>
                                      </p:cBhvr>
                                    </p:animEffect>
                                  </p:childTnLst>
                                </p:cTn>
                              </p:par>
                            </p:childTnLst>
                          </p:cTn>
                        </p:par>
                        <p:par>
                          <p:cTn id="32" fill="hold" nodeType="afterGroup">
                            <p:stCondLst>
                              <p:cond delay="1500"/>
                            </p:stCondLst>
                            <p:childTnLst>
                              <p:par>
                                <p:cTn id="33" presetID="22" presetClass="entr" presetSubtype="4" fill="hold" nodeType="afterEffect">
                                  <p:stCondLst>
                                    <p:cond delay="0"/>
                                  </p:stCondLst>
                                  <p:childTnLst>
                                    <p:set>
                                      <p:cBhvr>
                                        <p:cTn id="34" dur="1" fill="hold">
                                          <p:stCondLst>
                                            <p:cond delay="0"/>
                                          </p:stCondLst>
                                        </p:cTn>
                                        <p:tgtEl>
                                          <p:spTgt spid="312335"/>
                                        </p:tgtEl>
                                        <p:attrNameLst>
                                          <p:attrName>style.visibility</p:attrName>
                                        </p:attrNameLst>
                                      </p:cBhvr>
                                      <p:to>
                                        <p:strVal val="visible"/>
                                      </p:to>
                                    </p:set>
                                    <p:animEffect transition="in" filter="wipe(down)">
                                      <p:cBhvr>
                                        <p:cTn id="35" dur="500"/>
                                        <p:tgtEl>
                                          <p:spTgt spid="312335"/>
                                        </p:tgtEl>
                                      </p:cBhvr>
                                    </p:animEffect>
                                  </p:childTnLst>
                                </p:cTn>
                              </p:par>
                            </p:childTnLst>
                          </p:cTn>
                        </p:par>
                        <p:par>
                          <p:cTn id="36" fill="hold" nodeType="afterGroup">
                            <p:stCondLst>
                              <p:cond delay="2000"/>
                            </p:stCondLst>
                            <p:childTnLst>
                              <p:par>
                                <p:cTn id="37" presetID="22" presetClass="entr" presetSubtype="4" fill="hold" nodeType="afterEffect">
                                  <p:stCondLst>
                                    <p:cond delay="0"/>
                                  </p:stCondLst>
                                  <p:childTnLst>
                                    <p:set>
                                      <p:cBhvr>
                                        <p:cTn id="38" dur="1" fill="hold">
                                          <p:stCondLst>
                                            <p:cond delay="0"/>
                                          </p:stCondLst>
                                        </p:cTn>
                                        <p:tgtEl>
                                          <p:spTgt spid="312336"/>
                                        </p:tgtEl>
                                        <p:attrNameLst>
                                          <p:attrName>style.visibility</p:attrName>
                                        </p:attrNameLst>
                                      </p:cBhvr>
                                      <p:to>
                                        <p:strVal val="visible"/>
                                      </p:to>
                                    </p:set>
                                    <p:animEffect transition="in" filter="wipe(down)">
                                      <p:cBhvr>
                                        <p:cTn id="39" dur="500"/>
                                        <p:tgtEl>
                                          <p:spTgt spid="312336"/>
                                        </p:tgtEl>
                                      </p:cBhvr>
                                    </p:animEffect>
                                  </p:childTnLst>
                                </p:cTn>
                              </p:par>
                            </p:childTnLst>
                          </p:cTn>
                        </p:par>
                        <p:par>
                          <p:cTn id="40" fill="hold" nodeType="afterGroup">
                            <p:stCondLst>
                              <p:cond delay="2500"/>
                            </p:stCondLst>
                            <p:childTnLst>
                              <p:par>
                                <p:cTn id="41" presetID="22" presetClass="entr" presetSubtype="4" fill="hold" nodeType="afterEffect">
                                  <p:stCondLst>
                                    <p:cond delay="0"/>
                                  </p:stCondLst>
                                  <p:childTnLst>
                                    <p:set>
                                      <p:cBhvr>
                                        <p:cTn id="42" dur="1" fill="hold">
                                          <p:stCondLst>
                                            <p:cond delay="0"/>
                                          </p:stCondLst>
                                        </p:cTn>
                                        <p:tgtEl>
                                          <p:spTgt spid="312337"/>
                                        </p:tgtEl>
                                        <p:attrNameLst>
                                          <p:attrName>style.visibility</p:attrName>
                                        </p:attrNameLst>
                                      </p:cBhvr>
                                      <p:to>
                                        <p:strVal val="visible"/>
                                      </p:to>
                                    </p:set>
                                    <p:animEffect transition="in" filter="wipe(down)">
                                      <p:cBhvr>
                                        <p:cTn id="43" dur="500"/>
                                        <p:tgtEl>
                                          <p:spTgt spid="312337"/>
                                        </p:tgtEl>
                                      </p:cBhvr>
                                    </p:animEffect>
                                  </p:childTnLst>
                                </p:cTn>
                              </p:par>
                            </p:childTnLst>
                          </p:cTn>
                        </p:par>
                        <p:par>
                          <p:cTn id="44" fill="hold" nodeType="afterGroup">
                            <p:stCondLst>
                              <p:cond delay="3000"/>
                            </p:stCondLst>
                            <p:childTnLst>
                              <p:par>
                                <p:cTn id="45" presetID="22" presetClass="entr" presetSubtype="4" fill="hold" nodeType="afterEffect">
                                  <p:stCondLst>
                                    <p:cond delay="0"/>
                                  </p:stCondLst>
                                  <p:childTnLst>
                                    <p:set>
                                      <p:cBhvr>
                                        <p:cTn id="46" dur="1" fill="hold">
                                          <p:stCondLst>
                                            <p:cond delay="0"/>
                                          </p:stCondLst>
                                        </p:cTn>
                                        <p:tgtEl>
                                          <p:spTgt spid="312338"/>
                                        </p:tgtEl>
                                        <p:attrNameLst>
                                          <p:attrName>style.visibility</p:attrName>
                                        </p:attrNameLst>
                                      </p:cBhvr>
                                      <p:to>
                                        <p:strVal val="visible"/>
                                      </p:to>
                                    </p:set>
                                    <p:animEffect transition="in" filter="wipe(down)">
                                      <p:cBhvr>
                                        <p:cTn id="47" dur="500"/>
                                        <p:tgtEl>
                                          <p:spTgt spid="312338"/>
                                        </p:tgtEl>
                                      </p:cBhvr>
                                    </p:animEffect>
                                  </p:childTnLst>
                                </p:cTn>
                              </p:par>
                            </p:childTnLst>
                          </p:cTn>
                        </p:par>
                        <p:par>
                          <p:cTn id="48" fill="hold" nodeType="afterGroup">
                            <p:stCondLst>
                              <p:cond delay="3500"/>
                            </p:stCondLst>
                            <p:childTnLst>
                              <p:par>
                                <p:cTn id="49" presetID="22" presetClass="entr" presetSubtype="4" fill="hold" nodeType="afterEffect">
                                  <p:stCondLst>
                                    <p:cond delay="0"/>
                                  </p:stCondLst>
                                  <p:childTnLst>
                                    <p:set>
                                      <p:cBhvr>
                                        <p:cTn id="50" dur="1" fill="hold">
                                          <p:stCondLst>
                                            <p:cond delay="0"/>
                                          </p:stCondLst>
                                        </p:cTn>
                                        <p:tgtEl>
                                          <p:spTgt spid="312339"/>
                                        </p:tgtEl>
                                        <p:attrNameLst>
                                          <p:attrName>style.visibility</p:attrName>
                                        </p:attrNameLst>
                                      </p:cBhvr>
                                      <p:to>
                                        <p:strVal val="visible"/>
                                      </p:to>
                                    </p:set>
                                    <p:animEffect transition="in" filter="wipe(down)">
                                      <p:cBhvr>
                                        <p:cTn id="51" dur="500"/>
                                        <p:tgtEl>
                                          <p:spTgt spid="312339"/>
                                        </p:tgtEl>
                                      </p:cBhvr>
                                    </p:animEffect>
                                  </p:childTnLst>
                                </p:cTn>
                              </p:par>
                            </p:childTnLst>
                          </p:cTn>
                        </p:par>
                        <p:par>
                          <p:cTn id="52" fill="hold" nodeType="afterGroup">
                            <p:stCondLst>
                              <p:cond delay="4000"/>
                            </p:stCondLst>
                            <p:childTnLst>
                              <p:par>
                                <p:cTn id="53" presetID="22" presetClass="entr" presetSubtype="4" fill="hold" nodeType="afterEffect">
                                  <p:stCondLst>
                                    <p:cond delay="0"/>
                                  </p:stCondLst>
                                  <p:childTnLst>
                                    <p:set>
                                      <p:cBhvr>
                                        <p:cTn id="54" dur="1" fill="hold">
                                          <p:stCondLst>
                                            <p:cond delay="0"/>
                                          </p:stCondLst>
                                        </p:cTn>
                                        <p:tgtEl>
                                          <p:spTgt spid="312340"/>
                                        </p:tgtEl>
                                        <p:attrNameLst>
                                          <p:attrName>style.visibility</p:attrName>
                                        </p:attrNameLst>
                                      </p:cBhvr>
                                      <p:to>
                                        <p:strVal val="visible"/>
                                      </p:to>
                                    </p:set>
                                    <p:animEffect transition="in" filter="wipe(down)">
                                      <p:cBhvr>
                                        <p:cTn id="55" dur="500"/>
                                        <p:tgtEl>
                                          <p:spTgt spid="312340"/>
                                        </p:tgtEl>
                                      </p:cBhvr>
                                    </p:animEffect>
                                  </p:childTnLst>
                                </p:cTn>
                              </p:par>
                            </p:childTnLst>
                          </p:cTn>
                        </p:par>
                        <p:par>
                          <p:cTn id="56" fill="hold" nodeType="afterGroup">
                            <p:stCondLst>
                              <p:cond delay="4500"/>
                            </p:stCondLst>
                            <p:childTnLst>
                              <p:par>
                                <p:cTn id="57" presetID="22" presetClass="entr" presetSubtype="4" fill="hold" nodeType="afterEffect">
                                  <p:stCondLst>
                                    <p:cond delay="0"/>
                                  </p:stCondLst>
                                  <p:childTnLst>
                                    <p:set>
                                      <p:cBhvr>
                                        <p:cTn id="58" dur="1" fill="hold">
                                          <p:stCondLst>
                                            <p:cond delay="0"/>
                                          </p:stCondLst>
                                        </p:cTn>
                                        <p:tgtEl>
                                          <p:spTgt spid="312341"/>
                                        </p:tgtEl>
                                        <p:attrNameLst>
                                          <p:attrName>style.visibility</p:attrName>
                                        </p:attrNameLst>
                                      </p:cBhvr>
                                      <p:to>
                                        <p:strVal val="visible"/>
                                      </p:to>
                                    </p:set>
                                    <p:animEffect transition="in" filter="wipe(down)">
                                      <p:cBhvr>
                                        <p:cTn id="59" dur="500"/>
                                        <p:tgtEl>
                                          <p:spTgt spid="312341"/>
                                        </p:tgtEl>
                                      </p:cBhvr>
                                    </p:animEffect>
                                  </p:childTnLst>
                                </p:cTn>
                              </p:par>
                            </p:childTnLst>
                          </p:cTn>
                        </p:par>
                        <p:par>
                          <p:cTn id="60" fill="hold" nodeType="afterGroup">
                            <p:stCondLst>
                              <p:cond delay="5000"/>
                            </p:stCondLst>
                            <p:childTnLst>
                              <p:par>
                                <p:cTn id="61" presetID="22" presetClass="entr" presetSubtype="4" fill="hold" nodeType="afterEffect">
                                  <p:stCondLst>
                                    <p:cond delay="0"/>
                                  </p:stCondLst>
                                  <p:childTnLst>
                                    <p:set>
                                      <p:cBhvr>
                                        <p:cTn id="62" dur="1" fill="hold">
                                          <p:stCondLst>
                                            <p:cond delay="0"/>
                                          </p:stCondLst>
                                        </p:cTn>
                                        <p:tgtEl>
                                          <p:spTgt spid="312342"/>
                                        </p:tgtEl>
                                        <p:attrNameLst>
                                          <p:attrName>style.visibility</p:attrName>
                                        </p:attrNameLst>
                                      </p:cBhvr>
                                      <p:to>
                                        <p:strVal val="visible"/>
                                      </p:to>
                                    </p:set>
                                    <p:animEffect transition="in" filter="wipe(down)">
                                      <p:cBhvr>
                                        <p:cTn id="63" dur="500"/>
                                        <p:tgtEl>
                                          <p:spTgt spid="312342"/>
                                        </p:tgtEl>
                                      </p:cBhvr>
                                    </p:animEffect>
                                  </p:childTnLst>
                                </p:cTn>
                              </p:par>
                            </p:childTnLst>
                          </p:cTn>
                        </p:par>
                        <p:par>
                          <p:cTn id="64" fill="hold" nodeType="afterGroup">
                            <p:stCondLst>
                              <p:cond delay="5500"/>
                            </p:stCondLst>
                            <p:childTnLst>
                              <p:par>
                                <p:cTn id="65" presetID="22" presetClass="entr" presetSubtype="4" fill="hold" nodeType="afterEffect">
                                  <p:stCondLst>
                                    <p:cond delay="0"/>
                                  </p:stCondLst>
                                  <p:childTnLst>
                                    <p:set>
                                      <p:cBhvr>
                                        <p:cTn id="66" dur="1" fill="hold">
                                          <p:stCondLst>
                                            <p:cond delay="0"/>
                                          </p:stCondLst>
                                        </p:cTn>
                                        <p:tgtEl>
                                          <p:spTgt spid="312343"/>
                                        </p:tgtEl>
                                        <p:attrNameLst>
                                          <p:attrName>style.visibility</p:attrName>
                                        </p:attrNameLst>
                                      </p:cBhvr>
                                      <p:to>
                                        <p:strVal val="visible"/>
                                      </p:to>
                                    </p:set>
                                    <p:animEffect transition="in" filter="wipe(down)">
                                      <p:cBhvr>
                                        <p:cTn id="67" dur="500"/>
                                        <p:tgtEl>
                                          <p:spTgt spid="312343"/>
                                        </p:tgtEl>
                                      </p:cBhvr>
                                    </p:animEffect>
                                  </p:childTnLst>
                                </p:cTn>
                              </p:par>
                            </p:childTnLst>
                          </p:cTn>
                        </p:par>
                        <p:par>
                          <p:cTn id="68" fill="hold" nodeType="afterGroup">
                            <p:stCondLst>
                              <p:cond delay="6000"/>
                            </p:stCondLst>
                            <p:childTnLst>
                              <p:par>
                                <p:cTn id="69" presetID="22" presetClass="entr" presetSubtype="4" fill="hold" nodeType="afterEffect">
                                  <p:stCondLst>
                                    <p:cond delay="0"/>
                                  </p:stCondLst>
                                  <p:childTnLst>
                                    <p:set>
                                      <p:cBhvr>
                                        <p:cTn id="70" dur="1" fill="hold">
                                          <p:stCondLst>
                                            <p:cond delay="0"/>
                                          </p:stCondLst>
                                        </p:cTn>
                                        <p:tgtEl>
                                          <p:spTgt spid="312344"/>
                                        </p:tgtEl>
                                        <p:attrNameLst>
                                          <p:attrName>style.visibility</p:attrName>
                                        </p:attrNameLst>
                                      </p:cBhvr>
                                      <p:to>
                                        <p:strVal val="visible"/>
                                      </p:to>
                                    </p:set>
                                    <p:animEffect transition="in" filter="wipe(down)">
                                      <p:cBhvr>
                                        <p:cTn id="71" dur="500"/>
                                        <p:tgtEl>
                                          <p:spTgt spid="312344"/>
                                        </p:tgtEl>
                                      </p:cBhvr>
                                    </p:animEffect>
                                  </p:childTnLst>
                                </p:cTn>
                              </p:par>
                            </p:childTnLst>
                          </p:cTn>
                        </p:par>
                        <p:par>
                          <p:cTn id="72" fill="hold" nodeType="afterGroup">
                            <p:stCondLst>
                              <p:cond delay="6500"/>
                            </p:stCondLst>
                            <p:childTnLst>
                              <p:par>
                                <p:cTn id="73" presetID="22" presetClass="entr" presetSubtype="4" fill="hold" nodeType="afterEffect">
                                  <p:stCondLst>
                                    <p:cond delay="0"/>
                                  </p:stCondLst>
                                  <p:childTnLst>
                                    <p:set>
                                      <p:cBhvr>
                                        <p:cTn id="74" dur="1" fill="hold">
                                          <p:stCondLst>
                                            <p:cond delay="0"/>
                                          </p:stCondLst>
                                        </p:cTn>
                                        <p:tgtEl>
                                          <p:spTgt spid="312345"/>
                                        </p:tgtEl>
                                        <p:attrNameLst>
                                          <p:attrName>style.visibility</p:attrName>
                                        </p:attrNameLst>
                                      </p:cBhvr>
                                      <p:to>
                                        <p:strVal val="visible"/>
                                      </p:to>
                                    </p:set>
                                    <p:animEffect transition="in" filter="wipe(down)">
                                      <p:cBhvr>
                                        <p:cTn id="75" dur="500"/>
                                        <p:tgtEl>
                                          <p:spTgt spid="312345"/>
                                        </p:tgtEl>
                                      </p:cBhvr>
                                    </p:animEffect>
                                  </p:childTnLst>
                                </p:cTn>
                              </p:par>
                            </p:childTnLst>
                          </p:cTn>
                        </p:par>
                        <p:par>
                          <p:cTn id="76" fill="hold" nodeType="afterGroup">
                            <p:stCondLst>
                              <p:cond delay="7000"/>
                            </p:stCondLst>
                            <p:childTnLst>
                              <p:par>
                                <p:cTn id="77" presetID="22" presetClass="entr" presetSubtype="4" fill="hold" nodeType="afterEffect">
                                  <p:stCondLst>
                                    <p:cond delay="0"/>
                                  </p:stCondLst>
                                  <p:childTnLst>
                                    <p:set>
                                      <p:cBhvr>
                                        <p:cTn id="78" dur="1" fill="hold">
                                          <p:stCondLst>
                                            <p:cond delay="0"/>
                                          </p:stCondLst>
                                        </p:cTn>
                                        <p:tgtEl>
                                          <p:spTgt spid="312346"/>
                                        </p:tgtEl>
                                        <p:attrNameLst>
                                          <p:attrName>style.visibility</p:attrName>
                                        </p:attrNameLst>
                                      </p:cBhvr>
                                      <p:to>
                                        <p:strVal val="visible"/>
                                      </p:to>
                                    </p:set>
                                    <p:animEffect transition="in" filter="wipe(down)">
                                      <p:cBhvr>
                                        <p:cTn id="79" dur="500"/>
                                        <p:tgtEl>
                                          <p:spTgt spid="312346"/>
                                        </p:tgtEl>
                                      </p:cBhvr>
                                    </p:animEffect>
                                  </p:childTnLst>
                                </p:cTn>
                              </p:par>
                            </p:childTnLst>
                          </p:cTn>
                        </p:par>
                        <p:par>
                          <p:cTn id="80" fill="hold" nodeType="afterGroup">
                            <p:stCondLst>
                              <p:cond delay="7500"/>
                            </p:stCondLst>
                            <p:childTnLst>
                              <p:par>
                                <p:cTn id="81" presetID="22" presetClass="entr" presetSubtype="4" fill="hold" nodeType="afterEffect">
                                  <p:stCondLst>
                                    <p:cond delay="0"/>
                                  </p:stCondLst>
                                  <p:childTnLst>
                                    <p:set>
                                      <p:cBhvr>
                                        <p:cTn id="82" dur="1" fill="hold">
                                          <p:stCondLst>
                                            <p:cond delay="0"/>
                                          </p:stCondLst>
                                        </p:cTn>
                                        <p:tgtEl>
                                          <p:spTgt spid="312347"/>
                                        </p:tgtEl>
                                        <p:attrNameLst>
                                          <p:attrName>style.visibility</p:attrName>
                                        </p:attrNameLst>
                                      </p:cBhvr>
                                      <p:to>
                                        <p:strVal val="visible"/>
                                      </p:to>
                                    </p:set>
                                    <p:animEffect transition="in" filter="wipe(down)">
                                      <p:cBhvr>
                                        <p:cTn id="83" dur="500"/>
                                        <p:tgtEl>
                                          <p:spTgt spid="312347"/>
                                        </p:tgtEl>
                                      </p:cBhvr>
                                    </p:animEffect>
                                  </p:childTnLst>
                                </p:cTn>
                              </p:par>
                            </p:childTnLst>
                          </p:cTn>
                        </p:par>
                        <p:par>
                          <p:cTn id="84" fill="hold" nodeType="afterGroup">
                            <p:stCondLst>
                              <p:cond delay="8000"/>
                            </p:stCondLst>
                            <p:childTnLst>
                              <p:par>
                                <p:cTn id="85" presetID="22" presetClass="entr" presetSubtype="4" fill="hold" nodeType="afterEffect">
                                  <p:stCondLst>
                                    <p:cond delay="0"/>
                                  </p:stCondLst>
                                  <p:childTnLst>
                                    <p:set>
                                      <p:cBhvr>
                                        <p:cTn id="86" dur="1" fill="hold">
                                          <p:stCondLst>
                                            <p:cond delay="0"/>
                                          </p:stCondLst>
                                        </p:cTn>
                                        <p:tgtEl>
                                          <p:spTgt spid="312348"/>
                                        </p:tgtEl>
                                        <p:attrNameLst>
                                          <p:attrName>style.visibility</p:attrName>
                                        </p:attrNameLst>
                                      </p:cBhvr>
                                      <p:to>
                                        <p:strVal val="visible"/>
                                      </p:to>
                                    </p:set>
                                    <p:animEffect transition="in" filter="wipe(down)">
                                      <p:cBhvr>
                                        <p:cTn id="87" dur="500"/>
                                        <p:tgtEl>
                                          <p:spTgt spid="312348"/>
                                        </p:tgtEl>
                                      </p:cBhvr>
                                    </p:animEffect>
                                  </p:childTnLst>
                                </p:cTn>
                              </p:par>
                            </p:childTnLst>
                          </p:cTn>
                        </p:par>
                        <p:par>
                          <p:cTn id="88" fill="hold" nodeType="afterGroup">
                            <p:stCondLst>
                              <p:cond delay="8500"/>
                            </p:stCondLst>
                            <p:childTnLst>
                              <p:par>
                                <p:cTn id="89" presetID="22" presetClass="entr" presetSubtype="4" fill="hold" nodeType="afterEffect">
                                  <p:stCondLst>
                                    <p:cond delay="0"/>
                                  </p:stCondLst>
                                  <p:childTnLst>
                                    <p:set>
                                      <p:cBhvr>
                                        <p:cTn id="90" dur="1" fill="hold">
                                          <p:stCondLst>
                                            <p:cond delay="0"/>
                                          </p:stCondLst>
                                        </p:cTn>
                                        <p:tgtEl>
                                          <p:spTgt spid="312349"/>
                                        </p:tgtEl>
                                        <p:attrNameLst>
                                          <p:attrName>style.visibility</p:attrName>
                                        </p:attrNameLst>
                                      </p:cBhvr>
                                      <p:to>
                                        <p:strVal val="visible"/>
                                      </p:to>
                                    </p:set>
                                    <p:animEffect transition="in" filter="wipe(down)">
                                      <p:cBhvr>
                                        <p:cTn id="91" dur="500"/>
                                        <p:tgtEl>
                                          <p:spTgt spid="312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2" grpId="0" animBg="1"/>
      <p:bldP spid="312351" grpId="0"/>
      <p:bldP spid="312353" grpId="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灯片编号占位符 5">
            <a:extLst>
              <a:ext uri="{FF2B5EF4-FFF2-40B4-BE49-F238E27FC236}">
                <a16:creationId xmlns:a16="http://schemas.microsoft.com/office/drawing/2014/main" id="{9BF0B10C-DC1C-40B1-9356-3E5B7B59C9C1}"/>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C7AADA68-95D8-4006-9DDF-9F28E68F8F75}" type="slidenum">
              <a:rPr lang="en-US" altLang="zh-CN" sz="1400" smtClean="0"/>
              <a:pPr>
                <a:spcBef>
                  <a:spcPct val="0"/>
                </a:spcBef>
                <a:buFontTx/>
                <a:buNone/>
              </a:pPr>
              <a:t>27</a:t>
            </a:fld>
            <a:endParaRPr lang="en-US" altLang="zh-CN" sz="1400"/>
          </a:p>
        </p:txBody>
      </p:sp>
      <p:sp>
        <p:nvSpPr>
          <p:cNvPr id="314370" name="AutoShape 2">
            <a:extLst>
              <a:ext uri="{FF2B5EF4-FFF2-40B4-BE49-F238E27FC236}">
                <a16:creationId xmlns:a16="http://schemas.microsoft.com/office/drawing/2014/main" id="{961DD682-5FE4-41ED-9543-92CF6ED3612E}"/>
              </a:ext>
            </a:extLst>
          </p:cNvPr>
          <p:cNvSpPr>
            <a:spLocks noChangeArrowheads="1"/>
          </p:cNvSpPr>
          <p:nvPr/>
        </p:nvSpPr>
        <p:spPr bwMode="auto">
          <a:xfrm>
            <a:off x="1343025" y="2286000"/>
            <a:ext cx="2292350" cy="1417638"/>
          </a:xfrm>
          <a:prstGeom prst="rtTriangle">
            <a:avLst/>
          </a:prstGeom>
          <a:solidFill>
            <a:srgbClr val="CCFFCC"/>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14371" name="Freeform 3">
            <a:extLst>
              <a:ext uri="{FF2B5EF4-FFF2-40B4-BE49-F238E27FC236}">
                <a16:creationId xmlns:a16="http://schemas.microsoft.com/office/drawing/2014/main" id="{EB5FFBD9-BD7B-42BD-8BBA-59886D842A6A}"/>
              </a:ext>
            </a:extLst>
          </p:cNvPr>
          <p:cNvSpPr>
            <a:spLocks/>
          </p:cNvSpPr>
          <p:nvPr/>
        </p:nvSpPr>
        <p:spPr bwMode="auto">
          <a:xfrm>
            <a:off x="1300163" y="2271713"/>
            <a:ext cx="2355850" cy="2800350"/>
          </a:xfrm>
          <a:custGeom>
            <a:avLst/>
            <a:gdLst>
              <a:gd name="T0" fmla="*/ 0 w 1484"/>
              <a:gd name="T1" fmla="*/ 0 h 1764"/>
              <a:gd name="T2" fmla="*/ 2147483646 w 1484"/>
              <a:gd name="T3" fmla="*/ 2147483646 h 1764"/>
              <a:gd name="T4" fmla="*/ 2147483646 w 1484"/>
              <a:gd name="T5" fmla="*/ 2147483646 h 1764"/>
              <a:gd name="T6" fmla="*/ 0 60000 65536"/>
              <a:gd name="T7" fmla="*/ 0 60000 65536"/>
              <a:gd name="T8" fmla="*/ 0 60000 65536"/>
            </a:gdLst>
            <a:ahLst/>
            <a:cxnLst>
              <a:cxn ang="T6">
                <a:pos x="T0" y="T1"/>
              </a:cxn>
              <a:cxn ang="T7">
                <a:pos x="T2" y="T3"/>
              </a:cxn>
              <a:cxn ang="T8">
                <a:pos x="T4" y="T5"/>
              </a:cxn>
            </a:cxnLst>
            <a:rect l="0" t="0" r="r" b="b"/>
            <a:pathLst>
              <a:path w="1484" h="1764">
                <a:moveTo>
                  <a:pt x="0" y="0"/>
                </a:moveTo>
                <a:lnTo>
                  <a:pt x="1476" y="1764"/>
                </a:lnTo>
                <a:lnTo>
                  <a:pt x="1484" y="918"/>
                </a:lnTo>
              </a:path>
            </a:pathLst>
          </a:custGeom>
          <a:solidFill>
            <a:srgbClr val="CCFFCC"/>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797" name="Rectangle 4">
            <a:extLst>
              <a:ext uri="{FF2B5EF4-FFF2-40B4-BE49-F238E27FC236}">
                <a16:creationId xmlns:a16="http://schemas.microsoft.com/office/drawing/2014/main" id="{144F6F07-BBFB-4B3A-B4DB-6D240C58C1A3}"/>
              </a:ext>
            </a:extLst>
          </p:cNvPr>
          <p:cNvSpPr>
            <a:spLocks noGrp="1" noChangeArrowheads="1"/>
          </p:cNvSpPr>
          <p:nvPr>
            <p:ph type="title"/>
          </p:nvPr>
        </p:nvSpPr>
        <p:spPr>
          <a:xfrm>
            <a:off x="685800" y="152400"/>
            <a:ext cx="6870700" cy="755650"/>
          </a:xfrm>
        </p:spPr>
        <p:txBody>
          <a:bodyPr/>
          <a:lstStyle/>
          <a:p>
            <a:pPr eaLnBrk="1" hangingPunct="1"/>
            <a:r>
              <a:rPr lang="zh-CN" altLang="en-US" sz="4000"/>
              <a:t>一级价格歧视</a:t>
            </a:r>
          </a:p>
        </p:txBody>
      </p:sp>
      <p:sp>
        <p:nvSpPr>
          <p:cNvPr id="314373" name="Rectangle 5">
            <a:extLst>
              <a:ext uri="{FF2B5EF4-FFF2-40B4-BE49-F238E27FC236}">
                <a16:creationId xmlns:a16="http://schemas.microsoft.com/office/drawing/2014/main" id="{95D1DB2D-67E5-4488-A27C-C6598B1F71D4}"/>
              </a:ext>
            </a:extLst>
          </p:cNvPr>
          <p:cNvSpPr>
            <a:spLocks noGrp="1" noChangeArrowheads="1"/>
          </p:cNvSpPr>
          <p:nvPr>
            <p:ph type="body" idx="1"/>
          </p:nvPr>
        </p:nvSpPr>
        <p:spPr>
          <a:xfrm>
            <a:off x="395288" y="981075"/>
            <a:ext cx="7696200" cy="663575"/>
          </a:xfrm>
          <a:solidFill>
            <a:schemeClr val="bg2"/>
          </a:solidFill>
          <a:ln w="28575">
            <a:solidFill>
              <a:srgbClr val="FF0000"/>
            </a:solidFill>
            <a:miter lim="800000"/>
            <a:headEnd/>
            <a:tailEnd/>
          </a:ln>
        </p:spPr>
        <p:txBody>
          <a:bodyPr/>
          <a:lstStyle/>
          <a:p>
            <a:pPr marL="476250" indent="-476250" eaLnBrk="1" hangingPunct="1"/>
            <a:r>
              <a:rPr lang="zh-CN" altLang="en-US" sz="2800" b="1"/>
              <a:t>一级价格歧视下，产量达到社会最优水平</a:t>
            </a:r>
          </a:p>
        </p:txBody>
      </p:sp>
      <p:grpSp>
        <p:nvGrpSpPr>
          <p:cNvPr id="314374" name="Group 6">
            <a:extLst>
              <a:ext uri="{FF2B5EF4-FFF2-40B4-BE49-F238E27FC236}">
                <a16:creationId xmlns:a16="http://schemas.microsoft.com/office/drawing/2014/main" id="{A6E98E7C-7F49-42C3-AEB5-201F17494F14}"/>
              </a:ext>
            </a:extLst>
          </p:cNvPr>
          <p:cNvGrpSpPr>
            <a:grpSpLocks/>
          </p:cNvGrpSpPr>
          <p:nvPr/>
        </p:nvGrpSpPr>
        <p:grpSpPr bwMode="auto">
          <a:xfrm>
            <a:off x="914400" y="1828800"/>
            <a:ext cx="5562600" cy="4887913"/>
            <a:chOff x="576" y="1152"/>
            <a:chExt cx="3504" cy="3079"/>
          </a:xfrm>
        </p:grpSpPr>
        <p:sp>
          <p:nvSpPr>
            <p:cNvPr id="33824" name="Line 7">
              <a:extLst>
                <a:ext uri="{FF2B5EF4-FFF2-40B4-BE49-F238E27FC236}">
                  <a16:creationId xmlns:a16="http://schemas.microsoft.com/office/drawing/2014/main" id="{0DB87CE4-F36A-4140-BCFE-665C64D495AC}"/>
                </a:ext>
              </a:extLst>
            </p:cNvPr>
            <p:cNvSpPr>
              <a:spLocks noChangeShapeType="1"/>
            </p:cNvSpPr>
            <p:nvPr/>
          </p:nvSpPr>
          <p:spPr bwMode="auto">
            <a:xfrm>
              <a:off x="837" y="1218"/>
              <a:ext cx="0" cy="2754"/>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25" name="Line 8">
              <a:extLst>
                <a:ext uri="{FF2B5EF4-FFF2-40B4-BE49-F238E27FC236}">
                  <a16:creationId xmlns:a16="http://schemas.microsoft.com/office/drawing/2014/main" id="{D32CCF8D-87E1-40AB-B3B6-3952745602F4}"/>
                </a:ext>
              </a:extLst>
            </p:cNvPr>
            <p:cNvSpPr>
              <a:spLocks noChangeShapeType="1"/>
            </p:cNvSpPr>
            <p:nvPr/>
          </p:nvSpPr>
          <p:spPr bwMode="auto">
            <a:xfrm>
              <a:off x="833" y="3972"/>
              <a:ext cx="3079"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26" name="Rectangle 9">
              <a:extLst>
                <a:ext uri="{FF2B5EF4-FFF2-40B4-BE49-F238E27FC236}">
                  <a16:creationId xmlns:a16="http://schemas.microsoft.com/office/drawing/2014/main" id="{CDDDFFF6-0812-4A54-8EE5-68532504C278}"/>
                </a:ext>
              </a:extLst>
            </p:cNvPr>
            <p:cNvSpPr>
              <a:spLocks noChangeArrowheads="1"/>
            </p:cNvSpPr>
            <p:nvPr/>
          </p:nvSpPr>
          <p:spPr bwMode="auto">
            <a:xfrm>
              <a:off x="3827" y="3945"/>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33827" name="Rectangle 10">
              <a:extLst>
                <a:ext uri="{FF2B5EF4-FFF2-40B4-BE49-F238E27FC236}">
                  <a16:creationId xmlns:a16="http://schemas.microsoft.com/office/drawing/2014/main" id="{91E1541B-B89B-4149-963C-9DE6C09B6D1E}"/>
                </a:ext>
              </a:extLst>
            </p:cNvPr>
            <p:cNvSpPr>
              <a:spLocks noChangeArrowheads="1"/>
            </p:cNvSpPr>
            <p:nvPr/>
          </p:nvSpPr>
          <p:spPr bwMode="auto">
            <a:xfrm>
              <a:off x="645" y="3936"/>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sp>
          <p:nvSpPr>
            <p:cNvPr id="33828" name="Rectangle 11">
              <a:extLst>
                <a:ext uri="{FF2B5EF4-FFF2-40B4-BE49-F238E27FC236}">
                  <a16:creationId xmlns:a16="http://schemas.microsoft.com/office/drawing/2014/main" id="{10CAA5E3-5321-415D-9BEC-6AB401CB5457}"/>
                </a:ext>
              </a:extLst>
            </p:cNvPr>
            <p:cNvSpPr>
              <a:spLocks noChangeArrowheads="1"/>
            </p:cNvSpPr>
            <p:nvPr/>
          </p:nvSpPr>
          <p:spPr bwMode="auto">
            <a:xfrm>
              <a:off x="576" y="1152"/>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P</a:t>
              </a:r>
            </a:p>
          </p:txBody>
        </p:sp>
      </p:grpSp>
      <p:grpSp>
        <p:nvGrpSpPr>
          <p:cNvPr id="314380" name="Group 12">
            <a:extLst>
              <a:ext uri="{FF2B5EF4-FFF2-40B4-BE49-F238E27FC236}">
                <a16:creationId xmlns:a16="http://schemas.microsoft.com/office/drawing/2014/main" id="{A5E5C00E-47B8-4842-91AD-44640F343D6D}"/>
              </a:ext>
            </a:extLst>
          </p:cNvPr>
          <p:cNvGrpSpPr>
            <a:grpSpLocks/>
          </p:cNvGrpSpPr>
          <p:nvPr/>
        </p:nvGrpSpPr>
        <p:grpSpPr bwMode="auto">
          <a:xfrm>
            <a:off x="914400" y="2060575"/>
            <a:ext cx="5581650" cy="4097338"/>
            <a:chOff x="576" y="1298"/>
            <a:chExt cx="3516" cy="2581"/>
          </a:xfrm>
        </p:grpSpPr>
        <p:grpSp>
          <p:nvGrpSpPr>
            <p:cNvPr id="33817" name="Group 13">
              <a:extLst>
                <a:ext uri="{FF2B5EF4-FFF2-40B4-BE49-F238E27FC236}">
                  <a16:creationId xmlns:a16="http://schemas.microsoft.com/office/drawing/2014/main" id="{B483E9D0-F628-4F26-AB98-A6E1F8657652}"/>
                </a:ext>
              </a:extLst>
            </p:cNvPr>
            <p:cNvGrpSpPr>
              <a:grpSpLocks/>
            </p:cNvGrpSpPr>
            <p:nvPr/>
          </p:nvGrpSpPr>
          <p:grpSpPr bwMode="auto">
            <a:xfrm>
              <a:off x="843" y="1431"/>
              <a:ext cx="3249" cy="1986"/>
              <a:chOff x="843" y="1431"/>
              <a:chExt cx="3249" cy="1986"/>
            </a:xfrm>
          </p:grpSpPr>
          <p:sp>
            <p:nvSpPr>
              <p:cNvPr id="33822" name="Line 14">
                <a:extLst>
                  <a:ext uri="{FF2B5EF4-FFF2-40B4-BE49-F238E27FC236}">
                    <a16:creationId xmlns:a16="http://schemas.microsoft.com/office/drawing/2014/main" id="{A318F3A7-0E0C-45F2-BFA3-6D5FBA7475F1}"/>
                  </a:ext>
                </a:extLst>
              </p:cNvPr>
              <p:cNvSpPr>
                <a:spLocks noChangeShapeType="1"/>
              </p:cNvSpPr>
              <p:nvPr/>
            </p:nvSpPr>
            <p:spPr bwMode="auto">
              <a:xfrm>
                <a:off x="843" y="1431"/>
                <a:ext cx="2949" cy="1833"/>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23" name="Rectangle 15">
                <a:extLst>
                  <a:ext uri="{FF2B5EF4-FFF2-40B4-BE49-F238E27FC236}">
                    <a16:creationId xmlns:a16="http://schemas.microsoft.com/office/drawing/2014/main" id="{453D3155-BBE6-4721-9626-3BBD604E0C9E}"/>
                  </a:ext>
                </a:extLst>
              </p:cNvPr>
              <p:cNvSpPr>
                <a:spLocks noChangeArrowheads="1"/>
              </p:cNvSpPr>
              <p:nvPr/>
            </p:nvSpPr>
            <p:spPr bwMode="auto">
              <a:xfrm>
                <a:off x="3744" y="3131"/>
                <a:ext cx="34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AR</a:t>
                </a:r>
              </a:p>
            </p:txBody>
          </p:sp>
        </p:grpSp>
        <p:grpSp>
          <p:nvGrpSpPr>
            <p:cNvPr id="33818" name="Group 16">
              <a:extLst>
                <a:ext uri="{FF2B5EF4-FFF2-40B4-BE49-F238E27FC236}">
                  <a16:creationId xmlns:a16="http://schemas.microsoft.com/office/drawing/2014/main" id="{3E6DCA84-4B13-4E80-AE44-3E4C5C341A90}"/>
                </a:ext>
              </a:extLst>
            </p:cNvPr>
            <p:cNvGrpSpPr>
              <a:grpSpLocks/>
            </p:cNvGrpSpPr>
            <p:nvPr/>
          </p:nvGrpSpPr>
          <p:grpSpPr bwMode="auto">
            <a:xfrm>
              <a:off x="846" y="1461"/>
              <a:ext cx="2185" cy="2418"/>
              <a:chOff x="846" y="1461"/>
              <a:chExt cx="2185" cy="2418"/>
            </a:xfrm>
          </p:grpSpPr>
          <p:sp>
            <p:nvSpPr>
              <p:cNvPr id="33820" name="Line 17">
                <a:extLst>
                  <a:ext uri="{FF2B5EF4-FFF2-40B4-BE49-F238E27FC236}">
                    <a16:creationId xmlns:a16="http://schemas.microsoft.com/office/drawing/2014/main" id="{33003DB9-6FC9-4C58-9460-08FAFEF1E0C6}"/>
                  </a:ext>
                </a:extLst>
              </p:cNvPr>
              <p:cNvSpPr>
                <a:spLocks noChangeShapeType="1"/>
              </p:cNvSpPr>
              <p:nvPr/>
            </p:nvSpPr>
            <p:spPr bwMode="auto">
              <a:xfrm>
                <a:off x="846" y="1461"/>
                <a:ext cx="1842" cy="2235"/>
              </a:xfrm>
              <a:prstGeom prst="line">
                <a:avLst/>
              </a:prstGeom>
              <a:noFill/>
              <a:ln w="508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21" name="Rectangle 18">
                <a:extLst>
                  <a:ext uri="{FF2B5EF4-FFF2-40B4-BE49-F238E27FC236}">
                    <a16:creationId xmlns:a16="http://schemas.microsoft.com/office/drawing/2014/main" id="{D56A930B-716B-4F5C-97E9-CACFA1AEBFFC}"/>
                  </a:ext>
                </a:extLst>
              </p:cNvPr>
              <p:cNvSpPr>
                <a:spLocks noChangeArrowheads="1"/>
              </p:cNvSpPr>
              <p:nvPr/>
            </p:nvSpPr>
            <p:spPr bwMode="auto">
              <a:xfrm>
                <a:off x="2640" y="3593"/>
                <a:ext cx="39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MR</a:t>
                </a:r>
              </a:p>
            </p:txBody>
          </p:sp>
        </p:grpSp>
        <p:sp>
          <p:nvSpPr>
            <p:cNvPr id="33819" name="Text Box 19">
              <a:extLst>
                <a:ext uri="{FF2B5EF4-FFF2-40B4-BE49-F238E27FC236}">
                  <a16:creationId xmlns:a16="http://schemas.microsoft.com/office/drawing/2014/main" id="{328D3334-4A26-47F7-9FAC-6AE22F1B38FA}"/>
                </a:ext>
              </a:extLst>
            </p:cNvPr>
            <p:cNvSpPr txBox="1">
              <a:spLocks noChangeArrowheads="1"/>
            </p:cNvSpPr>
            <p:nvPr/>
          </p:nvSpPr>
          <p:spPr bwMode="auto">
            <a:xfrm>
              <a:off x="576" y="1298"/>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H</a:t>
              </a:r>
            </a:p>
          </p:txBody>
        </p:sp>
      </p:grpSp>
      <p:grpSp>
        <p:nvGrpSpPr>
          <p:cNvPr id="314388" name="Group 20">
            <a:extLst>
              <a:ext uri="{FF2B5EF4-FFF2-40B4-BE49-F238E27FC236}">
                <a16:creationId xmlns:a16="http://schemas.microsoft.com/office/drawing/2014/main" id="{B162DC01-0A6F-4C87-AD2A-C1B23D785A27}"/>
              </a:ext>
            </a:extLst>
          </p:cNvPr>
          <p:cNvGrpSpPr>
            <a:grpSpLocks/>
          </p:cNvGrpSpPr>
          <p:nvPr/>
        </p:nvGrpSpPr>
        <p:grpSpPr bwMode="auto">
          <a:xfrm>
            <a:off x="957263" y="2974975"/>
            <a:ext cx="5457825" cy="3117850"/>
            <a:chOff x="603" y="1874"/>
            <a:chExt cx="3438" cy="1964"/>
          </a:xfrm>
        </p:grpSpPr>
        <p:sp>
          <p:nvSpPr>
            <p:cNvPr id="33814" name="Freeform 21">
              <a:extLst>
                <a:ext uri="{FF2B5EF4-FFF2-40B4-BE49-F238E27FC236}">
                  <a16:creationId xmlns:a16="http://schemas.microsoft.com/office/drawing/2014/main" id="{FBC5867B-C901-40E9-B5BB-4B0D3A2B9B54}"/>
                </a:ext>
              </a:extLst>
            </p:cNvPr>
            <p:cNvSpPr>
              <a:spLocks/>
            </p:cNvSpPr>
            <p:nvPr/>
          </p:nvSpPr>
          <p:spPr bwMode="auto">
            <a:xfrm>
              <a:off x="837" y="2141"/>
              <a:ext cx="2941" cy="1558"/>
            </a:xfrm>
            <a:custGeom>
              <a:avLst/>
              <a:gdLst>
                <a:gd name="T0" fmla="*/ 0 w 2941"/>
                <a:gd name="T1" fmla="*/ 1558 h 1558"/>
                <a:gd name="T2" fmla="*/ 333 w 2941"/>
                <a:gd name="T3" fmla="*/ 1513 h 1558"/>
                <a:gd name="T4" fmla="*/ 720 w 2941"/>
                <a:gd name="T5" fmla="*/ 1405 h 1558"/>
                <a:gd name="T6" fmla="*/ 1049 w 2941"/>
                <a:gd name="T7" fmla="*/ 1280 h 1558"/>
                <a:gd name="T8" fmla="*/ 1338 w 2941"/>
                <a:gd name="T9" fmla="*/ 1161 h 1558"/>
                <a:gd name="T10" fmla="*/ 1607 w 2941"/>
                <a:gd name="T11" fmla="*/ 1043 h 1558"/>
                <a:gd name="T12" fmla="*/ 1730 w 2941"/>
                <a:gd name="T13" fmla="*/ 984 h 1558"/>
                <a:gd name="T14" fmla="*/ 1847 w 2941"/>
                <a:gd name="T15" fmla="*/ 919 h 1558"/>
                <a:gd name="T16" fmla="*/ 2061 w 2941"/>
                <a:gd name="T17" fmla="*/ 785 h 1558"/>
                <a:gd name="T18" fmla="*/ 2253 w 2941"/>
                <a:gd name="T19" fmla="*/ 645 h 1558"/>
                <a:gd name="T20" fmla="*/ 2418 w 2941"/>
                <a:gd name="T21" fmla="*/ 511 h 1558"/>
                <a:gd name="T22" fmla="*/ 2570 w 2941"/>
                <a:gd name="T23" fmla="*/ 387 h 1558"/>
                <a:gd name="T24" fmla="*/ 2693 w 2941"/>
                <a:gd name="T25" fmla="*/ 274 h 1558"/>
                <a:gd name="T26" fmla="*/ 2797 w 2941"/>
                <a:gd name="T27" fmla="*/ 167 h 1558"/>
                <a:gd name="T28" fmla="*/ 2879 w 2941"/>
                <a:gd name="T29" fmla="*/ 75 h 1558"/>
                <a:gd name="T30" fmla="*/ 2913 w 2941"/>
                <a:gd name="T31" fmla="*/ 32 h 1558"/>
                <a:gd name="T32" fmla="*/ 2941 w 2941"/>
                <a:gd name="T33" fmla="*/ 0 h 15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941" h="1558">
                  <a:moveTo>
                    <a:pt x="0" y="1558"/>
                  </a:moveTo>
                  <a:lnTo>
                    <a:pt x="333" y="1513"/>
                  </a:lnTo>
                  <a:lnTo>
                    <a:pt x="720" y="1405"/>
                  </a:lnTo>
                  <a:lnTo>
                    <a:pt x="1049" y="1280"/>
                  </a:lnTo>
                  <a:lnTo>
                    <a:pt x="1338" y="1161"/>
                  </a:lnTo>
                  <a:lnTo>
                    <a:pt x="1607" y="1043"/>
                  </a:lnTo>
                  <a:lnTo>
                    <a:pt x="1730" y="984"/>
                  </a:lnTo>
                  <a:lnTo>
                    <a:pt x="1847" y="919"/>
                  </a:lnTo>
                  <a:lnTo>
                    <a:pt x="2061" y="785"/>
                  </a:lnTo>
                  <a:lnTo>
                    <a:pt x="2253" y="645"/>
                  </a:lnTo>
                  <a:lnTo>
                    <a:pt x="2418" y="511"/>
                  </a:lnTo>
                  <a:lnTo>
                    <a:pt x="2570" y="387"/>
                  </a:lnTo>
                  <a:lnTo>
                    <a:pt x="2693" y="274"/>
                  </a:lnTo>
                  <a:lnTo>
                    <a:pt x="2797" y="167"/>
                  </a:lnTo>
                  <a:lnTo>
                    <a:pt x="2879" y="75"/>
                  </a:lnTo>
                  <a:lnTo>
                    <a:pt x="2913" y="32"/>
                  </a:lnTo>
                  <a:lnTo>
                    <a:pt x="2941" y="0"/>
                  </a:lnTo>
                </a:path>
              </a:pathLst>
            </a:custGeom>
            <a:noFill/>
            <a:ln w="50800" cap="rnd"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815" name="Rectangle 22">
              <a:extLst>
                <a:ext uri="{FF2B5EF4-FFF2-40B4-BE49-F238E27FC236}">
                  <a16:creationId xmlns:a16="http://schemas.microsoft.com/office/drawing/2014/main" id="{6C3562FE-15A4-48D9-A008-E97A70047DB5}"/>
                </a:ext>
              </a:extLst>
            </p:cNvPr>
            <p:cNvSpPr>
              <a:spLocks noChangeArrowheads="1"/>
            </p:cNvSpPr>
            <p:nvPr/>
          </p:nvSpPr>
          <p:spPr bwMode="auto">
            <a:xfrm>
              <a:off x="3639" y="1874"/>
              <a:ext cx="40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MC</a:t>
              </a:r>
            </a:p>
          </p:txBody>
        </p:sp>
        <p:sp>
          <p:nvSpPr>
            <p:cNvPr id="33816" name="Text Box 23">
              <a:extLst>
                <a:ext uri="{FF2B5EF4-FFF2-40B4-BE49-F238E27FC236}">
                  <a16:creationId xmlns:a16="http://schemas.microsoft.com/office/drawing/2014/main" id="{7E353C2C-8A83-4CFC-A042-E1A6777D9240}"/>
                </a:ext>
              </a:extLst>
            </p:cNvPr>
            <p:cNvSpPr txBox="1">
              <a:spLocks noChangeArrowheads="1"/>
            </p:cNvSpPr>
            <p:nvPr/>
          </p:nvSpPr>
          <p:spPr bwMode="auto">
            <a:xfrm>
              <a:off x="603" y="3504"/>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I</a:t>
              </a:r>
            </a:p>
          </p:txBody>
        </p:sp>
      </p:grpSp>
      <p:grpSp>
        <p:nvGrpSpPr>
          <p:cNvPr id="314400" name="Group 32">
            <a:extLst>
              <a:ext uri="{FF2B5EF4-FFF2-40B4-BE49-F238E27FC236}">
                <a16:creationId xmlns:a16="http://schemas.microsoft.com/office/drawing/2014/main" id="{3F63E614-A8ED-46C4-807A-96CA21B4F2CA}"/>
              </a:ext>
            </a:extLst>
          </p:cNvPr>
          <p:cNvGrpSpPr>
            <a:grpSpLocks/>
          </p:cNvGrpSpPr>
          <p:nvPr/>
        </p:nvGrpSpPr>
        <p:grpSpPr bwMode="auto">
          <a:xfrm>
            <a:off x="814388" y="3327400"/>
            <a:ext cx="3271837" cy="3348038"/>
            <a:chOff x="513" y="2096"/>
            <a:chExt cx="2061" cy="2109"/>
          </a:xfrm>
        </p:grpSpPr>
        <p:sp>
          <p:nvSpPr>
            <p:cNvPr id="33804" name="Line 33">
              <a:extLst>
                <a:ext uri="{FF2B5EF4-FFF2-40B4-BE49-F238E27FC236}">
                  <a16:creationId xmlns:a16="http://schemas.microsoft.com/office/drawing/2014/main" id="{D361BAC7-AE5D-44A5-B162-2F5DD62F9082}"/>
                </a:ext>
              </a:extLst>
            </p:cNvPr>
            <p:cNvSpPr>
              <a:spLocks noChangeShapeType="1"/>
            </p:cNvSpPr>
            <p:nvPr/>
          </p:nvSpPr>
          <p:spPr bwMode="auto">
            <a:xfrm>
              <a:off x="2302" y="2369"/>
              <a:ext cx="0" cy="1594"/>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05" name="Line 34">
              <a:extLst>
                <a:ext uri="{FF2B5EF4-FFF2-40B4-BE49-F238E27FC236}">
                  <a16:creationId xmlns:a16="http://schemas.microsoft.com/office/drawing/2014/main" id="{DEF21356-8ABE-47EF-9BBD-F91A1FE9E8FA}"/>
                </a:ext>
              </a:extLst>
            </p:cNvPr>
            <p:cNvSpPr>
              <a:spLocks noChangeShapeType="1"/>
            </p:cNvSpPr>
            <p:nvPr/>
          </p:nvSpPr>
          <p:spPr bwMode="auto">
            <a:xfrm flipH="1">
              <a:off x="837" y="2338"/>
              <a:ext cx="1453"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06" name="Rectangle 35">
              <a:extLst>
                <a:ext uri="{FF2B5EF4-FFF2-40B4-BE49-F238E27FC236}">
                  <a16:creationId xmlns:a16="http://schemas.microsoft.com/office/drawing/2014/main" id="{2B27A338-16D6-412F-B706-A2EFD4977C41}"/>
                </a:ext>
              </a:extLst>
            </p:cNvPr>
            <p:cNvSpPr>
              <a:spLocks noChangeArrowheads="1"/>
            </p:cNvSpPr>
            <p:nvPr/>
          </p:nvSpPr>
          <p:spPr bwMode="auto">
            <a:xfrm>
              <a:off x="513" y="2217"/>
              <a:ext cx="32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m</a:t>
              </a:r>
            </a:p>
          </p:txBody>
        </p:sp>
        <p:sp>
          <p:nvSpPr>
            <p:cNvPr id="33807" name="Rectangle 36">
              <a:extLst>
                <a:ext uri="{FF2B5EF4-FFF2-40B4-BE49-F238E27FC236}">
                  <a16:creationId xmlns:a16="http://schemas.microsoft.com/office/drawing/2014/main" id="{DF4C9A4D-140B-4438-9FF9-75E71A06FE32}"/>
                </a:ext>
              </a:extLst>
            </p:cNvPr>
            <p:cNvSpPr>
              <a:spLocks noChangeArrowheads="1"/>
            </p:cNvSpPr>
            <p:nvPr/>
          </p:nvSpPr>
          <p:spPr bwMode="auto">
            <a:xfrm>
              <a:off x="2155" y="3919"/>
              <a:ext cx="34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m</a:t>
              </a:r>
            </a:p>
          </p:txBody>
        </p:sp>
        <p:sp>
          <p:nvSpPr>
            <p:cNvPr id="33808" name="Text Box 37">
              <a:extLst>
                <a:ext uri="{FF2B5EF4-FFF2-40B4-BE49-F238E27FC236}">
                  <a16:creationId xmlns:a16="http://schemas.microsoft.com/office/drawing/2014/main" id="{F9213F66-68AC-4D52-BBB9-F309228CE248}"/>
                </a:ext>
              </a:extLst>
            </p:cNvPr>
            <p:cNvSpPr txBox="1">
              <a:spLocks noChangeArrowheads="1"/>
            </p:cNvSpPr>
            <p:nvPr/>
          </p:nvSpPr>
          <p:spPr bwMode="auto">
            <a:xfrm>
              <a:off x="2382" y="3090"/>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E</a:t>
              </a:r>
            </a:p>
          </p:txBody>
        </p:sp>
        <p:sp>
          <p:nvSpPr>
            <p:cNvPr id="33809" name="Text Box 38">
              <a:extLst>
                <a:ext uri="{FF2B5EF4-FFF2-40B4-BE49-F238E27FC236}">
                  <a16:creationId xmlns:a16="http://schemas.microsoft.com/office/drawing/2014/main" id="{51CDD75C-9057-4EE8-92BA-FB57DE9E5AC0}"/>
                </a:ext>
              </a:extLst>
            </p:cNvPr>
            <p:cNvSpPr txBox="1">
              <a:spLocks noChangeArrowheads="1"/>
            </p:cNvSpPr>
            <p:nvPr/>
          </p:nvSpPr>
          <p:spPr bwMode="auto">
            <a:xfrm>
              <a:off x="2322" y="2096"/>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F</a:t>
              </a:r>
            </a:p>
          </p:txBody>
        </p:sp>
        <p:sp>
          <p:nvSpPr>
            <p:cNvPr id="33810" name="Oval 39">
              <a:extLst>
                <a:ext uri="{FF2B5EF4-FFF2-40B4-BE49-F238E27FC236}">
                  <a16:creationId xmlns:a16="http://schemas.microsoft.com/office/drawing/2014/main" id="{FA2FFDA8-7D91-4D09-BB2B-1A053225BB7B}"/>
                </a:ext>
              </a:extLst>
            </p:cNvPr>
            <p:cNvSpPr>
              <a:spLocks noChangeArrowheads="1"/>
            </p:cNvSpPr>
            <p:nvPr/>
          </p:nvSpPr>
          <p:spPr bwMode="auto">
            <a:xfrm>
              <a:off x="2254" y="229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3811" name="Oval 40">
              <a:extLst>
                <a:ext uri="{FF2B5EF4-FFF2-40B4-BE49-F238E27FC236}">
                  <a16:creationId xmlns:a16="http://schemas.microsoft.com/office/drawing/2014/main" id="{BF0B9BB6-0D53-4C5F-9231-21F9DA80F6CB}"/>
                </a:ext>
              </a:extLst>
            </p:cNvPr>
            <p:cNvSpPr>
              <a:spLocks noChangeArrowheads="1"/>
            </p:cNvSpPr>
            <p:nvPr/>
          </p:nvSpPr>
          <p:spPr bwMode="auto">
            <a:xfrm>
              <a:off x="2256" y="3189"/>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3812" name="Text Box 41">
              <a:extLst>
                <a:ext uri="{FF2B5EF4-FFF2-40B4-BE49-F238E27FC236}">
                  <a16:creationId xmlns:a16="http://schemas.microsoft.com/office/drawing/2014/main" id="{D8264028-758C-43C5-9DB7-20F9C6EBEDEA}"/>
                </a:ext>
              </a:extLst>
            </p:cNvPr>
            <p:cNvSpPr txBox="1">
              <a:spLocks noChangeArrowheads="1"/>
            </p:cNvSpPr>
            <p:nvPr/>
          </p:nvSpPr>
          <p:spPr bwMode="auto">
            <a:xfrm>
              <a:off x="1314" y="2256"/>
              <a:ext cx="336"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J</a:t>
              </a:r>
            </a:p>
          </p:txBody>
        </p:sp>
        <p:sp>
          <p:nvSpPr>
            <p:cNvPr id="33813" name="Oval 42">
              <a:extLst>
                <a:ext uri="{FF2B5EF4-FFF2-40B4-BE49-F238E27FC236}">
                  <a16:creationId xmlns:a16="http://schemas.microsoft.com/office/drawing/2014/main" id="{8FE487F0-C9FF-49F8-9B92-A6A197523BCA}"/>
                </a:ext>
              </a:extLst>
            </p:cNvPr>
            <p:cNvSpPr>
              <a:spLocks noChangeArrowheads="1"/>
            </p:cNvSpPr>
            <p:nvPr/>
          </p:nvSpPr>
          <p:spPr bwMode="auto">
            <a:xfrm>
              <a:off x="1527" y="2295"/>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sp>
        <p:nvSpPr>
          <p:cNvPr id="314411" name="Rectangle 43">
            <a:extLst>
              <a:ext uri="{FF2B5EF4-FFF2-40B4-BE49-F238E27FC236}">
                <a16:creationId xmlns:a16="http://schemas.microsoft.com/office/drawing/2014/main" id="{D8F89DF9-3C4D-419A-9C81-6B3FCA92ADEC}"/>
              </a:ext>
            </a:extLst>
          </p:cNvPr>
          <p:cNvSpPr>
            <a:spLocks noChangeAspect="1" noChangeArrowheads="1"/>
          </p:cNvSpPr>
          <p:nvPr/>
        </p:nvSpPr>
        <p:spPr bwMode="auto">
          <a:xfrm>
            <a:off x="4343400" y="2047875"/>
            <a:ext cx="4419600" cy="46672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zh-CN" altLang="en-US" sz="2400" b="1">
                <a:latin typeface="Times New Roman" panose="02020603050405020304" pitchFamily="18" charset="0"/>
                <a:sym typeface="Wingdings" panose="05000000000000000000" pitchFamily="2" charset="2"/>
              </a:rPr>
              <a:t>消费者剩余</a:t>
            </a:r>
            <a:r>
              <a:rPr kumimoji="1" lang="en-US" altLang="zh-CN" sz="2400" b="1">
                <a:latin typeface="Times New Roman" panose="02020603050405020304" pitchFamily="18" charset="0"/>
                <a:sym typeface="Wingdings" panose="05000000000000000000" pitchFamily="2" charset="2"/>
              </a:rPr>
              <a:t>= △ HP</a:t>
            </a:r>
            <a:r>
              <a:rPr kumimoji="1" lang="en-US" altLang="zh-CN" sz="2400" b="1" baseline="-25000">
                <a:latin typeface="Times New Roman" panose="02020603050405020304" pitchFamily="18" charset="0"/>
                <a:sym typeface="Wingdings" panose="05000000000000000000" pitchFamily="2" charset="2"/>
              </a:rPr>
              <a:t>m</a:t>
            </a:r>
            <a:r>
              <a:rPr kumimoji="1" lang="en-US" altLang="zh-CN" sz="2400" b="1">
                <a:latin typeface="Times New Roman" panose="02020603050405020304" pitchFamily="18" charset="0"/>
                <a:sym typeface="Wingdings" panose="05000000000000000000" pitchFamily="2" charset="2"/>
              </a:rPr>
              <a:t>F= △ HEF</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4373">
                                            <p:txEl>
                                              <p:pRg st="0" end="0"/>
                                            </p:txEl>
                                          </p:spTgt>
                                        </p:tgtEl>
                                        <p:attrNameLst>
                                          <p:attrName>style.visibility</p:attrName>
                                        </p:attrNameLst>
                                      </p:cBhvr>
                                      <p:to>
                                        <p:strVal val="visible"/>
                                      </p:to>
                                    </p:set>
                                    <p:anim calcmode="lin" valueType="num">
                                      <p:cBhvr additive="base">
                                        <p:cTn id="7" dur="500" fill="hold"/>
                                        <p:tgtEl>
                                          <p:spTgt spid="31437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437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14374"/>
                                        </p:tgtEl>
                                        <p:attrNameLst>
                                          <p:attrName>style.visibility</p:attrName>
                                        </p:attrNameLst>
                                      </p:cBhvr>
                                      <p:to>
                                        <p:strVal val="visible"/>
                                      </p:to>
                                    </p:set>
                                    <p:anim calcmode="lin" valueType="num">
                                      <p:cBhvr additive="base">
                                        <p:cTn id="13" dur="500" fill="hold"/>
                                        <p:tgtEl>
                                          <p:spTgt spid="314374"/>
                                        </p:tgtEl>
                                        <p:attrNameLst>
                                          <p:attrName>ppt_x</p:attrName>
                                        </p:attrNameLst>
                                      </p:cBhvr>
                                      <p:tavLst>
                                        <p:tav tm="0">
                                          <p:val>
                                            <p:strVal val="0-#ppt_w/2"/>
                                          </p:val>
                                        </p:tav>
                                        <p:tav tm="100000">
                                          <p:val>
                                            <p:strVal val="#ppt_x"/>
                                          </p:val>
                                        </p:tav>
                                      </p:tavLst>
                                    </p:anim>
                                    <p:anim calcmode="lin" valueType="num">
                                      <p:cBhvr additive="base">
                                        <p:cTn id="14" dur="500" fill="hold"/>
                                        <p:tgtEl>
                                          <p:spTgt spid="31437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314380"/>
                                        </p:tgtEl>
                                        <p:attrNameLst>
                                          <p:attrName>style.visibility</p:attrName>
                                        </p:attrNameLst>
                                      </p:cBhvr>
                                      <p:to>
                                        <p:strVal val="visible"/>
                                      </p:to>
                                    </p:set>
                                    <p:animEffect transition="in" filter="wipe(up)">
                                      <p:cBhvr>
                                        <p:cTn id="19" dur="500"/>
                                        <p:tgtEl>
                                          <p:spTgt spid="31438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nodeType="clickEffect">
                                  <p:stCondLst>
                                    <p:cond delay="0"/>
                                  </p:stCondLst>
                                  <p:childTnLst>
                                    <p:set>
                                      <p:cBhvr>
                                        <p:cTn id="23" dur="1" fill="hold">
                                          <p:stCondLst>
                                            <p:cond delay="0"/>
                                          </p:stCondLst>
                                        </p:cTn>
                                        <p:tgtEl>
                                          <p:spTgt spid="314388"/>
                                        </p:tgtEl>
                                        <p:attrNameLst>
                                          <p:attrName>style.visibility</p:attrName>
                                        </p:attrNameLst>
                                      </p:cBhvr>
                                      <p:to>
                                        <p:strVal val="visible"/>
                                      </p:to>
                                    </p:set>
                                    <p:animEffect transition="in" filter="wipe(down)">
                                      <p:cBhvr>
                                        <p:cTn id="24" dur="500"/>
                                        <p:tgtEl>
                                          <p:spTgt spid="314388"/>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314400"/>
                                        </p:tgtEl>
                                        <p:attrNameLst>
                                          <p:attrName>style.visibility</p:attrName>
                                        </p:attrNameLst>
                                      </p:cBhvr>
                                      <p:to>
                                        <p:strVal val="visible"/>
                                      </p:to>
                                    </p:set>
                                    <p:animEffect transition="in" filter="blinds(horizontal)">
                                      <p:cBhvr>
                                        <p:cTn id="29" dur="500"/>
                                        <p:tgtEl>
                                          <p:spTgt spid="314400"/>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314370"/>
                                        </p:tgtEl>
                                        <p:attrNameLst>
                                          <p:attrName>style.visibility</p:attrName>
                                        </p:attrNameLst>
                                      </p:cBhvr>
                                      <p:to>
                                        <p:strVal val="visible"/>
                                      </p:to>
                                    </p:set>
                                    <p:animEffect transition="in" filter="dissolve">
                                      <p:cBhvr>
                                        <p:cTn id="34" dur="500"/>
                                        <p:tgtEl>
                                          <p:spTgt spid="314370"/>
                                        </p:tgtEl>
                                      </p:cBhvr>
                                    </p:animEffect>
                                  </p:childTnLst>
                                  <p:subTnLst>
                                    <p:set>
                                      <p:cBhvr override="childStyle">
                                        <p:cTn dur="1" fill="hold" display="0" masterRel="nextClick" afterEffect="1"/>
                                        <p:tgtEl>
                                          <p:spTgt spid="314370"/>
                                        </p:tgtEl>
                                        <p:attrNameLst>
                                          <p:attrName>style.visibility</p:attrName>
                                        </p:attrNameLst>
                                      </p:cBhvr>
                                      <p:to>
                                        <p:strVal val="hidden"/>
                                      </p:to>
                                    </p:set>
                                  </p:sub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nodeType="clickEffect">
                                  <p:stCondLst>
                                    <p:cond delay="0"/>
                                  </p:stCondLst>
                                  <p:childTnLst>
                                    <p:set>
                                      <p:cBhvr>
                                        <p:cTn id="38" dur="1" fill="hold">
                                          <p:stCondLst>
                                            <p:cond delay="0"/>
                                          </p:stCondLst>
                                        </p:cTn>
                                        <p:tgtEl>
                                          <p:spTgt spid="314371"/>
                                        </p:tgtEl>
                                        <p:attrNameLst>
                                          <p:attrName>style.visibility</p:attrName>
                                        </p:attrNameLst>
                                      </p:cBhvr>
                                      <p:to>
                                        <p:strVal val="visible"/>
                                      </p:to>
                                    </p:set>
                                    <p:animEffect transition="in" filter="dissolve">
                                      <p:cBhvr>
                                        <p:cTn id="39" dur="500"/>
                                        <p:tgtEl>
                                          <p:spTgt spid="31437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314411"/>
                                        </p:tgtEl>
                                        <p:attrNameLst>
                                          <p:attrName>style.visibility</p:attrName>
                                        </p:attrNameLst>
                                      </p:cBhvr>
                                      <p:to>
                                        <p:strVal val="visible"/>
                                      </p:to>
                                    </p:set>
                                    <p:animEffect transition="in" filter="wipe(up)">
                                      <p:cBhvr>
                                        <p:cTn id="44" dur="500"/>
                                        <p:tgtEl>
                                          <p:spTgt spid="314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0" grpId="0" animBg="1"/>
      <p:bldP spid="314373" grpId="0" build="p" autoUpdateAnimBg="0"/>
      <p:bldP spid="314411"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灯片编号占位符 5">
            <a:extLst>
              <a:ext uri="{FF2B5EF4-FFF2-40B4-BE49-F238E27FC236}">
                <a16:creationId xmlns:a16="http://schemas.microsoft.com/office/drawing/2014/main" id="{922C12A8-464D-4717-89D1-EC76A814E8B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793D02D9-268F-4A3C-B8B2-8F762F9A537D}" type="slidenum">
              <a:rPr lang="en-US" altLang="zh-CN" sz="1400" smtClean="0"/>
              <a:pPr>
                <a:spcBef>
                  <a:spcPct val="0"/>
                </a:spcBef>
                <a:buFontTx/>
                <a:buNone/>
              </a:pPr>
              <a:t>28</a:t>
            </a:fld>
            <a:endParaRPr lang="en-US" altLang="zh-CN" sz="1400"/>
          </a:p>
        </p:txBody>
      </p:sp>
      <p:sp>
        <p:nvSpPr>
          <p:cNvPr id="315394" name="Freeform 2">
            <a:extLst>
              <a:ext uri="{FF2B5EF4-FFF2-40B4-BE49-F238E27FC236}">
                <a16:creationId xmlns:a16="http://schemas.microsoft.com/office/drawing/2014/main" id="{BD4DA7B7-B72C-446B-9A53-9A13F11570A2}"/>
              </a:ext>
            </a:extLst>
          </p:cNvPr>
          <p:cNvSpPr>
            <a:spLocks/>
          </p:cNvSpPr>
          <p:nvPr/>
        </p:nvSpPr>
        <p:spPr bwMode="auto">
          <a:xfrm>
            <a:off x="1300163" y="2271713"/>
            <a:ext cx="2355850" cy="2800350"/>
          </a:xfrm>
          <a:custGeom>
            <a:avLst/>
            <a:gdLst>
              <a:gd name="T0" fmla="*/ 0 w 1484"/>
              <a:gd name="T1" fmla="*/ 0 h 1764"/>
              <a:gd name="T2" fmla="*/ 2147483646 w 1484"/>
              <a:gd name="T3" fmla="*/ 2147483646 h 1764"/>
              <a:gd name="T4" fmla="*/ 2147483646 w 1484"/>
              <a:gd name="T5" fmla="*/ 2147483646 h 1764"/>
              <a:gd name="T6" fmla="*/ 0 60000 65536"/>
              <a:gd name="T7" fmla="*/ 0 60000 65536"/>
              <a:gd name="T8" fmla="*/ 0 60000 65536"/>
            </a:gdLst>
            <a:ahLst/>
            <a:cxnLst>
              <a:cxn ang="T6">
                <a:pos x="T0" y="T1"/>
              </a:cxn>
              <a:cxn ang="T7">
                <a:pos x="T2" y="T3"/>
              </a:cxn>
              <a:cxn ang="T8">
                <a:pos x="T4" y="T5"/>
              </a:cxn>
            </a:cxnLst>
            <a:rect l="0" t="0" r="r" b="b"/>
            <a:pathLst>
              <a:path w="1484" h="1764">
                <a:moveTo>
                  <a:pt x="0" y="0"/>
                </a:moveTo>
                <a:lnTo>
                  <a:pt x="1476" y="1764"/>
                </a:lnTo>
                <a:lnTo>
                  <a:pt x="1484" y="918"/>
                </a:lnTo>
              </a:path>
            </a:pathLst>
          </a:custGeom>
          <a:solidFill>
            <a:srgbClr val="CCFFCC"/>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5395" name="Freeform 3">
            <a:extLst>
              <a:ext uri="{FF2B5EF4-FFF2-40B4-BE49-F238E27FC236}">
                <a16:creationId xmlns:a16="http://schemas.microsoft.com/office/drawing/2014/main" id="{5F199AEA-4084-4658-B667-405EA89A9815}"/>
              </a:ext>
            </a:extLst>
          </p:cNvPr>
          <p:cNvSpPr>
            <a:spLocks/>
          </p:cNvSpPr>
          <p:nvPr/>
        </p:nvSpPr>
        <p:spPr bwMode="auto">
          <a:xfrm>
            <a:off x="1343025" y="3719513"/>
            <a:ext cx="2303463" cy="2133600"/>
          </a:xfrm>
          <a:custGeom>
            <a:avLst/>
            <a:gdLst>
              <a:gd name="T0" fmla="*/ 0 w 1461"/>
              <a:gd name="T1" fmla="*/ 0 h 1344"/>
              <a:gd name="T2" fmla="*/ 0 w 1461"/>
              <a:gd name="T3" fmla="*/ 2147483646 h 1344"/>
              <a:gd name="T4" fmla="*/ 2147483646 w 1461"/>
              <a:gd name="T5" fmla="*/ 2147483646 h 1344"/>
              <a:gd name="T6" fmla="*/ 2147483646 w 1461"/>
              <a:gd name="T7" fmla="*/ 2147483646 h 1344"/>
              <a:gd name="T8" fmla="*/ 2147483646 w 1461"/>
              <a:gd name="T9" fmla="*/ 2147483646 h 1344"/>
              <a:gd name="T10" fmla="*/ 2147483646 w 1461"/>
              <a:gd name="T11" fmla="*/ 2147483646 h 1344"/>
              <a:gd name="T12" fmla="*/ 2147483646 w 1461"/>
              <a:gd name="T13" fmla="*/ 2147483646 h 1344"/>
              <a:gd name="T14" fmla="*/ 2147483646 w 1461"/>
              <a:gd name="T15" fmla="*/ 2147483646 h 13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61" h="1344">
                <a:moveTo>
                  <a:pt x="0" y="0"/>
                </a:moveTo>
                <a:lnTo>
                  <a:pt x="0" y="1344"/>
                </a:lnTo>
                <a:lnTo>
                  <a:pt x="282" y="1311"/>
                </a:lnTo>
                <a:lnTo>
                  <a:pt x="507" y="1257"/>
                </a:lnTo>
                <a:lnTo>
                  <a:pt x="813" y="1158"/>
                </a:lnTo>
                <a:lnTo>
                  <a:pt x="1092" y="1041"/>
                </a:lnTo>
                <a:lnTo>
                  <a:pt x="1452" y="888"/>
                </a:lnTo>
                <a:lnTo>
                  <a:pt x="1461" y="5"/>
                </a:lnTo>
              </a:path>
            </a:pathLst>
          </a:custGeom>
          <a:solidFill>
            <a:srgbClr val="FFFF00"/>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5396" name="Freeform 4">
            <a:extLst>
              <a:ext uri="{FF2B5EF4-FFF2-40B4-BE49-F238E27FC236}">
                <a16:creationId xmlns:a16="http://schemas.microsoft.com/office/drawing/2014/main" id="{5E564BCB-1155-447B-8B02-649814EAA885}"/>
              </a:ext>
            </a:extLst>
          </p:cNvPr>
          <p:cNvSpPr>
            <a:spLocks/>
          </p:cNvSpPr>
          <p:nvPr/>
        </p:nvSpPr>
        <p:spPr bwMode="auto">
          <a:xfrm>
            <a:off x="1343025" y="2314575"/>
            <a:ext cx="2300288" cy="3543300"/>
          </a:xfrm>
          <a:custGeom>
            <a:avLst/>
            <a:gdLst>
              <a:gd name="T0" fmla="*/ 0 w 1449"/>
              <a:gd name="T1" fmla="*/ 0 h 2232"/>
              <a:gd name="T2" fmla="*/ 0 w 1449"/>
              <a:gd name="T3" fmla="*/ 2147483646 h 2232"/>
              <a:gd name="T4" fmla="*/ 2147483646 w 1449"/>
              <a:gd name="T5" fmla="*/ 2147483646 h 2232"/>
              <a:gd name="T6" fmla="*/ 2147483646 w 1449"/>
              <a:gd name="T7" fmla="*/ 2147483646 h 2232"/>
              <a:gd name="T8" fmla="*/ 2147483646 w 1449"/>
              <a:gd name="T9" fmla="*/ 2147483646 h 2232"/>
              <a:gd name="T10" fmla="*/ 2147483646 w 1449"/>
              <a:gd name="T11" fmla="*/ 2147483646 h 22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49" h="2232">
                <a:moveTo>
                  <a:pt x="0" y="0"/>
                </a:moveTo>
                <a:lnTo>
                  <a:pt x="0" y="2232"/>
                </a:lnTo>
                <a:lnTo>
                  <a:pt x="387" y="2178"/>
                </a:lnTo>
                <a:lnTo>
                  <a:pt x="801" y="2052"/>
                </a:lnTo>
                <a:lnTo>
                  <a:pt x="1161" y="1917"/>
                </a:lnTo>
                <a:lnTo>
                  <a:pt x="1449" y="1773"/>
                </a:lnTo>
              </a:path>
            </a:pathLst>
          </a:custGeom>
          <a:solidFill>
            <a:srgbClr val="FFFF00"/>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2" name="Rectangle 5">
            <a:extLst>
              <a:ext uri="{FF2B5EF4-FFF2-40B4-BE49-F238E27FC236}">
                <a16:creationId xmlns:a16="http://schemas.microsoft.com/office/drawing/2014/main" id="{3578A4DB-AADD-483E-B00A-2B37FC83310D}"/>
              </a:ext>
            </a:extLst>
          </p:cNvPr>
          <p:cNvSpPr>
            <a:spLocks noGrp="1" noChangeArrowheads="1"/>
          </p:cNvSpPr>
          <p:nvPr>
            <p:ph type="title"/>
          </p:nvPr>
        </p:nvSpPr>
        <p:spPr>
          <a:xfrm>
            <a:off x="685800" y="152400"/>
            <a:ext cx="6870700" cy="828675"/>
          </a:xfrm>
        </p:spPr>
        <p:txBody>
          <a:bodyPr/>
          <a:lstStyle/>
          <a:p>
            <a:pPr eaLnBrk="1" hangingPunct="1"/>
            <a:r>
              <a:rPr lang="zh-CN" altLang="en-US"/>
              <a:t>一级价格歧视</a:t>
            </a:r>
          </a:p>
        </p:txBody>
      </p:sp>
      <p:sp>
        <p:nvSpPr>
          <p:cNvPr id="34823" name="Rectangle 6">
            <a:extLst>
              <a:ext uri="{FF2B5EF4-FFF2-40B4-BE49-F238E27FC236}">
                <a16:creationId xmlns:a16="http://schemas.microsoft.com/office/drawing/2014/main" id="{D89014E3-9201-4F22-8FB4-CFED6EEAB72A}"/>
              </a:ext>
            </a:extLst>
          </p:cNvPr>
          <p:cNvSpPr>
            <a:spLocks noGrp="1" noChangeArrowheads="1"/>
          </p:cNvSpPr>
          <p:nvPr>
            <p:ph type="body" idx="1"/>
          </p:nvPr>
        </p:nvSpPr>
        <p:spPr>
          <a:xfrm>
            <a:off x="468313" y="1125538"/>
            <a:ext cx="7696200" cy="520700"/>
          </a:xfrm>
          <a:solidFill>
            <a:schemeClr val="bg2"/>
          </a:solidFill>
          <a:ln w="28575" cap="flat" algn="ctr">
            <a:solidFill>
              <a:srgbClr val="FF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476250" indent="-476250" eaLnBrk="1" hangingPunct="1">
              <a:lnSpc>
                <a:spcPct val="90000"/>
              </a:lnSpc>
            </a:pPr>
            <a:r>
              <a:rPr lang="zh-CN" altLang="en-US" sz="2800" b="1"/>
              <a:t>一级价格歧视下，产量达到社会最优水平</a:t>
            </a:r>
          </a:p>
        </p:txBody>
      </p:sp>
      <p:grpSp>
        <p:nvGrpSpPr>
          <p:cNvPr id="34824" name="Group 7">
            <a:extLst>
              <a:ext uri="{FF2B5EF4-FFF2-40B4-BE49-F238E27FC236}">
                <a16:creationId xmlns:a16="http://schemas.microsoft.com/office/drawing/2014/main" id="{876C4E59-BED7-4A05-A8E5-0550F154E767}"/>
              </a:ext>
            </a:extLst>
          </p:cNvPr>
          <p:cNvGrpSpPr>
            <a:grpSpLocks/>
          </p:cNvGrpSpPr>
          <p:nvPr/>
        </p:nvGrpSpPr>
        <p:grpSpPr bwMode="auto">
          <a:xfrm>
            <a:off x="1338263" y="2271713"/>
            <a:ext cx="5157787" cy="3886200"/>
            <a:chOff x="843" y="1431"/>
            <a:chExt cx="3249" cy="2448"/>
          </a:xfrm>
        </p:grpSpPr>
        <p:grpSp>
          <p:nvGrpSpPr>
            <p:cNvPr id="34850" name="Group 8">
              <a:extLst>
                <a:ext uri="{FF2B5EF4-FFF2-40B4-BE49-F238E27FC236}">
                  <a16:creationId xmlns:a16="http://schemas.microsoft.com/office/drawing/2014/main" id="{6AC32F09-4265-4EDE-BE17-C965734C4EE5}"/>
                </a:ext>
              </a:extLst>
            </p:cNvPr>
            <p:cNvGrpSpPr>
              <a:grpSpLocks/>
            </p:cNvGrpSpPr>
            <p:nvPr/>
          </p:nvGrpSpPr>
          <p:grpSpPr bwMode="auto">
            <a:xfrm>
              <a:off x="843" y="1431"/>
              <a:ext cx="3249" cy="1986"/>
              <a:chOff x="843" y="1431"/>
              <a:chExt cx="3249" cy="1986"/>
            </a:xfrm>
          </p:grpSpPr>
          <p:sp>
            <p:nvSpPr>
              <p:cNvPr id="34854" name="Line 9">
                <a:extLst>
                  <a:ext uri="{FF2B5EF4-FFF2-40B4-BE49-F238E27FC236}">
                    <a16:creationId xmlns:a16="http://schemas.microsoft.com/office/drawing/2014/main" id="{7C875DBD-CAEC-4CC0-9777-463141269C20}"/>
                  </a:ext>
                </a:extLst>
              </p:cNvPr>
              <p:cNvSpPr>
                <a:spLocks noChangeShapeType="1"/>
              </p:cNvSpPr>
              <p:nvPr/>
            </p:nvSpPr>
            <p:spPr bwMode="auto">
              <a:xfrm>
                <a:off x="843" y="1431"/>
                <a:ext cx="2949" cy="1833"/>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855" name="Rectangle 10">
                <a:extLst>
                  <a:ext uri="{FF2B5EF4-FFF2-40B4-BE49-F238E27FC236}">
                    <a16:creationId xmlns:a16="http://schemas.microsoft.com/office/drawing/2014/main" id="{2941F1A7-4265-4D47-83BA-0AD495455BDB}"/>
                  </a:ext>
                </a:extLst>
              </p:cNvPr>
              <p:cNvSpPr>
                <a:spLocks noChangeArrowheads="1"/>
              </p:cNvSpPr>
              <p:nvPr/>
            </p:nvSpPr>
            <p:spPr bwMode="auto">
              <a:xfrm>
                <a:off x="3744" y="3131"/>
                <a:ext cx="34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AR</a:t>
                </a:r>
              </a:p>
            </p:txBody>
          </p:sp>
        </p:grpSp>
        <p:grpSp>
          <p:nvGrpSpPr>
            <p:cNvPr id="34851" name="Group 11">
              <a:extLst>
                <a:ext uri="{FF2B5EF4-FFF2-40B4-BE49-F238E27FC236}">
                  <a16:creationId xmlns:a16="http://schemas.microsoft.com/office/drawing/2014/main" id="{5F408559-2BCB-49C6-A73B-8EC1C5BB503C}"/>
                </a:ext>
              </a:extLst>
            </p:cNvPr>
            <p:cNvGrpSpPr>
              <a:grpSpLocks/>
            </p:cNvGrpSpPr>
            <p:nvPr/>
          </p:nvGrpSpPr>
          <p:grpSpPr bwMode="auto">
            <a:xfrm>
              <a:off x="846" y="1461"/>
              <a:ext cx="2185" cy="2418"/>
              <a:chOff x="846" y="1461"/>
              <a:chExt cx="2185" cy="2418"/>
            </a:xfrm>
          </p:grpSpPr>
          <p:sp>
            <p:nvSpPr>
              <p:cNvPr id="34852" name="Line 12">
                <a:extLst>
                  <a:ext uri="{FF2B5EF4-FFF2-40B4-BE49-F238E27FC236}">
                    <a16:creationId xmlns:a16="http://schemas.microsoft.com/office/drawing/2014/main" id="{4824B4D1-8404-458E-8E9E-EF0DD741935F}"/>
                  </a:ext>
                </a:extLst>
              </p:cNvPr>
              <p:cNvSpPr>
                <a:spLocks noChangeShapeType="1"/>
              </p:cNvSpPr>
              <p:nvPr/>
            </p:nvSpPr>
            <p:spPr bwMode="auto">
              <a:xfrm>
                <a:off x="846" y="1461"/>
                <a:ext cx="1842" cy="2235"/>
              </a:xfrm>
              <a:prstGeom prst="line">
                <a:avLst/>
              </a:prstGeom>
              <a:noFill/>
              <a:ln w="508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853" name="Rectangle 13">
                <a:extLst>
                  <a:ext uri="{FF2B5EF4-FFF2-40B4-BE49-F238E27FC236}">
                    <a16:creationId xmlns:a16="http://schemas.microsoft.com/office/drawing/2014/main" id="{E72C3DD2-9BA1-4BE5-B196-47EC8025335B}"/>
                  </a:ext>
                </a:extLst>
              </p:cNvPr>
              <p:cNvSpPr>
                <a:spLocks noChangeArrowheads="1"/>
              </p:cNvSpPr>
              <p:nvPr/>
            </p:nvSpPr>
            <p:spPr bwMode="auto">
              <a:xfrm>
                <a:off x="2640" y="3593"/>
                <a:ext cx="39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MR</a:t>
                </a:r>
              </a:p>
            </p:txBody>
          </p:sp>
        </p:grpSp>
      </p:grpSp>
      <p:grpSp>
        <p:nvGrpSpPr>
          <p:cNvPr id="34825" name="Group 14">
            <a:extLst>
              <a:ext uri="{FF2B5EF4-FFF2-40B4-BE49-F238E27FC236}">
                <a16:creationId xmlns:a16="http://schemas.microsoft.com/office/drawing/2014/main" id="{D19AF1D4-5A19-4D40-88E3-64DE2B1742C3}"/>
              </a:ext>
            </a:extLst>
          </p:cNvPr>
          <p:cNvGrpSpPr>
            <a:grpSpLocks/>
          </p:cNvGrpSpPr>
          <p:nvPr/>
        </p:nvGrpSpPr>
        <p:grpSpPr bwMode="auto">
          <a:xfrm>
            <a:off x="1328738" y="2974975"/>
            <a:ext cx="5086350" cy="2897188"/>
            <a:chOff x="828" y="1874"/>
            <a:chExt cx="3204" cy="1825"/>
          </a:xfrm>
        </p:grpSpPr>
        <p:sp>
          <p:nvSpPr>
            <p:cNvPr id="34848" name="Freeform 15">
              <a:extLst>
                <a:ext uri="{FF2B5EF4-FFF2-40B4-BE49-F238E27FC236}">
                  <a16:creationId xmlns:a16="http://schemas.microsoft.com/office/drawing/2014/main" id="{EA9F9708-9E7C-4F9D-A2E3-3498B02444B6}"/>
                </a:ext>
              </a:extLst>
            </p:cNvPr>
            <p:cNvSpPr>
              <a:spLocks/>
            </p:cNvSpPr>
            <p:nvPr/>
          </p:nvSpPr>
          <p:spPr bwMode="auto">
            <a:xfrm>
              <a:off x="828" y="2141"/>
              <a:ext cx="2941" cy="1558"/>
            </a:xfrm>
            <a:custGeom>
              <a:avLst/>
              <a:gdLst>
                <a:gd name="T0" fmla="*/ 0 w 2941"/>
                <a:gd name="T1" fmla="*/ 1558 h 1558"/>
                <a:gd name="T2" fmla="*/ 333 w 2941"/>
                <a:gd name="T3" fmla="*/ 1513 h 1558"/>
                <a:gd name="T4" fmla="*/ 720 w 2941"/>
                <a:gd name="T5" fmla="*/ 1405 h 1558"/>
                <a:gd name="T6" fmla="*/ 1049 w 2941"/>
                <a:gd name="T7" fmla="*/ 1280 h 1558"/>
                <a:gd name="T8" fmla="*/ 1338 w 2941"/>
                <a:gd name="T9" fmla="*/ 1161 h 1558"/>
                <a:gd name="T10" fmla="*/ 1607 w 2941"/>
                <a:gd name="T11" fmla="*/ 1043 h 1558"/>
                <a:gd name="T12" fmla="*/ 1730 w 2941"/>
                <a:gd name="T13" fmla="*/ 984 h 1558"/>
                <a:gd name="T14" fmla="*/ 1847 w 2941"/>
                <a:gd name="T15" fmla="*/ 919 h 1558"/>
                <a:gd name="T16" fmla="*/ 2061 w 2941"/>
                <a:gd name="T17" fmla="*/ 785 h 1558"/>
                <a:gd name="T18" fmla="*/ 2253 w 2941"/>
                <a:gd name="T19" fmla="*/ 645 h 1558"/>
                <a:gd name="T20" fmla="*/ 2418 w 2941"/>
                <a:gd name="T21" fmla="*/ 511 h 1558"/>
                <a:gd name="T22" fmla="*/ 2570 w 2941"/>
                <a:gd name="T23" fmla="*/ 387 h 1558"/>
                <a:gd name="T24" fmla="*/ 2693 w 2941"/>
                <a:gd name="T25" fmla="*/ 274 h 1558"/>
                <a:gd name="T26" fmla="*/ 2797 w 2941"/>
                <a:gd name="T27" fmla="*/ 167 h 1558"/>
                <a:gd name="T28" fmla="*/ 2879 w 2941"/>
                <a:gd name="T29" fmla="*/ 75 h 1558"/>
                <a:gd name="T30" fmla="*/ 2913 w 2941"/>
                <a:gd name="T31" fmla="*/ 32 h 1558"/>
                <a:gd name="T32" fmla="*/ 2941 w 2941"/>
                <a:gd name="T33" fmla="*/ 0 h 15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941" h="1558">
                  <a:moveTo>
                    <a:pt x="0" y="1558"/>
                  </a:moveTo>
                  <a:lnTo>
                    <a:pt x="333" y="1513"/>
                  </a:lnTo>
                  <a:lnTo>
                    <a:pt x="720" y="1405"/>
                  </a:lnTo>
                  <a:lnTo>
                    <a:pt x="1049" y="1280"/>
                  </a:lnTo>
                  <a:lnTo>
                    <a:pt x="1338" y="1161"/>
                  </a:lnTo>
                  <a:lnTo>
                    <a:pt x="1607" y="1043"/>
                  </a:lnTo>
                  <a:lnTo>
                    <a:pt x="1730" y="984"/>
                  </a:lnTo>
                  <a:lnTo>
                    <a:pt x="1847" y="919"/>
                  </a:lnTo>
                  <a:lnTo>
                    <a:pt x="2061" y="785"/>
                  </a:lnTo>
                  <a:lnTo>
                    <a:pt x="2253" y="645"/>
                  </a:lnTo>
                  <a:lnTo>
                    <a:pt x="2418" y="511"/>
                  </a:lnTo>
                  <a:lnTo>
                    <a:pt x="2570" y="387"/>
                  </a:lnTo>
                  <a:lnTo>
                    <a:pt x="2693" y="274"/>
                  </a:lnTo>
                  <a:lnTo>
                    <a:pt x="2797" y="167"/>
                  </a:lnTo>
                  <a:lnTo>
                    <a:pt x="2879" y="75"/>
                  </a:lnTo>
                  <a:lnTo>
                    <a:pt x="2913" y="32"/>
                  </a:lnTo>
                  <a:lnTo>
                    <a:pt x="2941" y="0"/>
                  </a:lnTo>
                </a:path>
              </a:pathLst>
            </a:custGeom>
            <a:noFill/>
            <a:ln w="50800" cap="rnd"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49" name="Rectangle 16">
              <a:extLst>
                <a:ext uri="{FF2B5EF4-FFF2-40B4-BE49-F238E27FC236}">
                  <a16:creationId xmlns:a16="http://schemas.microsoft.com/office/drawing/2014/main" id="{DFC88303-B4BD-4343-845D-975336276E35}"/>
                </a:ext>
              </a:extLst>
            </p:cNvPr>
            <p:cNvSpPr>
              <a:spLocks noChangeArrowheads="1"/>
            </p:cNvSpPr>
            <p:nvPr/>
          </p:nvSpPr>
          <p:spPr bwMode="auto">
            <a:xfrm>
              <a:off x="3630" y="1874"/>
              <a:ext cx="40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MC</a:t>
              </a:r>
            </a:p>
          </p:txBody>
        </p:sp>
      </p:grpSp>
      <p:grpSp>
        <p:nvGrpSpPr>
          <p:cNvPr id="34826" name="Group 17">
            <a:extLst>
              <a:ext uri="{FF2B5EF4-FFF2-40B4-BE49-F238E27FC236}">
                <a16:creationId xmlns:a16="http://schemas.microsoft.com/office/drawing/2014/main" id="{A994B2D7-CEBF-42F6-95CA-09ED57192225}"/>
              </a:ext>
            </a:extLst>
          </p:cNvPr>
          <p:cNvGrpSpPr>
            <a:grpSpLocks/>
          </p:cNvGrpSpPr>
          <p:nvPr/>
        </p:nvGrpSpPr>
        <p:grpSpPr bwMode="auto">
          <a:xfrm>
            <a:off x="914400" y="1828800"/>
            <a:ext cx="5562600" cy="4887913"/>
            <a:chOff x="576" y="1152"/>
            <a:chExt cx="3504" cy="3079"/>
          </a:xfrm>
        </p:grpSpPr>
        <p:sp>
          <p:nvSpPr>
            <p:cNvPr id="34843" name="Line 18">
              <a:extLst>
                <a:ext uri="{FF2B5EF4-FFF2-40B4-BE49-F238E27FC236}">
                  <a16:creationId xmlns:a16="http://schemas.microsoft.com/office/drawing/2014/main" id="{CD6FEE8E-C0E3-4E6A-9E07-D3FCB252E612}"/>
                </a:ext>
              </a:extLst>
            </p:cNvPr>
            <p:cNvSpPr>
              <a:spLocks noChangeShapeType="1"/>
            </p:cNvSpPr>
            <p:nvPr/>
          </p:nvSpPr>
          <p:spPr bwMode="auto">
            <a:xfrm>
              <a:off x="837" y="1218"/>
              <a:ext cx="0" cy="2754"/>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844" name="Line 19">
              <a:extLst>
                <a:ext uri="{FF2B5EF4-FFF2-40B4-BE49-F238E27FC236}">
                  <a16:creationId xmlns:a16="http://schemas.microsoft.com/office/drawing/2014/main" id="{CBECF858-EF38-4C34-910D-CC7796BDCEF4}"/>
                </a:ext>
              </a:extLst>
            </p:cNvPr>
            <p:cNvSpPr>
              <a:spLocks noChangeShapeType="1"/>
            </p:cNvSpPr>
            <p:nvPr/>
          </p:nvSpPr>
          <p:spPr bwMode="auto">
            <a:xfrm>
              <a:off x="833" y="3972"/>
              <a:ext cx="3079"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845" name="Rectangle 20">
              <a:extLst>
                <a:ext uri="{FF2B5EF4-FFF2-40B4-BE49-F238E27FC236}">
                  <a16:creationId xmlns:a16="http://schemas.microsoft.com/office/drawing/2014/main" id="{88862E33-D2B6-40DF-97CB-5753EC710F57}"/>
                </a:ext>
              </a:extLst>
            </p:cNvPr>
            <p:cNvSpPr>
              <a:spLocks noChangeArrowheads="1"/>
            </p:cNvSpPr>
            <p:nvPr/>
          </p:nvSpPr>
          <p:spPr bwMode="auto">
            <a:xfrm>
              <a:off x="3827" y="3945"/>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34846" name="Rectangle 21">
              <a:extLst>
                <a:ext uri="{FF2B5EF4-FFF2-40B4-BE49-F238E27FC236}">
                  <a16:creationId xmlns:a16="http://schemas.microsoft.com/office/drawing/2014/main" id="{E9899A74-A816-4C88-BC50-9E58371C7F5E}"/>
                </a:ext>
              </a:extLst>
            </p:cNvPr>
            <p:cNvSpPr>
              <a:spLocks noChangeArrowheads="1"/>
            </p:cNvSpPr>
            <p:nvPr/>
          </p:nvSpPr>
          <p:spPr bwMode="auto">
            <a:xfrm>
              <a:off x="645" y="3936"/>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sp>
          <p:nvSpPr>
            <p:cNvPr id="34847" name="Rectangle 22">
              <a:extLst>
                <a:ext uri="{FF2B5EF4-FFF2-40B4-BE49-F238E27FC236}">
                  <a16:creationId xmlns:a16="http://schemas.microsoft.com/office/drawing/2014/main" id="{BD80E04F-BF1A-4E51-A131-5CB70F92EC15}"/>
                </a:ext>
              </a:extLst>
            </p:cNvPr>
            <p:cNvSpPr>
              <a:spLocks noChangeArrowheads="1"/>
            </p:cNvSpPr>
            <p:nvPr/>
          </p:nvSpPr>
          <p:spPr bwMode="auto">
            <a:xfrm>
              <a:off x="576" y="1152"/>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P</a:t>
              </a:r>
            </a:p>
          </p:txBody>
        </p:sp>
      </p:grpSp>
      <p:grpSp>
        <p:nvGrpSpPr>
          <p:cNvPr id="34827" name="Group 23">
            <a:extLst>
              <a:ext uri="{FF2B5EF4-FFF2-40B4-BE49-F238E27FC236}">
                <a16:creationId xmlns:a16="http://schemas.microsoft.com/office/drawing/2014/main" id="{1AA45C89-6795-4A05-A47D-FC1E46B0CDBD}"/>
              </a:ext>
            </a:extLst>
          </p:cNvPr>
          <p:cNvGrpSpPr>
            <a:grpSpLocks/>
          </p:cNvGrpSpPr>
          <p:nvPr/>
        </p:nvGrpSpPr>
        <p:grpSpPr bwMode="auto">
          <a:xfrm>
            <a:off x="814388" y="3327400"/>
            <a:ext cx="3271837" cy="3348038"/>
            <a:chOff x="513" y="2096"/>
            <a:chExt cx="2061" cy="2109"/>
          </a:xfrm>
        </p:grpSpPr>
        <p:sp>
          <p:nvSpPr>
            <p:cNvPr id="34835" name="Line 24">
              <a:extLst>
                <a:ext uri="{FF2B5EF4-FFF2-40B4-BE49-F238E27FC236}">
                  <a16:creationId xmlns:a16="http://schemas.microsoft.com/office/drawing/2014/main" id="{AC15D2C9-44A7-4D58-A29F-47F8CAA66AB8}"/>
                </a:ext>
              </a:extLst>
            </p:cNvPr>
            <p:cNvSpPr>
              <a:spLocks noChangeShapeType="1"/>
            </p:cNvSpPr>
            <p:nvPr/>
          </p:nvSpPr>
          <p:spPr bwMode="auto">
            <a:xfrm>
              <a:off x="2302" y="2369"/>
              <a:ext cx="0" cy="1594"/>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836" name="Line 25">
              <a:extLst>
                <a:ext uri="{FF2B5EF4-FFF2-40B4-BE49-F238E27FC236}">
                  <a16:creationId xmlns:a16="http://schemas.microsoft.com/office/drawing/2014/main" id="{21816F0B-105B-4C9F-A88C-024036EF4B24}"/>
                </a:ext>
              </a:extLst>
            </p:cNvPr>
            <p:cNvSpPr>
              <a:spLocks noChangeShapeType="1"/>
            </p:cNvSpPr>
            <p:nvPr/>
          </p:nvSpPr>
          <p:spPr bwMode="auto">
            <a:xfrm flipH="1">
              <a:off x="837" y="2338"/>
              <a:ext cx="1453"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837" name="Rectangle 26">
              <a:extLst>
                <a:ext uri="{FF2B5EF4-FFF2-40B4-BE49-F238E27FC236}">
                  <a16:creationId xmlns:a16="http://schemas.microsoft.com/office/drawing/2014/main" id="{6A915BAF-F372-414B-AA70-C650725BF079}"/>
                </a:ext>
              </a:extLst>
            </p:cNvPr>
            <p:cNvSpPr>
              <a:spLocks noChangeArrowheads="1"/>
            </p:cNvSpPr>
            <p:nvPr/>
          </p:nvSpPr>
          <p:spPr bwMode="auto">
            <a:xfrm>
              <a:off x="513" y="2217"/>
              <a:ext cx="32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m</a:t>
              </a:r>
            </a:p>
          </p:txBody>
        </p:sp>
        <p:sp>
          <p:nvSpPr>
            <p:cNvPr id="34838" name="Rectangle 27">
              <a:extLst>
                <a:ext uri="{FF2B5EF4-FFF2-40B4-BE49-F238E27FC236}">
                  <a16:creationId xmlns:a16="http://schemas.microsoft.com/office/drawing/2014/main" id="{0BEBA173-F7BC-4026-AA83-ADA16082AD26}"/>
                </a:ext>
              </a:extLst>
            </p:cNvPr>
            <p:cNvSpPr>
              <a:spLocks noChangeArrowheads="1"/>
            </p:cNvSpPr>
            <p:nvPr/>
          </p:nvSpPr>
          <p:spPr bwMode="auto">
            <a:xfrm>
              <a:off x="2155" y="3919"/>
              <a:ext cx="34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m</a:t>
              </a:r>
            </a:p>
          </p:txBody>
        </p:sp>
        <p:sp>
          <p:nvSpPr>
            <p:cNvPr id="34839" name="Text Box 28">
              <a:extLst>
                <a:ext uri="{FF2B5EF4-FFF2-40B4-BE49-F238E27FC236}">
                  <a16:creationId xmlns:a16="http://schemas.microsoft.com/office/drawing/2014/main" id="{C481AAAD-C6E2-4A23-B0F5-6AA2417B4CD4}"/>
                </a:ext>
              </a:extLst>
            </p:cNvPr>
            <p:cNvSpPr txBox="1">
              <a:spLocks noChangeArrowheads="1"/>
            </p:cNvSpPr>
            <p:nvPr/>
          </p:nvSpPr>
          <p:spPr bwMode="auto">
            <a:xfrm>
              <a:off x="2382" y="3090"/>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E</a:t>
              </a:r>
            </a:p>
          </p:txBody>
        </p:sp>
        <p:sp>
          <p:nvSpPr>
            <p:cNvPr id="34840" name="Text Box 29">
              <a:extLst>
                <a:ext uri="{FF2B5EF4-FFF2-40B4-BE49-F238E27FC236}">
                  <a16:creationId xmlns:a16="http://schemas.microsoft.com/office/drawing/2014/main" id="{1B01404F-06FE-499A-ACAB-52489DCE1B0D}"/>
                </a:ext>
              </a:extLst>
            </p:cNvPr>
            <p:cNvSpPr txBox="1">
              <a:spLocks noChangeArrowheads="1"/>
            </p:cNvSpPr>
            <p:nvPr/>
          </p:nvSpPr>
          <p:spPr bwMode="auto">
            <a:xfrm>
              <a:off x="2322" y="2096"/>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F</a:t>
              </a:r>
            </a:p>
          </p:txBody>
        </p:sp>
        <p:sp>
          <p:nvSpPr>
            <p:cNvPr id="34841" name="Oval 30">
              <a:extLst>
                <a:ext uri="{FF2B5EF4-FFF2-40B4-BE49-F238E27FC236}">
                  <a16:creationId xmlns:a16="http://schemas.microsoft.com/office/drawing/2014/main" id="{B9BD823B-D445-4180-A120-33D4CA42BE8E}"/>
                </a:ext>
              </a:extLst>
            </p:cNvPr>
            <p:cNvSpPr>
              <a:spLocks noChangeArrowheads="1"/>
            </p:cNvSpPr>
            <p:nvPr/>
          </p:nvSpPr>
          <p:spPr bwMode="auto">
            <a:xfrm>
              <a:off x="2254" y="229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4842" name="Oval 31">
              <a:extLst>
                <a:ext uri="{FF2B5EF4-FFF2-40B4-BE49-F238E27FC236}">
                  <a16:creationId xmlns:a16="http://schemas.microsoft.com/office/drawing/2014/main" id="{9972EC01-AF65-4896-ACBA-14980887088A}"/>
                </a:ext>
              </a:extLst>
            </p:cNvPr>
            <p:cNvSpPr>
              <a:spLocks noChangeArrowheads="1"/>
            </p:cNvSpPr>
            <p:nvPr/>
          </p:nvSpPr>
          <p:spPr bwMode="auto">
            <a:xfrm>
              <a:off x="2256" y="3189"/>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sp>
        <p:nvSpPr>
          <p:cNvPr id="34828" name="Text Box 39">
            <a:extLst>
              <a:ext uri="{FF2B5EF4-FFF2-40B4-BE49-F238E27FC236}">
                <a16:creationId xmlns:a16="http://schemas.microsoft.com/office/drawing/2014/main" id="{9F33BB7D-AECF-45A0-B08E-9AEDC2161AA3}"/>
              </a:ext>
            </a:extLst>
          </p:cNvPr>
          <p:cNvSpPr txBox="1">
            <a:spLocks noChangeArrowheads="1"/>
          </p:cNvSpPr>
          <p:nvPr/>
        </p:nvSpPr>
        <p:spPr bwMode="auto">
          <a:xfrm>
            <a:off x="914400" y="2060575"/>
            <a:ext cx="304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H</a:t>
            </a:r>
          </a:p>
        </p:txBody>
      </p:sp>
      <p:sp>
        <p:nvSpPr>
          <p:cNvPr id="34829" name="Text Box 40">
            <a:extLst>
              <a:ext uri="{FF2B5EF4-FFF2-40B4-BE49-F238E27FC236}">
                <a16:creationId xmlns:a16="http://schemas.microsoft.com/office/drawing/2014/main" id="{DB2895D5-2FBB-4405-9395-2D54B5EE9EE9}"/>
              </a:ext>
            </a:extLst>
          </p:cNvPr>
          <p:cNvSpPr txBox="1">
            <a:spLocks noChangeArrowheads="1"/>
          </p:cNvSpPr>
          <p:nvPr/>
        </p:nvSpPr>
        <p:spPr bwMode="auto">
          <a:xfrm>
            <a:off x="957263" y="5562600"/>
            <a:ext cx="304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I</a:t>
            </a:r>
          </a:p>
        </p:txBody>
      </p:sp>
      <p:sp>
        <p:nvSpPr>
          <p:cNvPr id="315433" name="Freeform 41" descr="宽上对角线">
            <a:extLst>
              <a:ext uri="{FF2B5EF4-FFF2-40B4-BE49-F238E27FC236}">
                <a16:creationId xmlns:a16="http://schemas.microsoft.com/office/drawing/2014/main" id="{DB16CF94-3283-4F9C-9301-2F871283B733}"/>
              </a:ext>
            </a:extLst>
          </p:cNvPr>
          <p:cNvSpPr>
            <a:spLocks/>
          </p:cNvSpPr>
          <p:nvPr/>
        </p:nvSpPr>
        <p:spPr bwMode="auto">
          <a:xfrm>
            <a:off x="3662363" y="3733800"/>
            <a:ext cx="1157287" cy="1385888"/>
          </a:xfrm>
          <a:custGeom>
            <a:avLst/>
            <a:gdLst>
              <a:gd name="T0" fmla="*/ 0 w 729"/>
              <a:gd name="T1" fmla="*/ 0 h 873"/>
              <a:gd name="T2" fmla="*/ 0 w 729"/>
              <a:gd name="T3" fmla="*/ 2147483646 h 873"/>
              <a:gd name="T4" fmla="*/ 2147483646 w 729"/>
              <a:gd name="T5" fmla="*/ 2147483646 h 873"/>
              <a:gd name="T6" fmla="*/ 2147483646 w 729"/>
              <a:gd name="T7" fmla="*/ 2147483646 h 873"/>
              <a:gd name="T8" fmla="*/ 2147483646 w 729"/>
              <a:gd name="T9" fmla="*/ 2147483646 h 873"/>
              <a:gd name="T10" fmla="*/ 2147483646 w 729"/>
              <a:gd name="T11" fmla="*/ 2147483646 h 87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873">
                <a:moveTo>
                  <a:pt x="0" y="0"/>
                </a:moveTo>
                <a:lnTo>
                  <a:pt x="0" y="873"/>
                </a:lnTo>
                <a:lnTo>
                  <a:pt x="162" y="810"/>
                </a:lnTo>
                <a:lnTo>
                  <a:pt x="369" y="693"/>
                </a:lnTo>
                <a:lnTo>
                  <a:pt x="549" y="576"/>
                </a:lnTo>
                <a:lnTo>
                  <a:pt x="729" y="450"/>
                </a:lnTo>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5434" name="AutoShape 42">
            <a:extLst>
              <a:ext uri="{FF2B5EF4-FFF2-40B4-BE49-F238E27FC236}">
                <a16:creationId xmlns:a16="http://schemas.microsoft.com/office/drawing/2014/main" id="{860DE7D2-4943-4D25-912E-822762EEE81C}"/>
              </a:ext>
            </a:extLst>
          </p:cNvPr>
          <p:cNvSpPr>
            <a:spLocks noChangeArrowheads="1"/>
          </p:cNvSpPr>
          <p:nvPr/>
        </p:nvSpPr>
        <p:spPr bwMode="auto">
          <a:xfrm>
            <a:off x="3886200" y="2057400"/>
            <a:ext cx="1905000" cy="1219200"/>
          </a:xfrm>
          <a:prstGeom prst="wedgeRoundRectCallout">
            <a:avLst>
              <a:gd name="adj1" fmla="val -44833"/>
              <a:gd name="adj2" fmla="val 135287"/>
              <a:gd name="adj3" fmla="val 16667"/>
            </a:avLst>
          </a:prstGeom>
          <a:solidFill>
            <a:srgbClr val="99CCFF"/>
          </a:solidFill>
          <a:ln>
            <a:noFill/>
          </a:ln>
          <a:effectLst>
            <a:outerShdw dist="1796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zh-CN" altLang="en-US" sz="2400">
                <a:solidFill>
                  <a:srgbClr val="FFFFFF"/>
                </a:solidFill>
                <a:latin typeface="Times New Roman" panose="02020603050405020304" pitchFamily="18" charset="0"/>
                <a:ea typeface="方正姚体" panose="02010601030101010101" pitchFamily="2" charset="-122"/>
              </a:rPr>
              <a:t>无谓损失</a:t>
            </a:r>
            <a:r>
              <a:rPr kumimoji="1" lang="en-US" altLang="zh-CN" sz="2400">
                <a:solidFill>
                  <a:srgbClr val="FFFFFF"/>
                </a:solidFill>
                <a:latin typeface="Times New Roman" panose="02020603050405020304" pitchFamily="18" charset="0"/>
                <a:ea typeface="方正姚体" panose="02010601030101010101" pitchFamily="2" charset="-122"/>
              </a:rPr>
              <a:t>Deadweight Loss</a:t>
            </a:r>
          </a:p>
        </p:txBody>
      </p:sp>
      <p:sp>
        <p:nvSpPr>
          <p:cNvPr id="34832" name="Oval 43">
            <a:extLst>
              <a:ext uri="{FF2B5EF4-FFF2-40B4-BE49-F238E27FC236}">
                <a16:creationId xmlns:a16="http://schemas.microsoft.com/office/drawing/2014/main" id="{FEC8690D-5011-4D65-8250-283C257D398E}"/>
              </a:ext>
            </a:extLst>
          </p:cNvPr>
          <p:cNvSpPr>
            <a:spLocks noChangeAspect="1" noChangeArrowheads="1"/>
          </p:cNvSpPr>
          <p:nvPr/>
        </p:nvSpPr>
        <p:spPr bwMode="auto">
          <a:xfrm>
            <a:off x="2409825" y="3640138"/>
            <a:ext cx="150813" cy="150812"/>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4833" name="Text Box 44">
            <a:extLst>
              <a:ext uri="{FF2B5EF4-FFF2-40B4-BE49-F238E27FC236}">
                <a16:creationId xmlns:a16="http://schemas.microsoft.com/office/drawing/2014/main" id="{2F5647F8-D5FD-4436-8FE0-4758FE23E508}"/>
              </a:ext>
            </a:extLst>
          </p:cNvPr>
          <p:cNvSpPr txBox="1">
            <a:spLocks noChangeArrowheads="1"/>
          </p:cNvSpPr>
          <p:nvPr/>
        </p:nvSpPr>
        <p:spPr bwMode="auto">
          <a:xfrm>
            <a:off x="2466975" y="3249613"/>
            <a:ext cx="2286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J</a:t>
            </a:r>
          </a:p>
        </p:txBody>
      </p:sp>
      <p:sp>
        <p:nvSpPr>
          <p:cNvPr id="315437" name="Rectangle 45">
            <a:extLst>
              <a:ext uri="{FF2B5EF4-FFF2-40B4-BE49-F238E27FC236}">
                <a16:creationId xmlns:a16="http://schemas.microsoft.com/office/drawing/2014/main" id="{87D00D9A-C104-4F05-88B0-9F57503504C3}"/>
              </a:ext>
            </a:extLst>
          </p:cNvPr>
          <p:cNvSpPr>
            <a:spLocks noChangeAspect="1" noChangeArrowheads="1"/>
          </p:cNvSpPr>
          <p:nvPr/>
        </p:nvSpPr>
        <p:spPr bwMode="auto">
          <a:xfrm>
            <a:off x="6400800" y="1905000"/>
            <a:ext cx="2362200" cy="831850"/>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zh-CN" altLang="en-US" sz="2400">
                <a:latin typeface="Times New Roman" panose="02020603050405020304" pitchFamily="18" charset="0"/>
                <a:sym typeface="Wingdings" panose="05000000000000000000" pitchFamily="2" charset="2"/>
              </a:rPr>
              <a:t>生产者剩余</a:t>
            </a:r>
            <a:r>
              <a:rPr kumimoji="1" lang="en-US" altLang="zh-CN" sz="2400">
                <a:latin typeface="Times New Roman" panose="02020603050405020304" pitchFamily="18" charset="0"/>
                <a:sym typeface="Wingdings" panose="05000000000000000000" pitchFamily="2" charset="2"/>
              </a:rPr>
              <a:t>= PmIEF= △ HIE</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15395"/>
                                        </p:tgtEl>
                                        <p:attrNameLst>
                                          <p:attrName>style.visibility</p:attrName>
                                        </p:attrNameLst>
                                      </p:cBhvr>
                                      <p:to>
                                        <p:strVal val="visible"/>
                                      </p:to>
                                    </p:set>
                                    <p:animEffect transition="in" filter="dissolve">
                                      <p:cBhvr>
                                        <p:cTn id="7" dur="500"/>
                                        <p:tgtEl>
                                          <p:spTgt spid="315395"/>
                                        </p:tgtEl>
                                      </p:cBhvr>
                                    </p:animEffect>
                                  </p:childTnLst>
                                  <p:subTnLst>
                                    <p:set>
                                      <p:cBhvr override="childStyle">
                                        <p:cTn dur="1" fill="hold" display="0" masterRel="nextClick" afterEffect="1"/>
                                        <p:tgtEl>
                                          <p:spTgt spid="315395"/>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15396"/>
                                        </p:tgtEl>
                                        <p:attrNameLst>
                                          <p:attrName>style.visibility</p:attrName>
                                        </p:attrNameLst>
                                      </p:cBhvr>
                                      <p:to>
                                        <p:strVal val="visible"/>
                                      </p:to>
                                    </p:set>
                                    <p:animEffect transition="in" filter="dissolve">
                                      <p:cBhvr>
                                        <p:cTn id="12" dur="500"/>
                                        <p:tgtEl>
                                          <p:spTgt spid="31539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15437"/>
                                        </p:tgtEl>
                                        <p:attrNameLst>
                                          <p:attrName>style.visibility</p:attrName>
                                        </p:attrNameLst>
                                      </p:cBhvr>
                                      <p:to>
                                        <p:strVal val="visible"/>
                                      </p:to>
                                    </p:set>
                                    <p:animEffect transition="in" filter="wipe(up)">
                                      <p:cBhvr>
                                        <p:cTn id="17" dur="500"/>
                                        <p:tgtEl>
                                          <p:spTgt spid="31543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15394"/>
                                        </p:tgtEl>
                                        <p:attrNameLst>
                                          <p:attrName>style.visibility</p:attrName>
                                        </p:attrNameLst>
                                      </p:cBhvr>
                                      <p:to>
                                        <p:strVal val="visible"/>
                                      </p:to>
                                    </p:set>
                                    <p:animEffect transition="in" filter="dissolve">
                                      <p:cBhvr>
                                        <p:cTn id="22" dur="500"/>
                                        <p:tgtEl>
                                          <p:spTgt spid="31539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315433"/>
                                        </p:tgtEl>
                                        <p:attrNameLst>
                                          <p:attrName>style.visibility</p:attrName>
                                        </p:attrNameLst>
                                      </p:cBhvr>
                                      <p:to>
                                        <p:strVal val="visible"/>
                                      </p:to>
                                    </p:set>
                                    <p:animEffect transition="in" filter="dissolve">
                                      <p:cBhvr>
                                        <p:cTn id="27" dur="500"/>
                                        <p:tgtEl>
                                          <p:spTgt spid="315433"/>
                                        </p:tgtEl>
                                      </p:cBhvr>
                                    </p:animEffect>
                                  </p:childTnLst>
                                </p:cTn>
                              </p:par>
                            </p:childTnLst>
                          </p:cTn>
                        </p:par>
                        <p:par>
                          <p:cTn id="28" fill="hold" nodeType="afterGroup">
                            <p:stCondLst>
                              <p:cond delay="500"/>
                            </p:stCondLst>
                            <p:childTnLst>
                              <p:par>
                                <p:cTn id="29" presetID="9" presetClass="entr" presetSubtype="0" fill="hold" grpId="0" nodeType="afterEffect">
                                  <p:stCondLst>
                                    <p:cond delay="0"/>
                                  </p:stCondLst>
                                  <p:childTnLst>
                                    <p:set>
                                      <p:cBhvr>
                                        <p:cTn id="30" dur="1" fill="hold">
                                          <p:stCondLst>
                                            <p:cond delay="0"/>
                                          </p:stCondLst>
                                        </p:cTn>
                                        <p:tgtEl>
                                          <p:spTgt spid="315434"/>
                                        </p:tgtEl>
                                        <p:attrNameLst>
                                          <p:attrName>style.visibility</p:attrName>
                                        </p:attrNameLst>
                                      </p:cBhvr>
                                      <p:to>
                                        <p:strVal val="visible"/>
                                      </p:to>
                                    </p:set>
                                    <p:animEffect transition="in" filter="dissolve">
                                      <p:cBhvr>
                                        <p:cTn id="31" dur="500"/>
                                        <p:tgtEl>
                                          <p:spTgt spid="315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434" grpId="0" animBg="1" autoUpdateAnimBg="0"/>
      <p:bldP spid="315437"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灯片编号占位符 5">
            <a:extLst>
              <a:ext uri="{FF2B5EF4-FFF2-40B4-BE49-F238E27FC236}">
                <a16:creationId xmlns:a16="http://schemas.microsoft.com/office/drawing/2014/main" id="{BEFEE4FE-6462-43BE-8954-4B7C64EBA3C1}"/>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A67E0383-B3A9-47BC-901F-513D05A180B1}" type="slidenum">
              <a:rPr lang="en-US" altLang="zh-CN" sz="1400" smtClean="0"/>
              <a:pPr>
                <a:spcBef>
                  <a:spcPct val="0"/>
                </a:spcBef>
                <a:buFontTx/>
                <a:buNone/>
              </a:pPr>
              <a:t>29</a:t>
            </a:fld>
            <a:endParaRPr lang="en-US" altLang="zh-CN" sz="1400"/>
          </a:p>
        </p:txBody>
      </p:sp>
      <p:grpSp>
        <p:nvGrpSpPr>
          <p:cNvPr id="316418" name="Group 2">
            <a:extLst>
              <a:ext uri="{FF2B5EF4-FFF2-40B4-BE49-F238E27FC236}">
                <a16:creationId xmlns:a16="http://schemas.microsoft.com/office/drawing/2014/main" id="{D4FDB856-D66D-415E-9CB1-8260384B9591}"/>
              </a:ext>
            </a:extLst>
          </p:cNvPr>
          <p:cNvGrpSpPr>
            <a:grpSpLocks/>
          </p:cNvGrpSpPr>
          <p:nvPr/>
        </p:nvGrpSpPr>
        <p:grpSpPr bwMode="auto">
          <a:xfrm>
            <a:off x="1300163" y="2271713"/>
            <a:ext cx="3543300" cy="3586162"/>
            <a:chOff x="819" y="1431"/>
            <a:chExt cx="2232" cy="2259"/>
          </a:xfrm>
        </p:grpSpPr>
        <p:sp>
          <p:nvSpPr>
            <p:cNvPr id="35885" name="Freeform 3">
              <a:extLst>
                <a:ext uri="{FF2B5EF4-FFF2-40B4-BE49-F238E27FC236}">
                  <a16:creationId xmlns:a16="http://schemas.microsoft.com/office/drawing/2014/main" id="{1CCCDE2D-C6FE-427F-8069-E9A0F293FD8A}"/>
                </a:ext>
              </a:extLst>
            </p:cNvPr>
            <p:cNvSpPr>
              <a:spLocks/>
            </p:cNvSpPr>
            <p:nvPr/>
          </p:nvSpPr>
          <p:spPr bwMode="auto">
            <a:xfrm>
              <a:off x="846" y="1458"/>
              <a:ext cx="1449" cy="2232"/>
            </a:xfrm>
            <a:custGeom>
              <a:avLst/>
              <a:gdLst>
                <a:gd name="T0" fmla="*/ 0 w 1449"/>
                <a:gd name="T1" fmla="*/ 0 h 2232"/>
                <a:gd name="T2" fmla="*/ 0 w 1449"/>
                <a:gd name="T3" fmla="*/ 2232 h 2232"/>
                <a:gd name="T4" fmla="*/ 387 w 1449"/>
                <a:gd name="T5" fmla="*/ 2178 h 2232"/>
                <a:gd name="T6" fmla="*/ 801 w 1449"/>
                <a:gd name="T7" fmla="*/ 2052 h 2232"/>
                <a:gd name="T8" fmla="*/ 1161 w 1449"/>
                <a:gd name="T9" fmla="*/ 1917 h 2232"/>
                <a:gd name="T10" fmla="*/ 1449 w 1449"/>
                <a:gd name="T11" fmla="*/ 1773 h 22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49" h="2232">
                  <a:moveTo>
                    <a:pt x="0" y="0"/>
                  </a:moveTo>
                  <a:lnTo>
                    <a:pt x="0" y="2232"/>
                  </a:lnTo>
                  <a:lnTo>
                    <a:pt x="387" y="2178"/>
                  </a:lnTo>
                  <a:lnTo>
                    <a:pt x="801" y="2052"/>
                  </a:lnTo>
                  <a:lnTo>
                    <a:pt x="1161" y="1917"/>
                  </a:lnTo>
                  <a:lnTo>
                    <a:pt x="1449" y="1773"/>
                  </a:lnTo>
                </a:path>
              </a:pathLst>
            </a:custGeom>
            <a:solidFill>
              <a:srgbClr val="FFFF00"/>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86" name="Freeform 4">
              <a:extLst>
                <a:ext uri="{FF2B5EF4-FFF2-40B4-BE49-F238E27FC236}">
                  <a16:creationId xmlns:a16="http://schemas.microsoft.com/office/drawing/2014/main" id="{7FB16D5B-A766-4920-A94D-F772A8924CD9}"/>
                </a:ext>
              </a:extLst>
            </p:cNvPr>
            <p:cNvSpPr>
              <a:spLocks/>
            </p:cNvSpPr>
            <p:nvPr/>
          </p:nvSpPr>
          <p:spPr bwMode="auto">
            <a:xfrm>
              <a:off x="819" y="1431"/>
              <a:ext cx="2232" cy="1800"/>
            </a:xfrm>
            <a:custGeom>
              <a:avLst/>
              <a:gdLst>
                <a:gd name="T0" fmla="*/ 0 w 2232"/>
                <a:gd name="T1" fmla="*/ 0 h 1800"/>
                <a:gd name="T2" fmla="*/ 1494 w 2232"/>
                <a:gd name="T3" fmla="*/ 1800 h 1800"/>
                <a:gd name="T4" fmla="*/ 1629 w 2232"/>
                <a:gd name="T5" fmla="*/ 1755 h 1800"/>
                <a:gd name="T6" fmla="*/ 1863 w 2232"/>
                <a:gd name="T7" fmla="*/ 1629 h 1800"/>
                <a:gd name="T8" fmla="*/ 2052 w 2232"/>
                <a:gd name="T9" fmla="*/ 1503 h 1800"/>
                <a:gd name="T10" fmla="*/ 2232 w 2232"/>
                <a:gd name="T11" fmla="*/ 1386 h 18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32" h="1800">
                  <a:moveTo>
                    <a:pt x="0" y="0"/>
                  </a:moveTo>
                  <a:lnTo>
                    <a:pt x="1494" y="1800"/>
                  </a:lnTo>
                  <a:lnTo>
                    <a:pt x="1629" y="1755"/>
                  </a:lnTo>
                  <a:lnTo>
                    <a:pt x="1863" y="1629"/>
                  </a:lnTo>
                  <a:lnTo>
                    <a:pt x="2052" y="1503"/>
                  </a:lnTo>
                  <a:lnTo>
                    <a:pt x="2232" y="1386"/>
                  </a:lnTo>
                </a:path>
              </a:pathLst>
            </a:custGeom>
            <a:solidFill>
              <a:srgbClr val="CCFFCC"/>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5844" name="Rectangle 5">
            <a:extLst>
              <a:ext uri="{FF2B5EF4-FFF2-40B4-BE49-F238E27FC236}">
                <a16:creationId xmlns:a16="http://schemas.microsoft.com/office/drawing/2014/main" id="{7CFB82FA-AFCE-4250-9D16-26CDDB2FA898}"/>
              </a:ext>
            </a:extLst>
          </p:cNvPr>
          <p:cNvSpPr>
            <a:spLocks noGrp="1" noChangeArrowheads="1"/>
          </p:cNvSpPr>
          <p:nvPr>
            <p:ph type="title"/>
          </p:nvPr>
        </p:nvSpPr>
        <p:spPr>
          <a:xfrm>
            <a:off x="685800" y="152400"/>
            <a:ext cx="6870700" cy="755650"/>
          </a:xfrm>
        </p:spPr>
        <p:txBody>
          <a:bodyPr/>
          <a:lstStyle/>
          <a:p>
            <a:pPr eaLnBrk="1" hangingPunct="1"/>
            <a:r>
              <a:rPr lang="zh-CN" altLang="en-US" sz="4000"/>
              <a:t>一级价格歧视</a:t>
            </a:r>
          </a:p>
        </p:txBody>
      </p:sp>
      <p:sp>
        <p:nvSpPr>
          <p:cNvPr id="35845" name="Rectangle 6">
            <a:extLst>
              <a:ext uri="{FF2B5EF4-FFF2-40B4-BE49-F238E27FC236}">
                <a16:creationId xmlns:a16="http://schemas.microsoft.com/office/drawing/2014/main" id="{34A3C212-ECD9-4AAB-9081-C22F83CBF1D7}"/>
              </a:ext>
            </a:extLst>
          </p:cNvPr>
          <p:cNvSpPr>
            <a:spLocks noGrp="1" noChangeArrowheads="1"/>
          </p:cNvSpPr>
          <p:nvPr>
            <p:ph type="body" idx="1"/>
          </p:nvPr>
        </p:nvSpPr>
        <p:spPr>
          <a:xfrm>
            <a:off x="539750" y="981075"/>
            <a:ext cx="7696200" cy="663575"/>
          </a:xfrm>
          <a:solidFill>
            <a:schemeClr val="bg2"/>
          </a:solidFill>
          <a:ln w="28575" cap="flat" algn="ctr">
            <a:solidFill>
              <a:srgbClr val="FF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476250" indent="-476250" eaLnBrk="1" hangingPunct="1">
              <a:lnSpc>
                <a:spcPct val="90000"/>
              </a:lnSpc>
            </a:pPr>
            <a:r>
              <a:rPr lang="zh-CN" altLang="en-US" sz="2800" b="1"/>
              <a:t>一级价格歧视下，产量达到社会最优水平</a:t>
            </a:r>
          </a:p>
        </p:txBody>
      </p:sp>
      <p:grpSp>
        <p:nvGrpSpPr>
          <p:cNvPr id="35846" name="Group 7">
            <a:extLst>
              <a:ext uri="{FF2B5EF4-FFF2-40B4-BE49-F238E27FC236}">
                <a16:creationId xmlns:a16="http://schemas.microsoft.com/office/drawing/2014/main" id="{8B00B1CF-FCD7-4A7F-8B54-54B5295ADE08}"/>
              </a:ext>
            </a:extLst>
          </p:cNvPr>
          <p:cNvGrpSpPr>
            <a:grpSpLocks/>
          </p:cNvGrpSpPr>
          <p:nvPr/>
        </p:nvGrpSpPr>
        <p:grpSpPr bwMode="auto">
          <a:xfrm>
            <a:off x="1338263" y="2271713"/>
            <a:ext cx="5157787" cy="3886200"/>
            <a:chOff x="843" y="1431"/>
            <a:chExt cx="3249" cy="2448"/>
          </a:xfrm>
        </p:grpSpPr>
        <p:grpSp>
          <p:nvGrpSpPr>
            <p:cNvPr id="35879" name="Group 8">
              <a:extLst>
                <a:ext uri="{FF2B5EF4-FFF2-40B4-BE49-F238E27FC236}">
                  <a16:creationId xmlns:a16="http://schemas.microsoft.com/office/drawing/2014/main" id="{9B98C5E4-CCB9-4BEF-9187-4B42FE3511D9}"/>
                </a:ext>
              </a:extLst>
            </p:cNvPr>
            <p:cNvGrpSpPr>
              <a:grpSpLocks/>
            </p:cNvGrpSpPr>
            <p:nvPr/>
          </p:nvGrpSpPr>
          <p:grpSpPr bwMode="auto">
            <a:xfrm>
              <a:off x="843" y="1431"/>
              <a:ext cx="3249" cy="1986"/>
              <a:chOff x="843" y="1431"/>
              <a:chExt cx="3249" cy="1986"/>
            </a:xfrm>
          </p:grpSpPr>
          <p:sp>
            <p:nvSpPr>
              <p:cNvPr id="35883" name="Line 9">
                <a:extLst>
                  <a:ext uri="{FF2B5EF4-FFF2-40B4-BE49-F238E27FC236}">
                    <a16:creationId xmlns:a16="http://schemas.microsoft.com/office/drawing/2014/main" id="{2F9C337F-6229-4301-A797-5D0BC86655A9}"/>
                  </a:ext>
                </a:extLst>
              </p:cNvPr>
              <p:cNvSpPr>
                <a:spLocks noChangeShapeType="1"/>
              </p:cNvSpPr>
              <p:nvPr/>
            </p:nvSpPr>
            <p:spPr bwMode="auto">
              <a:xfrm>
                <a:off x="843" y="1431"/>
                <a:ext cx="2949" cy="1833"/>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884" name="Rectangle 10">
                <a:extLst>
                  <a:ext uri="{FF2B5EF4-FFF2-40B4-BE49-F238E27FC236}">
                    <a16:creationId xmlns:a16="http://schemas.microsoft.com/office/drawing/2014/main" id="{520F8D93-B98D-4285-ACD9-2E7377E361A4}"/>
                  </a:ext>
                </a:extLst>
              </p:cNvPr>
              <p:cNvSpPr>
                <a:spLocks noChangeArrowheads="1"/>
              </p:cNvSpPr>
              <p:nvPr/>
            </p:nvSpPr>
            <p:spPr bwMode="auto">
              <a:xfrm>
                <a:off x="3744" y="3131"/>
                <a:ext cx="34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AR</a:t>
                </a:r>
              </a:p>
            </p:txBody>
          </p:sp>
        </p:grpSp>
        <p:grpSp>
          <p:nvGrpSpPr>
            <p:cNvPr id="35880" name="Group 11">
              <a:extLst>
                <a:ext uri="{FF2B5EF4-FFF2-40B4-BE49-F238E27FC236}">
                  <a16:creationId xmlns:a16="http://schemas.microsoft.com/office/drawing/2014/main" id="{DB2FD90F-3021-4CDE-B91C-C916E30DE709}"/>
                </a:ext>
              </a:extLst>
            </p:cNvPr>
            <p:cNvGrpSpPr>
              <a:grpSpLocks/>
            </p:cNvGrpSpPr>
            <p:nvPr/>
          </p:nvGrpSpPr>
          <p:grpSpPr bwMode="auto">
            <a:xfrm>
              <a:off x="846" y="1461"/>
              <a:ext cx="2185" cy="2418"/>
              <a:chOff x="846" y="1461"/>
              <a:chExt cx="2185" cy="2418"/>
            </a:xfrm>
          </p:grpSpPr>
          <p:sp>
            <p:nvSpPr>
              <p:cNvPr id="35881" name="Line 12">
                <a:extLst>
                  <a:ext uri="{FF2B5EF4-FFF2-40B4-BE49-F238E27FC236}">
                    <a16:creationId xmlns:a16="http://schemas.microsoft.com/office/drawing/2014/main" id="{CEA5AAA1-D576-4557-9938-13A65A86F83C}"/>
                  </a:ext>
                </a:extLst>
              </p:cNvPr>
              <p:cNvSpPr>
                <a:spLocks noChangeShapeType="1"/>
              </p:cNvSpPr>
              <p:nvPr/>
            </p:nvSpPr>
            <p:spPr bwMode="auto">
              <a:xfrm>
                <a:off x="846" y="1461"/>
                <a:ext cx="1842" cy="2235"/>
              </a:xfrm>
              <a:prstGeom prst="line">
                <a:avLst/>
              </a:prstGeom>
              <a:noFill/>
              <a:ln w="508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882" name="Rectangle 13">
                <a:extLst>
                  <a:ext uri="{FF2B5EF4-FFF2-40B4-BE49-F238E27FC236}">
                    <a16:creationId xmlns:a16="http://schemas.microsoft.com/office/drawing/2014/main" id="{EA026386-C6F4-4F44-B603-EA62567E705F}"/>
                  </a:ext>
                </a:extLst>
              </p:cNvPr>
              <p:cNvSpPr>
                <a:spLocks noChangeArrowheads="1"/>
              </p:cNvSpPr>
              <p:nvPr/>
            </p:nvSpPr>
            <p:spPr bwMode="auto">
              <a:xfrm>
                <a:off x="2640" y="3593"/>
                <a:ext cx="39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MR</a:t>
                </a:r>
              </a:p>
            </p:txBody>
          </p:sp>
        </p:grpSp>
      </p:grpSp>
      <p:grpSp>
        <p:nvGrpSpPr>
          <p:cNvPr id="35847" name="Group 14">
            <a:extLst>
              <a:ext uri="{FF2B5EF4-FFF2-40B4-BE49-F238E27FC236}">
                <a16:creationId xmlns:a16="http://schemas.microsoft.com/office/drawing/2014/main" id="{9D5D0252-B105-4CB2-B1BD-D8911A102554}"/>
              </a:ext>
            </a:extLst>
          </p:cNvPr>
          <p:cNvGrpSpPr>
            <a:grpSpLocks/>
          </p:cNvGrpSpPr>
          <p:nvPr/>
        </p:nvGrpSpPr>
        <p:grpSpPr bwMode="auto">
          <a:xfrm>
            <a:off x="1328738" y="2974975"/>
            <a:ext cx="5086350" cy="2897188"/>
            <a:chOff x="828" y="1874"/>
            <a:chExt cx="3204" cy="1825"/>
          </a:xfrm>
        </p:grpSpPr>
        <p:sp>
          <p:nvSpPr>
            <p:cNvPr id="35877" name="Freeform 15">
              <a:extLst>
                <a:ext uri="{FF2B5EF4-FFF2-40B4-BE49-F238E27FC236}">
                  <a16:creationId xmlns:a16="http://schemas.microsoft.com/office/drawing/2014/main" id="{D4EB4C31-D0CA-4847-B5F3-D824C1615E24}"/>
                </a:ext>
              </a:extLst>
            </p:cNvPr>
            <p:cNvSpPr>
              <a:spLocks/>
            </p:cNvSpPr>
            <p:nvPr/>
          </p:nvSpPr>
          <p:spPr bwMode="auto">
            <a:xfrm>
              <a:off x="828" y="2141"/>
              <a:ext cx="2941" cy="1558"/>
            </a:xfrm>
            <a:custGeom>
              <a:avLst/>
              <a:gdLst>
                <a:gd name="T0" fmla="*/ 0 w 2941"/>
                <a:gd name="T1" fmla="*/ 1558 h 1558"/>
                <a:gd name="T2" fmla="*/ 333 w 2941"/>
                <a:gd name="T3" fmla="*/ 1513 h 1558"/>
                <a:gd name="T4" fmla="*/ 720 w 2941"/>
                <a:gd name="T5" fmla="*/ 1405 h 1558"/>
                <a:gd name="T6" fmla="*/ 1049 w 2941"/>
                <a:gd name="T7" fmla="*/ 1280 h 1558"/>
                <a:gd name="T8" fmla="*/ 1338 w 2941"/>
                <a:gd name="T9" fmla="*/ 1161 h 1558"/>
                <a:gd name="T10" fmla="*/ 1607 w 2941"/>
                <a:gd name="T11" fmla="*/ 1043 h 1558"/>
                <a:gd name="T12" fmla="*/ 1730 w 2941"/>
                <a:gd name="T13" fmla="*/ 984 h 1558"/>
                <a:gd name="T14" fmla="*/ 1847 w 2941"/>
                <a:gd name="T15" fmla="*/ 919 h 1558"/>
                <a:gd name="T16" fmla="*/ 2061 w 2941"/>
                <a:gd name="T17" fmla="*/ 785 h 1558"/>
                <a:gd name="T18" fmla="*/ 2253 w 2941"/>
                <a:gd name="T19" fmla="*/ 645 h 1558"/>
                <a:gd name="T20" fmla="*/ 2418 w 2941"/>
                <a:gd name="T21" fmla="*/ 511 h 1558"/>
                <a:gd name="T22" fmla="*/ 2570 w 2941"/>
                <a:gd name="T23" fmla="*/ 387 h 1558"/>
                <a:gd name="T24" fmla="*/ 2693 w 2941"/>
                <a:gd name="T25" fmla="*/ 274 h 1558"/>
                <a:gd name="T26" fmla="*/ 2797 w 2941"/>
                <a:gd name="T27" fmla="*/ 167 h 1558"/>
                <a:gd name="T28" fmla="*/ 2879 w 2941"/>
                <a:gd name="T29" fmla="*/ 75 h 1558"/>
                <a:gd name="T30" fmla="*/ 2913 w 2941"/>
                <a:gd name="T31" fmla="*/ 32 h 1558"/>
                <a:gd name="T32" fmla="*/ 2941 w 2941"/>
                <a:gd name="T33" fmla="*/ 0 h 15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941" h="1558">
                  <a:moveTo>
                    <a:pt x="0" y="1558"/>
                  </a:moveTo>
                  <a:lnTo>
                    <a:pt x="333" y="1513"/>
                  </a:lnTo>
                  <a:lnTo>
                    <a:pt x="720" y="1405"/>
                  </a:lnTo>
                  <a:lnTo>
                    <a:pt x="1049" y="1280"/>
                  </a:lnTo>
                  <a:lnTo>
                    <a:pt x="1338" y="1161"/>
                  </a:lnTo>
                  <a:lnTo>
                    <a:pt x="1607" y="1043"/>
                  </a:lnTo>
                  <a:lnTo>
                    <a:pt x="1730" y="984"/>
                  </a:lnTo>
                  <a:lnTo>
                    <a:pt x="1847" y="919"/>
                  </a:lnTo>
                  <a:lnTo>
                    <a:pt x="2061" y="785"/>
                  </a:lnTo>
                  <a:lnTo>
                    <a:pt x="2253" y="645"/>
                  </a:lnTo>
                  <a:lnTo>
                    <a:pt x="2418" y="511"/>
                  </a:lnTo>
                  <a:lnTo>
                    <a:pt x="2570" y="387"/>
                  </a:lnTo>
                  <a:lnTo>
                    <a:pt x="2693" y="274"/>
                  </a:lnTo>
                  <a:lnTo>
                    <a:pt x="2797" y="167"/>
                  </a:lnTo>
                  <a:lnTo>
                    <a:pt x="2879" y="75"/>
                  </a:lnTo>
                  <a:lnTo>
                    <a:pt x="2913" y="32"/>
                  </a:lnTo>
                  <a:lnTo>
                    <a:pt x="2941" y="0"/>
                  </a:lnTo>
                </a:path>
              </a:pathLst>
            </a:custGeom>
            <a:noFill/>
            <a:ln w="50800" cap="rnd"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78" name="Rectangle 16">
              <a:extLst>
                <a:ext uri="{FF2B5EF4-FFF2-40B4-BE49-F238E27FC236}">
                  <a16:creationId xmlns:a16="http://schemas.microsoft.com/office/drawing/2014/main" id="{AADC5FBB-D5C6-4504-B726-444A4C2CA516}"/>
                </a:ext>
              </a:extLst>
            </p:cNvPr>
            <p:cNvSpPr>
              <a:spLocks noChangeArrowheads="1"/>
            </p:cNvSpPr>
            <p:nvPr/>
          </p:nvSpPr>
          <p:spPr bwMode="auto">
            <a:xfrm>
              <a:off x="3630" y="1874"/>
              <a:ext cx="40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MC</a:t>
              </a:r>
            </a:p>
          </p:txBody>
        </p:sp>
      </p:grpSp>
      <p:grpSp>
        <p:nvGrpSpPr>
          <p:cNvPr id="35848" name="Group 17">
            <a:extLst>
              <a:ext uri="{FF2B5EF4-FFF2-40B4-BE49-F238E27FC236}">
                <a16:creationId xmlns:a16="http://schemas.microsoft.com/office/drawing/2014/main" id="{5FFA0D10-96AA-4B78-8E7B-76FAC74E2739}"/>
              </a:ext>
            </a:extLst>
          </p:cNvPr>
          <p:cNvGrpSpPr>
            <a:grpSpLocks/>
          </p:cNvGrpSpPr>
          <p:nvPr/>
        </p:nvGrpSpPr>
        <p:grpSpPr bwMode="auto">
          <a:xfrm>
            <a:off x="900113" y="1844675"/>
            <a:ext cx="5562600" cy="4887913"/>
            <a:chOff x="576" y="1152"/>
            <a:chExt cx="3504" cy="3079"/>
          </a:xfrm>
        </p:grpSpPr>
        <p:sp>
          <p:nvSpPr>
            <p:cNvPr id="35872" name="Line 18">
              <a:extLst>
                <a:ext uri="{FF2B5EF4-FFF2-40B4-BE49-F238E27FC236}">
                  <a16:creationId xmlns:a16="http://schemas.microsoft.com/office/drawing/2014/main" id="{DF6B8F9B-EDE0-4428-9DBA-6FF8A1BCAA74}"/>
                </a:ext>
              </a:extLst>
            </p:cNvPr>
            <p:cNvSpPr>
              <a:spLocks noChangeShapeType="1"/>
            </p:cNvSpPr>
            <p:nvPr/>
          </p:nvSpPr>
          <p:spPr bwMode="auto">
            <a:xfrm>
              <a:off x="837" y="1218"/>
              <a:ext cx="0" cy="2754"/>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873" name="Line 19">
              <a:extLst>
                <a:ext uri="{FF2B5EF4-FFF2-40B4-BE49-F238E27FC236}">
                  <a16:creationId xmlns:a16="http://schemas.microsoft.com/office/drawing/2014/main" id="{D079ADD2-FDC4-43AE-A945-189A220EAC54}"/>
                </a:ext>
              </a:extLst>
            </p:cNvPr>
            <p:cNvSpPr>
              <a:spLocks noChangeShapeType="1"/>
            </p:cNvSpPr>
            <p:nvPr/>
          </p:nvSpPr>
          <p:spPr bwMode="auto">
            <a:xfrm>
              <a:off x="833" y="3972"/>
              <a:ext cx="3079"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874" name="Rectangle 20">
              <a:extLst>
                <a:ext uri="{FF2B5EF4-FFF2-40B4-BE49-F238E27FC236}">
                  <a16:creationId xmlns:a16="http://schemas.microsoft.com/office/drawing/2014/main" id="{9357CA9F-2A06-4DA0-A171-4B991D14CB28}"/>
                </a:ext>
              </a:extLst>
            </p:cNvPr>
            <p:cNvSpPr>
              <a:spLocks noChangeArrowheads="1"/>
            </p:cNvSpPr>
            <p:nvPr/>
          </p:nvSpPr>
          <p:spPr bwMode="auto">
            <a:xfrm>
              <a:off x="3827" y="3945"/>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35875" name="Rectangle 21">
              <a:extLst>
                <a:ext uri="{FF2B5EF4-FFF2-40B4-BE49-F238E27FC236}">
                  <a16:creationId xmlns:a16="http://schemas.microsoft.com/office/drawing/2014/main" id="{D57158D2-5430-49A4-8250-0CAAF7C96F93}"/>
                </a:ext>
              </a:extLst>
            </p:cNvPr>
            <p:cNvSpPr>
              <a:spLocks noChangeArrowheads="1"/>
            </p:cNvSpPr>
            <p:nvPr/>
          </p:nvSpPr>
          <p:spPr bwMode="auto">
            <a:xfrm>
              <a:off x="645" y="3936"/>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solidFill>
                    <a:schemeClr val="bg1"/>
                  </a:solidFill>
                  <a:latin typeface="Times New Roman" panose="02020603050405020304" pitchFamily="18" charset="0"/>
                </a:rPr>
                <a:t>O</a:t>
              </a:r>
            </a:p>
          </p:txBody>
        </p:sp>
        <p:sp>
          <p:nvSpPr>
            <p:cNvPr id="35876" name="Rectangle 22">
              <a:extLst>
                <a:ext uri="{FF2B5EF4-FFF2-40B4-BE49-F238E27FC236}">
                  <a16:creationId xmlns:a16="http://schemas.microsoft.com/office/drawing/2014/main" id="{FA0E7712-6208-4CA4-8F55-51150B442392}"/>
                </a:ext>
              </a:extLst>
            </p:cNvPr>
            <p:cNvSpPr>
              <a:spLocks noChangeArrowheads="1"/>
            </p:cNvSpPr>
            <p:nvPr/>
          </p:nvSpPr>
          <p:spPr bwMode="auto">
            <a:xfrm>
              <a:off x="576" y="1152"/>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P</a:t>
              </a:r>
            </a:p>
          </p:txBody>
        </p:sp>
      </p:grpSp>
      <p:grpSp>
        <p:nvGrpSpPr>
          <p:cNvPr id="35849" name="Group 23">
            <a:extLst>
              <a:ext uri="{FF2B5EF4-FFF2-40B4-BE49-F238E27FC236}">
                <a16:creationId xmlns:a16="http://schemas.microsoft.com/office/drawing/2014/main" id="{AEF4871C-95D3-4B11-A4E6-FB70871207D8}"/>
              </a:ext>
            </a:extLst>
          </p:cNvPr>
          <p:cNvGrpSpPr>
            <a:grpSpLocks/>
          </p:cNvGrpSpPr>
          <p:nvPr/>
        </p:nvGrpSpPr>
        <p:grpSpPr bwMode="auto">
          <a:xfrm>
            <a:off x="814388" y="3327400"/>
            <a:ext cx="3271837" cy="3348038"/>
            <a:chOff x="513" y="2096"/>
            <a:chExt cx="2061" cy="2109"/>
          </a:xfrm>
        </p:grpSpPr>
        <p:sp>
          <p:nvSpPr>
            <p:cNvPr id="35864" name="Line 24">
              <a:extLst>
                <a:ext uri="{FF2B5EF4-FFF2-40B4-BE49-F238E27FC236}">
                  <a16:creationId xmlns:a16="http://schemas.microsoft.com/office/drawing/2014/main" id="{EC85D284-06A7-4756-A22C-11A2BFF42F86}"/>
                </a:ext>
              </a:extLst>
            </p:cNvPr>
            <p:cNvSpPr>
              <a:spLocks noChangeShapeType="1"/>
            </p:cNvSpPr>
            <p:nvPr/>
          </p:nvSpPr>
          <p:spPr bwMode="auto">
            <a:xfrm>
              <a:off x="2302" y="2369"/>
              <a:ext cx="0" cy="1594"/>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865" name="Line 25">
              <a:extLst>
                <a:ext uri="{FF2B5EF4-FFF2-40B4-BE49-F238E27FC236}">
                  <a16:creationId xmlns:a16="http://schemas.microsoft.com/office/drawing/2014/main" id="{2478E4A5-B041-4035-AB41-FBD229D9F723}"/>
                </a:ext>
              </a:extLst>
            </p:cNvPr>
            <p:cNvSpPr>
              <a:spLocks noChangeShapeType="1"/>
            </p:cNvSpPr>
            <p:nvPr/>
          </p:nvSpPr>
          <p:spPr bwMode="auto">
            <a:xfrm flipH="1">
              <a:off x="837" y="2338"/>
              <a:ext cx="1453"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866" name="Rectangle 26">
              <a:extLst>
                <a:ext uri="{FF2B5EF4-FFF2-40B4-BE49-F238E27FC236}">
                  <a16:creationId xmlns:a16="http://schemas.microsoft.com/office/drawing/2014/main" id="{F2E98F13-5F1B-4795-B37A-5978F53E24E3}"/>
                </a:ext>
              </a:extLst>
            </p:cNvPr>
            <p:cNvSpPr>
              <a:spLocks noChangeArrowheads="1"/>
            </p:cNvSpPr>
            <p:nvPr/>
          </p:nvSpPr>
          <p:spPr bwMode="auto">
            <a:xfrm>
              <a:off x="513" y="2217"/>
              <a:ext cx="32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m</a:t>
              </a:r>
            </a:p>
          </p:txBody>
        </p:sp>
        <p:sp>
          <p:nvSpPr>
            <p:cNvPr id="35867" name="Rectangle 27">
              <a:extLst>
                <a:ext uri="{FF2B5EF4-FFF2-40B4-BE49-F238E27FC236}">
                  <a16:creationId xmlns:a16="http://schemas.microsoft.com/office/drawing/2014/main" id="{6BF6514A-81CC-48BD-B703-E510A71FAD8C}"/>
                </a:ext>
              </a:extLst>
            </p:cNvPr>
            <p:cNvSpPr>
              <a:spLocks noChangeArrowheads="1"/>
            </p:cNvSpPr>
            <p:nvPr/>
          </p:nvSpPr>
          <p:spPr bwMode="auto">
            <a:xfrm>
              <a:off x="2155" y="3919"/>
              <a:ext cx="34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m</a:t>
              </a:r>
            </a:p>
          </p:txBody>
        </p:sp>
        <p:sp>
          <p:nvSpPr>
            <p:cNvPr id="35868" name="Text Box 28">
              <a:extLst>
                <a:ext uri="{FF2B5EF4-FFF2-40B4-BE49-F238E27FC236}">
                  <a16:creationId xmlns:a16="http://schemas.microsoft.com/office/drawing/2014/main" id="{10997F1A-D845-426A-82E4-28E4B2386A3C}"/>
                </a:ext>
              </a:extLst>
            </p:cNvPr>
            <p:cNvSpPr txBox="1">
              <a:spLocks noChangeArrowheads="1"/>
            </p:cNvSpPr>
            <p:nvPr/>
          </p:nvSpPr>
          <p:spPr bwMode="auto">
            <a:xfrm>
              <a:off x="2382" y="3090"/>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E</a:t>
              </a:r>
            </a:p>
          </p:txBody>
        </p:sp>
        <p:sp>
          <p:nvSpPr>
            <p:cNvPr id="35869" name="Text Box 29">
              <a:extLst>
                <a:ext uri="{FF2B5EF4-FFF2-40B4-BE49-F238E27FC236}">
                  <a16:creationId xmlns:a16="http://schemas.microsoft.com/office/drawing/2014/main" id="{8DDFBD49-FE32-4D83-B63B-9F39332AD0C2}"/>
                </a:ext>
              </a:extLst>
            </p:cNvPr>
            <p:cNvSpPr txBox="1">
              <a:spLocks noChangeArrowheads="1"/>
            </p:cNvSpPr>
            <p:nvPr/>
          </p:nvSpPr>
          <p:spPr bwMode="auto">
            <a:xfrm>
              <a:off x="2322" y="2096"/>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F</a:t>
              </a:r>
            </a:p>
          </p:txBody>
        </p:sp>
        <p:sp>
          <p:nvSpPr>
            <p:cNvPr id="35870" name="Oval 30">
              <a:extLst>
                <a:ext uri="{FF2B5EF4-FFF2-40B4-BE49-F238E27FC236}">
                  <a16:creationId xmlns:a16="http://schemas.microsoft.com/office/drawing/2014/main" id="{4A6CEB36-8622-4503-A1BF-29D87C0F7229}"/>
                </a:ext>
              </a:extLst>
            </p:cNvPr>
            <p:cNvSpPr>
              <a:spLocks noChangeArrowheads="1"/>
            </p:cNvSpPr>
            <p:nvPr/>
          </p:nvSpPr>
          <p:spPr bwMode="auto">
            <a:xfrm>
              <a:off x="2254" y="229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5871" name="Oval 31">
              <a:extLst>
                <a:ext uri="{FF2B5EF4-FFF2-40B4-BE49-F238E27FC236}">
                  <a16:creationId xmlns:a16="http://schemas.microsoft.com/office/drawing/2014/main" id="{83465BEF-F32D-40CD-B13C-07441DA5784D}"/>
                </a:ext>
              </a:extLst>
            </p:cNvPr>
            <p:cNvSpPr>
              <a:spLocks noChangeArrowheads="1"/>
            </p:cNvSpPr>
            <p:nvPr/>
          </p:nvSpPr>
          <p:spPr bwMode="auto">
            <a:xfrm>
              <a:off x="2256" y="3189"/>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35850" name="Group 32">
            <a:extLst>
              <a:ext uri="{FF2B5EF4-FFF2-40B4-BE49-F238E27FC236}">
                <a16:creationId xmlns:a16="http://schemas.microsoft.com/office/drawing/2014/main" id="{4F2C9EBF-0586-4924-AE15-F8BDA5DC7143}"/>
              </a:ext>
            </a:extLst>
          </p:cNvPr>
          <p:cNvGrpSpPr>
            <a:grpSpLocks/>
          </p:cNvGrpSpPr>
          <p:nvPr/>
        </p:nvGrpSpPr>
        <p:grpSpPr bwMode="auto">
          <a:xfrm>
            <a:off x="814388" y="4146550"/>
            <a:ext cx="4443412" cy="2528888"/>
            <a:chOff x="513" y="2612"/>
            <a:chExt cx="2799" cy="1593"/>
          </a:xfrm>
        </p:grpSpPr>
        <p:sp>
          <p:nvSpPr>
            <p:cNvPr id="35858" name="Rectangle 33">
              <a:extLst>
                <a:ext uri="{FF2B5EF4-FFF2-40B4-BE49-F238E27FC236}">
                  <a16:creationId xmlns:a16="http://schemas.microsoft.com/office/drawing/2014/main" id="{89D77D07-8FFB-492C-9943-6796899BDF77}"/>
                </a:ext>
              </a:extLst>
            </p:cNvPr>
            <p:cNvSpPr>
              <a:spLocks noChangeArrowheads="1"/>
            </p:cNvSpPr>
            <p:nvPr/>
          </p:nvSpPr>
          <p:spPr bwMode="auto">
            <a:xfrm>
              <a:off x="2902" y="3919"/>
              <a:ext cx="33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C</a:t>
              </a:r>
            </a:p>
          </p:txBody>
        </p:sp>
        <p:sp>
          <p:nvSpPr>
            <p:cNvPr id="35859" name="Line 34">
              <a:extLst>
                <a:ext uri="{FF2B5EF4-FFF2-40B4-BE49-F238E27FC236}">
                  <a16:creationId xmlns:a16="http://schemas.microsoft.com/office/drawing/2014/main" id="{C0E2E343-4042-4B40-B3C8-B03D5639216F}"/>
                </a:ext>
              </a:extLst>
            </p:cNvPr>
            <p:cNvSpPr>
              <a:spLocks noChangeShapeType="1"/>
            </p:cNvSpPr>
            <p:nvPr/>
          </p:nvSpPr>
          <p:spPr bwMode="auto">
            <a:xfrm>
              <a:off x="3070" y="2806"/>
              <a:ext cx="0" cy="1161"/>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860" name="Line 35">
              <a:extLst>
                <a:ext uri="{FF2B5EF4-FFF2-40B4-BE49-F238E27FC236}">
                  <a16:creationId xmlns:a16="http://schemas.microsoft.com/office/drawing/2014/main" id="{4EE37ACD-0962-4467-B4AB-F46B16399763}"/>
                </a:ext>
              </a:extLst>
            </p:cNvPr>
            <p:cNvSpPr>
              <a:spLocks noChangeShapeType="1"/>
            </p:cNvSpPr>
            <p:nvPr/>
          </p:nvSpPr>
          <p:spPr bwMode="auto">
            <a:xfrm flipH="1">
              <a:off x="837" y="2818"/>
              <a:ext cx="221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861" name="Rectangle 36">
              <a:extLst>
                <a:ext uri="{FF2B5EF4-FFF2-40B4-BE49-F238E27FC236}">
                  <a16:creationId xmlns:a16="http://schemas.microsoft.com/office/drawing/2014/main" id="{A4F12765-5FEE-4F24-BF5C-5C5E19013CF0}"/>
                </a:ext>
              </a:extLst>
            </p:cNvPr>
            <p:cNvSpPr>
              <a:spLocks noChangeArrowheads="1"/>
            </p:cNvSpPr>
            <p:nvPr/>
          </p:nvSpPr>
          <p:spPr bwMode="auto">
            <a:xfrm>
              <a:off x="513" y="2719"/>
              <a:ext cx="316"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C</a:t>
              </a:r>
            </a:p>
          </p:txBody>
        </p:sp>
        <p:sp>
          <p:nvSpPr>
            <p:cNvPr id="35862" name="Text Box 37">
              <a:extLst>
                <a:ext uri="{FF2B5EF4-FFF2-40B4-BE49-F238E27FC236}">
                  <a16:creationId xmlns:a16="http://schemas.microsoft.com/office/drawing/2014/main" id="{DE8DDA8B-C638-4DC8-BBF0-907EDA8D9158}"/>
                </a:ext>
              </a:extLst>
            </p:cNvPr>
            <p:cNvSpPr txBox="1">
              <a:spLocks noChangeArrowheads="1"/>
            </p:cNvSpPr>
            <p:nvPr/>
          </p:nvSpPr>
          <p:spPr bwMode="auto">
            <a:xfrm>
              <a:off x="3120" y="2612"/>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G</a:t>
              </a:r>
            </a:p>
          </p:txBody>
        </p:sp>
        <p:sp>
          <p:nvSpPr>
            <p:cNvPr id="35863" name="Oval 38">
              <a:extLst>
                <a:ext uri="{FF2B5EF4-FFF2-40B4-BE49-F238E27FC236}">
                  <a16:creationId xmlns:a16="http://schemas.microsoft.com/office/drawing/2014/main" id="{FFD832F8-2A57-4EF2-BA9B-BF3CC55EF7D5}"/>
                </a:ext>
              </a:extLst>
            </p:cNvPr>
            <p:cNvSpPr>
              <a:spLocks noChangeArrowheads="1"/>
            </p:cNvSpPr>
            <p:nvPr/>
          </p:nvSpPr>
          <p:spPr bwMode="auto">
            <a:xfrm>
              <a:off x="3022" y="277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sp>
        <p:nvSpPr>
          <p:cNvPr id="35851" name="Text Box 39">
            <a:extLst>
              <a:ext uri="{FF2B5EF4-FFF2-40B4-BE49-F238E27FC236}">
                <a16:creationId xmlns:a16="http://schemas.microsoft.com/office/drawing/2014/main" id="{21735BD2-D543-473A-B5A0-01FB2B48B859}"/>
              </a:ext>
            </a:extLst>
          </p:cNvPr>
          <p:cNvSpPr txBox="1">
            <a:spLocks noChangeArrowheads="1"/>
          </p:cNvSpPr>
          <p:nvPr/>
        </p:nvSpPr>
        <p:spPr bwMode="auto">
          <a:xfrm>
            <a:off x="954088" y="2178050"/>
            <a:ext cx="304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H</a:t>
            </a:r>
          </a:p>
        </p:txBody>
      </p:sp>
      <p:sp>
        <p:nvSpPr>
          <p:cNvPr id="35852" name="Text Box 40">
            <a:extLst>
              <a:ext uri="{FF2B5EF4-FFF2-40B4-BE49-F238E27FC236}">
                <a16:creationId xmlns:a16="http://schemas.microsoft.com/office/drawing/2014/main" id="{0421C40F-7F05-4EB3-94D9-D707E437E856}"/>
              </a:ext>
            </a:extLst>
          </p:cNvPr>
          <p:cNvSpPr txBox="1">
            <a:spLocks noChangeArrowheads="1"/>
          </p:cNvSpPr>
          <p:nvPr/>
        </p:nvSpPr>
        <p:spPr bwMode="auto">
          <a:xfrm>
            <a:off x="1258888" y="5661025"/>
            <a:ext cx="304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I</a:t>
            </a:r>
          </a:p>
        </p:txBody>
      </p:sp>
      <p:sp>
        <p:nvSpPr>
          <p:cNvPr id="35853" name="Oval 41">
            <a:extLst>
              <a:ext uri="{FF2B5EF4-FFF2-40B4-BE49-F238E27FC236}">
                <a16:creationId xmlns:a16="http://schemas.microsoft.com/office/drawing/2014/main" id="{2A53D30A-E3D9-4DF2-86AD-1E61DF7A7D88}"/>
              </a:ext>
            </a:extLst>
          </p:cNvPr>
          <p:cNvSpPr>
            <a:spLocks noChangeAspect="1" noChangeArrowheads="1"/>
          </p:cNvSpPr>
          <p:nvPr/>
        </p:nvSpPr>
        <p:spPr bwMode="auto">
          <a:xfrm>
            <a:off x="2409825" y="3640138"/>
            <a:ext cx="150813" cy="150812"/>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5854" name="Text Box 42">
            <a:extLst>
              <a:ext uri="{FF2B5EF4-FFF2-40B4-BE49-F238E27FC236}">
                <a16:creationId xmlns:a16="http://schemas.microsoft.com/office/drawing/2014/main" id="{C057F1DA-FD40-4E4C-9F6D-BEF078B0C668}"/>
              </a:ext>
            </a:extLst>
          </p:cNvPr>
          <p:cNvSpPr txBox="1">
            <a:spLocks noChangeArrowheads="1"/>
          </p:cNvSpPr>
          <p:nvPr/>
        </p:nvSpPr>
        <p:spPr bwMode="auto">
          <a:xfrm>
            <a:off x="2466975" y="3249613"/>
            <a:ext cx="304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J</a:t>
            </a:r>
          </a:p>
        </p:txBody>
      </p:sp>
      <p:sp>
        <p:nvSpPr>
          <p:cNvPr id="316459" name="Rectangle 43">
            <a:extLst>
              <a:ext uri="{FF2B5EF4-FFF2-40B4-BE49-F238E27FC236}">
                <a16:creationId xmlns:a16="http://schemas.microsoft.com/office/drawing/2014/main" id="{2A7B309E-4003-4900-BC30-744733BB006B}"/>
              </a:ext>
            </a:extLst>
          </p:cNvPr>
          <p:cNvSpPr>
            <a:spLocks noChangeAspect="1" noChangeArrowheads="1"/>
          </p:cNvSpPr>
          <p:nvPr/>
        </p:nvSpPr>
        <p:spPr bwMode="auto">
          <a:xfrm>
            <a:off x="6324600" y="3387725"/>
            <a:ext cx="1828800" cy="65087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en-US" altLang="zh-CN" sz="3600" b="1" i="1">
                <a:latin typeface="Times New Roman" panose="02020603050405020304" pitchFamily="18" charset="0"/>
                <a:sym typeface="Wingdings" panose="05000000000000000000" pitchFamily="2" charset="2"/>
              </a:rPr>
              <a:t>P=MC</a:t>
            </a:r>
          </a:p>
        </p:txBody>
      </p:sp>
      <p:sp>
        <p:nvSpPr>
          <p:cNvPr id="316460" name="Rectangle 44">
            <a:extLst>
              <a:ext uri="{FF2B5EF4-FFF2-40B4-BE49-F238E27FC236}">
                <a16:creationId xmlns:a16="http://schemas.microsoft.com/office/drawing/2014/main" id="{DDE543BD-7738-40B3-80AC-866410CAE1A2}"/>
              </a:ext>
            </a:extLst>
          </p:cNvPr>
          <p:cNvSpPr>
            <a:spLocks noChangeAspect="1" noChangeArrowheads="1"/>
          </p:cNvSpPr>
          <p:nvPr/>
        </p:nvSpPr>
        <p:spPr bwMode="auto">
          <a:xfrm>
            <a:off x="5638800" y="1905000"/>
            <a:ext cx="3124200" cy="46672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zh-CN" altLang="en-US" sz="2400" b="1">
                <a:latin typeface="Times New Roman" panose="02020603050405020304" pitchFamily="18" charset="0"/>
                <a:sym typeface="Wingdings" panose="05000000000000000000" pitchFamily="2" charset="2"/>
              </a:rPr>
              <a:t>生产者剩余</a:t>
            </a:r>
            <a:r>
              <a:rPr kumimoji="1" lang="en-US" altLang="zh-CN" sz="2400" b="1">
                <a:latin typeface="Times New Roman" panose="02020603050405020304" pitchFamily="18" charset="0"/>
                <a:sym typeface="Wingdings" panose="05000000000000000000" pitchFamily="2" charset="2"/>
              </a:rPr>
              <a:t>= △ HIG</a:t>
            </a:r>
          </a:p>
        </p:txBody>
      </p:sp>
      <p:sp>
        <p:nvSpPr>
          <p:cNvPr id="316461" name="Rectangle 45">
            <a:extLst>
              <a:ext uri="{FF2B5EF4-FFF2-40B4-BE49-F238E27FC236}">
                <a16:creationId xmlns:a16="http://schemas.microsoft.com/office/drawing/2014/main" id="{786B6217-47C8-4A30-A238-59F8BEB7F435}"/>
              </a:ext>
            </a:extLst>
          </p:cNvPr>
          <p:cNvSpPr>
            <a:spLocks noChangeAspect="1" noChangeArrowheads="1"/>
          </p:cNvSpPr>
          <p:nvPr/>
        </p:nvSpPr>
        <p:spPr bwMode="auto">
          <a:xfrm>
            <a:off x="5638800" y="2547938"/>
            <a:ext cx="3124200" cy="46672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zh-CN" altLang="en-US" sz="2400" b="1">
                <a:latin typeface="Times New Roman" panose="02020603050405020304" pitchFamily="18" charset="0"/>
                <a:sym typeface="Wingdings" panose="05000000000000000000" pitchFamily="2" charset="2"/>
              </a:rPr>
              <a:t>消费者剩余</a:t>
            </a:r>
            <a:r>
              <a:rPr kumimoji="1" lang="en-US" altLang="zh-CN" sz="2400" b="1">
                <a:latin typeface="Times New Roman" panose="02020603050405020304" pitchFamily="18" charset="0"/>
                <a:sym typeface="Wingdings" panose="05000000000000000000" pitchFamily="2" charset="2"/>
              </a:rPr>
              <a:t>= 0</a:t>
            </a:r>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16418"/>
                                        </p:tgtEl>
                                        <p:attrNameLst>
                                          <p:attrName>style.visibility</p:attrName>
                                        </p:attrNameLst>
                                      </p:cBhvr>
                                      <p:to>
                                        <p:strVal val="visible"/>
                                      </p:to>
                                    </p:set>
                                    <p:animEffect transition="in" filter="dissolve">
                                      <p:cBhvr>
                                        <p:cTn id="7" dur="500"/>
                                        <p:tgtEl>
                                          <p:spTgt spid="3164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16460"/>
                                        </p:tgtEl>
                                        <p:attrNameLst>
                                          <p:attrName>style.visibility</p:attrName>
                                        </p:attrNameLst>
                                      </p:cBhvr>
                                      <p:to>
                                        <p:strVal val="visible"/>
                                      </p:to>
                                    </p:set>
                                    <p:animEffect transition="in" filter="wipe(up)">
                                      <p:cBhvr>
                                        <p:cTn id="12" dur="500"/>
                                        <p:tgtEl>
                                          <p:spTgt spid="31646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16461"/>
                                        </p:tgtEl>
                                        <p:attrNameLst>
                                          <p:attrName>style.visibility</p:attrName>
                                        </p:attrNameLst>
                                      </p:cBhvr>
                                      <p:to>
                                        <p:strVal val="visible"/>
                                      </p:to>
                                    </p:set>
                                    <p:animEffect transition="in" filter="wipe(up)">
                                      <p:cBhvr>
                                        <p:cTn id="17" dur="500"/>
                                        <p:tgtEl>
                                          <p:spTgt spid="31646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16459"/>
                                        </p:tgtEl>
                                        <p:attrNameLst>
                                          <p:attrName>style.visibility</p:attrName>
                                        </p:attrNameLst>
                                      </p:cBhvr>
                                      <p:to>
                                        <p:strVal val="visible"/>
                                      </p:to>
                                    </p:set>
                                    <p:animEffect transition="in" filter="dissolve">
                                      <p:cBhvr>
                                        <p:cTn id="22" dur="500"/>
                                        <p:tgtEl>
                                          <p:spTgt spid="316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59" grpId="0" animBg="1" autoUpdateAnimBg="0"/>
      <p:bldP spid="316460" grpId="0" animBg="1" autoUpdateAnimBg="0"/>
      <p:bldP spid="316461"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3">
            <a:extLst>
              <a:ext uri="{FF2B5EF4-FFF2-40B4-BE49-F238E27FC236}">
                <a16:creationId xmlns:a16="http://schemas.microsoft.com/office/drawing/2014/main" id="{969CFA04-ADC1-4F88-BE0A-81FCE9A1F06C}"/>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9F82D02F-E442-4756-9979-1BA74E53CB08}" type="slidenum">
              <a:rPr lang="en-US" altLang="zh-CN" sz="1400" smtClean="0"/>
              <a:pPr>
                <a:spcBef>
                  <a:spcPct val="0"/>
                </a:spcBef>
                <a:buFontTx/>
                <a:buNone/>
              </a:pPr>
              <a:t>3</a:t>
            </a:fld>
            <a:endParaRPr lang="en-US" altLang="zh-CN" sz="1400"/>
          </a:p>
        </p:txBody>
      </p:sp>
      <p:graphicFrame>
        <p:nvGraphicFramePr>
          <p:cNvPr id="280580" name="Group 4">
            <a:extLst>
              <a:ext uri="{FF2B5EF4-FFF2-40B4-BE49-F238E27FC236}">
                <a16:creationId xmlns:a16="http://schemas.microsoft.com/office/drawing/2014/main" id="{14EED985-5641-4761-9277-25DB0E9139E0}"/>
              </a:ext>
            </a:extLst>
          </p:cNvPr>
          <p:cNvGraphicFramePr>
            <a:graphicFrameLocks noGrp="1"/>
          </p:cNvGraphicFramePr>
          <p:nvPr/>
        </p:nvGraphicFramePr>
        <p:xfrm>
          <a:off x="250825" y="1125538"/>
          <a:ext cx="8497888" cy="4754562"/>
        </p:xfrm>
        <a:graphic>
          <a:graphicData uri="http://schemas.openxmlformats.org/drawingml/2006/table">
            <a:tbl>
              <a:tblPr/>
              <a:tblGrid>
                <a:gridCol w="1416050">
                  <a:extLst>
                    <a:ext uri="{9D8B030D-6E8A-4147-A177-3AD203B41FA5}">
                      <a16:colId xmlns:a16="http://schemas.microsoft.com/office/drawing/2014/main" val="20000"/>
                    </a:ext>
                  </a:extLst>
                </a:gridCol>
                <a:gridCol w="1416050">
                  <a:extLst>
                    <a:ext uri="{9D8B030D-6E8A-4147-A177-3AD203B41FA5}">
                      <a16:colId xmlns:a16="http://schemas.microsoft.com/office/drawing/2014/main" val="20001"/>
                    </a:ext>
                  </a:extLst>
                </a:gridCol>
                <a:gridCol w="1417638">
                  <a:extLst>
                    <a:ext uri="{9D8B030D-6E8A-4147-A177-3AD203B41FA5}">
                      <a16:colId xmlns:a16="http://schemas.microsoft.com/office/drawing/2014/main" val="20002"/>
                    </a:ext>
                  </a:extLst>
                </a:gridCol>
                <a:gridCol w="1416050">
                  <a:extLst>
                    <a:ext uri="{9D8B030D-6E8A-4147-A177-3AD203B41FA5}">
                      <a16:colId xmlns:a16="http://schemas.microsoft.com/office/drawing/2014/main" val="20003"/>
                    </a:ext>
                  </a:extLst>
                </a:gridCol>
                <a:gridCol w="1416050">
                  <a:extLst>
                    <a:ext uri="{9D8B030D-6E8A-4147-A177-3AD203B41FA5}">
                      <a16:colId xmlns:a16="http://schemas.microsoft.com/office/drawing/2014/main" val="20004"/>
                    </a:ext>
                  </a:extLst>
                </a:gridCol>
                <a:gridCol w="1416050">
                  <a:extLst>
                    <a:ext uri="{9D8B030D-6E8A-4147-A177-3AD203B41FA5}">
                      <a16:colId xmlns:a16="http://schemas.microsoft.com/office/drawing/2014/main" val="20005"/>
                    </a:ext>
                  </a:extLst>
                </a:gridCol>
              </a:tblGrid>
              <a:tr h="81270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市场类型</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厂商数目</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产品差别程度</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对价格的控制程度</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进出难易程度</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接近商品</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1270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完全竞争</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很多</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完全无差别</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没有</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很容易</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农产品</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058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垄断竞争</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很多</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有差别</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有一些</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比较容易</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轻工业产品、零售业</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1270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寡头</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几个</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有差别或无差别</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相当程度</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比较困难</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钢、汽车、石油</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06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垄断</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唯一</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唯一的产品，且无详尽的替代品</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很大程度，但经常受到管制</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很困难，几乎不可能</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Comic Sans MS" pitchFamily="66" charset="0"/>
                          <a:ea typeface="宋体" pitchFamily="2" charset="-122"/>
                        </a:rPr>
                        <a:t>公用事业，如水、电</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80580"/>
                                        </p:tgtEl>
                                        <p:attrNameLst>
                                          <p:attrName>style.visibility</p:attrName>
                                        </p:attrNameLst>
                                      </p:cBhvr>
                                      <p:to>
                                        <p:strVal val="visible"/>
                                      </p:to>
                                    </p:set>
                                    <p:animEffect transition="in" filter="box(in)">
                                      <p:cBhvr>
                                        <p:cTn id="7" dur="500"/>
                                        <p:tgtEl>
                                          <p:spTgt spid="280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灯片编号占位符 5">
            <a:extLst>
              <a:ext uri="{FF2B5EF4-FFF2-40B4-BE49-F238E27FC236}">
                <a16:creationId xmlns:a16="http://schemas.microsoft.com/office/drawing/2014/main" id="{D162B861-0537-4897-98CB-18EEE0198D19}"/>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971E7D32-0515-4418-98B7-350102B95425}" type="slidenum">
              <a:rPr lang="en-US" altLang="zh-CN" sz="1400" smtClean="0"/>
              <a:pPr>
                <a:spcBef>
                  <a:spcPct val="0"/>
                </a:spcBef>
                <a:buFontTx/>
                <a:buNone/>
              </a:pPr>
              <a:t>30</a:t>
            </a:fld>
            <a:endParaRPr lang="en-US" altLang="zh-CN" sz="1400"/>
          </a:p>
        </p:txBody>
      </p:sp>
      <p:sp>
        <p:nvSpPr>
          <p:cNvPr id="36867" name="Rectangle 2">
            <a:extLst>
              <a:ext uri="{FF2B5EF4-FFF2-40B4-BE49-F238E27FC236}">
                <a16:creationId xmlns:a16="http://schemas.microsoft.com/office/drawing/2014/main" id="{ADE03A65-CD3F-469B-979F-691205D935B1}"/>
              </a:ext>
            </a:extLst>
          </p:cNvPr>
          <p:cNvSpPr>
            <a:spLocks noGrp="1" noChangeArrowheads="1"/>
          </p:cNvSpPr>
          <p:nvPr>
            <p:ph type="title"/>
          </p:nvPr>
        </p:nvSpPr>
        <p:spPr>
          <a:xfrm>
            <a:off x="685800" y="152400"/>
            <a:ext cx="6870700" cy="828675"/>
          </a:xfrm>
        </p:spPr>
        <p:txBody>
          <a:bodyPr/>
          <a:lstStyle/>
          <a:p>
            <a:pPr eaLnBrk="1" hangingPunct="1"/>
            <a:r>
              <a:rPr lang="zh-CN" altLang="en-US"/>
              <a:t>一级价格歧视</a:t>
            </a:r>
          </a:p>
        </p:txBody>
      </p:sp>
      <p:sp>
        <p:nvSpPr>
          <p:cNvPr id="317443" name="Rectangle 3">
            <a:extLst>
              <a:ext uri="{FF2B5EF4-FFF2-40B4-BE49-F238E27FC236}">
                <a16:creationId xmlns:a16="http://schemas.microsoft.com/office/drawing/2014/main" id="{54F15441-DAE2-48B7-8D8A-18BC77B37292}"/>
              </a:ext>
            </a:extLst>
          </p:cNvPr>
          <p:cNvSpPr>
            <a:spLocks noGrp="1" noChangeArrowheads="1"/>
          </p:cNvSpPr>
          <p:nvPr>
            <p:ph type="body" idx="1"/>
          </p:nvPr>
        </p:nvSpPr>
        <p:spPr>
          <a:xfrm>
            <a:off x="685800" y="1828800"/>
            <a:ext cx="7696200" cy="736600"/>
          </a:xfrm>
          <a:solidFill>
            <a:srgbClr val="FFCC00"/>
          </a:solidFill>
          <a:ln w="38100">
            <a:solidFill>
              <a:srgbClr val="FF0000"/>
            </a:solidFill>
            <a:miter lim="800000"/>
            <a:headEnd/>
            <a:tailEnd/>
          </a:ln>
        </p:spPr>
        <p:txBody>
          <a:bodyPr/>
          <a:lstStyle/>
          <a:p>
            <a:pPr marL="476250" indent="-476250" eaLnBrk="1" hangingPunct="1">
              <a:buFontTx/>
              <a:buNone/>
            </a:pPr>
            <a:r>
              <a:rPr lang="zh-CN" altLang="en-US" b="1"/>
              <a:t>实施中的困难，因为：</a:t>
            </a:r>
          </a:p>
        </p:txBody>
      </p:sp>
      <p:sp>
        <p:nvSpPr>
          <p:cNvPr id="317444" name="Rectangle 4">
            <a:extLst>
              <a:ext uri="{FF2B5EF4-FFF2-40B4-BE49-F238E27FC236}">
                <a16:creationId xmlns:a16="http://schemas.microsoft.com/office/drawing/2014/main" id="{DAAE3C26-7B1E-4D14-8576-F20B6B99C82E}"/>
              </a:ext>
            </a:extLst>
          </p:cNvPr>
          <p:cNvSpPr>
            <a:spLocks noChangeArrowheads="1"/>
          </p:cNvSpPr>
          <p:nvPr/>
        </p:nvSpPr>
        <p:spPr bwMode="auto">
          <a:xfrm>
            <a:off x="684213" y="3284538"/>
            <a:ext cx="7696200" cy="736600"/>
          </a:xfrm>
          <a:prstGeom prst="rect">
            <a:avLst/>
          </a:prstGeom>
          <a:solidFill>
            <a:srgbClr val="FFCC00"/>
          </a:solidFill>
          <a:ln w="381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b="1"/>
              <a:t>消费者人数太多</a:t>
            </a:r>
          </a:p>
        </p:txBody>
      </p:sp>
      <p:sp>
        <p:nvSpPr>
          <p:cNvPr id="317445" name="Rectangle 5">
            <a:extLst>
              <a:ext uri="{FF2B5EF4-FFF2-40B4-BE49-F238E27FC236}">
                <a16:creationId xmlns:a16="http://schemas.microsoft.com/office/drawing/2014/main" id="{929B656D-E951-4AEB-8CDC-8481611D581E}"/>
              </a:ext>
            </a:extLst>
          </p:cNvPr>
          <p:cNvSpPr>
            <a:spLocks noChangeArrowheads="1"/>
          </p:cNvSpPr>
          <p:nvPr/>
        </p:nvSpPr>
        <p:spPr bwMode="auto">
          <a:xfrm>
            <a:off x="611188" y="4797425"/>
            <a:ext cx="7696200" cy="1079500"/>
          </a:xfrm>
          <a:prstGeom prst="rect">
            <a:avLst/>
          </a:prstGeom>
          <a:solidFill>
            <a:srgbClr val="FFCC00"/>
          </a:solidFill>
          <a:ln w="381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b="1"/>
              <a:t>难以估计不同消费者的保留价格或最高愿付价格</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17443">
                                            <p:bg/>
                                          </p:spTgt>
                                        </p:tgtEl>
                                        <p:attrNameLst>
                                          <p:attrName>style.visibility</p:attrName>
                                        </p:attrNameLst>
                                      </p:cBhvr>
                                      <p:to>
                                        <p:strVal val="visible"/>
                                      </p:to>
                                    </p:set>
                                    <p:animEffect transition="in" filter="diamond(in)">
                                      <p:cBhvr>
                                        <p:cTn id="7" dur="2000"/>
                                        <p:tgtEl>
                                          <p:spTgt spid="31744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17443">
                                            <p:txEl>
                                              <p:pRg st="0" end="0"/>
                                            </p:txEl>
                                          </p:spTgt>
                                        </p:tgtEl>
                                        <p:attrNameLst>
                                          <p:attrName>style.visibility</p:attrName>
                                        </p:attrNameLst>
                                      </p:cBhvr>
                                      <p:to>
                                        <p:strVal val="visible"/>
                                      </p:to>
                                    </p:set>
                                    <p:animEffect transition="in" filter="diamond(in)">
                                      <p:cBhvr>
                                        <p:cTn id="12" dur="2000"/>
                                        <p:tgtEl>
                                          <p:spTgt spid="31744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17444"/>
                                        </p:tgtEl>
                                        <p:attrNameLst>
                                          <p:attrName>style.visibility</p:attrName>
                                        </p:attrNameLst>
                                      </p:cBhvr>
                                      <p:to>
                                        <p:strVal val="visible"/>
                                      </p:to>
                                    </p:set>
                                    <p:animEffect transition="in" filter="diamond(in)">
                                      <p:cBhvr>
                                        <p:cTn id="17" dur="2000"/>
                                        <p:tgtEl>
                                          <p:spTgt spid="31744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17445"/>
                                        </p:tgtEl>
                                        <p:attrNameLst>
                                          <p:attrName>style.visibility</p:attrName>
                                        </p:attrNameLst>
                                      </p:cBhvr>
                                      <p:to>
                                        <p:strVal val="visible"/>
                                      </p:to>
                                    </p:set>
                                    <p:animEffect transition="in" filter="diamond(in)">
                                      <p:cBhvr>
                                        <p:cTn id="22" dur="2000"/>
                                        <p:tgtEl>
                                          <p:spTgt spid="317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build="p" animBg="1"/>
      <p:bldP spid="317444" grpId="0" animBg="1"/>
      <p:bldP spid="31744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灯片编号占位符 5">
            <a:extLst>
              <a:ext uri="{FF2B5EF4-FFF2-40B4-BE49-F238E27FC236}">
                <a16:creationId xmlns:a16="http://schemas.microsoft.com/office/drawing/2014/main" id="{85865723-E9CB-4E95-AD3A-D1E454983332}"/>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5DE299A3-EF21-4379-846D-F0304DD81203}" type="slidenum">
              <a:rPr lang="en-US" altLang="zh-CN" sz="1400" smtClean="0"/>
              <a:pPr>
                <a:spcBef>
                  <a:spcPct val="0"/>
                </a:spcBef>
                <a:buFontTx/>
                <a:buNone/>
              </a:pPr>
              <a:t>31</a:t>
            </a:fld>
            <a:endParaRPr lang="en-US" altLang="zh-CN" sz="1400"/>
          </a:p>
        </p:txBody>
      </p:sp>
      <p:sp>
        <p:nvSpPr>
          <p:cNvPr id="37891" name="Rectangle 2">
            <a:extLst>
              <a:ext uri="{FF2B5EF4-FFF2-40B4-BE49-F238E27FC236}">
                <a16:creationId xmlns:a16="http://schemas.microsoft.com/office/drawing/2014/main" id="{9C584301-9386-4491-B476-697169AF5DB9}"/>
              </a:ext>
            </a:extLst>
          </p:cNvPr>
          <p:cNvSpPr>
            <a:spLocks noGrp="1" noChangeArrowheads="1"/>
          </p:cNvSpPr>
          <p:nvPr>
            <p:ph type="title"/>
          </p:nvPr>
        </p:nvSpPr>
        <p:spPr>
          <a:xfrm>
            <a:off x="685800" y="152400"/>
            <a:ext cx="6870700" cy="755650"/>
          </a:xfrm>
        </p:spPr>
        <p:txBody>
          <a:bodyPr/>
          <a:lstStyle/>
          <a:p>
            <a:pPr eaLnBrk="1" hangingPunct="1"/>
            <a:r>
              <a:rPr lang="zh-CN" altLang="en-US" sz="4000"/>
              <a:t>二级价格歧视</a:t>
            </a:r>
          </a:p>
        </p:txBody>
      </p:sp>
      <p:sp>
        <p:nvSpPr>
          <p:cNvPr id="318467" name="Rectangle 3">
            <a:extLst>
              <a:ext uri="{FF2B5EF4-FFF2-40B4-BE49-F238E27FC236}">
                <a16:creationId xmlns:a16="http://schemas.microsoft.com/office/drawing/2014/main" id="{02A64509-3A5F-4AF9-A397-0647D706E9EA}"/>
              </a:ext>
            </a:extLst>
          </p:cNvPr>
          <p:cNvSpPr>
            <a:spLocks noGrp="1" noChangeArrowheads="1"/>
          </p:cNvSpPr>
          <p:nvPr>
            <p:ph type="body" idx="1"/>
          </p:nvPr>
        </p:nvSpPr>
        <p:spPr>
          <a:xfrm>
            <a:off x="684213" y="1196975"/>
            <a:ext cx="7696200" cy="3671888"/>
          </a:xfrm>
          <a:solidFill>
            <a:srgbClr val="FFCC00"/>
          </a:solidFill>
          <a:ln w="47625">
            <a:solidFill>
              <a:srgbClr val="FF0000"/>
            </a:solidFill>
            <a:miter lim="800000"/>
            <a:headEnd/>
            <a:tailEnd/>
          </a:ln>
        </p:spPr>
        <p:txBody>
          <a:bodyPr/>
          <a:lstStyle/>
          <a:p>
            <a:pPr marL="476250" indent="-476250" eaLnBrk="1" hangingPunct="1"/>
            <a:r>
              <a:rPr lang="zh-CN" altLang="en-US" b="1"/>
              <a:t>二级价格歧视</a:t>
            </a:r>
            <a:r>
              <a:rPr lang="en-US" altLang="zh-CN" b="1"/>
              <a:t>(second degree price discrimination)</a:t>
            </a:r>
            <a:r>
              <a:rPr lang="zh-CN" altLang="en-US" b="1"/>
              <a:t>指不同单元的产品以不同的价格出售，而购买同一数量的不同消费者都付同一价格。最普遍的便是数量优惠，此时每一个消费者获得的价格因其购买数量的变化而变化，而所有消费者所面临的定价机制是一样的。</a:t>
            </a:r>
          </a:p>
        </p:txBody>
      </p:sp>
      <p:sp>
        <p:nvSpPr>
          <p:cNvPr id="37893" name="Rectangle 4">
            <a:extLst>
              <a:ext uri="{FF2B5EF4-FFF2-40B4-BE49-F238E27FC236}">
                <a16:creationId xmlns:a16="http://schemas.microsoft.com/office/drawing/2014/main" id="{22AFD516-B060-4C6D-B514-278DDFAD709F}"/>
              </a:ext>
            </a:extLst>
          </p:cNvPr>
          <p:cNvSpPr>
            <a:spLocks noChangeArrowheads="1"/>
          </p:cNvSpPr>
          <p:nvPr/>
        </p:nvSpPr>
        <p:spPr bwMode="auto">
          <a:xfrm>
            <a:off x="827088" y="4652963"/>
            <a:ext cx="76962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endParaRPr lang="zh-CN" altLang="zh-CN"/>
          </a:p>
        </p:txBody>
      </p:sp>
      <p:sp>
        <p:nvSpPr>
          <p:cNvPr id="318469" name="Rectangle 5">
            <a:extLst>
              <a:ext uri="{FF2B5EF4-FFF2-40B4-BE49-F238E27FC236}">
                <a16:creationId xmlns:a16="http://schemas.microsoft.com/office/drawing/2014/main" id="{42D31F9E-D535-477F-B24F-9736F00B9146}"/>
              </a:ext>
            </a:extLst>
          </p:cNvPr>
          <p:cNvSpPr>
            <a:spLocks noChangeArrowheads="1"/>
          </p:cNvSpPr>
          <p:nvPr/>
        </p:nvSpPr>
        <p:spPr bwMode="auto">
          <a:xfrm>
            <a:off x="684213" y="5157788"/>
            <a:ext cx="7696200" cy="1152525"/>
          </a:xfrm>
          <a:prstGeom prst="rect">
            <a:avLst/>
          </a:prstGeom>
          <a:solidFill>
            <a:srgbClr val="FFCC00"/>
          </a:solidFill>
          <a:ln w="47625">
            <a:solidFill>
              <a:srgbClr val="FF0000"/>
            </a:solidFill>
            <a:miter lim="800000"/>
            <a:headEnd/>
            <a:tailEnd/>
          </a:ln>
        </p:spPr>
        <p:txBody>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b="1"/>
              <a:t>在现实生活中很常见，如规定买五送一，买十送三。</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18467">
                                            <p:bg/>
                                          </p:spTgt>
                                        </p:tgtEl>
                                        <p:attrNameLst>
                                          <p:attrName>style.visibility</p:attrName>
                                        </p:attrNameLst>
                                      </p:cBhvr>
                                      <p:to>
                                        <p:strVal val="visible"/>
                                      </p:to>
                                    </p:set>
                                    <p:animEffect transition="in" filter="diamond(in)">
                                      <p:cBhvr>
                                        <p:cTn id="7" dur="2000"/>
                                        <p:tgtEl>
                                          <p:spTgt spid="31846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18467">
                                            <p:txEl>
                                              <p:pRg st="0" end="0"/>
                                            </p:txEl>
                                          </p:spTgt>
                                        </p:tgtEl>
                                        <p:attrNameLst>
                                          <p:attrName>style.visibility</p:attrName>
                                        </p:attrNameLst>
                                      </p:cBhvr>
                                      <p:to>
                                        <p:strVal val="visible"/>
                                      </p:to>
                                    </p:set>
                                    <p:animEffect transition="in" filter="diamond(in)">
                                      <p:cBhvr>
                                        <p:cTn id="12" dur="2000"/>
                                        <p:tgtEl>
                                          <p:spTgt spid="3184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18469"/>
                                        </p:tgtEl>
                                        <p:attrNameLst>
                                          <p:attrName>style.visibility</p:attrName>
                                        </p:attrNameLst>
                                      </p:cBhvr>
                                      <p:to>
                                        <p:strVal val="visible"/>
                                      </p:to>
                                    </p:set>
                                    <p:animEffect transition="in" filter="diamond(in)">
                                      <p:cBhvr>
                                        <p:cTn id="17" dur="2000"/>
                                        <p:tgtEl>
                                          <p:spTgt spid="318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7" grpId="0" build="p" animBg="1"/>
      <p:bldP spid="31846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灯片编号占位符 3">
            <a:extLst>
              <a:ext uri="{FF2B5EF4-FFF2-40B4-BE49-F238E27FC236}">
                <a16:creationId xmlns:a16="http://schemas.microsoft.com/office/drawing/2014/main" id="{F10DEA57-9507-4DD4-882B-921CAEA65B13}"/>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7EDDC7E7-F60B-4138-B356-D36928388D9D}" type="slidenum">
              <a:rPr lang="en-US" altLang="zh-CN" sz="1400" smtClean="0"/>
              <a:pPr>
                <a:spcBef>
                  <a:spcPct val="0"/>
                </a:spcBef>
                <a:buFontTx/>
                <a:buNone/>
              </a:pPr>
              <a:t>32</a:t>
            </a:fld>
            <a:endParaRPr lang="en-US" altLang="zh-CN" sz="1400"/>
          </a:p>
        </p:txBody>
      </p:sp>
      <p:sp>
        <p:nvSpPr>
          <p:cNvPr id="313346" name="AutoShape 2" descr="20%">
            <a:hlinkClick r:id="rId2" action="ppaction://hlinksldjump" highlightClick="1"/>
            <a:extLst>
              <a:ext uri="{FF2B5EF4-FFF2-40B4-BE49-F238E27FC236}">
                <a16:creationId xmlns:a16="http://schemas.microsoft.com/office/drawing/2014/main" id="{24CAD7B1-5611-4CCF-85A7-87A439D85C3C}"/>
              </a:ext>
            </a:extLst>
          </p:cNvPr>
          <p:cNvSpPr>
            <a:spLocks noChangeArrowheads="1"/>
          </p:cNvSpPr>
          <p:nvPr/>
        </p:nvSpPr>
        <p:spPr bwMode="auto">
          <a:xfrm>
            <a:off x="6553200" y="152400"/>
            <a:ext cx="2286000" cy="533400"/>
          </a:xfrm>
          <a:prstGeom prst="actionButtonBlank">
            <a:avLst/>
          </a:prstGeom>
          <a:pattFill prst="pct20">
            <a:fgClr>
              <a:schemeClr val="folHlink"/>
            </a:fgClr>
            <a:bgClr>
              <a:schemeClr val="bg1"/>
            </a:bgClr>
          </a:pattFill>
          <a:ln w="9525">
            <a:solidFill>
              <a:srgbClr val="CC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sz="2400">
                <a:solidFill>
                  <a:srgbClr val="FF3399"/>
                </a:solidFill>
                <a:effectLst>
                  <a:outerShdw blurRad="38100" dist="38100" dir="2700000" algn="tl">
                    <a:srgbClr val="C0C0C0"/>
                  </a:outerShdw>
                </a:effectLst>
                <a:latin typeface="Times New Roman" pitchFamily="18" charset="0"/>
                <a:ea typeface="华文新魏" pitchFamily="2" charset="-122"/>
              </a:rPr>
              <a:t>二级差别价格</a:t>
            </a:r>
          </a:p>
        </p:txBody>
      </p:sp>
      <p:sp>
        <p:nvSpPr>
          <p:cNvPr id="313347" name="Rectangle 3" descr="5%">
            <a:extLst>
              <a:ext uri="{FF2B5EF4-FFF2-40B4-BE49-F238E27FC236}">
                <a16:creationId xmlns:a16="http://schemas.microsoft.com/office/drawing/2014/main" id="{6770A889-D086-4A8D-AC8E-BEE63BEC3D91}"/>
              </a:ext>
            </a:extLst>
          </p:cNvPr>
          <p:cNvSpPr>
            <a:spLocks noChangeArrowheads="1"/>
          </p:cNvSpPr>
          <p:nvPr/>
        </p:nvSpPr>
        <p:spPr bwMode="auto">
          <a:xfrm>
            <a:off x="1905000" y="4876800"/>
            <a:ext cx="2743200" cy="1371600"/>
          </a:xfrm>
          <a:prstGeom prst="rect">
            <a:avLst/>
          </a:prstGeom>
          <a:blipFill dpi="0" rotWithShape="0">
            <a:blip r:embed="rId3"/>
            <a:srcRect/>
            <a:tile tx="0" ty="0" sx="100000" sy="100000" flip="none" algn="tl"/>
          </a:blipFill>
          <a:ln w="9525" cap="rnd">
            <a:solidFill>
              <a:srgbClr val="FF6600"/>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13348" name="Freeform 4" descr="浅色下对角线">
            <a:extLst>
              <a:ext uri="{FF2B5EF4-FFF2-40B4-BE49-F238E27FC236}">
                <a16:creationId xmlns:a16="http://schemas.microsoft.com/office/drawing/2014/main" id="{6AC5F4AC-B53B-4E7E-A3BC-1A0DCA44763F}"/>
              </a:ext>
            </a:extLst>
          </p:cNvPr>
          <p:cNvSpPr>
            <a:spLocks/>
          </p:cNvSpPr>
          <p:nvPr/>
        </p:nvSpPr>
        <p:spPr bwMode="auto">
          <a:xfrm>
            <a:off x="2590800" y="4168775"/>
            <a:ext cx="685800" cy="2089150"/>
          </a:xfrm>
          <a:custGeom>
            <a:avLst/>
            <a:gdLst>
              <a:gd name="T0" fmla="*/ 0 w 432"/>
              <a:gd name="T1" fmla="*/ 2147483646 h 1316"/>
              <a:gd name="T2" fmla="*/ 2147483646 w 432"/>
              <a:gd name="T3" fmla="*/ 0 h 1316"/>
              <a:gd name="T4" fmla="*/ 2147483646 w 432"/>
              <a:gd name="T5" fmla="*/ 2147483646 h 1316"/>
              <a:gd name="T6" fmla="*/ 2147483646 w 432"/>
              <a:gd name="T7" fmla="*/ 2147483646 h 1316"/>
              <a:gd name="T8" fmla="*/ 0 w 432"/>
              <a:gd name="T9" fmla="*/ 2147483646 h 13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2" h="1316">
                <a:moveTo>
                  <a:pt x="0" y="7"/>
                </a:moveTo>
                <a:lnTo>
                  <a:pt x="428" y="0"/>
                </a:lnTo>
                <a:lnTo>
                  <a:pt x="432" y="1310"/>
                </a:lnTo>
                <a:lnTo>
                  <a:pt x="2" y="1316"/>
                </a:lnTo>
                <a:lnTo>
                  <a:pt x="0" y="7"/>
                </a:lnTo>
                <a:close/>
              </a:path>
            </a:pathLst>
          </a:custGeom>
          <a:blipFill dpi="0" rotWithShape="0">
            <a:blip r:embed="rId4"/>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3349" name="Freeform 5" descr="浅色下对角线">
            <a:extLst>
              <a:ext uri="{FF2B5EF4-FFF2-40B4-BE49-F238E27FC236}">
                <a16:creationId xmlns:a16="http://schemas.microsoft.com/office/drawing/2014/main" id="{6B61BC41-65AD-47AE-A150-4B81CE3CB4BD}"/>
              </a:ext>
            </a:extLst>
          </p:cNvPr>
          <p:cNvSpPr>
            <a:spLocks/>
          </p:cNvSpPr>
          <p:nvPr/>
        </p:nvSpPr>
        <p:spPr bwMode="auto">
          <a:xfrm>
            <a:off x="1905000" y="3810000"/>
            <a:ext cx="685800" cy="2438400"/>
          </a:xfrm>
          <a:custGeom>
            <a:avLst/>
            <a:gdLst>
              <a:gd name="T0" fmla="*/ 0 w 384"/>
              <a:gd name="T1" fmla="*/ 2147483646 h 1588"/>
              <a:gd name="T2" fmla="*/ 2147483646 w 384"/>
              <a:gd name="T3" fmla="*/ 0 h 1588"/>
              <a:gd name="T4" fmla="*/ 2147483646 w 384"/>
              <a:gd name="T5" fmla="*/ 2147483646 h 1588"/>
              <a:gd name="T6" fmla="*/ 0 w 384"/>
              <a:gd name="T7" fmla="*/ 2147483646 h 1588"/>
              <a:gd name="T8" fmla="*/ 0 w 384"/>
              <a:gd name="T9" fmla="*/ 2147483646 h 15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4" h="1588">
                <a:moveTo>
                  <a:pt x="0" y="1"/>
                </a:moveTo>
                <a:lnTo>
                  <a:pt x="384" y="0"/>
                </a:lnTo>
                <a:lnTo>
                  <a:pt x="384" y="1588"/>
                </a:lnTo>
                <a:lnTo>
                  <a:pt x="0" y="1588"/>
                </a:lnTo>
                <a:lnTo>
                  <a:pt x="0" y="1"/>
                </a:lnTo>
                <a:close/>
              </a:path>
            </a:pathLst>
          </a:custGeom>
          <a:blipFill dpi="0" rotWithShape="0">
            <a:blip r:embed="rId5"/>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3350" name="Rectangle 6">
            <a:extLst>
              <a:ext uri="{FF2B5EF4-FFF2-40B4-BE49-F238E27FC236}">
                <a16:creationId xmlns:a16="http://schemas.microsoft.com/office/drawing/2014/main" id="{82644656-181A-4320-B05A-233CC768E7DA}"/>
              </a:ext>
            </a:extLst>
          </p:cNvPr>
          <p:cNvSpPr>
            <a:spLocks noChangeArrowheads="1"/>
          </p:cNvSpPr>
          <p:nvPr/>
        </p:nvSpPr>
        <p:spPr bwMode="auto">
          <a:xfrm>
            <a:off x="1295400" y="1371600"/>
            <a:ext cx="3352800" cy="990600"/>
          </a:xfrm>
          <a:prstGeom prst="rect">
            <a:avLst/>
          </a:prstGeom>
          <a:noFill/>
          <a:ln w="9525">
            <a:solidFill>
              <a:srgbClr val="FF3399"/>
            </a:solidFill>
            <a:miter lim="800000"/>
            <a:headEnd/>
            <a:tailEnd/>
          </a:ln>
          <a:effectLst>
            <a:prstShdw prst="shdw17" dist="17961" dir="2700000">
              <a:srgbClr val="FF3399">
                <a:gamma/>
                <a:shade val="60000"/>
                <a:invGamma/>
              </a:srgbClr>
            </a:prstShdw>
          </a:effectLst>
          <a:extLst>
            <a:ext uri="{909E8E84-426E-40DD-AFC4-6F175D3DCCD1}">
              <a14:hiddenFill xmlns:a14="http://schemas.microsoft.com/office/drawing/2010/main">
                <a:solidFill>
                  <a:schemeClr val="accent1"/>
                </a:solidFill>
              </a14:hiddenFill>
            </a:ext>
          </a:extLst>
        </p:spPr>
        <p:txBody>
          <a:bodyPr lIns="90000" tIns="46800" rIns="90000" bIns="46800" anchor="ctr"/>
          <a:lstStyle/>
          <a:p>
            <a:pPr algn="dist" eaLnBrk="1" hangingPunct="1">
              <a:defRPr/>
            </a:pPr>
            <a:r>
              <a:rPr kumimoji="1" lang="zh-CN" altLang="en-US" sz="2400" b="1">
                <a:effectLst>
                  <a:outerShdw blurRad="38100" dist="38100" dir="2700000" algn="tl">
                    <a:srgbClr val="C0C0C0"/>
                  </a:outerShdw>
                </a:effectLst>
                <a:latin typeface="Times New Roman" pitchFamily="18" charset="0"/>
                <a:ea typeface="楷体_GB2312" pitchFamily="49" charset="-122"/>
              </a:rPr>
              <a:t>垄断厂商根据购买量的多少来确定销售价格</a:t>
            </a:r>
          </a:p>
        </p:txBody>
      </p:sp>
      <p:sp>
        <p:nvSpPr>
          <p:cNvPr id="313351" name="Rectangle 7">
            <a:extLst>
              <a:ext uri="{FF2B5EF4-FFF2-40B4-BE49-F238E27FC236}">
                <a16:creationId xmlns:a16="http://schemas.microsoft.com/office/drawing/2014/main" id="{CEFF7A53-1045-4838-BE24-424E382484F1}"/>
              </a:ext>
            </a:extLst>
          </p:cNvPr>
          <p:cNvSpPr>
            <a:spLocks noChangeArrowheads="1"/>
          </p:cNvSpPr>
          <p:nvPr/>
        </p:nvSpPr>
        <p:spPr bwMode="auto">
          <a:xfrm>
            <a:off x="5508625" y="1600200"/>
            <a:ext cx="22320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sz="2400">
                <a:solidFill>
                  <a:schemeClr val="hlink"/>
                </a:solidFill>
                <a:effectLst>
                  <a:outerShdw blurRad="38100" dist="38100" dir="2700000" algn="tl">
                    <a:srgbClr val="C0C0C0"/>
                  </a:outerShdw>
                </a:effectLst>
                <a:latin typeface="Times New Roman" pitchFamily="18" charset="0"/>
                <a:ea typeface="楷体_GB2312" pitchFamily="49" charset="-122"/>
              </a:rPr>
              <a:t>水、电、汽</a:t>
            </a:r>
          </a:p>
        </p:txBody>
      </p:sp>
      <p:sp>
        <p:nvSpPr>
          <p:cNvPr id="38921" name="Line 8">
            <a:extLst>
              <a:ext uri="{FF2B5EF4-FFF2-40B4-BE49-F238E27FC236}">
                <a16:creationId xmlns:a16="http://schemas.microsoft.com/office/drawing/2014/main" id="{A2917E34-300D-4909-9FDA-14BE1E164AEA}"/>
              </a:ext>
            </a:extLst>
          </p:cNvPr>
          <p:cNvSpPr>
            <a:spLocks noChangeShapeType="1"/>
          </p:cNvSpPr>
          <p:nvPr/>
        </p:nvSpPr>
        <p:spPr bwMode="auto">
          <a:xfrm>
            <a:off x="5562600" y="2362200"/>
            <a:ext cx="2133600" cy="0"/>
          </a:xfrm>
          <a:prstGeom prst="line">
            <a:avLst/>
          </a:prstGeom>
          <a:noFill/>
          <a:ln w="9525">
            <a:solidFill>
              <a:srgbClr val="FF3399"/>
            </a:solidFill>
            <a:round/>
            <a:headEnd/>
            <a:tailEnd/>
          </a:ln>
          <a:effectLst>
            <a:prstShdw prst="shdw17" dist="17961" dir="2700000">
              <a:srgbClr val="991F5C"/>
            </a:prstShdw>
          </a:effectLst>
          <a:extLst>
            <a:ext uri="{909E8E84-426E-40DD-AFC4-6F175D3DCCD1}">
              <a14:hiddenFill xmlns:a14="http://schemas.microsoft.com/office/drawing/2010/main">
                <a:noFill/>
              </a14:hiddenFill>
            </a:ext>
          </a:extLst>
        </p:spPr>
        <p:txBody>
          <a:bodyPr wrap="none" lIns="90000" tIns="46800" rIns="90000" bIns="46800" anchor="ctr"/>
          <a:lstStyle/>
          <a:p>
            <a:endParaRPr lang="zh-CN" altLang="en-US"/>
          </a:p>
        </p:txBody>
      </p:sp>
      <p:sp>
        <p:nvSpPr>
          <p:cNvPr id="38922" name="Line 9">
            <a:extLst>
              <a:ext uri="{FF2B5EF4-FFF2-40B4-BE49-F238E27FC236}">
                <a16:creationId xmlns:a16="http://schemas.microsoft.com/office/drawing/2014/main" id="{5CCC7E6D-13C4-4146-8F6E-E07076DA88DE}"/>
              </a:ext>
            </a:extLst>
          </p:cNvPr>
          <p:cNvSpPr>
            <a:spLocks noChangeShapeType="1"/>
          </p:cNvSpPr>
          <p:nvPr/>
        </p:nvSpPr>
        <p:spPr bwMode="auto">
          <a:xfrm flipV="1">
            <a:off x="1905000" y="2819400"/>
            <a:ext cx="0" cy="3429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8923" name="Line 10">
            <a:extLst>
              <a:ext uri="{FF2B5EF4-FFF2-40B4-BE49-F238E27FC236}">
                <a16:creationId xmlns:a16="http://schemas.microsoft.com/office/drawing/2014/main" id="{1DCC99A7-F30E-4077-8E55-AFD17B2B1D86}"/>
              </a:ext>
            </a:extLst>
          </p:cNvPr>
          <p:cNvSpPr>
            <a:spLocks noChangeShapeType="1"/>
          </p:cNvSpPr>
          <p:nvPr/>
        </p:nvSpPr>
        <p:spPr bwMode="auto">
          <a:xfrm flipV="1">
            <a:off x="1905000" y="6248400"/>
            <a:ext cx="4648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8924" name="Rectangle 11">
            <a:extLst>
              <a:ext uri="{FF2B5EF4-FFF2-40B4-BE49-F238E27FC236}">
                <a16:creationId xmlns:a16="http://schemas.microsoft.com/office/drawing/2014/main" id="{CB8BA370-5FA5-42AF-9258-C3550D9B0ACB}"/>
              </a:ext>
            </a:extLst>
          </p:cNvPr>
          <p:cNvSpPr>
            <a:spLocks noChangeArrowheads="1"/>
          </p:cNvSpPr>
          <p:nvPr/>
        </p:nvSpPr>
        <p:spPr bwMode="auto">
          <a:xfrm>
            <a:off x="1371600" y="2819400"/>
            <a:ext cx="533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p>
        </p:txBody>
      </p:sp>
      <p:sp>
        <p:nvSpPr>
          <p:cNvPr id="38925" name="Rectangle 12">
            <a:extLst>
              <a:ext uri="{FF2B5EF4-FFF2-40B4-BE49-F238E27FC236}">
                <a16:creationId xmlns:a16="http://schemas.microsoft.com/office/drawing/2014/main" id="{A00DDCF3-03BE-4A11-AE65-5683DF853F70}"/>
              </a:ext>
            </a:extLst>
          </p:cNvPr>
          <p:cNvSpPr>
            <a:spLocks noChangeArrowheads="1"/>
          </p:cNvSpPr>
          <p:nvPr/>
        </p:nvSpPr>
        <p:spPr bwMode="auto">
          <a:xfrm>
            <a:off x="6400800" y="6172200"/>
            <a:ext cx="533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p>
        </p:txBody>
      </p:sp>
      <p:sp>
        <p:nvSpPr>
          <p:cNvPr id="38926" name="Rectangle 13">
            <a:extLst>
              <a:ext uri="{FF2B5EF4-FFF2-40B4-BE49-F238E27FC236}">
                <a16:creationId xmlns:a16="http://schemas.microsoft.com/office/drawing/2014/main" id="{03515371-15BE-4AB8-93EE-8397667B43DC}"/>
              </a:ext>
            </a:extLst>
          </p:cNvPr>
          <p:cNvSpPr>
            <a:spLocks noChangeArrowheads="1"/>
          </p:cNvSpPr>
          <p:nvPr/>
        </p:nvSpPr>
        <p:spPr bwMode="auto">
          <a:xfrm>
            <a:off x="1447800" y="6172200"/>
            <a:ext cx="533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O</a:t>
            </a:r>
          </a:p>
        </p:txBody>
      </p:sp>
      <p:sp>
        <p:nvSpPr>
          <p:cNvPr id="313358" name="Freeform 14" descr="浅色下对角线">
            <a:extLst>
              <a:ext uri="{FF2B5EF4-FFF2-40B4-BE49-F238E27FC236}">
                <a16:creationId xmlns:a16="http://schemas.microsoft.com/office/drawing/2014/main" id="{5B6BA9FC-B915-482B-BD74-9A4D5BFD951E}"/>
              </a:ext>
            </a:extLst>
          </p:cNvPr>
          <p:cNvSpPr>
            <a:spLocks/>
          </p:cNvSpPr>
          <p:nvPr/>
        </p:nvSpPr>
        <p:spPr bwMode="auto">
          <a:xfrm>
            <a:off x="3259138" y="4543425"/>
            <a:ext cx="703262" cy="1704975"/>
          </a:xfrm>
          <a:custGeom>
            <a:avLst/>
            <a:gdLst>
              <a:gd name="T0" fmla="*/ 0 w 443"/>
              <a:gd name="T1" fmla="*/ 2147483646 h 1074"/>
              <a:gd name="T2" fmla="*/ 2147483646 w 443"/>
              <a:gd name="T3" fmla="*/ 0 h 1074"/>
              <a:gd name="T4" fmla="*/ 2147483646 w 443"/>
              <a:gd name="T5" fmla="*/ 2147483646 h 1074"/>
              <a:gd name="T6" fmla="*/ 2147483646 w 443"/>
              <a:gd name="T7" fmla="*/ 2147483646 h 1074"/>
              <a:gd name="T8" fmla="*/ 0 w 443"/>
              <a:gd name="T9" fmla="*/ 2147483646 h 10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3" h="1074">
                <a:moveTo>
                  <a:pt x="0" y="3"/>
                </a:moveTo>
                <a:lnTo>
                  <a:pt x="443" y="0"/>
                </a:lnTo>
                <a:lnTo>
                  <a:pt x="443" y="1074"/>
                </a:lnTo>
                <a:lnTo>
                  <a:pt x="11" y="1074"/>
                </a:lnTo>
                <a:lnTo>
                  <a:pt x="0" y="3"/>
                </a:lnTo>
                <a:close/>
              </a:path>
            </a:pathLst>
          </a:custGeom>
          <a:blipFill dpi="0" rotWithShape="0">
            <a:blip r:embed="rId6"/>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3359" name="Freeform 15" descr="浅色下对角线">
            <a:extLst>
              <a:ext uri="{FF2B5EF4-FFF2-40B4-BE49-F238E27FC236}">
                <a16:creationId xmlns:a16="http://schemas.microsoft.com/office/drawing/2014/main" id="{552EE545-9DA2-4D4A-934C-624A65B2CBDD}"/>
              </a:ext>
            </a:extLst>
          </p:cNvPr>
          <p:cNvSpPr>
            <a:spLocks/>
          </p:cNvSpPr>
          <p:nvPr/>
        </p:nvSpPr>
        <p:spPr bwMode="auto">
          <a:xfrm>
            <a:off x="3959225" y="4892675"/>
            <a:ext cx="688975" cy="1355725"/>
          </a:xfrm>
          <a:custGeom>
            <a:avLst/>
            <a:gdLst>
              <a:gd name="T0" fmla="*/ 0 w 434"/>
              <a:gd name="T1" fmla="*/ 0 h 854"/>
              <a:gd name="T2" fmla="*/ 2147483646 w 434"/>
              <a:gd name="T3" fmla="*/ 0 h 854"/>
              <a:gd name="T4" fmla="*/ 2147483646 w 434"/>
              <a:gd name="T5" fmla="*/ 2147483646 h 854"/>
              <a:gd name="T6" fmla="*/ 2147483646 w 434"/>
              <a:gd name="T7" fmla="*/ 2147483646 h 854"/>
              <a:gd name="T8" fmla="*/ 0 w 434"/>
              <a:gd name="T9" fmla="*/ 0 h 8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4" h="854">
                <a:moveTo>
                  <a:pt x="0" y="0"/>
                </a:moveTo>
                <a:lnTo>
                  <a:pt x="434" y="0"/>
                </a:lnTo>
                <a:lnTo>
                  <a:pt x="434" y="854"/>
                </a:lnTo>
                <a:lnTo>
                  <a:pt x="2" y="854"/>
                </a:lnTo>
                <a:lnTo>
                  <a:pt x="0" y="0"/>
                </a:lnTo>
                <a:close/>
              </a:path>
            </a:pathLst>
          </a:custGeom>
          <a:blipFill dpi="0" rotWithShape="0">
            <a:blip r:embed="rId7"/>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8929" name="Line 16">
            <a:extLst>
              <a:ext uri="{FF2B5EF4-FFF2-40B4-BE49-F238E27FC236}">
                <a16:creationId xmlns:a16="http://schemas.microsoft.com/office/drawing/2014/main" id="{25DFBBDB-B7CB-4E1E-9355-F23B25738103}"/>
              </a:ext>
            </a:extLst>
          </p:cNvPr>
          <p:cNvSpPr>
            <a:spLocks noChangeShapeType="1"/>
          </p:cNvSpPr>
          <p:nvPr/>
        </p:nvSpPr>
        <p:spPr bwMode="auto">
          <a:xfrm>
            <a:off x="1905000" y="3429000"/>
            <a:ext cx="3733800" cy="1981200"/>
          </a:xfrm>
          <a:prstGeom prst="line">
            <a:avLst/>
          </a:prstGeom>
          <a:noFill/>
          <a:ln w="38100">
            <a:solidFill>
              <a:srgbClr val="CC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13361" name="Rectangle 17">
            <a:extLst>
              <a:ext uri="{FF2B5EF4-FFF2-40B4-BE49-F238E27FC236}">
                <a16:creationId xmlns:a16="http://schemas.microsoft.com/office/drawing/2014/main" id="{EEFF79F8-DD60-41E4-9D27-CBAC376E2876}"/>
              </a:ext>
            </a:extLst>
          </p:cNvPr>
          <p:cNvSpPr>
            <a:spLocks noChangeArrowheads="1"/>
          </p:cNvSpPr>
          <p:nvPr/>
        </p:nvSpPr>
        <p:spPr bwMode="auto">
          <a:xfrm>
            <a:off x="4495800" y="624840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200" b="1">
                <a:latin typeface="Times New Roman" panose="02020603050405020304" pitchFamily="18" charset="0"/>
              </a:rPr>
              <a:t>Qn</a:t>
            </a:r>
          </a:p>
        </p:txBody>
      </p:sp>
      <p:sp>
        <p:nvSpPr>
          <p:cNvPr id="313362" name="Text Box 18">
            <a:extLst>
              <a:ext uri="{FF2B5EF4-FFF2-40B4-BE49-F238E27FC236}">
                <a16:creationId xmlns:a16="http://schemas.microsoft.com/office/drawing/2014/main" id="{938F7F4A-899D-4DAE-BC70-B9D30777D61F}"/>
              </a:ext>
            </a:extLst>
          </p:cNvPr>
          <p:cNvSpPr txBox="1">
            <a:spLocks noChangeArrowheads="1"/>
          </p:cNvSpPr>
          <p:nvPr/>
        </p:nvSpPr>
        <p:spPr bwMode="auto">
          <a:xfrm>
            <a:off x="1330325" y="4797425"/>
            <a:ext cx="504825"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Pn</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3347"/>
                                        </p:tgtEl>
                                        <p:attrNameLst>
                                          <p:attrName>style.visibility</p:attrName>
                                        </p:attrNameLst>
                                      </p:cBhvr>
                                      <p:to>
                                        <p:strVal val="visible"/>
                                      </p:to>
                                    </p:set>
                                    <p:animEffect transition="in" filter="dissolve">
                                      <p:cBhvr>
                                        <p:cTn id="7" dur="500"/>
                                        <p:tgtEl>
                                          <p:spTgt spid="31334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3362"/>
                                        </p:tgtEl>
                                        <p:attrNameLst>
                                          <p:attrName>style.visibility</p:attrName>
                                        </p:attrNameLst>
                                      </p:cBhvr>
                                      <p:to>
                                        <p:strVal val="visible"/>
                                      </p:to>
                                    </p:set>
                                    <p:animEffect transition="in" filter="blinds(horizontal)">
                                      <p:cBhvr>
                                        <p:cTn id="10" dur="500"/>
                                        <p:tgtEl>
                                          <p:spTgt spid="31336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13361"/>
                                        </p:tgtEl>
                                        <p:attrNameLst>
                                          <p:attrName>style.visibility</p:attrName>
                                        </p:attrNameLst>
                                      </p:cBhvr>
                                      <p:to>
                                        <p:strVal val="visible"/>
                                      </p:to>
                                    </p:set>
                                    <p:animEffect transition="in" filter="blinds(horizontal)">
                                      <p:cBhvr>
                                        <p:cTn id="13" dur="500"/>
                                        <p:tgtEl>
                                          <p:spTgt spid="313361"/>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childTnLst>
                                    <p:set>
                                      <p:cBhvr>
                                        <p:cTn id="17" dur="1" fill="hold">
                                          <p:stCondLst>
                                            <p:cond delay="0"/>
                                          </p:stCondLst>
                                        </p:cTn>
                                        <p:tgtEl>
                                          <p:spTgt spid="313349"/>
                                        </p:tgtEl>
                                        <p:attrNameLst>
                                          <p:attrName>style.visibility</p:attrName>
                                        </p:attrNameLst>
                                      </p:cBhvr>
                                      <p:to>
                                        <p:strVal val="visible"/>
                                      </p:to>
                                    </p:set>
                                    <p:animEffect transition="in" filter="wipe(down)">
                                      <p:cBhvr>
                                        <p:cTn id="18" dur="500"/>
                                        <p:tgtEl>
                                          <p:spTgt spid="313349"/>
                                        </p:tgtEl>
                                      </p:cBhvr>
                                    </p:animEffect>
                                  </p:childTnLst>
                                </p:cTn>
                              </p:par>
                            </p:childTnLst>
                          </p:cTn>
                        </p:par>
                        <p:par>
                          <p:cTn id="19" fill="hold" nodeType="afterGroup">
                            <p:stCondLst>
                              <p:cond delay="500"/>
                            </p:stCondLst>
                            <p:childTnLst>
                              <p:par>
                                <p:cTn id="20" presetID="22" presetClass="entr" presetSubtype="4" fill="hold" nodeType="afterEffect">
                                  <p:stCondLst>
                                    <p:cond delay="0"/>
                                  </p:stCondLst>
                                  <p:childTnLst>
                                    <p:set>
                                      <p:cBhvr>
                                        <p:cTn id="21" dur="1" fill="hold">
                                          <p:stCondLst>
                                            <p:cond delay="0"/>
                                          </p:stCondLst>
                                        </p:cTn>
                                        <p:tgtEl>
                                          <p:spTgt spid="313348"/>
                                        </p:tgtEl>
                                        <p:attrNameLst>
                                          <p:attrName>style.visibility</p:attrName>
                                        </p:attrNameLst>
                                      </p:cBhvr>
                                      <p:to>
                                        <p:strVal val="visible"/>
                                      </p:to>
                                    </p:set>
                                    <p:animEffect transition="in" filter="wipe(down)">
                                      <p:cBhvr>
                                        <p:cTn id="22" dur="500"/>
                                        <p:tgtEl>
                                          <p:spTgt spid="313348"/>
                                        </p:tgtEl>
                                      </p:cBhvr>
                                    </p:animEffect>
                                  </p:childTnLst>
                                </p:cTn>
                              </p:par>
                            </p:childTnLst>
                          </p:cTn>
                        </p:par>
                        <p:par>
                          <p:cTn id="23" fill="hold" nodeType="afterGroup">
                            <p:stCondLst>
                              <p:cond delay="1000"/>
                            </p:stCondLst>
                            <p:childTnLst>
                              <p:par>
                                <p:cTn id="24" presetID="22" presetClass="entr" presetSubtype="4" fill="hold" nodeType="afterEffect">
                                  <p:stCondLst>
                                    <p:cond delay="0"/>
                                  </p:stCondLst>
                                  <p:childTnLst>
                                    <p:set>
                                      <p:cBhvr>
                                        <p:cTn id="25" dur="1" fill="hold">
                                          <p:stCondLst>
                                            <p:cond delay="0"/>
                                          </p:stCondLst>
                                        </p:cTn>
                                        <p:tgtEl>
                                          <p:spTgt spid="313358"/>
                                        </p:tgtEl>
                                        <p:attrNameLst>
                                          <p:attrName>style.visibility</p:attrName>
                                        </p:attrNameLst>
                                      </p:cBhvr>
                                      <p:to>
                                        <p:strVal val="visible"/>
                                      </p:to>
                                    </p:set>
                                    <p:animEffect transition="in" filter="wipe(down)">
                                      <p:cBhvr>
                                        <p:cTn id="26" dur="500"/>
                                        <p:tgtEl>
                                          <p:spTgt spid="313358"/>
                                        </p:tgtEl>
                                      </p:cBhvr>
                                    </p:animEffect>
                                  </p:childTnLst>
                                </p:cTn>
                              </p:par>
                            </p:childTnLst>
                          </p:cTn>
                        </p:par>
                        <p:par>
                          <p:cTn id="27" fill="hold" nodeType="afterGroup">
                            <p:stCondLst>
                              <p:cond delay="1500"/>
                            </p:stCondLst>
                            <p:childTnLst>
                              <p:par>
                                <p:cTn id="28" presetID="22" presetClass="entr" presetSubtype="4" fill="hold" nodeType="afterEffect">
                                  <p:stCondLst>
                                    <p:cond delay="0"/>
                                  </p:stCondLst>
                                  <p:childTnLst>
                                    <p:set>
                                      <p:cBhvr>
                                        <p:cTn id="29" dur="1" fill="hold">
                                          <p:stCondLst>
                                            <p:cond delay="0"/>
                                          </p:stCondLst>
                                        </p:cTn>
                                        <p:tgtEl>
                                          <p:spTgt spid="313359"/>
                                        </p:tgtEl>
                                        <p:attrNameLst>
                                          <p:attrName>style.visibility</p:attrName>
                                        </p:attrNameLst>
                                      </p:cBhvr>
                                      <p:to>
                                        <p:strVal val="visible"/>
                                      </p:to>
                                    </p:set>
                                    <p:animEffect transition="in" filter="wipe(down)">
                                      <p:cBhvr>
                                        <p:cTn id="30" dur="500"/>
                                        <p:tgtEl>
                                          <p:spTgt spid="3133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animBg="1"/>
      <p:bldP spid="313361" grpId="0"/>
      <p:bldP spid="31336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灯片编号占位符 5">
            <a:extLst>
              <a:ext uri="{FF2B5EF4-FFF2-40B4-BE49-F238E27FC236}">
                <a16:creationId xmlns:a16="http://schemas.microsoft.com/office/drawing/2014/main" id="{7A56A4A4-634A-46A6-AEC5-90361D3BB7A5}"/>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8595F685-3AF4-4713-AC58-A8186EB11F8A}" type="slidenum">
              <a:rPr lang="en-US" altLang="zh-CN" sz="1400" smtClean="0"/>
              <a:pPr>
                <a:spcBef>
                  <a:spcPct val="0"/>
                </a:spcBef>
                <a:buFontTx/>
                <a:buNone/>
              </a:pPr>
              <a:t>33</a:t>
            </a:fld>
            <a:endParaRPr lang="en-US" altLang="zh-CN" sz="1400"/>
          </a:p>
        </p:txBody>
      </p:sp>
      <p:sp>
        <p:nvSpPr>
          <p:cNvPr id="319490" name="Freeform 2" descr="宽上对角线">
            <a:extLst>
              <a:ext uri="{FF2B5EF4-FFF2-40B4-BE49-F238E27FC236}">
                <a16:creationId xmlns:a16="http://schemas.microsoft.com/office/drawing/2014/main" id="{A7593D23-6907-47AC-9E50-DB11C5E8F97C}"/>
              </a:ext>
            </a:extLst>
          </p:cNvPr>
          <p:cNvSpPr>
            <a:spLocks/>
          </p:cNvSpPr>
          <p:nvPr/>
        </p:nvSpPr>
        <p:spPr bwMode="auto">
          <a:xfrm>
            <a:off x="3643313" y="4271963"/>
            <a:ext cx="914400" cy="857250"/>
          </a:xfrm>
          <a:custGeom>
            <a:avLst/>
            <a:gdLst>
              <a:gd name="T0" fmla="*/ 2147483646 w 576"/>
              <a:gd name="T1" fmla="*/ 0 h 540"/>
              <a:gd name="T2" fmla="*/ 0 w 576"/>
              <a:gd name="T3" fmla="*/ 2147483646 h 540"/>
              <a:gd name="T4" fmla="*/ 2147483646 w 576"/>
              <a:gd name="T5" fmla="*/ 2147483646 h 540"/>
              <a:gd name="T6" fmla="*/ 2147483646 w 576"/>
              <a:gd name="T7" fmla="*/ 0 h 5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6" h="540">
                <a:moveTo>
                  <a:pt x="9" y="0"/>
                </a:moveTo>
                <a:lnTo>
                  <a:pt x="0" y="540"/>
                </a:lnTo>
                <a:lnTo>
                  <a:pt x="576" y="369"/>
                </a:lnTo>
                <a:lnTo>
                  <a:pt x="576" y="0"/>
                </a:lnTo>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940" name="Rectangle 3">
            <a:extLst>
              <a:ext uri="{FF2B5EF4-FFF2-40B4-BE49-F238E27FC236}">
                <a16:creationId xmlns:a16="http://schemas.microsoft.com/office/drawing/2014/main" id="{BB43B010-4E07-4017-95DD-97B81C3DE917}"/>
              </a:ext>
            </a:extLst>
          </p:cNvPr>
          <p:cNvSpPr>
            <a:spLocks noGrp="1" noChangeArrowheads="1"/>
          </p:cNvSpPr>
          <p:nvPr>
            <p:ph type="title"/>
          </p:nvPr>
        </p:nvSpPr>
        <p:spPr>
          <a:xfrm>
            <a:off x="685800" y="152400"/>
            <a:ext cx="6870700" cy="755650"/>
          </a:xfrm>
        </p:spPr>
        <p:txBody>
          <a:bodyPr/>
          <a:lstStyle/>
          <a:p>
            <a:pPr eaLnBrk="1" hangingPunct="1"/>
            <a:r>
              <a:rPr lang="zh-CN" altLang="en-US" sz="4000"/>
              <a:t>二级价格歧视</a:t>
            </a:r>
          </a:p>
        </p:txBody>
      </p:sp>
      <p:sp>
        <p:nvSpPr>
          <p:cNvPr id="39941" name="Rectangle 4">
            <a:extLst>
              <a:ext uri="{FF2B5EF4-FFF2-40B4-BE49-F238E27FC236}">
                <a16:creationId xmlns:a16="http://schemas.microsoft.com/office/drawing/2014/main" id="{6516963A-C958-4F79-9DEC-578C446C7D9C}"/>
              </a:ext>
            </a:extLst>
          </p:cNvPr>
          <p:cNvSpPr>
            <a:spLocks noGrp="1" noChangeArrowheads="1"/>
          </p:cNvSpPr>
          <p:nvPr>
            <p:ph type="body" idx="1"/>
          </p:nvPr>
        </p:nvSpPr>
        <p:spPr>
          <a:xfrm>
            <a:off x="611188" y="1052513"/>
            <a:ext cx="7696200" cy="592137"/>
          </a:xfrm>
          <a:solidFill>
            <a:srgbClr val="FFCC00"/>
          </a:solidFill>
          <a:ln w="44450">
            <a:solidFill>
              <a:srgbClr val="FF0000"/>
            </a:solidFill>
            <a:miter lim="800000"/>
            <a:headEnd/>
            <a:tailEnd/>
          </a:ln>
        </p:spPr>
        <p:txBody>
          <a:bodyPr/>
          <a:lstStyle/>
          <a:p>
            <a:pPr marL="476250" indent="-476250" eaLnBrk="1" hangingPunct="1"/>
            <a:r>
              <a:rPr lang="zh-CN" altLang="en-US" sz="2800"/>
              <a:t>二级价格歧视能比单一价格获取更多利润</a:t>
            </a:r>
          </a:p>
        </p:txBody>
      </p:sp>
      <p:grpSp>
        <p:nvGrpSpPr>
          <p:cNvPr id="39942" name="Group 5">
            <a:extLst>
              <a:ext uri="{FF2B5EF4-FFF2-40B4-BE49-F238E27FC236}">
                <a16:creationId xmlns:a16="http://schemas.microsoft.com/office/drawing/2014/main" id="{94175339-67FE-4365-ACB7-B5FFD72AAC4E}"/>
              </a:ext>
            </a:extLst>
          </p:cNvPr>
          <p:cNvGrpSpPr>
            <a:grpSpLocks/>
          </p:cNvGrpSpPr>
          <p:nvPr/>
        </p:nvGrpSpPr>
        <p:grpSpPr bwMode="auto">
          <a:xfrm>
            <a:off x="1338263" y="2271713"/>
            <a:ext cx="5157787" cy="3886200"/>
            <a:chOff x="843" y="1431"/>
            <a:chExt cx="3249" cy="2448"/>
          </a:xfrm>
        </p:grpSpPr>
        <p:grpSp>
          <p:nvGrpSpPr>
            <p:cNvPr id="39987" name="Group 6">
              <a:extLst>
                <a:ext uri="{FF2B5EF4-FFF2-40B4-BE49-F238E27FC236}">
                  <a16:creationId xmlns:a16="http://schemas.microsoft.com/office/drawing/2014/main" id="{46D58D3B-7207-4FC5-8D74-0DE329B968D7}"/>
                </a:ext>
              </a:extLst>
            </p:cNvPr>
            <p:cNvGrpSpPr>
              <a:grpSpLocks/>
            </p:cNvGrpSpPr>
            <p:nvPr/>
          </p:nvGrpSpPr>
          <p:grpSpPr bwMode="auto">
            <a:xfrm>
              <a:off x="843" y="1431"/>
              <a:ext cx="3249" cy="1986"/>
              <a:chOff x="843" y="1431"/>
              <a:chExt cx="3249" cy="1986"/>
            </a:xfrm>
          </p:grpSpPr>
          <p:sp>
            <p:nvSpPr>
              <p:cNvPr id="39991" name="Line 7">
                <a:extLst>
                  <a:ext uri="{FF2B5EF4-FFF2-40B4-BE49-F238E27FC236}">
                    <a16:creationId xmlns:a16="http://schemas.microsoft.com/office/drawing/2014/main" id="{6B6FDE92-C5D0-4A69-B91A-5DCDFFE98EBE}"/>
                  </a:ext>
                </a:extLst>
              </p:cNvPr>
              <p:cNvSpPr>
                <a:spLocks noChangeShapeType="1"/>
              </p:cNvSpPr>
              <p:nvPr/>
            </p:nvSpPr>
            <p:spPr bwMode="auto">
              <a:xfrm>
                <a:off x="843" y="1431"/>
                <a:ext cx="2949" cy="1833"/>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92" name="Rectangle 8">
                <a:extLst>
                  <a:ext uri="{FF2B5EF4-FFF2-40B4-BE49-F238E27FC236}">
                    <a16:creationId xmlns:a16="http://schemas.microsoft.com/office/drawing/2014/main" id="{347F9049-9F2F-4CDC-940D-3D319E3D8711}"/>
                  </a:ext>
                </a:extLst>
              </p:cNvPr>
              <p:cNvSpPr>
                <a:spLocks noChangeArrowheads="1"/>
              </p:cNvSpPr>
              <p:nvPr/>
            </p:nvSpPr>
            <p:spPr bwMode="auto">
              <a:xfrm>
                <a:off x="3744" y="3131"/>
                <a:ext cx="34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AR</a:t>
                </a:r>
              </a:p>
            </p:txBody>
          </p:sp>
        </p:grpSp>
        <p:grpSp>
          <p:nvGrpSpPr>
            <p:cNvPr id="39988" name="Group 9">
              <a:extLst>
                <a:ext uri="{FF2B5EF4-FFF2-40B4-BE49-F238E27FC236}">
                  <a16:creationId xmlns:a16="http://schemas.microsoft.com/office/drawing/2014/main" id="{C467CB24-9227-4976-B6FE-E0ED535BF470}"/>
                </a:ext>
              </a:extLst>
            </p:cNvPr>
            <p:cNvGrpSpPr>
              <a:grpSpLocks/>
            </p:cNvGrpSpPr>
            <p:nvPr/>
          </p:nvGrpSpPr>
          <p:grpSpPr bwMode="auto">
            <a:xfrm>
              <a:off x="846" y="1461"/>
              <a:ext cx="2185" cy="2418"/>
              <a:chOff x="846" y="1461"/>
              <a:chExt cx="2185" cy="2418"/>
            </a:xfrm>
          </p:grpSpPr>
          <p:sp>
            <p:nvSpPr>
              <p:cNvPr id="39989" name="Line 10">
                <a:extLst>
                  <a:ext uri="{FF2B5EF4-FFF2-40B4-BE49-F238E27FC236}">
                    <a16:creationId xmlns:a16="http://schemas.microsoft.com/office/drawing/2014/main" id="{D9CB9A18-CDFE-49DD-A85E-847EF70D3C26}"/>
                  </a:ext>
                </a:extLst>
              </p:cNvPr>
              <p:cNvSpPr>
                <a:spLocks noChangeShapeType="1"/>
              </p:cNvSpPr>
              <p:nvPr/>
            </p:nvSpPr>
            <p:spPr bwMode="auto">
              <a:xfrm>
                <a:off x="846" y="1461"/>
                <a:ext cx="1842" cy="2235"/>
              </a:xfrm>
              <a:prstGeom prst="line">
                <a:avLst/>
              </a:prstGeom>
              <a:noFill/>
              <a:ln w="508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90" name="Rectangle 11">
                <a:extLst>
                  <a:ext uri="{FF2B5EF4-FFF2-40B4-BE49-F238E27FC236}">
                    <a16:creationId xmlns:a16="http://schemas.microsoft.com/office/drawing/2014/main" id="{E253AED9-65C9-4955-A77A-C86CFB311C7C}"/>
                  </a:ext>
                </a:extLst>
              </p:cNvPr>
              <p:cNvSpPr>
                <a:spLocks noChangeArrowheads="1"/>
              </p:cNvSpPr>
              <p:nvPr/>
            </p:nvSpPr>
            <p:spPr bwMode="auto">
              <a:xfrm>
                <a:off x="2640" y="3593"/>
                <a:ext cx="39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MR</a:t>
                </a:r>
              </a:p>
            </p:txBody>
          </p:sp>
        </p:grpSp>
      </p:grpSp>
      <p:sp>
        <p:nvSpPr>
          <p:cNvPr id="39943" name="Line 12">
            <a:extLst>
              <a:ext uri="{FF2B5EF4-FFF2-40B4-BE49-F238E27FC236}">
                <a16:creationId xmlns:a16="http://schemas.microsoft.com/office/drawing/2014/main" id="{56F0E731-435E-4396-BDC9-96BB06665E81}"/>
              </a:ext>
            </a:extLst>
          </p:cNvPr>
          <p:cNvSpPr>
            <a:spLocks noChangeShapeType="1"/>
          </p:cNvSpPr>
          <p:nvPr/>
        </p:nvSpPr>
        <p:spPr bwMode="auto">
          <a:xfrm flipV="1">
            <a:off x="1314450" y="4343400"/>
            <a:ext cx="4876800" cy="1524000"/>
          </a:xfrm>
          <a:prstGeom prst="line">
            <a:avLst/>
          </a:prstGeom>
          <a:noFill/>
          <a:ln w="5080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944" name="Rectangle 13">
            <a:extLst>
              <a:ext uri="{FF2B5EF4-FFF2-40B4-BE49-F238E27FC236}">
                <a16:creationId xmlns:a16="http://schemas.microsoft.com/office/drawing/2014/main" id="{474B9A92-1B0F-4DD9-B5A1-A56E3F2119A1}"/>
              </a:ext>
            </a:extLst>
          </p:cNvPr>
          <p:cNvSpPr>
            <a:spLocks noChangeArrowheads="1"/>
          </p:cNvSpPr>
          <p:nvPr/>
        </p:nvSpPr>
        <p:spPr bwMode="auto">
          <a:xfrm>
            <a:off x="5715000" y="3948113"/>
            <a:ext cx="6381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MC</a:t>
            </a:r>
          </a:p>
        </p:txBody>
      </p:sp>
      <p:grpSp>
        <p:nvGrpSpPr>
          <p:cNvPr id="39945" name="Group 14">
            <a:extLst>
              <a:ext uri="{FF2B5EF4-FFF2-40B4-BE49-F238E27FC236}">
                <a16:creationId xmlns:a16="http://schemas.microsoft.com/office/drawing/2014/main" id="{28D1182A-AD94-4A6F-B5DD-33B01818F4CD}"/>
              </a:ext>
            </a:extLst>
          </p:cNvPr>
          <p:cNvGrpSpPr>
            <a:grpSpLocks/>
          </p:cNvGrpSpPr>
          <p:nvPr/>
        </p:nvGrpSpPr>
        <p:grpSpPr bwMode="auto">
          <a:xfrm>
            <a:off x="914400" y="1828800"/>
            <a:ext cx="5562600" cy="4887913"/>
            <a:chOff x="576" y="1152"/>
            <a:chExt cx="3504" cy="3079"/>
          </a:xfrm>
        </p:grpSpPr>
        <p:sp>
          <p:nvSpPr>
            <p:cNvPr id="39982" name="Line 15">
              <a:extLst>
                <a:ext uri="{FF2B5EF4-FFF2-40B4-BE49-F238E27FC236}">
                  <a16:creationId xmlns:a16="http://schemas.microsoft.com/office/drawing/2014/main" id="{6AAF1C41-874B-4081-9851-3B788CCB19BF}"/>
                </a:ext>
              </a:extLst>
            </p:cNvPr>
            <p:cNvSpPr>
              <a:spLocks noChangeShapeType="1"/>
            </p:cNvSpPr>
            <p:nvPr/>
          </p:nvSpPr>
          <p:spPr bwMode="auto">
            <a:xfrm>
              <a:off x="837" y="1218"/>
              <a:ext cx="0" cy="2754"/>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83" name="Line 16">
              <a:extLst>
                <a:ext uri="{FF2B5EF4-FFF2-40B4-BE49-F238E27FC236}">
                  <a16:creationId xmlns:a16="http://schemas.microsoft.com/office/drawing/2014/main" id="{FF42708A-AFAA-4192-8590-304684302E4B}"/>
                </a:ext>
              </a:extLst>
            </p:cNvPr>
            <p:cNvSpPr>
              <a:spLocks noChangeShapeType="1"/>
            </p:cNvSpPr>
            <p:nvPr/>
          </p:nvSpPr>
          <p:spPr bwMode="auto">
            <a:xfrm>
              <a:off x="833" y="3972"/>
              <a:ext cx="3079"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84" name="Rectangle 17">
              <a:extLst>
                <a:ext uri="{FF2B5EF4-FFF2-40B4-BE49-F238E27FC236}">
                  <a16:creationId xmlns:a16="http://schemas.microsoft.com/office/drawing/2014/main" id="{4BF767D9-0192-46A7-8ED6-37EED051A6FA}"/>
                </a:ext>
              </a:extLst>
            </p:cNvPr>
            <p:cNvSpPr>
              <a:spLocks noChangeArrowheads="1"/>
            </p:cNvSpPr>
            <p:nvPr/>
          </p:nvSpPr>
          <p:spPr bwMode="auto">
            <a:xfrm>
              <a:off x="3827" y="3945"/>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39985" name="Rectangle 18">
              <a:extLst>
                <a:ext uri="{FF2B5EF4-FFF2-40B4-BE49-F238E27FC236}">
                  <a16:creationId xmlns:a16="http://schemas.microsoft.com/office/drawing/2014/main" id="{9AC0E8B0-E855-42DF-A2EE-7A3E5580539B}"/>
                </a:ext>
              </a:extLst>
            </p:cNvPr>
            <p:cNvSpPr>
              <a:spLocks noChangeArrowheads="1"/>
            </p:cNvSpPr>
            <p:nvPr/>
          </p:nvSpPr>
          <p:spPr bwMode="auto">
            <a:xfrm>
              <a:off x="645" y="3936"/>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sp>
          <p:nvSpPr>
            <p:cNvPr id="39986" name="Rectangle 19">
              <a:extLst>
                <a:ext uri="{FF2B5EF4-FFF2-40B4-BE49-F238E27FC236}">
                  <a16:creationId xmlns:a16="http://schemas.microsoft.com/office/drawing/2014/main" id="{F1B76F7F-752E-47BF-8684-938C9B2399B0}"/>
                </a:ext>
              </a:extLst>
            </p:cNvPr>
            <p:cNvSpPr>
              <a:spLocks noChangeArrowheads="1"/>
            </p:cNvSpPr>
            <p:nvPr/>
          </p:nvSpPr>
          <p:spPr bwMode="auto">
            <a:xfrm>
              <a:off x="576" y="1152"/>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P</a:t>
              </a:r>
            </a:p>
          </p:txBody>
        </p:sp>
      </p:grpSp>
      <p:grpSp>
        <p:nvGrpSpPr>
          <p:cNvPr id="39946" name="Group 20">
            <a:extLst>
              <a:ext uri="{FF2B5EF4-FFF2-40B4-BE49-F238E27FC236}">
                <a16:creationId xmlns:a16="http://schemas.microsoft.com/office/drawing/2014/main" id="{AE58E913-E2B0-4A0E-834B-955FE884D616}"/>
              </a:ext>
            </a:extLst>
          </p:cNvPr>
          <p:cNvGrpSpPr>
            <a:grpSpLocks/>
          </p:cNvGrpSpPr>
          <p:nvPr/>
        </p:nvGrpSpPr>
        <p:grpSpPr bwMode="auto">
          <a:xfrm>
            <a:off x="814388" y="3327400"/>
            <a:ext cx="3271837" cy="3348038"/>
            <a:chOff x="513" y="2096"/>
            <a:chExt cx="2061" cy="2109"/>
          </a:xfrm>
        </p:grpSpPr>
        <p:sp>
          <p:nvSpPr>
            <p:cNvPr id="39974" name="Line 21">
              <a:extLst>
                <a:ext uri="{FF2B5EF4-FFF2-40B4-BE49-F238E27FC236}">
                  <a16:creationId xmlns:a16="http://schemas.microsoft.com/office/drawing/2014/main" id="{56038D55-886B-4F89-AF21-02FF39C0AAE9}"/>
                </a:ext>
              </a:extLst>
            </p:cNvPr>
            <p:cNvSpPr>
              <a:spLocks noChangeShapeType="1"/>
            </p:cNvSpPr>
            <p:nvPr/>
          </p:nvSpPr>
          <p:spPr bwMode="auto">
            <a:xfrm>
              <a:off x="2302" y="2369"/>
              <a:ext cx="0" cy="1594"/>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75" name="Line 22">
              <a:extLst>
                <a:ext uri="{FF2B5EF4-FFF2-40B4-BE49-F238E27FC236}">
                  <a16:creationId xmlns:a16="http://schemas.microsoft.com/office/drawing/2014/main" id="{4FBFBE55-9064-4447-874B-0A4FAC62EFA9}"/>
                </a:ext>
              </a:extLst>
            </p:cNvPr>
            <p:cNvSpPr>
              <a:spLocks noChangeShapeType="1"/>
            </p:cNvSpPr>
            <p:nvPr/>
          </p:nvSpPr>
          <p:spPr bwMode="auto">
            <a:xfrm flipH="1">
              <a:off x="837" y="2338"/>
              <a:ext cx="1453"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76" name="Rectangle 23">
              <a:extLst>
                <a:ext uri="{FF2B5EF4-FFF2-40B4-BE49-F238E27FC236}">
                  <a16:creationId xmlns:a16="http://schemas.microsoft.com/office/drawing/2014/main" id="{DB76E5D9-D8B3-4BB9-9FFD-C5ACBE0356DF}"/>
                </a:ext>
              </a:extLst>
            </p:cNvPr>
            <p:cNvSpPr>
              <a:spLocks noChangeArrowheads="1"/>
            </p:cNvSpPr>
            <p:nvPr/>
          </p:nvSpPr>
          <p:spPr bwMode="auto">
            <a:xfrm>
              <a:off x="513" y="2217"/>
              <a:ext cx="32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m</a:t>
              </a:r>
            </a:p>
          </p:txBody>
        </p:sp>
        <p:sp>
          <p:nvSpPr>
            <p:cNvPr id="39977" name="Rectangle 24">
              <a:extLst>
                <a:ext uri="{FF2B5EF4-FFF2-40B4-BE49-F238E27FC236}">
                  <a16:creationId xmlns:a16="http://schemas.microsoft.com/office/drawing/2014/main" id="{183FD979-39BE-4D1D-9C27-BB521DC6BBED}"/>
                </a:ext>
              </a:extLst>
            </p:cNvPr>
            <p:cNvSpPr>
              <a:spLocks noChangeArrowheads="1"/>
            </p:cNvSpPr>
            <p:nvPr/>
          </p:nvSpPr>
          <p:spPr bwMode="auto">
            <a:xfrm>
              <a:off x="2155" y="3919"/>
              <a:ext cx="34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m</a:t>
              </a:r>
            </a:p>
          </p:txBody>
        </p:sp>
        <p:sp>
          <p:nvSpPr>
            <p:cNvPr id="39978" name="Text Box 25">
              <a:extLst>
                <a:ext uri="{FF2B5EF4-FFF2-40B4-BE49-F238E27FC236}">
                  <a16:creationId xmlns:a16="http://schemas.microsoft.com/office/drawing/2014/main" id="{E43C576A-C1AF-43C1-A6D0-CD4FDA0EA589}"/>
                </a:ext>
              </a:extLst>
            </p:cNvPr>
            <p:cNvSpPr txBox="1">
              <a:spLocks noChangeArrowheads="1"/>
            </p:cNvSpPr>
            <p:nvPr/>
          </p:nvSpPr>
          <p:spPr bwMode="auto">
            <a:xfrm>
              <a:off x="2382" y="3090"/>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E</a:t>
              </a:r>
            </a:p>
          </p:txBody>
        </p:sp>
        <p:sp>
          <p:nvSpPr>
            <p:cNvPr id="39979" name="Text Box 26">
              <a:extLst>
                <a:ext uri="{FF2B5EF4-FFF2-40B4-BE49-F238E27FC236}">
                  <a16:creationId xmlns:a16="http://schemas.microsoft.com/office/drawing/2014/main" id="{4604BC04-C614-40D0-8D30-DD31D05515BA}"/>
                </a:ext>
              </a:extLst>
            </p:cNvPr>
            <p:cNvSpPr txBox="1">
              <a:spLocks noChangeArrowheads="1"/>
            </p:cNvSpPr>
            <p:nvPr/>
          </p:nvSpPr>
          <p:spPr bwMode="auto">
            <a:xfrm>
              <a:off x="2322" y="2096"/>
              <a:ext cx="19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F</a:t>
              </a:r>
            </a:p>
          </p:txBody>
        </p:sp>
        <p:sp>
          <p:nvSpPr>
            <p:cNvPr id="39980" name="Oval 27">
              <a:extLst>
                <a:ext uri="{FF2B5EF4-FFF2-40B4-BE49-F238E27FC236}">
                  <a16:creationId xmlns:a16="http://schemas.microsoft.com/office/drawing/2014/main" id="{51E2039B-3BE0-482D-B77D-5A686F024D3B}"/>
                </a:ext>
              </a:extLst>
            </p:cNvPr>
            <p:cNvSpPr>
              <a:spLocks noChangeArrowheads="1"/>
            </p:cNvSpPr>
            <p:nvPr/>
          </p:nvSpPr>
          <p:spPr bwMode="auto">
            <a:xfrm>
              <a:off x="2254" y="229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9981" name="Oval 28">
              <a:extLst>
                <a:ext uri="{FF2B5EF4-FFF2-40B4-BE49-F238E27FC236}">
                  <a16:creationId xmlns:a16="http://schemas.microsoft.com/office/drawing/2014/main" id="{819C934C-0F9D-41BC-84C0-C2B4A5855A53}"/>
                </a:ext>
              </a:extLst>
            </p:cNvPr>
            <p:cNvSpPr>
              <a:spLocks noChangeArrowheads="1"/>
            </p:cNvSpPr>
            <p:nvPr/>
          </p:nvSpPr>
          <p:spPr bwMode="auto">
            <a:xfrm>
              <a:off x="2256" y="3189"/>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sp>
        <p:nvSpPr>
          <p:cNvPr id="39947" name="Text Box 29">
            <a:extLst>
              <a:ext uri="{FF2B5EF4-FFF2-40B4-BE49-F238E27FC236}">
                <a16:creationId xmlns:a16="http://schemas.microsoft.com/office/drawing/2014/main" id="{78097B6A-98D5-4069-8097-831397EF7474}"/>
              </a:ext>
            </a:extLst>
          </p:cNvPr>
          <p:cNvSpPr txBox="1">
            <a:spLocks noChangeArrowheads="1"/>
          </p:cNvSpPr>
          <p:nvPr/>
        </p:nvSpPr>
        <p:spPr bwMode="auto">
          <a:xfrm>
            <a:off x="914400" y="2060575"/>
            <a:ext cx="304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H</a:t>
            </a:r>
          </a:p>
        </p:txBody>
      </p:sp>
      <p:sp>
        <p:nvSpPr>
          <p:cNvPr id="39948" name="Text Box 30">
            <a:extLst>
              <a:ext uri="{FF2B5EF4-FFF2-40B4-BE49-F238E27FC236}">
                <a16:creationId xmlns:a16="http://schemas.microsoft.com/office/drawing/2014/main" id="{BB04DF09-26DA-414B-8327-C1E37D35CA4D}"/>
              </a:ext>
            </a:extLst>
          </p:cNvPr>
          <p:cNvSpPr txBox="1">
            <a:spLocks noChangeArrowheads="1"/>
          </p:cNvSpPr>
          <p:nvPr/>
        </p:nvSpPr>
        <p:spPr bwMode="auto">
          <a:xfrm>
            <a:off x="957263" y="5562600"/>
            <a:ext cx="304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solidFill>
                  <a:srgbClr val="FFFFFF"/>
                </a:solidFill>
                <a:latin typeface="Times New Roman" panose="02020603050405020304" pitchFamily="18" charset="0"/>
              </a:rPr>
              <a:t>I</a:t>
            </a:r>
          </a:p>
        </p:txBody>
      </p:sp>
      <p:sp>
        <p:nvSpPr>
          <p:cNvPr id="39949" name="Text Box 31">
            <a:extLst>
              <a:ext uri="{FF2B5EF4-FFF2-40B4-BE49-F238E27FC236}">
                <a16:creationId xmlns:a16="http://schemas.microsoft.com/office/drawing/2014/main" id="{79AF8756-48F8-43C6-8840-052DEED949F6}"/>
              </a:ext>
            </a:extLst>
          </p:cNvPr>
          <p:cNvSpPr txBox="1">
            <a:spLocks noChangeArrowheads="1"/>
          </p:cNvSpPr>
          <p:nvPr/>
        </p:nvSpPr>
        <p:spPr bwMode="auto">
          <a:xfrm>
            <a:off x="5338763" y="4386263"/>
            <a:ext cx="404812"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G</a:t>
            </a:r>
          </a:p>
        </p:txBody>
      </p:sp>
      <p:sp>
        <p:nvSpPr>
          <p:cNvPr id="319520" name="Freeform 32">
            <a:extLst>
              <a:ext uri="{FF2B5EF4-FFF2-40B4-BE49-F238E27FC236}">
                <a16:creationId xmlns:a16="http://schemas.microsoft.com/office/drawing/2014/main" id="{998AA276-9020-4D90-A20C-5BBEB4C6019F}"/>
              </a:ext>
            </a:extLst>
          </p:cNvPr>
          <p:cNvSpPr>
            <a:spLocks/>
          </p:cNvSpPr>
          <p:nvPr/>
        </p:nvSpPr>
        <p:spPr bwMode="auto">
          <a:xfrm>
            <a:off x="1338263" y="3719513"/>
            <a:ext cx="2305050" cy="2133600"/>
          </a:xfrm>
          <a:custGeom>
            <a:avLst/>
            <a:gdLst>
              <a:gd name="T0" fmla="*/ 0 w 1452"/>
              <a:gd name="T1" fmla="*/ 0 h 1344"/>
              <a:gd name="T2" fmla="*/ 0 w 1452"/>
              <a:gd name="T3" fmla="*/ 2147483646 h 1344"/>
              <a:gd name="T4" fmla="*/ 2147483646 w 1452"/>
              <a:gd name="T5" fmla="*/ 2147483646 h 1344"/>
              <a:gd name="T6" fmla="*/ 2147483646 w 1452"/>
              <a:gd name="T7" fmla="*/ 2147483646 h 1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2" h="1344">
                <a:moveTo>
                  <a:pt x="0" y="0"/>
                </a:moveTo>
                <a:lnTo>
                  <a:pt x="0" y="1344"/>
                </a:lnTo>
                <a:lnTo>
                  <a:pt x="1452" y="888"/>
                </a:lnTo>
                <a:lnTo>
                  <a:pt x="1452" y="6"/>
                </a:lnTo>
              </a:path>
            </a:pathLst>
          </a:custGeom>
          <a:solidFill>
            <a:srgbClr val="FFFF00"/>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319521" name="Group 33">
            <a:extLst>
              <a:ext uri="{FF2B5EF4-FFF2-40B4-BE49-F238E27FC236}">
                <a16:creationId xmlns:a16="http://schemas.microsoft.com/office/drawing/2014/main" id="{A3490784-7D54-4ECC-A75C-9E914E9DAB41}"/>
              </a:ext>
            </a:extLst>
          </p:cNvPr>
          <p:cNvGrpSpPr>
            <a:grpSpLocks/>
          </p:cNvGrpSpPr>
          <p:nvPr/>
        </p:nvGrpSpPr>
        <p:grpSpPr bwMode="auto">
          <a:xfrm>
            <a:off x="841375" y="3810000"/>
            <a:ext cx="4159250" cy="2892425"/>
            <a:chOff x="521" y="2400"/>
            <a:chExt cx="2620" cy="1822"/>
          </a:xfrm>
        </p:grpSpPr>
        <p:sp>
          <p:nvSpPr>
            <p:cNvPr id="39964" name="Text Box 34">
              <a:extLst>
                <a:ext uri="{FF2B5EF4-FFF2-40B4-BE49-F238E27FC236}">
                  <a16:creationId xmlns:a16="http://schemas.microsoft.com/office/drawing/2014/main" id="{54E84FAD-B10D-457F-9D94-EA141B6BDADB}"/>
                </a:ext>
              </a:extLst>
            </p:cNvPr>
            <p:cNvSpPr txBox="1">
              <a:spLocks noChangeArrowheads="1"/>
            </p:cNvSpPr>
            <p:nvPr/>
          </p:nvSpPr>
          <p:spPr bwMode="auto">
            <a:xfrm>
              <a:off x="521" y="2541"/>
              <a:ext cx="297"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P</a:t>
              </a:r>
              <a:r>
                <a:rPr kumimoji="1" lang="en-US" altLang="zh-CN" sz="2400" i="1" baseline="-25000">
                  <a:latin typeface="Times New Roman" panose="02020603050405020304" pitchFamily="18" charset="0"/>
                </a:rPr>
                <a:t>2</a:t>
              </a:r>
              <a:endParaRPr kumimoji="1" lang="en-US" altLang="zh-CN" sz="2400" i="1">
                <a:latin typeface="Times New Roman" panose="02020603050405020304" pitchFamily="18" charset="0"/>
              </a:endParaRPr>
            </a:p>
          </p:txBody>
        </p:sp>
        <p:sp>
          <p:nvSpPr>
            <p:cNvPr id="39965" name="Line 35">
              <a:extLst>
                <a:ext uri="{FF2B5EF4-FFF2-40B4-BE49-F238E27FC236}">
                  <a16:creationId xmlns:a16="http://schemas.microsoft.com/office/drawing/2014/main" id="{DE31A59F-CB9D-4E15-95EA-C80F3E59C77A}"/>
                </a:ext>
              </a:extLst>
            </p:cNvPr>
            <p:cNvSpPr>
              <a:spLocks noChangeShapeType="1"/>
            </p:cNvSpPr>
            <p:nvPr/>
          </p:nvSpPr>
          <p:spPr bwMode="auto">
            <a:xfrm>
              <a:off x="825" y="2688"/>
              <a:ext cx="2040"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966" name="Line 36">
              <a:extLst>
                <a:ext uri="{FF2B5EF4-FFF2-40B4-BE49-F238E27FC236}">
                  <a16:creationId xmlns:a16="http://schemas.microsoft.com/office/drawing/2014/main" id="{150944FE-C689-419F-89BF-4E09434FC5F6}"/>
                </a:ext>
              </a:extLst>
            </p:cNvPr>
            <p:cNvSpPr>
              <a:spLocks noChangeShapeType="1"/>
            </p:cNvSpPr>
            <p:nvPr/>
          </p:nvSpPr>
          <p:spPr bwMode="auto">
            <a:xfrm>
              <a:off x="2871" y="2697"/>
              <a:ext cx="0" cy="1274"/>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967" name="Oval 37">
              <a:extLst>
                <a:ext uri="{FF2B5EF4-FFF2-40B4-BE49-F238E27FC236}">
                  <a16:creationId xmlns:a16="http://schemas.microsoft.com/office/drawing/2014/main" id="{754324B7-31B3-4BF8-BB02-38E466863C73}"/>
                </a:ext>
              </a:extLst>
            </p:cNvPr>
            <p:cNvSpPr>
              <a:spLocks noChangeAspect="1" noChangeArrowheads="1"/>
            </p:cNvSpPr>
            <p:nvPr/>
          </p:nvSpPr>
          <p:spPr bwMode="auto">
            <a:xfrm>
              <a:off x="2823" y="2649"/>
              <a:ext cx="95" cy="95"/>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9968" name="Text Box 38">
              <a:extLst>
                <a:ext uri="{FF2B5EF4-FFF2-40B4-BE49-F238E27FC236}">
                  <a16:creationId xmlns:a16="http://schemas.microsoft.com/office/drawing/2014/main" id="{A719089A-7532-4753-8E8B-9075C2485A02}"/>
                </a:ext>
              </a:extLst>
            </p:cNvPr>
            <p:cNvSpPr txBox="1">
              <a:spLocks noChangeArrowheads="1"/>
            </p:cNvSpPr>
            <p:nvPr/>
          </p:nvSpPr>
          <p:spPr bwMode="auto">
            <a:xfrm>
              <a:off x="2738" y="3888"/>
              <a:ext cx="319"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solidFill>
                    <a:srgbClr val="FFFFFF"/>
                  </a:solidFill>
                  <a:latin typeface="Times New Roman" panose="02020603050405020304" pitchFamily="18" charset="0"/>
                </a:rPr>
                <a:t>Q</a:t>
              </a:r>
              <a:r>
                <a:rPr kumimoji="1" lang="en-US" altLang="zh-CN" sz="2400" i="1" baseline="-25000">
                  <a:solidFill>
                    <a:srgbClr val="FFFFFF"/>
                  </a:solidFill>
                  <a:latin typeface="Times New Roman" panose="02020603050405020304" pitchFamily="18" charset="0"/>
                </a:rPr>
                <a:t>2</a:t>
              </a:r>
              <a:endParaRPr kumimoji="1" lang="en-US" altLang="zh-CN" sz="2400" i="1">
                <a:solidFill>
                  <a:srgbClr val="FFFFFF"/>
                </a:solidFill>
                <a:latin typeface="Times New Roman" panose="02020603050405020304" pitchFamily="18" charset="0"/>
              </a:endParaRPr>
            </a:p>
          </p:txBody>
        </p:sp>
        <p:sp>
          <p:nvSpPr>
            <p:cNvPr id="39969" name="Oval 39">
              <a:extLst>
                <a:ext uri="{FF2B5EF4-FFF2-40B4-BE49-F238E27FC236}">
                  <a16:creationId xmlns:a16="http://schemas.microsoft.com/office/drawing/2014/main" id="{F59FF08E-3473-4FA6-BE3F-5217DE874D55}"/>
                </a:ext>
              </a:extLst>
            </p:cNvPr>
            <p:cNvSpPr>
              <a:spLocks noChangeAspect="1" noChangeArrowheads="1"/>
            </p:cNvSpPr>
            <p:nvPr/>
          </p:nvSpPr>
          <p:spPr bwMode="auto">
            <a:xfrm>
              <a:off x="2256" y="2640"/>
              <a:ext cx="95" cy="95"/>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9970" name="Text Box 40">
              <a:extLst>
                <a:ext uri="{FF2B5EF4-FFF2-40B4-BE49-F238E27FC236}">
                  <a16:creationId xmlns:a16="http://schemas.microsoft.com/office/drawing/2014/main" id="{89ADDF73-4CB7-4B17-A8D5-36276D87EB98}"/>
                </a:ext>
              </a:extLst>
            </p:cNvPr>
            <p:cNvSpPr txBox="1">
              <a:spLocks noChangeArrowheads="1"/>
            </p:cNvSpPr>
            <p:nvPr/>
          </p:nvSpPr>
          <p:spPr bwMode="auto">
            <a:xfrm>
              <a:off x="2304" y="2400"/>
              <a:ext cx="201"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J</a:t>
              </a:r>
            </a:p>
          </p:txBody>
        </p:sp>
        <p:sp>
          <p:nvSpPr>
            <p:cNvPr id="39971" name="Text Box 41">
              <a:extLst>
                <a:ext uri="{FF2B5EF4-FFF2-40B4-BE49-F238E27FC236}">
                  <a16:creationId xmlns:a16="http://schemas.microsoft.com/office/drawing/2014/main" id="{8A983828-D7F7-4157-A195-FD2568C7E200}"/>
                </a:ext>
              </a:extLst>
            </p:cNvPr>
            <p:cNvSpPr txBox="1">
              <a:spLocks noChangeArrowheads="1"/>
            </p:cNvSpPr>
            <p:nvPr/>
          </p:nvSpPr>
          <p:spPr bwMode="auto">
            <a:xfrm>
              <a:off x="2897" y="2400"/>
              <a:ext cx="244"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K</a:t>
              </a:r>
            </a:p>
          </p:txBody>
        </p:sp>
        <p:sp>
          <p:nvSpPr>
            <p:cNvPr id="39972" name="Text Box 42">
              <a:extLst>
                <a:ext uri="{FF2B5EF4-FFF2-40B4-BE49-F238E27FC236}">
                  <a16:creationId xmlns:a16="http://schemas.microsoft.com/office/drawing/2014/main" id="{66C6CAF0-CBEE-4C66-939F-C2B32C4745B1}"/>
                </a:ext>
              </a:extLst>
            </p:cNvPr>
            <p:cNvSpPr txBox="1">
              <a:spLocks noChangeArrowheads="1"/>
            </p:cNvSpPr>
            <p:nvPr/>
          </p:nvSpPr>
          <p:spPr bwMode="auto">
            <a:xfrm>
              <a:off x="2860" y="2946"/>
              <a:ext cx="22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L</a:t>
              </a:r>
            </a:p>
          </p:txBody>
        </p:sp>
        <p:sp>
          <p:nvSpPr>
            <p:cNvPr id="39973" name="Oval 43">
              <a:extLst>
                <a:ext uri="{FF2B5EF4-FFF2-40B4-BE49-F238E27FC236}">
                  <a16:creationId xmlns:a16="http://schemas.microsoft.com/office/drawing/2014/main" id="{8C379425-E400-4648-A01A-EDB08E0389D5}"/>
                </a:ext>
              </a:extLst>
            </p:cNvPr>
            <p:cNvSpPr>
              <a:spLocks noChangeAspect="1" noChangeArrowheads="1"/>
            </p:cNvSpPr>
            <p:nvPr/>
          </p:nvSpPr>
          <p:spPr bwMode="auto">
            <a:xfrm>
              <a:off x="2823" y="3016"/>
              <a:ext cx="95" cy="95"/>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sp>
        <p:nvSpPr>
          <p:cNvPr id="319532" name="Rectangle 44">
            <a:extLst>
              <a:ext uri="{FF2B5EF4-FFF2-40B4-BE49-F238E27FC236}">
                <a16:creationId xmlns:a16="http://schemas.microsoft.com/office/drawing/2014/main" id="{13D156D6-2763-4513-AE25-2332CF391DA9}"/>
              </a:ext>
            </a:extLst>
          </p:cNvPr>
          <p:cNvSpPr>
            <a:spLocks noChangeAspect="1" noChangeArrowheads="1"/>
          </p:cNvSpPr>
          <p:nvPr/>
        </p:nvSpPr>
        <p:spPr bwMode="auto">
          <a:xfrm>
            <a:off x="4800600" y="2200275"/>
            <a:ext cx="3886200" cy="46672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zh-CN" altLang="en-US" sz="2400" b="1">
                <a:latin typeface="Times New Roman" panose="02020603050405020304" pitchFamily="18" charset="0"/>
                <a:sym typeface="Wingdings" panose="05000000000000000000" pitchFamily="2" charset="2"/>
              </a:rPr>
              <a:t>比单一价格增加利润</a:t>
            </a:r>
            <a:r>
              <a:rPr kumimoji="1" lang="en-US" altLang="zh-CN" sz="2400" b="1">
                <a:latin typeface="Times New Roman" panose="02020603050405020304" pitchFamily="18" charset="0"/>
                <a:sym typeface="Wingdings" panose="05000000000000000000" pitchFamily="2" charset="2"/>
              </a:rPr>
              <a:t>EJKL</a:t>
            </a:r>
          </a:p>
        </p:txBody>
      </p:sp>
      <p:grpSp>
        <p:nvGrpSpPr>
          <p:cNvPr id="319543" name="Group 55">
            <a:extLst>
              <a:ext uri="{FF2B5EF4-FFF2-40B4-BE49-F238E27FC236}">
                <a16:creationId xmlns:a16="http://schemas.microsoft.com/office/drawing/2014/main" id="{09C6CCAF-E4BB-476A-8CE6-676035A396FE}"/>
              </a:ext>
            </a:extLst>
          </p:cNvPr>
          <p:cNvGrpSpPr>
            <a:grpSpLocks/>
          </p:cNvGrpSpPr>
          <p:nvPr/>
        </p:nvGrpSpPr>
        <p:grpSpPr bwMode="auto">
          <a:xfrm>
            <a:off x="1331913" y="2708275"/>
            <a:ext cx="719137" cy="3600450"/>
            <a:chOff x="839" y="1706"/>
            <a:chExt cx="453" cy="2268"/>
          </a:xfrm>
        </p:grpSpPr>
        <p:sp>
          <p:nvSpPr>
            <p:cNvPr id="39961" name="Freeform 53">
              <a:extLst>
                <a:ext uri="{FF2B5EF4-FFF2-40B4-BE49-F238E27FC236}">
                  <a16:creationId xmlns:a16="http://schemas.microsoft.com/office/drawing/2014/main" id="{CDC314DB-11DD-46D9-BF31-7557E6646D8B}"/>
                </a:ext>
              </a:extLst>
            </p:cNvPr>
            <p:cNvSpPr>
              <a:spLocks/>
            </p:cNvSpPr>
            <p:nvPr/>
          </p:nvSpPr>
          <p:spPr bwMode="auto">
            <a:xfrm>
              <a:off x="839" y="1706"/>
              <a:ext cx="453" cy="635"/>
            </a:xfrm>
            <a:custGeom>
              <a:avLst/>
              <a:gdLst>
                <a:gd name="T0" fmla="*/ 0 w 453"/>
                <a:gd name="T1" fmla="*/ 0 h 635"/>
                <a:gd name="T2" fmla="*/ 453 w 453"/>
                <a:gd name="T3" fmla="*/ 0 h 635"/>
                <a:gd name="T4" fmla="*/ 453 w 453"/>
                <a:gd name="T5" fmla="*/ 635 h 635"/>
                <a:gd name="T6" fmla="*/ 0 w 453"/>
                <a:gd name="T7" fmla="*/ 635 h 635"/>
                <a:gd name="T8" fmla="*/ 0 w 453"/>
                <a:gd name="T9" fmla="*/ 0 h 6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 h="635">
                  <a:moveTo>
                    <a:pt x="0" y="0"/>
                  </a:moveTo>
                  <a:lnTo>
                    <a:pt x="453" y="0"/>
                  </a:lnTo>
                  <a:lnTo>
                    <a:pt x="453" y="635"/>
                  </a:lnTo>
                  <a:lnTo>
                    <a:pt x="0" y="635"/>
                  </a:lnTo>
                  <a:lnTo>
                    <a:pt x="0" y="0"/>
                  </a:lnTo>
                  <a:close/>
                </a:path>
              </a:pathLst>
            </a:custGeom>
            <a:blipFill dpi="0" rotWithShape="0">
              <a:blip r:embed="rId3"/>
              <a:srcRect/>
              <a:tile tx="0" ty="0" sx="100000" sy="100000" flip="none" algn="tl"/>
            </a:blipFill>
            <a:ln w="50800" cap="flat" cmpd="sng">
              <a:solidFill>
                <a:srgbClr val="003366"/>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9962" name="Line 45">
              <a:extLst>
                <a:ext uri="{FF2B5EF4-FFF2-40B4-BE49-F238E27FC236}">
                  <a16:creationId xmlns:a16="http://schemas.microsoft.com/office/drawing/2014/main" id="{329F9A03-640F-4974-BEA4-25A9878ED9F7}"/>
                </a:ext>
              </a:extLst>
            </p:cNvPr>
            <p:cNvSpPr>
              <a:spLocks noChangeShapeType="1"/>
            </p:cNvSpPr>
            <p:nvPr/>
          </p:nvSpPr>
          <p:spPr bwMode="auto">
            <a:xfrm>
              <a:off x="839" y="1706"/>
              <a:ext cx="453" cy="0"/>
            </a:xfrm>
            <a:prstGeom prst="line">
              <a:avLst/>
            </a:prstGeom>
            <a:noFill/>
            <a:ln w="31750">
              <a:solidFill>
                <a:srgbClr val="0033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9963" name="Line 46">
              <a:extLst>
                <a:ext uri="{FF2B5EF4-FFF2-40B4-BE49-F238E27FC236}">
                  <a16:creationId xmlns:a16="http://schemas.microsoft.com/office/drawing/2014/main" id="{15B3983D-7E69-4321-B714-C2858469DFB9}"/>
                </a:ext>
              </a:extLst>
            </p:cNvPr>
            <p:cNvSpPr>
              <a:spLocks noChangeShapeType="1"/>
            </p:cNvSpPr>
            <p:nvPr/>
          </p:nvSpPr>
          <p:spPr bwMode="auto">
            <a:xfrm>
              <a:off x="1292" y="1706"/>
              <a:ext cx="0" cy="2268"/>
            </a:xfrm>
            <a:prstGeom prst="line">
              <a:avLst/>
            </a:prstGeom>
            <a:noFill/>
            <a:ln w="31750">
              <a:solidFill>
                <a:srgbClr val="0033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grpSp>
      <p:grpSp>
        <p:nvGrpSpPr>
          <p:cNvPr id="319544" name="Group 56">
            <a:extLst>
              <a:ext uri="{FF2B5EF4-FFF2-40B4-BE49-F238E27FC236}">
                <a16:creationId xmlns:a16="http://schemas.microsoft.com/office/drawing/2014/main" id="{2A8ACF22-A993-4B5C-9664-B2C2298A3039}"/>
              </a:ext>
            </a:extLst>
          </p:cNvPr>
          <p:cNvGrpSpPr>
            <a:grpSpLocks/>
          </p:cNvGrpSpPr>
          <p:nvPr/>
        </p:nvGrpSpPr>
        <p:grpSpPr bwMode="auto">
          <a:xfrm>
            <a:off x="2051050" y="3213100"/>
            <a:ext cx="720725" cy="3095625"/>
            <a:chOff x="1292" y="2024"/>
            <a:chExt cx="454" cy="1950"/>
          </a:xfrm>
        </p:grpSpPr>
        <p:sp>
          <p:nvSpPr>
            <p:cNvPr id="39958" name="Freeform 54">
              <a:extLst>
                <a:ext uri="{FF2B5EF4-FFF2-40B4-BE49-F238E27FC236}">
                  <a16:creationId xmlns:a16="http://schemas.microsoft.com/office/drawing/2014/main" id="{6D375FCD-E912-43AB-982D-F65027310633}"/>
                </a:ext>
              </a:extLst>
            </p:cNvPr>
            <p:cNvSpPr>
              <a:spLocks/>
            </p:cNvSpPr>
            <p:nvPr/>
          </p:nvSpPr>
          <p:spPr bwMode="auto">
            <a:xfrm>
              <a:off x="1292" y="2024"/>
              <a:ext cx="454" cy="317"/>
            </a:xfrm>
            <a:custGeom>
              <a:avLst/>
              <a:gdLst>
                <a:gd name="T0" fmla="*/ 0 w 454"/>
                <a:gd name="T1" fmla="*/ 0 h 317"/>
                <a:gd name="T2" fmla="*/ 454 w 454"/>
                <a:gd name="T3" fmla="*/ 0 h 317"/>
                <a:gd name="T4" fmla="*/ 454 w 454"/>
                <a:gd name="T5" fmla="*/ 317 h 317"/>
                <a:gd name="T6" fmla="*/ 0 w 454"/>
                <a:gd name="T7" fmla="*/ 317 h 317"/>
                <a:gd name="T8" fmla="*/ 0 w 454"/>
                <a:gd name="T9" fmla="*/ 0 h 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4" h="317">
                  <a:moveTo>
                    <a:pt x="0" y="0"/>
                  </a:moveTo>
                  <a:lnTo>
                    <a:pt x="454" y="0"/>
                  </a:lnTo>
                  <a:lnTo>
                    <a:pt x="454" y="317"/>
                  </a:lnTo>
                  <a:lnTo>
                    <a:pt x="0" y="317"/>
                  </a:lnTo>
                  <a:lnTo>
                    <a:pt x="0" y="0"/>
                  </a:lnTo>
                  <a:close/>
                </a:path>
              </a:pathLst>
            </a:custGeom>
            <a:blipFill dpi="0" rotWithShape="0">
              <a:blip r:embed="rId4"/>
              <a:srcRect/>
              <a:tile tx="0" ty="0" sx="100000" sy="100000" flip="none" algn="tl"/>
            </a:blipFill>
            <a:ln w="50800" cap="flat" cmpd="sng">
              <a:solidFill>
                <a:srgbClr val="003366"/>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9959" name="Line 47">
              <a:extLst>
                <a:ext uri="{FF2B5EF4-FFF2-40B4-BE49-F238E27FC236}">
                  <a16:creationId xmlns:a16="http://schemas.microsoft.com/office/drawing/2014/main" id="{EAB867BF-A957-4052-B5E9-3E38BD0E199F}"/>
                </a:ext>
              </a:extLst>
            </p:cNvPr>
            <p:cNvSpPr>
              <a:spLocks noChangeShapeType="1"/>
            </p:cNvSpPr>
            <p:nvPr/>
          </p:nvSpPr>
          <p:spPr bwMode="auto">
            <a:xfrm>
              <a:off x="1292" y="2024"/>
              <a:ext cx="454" cy="0"/>
            </a:xfrm>
            <a:prstGeom prst="line">
              <a:avLst/>
            </a:prstGeom>
            <a:noFill/>
            <a:ln w="31750">
              <a:solidFill>
                <a:srgbClr val="0033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9960" name="Line 48">
              <a:extLst>
                <a:ext uri="{FF2B5EF4-FFF2-40B4-BE49-F238E27FC236}">
                  <a16:creationId xmlns:a16="http://schemas.microsoft.com/office/drawing/2014/main" id="{0115381A-7CE1-4A7E-9D00-144E54592422}"/>
                </a:ext>
              </a:extLst>
            </p:cNvPr>
            <p:cNvSpPr>
              <a:spLocks noChangeShapeType="1"/>
            </p:cNvSpPr>
            <p:nvPr/>
          </p:nvSpPr>
          <p:spPr bwMode="auto">
            <a:xfrm>
              <a:off x="1746" y="2024"/>
              <a:ext cx="0" cy="1950"/>
            </a:xfrm>
            <a:prstGeom prst="line">
              <a:avLst/>
            </a:prstGeom>
            <a:noFill/>
            <a:ln w="31750">
              <a:solidFill>
                <a:srgbClr val="0033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grpSp>
      <p:grpSp>
        <p:nvGrpSpPr>
          <p:cNvPr id="319545" name="Group 57">
            <a:extLst>
              <a:ext uri="{FF2B5EF4-FFF2-40B4-BE49-F238E27FC236}">
                <a16:creationId xmlns:a16="http://schemas.microsoft.com/office/drawing/2014/main" id="{3A380583-1A4B-4785-97F0-1B2605A033C1}"/>
              </a:ext>
            </a:extLst>
          </p:cNvPr>
          <p:cNvGrpSpPr>
            <a:grpSpLocks/>
          </p:cNvGrpSpPr>
          <p:nvPr/>
        </p:nvGrpSpPr>
        <p:grpSpPr bwMode="auto">
          <a:xfrm>
            <a:off x="2771775" y="3716338"/>
            <a:ext cx="863600" cy="2592387"/>
            <a:chOff x="1746" y="2341"/>
            <a:chExt cx="544" cy="1633"/>
          </a:xfrm>
        </p:grpSpPr>
        <p:sp>
          <p:nvSpPr>
            <p:cNvPr id="39956" name="Line 49">
              <a:extLst>
                <a:ext uri="{FF2B5EF4-FFF2-40B4-BE49-F238E27FC236}">
                  <a16:creationId xmlns:a16="http://schemas.microsoft.com/office/drawing/2014/main" id="{28C1DA23-1C00-4789-9344-DC7092F648BA}"/>
                </a:ext>
              </a:extLst>
            </p:cNvPr>
            <p:cNvSpPr>
              <a:spLocks noChangeShapeType="1"/>
            </p:cNvSpPr>
            <p:nvPr/>
          </p:nvSpPr>
          <p:spPr bwMode="auto">
            <a:xfrm>
              <a:off x="1746" y="2341"/>
              <a:ext cx="544" cy="0"/>
            </a:xfrm>
            <a:prstGeom prst="line">
              <a:avLst/>
            </a:prstGeom>
            <a:noFill/>
            <a:ln w="31750">
              <a:solidFill>
                <a:srgbClr val="0033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9957" name="Line 50">
              <a:extLst>
                <a:ext uri="{FF2B5EF4-FFF2-40B4-BE49-F238E27FC236}">
                  <a16:creationId xmlns:a16="http://schemas.microsoft.com/office/drawing/2014/main" id="{1965DC3A-8BE1-4ADA-AB05-04A5A5E4B8DC}"/>
                </a:ext>
              </a:extLst>
            </p:cNvPr>
            <p:cNvSpPr>
              <a:spLocks noChangeShapeType="1"/>
            </p:cNvSpPr>
            <p:nvPr/>
          </p:nvSpPr>
          <p:spPr bwMode="auto">
            <a:xfrm>
              <a:off x="2290" y="2341"/>
              <a:ext cx="0" cy="1633"/>
            </a:xfrm>
            <a:prstGeom prst="line">
              <a:avLst/>
            </a:prstGeom>
            <a:noFill/>
            <a:ln w="31750">
              <a:solidFill>
                <a:srgbClr val="0033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gr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19520"/>
                                        </p:tgtEl>
                                        <p:attrNameLst>
                                          <p:attrName>style.visibility</p:attrName>
                                        </p:attrNameLst>
                                      </p:cBhvr>
                                      <p:to>
                                        <p:strVal val="visible"/>
                                      </p:to>
                                    </p:set>
                                    <p:animEffect transition="in" filter="dissolve">
                                      <p:cBhvr>
                                        <p:cTn id="7" dur="500"/>
                                        <p:tgtEl>
                                          <p:spTgt spid="3195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19543"/>
                                        </p:tgtEl>
                                        <p:attrNameLst>
                                          <p:attrName>style.visibility</p:attrName>
                                        </p:attrNameLst>
                                      </p:cBhvr>
                                      <p:to>
                                        <p:strVal val="visible"/>
                                      </p:to>
                                    </p:set>
                                    <p:animEffect transition="in" filter="blinds(horizontal)">
                                      <p:cBhvr>
                                        <p:cTn id="12" dur="500"/>
                                        <p:tgtEl>
                                          <p:spTgt spid="31954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19544"/>
                                        </p:tgtEl>
                                        <p:attrNameLst>
                                          <p:attrName>style.visibility</p:attrName>
                                        </p:attrNameLst>
                                      </p:cBhvr>
                                      <p:to>
                                        <p:strVal val="visible"/>
                                      </p:to>
                                    </p:set>
                                    <p:animEffect transition="in" filter="blinds(horizontal)">
                                      <p:cBhvr>
                                        <p:cTn id="17" dur="500"/>
                                        <p:tgtEl>
                                          <p:spTgt spid="31954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19545"/>
                                        </p:tgtEl>
                                        <p:attrNameLst>
                                          <p:attrName>style.visibility</p:attrName>
                                        </p:attrNameLst>
                                      </p:cBhvr>
                                      <p:to>
                                        <p:strVal val="visible"/>
                                      </p:to>
                                    </p:set>
                                    <p:animEffect transition="in" filter="blinds(horizontal)">
                                      <p:cBhvr>
                                        <p:cTn id="22" dur="500"/>
                                        <p:tgtEl>
                                          <p:spTgt spid="31954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319521"/>
                                        </p:tgtEl>
                                        <p:attrNameLst>
                                          <p:attrName>style.visibility</p:attrName>
                                        </p:attrNameLst>
                                      </p:cBhvr>
                                      <p:to>
                                        <p:strVal val="visible"/>
                                      </p:to>
                                    </p:set>
                                    <p:animEffect transition="in" filter="wipe(left)">
                                      <p:cBhvr>
                                        <p:cTn id="27" dur="500"/>
                                        <p:tgtEl>
                                          <p:spTgt spid="31952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319490"/>
                                        </p:tgtEl>
                                        <p:attrNameLst>
                                          <p:attrName>style.visibility</p:attrName>
                                        </p:attrNameLst>
                                      </p:cBhvr>
                                      <p:to>
                                        <p:strVal val="visible"/>
                                      </p:to>
                                    </p:set>
                                    <p:animEffect transition="in" filter="dissolve">
                                      <p:cBhvr>
                                        <p:cTn id="32" dur="500"/>
                                        <p:tgtEl>
                                          <p:spTgt spid="31949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19532"/>
                                        </p:tgtEl>
                                        <p:attrNameLst>
                                          <p:attrName>style.visibility</p:attrName>
                                        </p:attrNameLst>
                                      </p:cBhvr>
                                      <p:to>
                                        <p:strVal val="visible"/>
                                      </p:to>
                                    </p:set>
                                    <p:animEffect transition="in" filter="wipe(up)">
                                      <p:cBhvr>
                                        <p:cTn id="37" dur="500"/>
                                        <p:tgtEl>
                                          <p:spTgt spid="319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532" grpId="0" animBg="1"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灯片编号占位符 5">
            <a:extLst>
              <a:ext uri="{FF2B5EF4-FFF2-40B4-BE49-F238E27FC236}">
                <a16:creationId xmlns:a16="http://schemas.microsoft.com/office/drawing/2014/main" id="{A1F74023-6D13-4D56-82C8-A059991BD451}"/>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84F2B31C-1F4A-44D3-8D93-A585687759B7}" type="slidenum">
              <a:rPr lang="en-US" altLang="zh-CN" sz="1400" smtClean="0"/>
              <a:pPr>
                <a:spcBef>
                  <a:spcPct val="0"/>
                </a:spcBef>
                <a:buFontTx/>
                <a:buNone/>
              </a:pPr>
              <a:t>34</a:t>
            </a:fld>
            <a:endParaRPr lang="en-US" altLang="zh-CN" sz="1400"/>
          </a:p>
        </p:txBody>
      </p:sp>
      <p:sp>
        <p:nvSpPr>
          <p:cNvPr id="40963" name="Rectangle 2">
            <a:extLst>
              <a:ext uri="{FF2B5EF4-FFF2-40B4-BE49-F238E27FC236}">
                <a16:creationId xmlns:a16="http://schemas.microsoft.com/office/drawing/2014/main" id="{853A38C8-B751-491C-84FC-900666B32BAD}"/>
              </a:ext>
            </a:extLst>
          </p:cNvPr>
          <p:cNvSpPr>
            <a:spLocks noGrp="1" noChangeArrowheads="1"/>
          </p:cNvSpPr>
          <p:nvPr>
            <p:ph type="title"/>
          </p:nvPr>
        </p:nvSpPr>
        <p:spPr>
          <a:xfrm>
            <a:off x="685800" y="404813"/>
            <a:ext cx="6870700" cy="647700"/>
          </a:xfrm>
        </p:spPr>
        <p:txBody>
          <a:bodyPr/>
          <a:lstStyle/>
          <a:p>
            <a:pPr eaLnBrk="1" hangingPunct="1"/>
            <a:r>
              <a:rPr lang="zh-CN" altLang="en-US" sz="4000"/>
              <a:t>三级价格歧视</a:t>
            </a:r>
          </a:p>
        </p:txBody>
      </p:sp>
      <p:sp>
        <p:nvSpPr>
          <p:cNvPr id="320515" name="Rectangle 3">
            <a:extLst>
              <a:ext uri="{FF2B5EF4-FFF2-40B4-BE49-F238E27FC236}">
                <a16:creationId xmlns:a16="http://schemas.microsoft.com/office/drawing/2014/main" id="{52AA2CF2-99A3-4C1C-A419-6F7572BB92E9}"/>
              </a:ext>
            </a:extLst>
          </p:cNvPr>
          <p:cNvSpPr>
            <a:spLocks noGrp="1" noChangeArrowheads="1"/>
          </p:cNvSpPr>
          <p:nvPr>
            <p:ph type="body" idx="1"/>
          </p:nvPr>
        </p:nvSpPr>
        <p:spPr>
          <a:xfrm>
            <a:off x="684213" y="1125538"/>
            <a:ext cx="7696200" cy="3095625"/>
          </a:xfrm>
          <a:solidFill>
            <a:srgbClr val="FFCC00"/>
          </a:solidFill>
          <a:ln w="38100">
            <a:solidFill>
              <a:srgbClr val="FF0000"/>
            </a:solidFill>
            <a:miter lim="800000"/>
            <a:headEnd/>
            <a:tailEnd/>
          </a:ln>
        </p:spPr>
        <p:txBody>
          <a:bodyPr/>
          <a:lstStyle/>
          <a:p>
            <a:pPr marL="476250" indent="-476250" eaLnBrk="1" hangingPunct="1"/>
            <a:r>
              <a:rPr lang="zh-CN" altLang="en-US" b="1"/>
              <a:t>三级价格歧视</a:t>
            </a:r>
            <a:r>
              <a:rPr lang="en-US" altLang="zh-CN" b="1"/>
              <a:t>(third degree price discrimination)</a:t>
            </a:r>
            <a:r>
              <a:rPr lang="zh-CN" altLang="en-US" b="1"/>
              <a:t>指不同消费者可能付不同的价格，而同一消费者所购买的不同单元的价格是一样的。或者说，同一产品在不同的市场上的价格不一样，但在同一市场上则只有一个价格。</a:t>
            </a:r>
          </a:p>
        </p:txBody>
      </p:sp>
      <p:sp>
        <p:nvSpPr>
          <p:cNvPr id="320516" name="Rectangle 4">
            <a:extLst>
              <a:ext uri="{FF2B5EF4-FFF2-40B4-BE49-F238E27FC236}">
                <a16:creationId xmlns:a16="http://schemas.microsoft.com/office/drawing/2014/main" id="{4A6FB392-2E61-4B7C-972B-FC12EBB06A8E}"/>
              </a:ext>
            </a:extLst>
          </p:cNvPr>
          <p:cNvSpPr>
            <a:spLocks noChangeArrowheads="1"/>
          </p:cNvSpPr>
          <p:nvPr/>
        </p:nvSpPr>
        <p:spPr bwMode="auto">
          <a:xfrm>
            <a:off x="611188" y="4437063"/>
            <a:ext cx="7696200" cy="2087562"/>
          </a:xfrm>
          <a:prstGeom prst="rect">
            <a:avLst/>
          </a:prstGeom>
          <a:solidFill>
            <a:srgbClr val="FFCC00"/>
          </a:solidFill>
          <a:ln w="38100">
            <a:solidFill>
              <a:srgbClr val="FF0000"/>
            </a:solidFill>
            <a:miter lim="800000"/>
            <a:headEnd/>
            <a:tailEnd/>
          </a:ln>
        </p:spPr>
        <p:txBody>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b="1"/>
              <a:t>最常见的价格歧视方法。要求厂商将消费者区分为不同组别，且不同组别消费者具有各自需求函数且需求弹性各不相同。</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20515">
                                            <p:bg/>
                                          </p:spTgt>
                                        </p:tgtEl>
                                        <p:attrNameLst>
                                          <p:attrName>style.visibility</p:attrName>
                                        </p:attrNameLst>
                                      </p:cBhvr>
                                      <p:to>
                                        <p:strVal val="visible"/>
                                      </p:to>
                                    </p:set>
                                    <p:animEffect transition="in" filter="diamond(in)">
                                      <p:cBhvr>
                                        <p:cTn id="7" dur="2000"/>
                                        <p:tgtEl>
                                          <p:spTgt spid="32051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20515">
                                            <p:txEl>
                                              <p:pRg st="0" end="0"/>
                                            </p:txEl>
                                          </p:spTgt>
                                        </p:tgtEl>
                                        <p:attrNameLst>
                                          <p:attrName>style.visibility</p:attrName>
                                        </p:attrNameLst>
                                      </p:cBhvr>
                                      <p:to>
                                        <p:strVal val="visible"/>
                                      </p:to>
                                    </p:set>
                                    <p:animEffect transition="in" filter="diamond(in)">
                                      <p:cBhvr>
                                        <p:cTn id="12" dur="2000"/>
                                        <p:tgtEl>
                                          <p:spTgt spid="3205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20516"/>
                                        </p:tgtEl>
                                        <p:attrNameLst>
                                          <p:attrName>style.visibility</p:attrName>
                                        </p:attrNameLst>
                                      </p:cBhvr>
                                      <p:to>
                                        <p:strVal val="visible"/>
                                      </p:to>
                                    </p:set>
                                    <p:animEffect transition="in" filter="diamond(in)">
                                      <p:cBhvr>
                                        <p:cTn id="17" dur="2000"/>
                                        <p:tgtEl>
                                          <p:spTgt spid="320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5" grpId="0" build="p" animBg="1"/>
      <p:bldP spid="32051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灯片编号占位符 5">
            <a:extLst>
              <a:ext uri="{FF2B5EF4-FFF2-40B4-BE49-F238E27FC236}">
                <a16:creationId xmlns:a16="http://schemas.microsoft.com/office/drawing/2014/main" id="{D6EBD171-14D0-4F68-871A-997BA86B849C}"/>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8317B812-6C1A-4DF9-9BC7-D81D6A79A476}" type="slidenum">
              <a:rPr lang="en-US" altLang="zh-CN" sz="1400" smtClean="0"/>
              <a:pPr>
                <a:spcBef>
                  <a:spcPct val="0"/>
                </a:spcBef>
                <a:buFontTx/>
                <a:buNone/>
              </a:pPr>
              <a:t>35</a:t>
            </a:fld>
            <a:endParaRPr lang="en-US" altLang="zh-CN" sz="1400"/>
          </a:p>
        </p:txBody>
      </p:sp>
      <p:sp>
        <p:nvSpPr>
          <p:cNvPr id="41987" name="Rectangle 2">
            <a:extLst>
              <a:ext uri="{FF2B5EF4-FFF2-40B4-BE49-F238E27FC236}">
                <a16:creationId xmlns:a16="http://schemas.microsoft.com/office/drawing/2014/main" id="{D1AC2D3B-84C6-4FBA-B3B2-3C42C7BAB75B}"/>
              </a:ext>
            </a:extLst>
          </p:cNvPr>
          <p:cNvSpPr>
            <a:spLocks noGrp="1" noChangeArrowheads="1"/>
          </p:cNvSpPr>
          <p:nvPr>
            <p:ph type="title"/>
          </p:nvPr>
        </p:nvSpPr>
        <p:spPr>
          <a:xfrm>
            <a:off x="685800" y="152400"/>
            <a:ext cx="6870700" cy="828675"/>
          </a:xfrm>
        </p:spPr>
        <p:txBody>
          <a:bodyPr/>
          <a:lstStyle/>
          <a:p>
            <a:pPr eaLnBrk="1" hangingPunct="1"/>
            <a:r>
              <a:rPr lang="zh-CN" altLang="en-US"/>
              <a:t>三级价格歧视</a:t>
            </a:r>
          </a:p>
        </p:txBody>
      </p:sp>
      <p:sp>
        <p:nvSpPr>
          <p:cNvPr id="321539" name="Rectangle 3">
            <a:extLst>
              <a:ext uri="{FF2B5EF4-FFF2-40B4-BE49-F238E27FC236}">
                <a16:creationId xmlns:a16="http://schemas.microsoft.com/office/drawing/2014/main" id="{CC19FF76-B9A1-4020-86B3-1CBF18118BA0}"/>
              </a:ext>
            </a:extLst>
          </p:cNvPr>
          <p:cNvSpPr>
            <a:spLocks noGrp="1" noChangeArrowheads="1"/>
          </p:cNvSpPr>
          <p:nvPr>
            <p:ph type="body" idx="1"/>
          </p:nvPr>
        </p:nvSpPr>
        <p:spPr>
          <a:xfrm>
            <a:off x="684213" y="1341438"/>
            <a:ext cx="8064500" cy="4967287"/>
          </a:xfrm>
          <a:solidFill>
            <a:schemeClr val="bg2"/>
          </a:solidFill>
          <a:ln w="47625">
            <a:solidFill>
              <a:srgbClr val="FF0000"/>
            </a:solidFill>
            <a:miter lim="800000"/>
            <a:headEnd/>
            <a:tailEnd/>
          </a:ln>
        </p:spPr>
        <p:txBody>
          <a:bodyPr/>
          <a:lstStyle/>
          <a:p>
            <a:pPr marL="476250" indent="-476250" eaLnBrk="1" hangingPunct="1">
              <a:lnSpc>
                <a:spcPct val="90000"/>
              </a:lnSpc>
            </a:pPr>
            <a:r>
              <a:rPr lang="zh-CN" altLang="en-US" sz="2800" b="1"/>
              <a:t>通过三级价格歧视实现利润最大必须满足条件</a:t>
            </a:r>
          </a:p>
          <a:p>
            <a:pPr marL="476250" indent="-476250" algn="ctr" eaLnBrk="1" hangingPunct="1">
              <a:lnSpc>
                <a:spcPct val="90000"/>
              </a:lnSpc>
              <a:buFontTx/>
              <a:buNone/>
            </a:pPr>
            <a:r>
              <a:rPr lang="en-US" altLang="zh-CN" sz="2800" b="1" i="1"/>
              <a:t>MR</a:t>
            </a:r>
            <a:r>
              <a:rPr lang="en-US" altLang="zh-CN" sz="2800" b="1" i="1" baseline="-25000"/>
              <a:t>1</a:t>
            </a:r>
            <a:r>
              <a:rPr lang="en-US" altLang="zh-CN" sz="2800" b="1" i="1"/>
              <a:t>=MR</a:t>
            </a:r>
            <a:r>
              <a:rPr lang="en-US" altLang="zh-CN" sz="2800" b="1" i="1" baseline="-25000"/>
              <a:t>2</a:t>
            </a:r>
            <a:r>
              <a:rPr lang="en-US" altLang="zh-CN" sz="2800" b="1" i="1"/>
              <a:t>=MC</a:t>
            </a:r>
          </a:p>
          <a:p>
            <a:pPr marL="476250" indent="-476250" eaLnBrk="1" hangingPunct="1">
              <a:lnSpc>
                <a:spcPct val="90000"/>
              </a:lnSpc>
            </a:pPr>
            <a:r>
              <a:rPr lang="zh-CN" altLang="en-US" sz="2800" b="1" i="1">
                <a:solidFill>
                  <a:schemeClr val="hlink"/>
                </a:solidFill>
              </a:rPr>
              <a:t>证明</a:t>
            </a:r>
            <a:r>
              <a:rPr lang="zh-CN" altLang="en-US" sz="2800" b="1">
                <a:solidFill>
                  <a:schemeClr val="hlink"/>
                </a:solidFill>
              </a:rPr>
              <a:t>：</a:t>
            </a:r>
            <a:r>
              <a:rPr lang="zh-CN" altLang="en-US" sz="2800" b="1"/>
              <a:t>设两市场需求函数分别为</a:t>
            </a:r>
            <a:r>
              <a:rPr lang="en-US" altLang="zh-CN" sz="2800" b="1" i="1"/>
              <a:t>P</a:t>
            </a:r>
            <a:r>
              <a:rPr lang="en-US" altLang="zh-CN" sz="2800" b="1" i="1" baseline="-25000"/>
              <a:t>1</a:t>
            </a:r>
            <a:r>
              <a:rPr lang="en-US" altLang="zh-CN" sz="2800" b="1" i="1"/>
              <a:t>(Q</a:t>
            </a:r>
            <a:r>
              <a:rPr lang="en-US" altLang="zh-CN" sz="2800" b="1" i="1" baseline="-25000"/>
              <a:t>1</a:t>
            </a:r>
            <a:r>
              <a:rPr lang="en-US" altLang="zh-CN" sz="2800" b="1" i="1"/>
              <a:t>)</a:t>
            </a:r>
            <a:r>
              <a:rPr lang="zh-CN" altLang="en-US" sz="2800" b="1"/>
              <a:t>与</a:t>
            </a:r>
            <a:r>
              <a:rPr lang="en-US" altLang="zh-CN" sz="2800" b="1" i="1"/>
              <a:t>P</a:t>
            </a:r>
            <a:r>
              <a:rPr lang="en-US" altLang="zh-CN" sz="2800" b="1" i="1" baseline="-25000"/>
              <a:t>2</a:t>
            </a:r>
            <a:r>
              <a:rPr lang="en-US" altLang="zh-CN" sz="2800" b="1" i="1"/>
              <a:t>(Q</a:t>
            </a:r>
            <a:r>
              <a:rPr lang="en-US" altLang="zh-CN" sz="2800" b="1" i="1" baseline="-25000"/>
              <a:t>2</a:t>
            </a:r>
            <a:r>
              <a:rPr lang="en-US" altLang="zh-CN" sz="2800" b="1" i="1"/>
              <a:t>)</a:t>
            </a:r>
            <a:r>
              <a:rPr lang="zh-CN" altLang="en-US" sz="2800" b="1"/>
              <a:t>，成本函数为</a:t>
            </a:r>
            <a:r>
              <a:rPr lang="en-US" altLang="zh-CN" sz="2800" b="1" i="1"/>
              <a:t>TC(Q</a:t>
            </a:r>
            <a:r>
              <a:rPr lang="en-US" altLang="zh-CN" sz="2800" b="1" i="1" baseline="-25000"/>
              <a:t>1</a:t>
            </a:r>
            <a:r>
              <a:rPr lang="en-US" altLang="zh-CN" sz="2800" b="1" i="1"/>
              <a:t>+Q</a:t>
            </a:r>
            <a:r>
              <a:rPr lang="en-US" altLang="zh-CN" sz="2800" b="1" i="1" baseline="-25000"/>
              <a:t>2</a:t>
            </a:r>
            <a:r>
              <a:rPr lang="en-US" altLang="zh-CN" sz="2800" b="1" i="1"/>
              <a:t>)</a:t>
            </a:r>
            <a:r>
              <a:rPr lang="zh-CN" altLang="en-US" sz="2800" b="1"/>
              <a:t>，则利润函数为</a:t>
            </a:r>
          </a:p>
          <a:p>
            <a:pPr marL="476250" indent="-476250" algn="ctr" eaLnBrk="1" hangingPunct="1">
              <a:lnSpc>
                <a:spcPct val="90000"/>
              </a:lnSpc>
              <a:buFontTx/>
              <a:buNone/>
            </a:pPr>
            <a:r>
              <a:rPr lang="zh-CN" altLang="en-US" sz="2800" b="1" i="1"/>
              <a:t>	</a:t>
            </a:r>
            <a:r>
              <a:rPr lang="en-US" altLang="zh-CN" sz="2800" b="1" i="1">
                <a:cs typeface="Times New Roman" panose="02020603050405020304" pitchFamily="18" charset="0"/>
              </a:rPr>
              <a:t>π= </a:t>
            </a:r>
            <a:r>
              <a:rPr lang="en-US" altLang="zh-CN" sz="2800" b="1" i="1"/>
              <a:t>P</a:t>
            </a:r>
            <a:r>
              <a:rPr lang="en-US" altLang="zh-CN" sz="2800" b="1" i="1" baseline="-25000"/>
              <a:t>1</a:t>
            </a:r>
            <a:r>
              <a:rPr lang="en-US" altLang="zh-CN" sz="2800" b="1" i="1"/>
              <a:t>(Q</a:t>
            </a:r>
            <a:r>
              <a:rPr lang="en-US" altLang="zh-CN" sz="2800" b="1" i="1" baseline="-25000"/>
              <a:t>1</a:t>
            </a:r>
            <a:r>
              <a:rPr lang="en-US" altLang="zh-CN" sz="2800" b="1" i="1"/>
              <a:t>) </a:t>
            </a:r>
            <a:r>
              <a:rPr lang="en-US" altLang="zh-CN" sz="2800" b="1" i="1">
                <a:latin typeface="Arial" panose="020B0604020202020204" pitchFamily="34" charset="0"/>
              </a:rPr>
              <a:t>·</a:t>
            </a:r>
            <a:r>
              <a:rPr lang="en-US" altLang="zh-CN" sz="2800" b="1" i="1"/>
              <a:t>Q</a:t>
            </a:r>
            <a:r>
              <a:rPr lang="en-US" altLang="zh-CN" sz="2800" b="1" i="1" baseline="-25000"/>
              <a:t>1</a:t>
            </a:r>
            <a:r>
              <a:rPr lang="en-US" altLang="zh-CN" sz="2800" b="1" i="1"/>
              <a:t>+ P</a:t>
            </a:r>
            <a:r>
              <a:rPr lang="en-US" altLang="zh-CN" sz="2800" b="1" i="1" baseline="-25000"/>
              <a:t>2</a:t>
            </a:r>
            <a:r>
              <a:rPr lang="en-US" altLang="zh-CN" sz="2800" b="1" i="1"/>
              <a:t>(Q</a:t>
            </a:r>
            <a:r>
              <a:rPr lang="en-US" altLang="zh-CN" sz="2800" b="1" i="1" baseline="-25000"/>
              <a:t>2</a:t>
            </a:r>
            <a:r>
              <a:rPr lang="en-US" altLang="zh-CN" sz="2800" b="1" i="1"/>
              <a:t>) </a:t>
            </a:r>
            <a:r>
              <a:rPr lang="en-US" altLang="zh-CN" sz="2800" b="1" i="1">
                <a:latin typeface="Arial" panose="020B0604020202020204" pitchFamily="34" charset="0"/>
              </a:rPr>
              <a:t>·</a:t>
            </a:r>
            <a:r>
              <a:rPr lang="en-US" altLang="zh-CN" sz="2800" b="1" i="1"/>
              <a:t>Q</a:t>
            </a:r>
            <a:r>
              <a:rPr lang="en-US" altLang="zh-CN" sz="2800" b="1" i="1" baseline="-25000"/>
              <a:t>2</a:t>
            </a:r>
            <a:r>
              <a:rPr lang="en-US" altLang="zh-CN" sz="2800" b="1" i="1"/>
              <a:t>- TC(Q</a:t>
            </a:r>
            <a:r>
              <a:rPr lang="en-US" altLang="zh-CN" sz="2800" b="1" i="1" baseline="-25000"/>
              <a:t>1</a:t>
            </a:r>
            <a:r>
              <a:rPr lang="en-US" altLang="zh-CN" sz="2800" b="1" i="1"/>
              <a:t>+Q</a:t>
            </a:r>
            <a:r>
              <a:rPr lang="en-US" altLang="zh-CN" sz="2800" b="1" i="1" baseline="-25000"/>
              <a:t>2</a:t>
            </a:r>
            <a:r>
              <a:rPr lang="en-US" altLang="zh-CN" sz="2800" b="1" i="1"/>
              <a:t>)</a:t>
            </a:r>
          </a:p>
          <a:p>
            <a:pPr marL="476250" indent="-476250" eaLnBrk="1" hangingPunct="1">
              <a:lnSpc>
                <a:spcPct val="90000"/>
              </a:lnSpc>
              <a:buFontTx/>
              <a:buNone/>
            </a:pPr>
            <a:r>
              <a:rPr lang="en-US" altLang="zh-CN" sz="2800" b="1" i="1"/>
              <a:t>	</a:t>
            </a:r>
            <a:r>
              <a:rPr lang="zh-CN" altLang="en-US" sz="2800" b="1"/>
              <a:t>令</a:t>
            </a:r>
            <a:r>
              <a:rPr lang="en-US" altLang="zh-CN" sz="2800" b="1" i="1">
                <a:cs typeface="Times New Roman" panose="02020603050405020304" pitchFamily="18" charset="0"/>
              </a:rPr>
              <a:t>π</a:t>
            </a:r>
            <a:r>
              <a:rPr lang="zh-CN" altLang="en-US" sz="2800" b="1"/>
              <a:t>对</a:t>
            </a:r>
            <a:r>
              <a:rPr lang="en-US" altLang="zh-CN" sz="2800" b="1"/>
              <a:t>Q</a:t>
            </a:r>
            <a:r>
              <a:rPr lang="en-US" altLang="zh-CN" sz="2800" b="1" baseline="-25000"/>
              <a:t>1</a:t>
            </a:r>
            <a:r>
              <a:rPr lang="zh-CN" altLang="en-US" sz="2800" b="1"/>
              <a:t>，</a:t>
            </a:r>
            <a:r>
              <a:rPr lang="en-US" altLang="zh-CN" sz="2800" b="1"/>
              <a:t>Q</a:t>
            </a:r>
            <a:r>
              <a:rPr lang="en-US" altLang="zh-CN" sz="2800" b="1" baseline="-25000"/>
              <a:t>2</a:t>
            </a:r>
            <a:r>
              <a:rPr lang="zh-CN" altLang="en-US" sz="2800" b="1"/>
              <a:t>的偏导数为零，则可得</a:t>
            </a:r>
          </a:p>
          <a:p>
            <a:pPr marL="476250" indent="-476250" algn="ctr" eaLnBrk="1" hangingPunct="1">
              <a:lnSpc>
                <a:spcPct val="90000"/>
              </a:lnSpc>
              <a:buFontTx/>
              <a:buNone/>
            </a:pPr>
            <a:r>
              <a:rPr lang="en-US" altLang="zh-CN" sz="2800" b="1" i="1"/>
              <a:t>MR</a:t>
            </a:r>
            <a:r>
              <a:rPr lang="en-US" altLang="zh-CN" sz="2800" b="1" i="1" baseline="-25000"/>
              <a:t>1</a:t>
            </a:r>
            <a:r>
              <a:rPr lang="en-US" altLang="zh-CN" sz="2800" b="1" i="1"/>
              <a:t>(Q</a:t>
            </a:r>
            <a:r>
              <a:rPr lang="en-US" altLang="zh-CN" sz="2800" b="1" i="1" baseline="-25000"/>
              <a:t>1</a:t>
            </a:r>
            <a:r>
              <a:rPr lang="en-US" altLang="zh-CN" sz="2800" b="1" i="1"/>
              <a:t>)=MC(Q</a:t>
            </a:r>
            <a:r>
              <a:rPr lang="en-US" altLang="zh-CN" sz="2800" b="1" i="1" baseline="-25000"/>
              <a:t>1</a:t>
            </a:r>
            <a:r>
              <a:rPr lang="en-US" altLang="zh-CN" sz="2800" b="1" i="1"/>
              <a:t>+Q</a:t>
            </a:r>
            <a:r>
              <a:rPr lang="en-US" altLang="zh-CN" sz="2800" b="1" i="1" baseline="-25000"/>
              <a:t>2</a:t>
            </a:r>
            <a:r>
              <a:rPr lang="en-US" altLang="zh-CN" sz="2800" b="1" i="1"/>
              <a:t>) </a:t>
            </a:r>
          </a:p>
          <a:p>
            <a:pPr marL="476250" indent="-476250" algn="ctr" eaLnBrk="1" hangingPunct="1">
              <a:lnSpc>
                <a:spcPct val="90000"/>
              </a:lnSpc>
              <a:buFontTx/>
              <a:buNone/>
            </a:pPr>
            <a:r>
              <a:rPr lang="en-US" altLang="zh-CN" sz="2800" b="1" i="1"/>
              <a:t>MR</a:t>
            </a:r>
            <a:r>
              <a:rPr lang="en-US" altLang="zh-CN" sz="2800" b="1" i="1" baseline="-25000"/>
              <a:t>2 </a:t>
            </a:r>
            <a:r>
              <a:rPr lang="en-US" altLang="zh-CN" sz="2800" b="1" i="1"/>
              <a:t>(Q</a:t>
            </a:r>
            <a:r>
              <a:rPr lang="en-US" altLang="zh-CN" sz="2800" b="1" i="1" baseline="-25000"/>
              <a:t>2</a:t>
            </a:r>
            <a:r>
              <a:rPr lang="en-US" altLang="zh-CN" sz="2800" b="1" i="1"/>
              <a:t>)</a:t>
            </a:r>
            <a:r>
              <a:rPr lang="en-US" altLang="zh-CN" sz="2800" b="1" i="1" baseline="-25000"/>
              <a:t> </a:t>
            </a:r>
            <a:r>
              <a:rPr lang="en-US" altLang="zh-CN" sz="2800" b="1" i="1"/>
              <a:t>=MC (Q</a:t>
            </a:r>
            <a:r>
              <a:rPr lang="en-US" altLang="zh-CN" sz="2800" b="1" i="1" baseline="-25000"/>
              <a:t>1</a:t>
            </a:r>
            <a:r>
              <a:rPr lang="en-US" altLang="zh-CN" sz="2800" b="1" i="1"/>
              <a:t>+Q</a:t>
            </a:r>
            <a:r>
              <a:rPr lang="en-US" altLang="zh-CN" sz="2800" b="1" i="1" baseline="-25000"/>
              <a:t>2</a:t>
            </a:r>
            <a:r>
              <a:rPr lang="en-US" altLang="zh-CN" sz="2800" b="1" i="1"/>
              <a:t>) </a:t>
            </a:r>
          </a:p>
          <a:p>
            <a:pPr marL="476250" indent="-476250" eaLnBrk="1" hangingPunct="1">
              <a:lnSpc>
                <a:spcPct val="90000"/>
              </a:lnSpc>
              <a:buFontTx/>
              <a:buNone/>
            </a:pPr>
            <a:r>
              <a:rPr lang="en-US" altLang="zh-CN" sz="2800" b="1"/>
              <a:t>       </a:t>
            </a:r>
            <a:r>
              <a:rPr lang="zh-CN" altLang="en-US" sz="2800" b="1"/>
              <a:t>即   </a:t>
            </a:r>
            <a:r>
              <a:rPr lang="en-US" altLang="zh-CN" sz="2800" b="1" i="1"/>
              <a:t>MR</a:t>
            </a:r>
            <a:r>
              <a:rPr lang="en-US" altLang="zh-CN" sz="2800" b="1" i="1" baseline="-25000"/>
              <a:t>1</a:t>
            </a:r>
            <a:r>
              <a:rPr lang="en-US" altLang="zh-CN" sz="2800" b="1" i="1"/>
              <a:t>=MR</a:t>
            </a:r>
            <a:r>
              <a:rPr lang="en-US" altLang="zh-CN" sz="2800" b="1" i="1" baseline="-25000"/>
              <a:t>2</a:t>
            </a:r>
            <a:r>
              <a:rPr lang="en-US" altLang="zh-CN" sz="2800" b="1" i="1"/>
              <a:t>=MC</a:t>
            </a:r>
          </a:p>
          <a:p>
            <a:pPr marL="476250" indent="-476250" eaLnBrk="1" hangingPunct="1">
              <a:lnSpc>
                <a:spcPct val="90000"/>
              </a:lnSpc>
              <a:buFontTx/>
              <a:buNone/>
            </a:pPr>
            <a:endParaRPr lang="en-US" altLang="zh-CN" sz="2800" b="1"/>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21539">
                                            <p:txEl>
                                              <p:pRg st="0" end="0"/>
                                            </p:txEl>
                                          </p:spTgt>
                                        </p:tgtEl>
                                        <p:attrNameLst>
                                          <p:attrName>style.visibility</p:attrName>
                                        </p:attrNameLst>
                                      </p:cBhvr>
                                      <p:to>
                                        <p:strVal val="visible"/>
                                      </p:to>
                                    </p:set>
                                    <p:anim calcmode="lin" valueType="num">
                                      <p:cBhvr additive="base">
                                        <p:cTn id="7" dur="500" fill="hold"/>
                                        <p:tgtEl>
                                          <p:spTgt spid="3215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15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21539">
                                            <p:txEl>
                                              <p:pRg st="1" end="1"/>
                                            </p:txEl>
                                          </p:spTgt>
                                        </p:tgtEl>
                                        <p:attrNameLst>
                                          <p:attrName>style.visibility</p:attrName>
                                        </p:attrNameLst>
                                      </p:cBhvr>
                                      <p:to>
                                        <p:strVal val="visible"/>
                                      </p:to>
                                    </p:set>
                                    <p:anim calcmode="lin" valueType="num">
                                      <p:cBhvr additive="base">
                                        <p:cTn id="13" dur="500" fill="hold"/>
                                        <p:tgtEl>
                                          <p:spTgt spid="3215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15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21539">
                                            <p:txEl>
                                              <p:pRg st="2" end="2"/>
                                            </p:txEl>
                                          </p:spTgt>
                                        </p:tgtEl>
                                        <p:attrNameLst>
                                          <p:attrName>style.visibility</p:attrName>
                                        </p:attrNameLst>
                                      </p:cBhvr>
                                      <p:to>
                                        <p:strVal val="visible"/>
                                      </p:to>
                                    </p:set>
                                    <p:anim calcmode="lin" valueType="num">
                                      <p:cBhvr additive="base">
                                        <p:cTn id="19" dur="500" fill="hold"/>
                                        <p:tgtEl>
                                          <p:spTgt spid="32153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15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21539">
                                            <p:txEl>
                                              <p:pRg st="3" end="3"/>
                                            </p:txEl>
                                          </p:spTgt>
                                        </p:tgtEl>
                                        <p:attrNameLst>
                                          <p:attrName>style.visibility</p:attrName>
                                        </p:attrNameLst>
                                      </p:cBhvr>
                                      <p:to>
                                        <p:strVal val="visible"/>
                                      </p:to>
                                    </p:set>
                                    <p:anim calcmode="lin" valueType="num">
                                      <p:cBhvr additive="base">
                                        <p:cTn id="25" dur="500" fill="hold"/>
                                        <p:tgtEl>
                                          <p:spTgt spid="32153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153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21539">
                                            <p:txEl>
                                              <p:pRg st="4" end="4"/>
                                            </p:txEl>
                                          </p:spTgt>
                                        </p:tgtEl>
                                        <p:attrNameLst>
                                          <p:attrName>style.visibility</p:attrName>
                                        </p:attrNameLst>
                                      </p:cBhvr>
                                      <p:to>
                                        <p:strVal val="visible"/>
                                      </p:to>
                                    </p:set>
                                    <p:anim calcmode="lin" valueType="num">
                                      <p:cBhvr additive="base">
                                        <p:cTn id="31" dur="500" fill="hold"/>
                                        <p:tgtEl>
                                          <p:spTgt spid="32153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153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321539">
                                            <p:txEl>
                                              <p:pRg st="5" end="5"/>
                                            </p:txEl>
                                          </p:spTgt>
                                        </p:tgtEl>
                                        <p:attrNameLst>
                                          <p:attrName>style.visibility</p:attrName>
                                        </p:attrNameLst>
                                      </p:cBhvr>
                                      <p:to>
                                        <p:strVal val="visible"/>
                                      </p:to>
                                    </p:set>
                                    <p:anim calcmode="lin" valueType="num">
                                      <p:cBhvr additive="base">
                                        <p:cTn id="37" dur="500" fill="hold"/>
                                        <p:tgtEl>
                                          <p:spTgt spid="32153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153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321539">
                                            <p:txEl>
                                              <p:pRg st="6" end="6"/>
                                            </p:txEl>
                                          </p:spTgt>
                                        </p:tgtEl>
                                        <p:attrNameLst>
                                          <p:attrName>style.visibility</p:attrName>
                                        </p:attrNameLst>
                                      </p:cBhvr>
                                      <p:to>
                                        <p:strVal val="visible"/>
                                      </p:to>
                                    </p:set>
                                    <p:anim calcmode="lin" valueType="num">
                                      <p:cBhvr additive="base">
                                        <p:cTn id="43" dur="500" fill="hold"/>
                                        <p:tgtEl>
                                          <p:spTgt spid="32153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2153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321539">
                                            <p:txEl>
                                              <p:pRg st="7" end="7"/>
                                            </p:txEl>
                                          </p:spTgt>
                                        </p:tgtEl>
                                        <p:attrNameLst>
                                          <p:attrName>style.visibility</p:attrName>
                                        </p:attrNameLst>
                                      </p:cBhvr>
                                      <p:to>
                                        <p:strVal val="visible"/>
                                      </p:to>
                                    </p:set>
                                    <p:anim calcmode="lin" valueType="num">
                                      <p:cBhvr additive="base">
                                        <p:cTn id="49" dur="500" fill="hold"/>
                                        <p:tgtEl>
                                          <p:spTgt spid="321539">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2153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3010" name="灯片编号占位符 6">
            <a:extLst>
              <a:ext uri="{FF2B5EF4-FFF2-40B4-BE49-F238E27FC236}">
                <a16:creationId xmlns:a16="http://schemas.microsoft.com/office/drawing/2014/main" id="{A9C9739A-F2C6-4B1C-9F95-1AD4E15F9EB8}"/>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56FF92AA-1D22-48D5-A885-A8B8B6F59F32}" type="slidenum">
              <a:rPr lang="en-US" altLang="zh-CN" sz="1400" smtClean="0"/>
              <a:pPr>
                <a:spcBef>
                  <a:spcPct val="0"/>
                </a:spcBef>
                <a:buFontTx/>
                <a:buNone/>
              </a:pPr>
              <a:t>36</a:t>
            </a:fld>
            <a:endParaRPr lang="en-US" altLang="zh-CN" sz="1400"/>
          </a:p>
        </p:txBody>
      </p:sp>
      <p:sp>
        <p:nvSpPr>
          <p:cNvPr id="43011" name="Rectangle 2">
            <a:extLst>
              <a:ext uri="{FF2B5EF4-FFF2-40B4-BE49-F238E27FC236}">
                <a16:creationId xmlns:a16="http://schemas.microsoft.com/office/drawing/2014/main" id="{62AA2F3B-7FFF-4594-AF7E-086FCEDB5D41}"/>
              </a:ext>
            </a:extLst>
          </p:cNvPr>
          <p:cNvSpPr>
            <a:spLocks noGrp="1" noChangeArrowheads="1"/>
          </p:cNvSpPr>
          <p:nvPr>
            <p:ph type="title"/>
          </p:nvPr>
        </p:nvSpPr>
        <p:spPr>
          <a:xfrm>
            <a:off x="685800" y="115888"/>
            <a:ext cx="6870700" cy="915987"/>
          </a:xfrm>
        </p:spPr>
        <p:txBody>
          <a:bodyPr/>
          <a:lstStyle/>
          <a:p>
            <a:pPr eaLnBrk="1" hangingPunct="1"/>
            <a:r>
              <a:rPr lang="zh-CN" altLang="en-US" sz="4000"/>
              <a:t>三级价格歧视</a:t>
            </a:r>
          </a:p>
        </p:txBody>
      </p:sp>
      <p:sp>
        <p:nvSpPr>
          <p:cNvPr id="324611" name="Rectangle 3">
            <a:extLst>
              <a:ext uri="{FF2B5EF4-FFF2-40B4-BE49-F238E27FC236}">
                <a16:creationId xmlns:a16="http://schemas.microsoft.com/office/drawing/2014/main" id="{485E97E8-CD0C-47C2-B25C-D83213E24F78}"/>
              </a:ext>
            </a:extLst>
          </p:cNvPr>
          <p:cNvSpPr>
            <a:spLocks noGrp="1" noChangeArrowheads="1"/>
          </p:cNvSpPr>
          <p:nvPr>
            <p:ph type="body" sz="half" idx="1"/>
          </p:nvPr>
        </p:nvSpPr>
        <p:spPr>
          <a:xfrm>
            <a:off x="685800" y="1125538"/>
            <a:ext cx="7847013" cy="3743325"/>
          </a:xfrm>
        </p:spPr>
        <p:txBody>
          <a:bodyPr>
            <a:spAutoFit/>
          </a:bodyPr>
          <a:lstStyle/>
          <a:p>
            <a:pPr marL="476250" indent="-476250" eaLnBrk="1" hangingPunct="1"/>
            <a:r>
              <a:rPr lang="zh-CN" altLang="en-US" sz="2400" b="1"/>
              <a:t>各个市场产品的价格高低取决于需求弹性，需求弹性较大的市场定价较低，而需求弹性较小的市场定价较高。</a:t>
            </a:r>
          </a:p>
          <a:p>
            <a:pPr marL="476250" indent="-476250" eaLnBrk="1" hangingPunct="1"/>
            <a:r>
              <a:rPr lang="zh-CN" altLang="en-US" sz="2400" b="1" i="1">
                <a:solidFill>
                  <a:schemeClr val="hlink"/>
                </a:solidFill>
              </a:rPr>
              <a:t>证明</a:t>
            </a:r>
            <a:r>
              <a:rPr lang="zh-CN" altLang="en-US" sz="2400" b="1">
                <a:solidFill>
                  <a:schemeClr val="hlink"/>
                </a:solidFill>
              </a:rPr>
              <a:t>：</a:t>
            </a:r>
            <a:r>
              <a:rPr lang="zh-CN" altLang="en-US" sz="2400" b="1"/>
              <a:t>由于</a:t>
            </a:r>
            <a:r>
              <a:rPr lang="en-US" altLang="zh-CN" sz="2400" b="1" i="1"/>
              <a:t>MR=P(1-1/e</a:t>
            </a:r>
            <a:r>
              <a:rPr lang="en-US" altLang="zh-CN" sz="2400" b="1" i="1" baseline="-25000"/>
              <a:t>d</a:t>
            </a:r>
            <a:r>
              <a:rPr lang="en-US" altLang="zh-CN" sz="2400" b="1" i="1"/>
              <a:t>)</a:t>
            </a:r>
            <a:r>
              <a:rPr lang="zh-CN" altLang="en-US" sz="2400" b="1"/>
              <a:t>，又有</a:t>
            </a:r>
            <a:r>
              <a:rPr lang="en-US" altLang="zh-CN" sz="2400" b="1" i="1"/>
              <a:t>MR</a:t>
            </a:r>
            <a:r>
              <a:rPr lang="en-US" altLang="zh-CN" sz="2400" b="1" i="1" baseline="-25000"/>
              <a:t>1</a:t>
            </a:r>
            <a:r>
              <a:rPr lang="en-US" altLang="zh-CN" sz="2400" b="1" i="1"/>
              <a:t>=MR</a:t>
            </a:r>
            <a:r>
              <a:rPr lang="en-US" altLang="zh-CN" sz="2400" b="1" i="1" baseline="-25000"/>
              <a:t>2</a:t>
            </a:r>
            <a:r>
              <a:rPr lang="en-US" altLang="zh-CN" sz="2400" b="1" i="1"/>
              <a:t>=MC</a:t>
            </a:r>
            <a:r>
              <a:rPr lang="zh-CN" altLang="en-US" sz="2400" b="1"/>
              <a:t>，因此</a:t>
            </a:r>
            <a:r>
              <a:rPr lang="en-US" altLang="zh-CN" sz="2400" b="1" i="1"/>
              <a:t>P</a:t>
            </a:r>
            <a:r>
              <a:rPr lang="en-US" altLang="zh-CN" sz="2400" b="1" i="1" baseline="-25000"/>
              <a:t>1</a:t>
            </a:r>
            <a:r>
              <a:rPr lang="en-US" altLang="zh-CN" sz="2400" b="1" i="1"/>
              <a:t>(1-1/e</a:t>
            </a:r>
            <a:r>
              <a:rPr lang="en-US" altLang="zh-CN" sz="2400" b="1" i="1" baseline="-25000"/>
              <a:t>d1</a:t>
            </a:r>
            <a:r>
              <a:rPr lang="en-US" altLang="zh-CN" sz="2400" b="1" i="1"/>
              <a:t>) =P</a:t>
            </a:r>
            <a:r>
              <a:rPr lang="en-US" altLang="zh-CN" sz="2400" b="1" i="1" baseline="-25000"/>
              <a:t>2</a:t>
            </a:r>
            <a:r>
              <a:rPr lang="en-US" altLang="zh-CN" sz="2400" b="1" i="1"/>
              <a:t>(1-1/e</a:t>
            </a:r>
            <a:r>
              <a:rPr lang="en-US" altLang="zh-CN" sz="2400" b="1" i="1" baseline="-25000"/>
              <a:t>d2</a:t>
            </a:r>
            <a:r>
              <a:rPr lang="en-US" altLang="zh-CN" sz="2400" b="1" i="1"/>
              <a:t>)</a:t>
            </a:r>
            <a:r>
              <a:rPr lang="zh-CN" altLang="en-US" sz="2400" b="1"/>
              <a:t>，于是</a:t>
            </a:r>
          </a:p>
          <a:p>
            <a:pPr marL="476250" indent="-476250" eaLnBrk="1" hangingPunct="1">
              <a:buFontTx/>
              <a:buNone/>
            </a:pPr>
            <a:endParaRPr lang="zh-CN" altLang="en-US" sz="2400"/>
          </a:p>
          <a:p>
            <a:pPr marL="476250" indent="-476250" eaLnBrk="1" hangingPunct="1">
              <a:buFontTx/>
              <a:buNone/>
            </a:pPr>
            <a:endParaRPr lang="zh-CN" altLang="en-US" sz="2400"/>
          </a:p>
          <a:p>
            <a:pPr marL="476250" indent="-476250" eaLnBrk="1" hangingPunct="1">
              <a:buFontTx/>
              <a:buNone/>
            </a:pPr>
            <a:endParaRPr lang="zh-CN" altLang="en-US" sz="2400"/>
          </a:p>
          <a:p>
            <a:pPr marL="476250" indent="-476250" eaLnBrk="1" hangingPunct="1">
              <a:buFontTx/>
              <a:buNone/>
            </a:pPr>
            <a:r>
              <a:rPr lang="zh-CN" altLang="en-US" sz="2400" b="1"/>
              <a:t>	例：设</a:t>
            </a:r>
            <a:r>
              <a:rPr lang="en-US" altLang="zh-CN" sz="2400" b="1" i="1"/>
              <a:t>e</a:t>
            </a:r>
            <a:r>
              <a:rPr lang="en-US" altLang="zh-CN" sz="2400" b="1" i="1" baseline="-25000"/>
              <a:t>d1</a:t>
            </a:r>
            <a:r>
              <a:rPr lang="en-US" altLang="zh-CN" sz="2400" b="1" i="1"/>
              <a:t>=2</a:t>
            </a:r>
            <a:r>
              <a:rPr lang="zh-CN" altLang="en-US" sz="2400" b="1" i="1"/>
              <a:t>，</a:t>
            </a:r>
            <a:r>
              <a:rPr lang="zh-CN" altLang="en-US" sz="2400" b="1"/>
              <a:t> </a:t>
            </a:r>
            <a:r>
              <a:rPr lang="en-US" altLang="zh-CN" sz="2400" b="1" i="1"/>
              <a:t>e</a:t>
            </a:r>
            <a:r>
              <a:rPr lang="en-US" altLang="zh-CN" sz="2400" b="1" i="1" baseline="-25000"/>
              <a:t>d2</a:t>
            </a:r>
            <a:r>
              <a:rPr lang="en-US" altLang="zh-CN" sz="2400" b="1" i="1"/>
              <a:t>=4</a:t>
            </a:r>
            <a:r>
              <a:rPr lang="zh-CN" altLang="en-US" sz="2400" b="1" i="1"/>
              <a:t>，</a:t>
            </a:r>
            <a:r>
              <a:rPr lang="zh-CN" altLang="en-US" sz="2400" b="1"/>
              <a:t>则</a:t>
            </a:r>
          </a:p>
        </p:txBody>
      </p:sp>
      <p:graphicFrame>
        <p:nvGraphicFramePr>
          <p:cNvPr id="324613" name="Object 5">
            <a:extLst>
              <a:ext uri="{FF2B5EF4-FFF2-40B4-BE49-F238E27FC236}">
                <a16:creationId xmlns:a16="http://schemas.microsoft.com/office/drawing/2014/main" id="{6D113D1D-9AFA-4537-AD7E-B0183E682389}"/>
              </a:ext>
            </a:extLst>
          </p:cNvPr>
          <p:cNvGraphicFramePr>
            <a:graphicFrameLocks noChangeAspect="1"/>
          </p:cNvGraphicFramePr>
          <p:nvPr/>
        </p:nvGraphicFramePr>
        <p:xfrm>
          <a:off x="1476375" y="5084763"/>
          <a:ext cx="5703888" cy="484187"/>
        </p:xfrm>
        <a:graphic>
          <a:graphicData uri="http://schemas.openxmlformats.org/presentationml/2006/ole">
            <mc:AlternateContent xmlns:mc="http://schemas.openxmlformats.org/markup-compatibility/2006">
              <mc:Choice xmlns:v="urn:schemas-microsoft-com:vml" Requires="v">
                <p:oleObj spid="_x0000_s43016" name="Equation" r:id="rId3" imgW="2923986" imgH="181004" progId="Equation.DSMT4">
                  <p:embed/>
                </p:oleObj>
              </mc:Choice>
              <mc:Fallback>
                <p:oleObj name="Equation" r:id="rId3" imgW="2923986" imgH="181004"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5084763"/>
                        <a:ext cx="5703888" cy="484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4614" name="Object 6">
            <a:extLst>
              <a:ext uri="{FF2B5EF4-FFF2-40B4-BE49-F238E27FC236}">
                <a16:creationId xmlns:a16="http://schemas.microsoft.com/office/drawing/2014/main" id="{E328C30A-896E-4996-8954-A610037D9E86}"/>
              </a:ext>
            </a:extLst>
          </p:cNvPr>
          <p:cNvGraphicFramePr>
            <a:graphicFrameLocks noChangeAspect="1"/>
          </p:cNvGraphicFramePr>
          <p:nvPr/>
        </p:nvGraphicFramePr>
        <p:xfrm>
          <a:off x="2268538" y="5661025"/>
          <a:ext cx="3405187" cy="819150"/>
        </p:xfrm>
        <a:graphic>
          <a:graphicData uri="http://schemas.openxmlformats.org/presentationml/2006/ole">
            <mc:AlternateContent xmlns:mc="http://schemas.openxmlformats.org/markup-compatibility/2006">
              <mc:Choice xmlns:v="urn:schemas-microsoft-com:vml" Requires="v">
                <p:oleObj spid="_x0000_s43017" name="Equation" r:id="rId5" imgW="1571672" imgH="352630" progId="Equation.DSMT4">
                  <p:embed/>
                </p:oleObj>
              </mc:Choice>
              <mc:Fallback>
                <p:oleObj name="Equation" r:id="rId5" imgW="1571672" imgH="35263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8538" y="5661025"/>
                        <a:ext cx="3405187" cy="819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4616" name="Object 8">
            <a:extLst>
              <a:ext uri="{FF2B5EF4-FFF2-40B4-BE49-F238E27FC236}">
                <a16:creationId xmlns:a16="http://schemas.microsoft.com/office/drawing/2014/main" id="{F9A7C784-E532-4663-A989-3513BE013F9E}"/>
              </a:ext>
            </a:extLst>
          </p:cNvPr>
          <p:cNvGraphicFramePr>
            <a:graphicFrameLocks noChangeAspect="1"/>
          </p:cNvGraphicFramePr>
          <p:nvPr>
            <p:ph sz="half" idx="2"/>
          </p:nvPr>
        </p:nvGraphicFramePr>
        <p:xfrm>
          <a:off x="5508625" y="3003550"/>
          <a:ext cx="1657350" cy="1793875"/>
        </p:xfrm>
        <a:graphic>
          <a:graphicData uri="http://schemas.openxmlformats.org/presentationml/2006/ole">
            <mc:AlternateContent xmlns:mc="http://schemas.openxmlformats.org/markup-compatibility/2006">
              <mc:Choice xmlns:v="urn:schemas-microsoft-com:vml" Requires="v">
                <p:oleObj spid="_x0000_s43018" name="公式" r:id="rId7" imgW="774364" imgH="837836" progId="Equation.3">
                  <p:embed/>
                </p:oleObj>
              </mc:Choice>
              <mc:Fallback>
                <p:oleObj name="公式" r:id="rId7" imgW="774364" imgH="837836"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08625" y="3003550"/>
                        <a:ext cx="1657350" cy="179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24611">
                                            <p:txEl>
                                              <p:pRg st="0" end="0"/>
                                            </p:txEl>
                                          </p:spTgt>
                                        </p:tgtEl>
                                        <p:attrNameLst>
                                          <p:attrName>style.visibility</p:attrName>
                                        </p:attrNameLst>
                                      </p:cBhvr>
                                      <p:to>
                                        <p:strVal val="visible"/>
                                      </p:to>
                                    </p:set>
                                    <p:anim calcmode="lin" valueType="num">
                                      <p:cBhvr additive="base">
                                        <p:cTn id="7" dur="500" fill="hold"/>
                                        <p:tgtEl>
                                          <p:spTgt spid="3246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46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nodeType="clickEffect">
                                  <p:stCondLst>
                                    <p:cond delay="0"/>
                                  </p:stCondLst>
                                  <p:childTnLst>
                                    <p:set>
                                      <p:cBhvr>
                                        <p:cTn id="12" dur="1" fill="hold">
                                          <p:stCondLst>
                                            <p:cond delay="0"/>
                                          </p:stCondLst>
                                        </p:cTn>
                                        <p:tgtEl>
                                          <p:spTgt spid="324611">
                                            <p:txEl>
                                              <p:pRg st="1" end="1"/>
                                            </p:txEl>
                                          </p:spTgt>
                                        </p:tgtEl>
                                        <p:attrNameLst>
                                          <p:attrName>style.visibility</p:attrName>
                                        </p:attrNameLst>
                                      </p:cBhvr>
                                      <p:to>
                                        <p:strVal val="visible"/>
                                      </p:to>
                                    </p:set>
                                    <p:animEffect transition="in" filter="diamond(in)">
                                      <p:cBhvr>
                                        <p:cTn id="13" dur="2000"/>
                                        <p:tgtEl>
                                          <p:spTgt spid="324611">
                                            <p:txEl>
                                              <p:pRg st="1" end="1"/>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324616"/>
                                        </p:tgtEl>
                                        <p:attrNameLst>
                                          <p:attrName>style.visibility</p:attrName>
                                        </p:attrNameLst>
                                      </p:cBhvr>
                                      <p:to>
                                        <p:strVal val="visible"/>
                                      </p:to>
                                    </p:set>
                                    <p:animEffect transition="in" filter="blinds(horizontal)">
                                      <p:cBhvr>
                                        <p:cTn id="18" dur="500"/>
                                        <p:tgtEl>
                                          <p:spTgt spid="32461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324611">
                                            <p:txEl>
                                              <p:pRg st="5" end="5"/>
                                            </p:txEl>
                                          </p:spTgt>
                                        </p:tgtEl>
                                        <p:attrNameLst>
                                          <p:attrName>style.visibility</p:attrName>
                                        </p:attrNameLst>
                                      </p:cBhvr>
                                      <p:to>
                                        <p:strVal val="visible"/>
                                      </p:to>
                                    </p:set>
                                    <p:animEffect transition="in" filter="blinds(horizontal)">
                                      <p:cBhvr>
                                        <p:cTn id="23" dur="500"/>
                                        <p:tgtEl>
                                          <p:spTgt spid="324611">
                                            <p:txEl>
                                              <p:pRg st="5" end="5"/>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4" fill="hold" nodeType="clickEffect">
                                  <p:stCondLst>
                                    <p:cond delay="0"/>
                                  </p:stCondLst>
                                  <p:childTnLst>
                                    <p:set>
                                      <p:cBhvr>
                                        <p:cTn id="27" dur="1" fill="hold">
                                          <p:stCondLst>
                                            <p:cond delay="0"/>
                                          </p:stCondLst>
                                        </p:cTn>
                                        <p:tgtEl>
                                          <p:spTgt spid="324613"/>
                                        </p:tgtEl>
                                        <p:attrNameLst>
                                          <p:attrName>style.visibility</p:attrName>
                                        </p:attrNameLst>
                                      </p:cBhvr>
                                      <p:to>
                                        <p:strVal val="visible"/>
                                      </p:to>
                                    </p:set>
                                    <p:anim calcmode="lin" valueType="num">
                                      <p:cBhvr additive="base">
                                        <p:cTn id="28" dur="500" fill="hold"/>
                                        <p:tgtEl>
                                          <p:spTgt spid="324613"/>
                                        </p:tgtEl>
                                        <p:attrNameLst>
                                          <p:attrName>ppt_x</p:attrName>
                                        </p:attrNameLst>
                                      </p:cBhvr>
                                      <p:tavLst>
                                        <p:tav tm="0">
                                          <p:val>
                                            <p:strVal val="#ppt_x"/>
                                          </p:val>
                                        </p:tav>
                                        <p:tav tm="100000">
                                          <p:val>
                                            <p:strVal val="#ppt_x"/>
                                          </p:val>
                                        </p:tav>
                                      </p:tavLst>
                                    </p:anim>
                                    <p:anim calcmode="lin" valueType="num">
                                      <p:cBhvr additive="base">
                                        <p:cTn id="29" dur="500" fill="hold"/>
                                        <p:tgtEl>
                                          <p:spTgt spid="324613"/>
                                        </p:tgtEl>
                                        <p:attrNameLst>
                                          <p:attrName>ppt_y</p:attrName>
                                        </p:attrNameLst>
                                      </p:cBhvr>
                                      <p:tavLst>
                                        <p:tav tm="0">
                                          <p:val>
                                            <p:strVal val="1+#ppt_h/2"/>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5" presetClass="entr" presetSubtype="10" fill="hold" nodeType="clickEffect">
                                  <p:stCondLst>
                                    <p:cond delay="0"/>
                                  </p:stCondLst>
                                  <p:childTnLst>
                                    <p:set>
                                      <p:cBhvr>
                                        <p:cTn id="33" dur="1" fill="hold">
                                          <p:stCondLst>
                                            <p:cond delay="0"/>
                                          </p:stCondLst>
                                        </p:cTn>
                                        <p:tgtEl>
                                          <p:spTgt spid="324614"/>
                                        </p:tgtEl>
                                        <p:attrNameLst>
                                          <p:attrName>style.visibility</p:attrName>
                                        </p:attrNameLst>
                                      </p:cBhvr>
                                      <p:to>
                                        <p:strVal val="visible"/>
                                      </p:to>
                                    </p:set>
                                    <p:animEffect transition="in" filter="checkerboard(across)">
                                      <p:cBhvr>
                                        <p:cTn id="34" dur="500"/>
                                        <p:tgtEl>
                                          <p:spTgt spid="3246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灯片编号占位符 5">
            <a:extLst>
              <a:ext uri="{FF2B5EF4-FFF2-40B4-BE49-F238E27FC236}">
                <a16:creationId xmlns:a16="http://schemas.microsoft.com/office/drawing/2014/main" id="{6E8C9BE3-B099-4870-9D49-D1C6F87B601B}"/>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EB5CAD27-4AFD-4379-94DD-2D741B02EE66}" type="slidenum">
              <a:rPr lang="en-US" altLang="zh-CN" sz="1400" smtClean="0"/>
              <a:pPr>
                <a:spcBef>
                  <a:spcPct val="0"/>
                </a:spcBef>
                <a:buFontTx/>
                <a:buNone/>
              </a:pPr>
              <a:t>37</a:t>
            </a:fld>
            <a:endParaRPr lang="en-US" altLang="zh-CN" sz="1400"/>
          </a:p>
        </p:txBody>
      </p:sp>
      <p:sp>
        <p:nvSpPr>
          <p:cNvPr id="44035" name="Rectangle 2">
            <a:extLst>
              <a:ext uri="{FF2B5EF4-FFF2-40B4-BE49-F238E27FC236}">
                <a16:creationId xmlns:a16="http://schemas.microsoft.com/office/drawing/2014/main" id="{463D7F3C-5803-4565-B11E-D218832084DD}"/>
              </a:ext>
            </a:extLst>
          </p:cNvPr>
          <p:cNvSpPr>
            <a:spLocks noGrp="1" noChangeArrowheads="1"/>
          </p:cNvSpPr>
          <p:nvPr>
            <p:ph type="title"/>
          </p:nvPr>
        </p:nvSpPr>
        <p:spPr>
          <a:xfrm>
            <a:off x="685800" y="152400"/>
            <a:ext cx="6870700" cy="828675"/>
          </a:xfrm>
        </p:spPr>
        <p:txBody>
          <a:bodyPr/>
          <a:lstStyle/>
          <a:p>
            <a:pPr eaLnBrk="1" hangingPunct="1"/>
            <a:r>
              <a:rPr lang="en-US" altLang="zh-CN"/>
              <a:t>7</a:t>
            </a:r>
            <a:r>
              <a:rPr lang="zh-CN" altLang="en-US"/>
              <a:t>、自然垄断和政府管制</a:t>
            </a:r>
          </a:p>
        </p:txBody>
      </p:sp>
      <p:sp>
        <p:nvSpPr>
          <p:cNvPr id="44036" name="Rectangle 3">
            <a:extLst>
              <a:ext uri="{FF2B5EF4-FFF2-40B4-BE49-F238E27FC236}">
                <a16:creationId xmlns:a16="http://schemas.microsoft.com/office/drawing/2014/main" id="{2C2191F0-1C7E-4641-B05D-F847B3C8DEAB}"/>
              </a:ext>
            </a:extLst>
          </p:cNvPr>
          <p:cNvSpPr>
            <a:spLocks noGrp="1" noChangeArrowheads="1"/>
          </p:cNvSpPr>
          <p:nvPr>
            <p:ph type="body" idx="1"/>
          </p:nvPr>
        </p:nvSpPr>
        <p:spPr>
          <a:xfrm>
            <a:off x="539750" y="1412875"/>
            <a:ext cx="7842250" cy="4679950"/>
          </a:xfrm>
          <a:solidFill>
            <a:schemeClr val="bg2"/>
          </a:solidFill>
          <a:ln w="41275">
            <a:solidFill>
              <a:srgbClr val="FF0000"/>
            </a:solidFill>
            <a:miter lim="800000"/>
            <a:headEnd/>
            <a:tailEnd/>
          </a:ln>
        </p:spPr>
        <p:txBody>
          <a:bodyPr/>
          <a:lstStyle/>
          <a:p>
            <a:pPr eaLnBrk="1" hangingPunct="1">
              <a:lnSpc>
                <a:spcPct val="80000"/>
              </a:lnSpc>
            </a:pPr>
            <a:r>
              <a:rPr lang="zh-CN" altLang="en-US" sz="2400" b="1">
                <a:latin typeface="黑体" panose="02010609060101010101" pitchFamily="49" charset="-122"/>
                <a:ea typeface="黑体" panose="02010609060101010101" pitchFamily="49" charset="-122"/>
              </a:rPr>
              <a:t>由来</a:t>
            </a:r>
            <a:r>
              <a:rPr lang="en-US" altLang="zh-CN" sz="2400" b="1">
                <a:latin typeface="黑体" panose="02010609060101010101" pitchFamily="49" charset="-122"/>
                <a:ea typeface="黑体" panose="02010609060101010101" pitchFamily="49" charset="-122"/>
              </a:rPr>
              <a:t>:</a:t>
            </a:r>
          </a:p>
          <a:p>
            <a:pPr lvl="1" eaLnBrk="1" hangingPunct="1">
              <a:lnSpc>
                <a:spcPct val="80000"/>
              </a:lnSpc>
            </a:pPr>
            <a:r>
              <a:rPr lang="en-US" altLang="zh-CN" sz="2400" b="1">
                <a:latin typeface="黑体" panose="02010609060101010101" pitchFamily="49" charset="-122"/>
                <a:ea typeface="黑体" panose="02010609060101010101" pitchFamily="49" charset="-122"/>
              </a:rPr>
              <a:t>FC</a:t>
            </a:r>
            <a:r>
              <a:rPr lang="zh-CN" altLang="en-US" sz="2400" b="1">
                <a:latin typeface="黑体" panose="02010609060101010101" pitchFamily="49" charset="-122"/>
                <a:ea typeface="黑体" panose="02010609060101010101" pitchFamily="49" charset="-122"/>
              </a:rPr>
              <a:t>大、但是</a:t>
            </a:r>
            <a:r>
              <a:rPr lang="en-US" altLang="zh-CN" sz="2400" b="1">
                <a:latin typeface="黑体" panose="02010609060101010101" pitchFamily="49" charset="-122"/>
                <a:ea typeface="黑体" panose="02010609060101010101" pitchFamily="49" charset="-122"/>
              </a:rPr>
              <a:t>VC</a:t>
            </a:r>
            <a:r>
              <a:rPr lang="zh-CN" altLang="en-US" sz="2400" b="1">
                <a:latin typeface="黑体" panose="02010609060101010101" pitchFamily="49" charset="-122"/>
                <a:ea typeface="黑体" panose="02010609060101010101" pitchFamily="49" charset="-122"/>
              </a:rPr>
              <a:t>小的行业，一个厂商的生产能力即可满足全部市场需求。若有多个企业经营，造成资源浪费。</a:t>
            </a:r>
          </a:p>
          <a:p>
            <a:pPr eaLnBrk="1" hangingPunct="1">
              <a:lnSpc>
                <a:spcPct val="80000"/>
              </a:lnSpc>
            </a:pPr>
            <a:r>
              <a:rPr lang="zh-CN" altLang="en-US" sz="2400" b="1">
                <a:latin typeface="黑体" panose="02010609060101010101" pitchFamily="49" charset="-122"/>
                <a:ea typeface="黑体" panose="02010609060101010101" pitchFamily="49" charset="-122"/>
              </a:rPr>
              <a:t>特点</a:t>
            </a:r>
          </a:p>
          <a:p>
            <a:pPr lvl="1" eaLnBrk="1" hangingPunct="1">
              <a:lnSpc>
                <a:spcPct val="80000"/>
              </a:lnSpc>
            </a:pPr>
            <a:r>
              <a:rPr lang="zh-CN" altLang="en-US" sz="2400" b="1">
                <a:latin typeface="黑体" panose="02010609060101010101" pitchFamily="49" charset="-122"/>
                <a:ea typeface="黑体" panose="02010609060101010101" pitchFamily="49" charset="-122"/>
              </a:rPr>
              <a:t>（</a:t>
            </a:r>
            <a:r>
              <a:rPr lang="en-US" altLang="zh-CN" sz="2400" b="1">
                <a:latin typeface="黑体" panose="02010609060101010101" pitchFamily="49" charset="-122"/>
                <a:ea typeface="黑体" panose="02010609060101010101" pitchFamily="49" charset="-122"/>
              </a:rPr>
              <a:t>1</a:t>
            </a:r>
            <a:r>
              <a:rPr lang="zh-CN" altLang="en-US" sz="2400" b="1">
                <a:latin typeface="黑体" panose="02010609060101010101" pitchFamily="49" charset="-122"/>
                <a:ea typeface="黑体" panose="02010609060101010101" pitchFamily="49" charset="-122"/>
              </a:rPr>
              <a:t>）存在规模报酬递增，所以</a:t>
            </a:r>
            <a:r>
              <a:rPr lang="en-US" altLang="zh-CN" sz="2400" b="1">
                <a:latin typeface="黑体" panose="02010609060101010101" pitchFamily="49" charset="-122"/>
                <a:ea typeface="黑体" panose="02010609060101010101" pitchFamily="49" charset="-122"/>
              </a:rPr>
              <a:t>AC</a:t>
            </a:r>
            <a:r>
              <a:rPr lang="zh-CN" altLang="en-US" sz="2400" b="1">
                <a:latin typeface="黑体" panose="02010609060101010101" pitchFamily="49" charset="-122"/>
                <a:ea typeface="黑体" panose="02010609060101010101" pitchFamily="49" charset="-122"/>
              </a:rPr>
              <a:t>曲线呈现下降状态</a:t>
            </a:r>
          </a:p>
          <a:p>
            <a:pPr lvl="1" eaLnBrk="1" hangingPunct="1">
              <a:lnSpc>
                <a:spcPct val="80000"/>
              </a:lnSpc>
            </a:pPr>
            <a:r>
              <a:rPr lang="zh-CN" altLang="en-US" sz="2400" b="1">
                <a:latin typeface="黑体" panose="02010609060101010101" pitchFamily="49" charset="-122"/>
                <a:ea typeface="黑体" panose="02010609060101010101" pitchFamily="49" charset="-122"/>
              </a:rPr>
              <a:t>（</a:t>
            </a:r>
            <a:r>
              <a:rPr lang="en-US" altLang="zh-CN" sz="2400" b="1">
                <a:latin typeface="黑体" panose="02010609060101010101" pitchFamily="49" charset="-122"/>
                <a:ea typeface="黑体" panose="02010609060101010101" pitchFamily="49" charset="-122"/>
              </a:rPr>
              <a:t>2</a:t>
            </a:r>
            <a:r>
              <a:rPr lang="zh-CN" altLang="en-US" sz="2400" b="1">
                <a:latin typeface="黑体" panose="02010609060101010101" pitchFamily="49" charset="-122"/>
                <a:ea typeface="黑体" panose="02010609060101010101" pitchFamily="49" charset="-122"/>
              </a:rPr>
              <a:t>）高价格（</a:t>
            </a:r>
            <a:r>
              <a:rPr lang="en-US" altLang="zh-CN" sz="2400" b="1">
                <a:latin typeface="黑体" panose="02010609060101010101" pitchFamily="49" charset="-122"/>
                <a:ea typeface="黑体" panose="02010609060101010101" pitchFamily="49" charset="-122"/>
              </a:rPr>
              <a:t>Pm)</a:t>
            </a:r>
            <a:r>
              <a:rPr lang="zh-CN" altLang="en-US" sz="2400" b="1">
                <a:latin typeface="黑体" panose="02010609060101010101" pitchFamily="49" charset="-122"/>
                <a:ea typeface="黑体" panose="02010609060101010101" pitchFamily="49" charset="-122"/>
              </a:rPr>
              <a:t>、高利润、低产出</a:t>
            </a:r>
            <a:r>
              <a:rPr lang="en-US" altLang="zh-CN" sz="2400" b="1">
                <a:latin typeface="黑体" panose="02010609060101010101" pitchFamily="49" charset="-122"/>
                <a:ea typeface="黑体" panose="02010609060101010101" pitchFamily="49" charset="-122"/>
              </a:rPr>
              <a:t>(Qm)</a:t>
            </a:r>
            <a:r>
              <a:rPr lang="zh-CN" altLang="en-US" sz="2400" b="1">
                <a:latin typeface="黑体" panose="02010609060101010101" pitchFamily="49" charset="-122"/>
                <a:ea typeface="黑体" panose="02010609060101010101" pitchFamily="49" charset="-122"/>
              </a:rPr>
              <a:t>、低效率</a:t>
            </a:r>
          </a:p>
          <a:p>
            <a:pPr eaLnBrk="1" hangingPunct="1">
              <a:lnSpc>
                <a:spcPct val="80000"/>
              </a:lnSpc>
            </a:pPr>
            <a:r>
              <a:rPr lang="zh-CN" altLang="en-US" sz="2400" b="1">
                <a:latin typeface="黑体" panose="02010609060101010101" pitchFamily="49" charset="-122"/>
                <a:ea typeface="黑体" panose="02010609060101010101" pitchFamily="49" charset="-122"/>
              </a:rPr>
              <a:t>低效率的解决：政府管制</a:t>
            </a:r>
          </a:p>
          <a:p>
            <a:pPr lvl="1" eaLnBrk="1" hangingPunct="1">
              <a:lnSpc>
                <a:spcPct val="80000"/>
              </a:lnSpc>
            </a:pPr>
            <a:r>
              <a:rPr lang="zh-CN" altLang="en-US" sz="2400" b="1">
                <a:latin typeface="黑体" panose="02010609060101010101" pitchFamily="49" charset="-122"/>
                <a:ea typeface="黑体" panose="02010609060101010101" pitchFamily="49" charset="-122"/>
              </a:rPr>
              <a:t>（</a:t>
            </a:r>
            <a:r>
              <a:rPr lang="en-US" altLang="zh-CN" sz="2400" b="1">
                <a:latin typeface="黑体" panose="02010609060101010101" pitchFamily="49" charset="-122"/>
                <a:ea typeface="黑体" panose="02010609060101010101" pitchFamily="49" charset="-122"/>
              </a:rPr>
              <a:t>1</a:t>
            </a:r>
            <a:r>
              <a:rPr lang="zh-CN" altLang="en-US" sz="2400" b="1">
                <a:latin typeface="黑体" panose="02010609060101010101" pitchFamily="49" charset="-122"/>
                <a:ea typeface="黑体" panose="02010609060101010101" pitchFamily="49" charset="-122"/>
              </a:rPr>
              <a:t>）管制定价：</a:t>
            </a:r>
          </a:p>
          <a:p>
            <a:pPr lvl="2" eaLnBrk="1" hangingPunct="1">
              <a:lnSpc>
                <a:spcPct val="80000"/>
              </a:lnSpc>
            </a:pPr>
            <a:r>
              <a:rPr lang="zh-CN" altLang="en-US" sz="2000" b="1">
                <a:latin typeface="黑体" panose="02010609060101010101" pitchFamily="49" charset="-122"/>
                <a:ea typeface="黑体" panose="02010609060101010101" pitchFamily="49" charset="-122"/>
              </a:rPr>
              <a:t>令</a:t>
            </a:r>
            <a:r>
              <a:rPr lang="en-US" altLang="zh-CN" sz="2000" b="1">
                <a:latin typeface="黑体" panose="02010609060101010101" pitchFamily="49" charset="-122"/>
                <a:ea typeface="黑体" panose="02010609060101010101" pitchFamily="49" charset="-122"/>
              </a:rPr>
              <a:t>P1=MC</a:t>
            </a:r>
            <a:r>
              <a:rPr lang="zh-CN" altLang="en-US" sz="2000" b="1">
                <a:latin typeface="黑体" panose="02010609060101010101" pitchFamily="49" charset="-122"/>
                <a:ea typeface="黑体" panose="02010609060101010101" pitchFamily="49" charset="-122"/>
              </a:rPr>
              <a:t>，导致厂商亏损</a:t>
            </a:r>
          </a:p>
          <a:p>
            <a:pPr lvl="2" eaLnBrk="1" hangingPunct="1">
              <a:lnSpc>
                <a:spcPct val="80000"/>
              </a:lnSpc>
            </a:pPr>
            <a:r>
              <a:rPr lang="zh-CN" altLang="en-US" sz="2000" b="1">
                <a:latin typeface="黑体" panose="02010609060101010101" pitchFamily="49" charset="-122"/>
                <a:ea typeface="黑体" panose="02010609060101010101" pitchFamily="49" charset="-122"/>
              </a:rPr>
              <a:t>令</a:t>
            </a:r>
            <a:r>
              <a:rPr lang="en-US" altLang="zh-CN" sz="2000" b="1">
                <a:latin typeface="黑体" panose="02010609060101010101" pitchFamily="49" charset="-122"/>
                <a:ea typeface="黑体" panose="02010609060101010101" pitchFamily="49" charset="-122"/>
              </a:rPr>
              <a:t>P2=AC</a:t>
            </a:r>
            <a:r>
              <a:rPr lang="zh-CN" altLang="en-US" sz="2000" b="1">
                <a:latin typeface="黑体" panose="02010609060101010101" pitchFamily="49" charset="-122"/>
                <a:ea typeface="黑体" panose="02010609060101010101" pitchFamily="49" charset="-122"/>
              </a:rPr>
              <a:t>，获得正常利润</a:t>
            </a:r>
          </a:p>
          <a:p>
            <a:pPr lvl="2" eaLnBrk="1" hangingPunct="1">
              <a:lnSpc>
                <a:spcPct val="80000"/>
              </a:lnSpc>
            </a:pPr>
            <a:r>
              <a:rPr lang="zh-CN" altLang="en-US" sz="2000" b="1">
                <a:latin typeface="黑体" panose="02010609060101010101" pitchFamily="49" charset="-122"/>
                <a:ea typeface="黑体" panose="02010609060101010101" pitchFamily="49" charset="-122"/>
              </a:rPr>
              <a:t>双重定价：令厂商收取固定与变动费用</a:t>
            </a:r>
          </a:p>
          <a:p>
            <a:pPr lvl="1" eaLnBrk="1" hangingPunct="1">
              <a:lnSpc>
                <a:spcPct val="80000"/>
              </a:lnSpc>
            </a:pPr>
            <a:r>
              <a:rPr lang="zh-CN" altLang="en-US" sz="2400" b="1">
                <a:latin typeface="黑体" panose="02010609060101010101" pitchFamily="49" charset="-122"/>
                <a:ea typeface="黑体" panose="02010609060101010101" pitchFamily="49" charset="-122"/>
              </a:rPr>
              <a:t>（</a:t>
            </a:r>
            <a:r>
              <a:rPr lang="en-US" altLang="zh-CN" sz="2400" b="1">
                <a:latin typeface="黑体" panose="02010609060101010101" pitchFamily="49" charset="-122"/>
                <a:ea typeface="黑体" panose="02010609060101010101" pitchFamily="49" charset="-122"/>
              </a:rPr>
              <a:t>2</a:t>
            </a:r>
            <a:r>
              <a:rPr lang="zh-CN" altLang="en-US" sz="2400" b="1">
                <a:latin typeface="黑体" panose="02010609060101010101" pitchFamily="49" charset="-122"/>
                <a:ea typeface="黑体" panose="02010609060101010101" pitchFamily="49" charset="-122"/>
              </a:rPr>
              <a:t>）规定利润率（即资本回报率）</a:t>
            </a:r>
          </a:p>
        </p:txBody>
      </p:sp>
    </p:spTree>
  </p:cSld>
  <p:clrMapOvr>
    <a:masterClrMapping/>
  </p:clrMapOvr>
  <p:transition spd="slow">
    <p:cut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灯片编号占位符 5">
            <a:extLst>
              <a:ext uri="{FF2B5EF4-FFF2-40B4-BE49-F238E27FC236}">
                <a16:creationId xmlns:a16="http://schemas.microsoft.com/office/drawing/2014/main" id="{512D9974-8C01-48E3-ABD8-4A0FECE89230}"/>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14D8FAC3-864D-4E1D-9DA1-F3330515B0ED}" type="slidenum">
              <a:rPr lang="en-US" altLang="zh-CN" sz="1400" smtClean="0"/>
              <a:pPr>
                <a:spcBef>
                  <a:spcPct val="0"/>
                </a:spcBef>
                <a:buFontTx/>
                <a:buNone/>
              </a:pPr>
              <a:t>38</a:t>
            </a:fld>
            <a:endParaRPr lang="en-US" altLang="zh-CN" sz="1400"/>
          </a:p>
        </p:txBody>
      </p:sp>
      <p:sp>
        <p:nvSpPr>
          <p:cNvPr id="45059" name="Rectangle 36">
            <a:extLst>
              <a:ext uri="{FF2B5EF4-FFF2-40B4-BE49-F238E27FC236}">
                <a16:creationId xmlns:a16="http://schemas.microsoft.com/office/drawing/2014/main" id="{0446057B-02EC-471B-A7F4-4345AD3E1B34}"/>
              </a:ext>
            </a:extLst>
          </p:cNvPr>
          <p:cNvSpPr>
            <a:spLocks noChangeArrowheads="1"/>
          </p:cNvSpPr>
          <p:nvPr/>
        </p:nvSpPr>
        <p:spPr bwMode="auto">
          <a:xfrm>
            <a:off x="2520950" y="1844675"/>
            <a:ext cx="3635375" cy="32131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endParaRPr lang="zh-CN" altLang="zh-CN" sz="1800">
              <a:latin typeface="Arial" panose="020B0604020202020204" pitchFamily="34" charset="0"/>
            </a:endParaRPr>
          </a:p>
        </p:txBody>
      </p:sp>
      <p:sp>
        <p:nvSpPr>
          <p:cNvPr id="327744" name="Freeform 64">
            <a:extLst>
              <a:ext uri="{FF2B5EF4-FFF2-40B4-BE49-F238E27FC236}">
                <a16:creationId xmlns:a16="http://schemas.microsoft.com/office/drawing/2014/main" id="{E3E137C8-9D1B-4160-8568-1A3A31F79FC3}"/>
              </a:ext>
            </a:extLst>
          </p:cNvPr>
          <p:cNvSpPr>
            <a:spLocks/>
          </p:cNvSpPr>
          <p:nvPr/>
        </p:nvSpPr>
        <p:spPr bwMode="auto">
          <a:xfrm>
            <a:off x="2916238" y="2781300"/>
            <a:ext cx="1079500" cy="719138"/>
          </a:xfrm>
          <a:custGeom>
            <a:avLst/>
            <a:gdLst>
              <a:gd name="T0" fmla="*/ 0 w 680"/>
              <a:gd name="T1" fmla="*/ 0 h 726"/>
              <a:gd name="T2" fmla="*/ 2147483646 w 680"/>
              <a:gd name="T3" fmla="*/ 0 h 726"/>
              <a:gd name="T4" fmla="*/ 2147483646 w 680"/>
              <a:gd name="T5" fmla="*/ 2147483646 h 726"/>
              <a:gd name="T6" fmla="*/ 0 w 680"/>
              <a:gd name="T7" fmla="*/ 2147483646 h 726"/>
              <a:gd name="T8" fmla="*/ 0 w 680"/>
              <a:gd name="T9" fmla="*/ 0 h 7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0" h="726">
                <a:moveTo>
                  <a:pt x="0" y="0"/>
                </a:moveTo>
                <a:lnTo>
                  <a:pt x="680" y="0"/>
                </a:lnTo>
                <a:lnTo>
                  <a:pt x="680" y="726"/>
                </a:lnTo>
                <a:lnTo>
                  <a:pt x="0" y="726"/>
                </a:lnTo>
                <a:lnTo>
                  <a:pt x="0" y="0"/>
                </a:lnTo>
                <a:close/>
              </a:path>
            </a:pathLst>
          </a:custGeom>
          <a:blipFill dpi="0" rotWithShape="0">
            <a:blip r:embed="rId2"/>
            <a:srcRect/>
            <a:tile tx="0" ty="0" sx="100000" sy="100000" flip="none" algn="tl"/>
          </a:blipFill>
          <a:ln w="50800" cap="flat" cmpd="sng">
            <a:solidFill>
              <a:srgbClr val="003366"/>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45061" name="Rectangle 2">
            <a:extLst>
              <a:ext uri="{FF2B5EF4-FFF2-40B4-BE49-F238E27FC236}">
                <a16:creationId xmlns:a16="http://schemas.microsoft.com/office/drawing/2014/main" id="{C5993280-3293-4813-BCF9-DD6111CF1EA0}"/>
              </a:ext>
            </a:extLst>
          </p:cNvPr>
          <p:cNvSpPr>
            <a:spLocks noGrp="1" noChangeArrowheads="1"/>
          </p:cNvSpPr>
          <p:nvPr>
            <p:ph type="title"/>
          </p:nvPr>
        </p:nvSpPr>
        <p:spPr>
          <a:xfrm>
            <a:off x="900113" y="909638"/>
            <a:ext cx="6870700" cy="647700"/>
          </a:xfrm>
        </p:spPr>
        <p:txBody>
          <a:bodyPr/>
          <a:lstStyle/>
          <a:p>
            <a:pPr eaLnBrk="1" hangingPunct="1"/>
            <a:r>
              <a:rPr lang="zh-CN" altLang="en-US" sz="2400" b="1">
                <a:latin typeface="黑体" panose="02010609060101010101" pitchFamily="49" charset="-122"/>
                <a:ea typeface="黑体" panose="02010609060101010101" pitchFamily="49" charset="-122"/>
              </a:rPr>
              <a:t>自然垄断</a:t>
            </a:r>
          </a:p>
        </p:txBody>
      </p:sp>
      <p:sp>
        <p:nvSpPr>
          <p:cNvPr id="45062" name="Text Box 14">
            <a:extLst>
              <a:ext uri="{FF2B5EF4-FFF2-40B4-BE49-F238E27FC236}">
                <a16:creationId xmlns:a16="http://schemas.microsoft.com/office/drawing/2014/main" id="{8F09084B-D622-4238-BD9C-08B517E25723}"/>
              </a:ext>
            </a:extLst>
          </p:cNvPr>
          <p:cNvSpPr txBox="1">
            <a:spLocks noChangeArrowheads="1"/>
          </p:cNvSpPr>
          <p:nvPr/>
        </p:nvSpPr>
        <p:spPr bwMode="auto">
          <a:xfrm>
            <a:off x="5632450" y="38084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P</a:t>
            </a:r>
          </a:p>
        </p:txBody>
      </p:sp>
      <p:sp>
        <p:nvSpPr>
          <p:cNvPr id="45063" name="Text Box 21">
            <a:extLst>
              <a:ext uri="{FF2B5EF4-FFF2-40B4-BE49-F238E27FC236}">
                <a16:creationId xmlns:a16="http://schemas.microsoft.com/office/drawing/2014/main" id="{D3F9FFAA-FE53-4646-A164-8B15576C7E8A}"/>
              </a:ext>
            </a:extLst>
          </p:cNvPr>
          <p:cNvSpPr txBox="1">
            <a:spLocks noChangeArrowheads="1"/>
          </p:cNvSpPr>
          <p:nvPr/>
        </p:nvSpPr>
        <p:spPr bwMode="auto">
          <a:xfrm>
            <a:off x="5508625" y="4437063"/>
            <a:ext cx="527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Pm</a:t>
            </a:r>
          </a:p>
        </p:txBody>
      </p:sp>
      <p:sp>
        <p:nvSpPr>
          <p:cNvPr id="45064" name="Line 37">
            <a:extLst>
              <a:ext uri="{FF2B5EF4-FFF2-40B4-BE49-F238E27FC236}">
                <a16:creationId xmlns:a16="http://schemas.microsoft.com/office/drawing/2014/main" id="{13536C47-4EE2-48CF-9E31-BE23BDA31F95}"/>
              </a:ext>
            </a:extLst>
          </p:cNvPr>
          <p:cNvSpPr>
            <a:spLocks noChangeShapeType="1"/>
          </p:cNvSpPr>
          <p:nvPr/>
        </p:nvSpPr>
        <p:spPr bwMode="auto">
          <a:xfrm>
            <a:off x="2916238" y="2205038"/>
            <a:ext cx="0" cy="23764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65" name="Line 38">
            <a:extLst>
              <a:ext uri="{FF2B5EF4-FFF2-40B4-BE49-F238E27FC236}">
                <a16:creationId xmlns:a16="http://schemas.microsoft.com/office/drawing/2014/main" id="{6FD3FC7C-56F7-4596-BB77-EEC638390892}"/>
              </a:ext>
            </a:extLst>
          </p:cNvPr>
          <p:cNvSpPr>
            <a:spLocks noChangeShapeType="1"/>
          </p:cNvSpPr>
          <p:nvPr/>
        </p:nvSpPr>
        <p:spPr bwMode="auto">
          <a:xfrm>
            <a:off x="2916238" y="4581525"/>
            <a:ext cx="3203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66" name="Line 39">
            <a:extLst>
              <a:ext uri="{FF2B5EF4-FFF2-40B4-BE49-F238E27FC236}">
                <a16:creationId xmlns:a16="http://schemas.microsoft.com/office/drawing/2014/main" id="{1BE594F9-213C-43AA-BB2A-D22854A4B3A0}"/>
              </a:ext>
            </a:extLst>
          </p:cNvPr>
          <p:cNvSpPr>
            <a:spLocks noChangeShapeType="1"/>
          </p:cNvSpPr>
          <p:nvPr/>
        </p:nvSpPr>
        <p:spPr bwMode="auto">
          <a:xfrm>
            <a:off x="3203575" y="2565400"/>
            <a:ext cx="1081088" cy="1800225"/>
          </a:xfrm>
          <a:prstGeom prst="line">
            <a:avLst/>
          </a:prstGeom>
          <a:noFill/>
          <a:ln w="38100">
            <a:solidFill>
              <a:srgbClr val="00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67" name="Line 40">
            <a:extLst>
              <a:ext uri="{FF2B5EF4-FFF2-40B4-BE49-F238E27FC236}">
                <a16:creationId xmlns:a16="http://schemas.microsoft.com/office/drawing/2014/main" id="{246D22CB-08B8-4ADF-ABEC-BD36FB9ADF08}"/>
              </a:ext>
            </a:extLst>
          </p:cNvPr>
          <p:cNvSpPr>
            <a:spLocks noChangeShapeType="1"/>
          </p:cNvSpPr>
          <p:nvPr/>
        </p:nvSpPr>
        <p:spPr bwMode="auto">
          <a:xfrm>
            <a:off x="3492500" y="2349500"/>
            <a:ext cx="2303463" cy="18716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68" name="Freeform 41">
            <a:extLst>
              <a:ext uri="{FF2B5EF4-FFF2-40B4-BE49-F238E27FC236}">
                <a16:creationId xmlns:a16="http://schemas.microsoft.com/office/drawing/2014/main" id="{5B268D59-3076-4A43-AAB2-89DF43B239A5}"/>
              </a:ext>
            </a:extLst>
          </p:cNvPr>
          <p:cNvSpPr>
            <a:spLocks/>
          </p:cNvSpPr>
          <p:nvPr/>
        </p:nvSpPr>
        <p:spPr bwMode="auto">
          <a:xfrm>
            <a:off x="3060700" y="2852738"/>
            <a:ext cx="2735263" cy="1009650"/>
          </a:xfrm>
          <a:custGeom>
            <a:avLst/>
            <a:gdLst>
              <a:gd name="T0" fmla="*/ 0 w 1723"/>
              <a:gd name="T1" fmla="*/ 0 h 636"/>
              <a:gd name="T2" fmla="*/ 2147483646 w 1723"/>
              <a:gd name="T3" fmla="*/ 2147483646 h 636"/>
              <a:gd name="T4" fmla="*/ 2147483646 w 1723"/>
              <a:gd name="T5" fmla="*/ 2147483646 h 636"/>
              <a:gd name="T6" fmla="*/ 0 60000 65536"/>
              <a:gd name="T7" fmla="*/ 0 60000 65536"/>
              <a:gd name="T8" fmla="*/ 0 60000 65536"/>
            </a:gdLst>
            <a:ahLst/>
            <a:cxnLst>
              <a:cxn ang="T6">
                <a:pos x="T0" y="T1"/>
              </a:cxn>
              <a:cxn ang="T7">
                <a:pos x="T2" y="T3"/>
              </a:cxn>
              <a:cxn ang="T8">
                <a:pos x="T4" y="T5"/>
              </a:cxn>
            </a:cxnLst>
            <a:rect l="0" t="0" r="r" b="b"/>
            <a:pathLst>
              <a:path w="1723" h="636">
                <a:moveTo>
                  <a:pt x="0" y="0"/>
                </a:moveTo>
                <a:cubicBezTo>
                  <a:pt x="151" y="151"/>
                  <a:pt x="302" y="303"/>
                  <a:pt x="589" y="409"/>
                </a:cubicBezTo>
                <a:cubicBezTo>
                  <a:pt x="876" y="515"/>
                  <a:pt x="1526" y="598"/>
                  <a:pt x="1723" y="636"/>
                </a:cubicBezTo>
              </a:path>
            </a:pathLst>
          </a:custGeom>
          <a:noFill/>
          <a:ln w="57150"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69" name="Freeform 42">
            <a:extLst>
              <a:ext uri="{FF2B5EF4-FFF2-40B4-BE49-F238E27FC236}">
                <a16:creationId xmlns:a16="http://schemas.microsoft.com/office/drawing/2014/main" id="{F77A1FAE-58B1-46D4-97F2-5F8A14E72AA7}"/>
              </a:ext>
            </a:extLst>
          </p:cNvPr>
          <p:cNvSpPr>
            <a:spLocks/>
          </p:cNvSpPr>
          <p:nvPr/>
        </p:nvSpPr>
        <p:spPr bwMode="auto">
          <a:xfrm>
            <a:off x="3060700" y="3502025"/>
            <a:ext cx="2808288" cy="598488"/>
          </a:xfrm>
          <a:custGeom>
            <a:avLst/>
            <a:gdLst>
              <a:gd name="T0" fmla="*/ 0 w 1769"/>
              <a:gd name="T1" fmla="*/ 0 h 377"/>
              <a:gd name="T2" fmla="*/ 2147483646 w 1769"/>
              <a:gd name="T3" fmla="*/ 2147483646 h 377"/>
              <a:gd name="T4" fmla="*/ 2147483646 w 1769"/>
              <a:gd name="T5" fmla="*/ 2147483646 h 377"/>
              <a:gd name="T6" fmla="*/ 0 60000 65536"/>
              <a:gd name="T7" fmla="*/ 0 60000 65536"/>
              <a:gd name="T8" fmla="*/ 0 60000 65536"/>
            </a:gdLst>
            <a:ahLst/>
            <a:cxnLst>
              <a:cxn ang="T6">
                <a:pos x="T0" y="T1"/>
              </a:cxn>
              <a:cxn ang="T7">
                <a:pos x="T2" y="T3"/>
              </a:cxn>
              <a:cxn ang="T8">
                <a:pos x="T4" y="T5"/>
              </a:cxn>
            </a:cxnLst>
            <a:rect l="0" t="0" r="r" b="b"/>
            <a:pathLst>
              <a:path w="1769" h="377">
                <a:moveTo>
                  <a:pt x="0" y="0"/>
                </a:moveTo>
                <a:cubicBezTo>
                  <a:pt x="238" y="128"/>
                  <a:pt x="476" y="257"/>
                  <a:pt x="771" y="317"/>
                </a:cubicBezTo>
                <a:cubicBezTo>
                  <a:pt x="1066" y="377"/>
                  <a:pt x="1603" y="348"/>
                  <a:pt x="1769" y="363"/>
                </a:cubicBezTo>
              </a:path>
            </a:pathLst>
          </a:custGeom>
          <a:noFill/>
          <a:ln w="57150" cmpd="sng">
            <a:solidFill>
              <a:srgbClr val="0066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70" name="Text Box 43">
            <a:extLst>
              <a:ext uri="{FF2B5EF4-FFF2-40B4-BE49-F238E27FC236}">
                <a16:creationId xmlns:a16="http://schemas.microsoft.com/office/drawing/2014/main" id="{8178633B-01E5-4F99-853E-4AB0713EF3EF}"/>
              </a:ext>
            </a:extLst>
          </p:cNvPr>
          <p:cNvSpPr txBox="1">
            <a:spLocks noChangeArrowheads="1"/>
          </p:cNvSpPr>
          <p:nvPr/>
        </p:nvSpPr>
        <p:spPr bwMode="auto">
          <a:xfrm>
            <a:off x="2608263" y="4313238"/>
            <a:ext cx="361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O</a:t>
            </a:r>
          </a:p>
        </p:txBody>
      </p:sp>
      <p:sp>
        <p:nvSpPr>
          <p:cNvPr id="45071" name="Text Box 44">
            <a:extLst>
              <a:ext uri="{FF2B5EF4-FFF2-40B4-BE49-F238E27FC236}">
                <a16:creationId xmlns:a16="http://schemas.microsoft.com/office/drawing/2014/main" id="{4CE032D2-F793-4194-8EC6-B7356D1B4EF1}"/>
              </a:ext>
            </a:extLst>
          </p:cNvPr>
          <p:cNvSpPr txBox="1">
            <a:spLocks noChangeArrowheads="1"/>
          </p:cNvSpPr>
          <p:nvPr/>
        </p:nvSpPr>
        <p:spPr bwMode="auto">
          <a:xfrm>
            <a:off x="5848350" y="4529138"/>
            <a:ext cx="361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Q</a:t>
            </a:r>
          </a:p>
        </p:txBody>
      </p:sp>
      <p:sp>
        <p:nvSpPr>
          <p:cNvPr id="45072" name="Text Box 45">
            <a:extLst>
              <a:ext uri="{FF2B5EF4-FFF2-40B4-BE49-F238E27FC236}">
                <a16:creationId xmlns:a16="http://schemas.microsoft.com/office/drawing/2014/main" id="{AFC22A62-705F-49D8-88CF-6CFBF44CB3C8}"/>
              </a:ext>
            </a:extLst>
          </p:cNvPr>
          <p:cNvSpPr txBox="1">
            <a:spLocks noChangeArrowheads="1"/>
          </p:cNvSpPr>
          <p:nvPr/>
        </p:nvSpPr>
        <p:spPr bwMode="auto">
          <a:xfrm>
            <a:off x="2608263" y="19367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P</a:t>
            </a:r>
          </a:p>
        </p:txBody>
      </p:sp>
      <p:sp>
        <p:nvSpPr>
          <p:cNvPr id="45073" name="Line 50">
            <a:extLst>
              <a:ext uri="{FF2B5EF4-FFF2-40B4-BE49-F238E27FC236}">
                <a16:creationId xmlns:a16="http://schemas.microsoft.com/office/drawing/2014/main" id="{11D3AAF1-6B59-4D99-B7F7-9A5A44F23D31}"/>
              </a:ext>
            </a:extLst>
          </p:cNvPr>
          <p:cNvSpPr>
            <a:spLocks noChangeShapeType="1"/>
          </p:cNvSpPr>
          <p:nvPr/>
        </p:nvSpPr>
        <p:spPr bwMode="auto">
          <a:xfrm>
            <a:off x="3995738" y="2781300"/>
            <a:ext cx="0" cy="1800225"/>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74" name="Line 51">
            <a:extLst>
              <a:ext uri="{FF2B5EF4-FFF2-40B4-BE49-F238E27FC236}">
                <a16:creationId xmlns:a16="http://schemas.microsoft.com/office/drawing/2014/main" id="{73950554-A7A9-4C62-8AE2-415A5ADBFE1B}"/>
              </a:ext>
            </a:extLst>
          </p:cNvPr>
          <p:cNvSpPr>
            <a:spLocks noChangeShapeType="1"/>
          </p:cNvSpPr>
          <p:nvPr/>
        </p:nvSpPr>
        <p:spPr bwMode="auto">
          <a:xfrm flipH="1">
            <a:off x="2916238" y="2781300"/>
            <a:ext cx="1079500"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75" name="Text Box 52">
            <a:extLst>
              <a:ext uri="{FF2B5EF4-FFF2-40B4-BE49-F238E27FC236}">
                <a16:creationId xmlns:a16="http://schemas.microsoft.com/office/drawing/2014/main" id="{7CC095E8-9457-469A-97FF-7D8192AA26F0}"/>
              </a:ext>
            </a:extLst>
          </p:cNvPr>
          <p:cNvSpPr txBox="1">
            <a:spLocks noChangeArrowheads="1"/>
          </p:cNvSpPr>
          <p:nvPr/>
        </p:nvSpPr>
        <p:spPr bwMode="auto">
          <a:xfrm>
            <a:off x="2484438" y="2565400"/>
            <a:ext cx="527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Pm</a:t>
            </a:r>
          </a:p>
        </p:txBody>
      </p:sp>
      <p:sp>
        <p:nvSpPr>
          <p:cNvPr id="45076" name="Text Box 55">
            <a:extLst>
              <a:ext uri="{FF2B5EF4-FFF2-40B4-BE49-F238E27FC236}">
                <a16:creationId xmlns:a16="http://schemas.microsoft.com/office/drawing/2014/main" id="{312C43E6-BFB9-4E60-9D3C-F32DF49D470D}"/>
              </a:ext>
            </a:extLst>
          </p:cNvPr>
          <p:cNvSpPr txBox="1">
            <a:spLocks noChangeArrowheads="1"/>
          </p:cNvSpPr>
          <p:nvPr/>
        </p:nvSpPr>
        <p:spPr bwMode="auto">
          <a:xfrm>
            <a:off x="3852863" y="4619625"/>
            <a:ext cx="552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Qm</a:t>
            </a:r>
          </a:p>
        </p:txBody>
      </p:sp>
      <p:grpSp>
        <p:nvGrpSpPr>
          <p:cNvPr id="327742" name="Group 62">
            <a:extLst>
              <a:ext uri="{FF2B5EF4-FFF2-40B4-BE49-F238E27FC236}">
                <a16:creationId xmlns:a16="http://schemas.microsoft.com/office/drawing/2014/main" id="{9EF78DEC-F829-408D-B374-513F18E6DDCF}"/>
              </a:ext>
            </a:extLst>
          </p:cNvPr>
          <p:cNvGrpSpPr>
            <a:grpSpLocks/>
          </p:cNvGrpSpPr>
          <p:nvPr/>
        </p:nvGrpSpPr>
        <p:grpSpPr bwMode="auto">
          <a:xfrm>
            <a:off x="2463800" y="3594100"/>
            <a:ext cx="3028950" cy="1392238"/>
            <a:chOff x="1552" y="2264"/>
            <a:chExt cx="1908" cy="877"/>
          </a:xfrm>
        </p:grpSpPr>
        <p:sp>
          <p:nvSpPr>
            <p:cNvPr id="45088" name="Line 46">
              <a:extLst>
                <a:ext uri="{FF2B5EF4-FFF2-40B4-BE49-F238E27FC236}">
                  <a16:creationId xmlns:a16="http://schemas.microsoft.com/office/drawing/2014/main" id="{646C6A68-F2CE-4FCF-BF98-7B934F37D6A9}"/>
                </a:ext>
              </a:extLst>
            </p:cNvPr>
            <p:cNvSpPr>
              <a:spLocks noChangeShapeType="1"/>
            </p:cNvSpPr>
            <p:nvPr/>
          </p:nvSpPr>
          <p:spPr bwMode="auto">
            <a:xfrm flipH="1">
              <a:off x="1837" y="2387"/>
              <a:ext cx="1497"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89" name="Line 47">
              <a:extLst>
                <a:ext uri="{FF2B5EF4-FFF2-40B4-BE49-F238E27FC236}">
                  <a16:creationId xmlns:a16="http://schemas.microsoft.com/office/drawing/2014/main" id="{85DB75A3-648A-4405-B7DC-4242F6FF820C}"/>
                </a:ext>
              </a:extLst>
            </p:cNvPr>
            <p:cNvSpPr>
              <a:spLocks noChangeShapeType="1"/>
            </p:cNvSpPr>
            <p:nvPr/>
          </p:nvSpPr>
          <p:spPr bwMode="auto">
            <a:xfrm>
              <a:off x="3334" y="2387"/>
              <a:ext cx="0" cy="499"/>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90" name="Text Box 53">
              <a:extLst>
                <a:ext uri="{FF2B5EF4-FFF2-40B4-BE49-F238E27FC236}">
                  <a16:creationId xmlns:a16="http://schemas.microsoft.com/office/drawing/2014/main" id="{F297B83F-CC32-474B-866A-EF0FEEEDA6AC}"/>
                </a:ext>
              </a:extLst>
            </p:cNvPr>
            <p:cNvSpPr txBox="1">
              <a:spLocks noChangeArrowheads="1"/>
            </p:cNvSpPr>
            <p:nvPr/>
          </p:nvSpPr>
          <p:spPr bwMode="auto">
            <a:xfrm>
              <a:off x="1552" y="2264"/>
              <a:ext cx="2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P2</a:t>
              </a:r>
            </a:p>
          </p:txBody>
        </p:sp>
        <p:sp>
          <p:nvSpPr>
            <p:cNvPr id="45091" name="Text Box 56">
              <a:extLst>
                <a:ext uri="{FF2B5EF4-FFF2-40B4-BE49-F238E27FC236}">
                  <a16:creationId xmlns:a16="http://schemas.microsoft.com/office/drawing/2014/main" id="{6BCAD99D-FBDA-498A-8E2B-43740D15B463}"/>
                </a:ext>
              </a:extLst>
            </p:cNvPr>
            <p:cNvSpPr txBox="1">
              <a:spLocks noChangeArrowheads="1"/>
            </p:cNvSpPr>
            <p:nvPr/>
          </p:nvSpPr>
          <p:spPr bwMode="auto">
            <a:xfrm>
              <a:off x="3152" y="2910"/>
              <a:ext cx="3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Q2</a:t>
              </a:r>
            </a:p>
          </p:txBody>
        </p:sp>
      </p:grpSp>
      <p:grpSp>
        <p:nvGrpSpPr>
          <p:cNvPr id="327743" name="Group 63">
            <a:extLst>
              <a:ext uri="{FF2B5EF4-FFF2-40B4-BE49-F238E27FC236}">
                <a16:creationId xmlns:a16="http://schemas.microsoft.com/office/drawing/2014/main" id="{982C1BF2-D725-4B6E-B3D0-0BF269567ED6}"/>
              </a:ext>
            </a:extLst>
          </p:cNvPr>
          <p:cNvGrpSpPr>
            <a:grpSpLocks/>
          </p:cNvGrpSpPr>
          <p:nvPr/>
        </p:nvGrpSpPr>
        <p:grpSpPr bwMode="auto">
          <a:xfrm>
            <a:off x="2463800" y="3881438"/>
            <a:ext cx="3389313" cy="1104900"/>
            <a:chOff x="1552" y="2445"/>
            <a:chExt cx="2135" cy="696"/>
          </a:xfrm>
        </p:grpSpPr>
        <p:sp>
          <p:nvSpPr>
            <p:cNvPr id="45084" name="Line 48">
              <a:extLst>
                <a:ext uri="{FF2B5EF4-FFF2-40B4-BE49-F238E27FC236}">
                  <a16:creationId xmlns:a16="http://schemas.microsoft.com/office/drawing/2014/main" id="{AC555E5E-B30E-488A-A310-99BA965C2C0C}"/>
                </a:ext>
              </a:extLst>
            </p:cNvPr>
            <p:cNvSpPr>
              <a:spLocks noChangeShapeType="1"/>
            </p:cNvSpPr>
            <p:nvPr/>
          </p:nvSpPr>
          <p:spPr bwMode="auto">
            <a:xfrm flipH="1">
              <a:off x="1837" y="2569"/>
              <a:ext cx="1723"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85" name="Line 49">
              <a:extLst>
                <a:ext uri="{FF2B5EF4-FFF2-40B4-BE49-F238E27FC236}">
                  <a16:creationId xmlns:a16="http://schemas.microsoft.com/office/drawing/2014/main" id="{AA6D89F1-BBCD-42E4-8C08-15D40E53A4B1}"/>
                </a:ext>
              </a:extLst>
            </p:cNvPr>
            <p:cNvSpPr>
              <a:spLocks noChangeShapeType="1"/>
            </p:cNvSpPr>
            <p:nvPr/>
          </p:nvSpPr>
          <p:spPr bwMode="auto">
            <a:xfrm>
              <a:off x="3560" y="2614"/>
              <a:ext cx="0" cy="272"/>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86" name="Text Box 54">
              <a:extLst>
                <a:ext uri="{FF2B5EF4-FFF2-40B4-BE49-F238E27FC236}">
                  <a16:creationId xmlns:a16="http://schemas.microsoft.com/office/drawing/2014/main" id="{4928B072-0C3C-4BE3-A0BF-6E4F9C08DE3C}"/>
                </a:ext>
              </a:extLst>
            </p:cNvPr>
            <p:cNvSpPr txBox="1">
              <a:spLocks noChangeArrowheads="1"/>
            </p:cNvSpPr>
            <p:nvPr/>
          </p:nvSpPr>
          <p:spPr bwMode="auto">
            <a:xfrm>
              <a:off x="1552" y="2445"/>
              <a:ext cx="2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P1</a:t>
              </a:r>
            </a:p>
          </p:txBody>
        </p:sp>
        <p:sp>
          <p:nvSpPr>
            <p:cNvPr id="45087" name="Text Box 57">
              <a:extLst>
                <a:ext uri="{FF2B5EF4-FFF2-40B4-BE49-F238E27FC236}">
                  <a16:creationId xmlns:a16="http://schemas.microsoft.com/office/drawing/2014/main" id="{934F136D-A183-4E9B-9F6E-8FB85A115483}"/>
                </a:ext>
              </a:extLst>
            </p:cNvPr>
            <p:cNvSpPr txBox="1">
              <a:spLocks noChangeArrowheads="1"/>
            </p:cNvSpPr>
            <p:nvPr/>
          </p:nvSpPr>
          <p:spPr bwMode="auto">
            <a:xfrm>
              <a:off x="3379" y="2910"/>
              <a:ext cx="3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Q1</a:t>
              </a:r>
            </a:p>
          </p:txBody>
        </p:sp>
      </p:grpSp>
      <p:sp>
        <p:nvSpPr>
          <p:cNvPr id="45079" name="Text Box 58">
            <a:extLst>
              <a:ext uri="{FF2B5EF4-FFF2-40B4-BE49-F238E27FC236}">
                <a16:creationId xmlns:a16="http://schemas.microsoft.com/office/drawing/2014/main" id="{7340693E-24EE-4758-876E-33490AC52CB6}"/>
              </a:ext>
            </a:extLst>
          </p:cNvPr>
          <p:cNvSpPr txBox="1">
            <a:spLocks noChangeArrowheads="1"/>
          </p:cNvSpPr>
          <p:nvPr/>
        </p:nvSpPr>
        <p:spPr bwMode="auto">
          <a:xfrm>
            <a:off x="5632450" y="3449638"/>
            <a:ext cx="5238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AC</a:t>
            </a:r>
          </a:p>
        </p:txBody>
      </p:sp>
      <p:sp>
        <p:nvSpPr>
          <p:cNvPr id="45080" name="Text Box 59">
            <a:extLst>
              <a:ext uri="{FF2B5EF4-FFF2-40B4-BE49-F238E27FC236}">
                <a16:creationId xmlns:a16="http://schemas.microsoft.com/office/drawing/2014/main" id="{FE1169A4-CF89-4F9A-ACC6-F31D979136BC}"/>
              </a:ext>
            </a:extLst>
          </p:cNvPr>
          <p:cNvSpPr txBox="1">
            <a:spLocks noChangeArrowheads="1"/>
          </p:cNvSpPr>
          <p:nvPr/>
        </p:nvSpPr>
        <p:spPr bwMode="auto">
          <a:xfrm>
            <a:off x="5724525" y="3976688"/>
            <a:ext cx="576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600">
                <a:latin typeface="Arial" panose="020B0604020202020204" pitchFamily="34" charset="0"/>
              </a:rPr>
              <a:t>MC</a:t>
            </a:r>
          </a:p>
        </p:txBody>
      </p:sp>
      <p:sp>
        <p:nvSpPr>
          <p:cNvPr id="45081" name="Text Box 60">
            <a:extLst>
              <a:ext uri="{FF2B5EF4-FFF2-40B4-BE49-F238E27FC236}">
                <a16:creationId xmlns:a16="http://schemas.microsoft.com/office/drawing/2014/main" id="{D41F0317-2672-4B41-9750-4610CBF44B9A}"/>
              </a:ext>
            </a:extLst>
          </p:cNvPr>
          <p:cNvSpPr txBox="1">
            <a:spLocks noChangeArrowheads="1"/>
          </p:cNvSpPr>
          <p:nvPr/>
        </p:nvSpPr>
        <p:spPr bwMode="auto">
          <a:xfrm>
            <a:off x="3400425" y="1936750"/>
            <a:ext cx="50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AR</a:t>
            </a:r>
          </a:p>
        </p:txBody>
      </p:sp>
      <p:sp>
        <p:nvSpPr>
          <p:cNvPr id="45082" name="Text Box 61">
            <a:extLst>
              <a:ext uri="{FF2B5EF4-FFF2-40B4-BE49-F238E27FC236}">
                <a16:creationId xmlns:a16="http://schemas.microsoft.com/office/drawing/2014/main" id="{5F21CA41-B0F7-4234-A098-DEBB9EC60F4A}"/>
              </a:ext>
            </a:extLst>
          </p:cNvPr>
          <p:cNvSpPr txBox="1">
            <a:spLocks noChangeArrowheads="1"/>
          </p:cNvSpPr>
          <p:nvPr/>
        </p:nvSpPr>
        <p:spPr bwMode="auto">
          <a:xfrm>
            <a:off x="2968625" y="2297113"/>
            <a:ext cx="53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latin typeface="Arial" panose="020B0604020202020204" pitchFamily="34" charset="0"/>
              </a:rPr>
              <a:t>MR</a:t>
            </a:r>
          </a:p>
        </p:txBody>
      </p:sp>
      <p:sp>
        <p:nvSpPr>
          <p:cNvPr id="327745" name="Freeform 65">
            <a:extLst>
              <a:ext uri="{FF2B5EF4-FFF2-40B4-BE49-F238E27FC236}">
                <a16:creationId xmlns:a16="http://schemas.microsoft.com/office/drawing/2014/main" id="{60B9D328-4155-4691-9BB4-3B92D96D0B5C}"/>
              </a:ext>
            </a:extLst>
          </p:cNvPr>
          <p:cNvSpPr>
            <a:spLocks/>
          </p:cNvSpPr>
          <p:nvPr/>
        </p:nvSpPr>
        <p:spPr bwMode="auto">
          <a:xfrm>
            <a:off x="2916238" y="3860800"/>
            <a:ext cx="2735262" cy="215900"/>
          </a:xfrm>
          <a:custGeom>
            <a:avLst/>
            <a:gdLst>
              <a:gd name="T0" fmla="*/ 2147483646 w 1723"/>
              <a:gd name="T1" fmla="*/ 2147483646 h 136"/>
              <a:gd name="T2" fmla="*/ 2147483646 w 1723"/>
              <a:gd name="T3" fmla="*/ 0 h 136"/>
              <a:gd name="T4" fmla="*/ 0 w 1723"/>
              <a:gd name="T5" fmla="*/ 0 h 136"/>
              <a:gd name="T6" fmla="*/ 0 w 1723"/>
              <a:gd name="T7" fmla="*/ 2147483646 h 136"/>
              <a:gd name="T8" fmla="*/ 2147483646 w 1723"/>
              <a:gd name="T9" fmla="*/ 2147483646 h 1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23" h="136">
                <a:moveTo>
                  <a:pt x="1723" y="136"/>
                </a:moveTo>
                <a:lnTo>
                  <a:pt x="1723" y="0"/>
                </a:lnTo>
                <a:lnTo>
                  <a:pt x="0" y="0"/>
                </a:lnTo>
                <a:lnTo>
                  <a:pt x="0" y="136"/>
                </a:lnTo>
                <a:lnTo>
                  <a:pt x="1723" y="136"/>
                </a:lnTo>
                <a:close/>
              </a:path>
            </a:pathLst>
          </a:custGeom>
          <a:blipFill dpi="0" rotWithShape="0">
            <a:blip r:embed="rId3"/>
            <a:srcRect/>
            <a:tile tx="0" ty="0" sx="100000" sy="100000" flip="none" algn="tl"/>
          </a:blipFill>
          <a:ln w="50800" cap="flat" cmpd="sng">
            <a:solidFill>
              <a:srgbClr val="003366"/>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27744"/>
                                        </p:tgtEl>
                                        <p:attrNameLst>
                                          <p:attrName>style.visibility</p:attrName>
                                        </p:attrNameLst>
                                      </p:cBhvr>
                                      <p:to>
                                        <p:strVal val="visible"/>
                                      </p:to>
                                    </p:set>
                                    <p:animEffect transition="in" filter="blinds(horizontal)">
                                      <p:cBhvr>
                                        <p:cTn id="7" dur="500"/>
                                        <p:tgtEl>
                                          <p:spTgt spid="327744"/>
                                        </p:tgtEl>
                                      </p:cBhvr>
                                    </p:animEffect>
                                  </p:childTnLst>
                                  <p:subTnLst>
                                    <p:set>
                                      <p:cBhvr override="childStyle">
                                        <p:cTn dur="1" fill="hold" display="0" masterRel="nextClick" afterEffect="1"/>
                                        <p:tgtEl>
                                          <p:spTgt spid="327744"/>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27743"/>
                                        </p:tgtEl>
                                        <p:attrNameLst>
                                          <p:attrName>style.visibility</p:attrName>
                                        </p:attrNameLst>
                                      </p:cBhvr>
                                      <p:to>
                                        <p:strVal val="visible"/>
                                      </p:to>
                                    </p:set>
                                    <p:animEffect transition="in" filter="blinds(horizontal)">
                                      <p:cBhvr>
                                        <p:cTn id="12" dur="500"/>
                                        <p:tgtEl>
                                          <p:spTgt spid="32774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27745"/>
                                        </p:tgtEl>
                                        <p:attrNameLst>
                                          <p:attrName>style.visibility</p:attrName>
                                        </p:attrNameLst>
                                      </p:cBhvr>
                                      <p:to>
                                        <p:strVal val="visible"/>
                                      </p:to>
                                    </p:set>
                                    <p:animEffect transition="in" filter="blinds(horizontal)">
                                      <p:cBhvr>
                                        <p:cTn id="17" dur="500"/>
                                        <p:tgtEl>
                                          <p:spTgt spid="327745"/>
                                        </p:tgtEl>
                                      </p:cBhvr>
                                    </p:animEffect>
                                  </p:childTnLst>
                                  <p:subTnLst>
                                    <p:set>
                                      <p:cBhvr override="childStyle">
                                        <p:cTn dur="1" fill="hold" display="0" masterRel="nextClick" afterEffect="1"/>
                                        <p:tgtEl>
                                          <p:spTgt spid="327745"/>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27742"/>
                                        </p:tgtEl>
                                        <p:attrNameLst>
                                          <p:attrName>style.visibility</p:attrName>
                                        </p:attrNameLst>
                                      </p:cBhvr>
                                      <p:to>
                                        <p:strVal val="visible"/>
                                      </p:to>
                                    </p:set>
                                    <p:animEffect transition="in" filter="blinds(horizontal)">
                                      <p:cBhvr>
                                        <p:cTn id="22" dur="500"/>
                                        <p:tgtEl>
                                          <p:spTgt spid="3277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灯片编号占位符 6">
            <a:extLst>
              <a:ext uri="{FF2B5EF4-FFF2-40B4-BE49-F238E27FC236}">
                <a16:creationId xmlns:a16="http://schemas.microsoft.com/office/drawing/2014/main" id="{D14092DB-622E-4F4B-ABEC-1B82D8DECC9A}"/>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006EB725-DFE7-482F-BE50-F9DAC5C2EB0F}" type="slidenum">
              <a:rPr lang="en-US" altLang="zh-CN" sz="1400" smtClean="0"/>
              <a:pPr>
                <a:spcBef>
                  <a:spcPct val="0"/>
                </a:spcBef>
                <a:buFontTx/>
                <a:buNone/>
              </a:pPr>
              <a:t>39</a:t>
            </a:fld>
            <a:endParaRPr lang="en-US" altLang="zh-CN" sz="1400"/>
          </a:p>
        </p:txBody>
      </p:sp>
      <p:sp>
        <p:nvSpPr>
          <p:cNvPr id="20482" name="Rectangle 2">
            <a:extLst>
              <a:ext uri="{FF2B5EF4-FFF2-40B4-BE49-F238E27FC236}">
                <a16:creationId xmlns:a16="http://schemas.microsoft.com/office/drawing/2014/main" id="{2E82AC99-2561-43A6-82F3-3A414AE1A34D}"/>
              </a:ext>
            </a:extLst>
          </p:cNvPr>
          <p:cNvSpPr>
            <a:spLocks noGrp="1" noChangeArrowheads="1"/>
          </p:cNvSpPr>
          <p:nvPr>
            <p:ph type="title"/>
          </p:nvPr>
        </p:nvSpPr>
        <p:spPr>
          <a:xfrm>
            <a:off x="250825" y="404813"/>
            <a:ext cx="7777163" cy="720725"/>
          </a:xfrm>
          <a:solidFill>
            <a:schemeClr val="accent1"/>
          </a:solidFill>
        </p:spPr>
        <p:txBody>
          <a:bodyPr/>
          <a:lstStyle/>
          <a:p>
            <a:pPr eaLnBrk="1" hangingPunct="1">
              <a:defRPr/>
            </a:pPr>
            <a:r>
              <a:rPr lang="zh-CN" altLang="en-US" sz="3200">
                <a:solidFill>
                  <a:srgbClr val="A50021"/>
                </a:solidFill>
                <a:latin typeface="黑体" pitchFamily="2" charset="-122"/>
                <a:ea typeface="黑体" pitchFamily="2" charset="-122"/>
              </a:rPr>
              <a:t>二、垄断竞争市场</a:t>
            </a:r>
            <a:r>
              <a:rPr lang="zh-CN" altLang="en-US" sz="2000" b="1">
                <a:effectLst>
                  <a:outerShdw blurRad="38100" dist="38100" dir="2700000" algn="tl">
                    <a:srgbClr val="FFFFFF"/>
                  </a:outerShdw>
                </a:effectLst>
              </a:rPr>
              <a:t>（</a:t>
            </a:r>
            <a:r>
              <a:rPr lang="en-US" altLang="zh-CN" sz="2000" b="1">
                <a:effectLst>
                  <a:outerShdw blurRad="38100" dist="38100" dir="2700000" algn="tl">
                    <a:srgbClr val="FFFFFF"/>
                  </a:outerShdw>
                </a:effectLst>
              </a:rPr>
              <a:t>Monopolistic Competition Market</a:t>
            </a:r>
            <a:r>
              <a:rPr lang="zh-CN" altLang="en-US" sz="2000" b="1">
                <a:effectLst>
                  <a:outerShdw blurRad="38100" dist="38100" dir="2700000" algn="tl">
                    <a:srgbClr val="FFFFFF"/>
                  </a:outerShdw>
                </a:effectLst>
              </a:rPr>
              <a:t>）</a:t>
            </a:r>
          </a:p>
        </p:txBody>
      </p:sp>
      <p:sp>
        <p:nvSpPr>
          <p:cNvPr id="20483" name="Rectangle 3">
            <a:extLst>
              <a:ext uri="{FF2B5EF4-FFF2-40B4-BE49-F238E27FC236}">
                <a16:creationId xmlns:a16="http://schemas.microsoft.com/office/drawing/2014/main" id="{9014A3AD-C79A-4B88-A766-F88FE56955D6}"/>
              </a:ext>
            </a:extLst>
          </p:cNvPr>
          <p:cNvSpPr>
            <a:spLocks noGrp="1" noChangeArrowheads="1"/>
          </p:cNvSpPr>
          <p:nvPr>
            <p:ph type="body" sz="half" idx="1"/>
          </p:nvPr>
        </p:nvSpPr>
        <p:spPr>
          <a:xfrm>
            <a:off x="395288" y="1557338"/>
            <a:ext cx="3773487" cy="3527425"/>
          </a:xfrm>
          <a:solidFill>
            <a:srgbClr val="FFCC00"/>
          </a:solidFill>
          <a:ln w="76200">
            <a:solidFill>
              <a:srgbClr val="336600"/>
            </a:solidFill>
            <a:miter lim="800000"/>
            <a:headEnd/>
            <a:tailEnd/>
          </a:ln>
        </p:spPr>
        <p:txBody>
          <a:bodyPr/>
          <a:lstStyle/>
          <a:p>
            <a:pPr marL="0" indent="0" algn="just" eaLnBrk="1" hangingPunct="1">
              <a:buFontTx/>
              <a:buNone/>
              <a:defRPr/>
            </a:pPr>
            <a:r>
              <a:rPr lang="en-US" altLang="zh-CN" sz="2400" b="1">
                <a:solidFill>
                  <a:srgbClr val="000066"/>
                </a:solidFill>
              </a:rPr>
              <a:t>1</a:t>
            </a:r>
            <a:r>
              <a:rPr lang="zh-CN" altLang="en-US" sz="2400" b="1">
                <a:solidFill>
                  <a:srgbClr val="000066"/>
                </a:solidFill>
              </a:rPr>
              <a:t>、垄断竞争市场：是一种既垄断又竞争，既不是完全垄断和又不是完全竞争的市场。是</a:t>
            </a:r>
            <a:r>
              <a:rPr lang="zh-CN" altLang="en-US" sz="2400" b="1">
                <a:solidFill>
                  <a:srgbClr val="FF0000"/>
                </a:solidFill>
                <a:effectLst>
                  <a:outerShdw blurRad="38100" dist="38100" dir="2700000" algn="tl">
                    <a:srgbClr val="000000"/>
                  </a:outerShdw>
                </a:effectLst>
                <a:ea typeface="黑体" pitchFamily="2" charset="-122"/>
              </a:rPr>
              <a:t>同类但不同质的市场</a:t>
            </a:r>
            <a:r>
              <a:rPr lang="zh-CN" altLang="en-US" sz="2400" b="1">
                <a:effectLst>
                  <a:outerShdw blurRad="38100" dist="38100" dir="2700000" algn="tl">
                    <a:srgbClr val="FFFFFF"/>
                  </a:outerShdw>
                </a:effectLst>
              </a:rPr>
              <a:t>。</a:t>
            </a:r>
          </a:p>
          <a:p>
            <a:pPr marL="0" indent="0" algn="just" eaLnBrk="1" hangingPunct="1">
              <a:buFontTx/>
              <a:buNone/>
              <a:defRPr/>
            </a:pPr>
            <a:r>
              <a:rPr lang="zh-CN" altLang="en-US" sz="2400" b="1">
                <a:effectLst>
                  <a:outerShdw blurRad="38100" dist="38100" dir="2700000" algn="tl">
                    <a:srgbClr val="FFFFFF"/>
                  </a:outerShdw>
                </a:effectLst>
              </a:rPr>
              <a:t>把生产非常接近的同种产品厂商的总和叫生产集团。</a:t>
            </a:r>
          </a:p>
          <a:p>
            <a:pPr marL="0" indent="0" algn="just" eaLnBrk="1" hangingPunct="1">
              <a:buFontTx/>
              <a:buNone/>
              <a:defRPr/>
            </a:pPr>
            <a:endParaRPr lang="en-US" altLang="zh-CN" sz="2400" b="1">
              <a:effectLst>
                <a:outerShdw blurRad="38100" dist="38100" dir="2700000" algn="tl">
                  <a:srgbClr val="FFFFFF"/>
                </a:outerShdw>
              </a:effectLst>
            </a:endParaRPr>
          </a:p>
        </p:txBody>
      </p:sp>
      <p:sp>
        <p:nvSpPr>
          <p:cNvPr id="56334" name="Rectangle 14">
            <a:extLst>
              <a:ext uri="{FF2B5EF4-FFF2-40B4-BE49-F238E27FC236}">
                <a16:creationId xmlns:a16="http://schemas.microsoft.com/office/drawing/2014/main" id="{1DBF0F18-4597-40C8-A37B-39A2B0F87AF8}"/>
              </a:ext>
            </a:extLst>
          </p:cNvPr>
          <p:cNvSpPr>
            <a:spLocks noChangeArrowheads="1"/>
          </p:cNvSpPr>
          <p:nvPr/>
        </p:nvSpPr>
        <p:spPr bwMode="auto">
          <a:xfrm>
            <a:off x="395288" y="5334000"/>
            <a:ext cx="7848600" cy="1263650"/>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457200" algn="l"/>
              </a:tabLst>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tabLst>
                <a:tab pos="457200" algn="l"/>
              </a:tabLst>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tabLst>
                <a:tab pos="457200" algn="l"/>
              </a:tabLst>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tabLst>
                <a:tab pos="457200" algn="l"/>
              </a:tabLst>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tabLst>
                <a:tab pos="457200" algn="l"/>
              </a:tabLst>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tabLst>
                <a:tab pos="457200" algn="l"/>
              </a:tabLst>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tabLst>
                <a:tab pos="457200" algn="l"/>
              </a:tabLst>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tabLst>
                <a:tab pos="457200" algn="l"/>
              </a:tabLst>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tabLst>
                <a:tab pos="457200" algn="l"/>
              </a:tabLst>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zh-CN" altLang="en-US" sz="2400" b="1">
                <a:latin typeface="Times New Roman" panose="02020603050405020304" pitchFamily="18" charset="0"/>
              </a:rPr>
              <a:t>显著的是轻工业品市场，如：盒饭、方便面、牙膏、理发、香烟等。而完全竞争市场上，如河南小麦与河北小麦没有差别。</a:t>
            </a:r>
          </a:p>
        </p:txBody>
      </p:sp>
      <p:sp>
        <p:nvSpPr>
          <p:cNvPr id="56336" name="Rectangle 16">
            <a:extLst>
              <a:ext uri="{FF2B5EF4-FFF2-40B4-BE49-F238E27FC236}">
                <a16:creationId xmlns:a16="http://schemas.microsoft.com/office/drawing/2014/main" id="{62BFBCA7-CD41-4E03-BEDF-7A89A47E1122}"/>
              </a:ext>
            </a:extLst>
          </p:cNvPr>
          <p:cNvSpPr>
            <a:spLocks noChangeArrowheads="1"/>
          </p:cNvSpPr>
          <p:nvPr>
            <p:ph type="body" sz="half" idx="2"/>
          </p:nvPr>
        </p:nvSpPr>
        <p:spPr>
          <a:xfrm>
            <a:off x="4427538" y="1557338"/>
            <a:ext cx="3773487" cy="3527425"/>
          </a:xfrm>
          <a:solidFill>
            <a:srgbClr val="FFCC00"/>
          </a:solidFill>
          <a:ln w="76200">
            <a:solidFill>
              <a:srgbClr val="3366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indent="0" eaLnBrk="1" hangingPunct="1">
              <a:buFontTx/>
              <a:buNone/>
            </a:pPr>
            <a:r>
              <a:rPr lang="zh-CN" altLang="en-US" sz="2400" b="1"/>
              <a:t>垄断竞争市场的条件：</a:t>
            </a:r>
          </a:p>
          <a:p>
            <a:pPr marL="0" indent="0" eaLnBrk="1" hangingPunct="1"/>
            <a:r>
              <a:rPr lang="zh-CN" altLang="en-US" sz="2400" b="1"/>
              <a:t>（</a:t>
            </a:r>
            <a:r>
              <a:rPr lang="en-US" altLang="zh-CN" sz="2400" b="1"/>
              <a:t>1</a:t>
            </a:r>
            <a:r>
              <a:rPr lang="zh-CN" altLang="en-US" sz="2400" b="1"/>
              <a:t>）产品差别的存在</a:t>
            </a:r>
            <a:r>
              <a:rPr lang="en-US" altLang="zh-CN" sz="2400" b="1"/>
              <a:t>:</a:t>
            </a:r>
            <a:r>
              <a:rPr lang="zh-CN" altLang="en-US" sz="2400" b="1"/>
              <a:t>同一种产品在质量、包装、牌号和销售条件等方面的差别。是最基本条件。</a:t>
            </a:r>
          </a:p>
          <a:p>
            <a:pPr marL="0" indent="0" eaLnBrk="1" hangingPunct="1"/>
            <a:r>
              <a:rPr lang="zh-CN" altLang="en-US" sz="2400" b="1"/>
              <a:t>（</a:t>
            </a:r>
            <a:r>
              <a:rPr lang="en-US" altLang="zh-CN" sz="2400" b="1"/>
              <a:t>2</a:t>
            </a:r>
            <a:r>
              <a:rPr lang="zh-CN" altLang="en-US" sz="2400" b="1"/>
              <a:t>）存在较多的厂商。</a:t>
            </a:r>
          </a:p>
          <a:p>
            <a:pPr marL="0" indent="0" eaLnBrk="1" hangingPunct="1"/>
            <a:r>
              <a:rPr lang="zh-CN" altLang="en-US" sz="2400" b="1"/>
              <a:t>（</a:t>
            </a:r>
            <a:r>
              <a:rPr lang="en-US" altLang="zh-CN" sz="2400" b="1"/>
              <a:t>3</a:t>
            </a:r>
            <a:r>
              <a:rPr lang="zh-CN" altLang="en-US" sz="2400" b="1"/>
              <a:t>） 厂商的生产规模较小，进入和退出比较容易</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0483">
                                            <p:bg/>
                                          </p:spTgt>
                                        </p:tgtEl>
                                        <p:attrNameLst>
                                          <p:attrName>style.visibility</p:attrName>
                                        </p:attrNameLst>
                                      </p:cBhvr>
                                      <p:to>
                                        <p:strVal val="visible"/>
                                      </p:to>
                                    </p:set>
                                    <p:animEffect transition="in" filter="diamond(in)">
                                      <p:cBhvr>
                                        <p:cTn id="7" dur="2000"/>
                                        <p:tgtEl>
                                          <p:spTgt spid="2048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diamond(in)">
                                      <p:cBhvr>
                                        <p:cTn id="12" dur="2000"/>
                                        <p:tgtEl>
                                          <p:spTgt spid="204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0483">
                                            <p:txEl>
                                              <p:pRg st="1" end="1"/>
                                            </p:txEl>
                                          </p:spTgt>
                                        </p:tgtEl>
                                        <p:attrNameLst>
                                          <p:attrName>style.visibility</p:attrName>
                                        </p:attrNameLst>
                                      </p:cBhvr>
                                      <p:to>
                                        <p:strVal val="visible"/>
                                      </p:to>
                                    </p:set>
                                    <p:animEffect transition="in" filter="diamond(in)">
                                      <p:cBhvr>
                                        <p:cTn id="17" dur="2000"/>
                                        <p:tgtEl>
                                          <p:spTgt spid="2048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56336">
                                            <p:bg/>
                                          </p:spTgt>
                                        </p:tgtEl>
                                        <p:attrNameLst>
                                          <p:attrName>style.visibility</p:attrName>
                                        </p:attrNameLst>
                                      </p:cBhvr>
                                      <p:to>
                                        <p:strVal val="visible"/>
                                      </p:to>
                                    </p:set>
                                    <p:animEffect transition="in" filter="diamond(in)">
                                      <p:cBhvr>
                                        <p:cTn id="22" dur="2000"/>
                                        <p:tgtEl>
                                          <p:spTgt spid="56336">
                                            <p:bg/>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56336">
                                            <p:txEl>
                                              <p:pRg st="0" end="0"/>
                                            </p:txEl>
                                          </p:spTgt>
                                        </p:tgtEl>
                                        <p:attrNameLst>
                                          <p:attrName>style.visibility</p:attrName>
                                        </p:attrNameLst>
                                      </p:cBhvr>
                                      <p:to>
                                        <p:strVal val="visible"/>
                                      </p:to>
                                    </p:set>
                                    <p:animEffect transition="in" filter="diamond(in)">
                                      <p:cBhvr>
                                        <p:cTn id="27" dur="2000"/>
                                        <p:tgtEl>
                                          <p:spTgt spid="56336">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56336">
                                            <p:txEl>
                                              <p:pRg st="1" end="1"/>
                                            </p:txEl>
                                          </p:spTgt>
                                        </p:tgtEl>
                                        <p:attrNameLst>
                                          <p:attrName>style.visibility</p:attrName>
                                        </p:attrNameLst>
                                      </p:cBhvr>
                                      <p:to>
                                        <p:strVal val="visible"/>
                                      </p:to>
                                    </p:set>
                                    <p:animEffect transition="in" filter="diamond(in)">
                                      <p:cBhvr>
                                        <p:cTn id="32" dur="2000"/>
                                        <p:tgtEl>
                                          <p:spTgt spid="56336">
                                            <p:txEl>
                                              <p:pRg st="1" end="1"/>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56336">
                                            <p:txEl>
                                              <p:pRg st="2" end="2"/>
                                            </p:txEl>
                                          </p:spTgt>
                                        </p:tgtEl>
                                        <p:attrNameLst>
                                          <p:attrName>style.visibility</p:attrName>
                                        </p:attrNameLst>
                                      </p:cBhvr>
                                      <p:to>
                                        <p:strVal val="visible"/>
                                      </p:to>
                                    </p:set>
                                    <p:animEffect transition="in" filter="diamond(in)">
                                      <p:cBhvr>
                                        <p:cTn id="37" dur="2000"/>
                                        <p:tgtEl>
                                          <p:spTgt spid="56336">
                                            <p:txEl>
                                              <p:pRg st="2" end="2"/>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56336">
                                            <p:txEl>
                                              <p:pRg st="3" end="3"/>
                                            </p:txEl>
                                          </p:spTgt>
                                        </p:tgtEl>
                                        <p:attrNameLst>
                                          <p:attrName>style.visibility</p:attrName>
                                        </p:attrNameLst>
                                      </p:cBhvr>
                                      <p:to>
                                        <p:strVal val="visible"/>
                                      </p:to>
                                    </p:set>
                                    <p:animEffect transition="in" filter="diamond(in)">
                                      <p:cBhvr>
                                        <p:cTn id="42" dur="2000"/>
                                        <p:tgtEl>
                                          <p:spTgt spid="56336">
                                            <p:txEl>
                                              <p:pRg st="3" end="3"/>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56334"/>
                                        </p:tgtEl>
                                        <p:attrNameLst>
                                          <p:attrName>style.visibility</p:attrName>
                                        </p:attrNameLst>
                                      </p:cBhvr>
                                      <p:to>
                                        <p:strVal val="visible"/>
                                      </p:to>
                                    </p:set>
                                    <p:animEffect transition="in" filter="diamond(in)">
                                      <p:cBhvr>
                                        <p:cTn id="47" dur="2000"/>
                                        <p:tgtEl>
                                          <p:spTgt spid="56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nimBg="1"/>
      <p:bldP spid="56334" grpId="0" animBg="1"/>
      <p:bldP spid="5633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灯片编号占位符 5">
            <a:extLst>
              <a:ext uri="{FF2B5EF4-FFF2-40B4-BE49-F238E27FC236}">
                <a16:creationId xmlns:a16="http://schemas.microsoft.com/office/drawing/2014/main" id="{718BE947-D43E-44DD-AF0F-BEDE3D71B1DC}"/>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F63D204E-10D3-4427-9957-895485EF7E0A}" type="slidenum">
              <a:rPr lang="en-US" altLang="zh-CN" sz="1400" smtClean="0"/>
              <a:pPr>
                <a:spcBef>
                  <a:spcPct val="0"/>
                </a:spcBef>
                <a:buFontTx/>
                <a:buNone/>
              </a:pPr>
              <a:t>4</a:t>
            </a:fld>
            <a:endParaRPr lang="en-US" altLang="zh-CN" sz="1400"/>
          </a:p>
        </p:txBody>
      </p:sp>
      <p:sp>
        <p:nvSpPr>
          <p:cNvPr id="8195" name="Rectangle 1026">
            <a:extLst>
              <a:ext uri="{FF2B5EF4-FFF2-40B4-BE49-F238E27FC236}">
                <a16:creationId xmlns:a16="http://schemas.microsoft.com/office/drawing/2014/main" id="{D1E5396F-AF38-438E-8E7F-6BEBA6AB29EA}"/>
              </a:ext>
            </a:extLst>
          </p:cNvPr>
          <p:cNvSpPr>
            <a:spLocks noGrp="1" noChangeArrowheads="1"/>
          </p:cNvSpPr>
          <p:nvPr>
            <p:ph type="title"/>
          </p:nvPr>
        </p:nvSpPr>
        <p:spPr>
          <a:xfrm>
            <a:off x="755650" y="692150"/>
            <a:ext cx="7924800" cy="792163"/>
          </a:xfrm>
          <a:solidFill>
            <a:schemeClr val="accent1"/>
          </a:solidFill>
        </p:spPr>
        <p:txBody>
          <a:bodyPr/>
          <a:lstStyle/>
          <a:p>
            <a:pPr eaLnBrk="1" hangingPunct="1"/>
            <a:r>
              <a:rPr lang="zh-CN" altLang="en-US" sz="3200" b="1">
                <a:solidFill>
                  <a:srgbClr val="A50021"/>
                </a:solidFill>
                <a:ea typeface="华文细黑" panose="02010600040101010101" pitchFamily="2" charset="-122"/>
              </a:rPr>
              <a:t>一、完全垄断市场</a:t>
            </a:r>
            <a:r>
              <a:rPr lang="zh-CN" altLang="en-US" sz="2400" b="1"/>
              <a:t>（</a:t>
            </a:r>
            <a:r>
              <a:rPr lang="en-US" altLang="zh-CN" sz="2400" b="1"/>
              <a:t>perfect monopoly market</a:t>
            </a:r>
            <a:r>
              <a:rPr lang="zh-CN" altLang="en-US" sz="2400" b="1"/>
              <a:t>）</a:t>
            </a:r>
            <a:r>
              <a:rPr lang="zh-CN" altLang="en-US"/>
              <a:t> </a:t>
            </a:r>
          </a:p>
        </p:txBody>
      </p:sp>
      <p:sp>
        <p:nvSpPr>
          <p:cNvPr id="55299" name="Rectangle 1027">
            <a:extLst>
              <a:ext uri="{FF2B5EF4-FFF2-40B4-BE49-F238E27FC236}">
                <a16:creationId xmlns:a16="http://schemas.microsoft.com/office/drawing/2014/main" id="{F2F0B0B9-7035-45BF-997B-D8C6AE5A7E9B}"/>
              </a:ext>
            </a:extLst>
          </p:cNvPr>
          <p:cNvSpPr>
            <a:spLocks noGrp="1" noChangeArrowheads="1"/>
          </p:cNvSpPr>
          <p:nvPr>
            <p:ph type="body" idx="1"/>
          </p:nvPr>
        </p:nvSpPr>
        <p:spPr>
          <a:xfrm>
            <a:off x="684213" y="1773238"/>
            <a:ext cx="7848600" cy="935037"/>
          </a:xfrm>
          <a:solidFill>
            <a:srgbClr val="FFCC00"/>
          </a:solidFill>
          <a:ln w="76200">
            <a:solidFill>
              <a:srgbClr val="336600"/>
            </a:solidFill>
            <a:miter lim="800000"/>
            <a:headEnd/>
            <a:tailEnd/>
          </a:ln>
        </p:spPr>
        <p:txBody>
          <a:bodyPr/>
          <a:lstStyle/>
          <a:p>
            <a:pPr algn="just" eaLnBrk="1" hangingPunct="1">
              <a:buFontTx/>
              <a:buNone/>
            </a:pPr>
            <a:r>
              <a:rPr lang="en-US" altLang="zh-CN" sz="2800">
                <a:solidFill>
                  <a:srgbClr val="000066"/>
                </a:solidFill>
                <a:latin typeface="黑体" panose="02010609060101010101" pitchFamily="49" charset="-122"/>
                <a:ea typeface="黑体" panose="02010609060101010101" pitchFamily="49" charset="-122"/>
              </a:rPr>
              <a:t>1</a:t>
            </a:r>
            <a:r>
              <a:rPr lang="zh-CN" altLang="en-US" sz="2800">
                <a:solidFill>
                  <a:srgbClr val="000066"/>
                </a:solidFill>
                <a:latin typeface="黑体" panose="02010609060101010101" pitchFamily="49" charset="-122"/>
                <a:ea typeface="黑体" panose="02010609060101010101" pitchFamily="49" charset="-122"/>
              </a:rPr>
              <a:t>、完全垄断市场</a:t>
            </a:r>
            <a:r>
              <a:rPr lang="zh-CN" altLang="en-US" sz="2400" b="1">
                <a:solidFill>
                  <a:srgbClr val="000066"/>
                </a:solidFill>
              </a:rPr>
              <a:t>：指一家厂商完全控制整个市场的商品供给。</a:t>
            </a:r>
          </a:p>
        </p:txBody>
      </p:sp>
      <p:sp>
        <p:nvSpPr>
          <p:cNvPr id="55300" name="Rectangle 1028">
            <a:extLst>
              <a:ext uri="{FF2B5EF4-FFF2-40B4-BE49-F238E27FC236}">
                <a16:creationId xmlns:a16="http://schemas.microsoft.com/office/drawing/2014/main" id="{F50C10A5-221A-4F69-B21D-CAE6529A2F95}"/>
              </a:ext>
            </a:extLst>
          </p:cNvPr>
          <p:cNvSpPr>
            <a:spLocks noChangeArrowheads="1"/>
          </p:cNvSpPr>
          <p:nvPr/>
        </p:nvSpPr>
        <p:spPr bwMode="auto">
          <a:xfrm>
            <a:off x="684213" y="2852738"/>
            <a:ext cx="7920037" cy="2089150"/>
          </a:xfrm>
          <a:prstGeom prst="rect">
            <a:avLst/>
          </a:prstGeom>
          <a:solidFill>
            <a:srgbClr val="FFCC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just" eaLnBrk="1" hangingPunct="1">
              <a:buFontTx/>
              <a:buNone/>
            </a:pPr>
            <a:r>
              <a:rPr lang="zh-CN" altLang="en-US" sz="2400" b="1">
                <a:solidFill>
                  <a:srgbClr val="000066"/>
                </a:solidFill>
              </a:rPr>
              <a:t>形成完全垄断的条件：</a:t>
            </a:r>
          </a:p>
          <a:p>
            <a:pPr lvl="1" algn="just" eaLnBrk="1" hangingPunct="1">
              <a:buFontTx/>
              <a:buNone/>
            </a:pPr>
            <a:r>
              <a:rPr lang="zh-CN" altLang="en-US" sz="2400" b="1">
                <a:solidFill>
                  <a:srgbClr val="000066"/>
                </a:solidFill>
              </a:rPr>
              <a:t>唯一的卖者</a:t>
            </a:r>
            <a:r>
              <a:rPr lang="en-US" altLang="zh-CN" sz="2400" b="1">
                <a:solidFill>
                  <a:srgbClr val="000066"/>
                </a:solidFill>
              </a:rPr>
              <a:t>(One seller - many buyers)</a:t>
            </a:r>
          </a:p>
          <a:p>
            <a:pPr lvl="1" algn="just" eaLnBrk="1" hangingPunct="1">
              <a:buFontTx/>
              <a:buNone/>
            </a:pPr>
            <a:r>
              <a:rPr lang="zh-CN" altLang="en-US" sz="2400" b="1">
                <a:solidFill>
                  <a:srgbClr val="000066"/>
                </a:solidFill>
              </a:rPr>
              <a:t>无相近的替代品</a:t>
            </a:r>
            <a:r>
              <a:rPr lang="en-US" altLang="zh-CN" sz="2400" b="1">
                <a:solidFill>
                  <a:srgbClr val="000066"/>
                </a:solidFill>
              </a:rPr>
              <a:t>(One product(no good substitutes))</a:t>
            </a:r>
          </a:p>
          <a:p>
            <a:pPr lvl="1" algn="just" eaLnBrk="1" hangingPunct="1">
              <a:buFontTx/>
              <a:buNone/>
            </a:pPr>
            <a:r>
              <a:rPr lang="zh-CN" altLang="en-US" sz="2400" b="1">
                <a:solidFill>
                  <a:srgbClr val="000066"/>
                </a:solidFill>
              </a:rPr>
              <a:t>存在进入障碍</a:t>
            </a:r>
            <a:r>
              <a:rPr lang="en-US" altLang="zh-CN" sz="2400" b="1">
                <a:solidFill>
                  <a:srgbClr val="000066"/>
                </a:solidFill>
              </a:rPr>
              <a:t>(Barriers to entry)</a:t>
            </a:r>
          </a:p>
        </p:txBody>
      </p:sp>
      <p:sp>
        <p:nvSpPr>
          <p:cNvPr id="55301" name="Rectangle 1029">
            <a:extLst>
              <a:ext uri="{FF2B5EF4-FFF2-40B4-BE49-F238E27FC236}">
                <a16:creationId xmlns:a16="http://schemas.microsoft.com/office/drawing/2014/main" id="{180E1CC9-4C2B-490C-85AD-6866DCB28039}"/>
              </a:ext>
            </a:extLst>
          </p:cNvPr>
          <p:cNvSpPr>
            <a:spLocks noChangeArrowheads="1"/>
          </p:cNvSpPr>
          <p:nvPr/>
        </p:nvSpPr>
        <p:spPr bwMode="auto">
          <a:xfrm>
            <a:off x="684213" y="5373688"/>
            <a:ext cx="7848600" cy="898525"/>
          </a:xfrm>
          <a:prstGeom prst="rect">
            <a:avLst/>
          </a:prstGeom>
          <a:solidFill>
            <a:srgbClr val="FFCC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just" eaLnBrk="1" hangingPunct="1">
              <a:buFontTx/>
              <a:buNone/>
            </a:pPr>
            <a:r>
              <a:rPr lang="zh-CN" altLang="en-US" sz="2400" b="1">
                <a:solidFill>
                  <a:srgbClr val="000066"/>
                </a:solidFill>
              </a:rPr>
              <a:t>完全垄断市场上，垄断者能获得超额利润主要是由于实行了卖方垄断。</a:t>
            </a:r>
          </a:p>
        </p:txBody>
      </p:sp>
      <p:sp>
        <p:nvSpPr>
          <p:cNvPr id="55302" name="AutoShape 1030">
            <a:extLst>
              <a:ext uri="{FF2B5EF4-FFF2-40B4-BE49-F238E27FC236}">
                <a16:creationId xmlns:a16="http://schemas.microsoft.com/office/drawing/2014/main" id="{1E561115-BFBF-4479-98C2-467934988121}"/>
              </a:ext>
            </a:extLst>
          </p:cNvPr>
          <p:cNvSpPr>
            <a:spLocks noChangeArrowheads="1"/>
          </p:cNvSpPr>
          <p:nvPr/>
        </p:nvSpPr>
        <p:spPr bwMode="auto">
          <a:xfrm>
            <a:off x="6588125" y="4005263"/>
            <a:ext cx="2808288" cy="1511300"/>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zh-CN" altLang="en-US" sz="2400" b="1">
                <a:solidFill>
                  <a:srgbClr val="000066"/>
                </a:solidFill>
                <a:latin typeface="Times New Roman" panose="02020603050405020304" pitchFamily="18" charset="0"/>
              </a:rPr>
              <a:t>卖方垄断？</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299">
                                            <p:bg/>
                                          </p:spTgt>
                                        </p:tgtEl>
                                        <p:attrNameLst>
                                          <p:attrName>style.visibility</p:attrName>
                                        </p:attrNameLst>
                                      </p:cBhvr>
                                      <p:to>
                                        <p:strVal val="visible"/>
                                      </p:to>
                                    </p:set>
                                    <p:anim calcmode="lin" valueType="num">
                                      <p:cBhvr additive="base">
                                        <p:cTn id="7" dur="500" fill="hold"/>
                                        <p:tgtEl>
                                          <p:spTgt spid="55299">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5299">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299">
                                            <p:txEl>
                                              <p:pRg st="0" end="0"/>
                                            </p:txEl>
                                          </p:spTgt>
                                        </p:tgtEl>
                                        <p:attrNameLst>
                                          <p:attrName>style.visibility</p:attrName>
                                        </p:attrNameLst>
                                      </p:cBhvr>
                                      <p:to>
                                        <p:strVal val="visible"/>
                                      </p:to>
                                    </p:set>
                                    <p:anim calcmode="lin" valueType="num">
                                      <p:cBhvr additive="base">
                                        <p:cTn id="13" dur="500" fill="hold"/>
                                        <p:tgtEl>
                                          <p:spTgt spid="5529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52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5300"/>
                                        </p:tgtEl>
                                        <p:attrNameLst>
                                          <p:attrName>style.visibility</p:attrName>
                                        </p:attrNameLst>
                                      </p:cBhvr>
                                      <p:to>
                                        <p:strVal val="visible"/>
                                      </p:to>
                                    </p:set>
                                    <p:anim calcmode="lin" valueType="num">
                                      <p:cBhvr additive="base">
                                        <p:cTn id="19" dur="500" fill="hold"/>
                                        <p:tgtEl>
                                          <p:spTgt spid="55300"/>
                                        </p:tgtEl>
                                        <p:attrNameLst>
                                          <p:attrName>ppt_x</p:attrName>
                                        </p:attrNameLst>
                                      </p:cBhvr>
                                      <p:tavLst>
                                        <p:tav tm="0">
                                          <p:val>
                                            <p:strVal val="#ppt_x"/>
                                          </p:val>
                                        </p:tav>
                                        <p:tav tm="100000">
                                          <p:val>
                                            <p:strVal val="#ppt_x"/>
                                          </p:val>
                                        </p:tav>
                                      </p:tavLst>
                                    </p:anim>
                                    <p:anim calcmode="lin" valueType="num">
                                      <p:cBhvr additive="base">
                                        <p:cTn id="20" dur="500" fill="hold"/>
                                        <p:tgtEl>
                                          <p:spTgt spid="55300"/>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5301"/>
                                        </p:tgtEl>
                                        <p:attrNameLst>
                                          <p:attrName>style.visibility</p:attrName>
                                        </p:attrNameLst>
                                      </p:cBhvr>
                                      <p:to>
                                        <p:strVal val="visible"/>
                                      </p:to>
                                    </p:set>
                                    <p:anim calcmode="lin" valueType="num">
                                      <p:cBhvr additive="base">
                                        <p:cTn id="25" dur="500" fill="hold"/>
                                        <p:tgtEl>
                                          <p:spTgt spid="55301"/>
                                        </p:tgtEl>
                                        <p:attrNameLst>
                                          <p:attrName>ppt_x</p:attrName>
                                        </p:attrNameLst>
                                      </p:cBhvr>
                                      <p:tavLst>
                                        <p:tav tm="0">
                                          <p:val>
                                            <p:strVal val="#ppt_x"/>
                                          </p:val>
                                        </p:tav>
                                        <p:tav tm="100000">
                                          <p:val>
                                            <p:strVal val="#ppt_x"/>
                                          </p:val>
                                        </p:tav>
                                      </p:tavLst>
                                    </p:anim>
                                    <p:anim calcmode="lin" valueType="num">
                                      <p:cBhvr additive="base">
                                        <p:cTn id="26" dur="500" fill="hold"/>
                                        <p:tgtEl>
                                          <p:spTgt spid="55301"/>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5302"/>
                                        </p:tgtEl>
                                        <p:attrNameLst>
                                          <p:attrName>style.visibility</p:attrName>
                                        </p:attrNameLst>
                                      </p:cBhvr>
                                      <p:to>
                                        <p:strVal val="visible"/>
                                      </p:to>
                                    </p:set>
                                    <p:anim calcmode="lin" valueType="num">
                                      <p:cBhvr additive="base">
                                        <p:cTn id="31" dur="500" fill="hold"/>
                                        <p:tgtEl>
                                          <p:spTgt spid="55302"/>
                                        </p:tgtEl>
                                        <p:attrNameLst>
                                          <p:attrName>ppt_x</p:attrName>
                                        </p:attrNameLst>
                                      </p:cBhvr>
                                      <p:tavLst>
                                        <p:tav tm="0">
                                          <p:val>
                                            <p:strVal val="#ppt_x"/>
                                          </p:val>
                                        </p:tav>
                                        <p:tav tm="100000">
                                          <p:val>
                                            <p:strVal val="#ppt_x"/>
                                          </p:val>
                                        </p:tav>
                                      </p:tavLst>
                                    </p:anim>
                                    <p:anim calcmode="lin" valueType="num">
                                      <p:cBhvr additive="base">
                                        <p:cTn id="32" dur="500" fill="hold"/>
                                        <p:tgtEl>
                                          <p:spTgt spid="553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animBg="1"/>
      <p:bldP spid="55300" grpId="0" animBg="1"/>
      <p:bldP spid="55301" grpId="0" animBg="1"/>
      <p:bldP spid="55302" grpId="0" animBg="1"/>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灯片编号占位符 6">
            <a:extLst>
              <a:ext uri="{FF2B5EF4-FFF2-40B4-BE49-F238E27FC236}">
                <a16:creationId xmlns:a16="http://schemas.microsoft.com/office/drawing/2014/main" id="{EC14520B-2E2B-44E8-833D-8B6637925D8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A10E36AC-CAC5-44F9-B265-750C541E3B8A}" type="slidenum">
              <a:rPr lang="en-US" altLang="zh-CN" sz="1400" smtClean="0"/>
              <a:pPr>
                <a:spcBef>
                  <a:spcPct val="0"/>
                </a:spcBef>
                <a:buFontTx/>
                <a:buNone/>
              </a:pPr>
              <a:t>40</a:t>
            </a:fld>
            <a:endParaRPr lang="en-US" altLang="zh-CN" sz="1400"/>
          </a:p>
        </p:txBody>
      </p:sp>
      <p:sp>
        <p:nvSpPr>
          <p:cNvPr id="47107" name="Rectangle 81">
            <a:extLst>
              <a:ext uri="{FF2B5EF4-FFF2-40B4-BE49-F238E27FC236}">
                <a16:creationId xmlns:a16="http://schemas.microsoft.com/office/drawing/2014/main" id="{CE1B9ECC-0B06-4A97-9BE4-CA5E49039875}"/>
              </a:ext>
            </a:extLst>
          </p:cNvPr>
          <p:cNvSpPr>
            <a:spLocks noGrp="1" noChangeArrowheads="1"/>
          </p:cNvSpPr>
          <p:nvPr>
            <p:ph type="title"/>
          </p:nvPr>
        </p:nvSpPr>
        <p:spPr/>
        <p:txBody>
          <a:bodyPr/>
          <a:lstStyle/>
          <a:p>
            <a:pPr eaLnBrk="1" hangingPunct="1"/>
            <a:r>
              <a:rPr lang="en-US" altLang="zh-CN" sz="4000">
                <a:solidFill>
                  <a:srgbClr val="660033"/>
                </a:solidFill>
              </a:rPr>
              <a:t>2</a:t>
            </a:r>
            <a:r>
              <a:rPr lang="zh-CN" altLang="en-US" sz="4000">
                <a:solidFill>
                  <a:srgbClr val="660033"/>
                </a:solidFill>
              </a:rPr>
              <a:t>、垄断</a:t>
            </a:r>
            <a:r>
              <a:rPr lang="zh-CN" altLang="en-US" sz="3600" b="1"/>
              <a:t>竞争</a:t>
            </a:r>
            <a:r>
              <a:rPr lang="zh-CN" altLang="en-US" sz="4000">
                <a:solidFill>
                  <a:srgbClr val="660033"/>
                </a:solidFill>
              </a:rPr>
              <a:t>市场特点</a:t>
            </a:r>
          </a:p>
        </p:txBody>
      </p:sp>
      <p:sp>
        <p:nvSpPr>
          <p:cNvPr id="65615" name="Rectangle 79">
            <a:extLst>
              <a:ext uri="{FF2B5EF4-FFF2-40B4-BE49-F238E27FC236}">
                <a16:creationId xmlns:a16="http://schemas.microsoft.com/office/drawing/2014/main" id="{ACC2EFF6-9ECD-4D08-BDB1-3E2C2BDFA9EE}"/>
              </a:ext>
            </a:extLst>
          </p:cNvPr>
          <p:cNvSpPr>
            <a:spLocks noChangeArrowheads="1"/>
          </p:cNvSpPr>
          <p:nvPr/>
        </p:nvSpPr>
        <p:spPr bwMode="auto">
          <a:xfrm>
            <a:off x="827088" y="1817688"/>
            <a:ext cx="7056437" cy="4554537"/>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zh-CN" altLang="en-US" b="1">
                <a:latin typeface="Times New Roman" panose="02020603050405020304" pitchFamily="18" charset="0"/>
              </a:rPr>
              <a:t>垄断竞争的特征：</a:t>
            </a:r>
          </a:p>
          <a:p>
            <a:pPr eaLnBrk="1" hangingPunct="1">
              <a:spcBef>
                <a:spcPct val="0"/>
              </a:spcBef>
              <a:buSzPct val="90000"/>
              <a:buFont typeface="Wingdings" panose="05000000000000000000" pitchFamily="2" charset="2"/>
              <a:buChar char="u"/>
            </a:pPr>
            <a:r>
              <a:rPr kumimoji="1" lang="zh-CN" altLang="en-US" b="1">
                <a:latin typeface="Times New Roman" panose="02020603050405020304" pitchFamily="18" charset="0"/>
              </a:rPr>
              <a:t>企业数量较多</a:t>
            </a:r>
            <a:r>
              <a:rPr kumimoji="1" lang="en-US" altLang="zh-CN" b="1">
                <a:latin typeface="Times New Roman" panose="02020603050405020304" pitchFamily="18" charset="0"/>
              </a:rPr>
              <a:t>(Many firms)</a:t>
            </a:r>
          </a:p>
          <a:p>
            <a:pPr eaLnBrk="1" hangingPunct="1">
              <a:spcBef>
                <a:spcPct val="0"/>
              </a:spcBef>
              <a:buSzPct val="90000"/>
              <a:buFont typeface="Wingdings" panose="05000000000000000000" pitchFamily="2" charset="2"/>
              <a:buChar char="u"/>
            </a:pPr>
            <a:endParaRPr kumimoji="1" lang="en-US" altLang="zh-CN" b="1">
              <a:latin typeface="Times New Roman" panose="02020603050405020304" pitchFamily="18" charset="0"/>
            </a:endParaRPr>
          </a:p>
          <a:p>
            <a:pPr eaLnBrk="1" hangingPunct="1">
              <a:spcBef>
                <a:spcPct val="0"/>
              </a:spcBef>
              <a:buSzPct val="90000"/>
              <a:buFont typeface="Wingdings" panose="05000000000000000000" pitchFamily="2" charset="2"/>
              <a:buChar char="u"/>
            </a:pPr>
            <a:r>
              <a:rPr kumimoji="1" lang="zh-CN" altLang="en-US" b="1">
                <a:latin typeface="Times New Roman" panose="02020603050405020304" pitchFamily="18" charset="0"/>
              </a:rPr>
              <a:t>进出该行业容易</a:t>
            </a:r>
            <a:r>
              <a:rPr kumimoji="1" lang="en-US" altLang="zh-CN" b="1">
                <a:latin typeface="Times New Roman" panose="02020603050405020304" pitchFamily="18" charset="0"/>
              </a:rPr>
              <a:t>(Free entry and exit)</a:t>
            </a:r>
          </a:p>
          <a:p>
            <a:pPr eaLnBrk="1" hangingPunct="1">
              <a:spcBef>
                <a:spcPct val="0"/>
              </a:spcBef>
              <a:buSzPct val="90000"/>
              <a:buFont typeface="Wingdings" panose="05000000000000000000" pitchFamily="2" charset="2"/>
              <a:buChar char="u"/>
            </a:pPr>
            <a:endParaRPr kumimoji="1" lang="en-US" altLang="zh-CN" b="1">
              <a:latin typeface="Times New Roman" panose="02020603050405020304" pitchFamily="18" charset="0"/>
            </a:endParaRPr>
          </a:p>
          <a:p>
            <a:pPr eaLnBrk="1" hangingPunct="1">
              <a:spcBef>
                <a:spcPct val="0"/>
              </a:spcBef>
              <a:buSzPct val="90000"/>
              <a:buFont typeface="Wingdings" panose="05000000000000000000" pitchFamily="2" charset="2"/>
              <a:buChar char="u"/>
            </a:pPr>
            <a:r>
              <a:rPr kumimoji="1" lang="zh-CN" altLang="en-US" b="1">
                <a:latin typeface="Times New Roman" panose="02020603050405020304" pitchFamily="18" charset="0"/>
              </a:rPr>
              <a:t>存在产品差别</a:t>
            </a:r>
            <a:r>
              <a:rPr kumimoji="1" lang="en-US" altLang="zh-CN" b="1">
                <a:latin typeface="Times New Roman" panose="02020603050405020304" pitchFamily="18" charset="0"/>
              </a:rPr>
              <a:t>(Differentiated product)</a:t>
            </a:r>
          </a:p>
          <a:p>
            <a:pPr eaLnBrk="1" hangingPunct="1">
              <a:spcBef>
                <a:spcPct val="0"/>
              </a:spcBef>
              <a:buSzPct val="90000"/>
              <a:buFont typeface="Wingdings" panose="05000000000000000000" pitchFamily="2" charset="2"/>
              <a:buChar char="u"/>
            </a:pPr>
            <a:endParaRPr kumimoji="1" lang="en-US" altLang="zh-CN" b="1">
              <a:latin typeface="Times New Roman" panose="02020603050405020304" pitchFamily="18" charset="0"/>
            </a:endParaRPr>
          </a:p>
          <a:p>
            <a:pPr eaLnBrk="1" hangingPunct="1">
              <a:spcBef>
                <a:spcPct val="0"/>
              </a:spcBef>
              <a:buSzPct val="90000"/>
              <a:buFont typeface="Wingdings" panose="05000000000000000000" pitchFamily="2" charset="2"/>
              <a:buChar char="u"/>
            </a:pPr>
            <a:r>
              <a:rPr kumimoji="1" lang="zh-CN" altLang="en-US" b="1">
                <a:latin typeface="Times New Roman" panose="02020603050405020304" pitchFamily="18" charset="0"/>
              </a:rPr>
              <a:t>企业忽略其竞争对手的反应</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5615"/>
                                        </p:tgtEl>
                                        <p:attrNameLst>
                                          <p:attrName>style.visibility</p:attrName>
                                        </p:attrNameLst>
                                      </p:cBhvr>
                                      <p:to>
                                        <p:strVal val="visible"/>
                                      </p:to>
                                    </p:set>
                                    <p:animEffect transition="in" filter="diamond(in)">
                                      <p:cBhvr>
                                        <p:cTn id="7" dur="2000"/>
                                        <p:tgtEl>
                                          <p:spTgt spid="65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1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灯片编号占位符 3">
            <a:extLst>
              <a:ext uri="{FF2B5EF4-FFF2-40B4-BE49-F238E27FC236}">
                <a16:creationId xmlns:a16="http://schemas.microsoft.com/office/drawing/2014/main" id="{28C86EFD-075A-4044-912D-953C9E41E422}"/>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2F19E741-041D-470D-B858-C55E51049589}" type="slidenum">
              <a:rPr lang="en-US" altLang="zh-CN" sz="1400" smtClean="0"/>
              <a:pPr>
                <a:spcBef>
                  <a:spcPct val="0"/>
                </a:spcBef>
                <a:buFontTx/>
                <a:buNone/>
              </a:pPr>
              <a:t>41</a:t>
            </a:fld>
            <a:endParaRPr lang="en-US" altLang="zh-CN" sz="1400"/>
          </a:p>
        </p:txBody>
      </p:sp>
      <p:sp>
        <p:nvSpPr>
          <p:cNvPr id="48131" name="Line 2">
            <a:extLst>
              <a:ext uri="{FF2B5EF4-FFF2-40B4-BE49-F238E27FC236}">
                <a16:creationId xmlns:a16="http://schemas.microsoft.com/office/drawing/2014/main" id="{1C441644-8B48-47B7-A23A-E66D4F658989}"/>
              </a:ext>
            </a:extLst>
          </p:cNvPr>
          <p:cNvSpPr>
            <a:spLocks noChangeShapeType="1"/>
          </p:cNvSpPr>
          <p:nvPr/>
        </p:nvSpPr>
        <p:spPr bwMode="auto">
          <a:xfrm flipV="1">
            <a:off x="2514600" y="2667000"/>
            <a:ext cx="0" cy="3657600"/>
          </a:xfrm>
          <a:prstGeom prst="line">
            <a:avLst/>
          </a:prstGeom>
          <a:noFill/>
          <a:ln w="9525">
            <a:solidFill>
              <a:srgbClr val="0033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48132" name="Line 3">
            <a:extLst>
              <a:ext uri="{FF2B5EF4-FFF2-40B4-BE49-F238E27FC236}">
                <a16:creationId xmlns:a16="http://schemas.microsoft.com/office/drawing/2014/main" id="{F3AB8523-DB5F-4815-844D-609F4652E505}"/>
              </a:ext>
            </a:extLst>
          </p:cNvPr>
          <p:cNvSpPr>
            <a:spLocks noChangeShapeType="1"/>
          </p:cNvSpPr>
          <p:nvPr/>
        </p:nvSpPr>
        <p:spPr bwMode="auto">
          <a:xfrm>
            <a:off x="2514600" y="6324600"/>
            <a:ext cx="4572000" cy="0"/>
          </a:xfrm>
          <a:prstGeom prst="line">
            <a:avLst/>
          </a:prstGeom>
          <a:noFill/>
          <a:ln w="9525">
            <a:solidFill>
              <a:srgbClr val="0033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48133" name="Rectangle 4">
            <a:extLst>
              <a:ext uri="{FF2B5EF4-FFF2-40B4-BE49-F238E27FC236}">
                <a16:creationId xmlns:a16="http://schemas.microsoft.com/office/drawing/2014/main" id="{126B3132-7ACE-410E-8078-0CF9C4BA4C55}"/>
              </a:ext>
            </a:extLst>
          </p:cNvPr>
          <p:cNvSpPr>
            <a:spLocks noChangeArrowheads="1"/>
          </p:cNvSpPr>
          <p:nvPr/>
        </p:nvSpPr>
        <p:spPr bwMode="auto">
          <a:xfrm>
            <a:off x="1905000" y="2438400"/>
            <a:ext cx="457200" cy="4572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solidFill>
                  <a:srgbClr val="000000"/>
                </a:solidFill>
                <a:latin typeface="Times New Roman" panose="02020603050405020304" pitchFamily="18" charset="0"/>
              </a:rPr>
              <a:t>P</a:t>
            </a:r>
          </a:p>
        </p:txBody>
      </p:sp>
      <p:sp>
        <p:nvSpPr>
          <p:cNvPr id="48134" name="Rectangle 5">
            <a:extLst>
              <a:ext uri="{FF2B5EF4-FFF2-40B4-BE49-F238E27FC236}">
                <a16:creationId xmlns:a16="http://schemas.microsoft.com/office/drawing/2014/main" id="{6EA0379E-7D39-41D4-A882-3ADC124F730A}"/>
              </a:ext>
            </a:extLst>
          </p:cNvPr>
          <p:cNvSpPr>
            <a:spLocks noChangeArrowheads="1"/>
          </p:cNvSpPr>
          <p:nvPr/>
        </p:nvSpPr>
        <p:spPr bwMode="auto">
          <a:xfrm>
            <a:off x="6934200" y="6324600"/>
            <a:ext cx="457200" cy="4572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solidFill>
                  <a:srgbClr val="000000"/>
                </a:solidFill>
                <a:latin typeface="Times New Roman" panose="02020603050405020304" pitchFamily="18" charset="0"/>
              </a:rPr>
              <a:t>Q</a:t>
            </a:r>
          </a:p>
        </p:txBody>
      </p:sp>
      <p:sp>
        <p:nvSpPr>
          <p:cNvPr id="48135" name="Rectangle 6">
            <a:extLst>
              <a:ext uri="{FF2B5EF4-FFF2-40B4-BE49-F238E27FC236}">
                <a16:creationId xmlns:a16="http://schemas.microsoft.com/office/drawing/2014/main" id="{EB7085D2-5F51-4D27-9FCA-594F1E5444BD}"/>
              </a:ext>
            </a:extLst>
          </p:cNvPr>
          <p:cNvSpPr>
            <a:spLocks noChangeArrowheads="1"/>
          </p:cNvSpPr>
          <p:nvPr/>
        </p:nvSpPr>
        <p:spPr bwMode="auto">
          <a:xfrm>
            <a:off x="2057400" y="6324600"/>
            <a:ext cx="457200" cy="4572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solidFill>
                  <a:srgbClr val="000000"/>
                </a:solidFill>
                <a:latin typeface="Times New Roman" panose="02020603050405020304" pitchFamily="18" charset="0"/>
              </a:rPr>
              <a:t>O</a:t>
            </a:r>
          </a:p>
        </p:txBody>
      </p:sp>
      <p:sp>
        <p:nvSpPr>
          <p:cNvPr id="329735" name="Line 7">
            <a:extLst>
              <a:ext uri="{FF2B5EF4-FFF2-40B4-BE49-F238E27FC236}">
                <a16:creationId xmlns:a16="http://schemas.microsoft.com/office/drawing/2014/main" id="{A3723623-BAB1-424B-BB0E-C4A2793750FE}"/>
              </a:ext>
            </a:extLst>
          </p:cNvPr>
          <p:cNvSpPr>
            <a:spLocks noChangeShapeType="1"/>
          </p:cNvSpPr>
          <p:nvPr/>
        </p:nvSpPr>
        <p:spPr bwMode="auto">
          <a:xfrm>
            <a:off x="3200400" y="3048000"/>
            <a:ext cx="3505200" cy="1905000"/>
          </a:xfrm>
          <a:prstGeom prst="line">
            <a:avLst/>
          </a:prstGeom>
          <a:noFill/>
          <a:ln w="508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9736" name="Rectangle 8">
            <a:extLst>
              <a:ext uri="{FF2B5EF4-FFF2-40B4-BE49-F238E27FC236}">
                <a16:creationId xmlns:a16="http://schemas.microsoft.com/office/drawing/2014/main" id="{96A2C21A-225C-4B4A-AE27-5011CDFD794A}"/>
              </a:ext>
            </a:extLst>
          </p:cNvPr>
          <p:cNvSpPr>
            <a:spLocks noChangeArrowheads="1"/>
          </p:cNvSpPr>
          <p:nvPr/>
        </p:nvSpPr>
        <p:spPr bwMode="auto">
          <a:xfrm>
            <a:off x="6781800" y="4876800"/>
            <a:ext cx="382588" cy="352425"/>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itchFamily="18" charset="0"/>
              </a:rPr>
              <a:t>d</a:t>
            </a:r>
            <a:r>
              <a:rPr kumimoji="1" lang="en-US" altLang="zh-CN" sz="2400" b="1" baseline="-25000">
                <a:effectLst>
                  <a:outerShdw blurRad="38100" dist="38100" dir="2700000" algn="tl">
                    <a:srgbClr val="C0C0C0"/>
                  </a:outerShdw>
                </a:effectLst>
                <a:latin typeface="Times New Roman" pitchFamily="18" charset="0"/>
              </a:rPr>
              <a:t>1</a:t>
            </a:r>
          </a:p>
        </p:txBody>
      </p:sp>
      <p:sp>
        <p:nvSpPr>
          <p:cNvPr id="329737" name="Line 9">
            <a:extLst>
              <a:ext uri="{FF2B5EF4-FFF2-40B4-BE49-F238E27FC236}">
                <a16:creationId xmlns:a16="http://schemas.microsoft.com/office/drawing/2014/main" id="{B6938DEC-F922-4459-BCA0-1E0A88035734}"/>
              </a:ext>
            </a:extLst>
          </p:cNvPr>
          <p:cNvSpPr>
            <a:spLocks noChangeShapeType="1"/>
          </p:cNvSpPr>
          <p:nvPr/>
        </p:nvSpPr>
        <p:spPr bwMode="auto">
          <a:xfrm flipH="1">
            <a:off x="2514600" y="3657600"/>
            <a:ext cx="1752600" cy="0"/>
          </a:xfrm>
          <a:prstGeom prst="line">
            <a:avLst/>
          </a:prstGeom>
          <a:noFill/>
          <a:ln w="53975" cap="rnd">
            <a:solidFill>
              <a:schemeClr val="tx1"/>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9738" name="Rectangle 10">
            <a:extLst>
              <a:ext uri="{FF2B5EF4-FFF2-40B4-BE49-F238E27FC236}">
                <a16:creationId xmlns:a16="http://schemas.microsoft.com/office/drawing/2014/main" id="{1F16AACE-67E2-4774-9D89-952A6ED5CAA7}"/>
              </a:ext>
            </a:extLst>
          </p:cNvPr>
          <p:cNvSpPr>
            <a:spLocks noChangeArrowheads="1"/>
          </p:cNvSpPr>
          <p:nvPr/>
        </p:nvSpPr>
        <p:spPr bwMode="auto">
          <a:xfrm>
            <a:off x="1981200" y="3429000"/>
            <a:ext cx="457200" cy="4572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r>
              <a:rPr kumimoji="1" lang="en-US" altLang="zh-CN" sz="1200" b="1">
                <a:latin typeface="Times New Roman" panose="02020603050405020304" pitchFamily="18" charset="0"/>
              </a:rPr>
              <a:t>0</a:t>
            </a:r>
          </a:p>
        </p:txBody>
      </p:sp>
      <p:sp>
        <p:nvSpPr>
          <p:cNvPr id="329739" name="Line 11">
            <a:extLst>
              <a:ext uri="{FF2B5EF4-FFF2-40B4-BE49-F238E27FC236}">
                <a16:creationId xmlns:a16="http://schemas.microsoft.com/office/drawing/2014/main" id="{BB66B77F-F593-447C-AA48-823A31FBA100}"/>
              </a:ext>
            </a:extLst>
          </p:cNvPr>
          <p:cNvSpPr>
            <a:spLocks noChangeShapeType="1"/>
          </p:cNvSpPr>
          <p:nvPr/>
        </p:nvSpPr>
        <p:spPr bwMode="auto">
          <a:xfrm>
            <a:off x="4267200" y="3657600"/>
            <a:ext cx="0" cy="2667000"/>
          </a:xfrm>
          <a:prstGeom prst="line">
            <a:avLst/>
          </a:prstGeom>
          <a:noFill/>
          <a:ln w="53975" cap="rnd">
            <a:solidFill>
              <a:schemeClr val="tx1"/>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9740" name="Rectangle 12">
            <a:extLst>
              <a:ext uri="{FF2B5EF4-FFF2-40B4-BE49-F238E27FC236}">
                <a16:creationId xmlns:a16="http://schemas.microsoft.com/office/drawing/2014/main" id="{D356E782-9BDB-4026-BD7E-0018BAFBE10A}"/>
              </a:ext>
            </a:extLst>
          </p:cNvPr>
          <p:cNvSpPr>
            <a:spLocks noChangeArrowheads="1"/>
          </p:cNvSpPr>
          <p:nvPr/>
        </p:nvSpPr>
        <p:spPr bwMode="auto">
          <a:xfrm>
            <a:off x="4038600" y="6324600"/>
            <a:ext cx="457200" cy="4572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r>
              <a:rPr kumimoji="1" lang="en-US" altLang="zh-CN" sz="1200" b="1">
                <a:latin typeface="Times New Roman" panose="02020603050405020304" pitchFamily="18" charset="0"/>
              </a:rPr>
              <a:t>0</a:t>
            </a:r>
          </a:p>
        </p:txBody>
      </p:sp>
      <p:sp>
        <p:nvSpPr>
          <p:cNvPr id="329741" name="Rectangle 13">
            <a:extLst>
              <a:ext uri="{FF2B5EF4-FFF2-40B4-BE49-F238E27FC236}">
                <a16:creationId xmlns:a16="http://schemas.microsoft.com/office/drawing/2014/main" id="{E63A1D8E-2261-40B6-86CE-C499886F57FF}"/>
              </a:ext>
            </a:extLst>
          </p:cNvPr>
          <p:cNvSpPr>
            <a:spLocks noChangeArrowheads="1"/>
          </p:cNvSpPr>
          <p:nvPr/>
        </p:nvSpPr>
        <p:spPr bwMode="auto">
          <a:xfrm>
            <a:off x="1981200" y="4419600"/>
            <a:ext cx="457200" cy="4572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solidFill>
                  <a:srgbClr val="FF5050"/>
                </a:solidFill>
                <a:latin typeface="Times New Roman" panose="02020603050405020304" pitchFamily="18" charset="0"/>
              </a:rPr>
              <a:t>P</a:t>
            </a:r>
            <a:r>
              <a:rPr kumimoji="1" lang="en-US" altLang="zh-CN" sz="1200" b="1">
                <a:solidFill>
                  <a:srgbClr val="FF5050"/>
                </a:solidFill>
                <a:latin typeface="Times New Roman" panose="02020603050405020304" pitchFamily="18" charset="0"/>
              </a:rPr>
              <a:t>1</a:t>
            </a:r>
          </a:p>
        </p:txBody>
      </p:sp>
      <p:sp>
        <p:nvSpPr>
          <p:cNvPr id="329742" name="Line 14">
            <a:extLst>
              <a:ext uri="{FF2B5EF4-FFF2-40B4-BE49-F238E27FC236}">
                <a16:creationId xmlns:a16="http://schemas.microsoft.com/office/drawing/2014/main" id="{2D01EA5C-2BC6-4645-85F6-1DDCA428470F}"/>
              </a:ext>
            </a:extLst>
          </p:cNvPr>
          <p:cNvSpPr>
            <a:spLocks noChangeShapeType="1"/>
          </p:cNvSpPr>
          <p:nvPr/>
        </p:nvSpPr>
        <p:spPr bwMode="auto">
          <a:xfrm flipH="1">
            <a:off x="2514600" y="4572000"/>
            <a:ext cx="3505200" cy="0"/>
          </a:xfrm>
          <a:prstGeom prst="line">
            <a:avLst/>
          </a:prstGeom>
          <a:noFill/>
          <a:ln w="44450">
            <a:solidFill>
              <a:schemeClr val="hlink"/>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9743" name="Line 15">
            <a:extLst>
              <a:ext uri="{FF2B5EF4-FFF2-40B4-BE49-F238E27FC236}">
                <a16:creationId xmlns:a16="http://schemas.microsoft.com/office/drawing/2014/main" id="{9E25FEA6-7B88-4609-8A64-A2E324193E2F}"/>
              </a:ext>
            </a:extLst>
          </p:cNvPr>
          <p:cNvSpPr>
            <a:spLocks noChangeShapeType="1"/>
          </p:cNvSpPr>
          <p:nvPr/>
        </p:nvSpPr>
        <p:spPr bwMode="auto">
          <a:xfrm>
            <a:off x="6019800" y="4572000"/>
            <a:ext cx="0" cy="1752600"/>
          </a:xfrm>
          <a:prstGeom prst="line">
            <a:avLst/>
          </a:prstGeom>
          <a:noFill/>
          <a:ln w="44450">
            <a:solidFill>
              <a:schemeClr val="hlink"/>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9744" name="Rectangle 16">
            <a:extLst>
              <a:ext uri="{FF2B5EF4-FFF2-40B4-BE49-F238E27FC236}">
                <a16:creationId xmlns:a16="http://schemas.microsoft.com/office/drawing/2014/main" id="{39CDB650-78D6-4A8A-9A1E-9761B6085058}"/>
              </a:ext>
            </a:extLst>
          </p:cNvPr>
          <p:cNvSpPr>
            <a:spLocks noChangeArrowheads="1"/>
          </p:cNvSpPr>
          <p:nvPr/>
        </p:nvSpPr>
        <p:spPr bwMode="auto">
          <a:xfrm>
            <a:off x="5791200" y="6324600"/>
            <a:ext cx="457200" cy="4572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solidFill>
                  <a:schemeClr val="hlink"/>
                </a:solidFill>
                <a:latin typeface="Times New Roman" panose="02020603050405020304" pitchFamily="18" charset="0"/>
              </a:rPr>
              <a:t>Q</a:t>
            </a:r>
            <a:r>
              <a:rPr kumimoji="1" lang="en-US" altLang="zh-CN" sz="2400" b="1" baseline="-25000">
                <a:solidFill>
                  <a:schemeClr val="hlink"/>
                </a:solidFill>
                <a:latin typeface="Times New Roman" panose="02020603050405020304" pitchFamily="18" charset="0"/>
              </a:rPr>
              <a:t>1</a:t>
            </a:r>
            <a:endParaRPr kumimoji="1" lang="en-US" altLang="zh-CN" sz="1200" b="1" baseline="-25000">
              <a:solidFill>
                <a:schemeClr val="hlink"/>
              </a:solidFill>
              <a:latin typeface="Times New Roman" panose="02020603050405020304" pitchFamily="18" charset="0"/>
            </a:endParaRPr>
          </a:p>
        </p:txBody>
      </p:sp>
      <p:sp>
        <p:nvSpPr>
          <p:cNvPr id="329745" name="Line 17">
            <a:extLst>
              <a:ext uri="{FF2B5EF4-FFF2-40B4-BE49-F238E27FC236}">
                <a16:creationId xmlns:a16="http://schemas.microsoft.com/office/drawing/2014/main" id="{17B345AC-6F8C-44AE-8617-14E9C5884FE6}"/>
              </a:ext>
            </a:extLst>
          </p:cNvPr>
          <p:cNvSpPr>
            <a:spLocks noChangeShapeType="1"/>
          </p:cNvSpPr>
          <p:nvPr/>
        </p:nvSpPr>
        <p:spPr bwMode="auto">
          <a:xfrm>
            <a:off x="2514600" y="4572000"/>
            <a:ext cx="2438400" cy="0"/>
          </a:xfrm>
          <a:prstGeom prst="line">
            <a:avLst/>
          </a:prstGeom>
          <a:noFill/>
          <a:ln w="57150" cap="rnd">
            <a:solidFill>
              <a:srgbClr val="FF66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9746" name="Line 18">
            <a:extLst>
              <a:ext uri="{FF2B5EF4-FFF2-40B4-BE49-F238E27FC236}">
                <a16:creationId xmlns:a16="http://schemas.microsoft.com/office/drawing/2014/main" id="{FDF3A0B7-C5AB-416F-9C11-C6F2DFB7DB53}"/>
              </a:ext>
            </a:extLst>
          </p:cNvPr>
          <p:cNvSpPr>
            <a:spLocks noChangeShapeType="1"/>
          </p:cNvSpPr>
          <p:nvPr/>
        </p:nvSpPr>
        <p:spPr bwMode="auto">
          <a:xfrm>
            <a:off x="4953000" y="4572000"/>
            <a:ext cx="0" cy="1752600"/>
          </a:xfrm>
          <a:prstGeom prst="line">
            <a:avLst/>
          </a:prstGeom>
          <a:noFill/>
          <a:ln w="57150" cap="rnd">
            <a:solidFill>
              <a:srgbClr val="FF66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9747" name="Rectangle 19">
            <a:extLst>
              <a:ext uri="{FF2B5EF4-FFF2-40B4-BE49-F238E27FC236}">
                <a16:creationId xmlns:a16="http://schemas.microsoft.com/office/drawing/2014/main" id="{EAE71C79-5241-402B-B859-A3B0166106C3}"/>
              </a:ext>
            </a:extLst>
          </p:cNvPr>
          <p:cNvSpPr>
            <a:spLocks noChangeArrowheads="1"/>
          </p:cNvSpPr>
          <p:nvPr/>
        </p:nvSpPr>
        <p:spPr bwMode="auto">
          <a:xfrm>
            <a:off x="4724400" y="6324600"/>
            <a:ext cx="457200" cy="4572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solidFill>
                  <a:srgbClr val="FF5050"/>
                </a:solidFill>
                <a:latin typeface="Times New Roman" panose="02020603050405020304" pitchFamily="18" charset="0"/>
              </a:rPr>
              <a:t>Q</a:t>
            </a:r>
            <a:r>
              <a:rPr kumimoji="1" lang="en-US" altLang="zh-CN" sz="1200" b="1">
                <a:solidFill>
                  <a:srgbClr val="FF5050"/>
                </a:solidFill>
                <a:latin typeface="Times New Roman" panose="02020603050405020304" pitchFamily="18" charset="0"/>
              </a:rPr>
              <a:t>2</a:t>
            </a:r>
          </a:p>
        </p:txBody>
      </p:sp>
      <p:sp>
        <p:nvSpPr>
          <p:cNvPr id="329748" name="Line 20">
            <a:extLst>
              <a:ext uri="{FF2B5EF4-FFF2-40B4-BE49-F238E27FC236}">
                <a16:creationId xmlns:a16="http://schemas.microsoft.com/office/drawing/2014/main" id="{DEE20223-7FF5-49F8-A067-B4B5C70C21B1}"/>
              </a:ext>
            </a:extLst>
          </p:cNvPr>
          <p:cNvSpPr>
            <a:spLocks noChangeShapeType="1"/>
          </p:cNvSpPr>
          <p:nvPr/>
        </p:nvSpPr>
        <p:spPr bwMode="auto">
          <a:xfrm>
            <a:off x="3200400" y="3657600"/>
            <a:ext cx="3352800" cy="1828800"/>
          </a:xfrm>
          <a:prstGeom prst="line">
            <a:avLst/>
          </a:prstGeom>
          <a:noFill/>
          <a:ln w="6032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9749" name="Line 21">
            <a:extLst>
              <a:ext uri="{FF2B5EF4-FFF2-40B4-BE49-F238E27FC236}">
                <a16:creationId xmlns:a16="http://schemas.microsoft.com/office/drawing/2014/main" id="{DE12B8C4-C0B3-4559-8828-DDB1F3A08ED6}"/>
              </a:ext>
            </a:extLst>
          </p:cNvPr>
          <p:cNvSpPr>
            <a:spLocks noChangeShapeType="1"/>
          </p:cNvSpPr>
          <p:nvPr/>
        </p:nvSpPr>
        <p:spPr bwMode="auto">
          <a:xfrm>
            <a:off x="3810000" y="2971800"/>
            <a:ext cx="1981200" cy="2819400"/>
          </a:xfrm>
          <a:prstGeom prst="line">
            <a:avLst/>
          </a:prstGeom>
          <a:noFill/>
          <a:ln w="53975">
            <a:solidFill>
              <a:srgbClr val="FF505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29750" name="Rectangle 22">
            <a:extLst>
              <a:ext uri="{FF2B5EF4-FFF2-40B4-BE49-F238E27FC236}">
                <a16:creationId xmlns:a16="http://schemas.microsoft.com/office/drawing/2014/main" id="{59D9EB9D-BBC7-4140-A596-1D28BEF6A332}"/>
              </a:ext>
            </a:extLst>
          </p:cNvPr>
          <p:cNvSpPr>
            <a:spLocks noChangeArrowheads="1"/>
          </p:cNvSpPr>
          <p:nvPr/>
        </p:nvSpPr>
        <p:spPr bwMode="auto">
          <a:xfrm>
            <a:off x="5562600" y="5791200"/>
            <a:ext cx="304800" cy="3048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FF5050"/>
                </a:solidFill>
                <a:effectLst>
                  <a:outerShdw blurRad="38100" dist="38100" dir="2700000" algn="tl">
                    <a:srgbClr val="C0C0C0"/>
                  </a:outerShdw>
                </a:effectLst>
                <a:latin typeface="Times New Roman" pitchFamily="18" charset="0"/>
              </a:rPr>
              <a:t>D</a:t>
            </a:r>
          </a:p>
        </p:txBody>
      </p:sp>
      <p:sp>
        <p:nvSpPr>
          <p:cNvPr id="329751" name="Rectangle 23" descr="5%">
            <a:hlinkClick r:id="rId2" action="ppaction://hlinksldjump"/>
            <a:extLst>
              <a:ext uri="{FF2B5EF4-FFF2-40B4-BE49-F238E27FC236}">
                <a16:creationId xmlns:a16="http://schemas.microsoft.com/office/drawing/2014/main" id="{351A120C-DE41-4A5D-9119-2178FECFD4ED}"/>
              </a:ext>
            </a:extLst>
          </p:cNvPr>
          <p:cNvSpPr>
            <a:spLocks noChangeArrowheads="1"/>
          </p:cNvSpPr>
          <p:nvPr/>
        </p:nvSpPr>
        <p:spPr bwMode="auto">
          <a:xfrm>
            <a:off x="755650" y="188913"/>
            <a:ext cx="6769100" cy="936625"/>
          </a:xfrm>
          <a:prstGeom prst="rect">
            <a:avLst/>
          </a:prstGeom>
          <a:pattFill prst="pct5">
            <a:fgClr>
              <a:schemeClr val="accent1"/>
            </a:fgClr>
            <a:bgClr>
              <a:srgbClr val="FFFFFF"/>
            </a:bgClr>
          </a:pattFill>
          <a:ln>
            <a:noFill/>
          </a:ln>
          <a:effectLst>
            <a:prstShdw prst="shdw17" dist="17961" dir="2700000">
              <a:srgbClr val="CC0000"/>
            </a:prstShdw>
          </a:effectLst>
          <a:extLst>
            <a:ext uri="{91240B29-F687-4F45-9708-019B960494DF}">
              <a14:hiddenLine xmlns:a14="http://schemas.microsoft.com/office/drawing/2010/main" w="9525">
                <a:solidFill>
                  <a:srgbClr val="336699"/>
                </a:solidFill>
                <a:miter lim="800000"/>
                <a:headEnd/>
                <a:tailEnd/>
              </a14:hiddenLine>
            </a:ext>
          </a:extLst>
        </p:spPr>
        <p:txBody>
          <a:bodyPr lIns="90000" tIns="46800" rIns="90000" bIns="46800" anchor="ctr"/>
          <a:lstStyle/>
          <a:p>
            <a:pPr algn="dist" eaLnBrk="1" hangingPunct="1">
              <a:defRPr/>
            </a:pPr>
            <a:r>
              <a:rPr kumimoji="1" lang="en-US" altLang="zh-CN" sz="4000" b="1">
                <a:effectLst>
                  <a:outerShdw blurRad="38100" dist="38100" dir="2700000" algn="tl">
                    <a:srgbClr val="C0C0C0"/>
                  </a:outerShdw>
                </a:effectLst>
                <a:latin typeface="Tahoma" pitchFamily="34" charset="0"/>
                <a:ea typeface="楷体_GB2312" pitchFamily="49" charset="-122"/>
              </a:rPr>
              <a:t>3</a:t>
            </a:r>
            <a:r>
              <a:rPr kumimoji="1" lang="zh-CN" altLang="en-US" sz="4000" b="1">
                <a:effectLst>
                  <a:outerShdw blurRad="38100" dist="38100" dir="2700000" algn="tl">
                    <a:srgbClr val="C0C0C0"/>
                  </a:outerShdw>
                </a:effectLst>
                <a:latin typeface="Tahoma" pitchFamily="34" charset="0"/>
                <a:ea typeface="楷体_GB2312" pitchFamily="49" charset="-122"/>
              </a:rPr>
              <a:t>、垄断竞争厂商的需求曲线</a:t>
            </a:r>
          </a:p>
        </p:txBody>
      </p:sp>
      <p:pic>
        <p:nvPicPr>
          <p:cNvPr id="329752" name="Picture 24" descr="268">
            <a:extLst>
              <a:ext uri="{FF2B5EF4-FFF2-40B4-BE49-F238E27FC236}">
                <a16:creationId xmlns:a16="http://schemas.microsoft.com/office/drawing/2014/main" id="{D0915DFB-95D6-4366-996A-5AEE75E9F7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4958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9753" name="Picture 25" descr="265">
            <a:extLst>
              <a:ext uri="{FF2B5EF4-FFF2-40B4-BE49-F238E27FC236}">
                <a16:creationId xmlns:a16="http://schemas.microsoft.com/office/drawing/2014/main" id="{3E4C7638-9C75-4258-BAB5-94FE93EBC7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35814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9754" name="Rectangle 26">
            <a:extLst>
              <a:ext uri="{FF2B5EF4-FFF2-40B4-BE49-F238E27FC236}">
                <a16:creationId xmlns:a16="http://schemas.microsoft.com/office/drawing/2014/main" id="{19835AF7-A5CC-494B-A262-B22CB207DF2E}"/>
              </a:ext>
            </a:extLst>
          </p:cNvPr>
          <p:cNvSpPr>
            <a:spLocks noChangeArrowheads="1"/>
          </p:cNvSpPr>
          <p:nvPr/>
        </p:nvSpPr>
        <p:spPr bwMode="auto">
          <a:xfrm>
            <a:off x="827088" y="981075"/>
            <a:ext cx="35052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algn="ctr" eaLnBrk="1" hangingPunct="1">
              <a:defRPr/>
            </a:pPr>
            <a:r>
              <a:rPr kumimoji="1" lang="zh-CN" altLang="en-US" sz="2400" b="1">
                <a:effectLst>
                  <a:outerShdw blurRad="38100" dist="38100" dir="2700000" algn="tl">
                    <a:srgbClr val="C0C0C0"/>
                  </a:outerShdw>
                </a:effectLst>
                <a:latin typeface="Times New Roman" pitchFamily="18" charset="0"/>
                <a:ea typeface="华文新魏" pitchFamily="2" charset="-122"/>
              </a:rPr>
              <a:t>主观需求曲线（</a:t>
            </a:r>
            <a:r>
              <a:rPr kumimoji="1" lang="en-US" altLang="zh-CN" sz="2400" b="1">
                <a:effectLst>
                  <a:outerShdw blurRad="38100" dist="38100" dir="2700000" algn="tl">
                    <a:srgbClr val="C0C0C0"/>
                  </a:outerShdw>
                </a:effectLst>
                <a:latin typeface="Times New Roman" pitchFamily="18" charset="0"/>
                <a:ea typeface="华文新魏" pitchFamily="2" charset="-122"/>
              </a:rPr>
              <a:t>d</a:t>
            </a:r>
            <a:r>
              <a:rPr kumimoji="1" lang="zh-CN" altLang="en-US" sz="2400" b="1">
                <a:effectLst>
                  <a:outerShdw blurRad="38100" dist="38100" dir="2700000" algn="tl">
                    <a:srgbClr val="C0C0C0"/>
                  </a:outerShdw>
                </a:effectLst>
                <a:latin typeface="Times New Roman" pitchFamily="18" charset="0"/>
                <a:ea typeface="华文新魏" pitchFamily="2" charset="-122"/>
              </a:rPr>
              <a:t>曲线）</a:t>
            </a:r>
          </a:p>
          <a:p>
            <a:pPr algn="dist" eaLnBrk="1" hangingPunct="1">
              <a:defRPr/>
            </a:pPr>
            <a:r>
              <a:rPr kumimoji="1" lang="zh-CN" altLang="en-US" b="1">
                <a:effectLst>
                  <a:outerShdw blurRad="38100" dist="38100" dir="2700000" algn="tl">
                    <a:srgbClr val="C0C0C0"/>
                  </a:outerShdw>
                </a:effectLst>
                <a:latin typeface="Times New Roman" pitchFamily="18" charset="0"/>
              </a:rPr>
              <a:t>生产集团内某一厂商变动其产品的价格而其他厂商价格保持不变时，该厂商面对的需求曲线</a:t>
            </a:r>
          </a:p>
        </p:txBody>
      </p:sp>
      <p:sp>
        <p:nvSpPr>
          <p:cNvPr id="329755" name="Rectangle 27">
            <a:extLst>
              <a:ext uri="{FF2B5EF4-FFF2-40B4-BE49-F238E27FC236}">
                <a16:creationId xmlns:a16="http://schemas.microsoft.com/office/drawing/2014/main" id="{892B5647-6718-427D-A821-C3B62CAEAEF4}"/>
              </a:ext>
            </a:extLst>
          </p:cNvPr>
          <p:cNvSpPr>
            <a:spLocks noChangeArrowheads="1"/>
          </p:cNvSpPr>
          <p:nvPr/>
        </p:nvSpPr>
        <p:spPr bwMode="auto">
          <a:xfrm>
            <a:off x="5076825" y="981075"/>
            <a:ext cx="35052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algn="ctr" eaLnBrk="1" hangingPunct="1">
              <a:defRPr/>
            </a:pPr>
            <a:r>
              <a:rPr kumimoji="1" lang="zh-CN" altLang="en-US" sz="2400" b="1">
                <a:solidFill>
                  <a:srgbClr val="FF5050"/>
                </a:solidFill>
                <a:effectLst>
                  <a:outerShdw blurRad="38100" dist="38100" dir="2700000" algn="tl">
                    <a:srgbClr val="C0C0C0"/>
                  </a:outerShdw>
                </a:effectLst>
                <a:latin typeface="Times New Roman" pitchFamily="18" charset="0"/>
                <a:ea typeface="华文新魏" pitchFamily="2" charset="-122"/>
              </a:rPr>
              <a:t>客观需求曲线（</a:t>
            </a:r>
            <a:r>
              <a:rPr kumimoji="1" lang="en-US" altLang="zh-CN" sz="2400" b="1">
                <a:solidFill>
                  <a:srgbClr val="FF5050"/>
                </a:solidFill>
                <a:effectLst>
                  <a:outerShdw blurRad="38100" dist="38100" dir="2700000" algn="tl">
                    <a:srgbClr val="C0C0C0"/>
                  </a:outerShdw>
                </a:effectLst>
                <a:latin typeface="Times New Roman" pitchFamily="18" charset="0"/>
                <a:ea typeface="华文新魏" pitchFamily="2" charset="-122"/>
              </a:rPr>
              <a:t>D</a:t>
            </a:r>
            <a:r>
              <a:rPr kumimoji="1" lang="zh-CN" altLang="en-US" sz="2400" b="1">
                <a:solidFill>
                  <a:srgbClr val="FF5050"/>
                </a:solidFill>
                <a:effectLst>
                  <a:outerShdw blurRad="38100" dist="38100" dir="2700000" algn="tl">
                    <a:srgbClr val="C0C0C0"/>
                  </a:outerShdw>
                </a:effectLst>
                <a:latin typeface="Times New Roman" pitchFamily="18" charset="0"/>
                <a:ea typeface="华文新魏" pitchFamily="2" charset="-122"/>
              </a:rPr>
              <a:t>曲线）</a:t>
            </a:r>
          </a:p>
          <a:p>
            <a:pPr algn="dist" eaLnBrk="1" hangingPunct="1">
              <a:defRPr/>
            </a:pPr>
            <a:r>
              <a:rPr kumimoji="1" lang="zh-CN" altLang="en-US" b="1">
                <a:solidFill>
                  <a:srgbClr val="FF5050"/>
                </a:solidFill>
                <a:effectLst>
                  <a:outerShdw blurRad="38100" dist="38100" dir="2700000" algn="tl">
                    <a:srgbClr val="C0C0C0"/>
                  </a:outerShdw>
                </a:effectLst>
                <a:latin typeface="Times New Roman" pitchFamily="18" charset="0"/>
              </a:rPr>
              <a:t>生产集团内某一厂商变动其产品的价格，而其他厂商同样变动价格时，该厂商面对的需求曲线</a:t>
            </a:r>
          </a:p>
        </p:txBody>
      </p:sp>
      <p:sp>
        <p:nvSpPr>
          <p:cNvPr id="329756" name="Line 28">
            <a:extLst>
              <a:ext uri="{FF2B5EF4-FFF2-40B4-BE49-F238E27FC236}">
                <a16:creationId xmlns:a16="http://schemas.microsoft.com/office/drawing/2014/main" id="{E664F9B6-7788-4260-95FB-24ED5A83DF18}"/>
              </a:ext>
            </a:extLst>
          </p:cNvPr>
          <p:cNvSpPr>
            <a:spLocks noChangeShapeType="1"/>
          </p:cNvSpPr>
          <p:nvPr/>
        </p:nvSpPr>
        <p:spPr bwMode="auto">
          <a:xfrm>
            <a:off x="838200" y="2438400"/>
            <a:ext cx="7848600" cy="0"/>
          </a:xfrm>
          <a:prstGeom prst="line">
            <a:avLst/>
          </a:prstGeom>
          <a:noFill/>
          <a:ln w="9525">
            <a:solidFill>
              <a:schemeClr val="accent1"/>
            </a:solidFill>
            <a:round/>
            <a:headEnd/>
            <a:tailEnd/>
          </a:ln>
          <a:effectLst>
            <a:prstShdw prst="shdw17" dist="17961" dir="2700000">
              <a:schemeClr val="accent1">
                <a:gamma/>
                <a:shade val="60000"/>
                <a:invGamma/>
              </a:schemeClr>
            </a:prstShdw>
          </a:effectLst>
          <a:extLst>
            <a:ext uri="{909E8E84-426E-40DD-AFC4-6F175D3DCCD1}">
              <a14:hiddenFill xmlns:a14="http://schemas.microsoft.com/office/drawing/2010/main">
                <a:noFill/>
              </a14:hiddenFill>
            </a:ext>
          </a:extLst>
        </p:spPr>
        <p:txBody>
          <a:bodyPr wrap="none" lIns="90000" tIns="46800" rIns="90000" bIns="46800" anchor="ctr"/>
          <a:lstStyle/>
          <a:p>
            <a:pPr eaLnBrk="1" hangingPunct="1">
              <a:defRPr/>
            </a:pPr>
            <a:endParaRPr lang="zh-CN" altLang="en-US"/>
          </a:p>
        </p:txBody>
      </p:sp>
      <p:sp>
        <p:nvSpPr>
          <p:cNvPr id="329757" name="Text Box 29">
            <a:extLst>
              <a:ext uri="{FF2B5EF4-FFF2-40B4-BE49-F238E27FC236}">
                <a16:creationId xmlns:a16="http://schemas.microsoft.com/office/drawing/2014/main" id="{7804A17B-7A4F-4E0F-89B8-2E3EF9356532}"/>
              </a:ext>
            </a:extLst>
          </p:cNvPr>
          <p:cNvSpPr txBox="1">
            <a:spLocks noChangeArrowheads="1"/>
          </p:cNvSpPr>
          <p:nvPr/>
        </p:nvSpPr>
        <p:spPr bwMode="auto">
          <a:xfrm>
            <a:off x="4284663" y="3349625"/>
            <a:ext cx="431800"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A</a:t>
            </a:r>
          </a:p>
        </p:txBody>
      </p:sp>
      <p:sp>
        <p:nvSpPr>
          <p:cNvPr id="329758" name="Text Box 30">
            <a:extLst>
              <a:ext uri="{FF2B5EF4-FFF2-40B4-BE49-F238E27FC236}">
                <a16:creationId xmlns:a16="http://schemas.microsoft.com/office/drawing/2014/main" id="{7BFB3283-2347-403B-93DC-F42A61A1DFE0}"/>
              </a:ext>
            </a:extLst>
          </p:cNvPr>
          <p:cNvSpPr txBox="1">
            <a:spLocks noChangeArrowheads="1"/>
          </p:cNvSpPr>
          <p:nvPr/>
        </p:nvSpPr>
        <p:spPr bwMode="auto">
          <a:xfrm>
            <a:off x="6011863" y="4286250"/>
            <a:ext cx="360362"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B</a:t>
            </a:r>
          </a:p>
        </p:txBody>
      </p:sp>
      <p:sp>
        <p:nvSpPr>
          <p:cNvPr id="329759" name="Text Box 31">
            <a:extLst>
              <a:ext uri="{FF2B5EF4-FFF2-40B4-BE49-F238E27FC236}">
                <a16:creationId xmlns:a16="http://schemas.microsoft.com/office/drawing/2014/main" id="{BF7061A3-71FB-465C-8D87-5A39E4F8AE80}"/>
              </a:ext>
            </a:extLst>
          </p:cNvPr>
          <p:cNvSpPr txBox="1">
            <a:spLocks noChangeArrowheads="1"/>
          </p:cNvSpPr>
          <p:nvPr/>
        </p:nvSpPr>
        <p:spPr bwMode="auto">
          <a:xfrm>
            <a:off x="4859338" y="4214813"/>
            <a:ext cx="504825"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C</a:t>
            </a:r>
          </a:p>
        </p:txBody>
      </p:sp>
      <p:sp>
        <p:nvSpPr>
          <p:cNvPr id="329760" name="Rectangle 32">
            <a:extLst>
              <a:ext uri="{FF2B5EF4-FFF2-40B4-BE49-F238E27FC236}">
                <a16:creationId xmlns:a16="http://schemas.microsoft.com/office/drawing/2014/main" id="{72E716EB-6EAC-4BEF-BC82-67A0D064555F}"/>
              </a:ext>
            </a:extLst>
          </p:cNvPr>
          <p:cNvSpPr>
            <a:spLocks noChangeArrowheads="1"/>
          </p:cNvSpPr>
          <p:nvPr/>
        </p:nvSpPr>
        <p:spPr bwMode="auto">
          <a:xfrm>
            <a:off x="6565900" y="5381625"/>
            <a:ext cx="382588" cy="352425"/>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itchFamily="18" charset="0"/>
              </a:rPr>
              <a:t>d</a:t>
            </a:r>
            <a:r>
              <a:rPr kumimoji="1" lang="en-US" altLang="zh-CN" sz="2400" b="1" baseline="-25000">
                <a:effectLst>
                  <a:outerShdw blurRad="38100" dist="38100" dir="2700000" algn="tl">
                    <a:srgbClr val="C0C0C0"/>
                  </a:outerShdw>
                </a:effectLst>
                <a:latin typeface="Times New Roman" pitchFamily="18" charset="0"/>
              </a:rPr>
              <a:t>2</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29735"/>
                                        </p:tgtEl>
                                        <p:attrNameLst>
                                          <p:attrName>style.visibility</p:attrName>
                                        </p:attrNameLst>
                                      </p:cBhvr>
                                      <p:to>
                                        <p:strVal val="visible"/>
                                      </p:to>
                                    </p:set>
                                    <p:animEffect transition="in" filter="wipe(up)">
                                      <p:cBhvr>
                                        <p:cTn id="7" dur="500"/>
                                        <p:tgtEl>
                                          <p:spTgt spid="329735"/>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29736"/>
                                        </p:tgtEl>
                                        <p:attrNameLst>
                                          <p:attrName>style.visibility</p:attrName>
                                        </p:attrNameLst>
                                      </p:cBhvr>
                                      <p:to>
                                        <p:strVal val="visible"/>
                                      </p:to>
                                    </p:set>
                                    <p:animEffect transition="in" filter="dissolve">
                                      <p:cBhvr>
                                        <p:cTn id="11" dur="500"/>
                                        <p:tgtEl>
                                          <p:spTgt spid="32973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nodeType="clickEffect">
                                  <p:stCondLst>
                                    <p:cond delay="0"/>
                                  </p:stCondLst>
                                  <p:childTnLst>
                                    <p:set>
                                      <p:cBhvr>
                                        <p:cTn id="15" dur="1" fill="hold">
                                          <p:stCondLst>
                                            <p:cond delay="0"/>
                                          </p:stCondLst>
                                        </p:cTn>
                                        <p:tgtEl>
                                          <p:spTgt spid="329753"/>
                                        </p:tgtEl>
                                        <p:attrNameLst>
                                          <p:attrName>style.visibility</p:attrName>
                                        </p:attrNameLst>
                                      </p:cBhvr>
                                      <p:to>
                                        <p:strVal val="visible"/>
                                      </p:to>
                                    </p:set>
                                    <p:animEffect transition="in" filter="dissolve">
                                      <p:cBhvr>
                                        <p:cTn id="16" dur="500"/>
                                        <p:tgtEl>
                                          <p:spTgt spid="329753"/>
                                        </p:tgtEl>
                                      </p:cBhvr>
                                    </p:animEffect>
                                  </p:childTnLst>
                                </p:cTn>
                              </p:par>
                            </p:childTnLst>
                          </p:cTn>
                        </p:par>
                        <p:par>
                          <p:cTn id="17" fill="hold" nodeType="afterGroup">
                            <p:stCondLst>
                              <p:cond delay="500"/>
                            </p:stCondLst>
                            <p:childTnLst>
                              <p:par>
                                <p:cTn id="18" presetID="22" presetClass="entr" presetSubtype="2" fill="hold" nodeType="afterEffect">
                                  <p:stCondLst>
                                    <p:cond delay="0"/>
                                  </p:stCondLst>
                                  <p:childTnLst>
                                    <p:set>
                                      <p:cBhvr>
                                        <p:cTn id="19" dur="1" fill="hold">
                                          <p:stCondLst>
                                            <p:cond delay="0"/>
                                          </p:stCondLst>
                                        </p:cTn>
                                        <p:tgtEl>
                                          <p:spTgt spid="329737"/>
                                        </p:tgtEl>
                                        <p:attrNameLst>
                                          <p:attrName>style.visibility</p:attrName>
                                        </p:attrNameLst>
                                      </p:cBhvr>
                                      <p:to>
                                        <p:strVal val="visible"/>
                                      </p:to>
                                    </p:set>
                                    <p:animEffect transition="in" filter="wipe(right)">
                                      <p:cBhvr>
                                        <p:cTn id="20" dur="500"/>
                                        <p:tgtEl>
                                          <p:spTgt spid="329737"/>
                                        </p:tgtEl>
                                      </p:cBhvr>
                                    </p:animEffect>
                                  </p:childTnLst>
                                </p:cTn>
                              </p:par>
                            </p:childTnLst>
                          </p:cTn>
                        </p:par>
                        <p:par>
                          <p:cTn id="21" fill="hold" nodeType="afterGroup">
                            <p:stCondLst>
                              <p:cond delay="1000"/>
                            </p:stCondLst>
                            <p:childTnLst>
                              <p:par>
                                <p:cTn id="22" presetID="9" presetClass="entr" presetSubtype="0" fill="hold" grpId="0" nodeType="afterEffect">
                                  <p:stCondLst>
                                    <p:cond delay="0"/>
                                  </p:stCondLst>
                                  <p:childTnLst>
                                    <p:set>
                                      <p:cBhvr>
                                        <p:cTn id="23" dur="1" fill="hold">
                                          <p:stCondLst>
                                            <p:cond delay="0"/>
                                          </p:stCondLst>
                                        </p:cTn>
                                        <p:tgtEl>
                                          <p:spTgt spid="329738"/>
                                        </p:tgtEl>
                                        <p:attrNameLst>
                                          <p:attrName>style.visibility</p:attrName>
                                        </p:attrNameLst>
                                      </p:cBhvr>
                                      <p:to>
                                        <p:strVal val="visible"/>
                                      </p:to>
                                    </p:set>
                                    <p:animEffect transition="in" filter="dissolve">
                                      <p:cBhvr>
                                        <p:cTn id="24" dur="500"/>
                                        <p:tgtEl>
                                          <p:spTgt spid="329738"/>
                                        </p:tgtEl>
                                      </p:cBhvr>
                                    </p:animEffect>
                                  </p:childTnLst>
                                </p:cTn>
                              </p:par>
                            </p:childTnLst>
                          </p:cTn>
                        </p:par>
                        <p:par>
                          <p:cTn id="25" fill="hold" nodeType="afterGroup">
                            <p:stCondLst>
                              <p:cond delay="1500"/>
                            </p:stCondLst>
                            <p:childTnLst>
                              <p:par>
                                <p:cTn id="26" presetID="22" presetClass="entr" presetSubtype="1" fill="hold" nodeType="afterEffect">
                                  <p:stCondLst>
                                    <p:cond delay="0"/>
                                  </p:stCondLst>
                                  <p:childTnLst>
                                    <p:set>
                                      <p:cBhvr>
                                        <p:cTn id="27" dur="1" fill="hold">
                                          <p:stCondLst>
                                            <p:cond delay="0"/>
                                          </p:stCondLst>
                                        </p:cTn>
                                        <p:tgtEl>
                                          <p:spTgt spid="329739"/>
                                        </p:tgtEl>
                                        <p:attrNameLst>
                                          <p:attrName>style.visibility</p:attrName>
                                        </p:attrNameLst>
                                      </p:cBhvr>
                                      <p:to>
                                        <p:strVal val="visible"/>
                                      </p:to>
                                    </p:set>
                                    <p:animEffect transition="in" filter="wipe(up)">
                                      <p:cBhvr>
                                        <p:cTn id="28" dur="500"/>
                                        <p:tgtEl>
                                          <p:spTgt spid="329739"/>
                                        </p:tgtEl>
                                      </p:cBhvr>
                                    </p:animEffect>
                                  </p:childTnLst>
                                </p:cTn>
                              </p:par>
                            </p:childTnLst>
                          </p:cTn>
                        </p:par>
                        <p:par>
                          <p:cTn id="29" fill="hold" nodeType="afterGroup">
                            <p:stCondLst>
                              <p:cond delay="2000"/>
                            </p:stCondLst>
                            <p:childTnLst>
                              <p:par>
                                <p:cTn id="30" presetID="9" presetClass="entr" presetSubtype="0" fill="hold" grpId="0" nodeType="afterEffect">
                                  <p:stCondLst>
                                    <p:cond delay="0"/>
                                  </p:stCondLst>
                                  <p:childTnLst>
                                    <p:set>
                                      <p:cBhvr>
                                        <p:cTn id="31" dur="1" fill="hold">
                                          <p:stCondLst>
                                            <p:cond delay="0"/>
                                          </p:stCondLst>
                                        </p:cTn>
                                        <p:tgtEl>
                                          <p:spTgt spid="329740"/>
                                        </p:tgtEl>
                                        <p:attrNameLst>
                                          <p:attrName>style.visibility</p:attrName>
                                        </p:attrNameLst>
                                      </p:cBhvr>
                                      <p:to>
                                        <p:strVal val="visible"/>
                                      </p:to>
                                    </p:set>
                                    <p:animEffect transition="in" filter="dissolve">
                                      <p:cBhvr>
                                        <p:cTn id="32" dur="500"/>
                                        <p:tgtEl>
                                          <p:spTgt spid="329740"/>
                                        </p:tgtEl>
                                      </p:cBhvr>
                                    </p:animEffect>
                                  </p:childTnLst>
                                </p:cTn>
                              </p:par>
                            </p:childTnLst>
                          </p:cTn>
                        </p:par>
                        <p:par>
                          <p:cTn id="33" fill="hold" nodeType="afterGroup">
                            <p:stCondLst>
                              <p:cond delay="2500"/>
                            </p:stCondLst>
                            <p:childTnLst>
                              <p:par>
                                <p:cTn id="34" presetID="3" presetClass="entr" presetSubtype="10" fill="hold" grpId="0" nodeType="afterEffect">
                                  <p:stCondLst>
                                    <p:cond delay="0"/>
                                  </p:stCondLst>
                                  <p:childTnLst>
                                    <p:set>
                                      <p:cBhvr>
                                        <p:cTn id="35" dur="1" fill="hold">
                                          <p:stCondLst>
                                            <p:cond delay="0"/>
                                          </p:stCondLst>
                                        </p:cTn>
                                        <p:tgtEl>
                                          <p:spTgt spid="329757"/>
                                        </p:tgtEl>
                                        <p:attrNameLst>
                                          <p:attrName>style.visibility</p:attrName>
                                        </p:attrNameLst>
                                      </p:cBhvr>
                                      <p:to>
                                        <p:strVal val="visible"/>
                                      </p:to>
                                    </p:set>
                                    <p:animEffect transition="in" filter="blinds(horizontal)">
                                      <p:cBhvr>
                                        <p:cTn id="36" dur="500"/>
                                        <p:tgtEl>
                                          <p:spTgt spid="329757"/>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329741"/>
                                        </p:tgtEl>
                                        <p:attrNameLst>
                                          <p:attrName>style.visibility</p:attrName>
                                        </p:attrNameLst>
                                      </p:cBhvr>
                                      <p:to>
                                        <p:strVal val="visible"/>
                                      </p:to>
                                    </p:set>
                                    <p:animEffect transition="in" filter="dissolve">
                                      <p:cBhvr>
                                        <p:cTn id="41" dur="500"/>
                                        <p:tgtEl>
                                          <p:spTgt spid="329741"/>
                                        </p:tgtEl>
                                      </p:cBhvr>
                                    </p:animEffect>
                                  </p:childTnLst>
                                </p:cTn>
                              </p:par>
                            </p:childTnLst>
                          </p:cTn>
                        </p:par>
                        <p:par>
                          <p:cTn id="42" fill="hold" nodeType="afterGroup">
                            <p:stCondLst>
                              <p:cond delay="500"/>
                            </p:stCondLst>
                            <p:childTnLst>
                              <p:par>
                                <p:cTn id="43" presetID="22" presetClass="entr" presetSubtype="8" fill="hold" nodeType="afterEffect">
                                  <p:stCondLst>
                                    <p:cond delay="0"/>
                                  </p:stCondLst>
                                  <p:childTnLst>
                                    <p:set>
                                      <p:cBhvr>
                                        <p:cTn id="44" dur="1" fill="hold">
                                          <p:stCondLst>
                                            <p:cond delay="0"/>
                                          </p:stCondLst>
                                        </p:cTn>
                                        <p:tgtEl>
                                          <p:spTgt spid="329742"/>
                                        </p:tgtEl>
                                        <p:attrNameLst>
                                          <p:attrName>style.visibility</p:attrName>
                                        </p:attrNameLst>
                                      </p:cBhvr>
                                      <p:to>
                                        <p:strVal val="visible"/>
                                      </p:to>
                                    </p:set>
                                    <p:animEffect transition="in" filter="wipe(left)">
                                      <p:cBhvr>
                                        <p:cTn id="45" dur="500"/>
                                        <p:tgtEl>
                                          <p:spTgt spid="329742"/>
                                        </p:tgtEl>
                                      </p:cBhvr>
                                    </p:animEffect>
                                  </p:childTnLst>
                                </p:cTn>
                              </p:par>
                            </p:childTnLst>
                          </p:cTn>
                        </p:par>
                        <p:par>
                          <p:cTn id="46" fill="hold" nodeType="afterGroup">
                            <p:stCondLst>
                              <p:cond delay="1000"/>
                            </p:stCondLst>
                            <p:childTnLst>
                              <p:par>
                                <p:cTn id="47" presetID="22" presetClass="entr" presetSubtype="1" fill="hold" nodeType="afterEffect">
                                  <p:stCondLst>
                                    <p:cond delay="0"/>
                                  </p:stCondLst>
                                  <p:childTnLst>
                                    <p:set>
                                      <p:cBhvr>
                                        <p:cTn id="48" dur="1" fill="hold">
                                          <p:stCondLst>
                                            <p:cond delay="0"/>
                                          </p:stCondLst>
                                        </p:cTn>
                                        <p:tgtEl>
                                          <p:spTgt spid="329743"/>
                                        </p:tgtEl>
                                        <p:attrNameLst>
                                          <p:attrName>style.visibility</p:attrName>
                                        </p:attrNameLst>
                                      </p:cBhvr>
                                      <p:to>
                                        <p:strVal val="visible"/>
                                      </p:to>
                                    </p:set>
                                    <p:animEffect transition="in" filter="wipe(up)">
                                      <p:cBhvr>
                                        <p:cTn id="49" dur="500"/>
                                        <p:tgtEl>
                                          <p:spTgt spid="329743"/>
                                        </p:tgtEl>
                                      </p:cBhvr>
                                    </p:animEffect>
                                  </p:childTnLst>
                                </p:cTn>
                              </p:par>
                            </p:childTnLst>
                          </p:cTn>
                        </p:par>
                        <p:par>
                          <p:cTn id="50" fill="hold" nodeType="afterGroup">
                            <p:stCondLst>
                              <p:cond delay="1500"/>
                            </p:stCondLst>
                            <p:childTnLst>
                              <p:par>
                                <p:cTn id="51" presetID="9" presetClass="entr" presetSubtype="0" fill="hold" grpId="0" nodeType="afterEffect">
                                  <p:stCondLst>
                                    <p:cond delay="0"/>
                                  </p:stCondLst>
                                  <p:childTnLst>
                                    <p:set>
                                      <p:cBhvr>
                                        <p:cTn id="52" dur="1" fill="hold">
                                          <p:stCondLst>
                                            <p:cond delay="0"/>
                                          </p:stCondLst>
                                        </p:cTn>
                                        <p:tgtEl>
                                          <p:spTgt spid="329744"/>
                                        </p:tgtEl>
                                        <p:attrNameLst>
                                          <p:attrName>style.visibility</p:attrName>
                                        </p:attrNameLst>
                                      </p:cBhvr>
                                      <p:to>
                                        <p:strVal val="visible"/>
                                      </p:to>
                                    </p:set>
                                    <p:animEffect transition="in" filter="dissolve">
                                      <p:cBhvr>
                                        <p:cTn id="53" dur="500"/>
                                        <p:tgtEl>
                                          <p:spTgt spid="329744"/>
                                        </p:tgtEl>
                                      </p:cBhvr>
                                    </p:animEffect>
                                  </p:childTnLst>
                                </p:cTn>
                              </p:par>
                            </p:childTnLst>
                          </p:cTn>
                        </p:par>
                        <p:par>
                          <p:cTn id="54" fill="hold" nodeType="afterGroup">
                            <p:stCondLst>
                              <p:cond delay="2000"/>
                            </p:stCondLst>
                            <p:childTnLst>
                              <p:par>
                                <p:cTn id="55" presetID="3" presetClass="entr" presetSubtype="10" fill="hold" grpId="0" nodeType="afterEffect">
                                  <p:stCondLst>
                                    <p:cond delay="0"/>
                                  </p:stCondLst>
                                  <p:childTnLst>
                                    <p:set>
                                      <p:cBhvr>
                                        <p:cTn id="56" dur="1" fill="hold">
                                          <p:stCondLst>
                                            <p:cond delay="0"/>
                                          </p:stCondLst>
                                        </p:cTn>
                                        <p:tgtEl>
                                          <p:spTgt spid="329758"/>
                                        </p:tgtEl>
                                        <p:attrNameLst>
                                          <p:attrName>style.visibility</p:attrName>
                                        </p:attrNameLst>
                                      </p:cBhvr>
                                      <p:to>
                                        <p:strVal val="visible"/>
                                      </p:to>
                                    </p:set>
                                    <p:animEffect transition="in" filter="blinds(horizontal)">
                                      <p:cBhvr>
                                        <p:cTn id="57" dur="500"/>
                                        <p:tgtEl>
                                          <p:spTgt spid="329758"/>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1" fill="hold" nodeType="clickEffect">
                                  <p:stCondLst>
                                    <p:cond delay="0"/>
                                  </p:stCondLst>
                                  <p:childTnLst>
                                    <p:set>
                                      <p:cBhvr>
                                        <p:cTn id="61" dur="1" fill="hold">
                                          <p:stCondLst>
                                            <p:cond delay="0"/>
                                          </p:stCondLst>
                                        </p:cTn>
                                        <p:tgtEl>
                                          <p:spTgt spid="329748"/>
                                        </p:tgtEl>
                                        <p:attrNameLst>
                                          <p:attrName>style.visibility</p:attrName>
                                        </p:attrNameLst>
                                      </p:cBhvr>
                                      <p:to>
                                        <p:strVal val="visible"/>
                                      </p:to>
                                    </p:set>
                                    <p:animEffect transition="in" filter="wipe(up)">
                                      <p:cBhvr>
                                        <p:cTn id="62" dur="500"/>
                                        <p:tgtEl>
                                          <p:spTgt spid="329748"/>
                                        </p:tgtEl>
                                      </p:cBhvr>
                                    </p:animEffect>
                                  </p:childTnLst>
                                </p:cTn>
                              </p:par>
                            </p:childTnLst>
                          </p:cTn>
                        </p:par>
                        <p:par>
                          <p:cTn id="63" fill="hold" nodeType="afterGroup">
                            <p:stCondLst>
                              <p:cond delay="500"/>
                            </p:stCondLst>
                            <p:childTnLst>
                              <p:par>
                                <p:cTn id="64" presetID="9" presetClass="entr" presetSubtype="0" fill="hold" grpId="0" nodeType="afterEffect">
                                  <p:stCondLst>
                                    <p:cond delay="0"/>
                                  </p:stCondLst>
                                  <p:childTnLst>
                                    <p:set>
                                      <p:cBhvr>
                                        <p:cTn id="65" dur="1" fill="hold">
                                          <p:stCondLst>
                                            <p:cond delay="0"/>
                                          </p:stCondLst>
                                        </p:cTn>
                                        <p:tgtEl>
                                          <p:spTgt spid="329760"/>
                                        </p:tgtEl>
                                        <p:attrNameLst>
                                          <p:attrName>style.visibility</p:attrName>
                                        </p:attrNameLst>
                                      </p:cBhvr>
                                      <p:to>
                                        <p:strVal val="visible"/>
                                      </p:to>
                                    </p:set>
                                    <p:animEffect transition="in" filter="dissolve">
                                      <p:cBhvr>
                                        <p:cTn id="66" dur="500"/>
                                        <p:tgtEl>
                                          <p:spTgt spid="329760"/>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2" fill="hold" nodeType="clickEffect">
                                  <p:stCondLst>
                                    <p:cond delay="0"/>
                                  </p:stCondLst>
                                  <p:childTnLst>
                                    <p:set>
                                      <p:cBhvr>
                                        <p:cTn id="70" dur="1" fill="hold">
                                          <p:stCondLst>
                                            <p:cond delay="0"/>
                                          </p:stCondLst>
                                        </p:cTn>
                                        <p:tgtEl>
                                          <p:spTgt spid="329745"/>
                                        </p:tgtEl>
                                        <p:attrNameLst>
                                          <p:attrName>style.visibility</p:attrName>
                                        </p:attrNameLst>
                                      </p:cBhvr>
                                      <p:to>
                                        <p:strVal val="visible"/>
                                      </p:to>
                                    </p:set>
                                    <p:animEffect transition="in" filter="wipe(right)">
                                      <p:cBhvr>
                                        <p:cTn id="71" dur="500"/>
                                        <p:tgtEl>
                                          <p:spTgt spid="329745"/>
                                        </p:tgtEl>
                                      </p:cBhvr>
                                    </p:animEffect>
                                  </p:childTnLst>
                                </p:cTn>
                              </p:par>
                            </p:childTnLst>
                          </p:cTn>
                        </p:par>
                        <p:par>
                          <p:cTn id="72" fill="hold" nodeType="afterGroup">
                            <p:stCondLst>
                              <p:cond delay="500"/>
                            </p:stCondLst>
                            <p:childTnLst>
                              <p:par>
                                <p:cTn id="73" presetID="22" presetClass="entr" presetSubtype="1" fill="hold" nodeType="afterEffect">
                                  <p:stCondLst>
                                    <p:cond delay="0"/>
                                  </p:stCondLst>
                                  <p:childTnLst>
                                    <p:set>
                                      <p:cBhvr>
                                        <p:cTn id="74" dur="1" fill="hold">
                                          <p:stCondLst>
                                            <p:cond delay="0"/>
                                          </p:stCondLst>
                                        </p:cTn>
                                        <p:tgtEl>
                                          <p:spTgt spid="329746"/>
                                        </p:tgtEl>
                                        <p:attrNameLst>
                                          <p:attrName>style.visibility</p:attrName>
                                        </p:attrNameLst>
                                      </p:cBhvr>
                                      <p:to>
                                        <p:strVal val="visible"/>
                                      </p:to>
                                    </p:set>
                                    <p:animEffect transition="in" filter="wipe(up)">
                                      <p:cBhvr>
                                        <p:cTn id="75" dur="500"/>
                                        <p:tgtEl>
                                          <p:spTgt spid="329746"/>
                                        </p:tgtEl>
                                      </p:cBhvr>
                                    </p:animEffect>
                                  </p:childTnLst>
                                </p:cTn>
                              </p:par>
                            </p:childTnLst>
                          </p:cTn>
                        </p:par>
                        <p:par>
                          <p:cTn id="76" fill="hold" nodeType="afterGroup">
                            <p:stCondLst>
                              <p:cond delay="1000"/>
                            </p:stCondLst>
                            <p:childTnLst>
                              <p:par>
                                <p:cTn id="77" presetID="9" presetClass="entr" presetSubtype="0" fill="hold" grpId="0" nodeType="afterEffect">
                                  <p:stCondLst>
                                    <p:cond delay="0"/>
                                  </p:stCondLst>
                                  <p:childTnLst>
                                    <p:set>
                                      <p:cBhvr>
                                        <p:cTn id="78" dur="1" fill="hold">
                                          <p:stCondLst>
                                            <p:cond delay="0"/>
                                          </p:stCondLst>
                                        </p:cTn>
                                        <p:tgtEl>
                                          <p:spTgt spid="329747"/>
                                        </p:tgtEl>
                                        <p:attrNameLst>
                                          <p:attrName>style.visibility</p:attrName>
                                        </p:attrNameLst>
                                      </p:cBhvr>
                                      <p:to>
                                        <p:strVal val="visible"/>
                                      </p:to>
                                    </p:set>
                                    <p:animEffect transition="in" filter="dissolve">
                                      <p:cBhvr>
                                        <p:cTn id="79" dur="500"/>
                                        <p:tgtEl>
                                          <p:spTgt spid="329747"/>
                                        </p:tgtEl>
                                      </p:cBhvr>
                                    </p:animEffect>
                                  </p:childTnLst>
                                </p:cTn>
                              </p:par>
                            </p:childTnLst>
                          </p:cTn>
                        </p:par>
                        <p:par>
                          <p:cTn id="80" fill="hold" nodeType="afterGroup">
                            <p:stCondLst>
                              <p:cond delay="1500"/>
                            </p:stCondLst>
                            <p:childTnLst>
                              <p:par>
                                <p:cTn id="81" presetID="9" presetClass="entr" presetSubtype="0" fill="hold" nodeType="afterEffect">
                                  <p:stCondLst>
                                    <p:cond delay="0"/>
                                  </p:stCondLst>
                                  <p:childTnLst>
                                    <p:set>
                                      <p:cBhvr>
                                        <p:cTn id="82" dur="1" fill="hold">
                                          <p:stCondLst>
                                            <p:cond delay="0"/>
                                          </p:stCondLst>
                                        </p:cTn>
                                        <p:tgtEl>
                                          <p:spTgt spid="329752"/>
                                        </p:tgtEl>
                                        <p:attrNameLst>
                                          <p:attrName>style.visibility</p:attrName>
                                        </p:attrNameLst>
                                      </p:cBhvr>
                                      <p:to>
                                        <p:strVal val="visible"/>
                                      </p:to>
                                    </p:set>
                                    <p:animEffect transition="in" filter="dissolve">
                                      <p:cBhvr>
                                        <p:cTn id="83" dur="500"/>
                                        <p:tgtEl>
                                          <p:spTgt spid="329752"/>
                                        </p:tgtEl>
                                      </p:cBhvr>
                                    </p:animEffect>
                                  </p:childTnLst>
                                </p:cTn>
                              </p:par>
                            </p:childTnLst>
                          </p:cTn>
                        </p:par>
                        <p:par>
                          <p:cTn id="84" fill="hold" nodeType="afterGroup">
                            <p:stCondLst>
                              <p:cond delay="2000"/>
                            </p:stCondLst>
                            <p:childTnLst>
                              <p:par>
                                <p:cTn id="85" presetID="3" presetClass="entr" presetSubtype="10" fill="hold" grpId="0" nodeType="afterEffect">
                                  <p:stCondLst>
                                    <p:cond delay="0"/>
                                  </p:stCondLst>
                                  <p:childTnLst>
                                    <p:set>
                                      <p:cBhvr>
                                        <p:cTn id="86" dur="1" fill="hold">
                                          <p:stCondLst>
                                            <p:cond delay="0"/>
                                          </p:stCondLst>
                                        </p:cTn>
                                        <p:tgtEl>
                                          <p:spTgt spid="329759"/>
                                        </p:tgtEl>
                                        <p:attrNameLst>
                                          <p:attrName>style.visibility</p:attrName>
                                        </p:attrNameLst>
                                      </p:cBhvr>
                                      <p:to>
                                        <p:strVal val="visible"/>
                                      </p:to>
                                    </p:set>
                                    <p:animEffect transition="in" filter="blinds(horizontal)">
                                      <p:cBhvr>
                                        <p:cTn id="87" dur="500"/>
                                        <p:tgtEl>
                                          <p:spTgt spid="329759"/>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1" fill="hold" nodeType="clickEffect">
                                  <p:stCondLst>
                                    <p:cond delay="0"/>
                                  </p:stCondLst>
                                  <p:childTnLst>
                                    <p:set>
                                      <p:cBhvr>
                                        <p:cTn id="91" dur="1" fill="hold">
                                          <p:stCondLst>
                                            <p:cond delay="0"/>
                                          </p:stCondLst>
                                        </p:cTn>
                                        <p:tgtEl>
                                          <p:spTgt spid="329749"/>
                                        </p:tgtEl>
                                        <p:attrNameLst>
                                          <p:attrName>style.visibility</p:attrName>
                                        </p:attrNameLst>
                                      </p:cBhvr>
                                      <p:to>
                                        <p:strVal val="visible"/>
                                      </p:to>
                                    </p:set>
                                    <p:animEffect transition="in" filter="wipe(up)">
                                      <p:cBhvr>
                                        <p:cTn id="92" dur="500"/>
                                        <p:tgtEl>
                                          <p:spTgt spid="329749"/>
                                        </p:tgtEl>
                                      </p:cBhvr>
                                    </p:animEffect>
                                  </p:childTnLst>
                                </p:cTn>
                              </p:par>
                            </p:childTnLst>
                          </p:cTn>
                        </p:par>
                        <p:par>
                          <p:cTn id="93" fill="hold" nodeType="afterGroup">
                            <p:stCondLst>
                              <p:cond delay="500"/>
                            </p:stCondLst>
                            <p:childTnLst>
                              <p:par>
                                <p:cTn id="94" presetID="9" presetClass="entr" presetSubtype="0" fill="hold" grpId="0" nodeType="afterEffect">
                                  <p:stCondLst>
                                    <p:cond delay="0"/>
                                  </p:stCondLst>
                                  <p:childTnLst>
                                    <p:set>
                                      <p:cBhvr>
                                        <p:cTn id="95" dur="1" fill="hold">
                                          <p:stCondLst>
                                            <p:cond delay="0"/>
                                          </p:stCondLst>
                                        </p:cTn>
                                        <p:tgtEl>
                                          <p:spTgt spid="329750"/>
                                        </p:tgtEl>
                                        <p:attrNameLst>
                                          <p:attrName>style.visibility</p:attrName>
                                        </p:attrNameLst>
                                      </p:cBhvr>
                                      <p:to>
                                        <p:strVal val="visible"/>
                                      </p:to>
                                    </p:set>
                                    <p:animEffect transition="in" filter="dissolve">
                                      <p:cBhvr>
                                        <p:cTn id="96" dur="500"/>
                                        <p:tgtEl>
                                          <p:spTgt spid="3297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736" grpId="0" autoUpdateAnimBg="0"/>
      <p:bldP spid="329738" grpId="0" autoUpdateAnimBg="0"/>
      <p:bldP spid="329740" grpId="0" autoUpdateAnimBg="0"/>
      <p:bldP spid="329741" grpId="0" autoUpdateAnimBg="0"/>
      <p:bldP spid="329744" grpId="0" autoUpdateAnimBg="0"/>
      <p:bldP spid="329747" grpId="0" autoUpdateAnimBg="0"/>
      <p:bldP spid="329750" grpId="0" autoUpdateAnimBg="0"/>
      <p:bldP spid="329757" grpId="0"/>
      <p:bldP spid="329758" grpId="0"/>
      <p:bldP spid="329759" grpId="0"/>
      <p:bldP spid="329760"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灯片编号占位符 3">
            <a:extLst>
              <a:ext uri="{FF2B5EF4-FFF2-40B4-BE49-F238E27FC236}">
                <a16:creationId xmlns:a16="http://schemas.microsoft.com/office/drawing/2014/main" id="{AC864CCA-4DA4-4774-8904-3E5A00FC660D}"/>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DEDCE86B-D5B2-4D9A-94D9-75BF0DCD3F7A}" type="slidenum">
              <a:rPr lang="en-US" altLang="zh-CN" sz="1400" smtClean="0"/>
              <a:pPr>
                <a:spcBef>
                  <a:spcPct val="0"/>
                </a:spcBef>
                <a:buFontTx/>
                <a:buNone/>
              </a:pPr>
              <a:t>42</a:t>
            </a:fld>
            <a:endParaRPr lang="en-US" altLang="zh-CN" sz="1400"/>
          </a:p>
        </p:txBody>
      </p:sp>
      <p:sp>
        <p:nvSpPr>
          <p:cNvPr id="330754" name="Rectangle 2" descr="5%">
            <a:hlinkClick r:id="rId2" action="ppaction://hlinksldjump"/>
            <a:extLst>
              <a:ext uri="{FF2B5EF4-FFF2-40B4-BE49-F238E27FC236}">
                <a16:creationId xmlns:a16="http://schemas.microsoft.com/office/drawing/2014/main" id="{B65C4E10-F6A6-4361-B65E-E4149ACDD3C0}"/>
              </a:ext>
            </a:extLst>
          </p:cNvPr>
          <p:cNvSpPr>
            <a:spLocks noChangeArrowheads="1"/>
          </p:cNvSpPr>
          <p:nvPr/>
        </p:nvSpPr>
        <p:spPr bwMode="auto">
          <a:xfrm>
            <a:off x="1403350" y="260350"/>
            <a:ext cx="6499225" cy="688975"/>
          </a:xfrm>
          <a:prstGeom prst="rect">
            <a:avLst/>
          </a:prstGeom>
          <a:pattFill prst="pct5">
            <a:fgClr>
              <a:schemeClr val="accent1"/>
            </a:fgClr>
            <a:bgClr>
              <a:srgbClr val="FFFFFF"/>
            </a:bgClr>
          </a:pattFill>
          <a:ln>
            <a:noFill/>
          </a:ln>
          <a:effectLst>
            <a:prstShdw prst="shdw17" dist="17961" dir="2700000">
              <a:srgbClr val="CC0000"/>
            </a:prstShdw>
          </a:effectLst>
          <a:extLst>
            <a:ext uri="{91240B29-F687-4F45-9708-019B960494DF}">
              <a14:hiddenLine xmlns:a14="http://schemas.microsoft.com/office/drawing/2010/main" w="9525">
                <a:solidFill>
                  <a:srgbClr val="336699"/>
                </a:solidFill>
                <a:miter lim="800000"/>
                <a:headEnd/>
                <a:tailEnd/>
              </a14:hiddenLine>
            </a:ext>
          </a:extLst>
        </p:spPr>
        <p:txBody>
          <a:bodyPr lIns="90000" tIns="46800" rIns="90000" bIns="46800" anchor="ctr"/>
          <a:lstStyle/>
          <a:p>
            <a:pPr algn="dist" eaLnBrk="1" hangingPunct="1">
              <a:defRPr/>
            </a:pPr>
            <a:r>
              <a:rPr kumimoji="1" lang="en-US" altLang="zh-CN" sz="3600" b="1">
                <a:effectLst>
                  <a:outerShdw blurRad="38100" dist="38100" dir="2700000" algn="tl">
                    <a:srgbClr val="C0C0C0"/>
                  </a:outerShdw>
                </a:effectLst>
                <a:latin typeface="Tahoma" pitchFamily="34" charset="0"/>
                <a:ea typeface="楷体_GB2312" pitchFamily="49" charset="-122"/>
              </a:rPr>
              <a:t>4</a:t>
            </a:r>
            <a:r>
              <a:rPr kumimoji="1" lang="zh-CN" altLang="en-US" sz="3600" b="1">
                <a:effectLst>
                  <a:outerShdw blurRad="38100" dist="38100" dir="2700000" algn="tl">
                    <a:srgbClr val="C0C0C0"/>
                  </a:outerShdw>
                </a:effectLst>
                <a:latin typeface="Tahoma" pitchFamily="34" charset="0"/>
                <a:ea typeface="楷体_GB2312" pitchFamily="49" charset="-122"/>
              </a:rPr>
              <a:t>、垄断竞争厂商的短期均衡</a:t>
            </a:r>
          </a:p>
        </p:txBody>
      </p:sp>
      <p:sp>
        <p:nvSpPr>
          <p:cNvPr id="49156" name="Line 3">
            <a:extLst>
              <a:ext uri="{FF2B5EF4-FFF2-40B4-BE49-F238E27FC236}">
                <a16:creationId xmlns:a16="http://schemas.microsoft.com/office/drawing/2014/main" id="{4BA76116-DC44-4E80-9042-752AF0EC3A5F}"/>
              </a:ext>
            </a:extLst>
          </p:cNvPr>
          <p:cNvSpPr>
            <a:spLocks noChangeShapeType="1"/>
          </p:cNvSpPr>
          <p:nvPr/>
        </p:nvSpPr>
        <p:spPr bwMode="auto">
          <a:xfrm flipV="1">
            <a:off x="1600200" y="1143000"/>
            <a:ext cx="0" cy="45720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49157" name="Line 4">
            <a:extLst>
              <a:ext uri="{FF2B5EF4-FFF2-40B4-BE49-F238E27FC236}">
                <a16:creationId xmlns:a16="http://schemas.microsoft.com/office/drawing/2014/main" id="{F3F6B15E-7F53-4DA1-9FC1-635F6C0D377A}"/>
              </a:ext>
            </a:extLst>
          </p:cNvPr>
          <p:cNvSpPr>
            <a:spLocks noChangeShapeType="1"/>
          </p:cNvSpPr>
          <p:nvPr/>
        </p:nvSpPr>
        <p:spPr bwMode="auto">
          <a:xfrm>
            <a:off x="1600200" y="5715000"/>
            <a:ext cx="52578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49158" name="Rectangle 5">
            <a:extLst>
              <a:ext uri="{FF2B5EF4-FFF2-40B4-BE49-F238E27FC236}">
                <a16:creationId xmlns:a16="http://schemas.microsoft.com/office/drawing/2014/main" id="{130C5DDB-228B-401E-A823-E62F6449FC5C}"/>
              </a:ext>
            </a:extLst>
          </p:cNvPr>
          <p:cNvSpPr>
            <a:spLocks noChangeArrowheads="1"/>
          </p:cNvSpPr>
          <p:nvPr/>
        </p:nvSpPr>
        <p:spPr bwMode="auto">
          <a:xfrm>
            <a:off x="990600" y="1066800"/>
            <a:ext cx="4572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p>
        </p:txBody>
      </p:sp>
      <p:sp>
        <p:nvSpPr>
          <p:cNvPr id="49159" name="Rectangle 6">
            <a:extLst>
              <a:ext uri="{FF2B5EF4-FFF2-40B4-BE49-F238E27FC236}">
                <a16:creationId xmlns:a16="http://schemas.microsoft.com/office/drawing/2014/main" id="{363AA729-5AF0-4268-91AA-DFF358C01603}"/>
              </a:ext>
            </a:extLst>
          </p:cNvPr>
          <p:cNvSpPr>
            <a:spLocks noChangeArrowheads="1"/>
          </p:cNvSpPr>
          <p:nvPr/>
        </p:nvSpPr>
        <p:spPr bwMode="auto">
          <a:xfrm>
            <a:off x="6781800" y="5791200"/>
            <a:ext cx="4572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p>
        </p:txBody>
      </p:sp>
      <p:sp>
        <p:nvSpPr>
          <p:cNvPr id="49160" name="Rectangle 7">
            <a:extLst>
              <a:ext uri="{FF2B5EF4-FFF2-40B4-BE49-F238E27FC236}">
                <a16:creationId xmlns:a16="http://schemas.microsoft.com/office/drawing/2014/main" id="{6F674BDB-A43B-4716-8987-5DE1F698D753}"/>
              </a:ext>
            </a:extLst>
          </p:cNvPr>
          <p:cNvSpPr>
            <a:spLocks noChangeArrowheads="1"/>
          </p:cNvSpPr>
          <p:nvPr/>
        </p:nvSpPr>
        <p:spPr bwMode="auto">
          <a:xfrm>
            <a:off x="1143000" y="5715000"/>
            <a:ext cx="4572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O</a:t>
            </a:r>
          </a:p>
        </p:txBody>
      </p:sp>
      <p:grpSp>
        <p:nvGrpSpPr>
          <p:cNvPr id="330760" name="Group 8">
            <a:extLst>
              <a:ext uri="{FF2B5EF4-FFF2-40B4-BE49-F238E27FC236}">
                <a16:creationId xmlns:a16="http://schemas.microsoft.com/office/drawing/2014/main" id="{B6CE05A3-89A9-40F3-8044-D3A99E073429}"/>
              </a:ext>
            </a:extLst>
          </p:cNvPr>
          <p:cNvGrpSpPr>
            <a:grpSpLocks/>
          </p:cNvGrpSpPr>
          <p:nvPr/>
        </p:nvGrpSpPr>
        <p:grpSpPr bwMode="auto">
          <a:xfrm>
            <a:off x="1600200" y="1752600"/>
            <a:ext cx="5334000" cy="1524000"/>
            <a:chOff x="1248" y="1200"/>
            <a:chExt cx="3360" cy="960"/>
          </a:xfrm>
        </p:grpSpPr>
        <p:sp>
          <p:nvSpPr>
            <p:cNvPr id="49211" name="Line 9">
              <a:extLst>
                <a:ext uri="{FF2B5EF4-FFF2-40B4-BE49-F238E27FC236}">
                  <a16:creationId xmlns:a16="http://schemas.microsoft.com/office/drawing/2014/main" id="{3D6AFD38-49D1-4C46-8E8B-CA56B88ADB75}"/>
                </a:ext>
              </a:extLst>
            </p:cNvPr>
            <p:cNvSpPr>
              <a:spLocks noChangeShapeType="1"/>
            </p:cNvSpPr>
            <p:nvPr/>
          </p:nvSpPr>
          <p:spPr bwMode="auto">
            <a:xfrm>
              <a:off x="1248" y="1200"/>
              <a:ext cx="3120" cy="864"/>
            </a:xfrm>
            <a:prstGeom prst="line">
              <a:avLst/>
            </a:prstGeom>
            <a:noFill/>
            <a:ln w="53975">
              <a:solidFill>
                <a:srgbClr val="6699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0762" name="Rectangle 10">
              <a:extLst>
                <a:ext uri="{FF2B5EF4-FFF2-40B4-BE49-F238E27FC236}">
                  <a16:creationId xmlns:a16="http://schemas.microsoft.com/office/drawing/2014/main" id="{BFD4E383-2792-4FA8-B895-D5D7698AE5B5}"/>
                </a:ext>
              </a:extLst>
            </p:cNvPr>
            <p:cNvSpPr>
              <a:spLocks noChangeArrowheads="1"/>
            </p:cNvSpPr>
            <p:nvPr/>
          </p:nvSpPr>
          <p:spPr bwMode="auto">
            <a:xfrm>
              <a:off x="4368" y="1920"/>
              <a:ext cx="240" cy="24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669900"/>
                  </a:solidFill>
                  <a:effectLst>
                    <a:outerShdw blurRad="38100" dist="38100" dir="2700000" algn="tl">
                      <a:srgbClr val="C0C0C0"/>
                    </a:outerShdw>
                  </a:effectLst>
                  <a:latin typeface="Times New Roman" pitchFamily="18" charset="0"/>
                </a:rPr>
                <a:t>d</a:t>
              </a:r>
              <a:r>
                <a:rPr kumimoji="1" lang="en-US" altLang="zh-CN" sz="1200" b="1">
                  <a:solidFill>
                    <a:srgbClr val="669900"/>
                  </a:solidFill>
                  <a:effectLst>
                    <a:outerShdw blurRad="38100" dist="38100" dir="2700000" algn="tl">
                      <a:srgbClr val="C0C0C0"/>
                    </a:outerShdw>
                  </a:effectLst>
                  <a:latin typeface="Times New Roman" pitchFamily="18" charset="0"/>
                </a:rPr>
                <a:t>1</a:t>
              </a:r>
            </a:p>
          </p:txBody>
        </p:sp>
      </p:grpSp>
      <p:grpSp>
        <p:nvGrpSpPr>
          <p:cNvPr id="330763" name="Group 11">
            <a:extLst>
              <a:ext uri="{FF2B5EF4-FFF2-40B4-BE49-F238E27FC236}">
                <a16:creationId xmlns:a16="http://schemas.microsoft.com/office/drawing/2014/main" id="{D2C6274B-B109-41CC-9988-589CCFFD1C3A}"/>
              </a:ext>
            </a:extLst>
          </p:cNvPr>
          <p:cNvGrpSpPr>
            <a:grpSpLocks/>
          </p:cNvGrpSpPr>
          <p:nvPr/>
        </p:nvGrpSpPr>
        <p:grpSpPr bwMode="auto">
          <a:xfrm>
            <a:off x="2816225" y="1066800"/>
            <a:ext cx="2817813" cy="3962400"/>
            <a:chOff x="2014" y="768"/>
            <a:chExt cx="1775" cy="2496"/>
          </a:xfrm>
        </p:grpSpPr>
        <p:sp>
          <p:nvSpPr>
            <p:cNvPr id="49209" name="Line 12">
              <a:extLst>
                <a:ext uri="{FF2B5EF4-FFF2-40B4-BE49-F238E27FC236}">
                  <a16:creationId xmlns:a16="http://schemas.microsoft.com/office/drawing/2014/main" id="{6D5AF764-5444-49B5-8B82-E4CAA2B0D7C1}"/>
                </a:ext>
              </a:extLst>
            </p:cNvPr>
            <p:cNvSpPr>
              <a:spLocks noChangeShapeType="1"/>
            </p:cNvSpPr>
            <p:nvPr/>
          </p:nvSpPr>
          <p:spPr bwMode="auto">
            <a:xfrm>
              <a:off x="2014" y="863"/>
              <a:ext cx="1775" cy="2401"/>
            </a:xfrm>
            <a:prstGeom prst="line">
              <a:avLst/>
            </a:prstGeom>
            <a:noFill/>
            <a:ln w="53975">
              <a:solidFill>
                <a:srgbClr val="FF505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0765" name="Rectangle 13">
              <a:extLst>
                <a:ext uri="{FF2B5EF4-FFF2-40B4-BE49-F238E27FC236}">
                  <a16:creationId xmlns:a16="http://schemas.microsoft.com/office/drawing/2014/main" id="{34912DCD-1EF0-4715-8BFF-E4E3A43B44D5}"/>
                </a:ext>
              </a:extLst>
            </p:cNvPr>
            <p:cNvSpPr>
              <a:spLocks noChangeArrowheads="1"/>
            </p:cNvSpPr>
            <p:nvPr/>
          </p:nvSpPr>
          <p:spPr bwMode="auto">
            <a:xfrm>
              <a:off x="2160" y="768"/>
              <a:ext cx="288" cy="193"/>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FF6600"/>
                  </a:solidFill>
                  <a:effectLst>
                    <a:outerShdw blurRad="38100" dist="38100" dir="2700000" algn="tl">
                      <a:srgbClr val="C0C0C0"/>
                    </a:outerShdw>
                  </a:effectLst>
                  <a:latin typeface="Times New Roman" pitchFamily="18" charset="0"/>
                </a:rPr>
                <a:t>D</a:t>
              </a:r>
            </a:p>
          </p:txBody>
        </p:sp>
      </p:grpSp>
      <p:grpSp>
        <p:nvGrpSpPr>
          <p:cNvPr id="330766" name="Group 14">
            <a:extLst>
              <a:ext uri="{FF2B5EF4-FFF2-40B4-BE49-F238E27FC236}">
                <a16:creationId xmlns:a16="http://schemas.microsoft.com/office/drawing/2014/main" id="{362F9283-003A-43D5-A15D-429F6DF1F709}"/>
              </a:ext>
            </a:extLst>
          </p:cNvPr>
          <p:cNvGrpSpPr>
            <a:grpSpLocks/>
          </p:cNvGrpSpPr>
          <p:nvPr/>
        </p:nvGrpSpPr>
        <p:grpSpPr bwMode="auto">
          <a:xfrm>
            <a:off x="2208213" y="1828800"/>
            <a:ext cx="4878387" cy="2628900"/>
            <a:chOff x="1631" y="1248"/>
            <a:chExt cx="3073" cy="1656"/>
          </a:xfrm>
        </p:grpSpPr>
        <p:sp>
          <p:nvSpPr>
            <p:cNvPr id="49207" name="Freeform 15">
              <a:extLst>
                <a:ext uri="{FF2B5EF4-FFF2-40B4-BE49-F238E27FC236}">
                  <a16:creationId xmlns:a16="http://schemas.microsoft.com/office/drawing/2014/main" id="{F8EFF7E7-874C-4ACA-BDA6-7FB190600500}"/>
                </a:ext>
              </a:extLst>
            </p:cNvPr>
            <p:cNvSpPr>
              <a:spLocks/>
            </p:cNvSpPr>
            <p:nvPr/>
          </p:nvSpPr>
          <p:spPr bwMode="auto">
            <a:xfrm>
              <a:off x="1631" y="1489"/>
              <a:ext cx="2641" cy="1415"/>
            </a:xfrm>
            <a:custGeom>
              <a:avLst/>
              <a:gdLst>
                <a:gd name="T0" fmla="*/ 0 w 2641"/>
                <a:gd name="T1" fmla="*/ 672 h 1415"/>
                <a:gd name="T2" fmla="*/ 288 w 2641"/>
                <a:gd name="T3" fmla="*/ 1007 h 1415"/>
                <a:gd name="T4" fmla="*/ 720 w 2641"/>
                <a:gd name="T5" fmla="*/ 1295 h 1415"/>
                <a:gd name="T6" fmla="*/ 1207 w 2641"/>
                <a:gd name="T7" fmla="*/ 1399 h 1415"/>
                <a:gd name="T8" fmla="*/ 1873 w 2641"/>
                <a:gd name="T9" fmla="*/ 1199 h 1415"/>
                <a:gd name="T10" fmla="*/ 2302 w 2641"/>
                <a:gd name="T11" fmla="*/ 767 h 1415"/>
                <a:gd name="T12" fmla="*/ 2551 w 2641"/>
                <a:gd name="T13" fmla="*/ 304 h 1415"/>
                <a:gd name="T14" fmla="*/ 2641 w 2641"/>
                <a:gd name="T15" fmla="*/ 0 h 141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41" h="1415">
                  <a:moveTo>
                    <a:pt x="0" y="672"/>
                  </a:moveTo>
                  <a:cubicBezTo>
                    <a:pt x="84" y="787"/>
                    <a:pt x="168" y="903"/>
                    <a:pt x="288" y="1007"/>
                  </a:cubicBezTo>
                  <a:cubicBezTo>
                    <a:pt x="408" y="1111"/>
                    <a:pt x="567" y="1230"/>
                    <a:pt x="720" y="1295"/>
                  </a:cubicBezTo>
                  <a:cubicBezTo>
                    <a:pt x="873" y="1360"/>
                    <a:pt x="1015" y="1415"/>
                    <a:pt x="1207" y="1399"/>
                  </a:cubicBezTo>
                  <a:cubicBezTo>
                    <a:pt x="1399" y="1383"/>
                    <a:pt x="1690" y="1304"/>
                    <a:pt x="1873" y="1199"/>
                  </a:cubicBezTo>
                  <a:cubicBezTo>
                    <a:pt x="2056" y="1094"/>
                    <a:pt x="2189" y="916"/>
                    <a:pt x="2302" y="767"/>
                  </a:cubicBezTo>
                  <a:cubicBezTo>
                    <a:pt x="2415" y="618"/>
                    <a:pt x="2495" y="432"/>
                    <a:pt x="2551" y="304"/>
                  </a:cubicBezTo>
                  <a:cubicBezTo>
                    <a:pt x="2607" y="176"/>
                    <a:pt x="2622" y="63"/>
                    <a:pt x="2641" y="0"/>
                  </a:cubicBezTo>
                </a:path>
              </a:pathLst>
            </a:custGeom>
            <a:noFill/>
            <a:ln w="53975" cap="flat" cmpd="sng">
              <a:solidFill>
                <a:srgbClr val="FF6600"/>
              </a:solidFill>
              <a:prstDash val="solid"/>
              <a:miter lim="800000"/>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0768" name="Rectangle 16">
              <a:extLst>
                <a:ext uri="{FF2B5EF4-FFF2-40B4-BE49-F238E27FC236}">
                  <a16:creationId xmlns:a16="http://schemas.microsoft.com/office/drawing/2014/main" id="{E9590269-D594-43AB-A3AF-2CCF8A239846}"/>
                </a:ext>
              </a:extLst>
            </p:cNvPr>
            <p:cNvSpPr>
              <a:spLocks noChangeArrowheads="1"/>
            </p:cNvSpPr>
            <p:nvPr/>
          </p:nvSpPr>
          <p:spPr bwMode="auto">
            <a:xfrm>
              <a:off x="4320" y="1248"/>
              <a:ext cx="384"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FF6600"/>
                  </a:solidFill>
                  <a:effectLst>
                    <a:outerShdw blurRad="38100" dist="38100" dir="2700000" algn="tl">
                      <a:srgbClr val="C0C0C0"/>
                    </a:outerShdw>
                  </a:effectLst>
                  <a:latin typeface="Times New Roman" pitchFamily="18" charset="0"/>
                </a:rPr>
                <a:t>SAC</a:t>
              </a:r>
            </a:p>
          </p:txBody>
        </p:sp>
      </p:grpSp>
      <p:grpSp>
        <p:nvGrpSpPr>
          <p:cNvPr id="330769" name="Group 17">
            <a:extLst>
              <a:ext uri="{FF2B5EF4-FFF2-40B4-BE49-F238E27FC236}">
                <a16:creationId xmlns:a16="http://schemas.microsoft.com/office/drawing/2014/main" id="{533A3ECD-B5F6-4A21-B071-889A6376A856}"/>
              </a:ext>
            </a:extLst>
          </p:cNvPr>
          <p:cNvGrpSpPr>
            <a:grpSpLocks/>
          </p:cNvGrpSpPr>
          <p:nvPr/>
        </p:nvGrpSpPr>
        <p:grpSpPr bwMode="auto">
          <a:xfrm>
            <a:off x="2819400" y="1447800"/>
            <a:ext cx="3581400" cy="3429000"/>
            <a:chOff x="2016" y="1008"/>
            <a:chExt cx="2256" cy="2160"/>
          </a:xfrm>
        </p:grpSpPr>
        <p:sp>
          <p:nvSpPr>
            <p:cNvPr id="49205" name="Freeform 18">
              <a:extLst>
                <a:ext uri="{FF2B5EF4-FFF2-40B4-BE49-F238E27FC236}">
                  <a16:creationId xmlns:a16="http://schemas.microsoft.com/office/drawing/2014/main" id="{E222B095-54B4-4C69-AAB3-876E142B63F4}"/>
                </a:ext>
              </a:extLst>
            </p:cNvPr>
            <p:cNvSpPr>
              <a:spLocks/>
            </p:cNvSpPr>
            <p:nvPr/>
          </p:nvSpPr>
          <p:spPr bwMode="auto">
            <a:xfrm>
              <a:off x="2016" y="1227"/>
              <a:ext cx="2016" cy="1941"/>
            </a:xfrm>
            <a:custGeom>
              <a:avLst/>
              <a:gdLst>
                <a:gd name="T0" fmla="*/ 0 w 2016"/>
                <a:gd name="T1" fmla="*/ 1941 h 1941"/>
                <a:gd name="T2" fmla="*/ 494 w 2016"/>
                <a:gd name="T3" fmla="*/ 1808 h 1941"/>
                <a:gd name="T4" fmla="*/ 1066 w 2016"/>
                <a:gd name="T5" fmla="*/ 1481 h 1941"/>
                <a:gd name="T6" fmla="*/ 1462 w 2016"/>
                <a:gd name="T7" fmla="*/ 1092 h 1941"/>
                <a:gd name="T8" fmla="*/ 1717 w 2016"/>
                <a:gd name="T9" fmla="*/ 755 h 1941"/>
                <a:gd name="T10" fmla="*/ 1941 w 2016"/>
                <a:gd name="T11" fmla="*/ 277 h 1941"/>
                <a:gd name="T12" fmla="*/ 2016 w 2016"/>
                <a:gd name="T13" fmla="*/ 0 h 19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16" h="1941">
                  <a:moveTo>
                    <a:pt x="0" y="1941"/>
                  </a:moveTo>
                  <a:cubicBezTo>
                    <a:pt x="82" y="1919"/>
                    <a:pt x="316" y="1885"/>
                    <a:pt x="494" y="1808"/>
                  </a:cubicBezTo>
                  <a:cubicBezTo>
                    <a:pt x="672" y="1731"/>
                    <a:pt x="905" y="1600"/>
                    <a:pt x="1066" y="1481"/>
                  </a:cubicBezTo>
                  <a:cubicBezTo>
                    <a:pt x="1227" y="1362"/>
                    <a:pt x="1353" y="1213"/>
                    <a:pt x="1462" y="1092"/>
                  </a:cubicBezTo>
                  <a:cubicBezTo>
                    <a:pt x="1571" y="971"/>
                    <a:pt x="1637" y="891"/>
                    <a:pt x="1717" y="755"/>
                  </a:cubicBezTo>
                  <a:cubicBezTo>
                    <a:pt x="1797" y="619"/>
                    <a:pt x="1891" y="403"/>
                    <a:pt x="1941" y="277"/>
                  </a:cubicBezTo>
                  <a:cubicBezTo>
                    <a:pt x="1991" y="151"/>
                    <a:pt x="2001" y="58"/>
                    <a:pt x="2016" y="0"/>
                  </a:cubicBezTo>
                </a:path>
              </a:pathLst>
            </a:custGeom>
            <a:noFill/>
            <a:ln w="53975" cap="flat" cmpd="sng">
              <a:solidFill>
                <a:schemeClr val="hlink"/>
              </a:solidFill>
              <a:prstDash val="solid"/>
              <a:miter lim="800000"/>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0771" name="Rectangle 19">
              <a:extLst>
                <a:ext uri="{FF2B5EF4-FFF2-40B4-BE49-F238E27FC236}">
                  <a16:creationId xmlns:a16="http://schemas.microsoft.com/office/drawing/2014/main" id="{83ABEA26-BD4A-4751-B9D9-D9CDDD9B0290}"/>
                </a:ext>
              </a:extLst>
            </p:cNvPr>
            <p:cNvSpPr>
              <a:spLocks noChangeArrowheads="1"/>
            </p:cNvSpPr>
            <p:nvPr/>
          </p:nvSpPr>
          <p:spPr bwMode="auto">
            <a:xfrm>
              <a:off x="3888" y="1008"/>
              <a:ext cx="384" cy="24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chemeClr val="hlink"/>
                  </a:solidFill>
                  <a:effectLst>
                    <a:outerShdw blurRad="38100" dist="38100" dir="2700000" algn="tl">
                      <a:srgbClr val="C0C0C0"/>
                    </a:outerShdw>
                  </a:effectLst>
                  <a:latin typeface="Times New Roman" pitchFamily="18" charset="0"/>
                </a:rPr>
                <a:t>SMC</a:t>
              </a:r>
            </a:p>
          </p:txBody>
        </p:sp>
      </p:grpSp>
      <p:grpSp>
        <p:nvGrpSpPr>
          <p:cNvPr id="330772" name="Group 20">
            <a:extLst>
              <a:ext uri="{FF2B5EF4-FFF2-40B4-BE49-F238E27FC236}">
                <a16:creationId xmlns:a16="http://schemas.microsoft.com/office/drawing/2014/main" id="{0007F63F-3C84-443D-ADB3-FEC7B1B43E74}"/>
              </a:ext>
            </a:extLst>
          </p:cNvPr>
          <p:cNvGrpSpPr>
            <a:grpSpLocks/>
          </p:cNvGrpSpPr>
          <p:nvPr/>
        </p:nvGrpSpPr>
        <p:grpSpPr bwMode="auto">
          <a:xfrm>
            <a:off x="1600200" y="1752600"/>
            <a:ext cx="5562600" cy="3124200"/>
            <a:chOff x="1248" y="1200"/>
            <a:chExt cx="3504" cy="1968"/>
          </a:xfrm>
        </p:grpSpPr>
        <p:sp>
          <p:nvSpPr>
            <p:cNvPr id="49203" name="Line 21">
              <a:extLst>
                <a:ext uri="{FF2B5EF4-FFF2-40B4-BE49-F238E27FC236}">
                  <a16:creationId xmlns:a16="http://schemas.microsoft.com/office/drawing/2014/main" id="{A54FC243-AD60-432C-9EC3-AFD1CCE50F28}"/>
                </a:ext>
              </a:extLst>
            </p:cNvPr>
            <p:cNvSpPr>
              <a:spLocks noChangeShapeType="1"/>
            </p:cNvSpPr>
            <p:nvPr/>
          </p:nvSpPr>
          <p:spPr bwMode="auto">
            <a:xfrm>
              <a:off x="1248" y="1200"/>
              <a:ext cx="3072" cy="1824"/>
            </a:xfrm>
            <a:prstGeom prst="line">
              <a:avLst/>
            </a:prstGeom>
            <a:noFill/>
            <a:ln w="50800">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0774" name="Rectangle 22">
              <a:extLst>
                <a:ext uri="{FF2B5EF4-FFF2-40B4-BE49-F238E27FC236}">
                  <a16:creationId xmlns:a16="http://schemas.microsoft.com/office/drawing/2014/main" id="{B6B2E931-0B59-472B-BE12-0B9E9AA7CD1F}"/>
                </a:ext>
              </a:extLst>
            </p:cNvPr>
            <p:cNvSpPr>
              <a:spLocks noChangeArrowheads="1"/>
            </p:cNvSpPr>
            <p:nvPr/>
          </p:nvSpPr>
          <p:spPr bwMode="auto">
            <a:xfrm>
              <a:off x="4368" y="2880"/>
              <a:ext cx="384"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chemeClr val="hlink"/>
                  </a:solidFill>
                  <a:effectLst>
                    <a:outerShdw blurRad="38100" dist="38100" dir="2700000" algn="tl">
                      <a:srgbClr val="C0C0C0"/>
                    </a:outerShdw>
                  </a:effectLst>
                  <a:latin typeface="Times New Roman" pitchFamily="18" charset="0"/>
                </a:rPr>
                <a:t>MR</a:t>
              </a:r>
              <a:r>
                <a:rPr kumimoji="1" lang="en-US" altLang="zh-CN" sz="1200" b="1">
                  <a:solidFill>
                    <a:schemeClr val="hlink"/>
                  </a:solidFill>
                  <a:effectLst>
                    <a:outerShdw blurRad="38100" dist="38100" dir="2700000" algn="tl">
                      <a:srgbClr val="C0C0C0"/>
                    </a:outerShdw>
                  </a:effectLst>
                  <a:latin typeface="Times New Roman" pitchFamily="18" charset="0"/>
                </a:rPr>
                <a:t>1</a:t>
              </a:r>
            </a:p>
          </p:txBody>
        </p:sp>
      </p:grpSp>
      <p:grpSp>
        <p:nvGrpSpPr>
          <p:cNvPr id="330775" name="Group 23">
            <a:extLst>
              <a:ext uri="{FF2B5EF4-FFF2-40B4-BE49-F238E27FC236}">
                <a16:creationId xmlns:a16="http://schemas.microsoft.com/office/drawing/2014/main" id="{549D526D-2A1E-414F-ACAA-76EEC1DF5D14}"/>
              </a:ext>
            </a:extLst>
          </p:cNvPr>
          <p:cNvGrpSpPr>
            <a:grpSpLocks/>
          </p:cNvGrpSpPr>
          <p:nvPr/>
        </p:nvGrpSpPr>
        <p:grpSpPr bwMode="auto">
          <a:xfrm>
            <a:off x="4876800" y="2667000"/>
            <a:ext cx="304800" cy="3429000"/>
            <a:chOff x="3312" y="1776"/>
            <a:chExt cx="192" cy="2160"/>
          </a:xfrm>
        </p:grpSpPr>
        <p:sp>
          <p:nvSpPr>
            <p:cNvPr id="49201" name="Rectangle 24">
              <a:extLst>
                <a:ext uri="{FF2B5EF4-FFF2-40B4-BE49-F238E27FC236}">
                  <a16:creationId xmlns:a16="http://schemas.microsoft.com/office/drawing/2014/main" id="{5BD8EA40-C8B1-4CA3-B7D8-2353B8767F89}"/>
                </a:ext>
              </a:extLst>
            </p:cNvPr>
            <p:cNvSpPr>
              <a:spLocks noChangeArrowheads="1"/>
            </p:cNvSpPr>
            <p:nvPr/>
          </p:nvSpPr>
          <p:spPr bwMode="auto">
            <a:xfrm>
              <a:off x="3312" y="3792"/>
              <a:ext cx="192" cy="144"/>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r>
                <a:rPr kumimoji="1" lang="en-US" altLang="zh-CN" sz="1200" b="1">
                  <a:latin typeface="Times New Roman" panose="02020603050405020304" pitchFamily="18" charset="0"/>
                </a:rPr>
                <a:t>1</a:t>
              </a:r>
            </a:p>
          </p:txBody>
        </p:sp>
        <p:sp>
          <p:nvSpPr>
            <p:cNvPr id="49202" name="Line 25">
              <a:extLst>
                <a:ext uri="{FF2B5EF4-FFF2-40B4-BE49-F238E27FC236}">
                  <a16:creationId xmlns:a16="http://schemas.microsoft.com/office/drawing/2014/main" id="{DE44BD0B-0D06-49C5-8ECB-BA99A1DFBEFA}"/>
                </a:ext>
              </a:extLst>
            </p:cNvPr>
            <p:cNvSpPr>
              <a:spLocks noChangeShapeType="1"/>
            </p:cNvSpPr>
            <p:nvPr/>
          </p:nvSpPr>
          <p:spPr bwMode="auto">
            <a:xfrm flipV="1">
              <a:off x="3360" y="1776"/>
              <a:ext cx="0" cy="1920"/>
            </a:xfrm>
            <a:prstGeom prst="line">
              <a:avLst/>
            </a:prstGeom>
            <a:noFill/>
            <a:ln w="47625" cap="rnd">
              <a:solidFill>
                <a:srgbClr val="6699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grpSp>
      <p:grpSp>
        <p:nvGrpSpPr>
          <p:cNvPr id="330778" name="Group 26">
            <a:extLst>
              <a:ext uri="{FF2B5EF4-FFF2-40B4-BE49-F238E27FC236}">
                <a16:creationId xmlns:a16="http://schemas.microsoft.com/office/drawing/2014/main" id="{1836F565-06D5-4777-8A46-88E5C2014C3A}"/>
              </a:ext>
            </a:extLst>
          </p:cNvPr>
          <p:cNvGrpSpPr>
            <a:grpSpLocks/>
          </p:cNvGrpSpPr>
          <p:nvPr/>
        </p:nvGrpSpPr>
        <p:grpSpPr bwMode="auto">
          <a:xfrm>
            <a:off x="1066800" y="2362200"/>
            <a:ext cx="3886200" cy="381000"/>
            <a:chOff x="912" y="1584"/>
            <a:chExt cx="2448" cy="240"/>
          </a:xfrm>
        </p:grpSpPr>
        <p:sp>
          <p:nvSpPr>
            <p:cNvPr id="49199" name="Line 27">
              <a:extLst>
                <a:ext uri="{FF2B5EF4-FFF2-40B4-BE49-F238E27FC236}">
                  <a16:creationId xmlns:a16="http://schemas.microsoft.com/office/drawing/2014/main" id="{6A87B648-6212-46FF-8EC8-7930AD91DE78}"/>
                </a:ext>
              </a:extLst>
            </p:cNvPr>
            <p:cNvSpPr>
              <a:spLocks noChangeShapeType="1"/>
            </p:cNvSpPr>
            <p:nvPr/>
          </p:nvSpPr>
          <p:spPr bwMode="auto">
            <a:xfrm flipH="1">
              <a:off x="1248" y="1776"/>
              <a:ext cx="2112" cy="0"/>
            </a:xfrm>
            <a:prstGeom prst="line">
              <a:avLst/>
            </a:prstGeom>
            <a:noFill/>
            <a:ln w="38100">
              <a:solidFill>
                <a:srgbClr val="FF66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49200" name="Rectangle 28">
              <a:extLst>
                <a:ext uri="{FF2B5EF4-FFF2-40B4-BE49-F238E27FC236}">
                  <a16:creationId xmlns:a16="http://schemas.microsoft.com/office/drawing/2014/main" id="{EDABD373-7C76-4052-BFBF-1A7DC11B8408}"/>
                </a:ext>
              </a:extLst>
            </p:cNvPr>
            <p:cNvSpPr>
              <a:spLocks noChangeArrowheads="1"/>
            </p:cNvSpPr>
            <p:nvPr/>
          </p:nvSpPr>
          <p:spPr bwMode="auto">
            <a:xfrm>
              <a:off x="912" y="1584"/>
              <a:ext cx="240" cy="24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r>
                <a:rPr kumimoji="1" lang="en-US" altLang="zh-CN" sz="1200" b="1">
                  <a:latin typeface="Times New Roman" panose="02020603050405020304" pitchFamily="18" charset="0"/>
                </a:rPr>
                <a:t>1</a:t>
              </a:r>
            </a:p>
          </p:txBody>
        </p:sp>
      </p:grpSp>
      <p:grpSp>
        <p:nvGrpSpPr>
          <p:cNvPr id="330781" name="Group 29">
            <a:extLst>
              <a:ext uri="{FF2B5EF4-FFF2-40B4-BE49-F238E27FC236}">
                <a16:creationId xmlns:a16="http://schemas.microsoft.com/office/drawing/2014/main" id="{B79E586C-A3DD-44CB-8412-0E00F5357776}"/>
              </a:ext>
            </a:extLst>
          </p:cNvPr>
          <p:cNvGrpSpPr>
            <a:grpSpLocks/>
          </p:cNvGrpSpPr>
          <p:nvPr/>
        </p:nvGrpSpPr>
        <p:grpSpPr bwMode="auto">
          <a:xfrm>
            <a:off x="3657600" y="2667000"/>
            <a:ext cx="457200" cy="3505200"/>
            <a:chOff x="2544" y="1776"/>
            <a:chExt cx="288" cy="2208"/>
          </a:xfrm>
        </p:grpSpPr>
        <p:sp>
          <p:nvSpPr>
            <p:cNvPr id="49197" name="Line 30">
              <a:extLst>
                <a:ext uri="{FF2B5EF4-FFF2-40B4-BE49-F238E27FC236}">
                  <a16:creationId xmlns:a16="http://schemas.microsoft.com/office/drawing/2014/main" id="{2859F6DD-2F64-4D86-A5BB-AE5794DA70C2}"/>
                </a:ext>
              </a:extLst>
            </p:cNvPr>
            <p:cNvSpPr>
              <a:spLocks noChangeShapeType="1"/>
            </p:cNvSpPr>
            <p:nvPr/>
          </p:nvSpPr>
          <p:spPr bwMode="auto">
            <a:xfrm>
              <a:off x="2688" y="1776"/>
              <a:ext cx="0" cy="1920"/>
            </a:xfrm>
            <a:prstGeom prst="line">
              <a:avLst/>
            </a:prstGeom>
            <a:noFill/>
            <a:ln w="44450" cap="rnd">
              <a:solidFill>
                <a:srgbClr val="6699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49198" name="Rectangle 31">
              <a:extLst>
                <a:ext uri="{FF2B5EF4-FFF2-40B4-BE49-F238E27FC236}">
                  <a16:creationId xmlns:a16="http://schemas.microsoft.com/office/drawing/2014/main" id="{70D61A9A-997A-4A2D-A9B9-CDA52887DCAC}"/>
                </a:ext>
              </a:extLst>
            </p:cNvPr>
            <p:cNvSpPr>
              <a:spLocks noChangeArrowheads="1"/>
            </p:cNvSpPr>
            <p:nvPr/>
          </p:nvSpPr>
          <p:spPr bwMode="auto">
            <a:xfrm>
              <a:off x="2544" y="3744"/>
              <a:ext cx="288" cy="24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r>
                <a:rPr kumimoji="1" lang="en-US" altLang="zh-CN" sz="1200" b="1">
                  <a:latin typeface="Times New Roman" panose="02020603050405020304" pitchFamily="18" charset="0"/>
                </a:rPr>
                <a:t>2</a:t>
              </a:r>
            </a:p>
          </p:txBody>
        </p:sp>
      </p:grpSp>
      <p:grpSp>
        <p:nvGrpSpPr>
          <p:cNvPr id="330784" name="Group 32">
            <a:extLst>
              <a:ext uri="{FF2B5EF4-FFF2-40B4-BE49-F238E27FC236}">
                <a16:creationId xmlns:a16="http://schemas.microsoft.com/office/drawing/2014/main" id="{08108874-2D29-4493-AF2E-EED8C437FA36}"/>
              </a:ext>
            </a:extLst>
          </p:cNvPr>
          <p:cNvGrpSpPr>
            <a:grpSpLocks/>
          </p:cNvGrpSpPr>
          <p:nvPr/>
        </p:nvGrpSpPr>
        <p:grpSpPr bwMode="auto">
          <a:xfrm>
            <a:off x="1600200" y="2057400"/>
            <a:ext cx="5334000" cy="1524000"/>
            <a:chOff x="1248" y="1392"/>
            <a:chExt cx="3360" cy="960"/>
          </a:xfrm>
        </p:grpSpPr>
        <p:sp>
          <p:nvSpPr>
            <p:cNvPr id="49195" name="Line 33">
              <a:extLst>
                <a:ext uri="{FF2B5EF4-FFF2-40B4-BE49-F238E27FC236}">
                  <a16:creationId xmlns:a16="http://schemas.microsoft.com/office/drawing/2014/main" id="{46934307-6C8A-42E0-BD38-DF97F08751F8}"/>
                </a:ext>
              </a:extLst>
            </p:cNvPr>
            <p:cNvSpPr>
              <a:spLocks noChangeShapeType="1"/>
            </p:cNvSpPr>
            <p:nvPr/>
          </p:nvSpPr>
          <p:spPr bwMode="auto">
            <a:xfrm>
              <a:off x="1248" y="1392"/>
              <a:ext cx="3120" cy="864"/>
            </a:xfrm>
            <a:prstGeom prst="line">
              <a:avLst/>
            </a:prstGeom>
            <a:noFill/>
            <a:ln w="50800">
              <a:solidFill>
                <a:srgbClr val="6699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0786" name="Rectangle 34">
              <a:extLst>
                <a:ext uri="{FF2B5EF4-FFF2-40B4-BE49-F238E27FC236}">
                  <a16:creationId xmlns:a16="http://schemas.microsoft.com/office/drawing/2014/main" id="{4CF3B670-D8C4-4CAB-B363-687929310E0B}"/>
                </a:ext>
              </a:extLst>
            </p:cNvPr>
            <p:cNvSpPr>
              <a:spLocks noChangeArrowheads="1"/>
            </p:cNvSpPr>
            <p:nvPr/>
          </p:nvSpPr>
          <p:spPr bwMode="auto">
            <a:xfrm>
              <a:off x="4416" y="2160"/>
              <a:ext cx="192" cy="192"/>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669900"/>
                  </a:solidFill>
                  <a:effectLst>
                    <a:outerShdw blurRad="38100" dist="38100" dir="2700000" algn="tl">
                      <a:srgbClr val="C0C0C0"/>
                    </a:outerShdw>
                  </a:effectLst>
                  <a:latin typeface="Times New Roman" pitchFamily="18" charset="0"/>
                </a:rPr>
                <a:t>d</a:t>
              </a:r>
              <a:r>
                <a:rPr kumimoji="1" lang="en-US" altLang="zh-CN" sz="1200" b="1">
                  <a:solidFill>
                    <a:srgbClr val="669900"/>
                  </a:solidFill>
                  <a:effectLst>
                    <a:outerShdw blurRad="38100" dist="38100" dir="2700000" algn="tl">
                      <a:srgbClr val="C0C0C0"/>
                    </a:outerShdw>
                  </a:effectLst>
                  <a:latin typeface="Times New Roman" pitchFamily="18" charset="0"/>
                </a:rPr>
                <a:t>2</a:t>
              </a:r>
            </a:p>
          </p:txBody>
        </p:sp>
      </p:grpSp>
      <p:grpSp>
        <p:nvGrpSpPr>
          <p:cNvPr id="330787" name="Group 35">
            <a:extLst>
              <a:ext uri="{FF2B5EF4-FFF2-40B4-BE49-F238E27FC236}">
                <a16:creationId xmlns:a16="http://schemas.microsoft.com/office/drawing/2014/main" id="{DF903132-EBA6-4568-8796-6E7C41FA683A}"/>
              </a:ext>
            </a:extLst>
          </p:cNvPr>
          <p:cNvGrpSpPr>
            <a:grpSpLocks/>
          </p:cNvGrpSpPr>
          <p:nvPr/>
        </p:nvGrpSpPr>
        <p:grpSpPr bwMode="auto">
          <a:xfrm>
            <a:off x="1600200" y="2057400"/>
            <a:ext cx="5334000" cy="3429000"/>
            <a:chOff x="1248" y="1392"/>
            <a:chExt cx="3360" cy="2160"/>
          </a:xfrm>
        </p:grpSpPr>
        <p:sp>
          <p:nvSpPr>
            <p:cNvPr id="49193" name="Line 36">
              <a:extLst>
                <a:ext uri="{FF2B5EF4-FFF2-40B4-BE49-F238E27FC236}">
                  <a16:creationId xmlns:a16="http://schemas.microsoft.com/office/drawing/2014/main" id="{BDE959F1-6DB2-4B0F-AD2E-D65D81FEF8CF}"/>
                </a:ext>
              </a:extLst>
            </p:cNvPr>
            <p:cNvSpPr>
              <a:spLocks noChangeShapeType="1"/>
            </p:cNvSpPr>
            <p:nvPr/>
          </p:nvSpPr>
          <p:spPr bwMode="auto">
            <a:xfrm>
              <a:off x="1248" y="1392"/>
              <a:ext cx="2928" cy="1920"/>
            </a:xfrm>
            <a:prstGeom prst="line">
              <a:avLst/>
            </a:prstGeom>
            <a:noFill/>
            <a:ln w="4762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0789" name="Rectangle 37">
              <a:extLst>
                <a:ext uri="{FF2B5EF4-FFF2-40B4-BE49-F238E27FC236}">
                  <a16:creationId xmlns:a16="http://schemas.microsoft.com/office/drawing/2014/main" id="{8CB6376C-A8A4-4CA1-8A25-37DEF9117BBA}"/>
                </a:ext>
              </a:extLst>
            </p:cNvPr>
            <p:cNvSpPr>
              <a:spLocks noChangeArrowheads="1"/>
            </p:cNvSpPr>
            <p:nvPr/>
          </p:nvSpPr>
          <p:spPr bwMode="auto">
            <a:xfrm>
              <a:off x="4224" y="3312"/>
              <a:ext cx="384" cy="24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chemeClr val="hlink"/>
                  </a:solidFill>
                  <a:effectLst>
                    <a:outerShdw blurRad="38100" dist="38100" dir="2700000" algn="tl">
                      <a:srgbClr val="C0C0C0"/>
                    </a:outerShdw>
                  </a:effectLst>
                  <a:latin typeface="Times New Roman" pitchFamily="18" charset="0"/>
                </a:rPr>
                <a:t>MR</a:t>
              </a:r>
              <a:r>
                <a:rPr kumimoji="1" lang="en-US" altLang="zh-CN" sz="1200" b="1">
                  <a:solidFill>
                    <a:schemeClr val="hlink"/>
                  </a:solidFill>
                  <a:effectLst>
                    <a:outerShdw blurRad="38100" dist="38100" dir="2700000" algn="tl">
                      <a:srgbClr val="C0C0C0"/>
                    </a:outerShdw>
                  </a:effectLst>
                  <a:latin typeface="Times New Roman" pitchFamily="18" charset="0"/>
                </a:rPr>
                <a:t>2</a:t>
              </a:r>
            </a:p>
          </p:txBody>
        </p:sp>
      </p:grpSp>
      <p:grpSp>
        <p:nvGrpSpPr>
          <p:cNvPr id="330790" name="Group 38">
            <a:extLst>
              <a:ext uri="{FF2B5EF4-FFF2-40B4-BE49-F238E27FC236}">
                <a16:creationId xmlns:a16="http://schemas.microsoft.com/office/drawing/2014/main" id="{D80DF0D9-BD02-4B5B-888E-BFC5F53AE04F}"/>
              </a:ext>
            </a:extLst>
          </p:cNvPr>
          <p:cNvGrpSpPr>
            <a:grpSpLocks/>
          </p:cNvGrpSpPr>
          <p:nvPr/>
        </p:nvGrpSpPr>
        <p:grpSpPr bwMode="auto">
          <a:xfrm>
            <a:off x="1066800" y="2819400"/>
            <a:ext cx="3581400" cy="304800"/>
            <a:chOff x="912" y="1872"/>
            <a:chExt cx="2256" cy="192"/>
          </a:xfrm>
        </p:grpSpPr>
        <p:sp>
          <p:nvSpPr>
            <p:cNvPr id="49191" name="Line 39">
              <a:extLst>
                <a:ext uri="{FF2B5EF4-FFF2-40B4-BE49-F238E27FC236}">
                  <a16:creationId xmlns:a16="http://schemas.microsoft.com/office/drawing/2014/main" id="{BF84564D-8D96-473D-A74C-BA8E403C5927}"/>
                </a:ext>
              </a:extLst>
            </p:cNvPr>
            <p:cNvSpPr>
              <a:spLocks noChangeShapeType="1"/>
            </p:cNvSpPr>
            <p:nvPr/>
          </p:nvSpPr>
          <p:spPr bwMode="auto">
            <a:xfrm flipH="1">
              <a:off x="1248" y="1920"/>
              <a:ext cx="1920" cy="0"/>
            </a:xfrm>
            <a:prstGeom prst="line">
              <a:avLst/>
            </a:prstGeom>
            <a:noFill/>
            <a:ln w="44450" cap="rnd">
              <a:solidFill>
                <a:srgbClr val="FF66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49192" name="Rectangle 40">
              <a:extLst>
                <a:ext uri="{FF2B5EF4-FFF2-40B4-BE49-F238E27FC236}">
                  <a16:creationId xmlns:a16="http://schemas.microsoft.com/office/drawing/2014/main" id="{48EE0F3A-B0A9-43C5-8EA1-360CAD9FAE5B}"/>
                </a:ext>
              </a:extLst>
            </p:cNvPr>
            <p:cNvSpPr>
              <a:spLocks noChangeArrowheads="1"/>
            </p:cNvSpPr>
            <p:nvPr/>
          </p:nvSpPr>
          <p:spPr bwMode="auto">
            <a:xfrm>
              <a:off x="912" y="1872"/>
              <a:ext cx="240" cy="192"/>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r>
                <a:rPr kumimoji="1" lang="en-US" altLang="zh-CN" sz="1200" b="1">
                  <a:latin typeface="Times New Roman" panose="02020603050405020304" pitchFamily="18" charset="0"/>
                </a:rPr>
                <a:t>2</a:t>
              </a:r>
            </a:p>
          </p:txBody>
        </p:sp>
      </p:grpSp>
      <p:grpSp>
        <p:nvGrpSpPr>
          <p:cNvPr id="330793" name="Group 41">
            <a:extLst>
              <a:ext uri="{FF2B5EF4-FFF2-40B4-BE49-F238E27FC236}">
                <a16:creationId xmlns:a16="http://schemas.microsoft.com/office/drawing/2014/main" id="{02E04541-A6C5-4DDC-9837-65F95CF5F586}"/>
              </a:ext>
            </a:extLst>
          </p:cNvPr>
          <p:cNvGrpSpPr>
            <a:grpSpLocks/>
          </p:cNvGrpSpPr>
          <p:nvPr/>
        </p:nvGrpSpPr>
        <p:grpSpPr bwMode="auto">
          <a:xfrm>
            <a:off x="1600200" y="2133600"/>
            <a:ext cx="5334000" cy="1828800"/>
            <a:chOff x="1248" y="1440"/>
            <a:chExt cx="3360" cy="1152"/>
          </a:xfrm>
        </p:grpSpPr>
        <p:sp>
          <p:nvSpPr>
            <p:cNvPr id="49189" name="Line 42">
              <a:extLst>
                <a:ext uri="{FF2B5EF4-FFF2-40B4-BE49-F238E27FC236}">
                  <a16:creationId xmlns:a16="http://schemas.microsoft.com/office/drawing/2014/main" id="{E0F6C1E2-8BAC-4E2D-A65A-21E5A4016615}"/>
                </a:ext>
              </a:extLst>
            </p:cNvPr>
            <p:cNvSpPr>
              <a:spLocks noChangeShapeType="1"/>
            </p:cNvSpPr>
            <p:nvPr/>
          </p:nvSpPr>
          <p:spPr bwMode="auto">
            <a:xfrm>
              <a:off x="1248" y="1440"/>
              <a:ext cx="3120" cy="960"/>
            </a:xfrm>
            <a:prstGeom prst="line">
              <a:avLst/>
            </a:prstGeom>
            <a:noFill/>
            <a:ln w="50800">
              <a:solidFill>
                <a:srgbClr val="6699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0795" name="Rectangle 43">
              <a:extLst>
                <a:ext uri="{FF2B5EF4-FFF2-40B4-BE49-F238E27FC236}">
                  <a16:creationId xmlns:a16="http://schemas.microsoft.com/office/drawing/2014/main" id="{10DFABA8-BA20-4CCE-AE99-2D12D817E38D}"/>
                </a:ext>
              </a:extLst>
            </p:cNvPr>
            <p:cNvSpPr>
              <a:spLocks noChangeArrowheads="1"/>
            </p:cNvSpPr>
            <p:nvPr/>
          </p:nvSpPr>
          <p:spPr bwMode="auto">
            <a:xfrm>
              <a:off x="4416" y="2400"/>
              <a:ext cx="192" cy="192"/>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669900"/>
                  </a:solidFill>
                  <a:effectLst>
                    <a:outerShdw blurRad="38100" dist="38100" dir="2700000" algn="tl">
                      <a:srgbClr val="C0C0C0"/>
                    </a:outerShdw>
                  </a:effectLst>
                  <a:latin typeface="Times New Roman" pitchFamily="18" charset="0"/>
                </a:rPr>
                <a:t>d</a:t>
              </a:r>
              <a:r>
                <a:rPr kumimoji="1" lang="en-US" altLang="zh-CN" sz="1200" b="1">
                  <a:solidFill>
                    <a:srgbClr val="669900"/>
                  </a:solidFill>
                  <a:effectLst>
                    <a:outerShdw blurRad="38100" dist="38100" dir="2700000" algn="tl">
                      <a:srgbClr val="C0C0C0"/>
                    </a:outerShdw>
                  </a:effectLst>
                  <a:latin typeface="Times New Roman" pitchFamily="18" charset="0"/>
                </a:rPr>
                <a:t>3</a:t>
              </a:r>
            </a:p>
          </p:txBody>
        </p:sp>
      </p:grpSp>
      <p:grpSp>
        <p:nvGrpSpPr>
          <p:cNvPr id="330796" name="Group 44">
            <a:extLst>
              <a:ext uri="{FF2B5EF4-FFF2-40B4-BE49-F238E27FC236}">
                <a16:creationId xmlns:a16="http://schemas.microsoft.com/office/drawing/2014/main" id="{F2E4C9EF-53A9-4F98-A773-681880B07BA9}"/>
              </a:ext>
            </a:extLst>
          </p:cNvPr>
          <p:cNvGrpSpPr>
            <a:grpSpLocks/>
          </p:cNvGrpSpPr>
          <p:nvPr/>
        </p:nvGrpSpPr>
        <p:grpSpPr bwMode="auto">
          <a:xfrm>
            <a:off x="4343400" y="2895600"/>
            <a:ext cx="457200" cy="3276600"/>
            <a:chOff x="2976" y="1920"/>
            <a:chExt cx="288" cy="2064"/>
          </a:xfrm>
        </p:grpSpPr>
        <p:sp>
          <p:nvSpPr>
            <p:cNvPr id="49187" name="Line 45">
              <a:extLst>
                <a:ext uri="{FF2B5EF4-FFF2-40B4-BE49-F238E27FC236}">
                  <a16:creationId xmlns:a16="http://schemas.microsoft.com/office/drawing/2014/main" id="{4AF39DD2-EC72-438C-ABCF-C3E40DECDDE7}"/>
                </a:ext>
              </a:extLst>
            </p:cNvPr>
            <p:cNvSpPr>
              <a:spLocks noChangeShapeType="1"/>
            </p:cNvSpPr>
            <p:nvPr/>
          </p:nvSpPr>
          <p:spPr bwMode="auto">
            <a:xfrm flipV="1">
              <a:off x="3168" y="1920"/>
              <a:ext cx="0" cy="1776"/>
            </a:xfrm>
            <a:prstGeom prst="line">
              <a:avLst/>
            </a:prstGeom>
            <a:noFill/>
            <a:ln w="44450">
              <a:solidFill>
                <a:srgbClr val="6699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49188" name="Rectangle 46">
              <a:extLst>
                <a:ext uri="{FF2B5EF4-FFF2-40B4-BE49-F238E27FC236}">
                  <a16:creationId xmlns:a16="http://schemas.microsoft.com/office/drawing/2014/main" id="{F4C2C2EE-2ED4-4244-9C60-4D514C1BB8DC}"/>
                </a:ext>
              </a:extLst>
            </p:cNvPr>
            <p:cNvSpPr>
              <a:spLocks noChangeArrowheads="1"/>
            </p:cNvSpPr>
            <p:nvPr/>
          </p:nvSpPr>
          <p:spPr bwMode="auto">
            <a:xfrm>
              <a:off x="2976" y="3744"/>
              <a:ext cx="288" cy="24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r>
                <a:rPr kumimoji="1" lang="en-US" altLang="zh-CN" sz="1200" b="1">
                  <a:latin typeface="Times New Roman" panose="02020603050405020304" pitchFamily="18" charset="0"/>
                </a:rPr>
                <a:t>3</a:t>
              </a:r>
            </a:p>
          </p:txBody>
        </p:sp>
      </p:grpSp>
      <p:pic>
        <p:nvPicPr>
          <p:cNvPr id="330799" name="Picture 47" descr="265">
            <a:extLst>
              <a:ext uri="{FF2B5EF4-FFF2-40B4-BE49-F238E27FC236}">
                <a16:creationId xmlns:a16="http://schemas.microsoft.com/office/drawing/2014/main" id="{AE0FA2B5-7846-466F-B13A-2068DA2248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4263" y="3675063"/>
            <a:ext cx="134937"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0800" name="Picture 48" descr="265">
            <a:extLst>
              <a:ext uri="{FF2B5EF4-FFF2-40B4-BE49-F238E27FC236}">
                <a16:creationId xmlns:a16="http://schemas.microsoft.com/office/drawing/2014/main" id="{D28D6D40-8360-4221-8D9F-52148D8AC1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979863"/>
            <a:ext cx="134938"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0801" name="Picture 49" descr="268">
            <a:extLst>
              <a:ext uri="{FF2B5EF4-FFF2-40B4-BE49-F238E27FC236}">
                <a16:creationId xmlns:a16="http://schemas.microsoft.com/office/drawing/2014/main" id="{8FEE1162-B779-4766-9E21-E6A2418165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25908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0802" name="Picture 50" descr="268">
            <a:extLst>
              <a:ext uri="{FF2B5EF4-FFF2-40B4-BE49-F238E27FC236}">
                <a16:creationId xmlns:a16="http://schemas.microsoft.com/office/drawing/2014/main" id="{092BED12-BC8B-41ED-B3A6-DD2D7977E2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28194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0803" name="Picture 51" descr="268">
            <a:extLst>
              <a:ext uri="{FF2B5EF4-FFF2-40B4-BE49-F238E27FC236}">
                <a16:creationId xmlns:a16="http://schemas.microsoft.com/office/drawing/2014/main" id="{DF046B68-7078-4EA5-909A-9E73DD6450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22860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9" name="Picture 52" descr="0448">
            <a:hlinkClick r:id="" action="ppaction://hlinkshowjump?jump=nextslide"/>
            <a:extLst>
              <a:ext uri="{FF2B5EF4-FFF2-40B4-BE49-F238E27FC236}">
                <a16:creationId xmlns:a16="http://schemas.microsoft.com/office/drawing/2014/main" id="{E78425DF-F0FC-43EF-A208-15F66125D4F2}"/>
              </a:ext>
            </a:extLst>
          </p:cNvPr>
          <p:cNvPicPr>
            <a:picLocks noChangeAspect="1" noChangeArrowheads="1"/>
          </p:cNvPicPr>
          <p:nvPr/>
        </p:nvPicPr>
        <p:blipFill>
          <a:blip r:embed="rId5">
            <a:lum bright="6000"/>
            <a:extLst>
              <a:ext uri="{28A0092B-C50C-407E-A947-70E740481C1C}">
                <a14:useLocalDpi xmlns:a14="http://schemas.microsoft.com/office/drawing/2010/main" val="0"/>
              </a:ext>
            </a:extLst>
          </a:blip>
          <a:srcRect/>
          <a:stretch>
            <a:fillRect/>
          </a:stretch>
        </p:blipFill>
        <p:spPr bwMode="auto">
          <a:xfrm>
            <a:off x="7924800" y="57912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0805" name="Text Box 53">
            <a:extLst>
              <a:ext uri="{FF2B5EF4-FFF2-40B4-BE49-F238E27FC236}">
                <a16:creationId xmlns:a16="http://schemas.microsoft.com/office/drawing/2014/main" id="{0FE73605-7AA4-4712-BAC5-C32D5B08B267}"/>
              </a:ext>
            </a:extLst>
          </p:cNvPr>
          <p:cNvSpPr txBox="1">
            <a:spLocks noChangeArrowheads="1"/>
          </p:cNvSpPr>
          <p:nvPr/>
        </p:nvSpPr>
        <p:spPr bwMode="auto">
          <a:xfrm>
            <a:off x="3635375" y="1982788"/>
            <a:ext cx="431800"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A</a:t>
            </a:r>
          </a:p>
        </p:txBody>
      </p:sp>
      <p:sp>
        <p:nvSpPr>
          <p:cNvPr id="330806" name="Text Box 54">
            <a:extLst>
              <a:ext uri="{FF2B5EF4-FFF2-40B4-BE49-F238E27FC236}">
                <a16:creationId xmlns:a16="http://schemas.microsoft.com/office/drawing/2014/main" id="{612CE6BF-A164-4366-AA23-9212225F1060}"/>
              </a:ext>
            </a:extLst>
          </p:cNvPr>
          <p:cNvSpPr txBox="1">
            <a:spLocks noChangeArrowheads="1"/>
          </p:cNvSpPr>
          <p:nvPr/>
        </p:nvSpPr>
        <p:spPr bwMode="auto">
          <a:xfrm>
            <a:off x="4787900" y="2341563"/>
            <a:ext cx="360363"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B</a:t>
            </a:r>
          </a:p>
        </p:txBody>
      </p:sp>
      <p:sp>
        <p:nvSpPr>
          <p:cNvPr id="330807" name="Text Box 55">
            <a:extLst>
              <a:ext uri="{FF2B5EF4-FFF2-40B4-BE49-F238E27FC236}">
                <a16:creationId xmlns:a16="http://schemas.microsoft.com/office/drawing/2014/main" id="{FD30CC3C-94C5-4CDC-9A85-04B5CAE7414E}"/>
              </a:ext>
            </a:extLst>
          </p:cNvPr>
          <p:cNvSpPr txBox="1">
            <a:spLocks noChangeArrowheads="1"/>
          </p:cNvSpPr>
          <p:nvPr/>
        </p:nvSpPr>
        <p:spPr bwMode="auto">
          <a:xfrm>
            <a:off x="3851275" y="2349500"/>
            <a:ext cx="360363"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C</a:t>
            </a:r>
          </a:p>
        </p:txBody>
      </p:sp>
      <p:sp>
        <p:nvSpPr>
          <p:cNvPr id="330808" name="Text Box 56">
            <a:extLst>
              <a:ext uri="{FF2B5EF4-FFF2-40B4-BE49-F238E27FC236}">
                <a16:creationId xmlns:a16="http://schemas.microsoft.com/office/drawing/2014/main" id="{9E9D99CB-47D6-41E7-9733-5B6719DBA804}"/>
              </a:ext>
            </a:extLst>
          </p:cNvPr>
          <p:cNvSpPr txBox="1">
            <a:spLocks noChangeArrowheads="1"/>
          </p:cNvSpPr>
          <p:nvPr/>
        </p:nvSpPr>
        <p:spPr bwMode="auto">
          <a:xfrm>
            <a:off x="3924300" y="2774950"/>
            <a:ext cx="431800"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G</a:t>
            </a:r>
          </a:p>
        </p:txBody>
      </p:sp>
      <p:sp>
        <p:nvSpPr>
          <p:cNvPr id="330809" name="Text Box 57">
            <a:extLst>
              <a:ext uri="{FF2B5EF4-FFF2-40B4-BE49-F238E27FC236}">
                <a16:creationId xmlns:a16="http://schemas.microsoft.com/office/drawing/2014/main" id="{8431C343-1755-4E7E-941A-859EC417E8D9}"/>
              </a:ext>
            </a:extLst>
          </p:cNvPr>
          <p:cNvSpPr txBox="1">
            <a:spLocks noChangeArrowheads="1"/>
          </p:cNvSpPr>
          <p:nvPr/>
        </p:nvSpPr>
        <p:spPr bwMode="auto">
          <a:xfrm>
            <a:off x="4572000" y="2781300"/>
            <a:ext cx="647700"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F</a:t>
            </a:r>
          </a:p>
        </p:txBody>
      </p:sp>
      <p:sp>
        <p:nvSpPr>
          <p:cNvPr id="330810" name="Text Box 58">
            <a:extLst>
              <a:ext uri="{FF2B5EF4-FFF2-40B4-BE49-F238E27FC236}">
                <a16:creationId xmlns:a16="http://schemas.microsoft.com/office/drawing/2014/main" id="{19D46FA6-3814-429C-9E67-154E15D1591D}"/>
              </a:ext>
            </a:extLst>
          </p:cNvPr>
          <p:cNvSpPr txBox="1">
            <a:spLocks noChangeArrowheads="1"/>
          </p:cNvSpPr>
          <p:nvPr/>
        </p:nvSpPr>
        <p:spPr bwMode="auto">
          <a:xfrm>
            <a:off x="4932363" y="3500438"/>
            <a:ext cx="576262"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E1</a:t>
            </a:r>
          </a:p>
        </p:txBody>
      </p:sp>
      <p:sp>
        <p:nvSpPr>
          <p:cNvPr id="330811" name="Text Box 59">
            <a:extLst>
              <a:ext uri="{FF2B5EF4-FFF2-40B4-BE49-F238E27FC236}">
                <a16:creationId xmlns:a16="http://schemas.microsoft.com/office/drawing/2014/main" id="{3529EE39-E641-4F3D-AD95-D33BE62FE49E}"/>
              </a:ext>
            </a:extLst>
          </p:cNvPr>
          <p:cNvSpPr txBox="1">
            <a:spLocks noChangeArrowheads="1"/>
          </p:cNvSpPr>
          <p:nvPr/>
        </p:nvSpPr>
        <p:spPr bwMode="auto">
          <a:xfrm>
            <a:off x="4140200" y="3860800"/>
            <a:ext cx="576263"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E2</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30769"/>
                                        </p:tgtEl>
                                        <p:attrNameLst>
                                          <p:attrName>style.visibility</p:attrName>
                                        </p:attrNameLst>
                                      </p:cBhvr>
                                      <p:to>
                                        <p:strVal val="visible"/>
                                      </p:to>
                                    </p:set>
                                    <p:animEffect transition="in" filter="wipe(left)">
                                      <p:cBhvr>
                                        <p:cTn id="7" dur="500"/>
                                        <p:tgtEl>
                                          <p:spTgt spid="3307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30766"/>
                                        </p:tgtEl>
                                        <p:attrNameLst>
                                          <p:attrName>style.visibility</p:attrName>
                                        </p:attrNameLst>
                                      </p:cBhvr>
                                      <p:to>
                                        <p:strVal val="visible"/>
                                      </p:to>
                                    </p:set>
                                    <p:animEffect transition="in" filter="wipe(left)">
                                      <p:cBhvr>
                                        <p:cTn id="12" dur="500"/>
                                        <p:tgtEl>
                                          <p:spTgt spid="3307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330760"/>
                                        </p:tgtEl>
                                        <p:attrNameLst>
                                          <p:attrName>style.visibility</p:attrName>
                                        </p:attrNameLst>
                                      </p:cBhvr>
                                      <p:to>
                                        <p:strVal val="visible"/>
                                      </p:to>
                                    </p:set>
                                    <p:animEffect transition="in" filter="wipe(up)">
                                      <p:cBhvr>
                                        <p:cTn id="17" dur="500"/>
                                        <p:tgtEl>
                                          <p:spTgt spid="3307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30803"/>
                                        </p:tgtEl>
                                        <p:attrNameLst>
                                          <p:attrName>style.visibility</p:attrName>
                                        </p:attrNameLst>
                                      </p:cBhvr>
                                      <p:to>
                                        <p:strVal val="visible"/>
                                      </p:to>
                                    </p:set>
                                    <p:animEffect transition="in" filter="dissolve">
                                      <p:cBhvr>
                                        <p:cTn id="22" dur="500"/>
                                        <p:tgtEl>
                                          <p:spTgt spid="33080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30805"/>
                                        </p:tgtEl>
                                        <p:attrNameLst>
                                          <p:attrName>style.visibility</p:attrName>
                                        </p:attrNameLst>
                                      </p:cBhvr>
                                      <p:to>
                                        <p:strVal val="visible"/>
                                      </p:to>
                                    </p:set>
                                    <p:animEffect transition="in" filter="blinds(horizontal)">
                                      <p:cBhvr>
                                        <p:cTn id="27" dur="500"/>
                                        <p:tgtEl>
                                          <p:spTgt spid="33080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330772"/>
                                        </p:tgtEl>
                                        <p:attrNameLst>
                                          <p:attrName>style.visibility</p:attrName>
                                        </p:attrNameLst>
                                      </p:cBhvr>
                                      <p:to>
                                        <p:strVal val="visible"/>
                                      </p:to>
                                    </p:set>
                                    <p:animEffect transition="in" filter="wipe(up)">
                                      <p:cBhvr>
                                        <p:cTn id="32" dur="500"/>
                                        <p:tgtEl>
                                          <p:spTgt spid="33077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330763"/>
                                        </p:tgtEl>
                                        <p:attrNameLst>
                                          <p:attrName>style.visibility</p:attrName>
                                        </p:attrNameLst>
                                      </p:cBhvr>
                                      <p:to>
                                        <p:strVal val="visible"/>
                                      </p:to>
                                    </p:set>
                                    <p:animEffect transition="in" filter="wipe(up)">
                                      <p:cBhvr>
                                        <p:cTn id="37" dur="500"/>
                                        <p:tgtEl>
                                          <p:spTgt spid="33076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nodeType="clickEffect">
                                  <p:stCondLst>
                                    <p:cond delay="0"/>
                                  </p:stCondLst>
                                  <p:childTnLst>
                                    <p:set>
                                      <p:cBhvr>
                                        <p:cTn id="41" dur="1" fill="hold">
                                          <p:stCondLst>
                                            <p:cond delay="0"/>
                                          </p:stCondLst>
                                        </p:cTn>
                                        <p:tgtEl>
                                          <p:spTgt spid="330799"/>
                                        </p:tgtEl>
                                        <p:attrNameLst>
                                          <p:attrName>style.visibility</p:attrName>
                                        </p:attrNameLst>
                                      </p:cBhvr>
                                      <p:to>
                                        <p:strVal val="visible"/>
                                      </p:to>
                                    </p:set>
                                    <p:animEffect transition="in" filter="dissolve">
                                      <p:cBhvr>
                                        <p:cTn id="42" dur="500"/>
                                        <p:tgtEl>
                                          <p:spTgt spid="33079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30810"/>
                                        </p:tgtEl>
                                        <p:attrNameLst>
                                          <p:attrName>style.visibility</p:attrName>
                                        </p:attrNameLst>
                                      </p:cBhvr>
                                      <p:to>
                                        <p:strVal val="visible"/>
                                      </p:to>
                                    </p:set>
                                    <p:animEffect transition="in" filter="blinds(horizontal)">
                                      <p:cBhvr>
                                        <p:cTn id="47" dur="500"/>
                                        <p:tgtEl>
                                          <p:spTgt spid="33081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nodeType="clickEffect">
                                  <p:stCondLst>
                                    <p:cond delay="0"/>
                                  </p:stCondLst>
                                  <p:childTnLst>
                                    <p:set>
                                      <p:cBhvr>
                                        <p:cTn id="51" dur="1" fill="hold">
                                          <p:stCondLst>
                                            <p:cond delay="0"/>
                                          </p:stCondLst>
                                        </p:cTn>
                                        <p:tgtEl>
                                          <p:spTgt spid="330775"/>
                                        </p:tgtEl>
                                        <p:attrNameLst>
                                          <p:attrName>style.visibility</p:attrName>
                                        </p:attrNameLst>
                                      </p:cBhvr>
                                      <p:to>
                                        <p:strVal val="visible"/>
                                      </p:to>
                                    </p:set>
                                    <p:animEffect transition="in" filter="wipe(down)">
                                      <p:cBhvr>
                                        <p:cTn id="52" dur="500"/>
                                        <p:tgtEl>
                                          <p:spTgt spid="330775"/>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2" fill="hold" nodeType="clickEffect">
                                  <p:stCondLst>
                                    <p:cond delay="0"/>
                                  </p:stCondLst>
                                  <p:childTnLst>
                                    <p:set>
                                      <p:cBhvr>
                                        <p:cTn id="56" dur="1" fill="hold">
                                          <p:stCondLst>
                                            <p:cond delay="0"/>
                                          </p:stCondLst>
                                        </p:cTn>
                                        <p:tgtEl>
                                          <p:spTgt spid="330778"/>
                                        </p:tgtEl>
                                        <p:attrNameLst>
                                          <p:attrName>style.visibility</p:attrName>
                                        </p:attrNameLst>
                                      </p:cBhvr>
                                      <p:to>
                                        <p:strVal val="visible"/>
                                      </p:to>
                                    </p:set>
                                    <p:animEffect transition="in" filter="wipe(right)">
                                      <p:cBhvr>
                                        <p:cTn id="57" dur="500"/>
                                        <p:tgtEl>
                                          <p:spTgt spid="330778"/>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30806"/>
                                        </p:tgtEl>
                                        <p:attrNameLst>
                                          <p:attrName>style.visibility</p:attrName>
                                        </p:attrNameLst>
                                      </p:cBhvr>
                                      <p:to>
                                        <p:strVal val="visible"/>
                                      </p:to>
                                    </p:set>
                                    <p:animEffect transition="in" filter="blinds(horizontal)">
                                      <p:cBhvr>
                                        <p:cTn id="62" dur="500"/>
                                        <p:tgtEl>
                                          <p:spTgt spid="330806"/>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9" presetClass="entr" presetSubtype="0" fill="hold" nodeType="clickEffect">
                                  <p:stCondLst>
                                    <p:cond delay="0"/>
                                  </p:stCondLst>
                                  <p:childTnLst>
                                    <p:set>
                                      <p:cBhvr>
                                        <p:cTn id="66" dur="1" fill="hold">
                                          <p:stCondLst>
                                            <p:cond delay="0"/>
                                          </p:stCondLst>
                                        </p:cTn>
                                        <p:tgtEl>
                                          <p:spTgt spid="330801"/>
                                        </p:tgtEl>
                                        <p:attrNameLst>
                                          <p:attrName>style.visibility</p:attrName>
                                        </p:attrNameLst>
                                      </p:cBhvr>
                                      <p:to>
                                        <p:strVal val="visible"/>
                                      </p:to>
                                    </p:set>
                                    <p:animEffect transition="in" filter="dissolve">
                                      <p:cBhvr>
                                        <p:cTn id="67" dur="500"/>
                                        <p:tgtEl>
                                          <p:spTgt spid="330801"/>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330807"/>
                                        </p:tgtEl>
                                        <p:attrNameLst>
                                          <p:attrName>style.visibility</p:attrName>
                                        </p:attrNameLst>
                                      </p:cBhvr>
                                      <p:to>
                                        <p:strVal val="visible"/>
                                      </p:to>
                                    </p:set>
                                    <p:animEffect transition="in" filter="blinds(horizontal)">
                                      <p:cBhvr>
                                        <p:cTn id="72" dur="500"/>
                                        <p:tgtEl>
                                          <p:spTgt spid="330807"/>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1" fill="hold" nodeType="clickEffect">
                                  <p:stCondLst>
                                    <p:cond delay="0"/>
                                  </p:stCondLst>
                                  <p:childTnLst>
                                    <p:set>
                                      <p:cBhvr>
                                        <p:cTn id="76" dur="1" fill="hold">
                                          <p:stCondLst>
                                            <p:cond delay="0"/>
                                          </p:stCondLst>
                                        </p:cTn>
                                        <p:tgtEl>
                                          <p:spTgt spid="330781"/>
                                        </p:tgtEl>
                                        <p:attrNameLst>
                                          <p:attrName>style.visibility</p:attrName>
                                        </p:attrNameLst>
                                      </p:cBhvr>
                                      <p:to>
                                        <p:strVal val="visible"/>
                                      </p:to>
                                    </p:set>
                                    <p:animEffect transition="in" filter="wipe(up)">
                                      <p:cBhvr>
                                        <p:cTn id="77" dur="500"/>
                                        <p:tgtEl>
                                          <p:spTgt spid="330781"/>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1" fill="hold" nodeType="clickEffect">
                                  <p:stCondLst>
                                    <p:cond delay="0"/>
                                  </p:stCondLst>
                                  <p:childTnLst>
                                    <p:set>
                                      <p:cBhvr>
                                        <p:cTn id="81" dur="1" fill="hold">
                                          <p:stCondLst>
                                            <p:cond delay="0"/>
                                          </p:stCondLst>
                                        </p:cTn>
                                        <p:tgtEl>
                                          <p:spTgt spid="330784"/>
                                        </p:tgtEl>
                                        <p:attrNameLst>
                                          <p:attrName>style.visibility</p:attrName>
                                        </p:attrNameLst>
                                      </p:cBhvr>
                                      <p:to>
                                        <p:strVal val="visible"/>
                                      </p:to>
                                    </p:set>
                                    <p:animEffect transition="in" filter="wipe(up)">
                                      <p:cBhvr>
                                        <p:cTn id="82" dur="500"/>
                                        <p:tgtEl>
                                          <p:spTgt spid="330784"/>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1" fill="hold" nodeType="clickEffect">
                                  <p:stCondLst>
                                    <p:cond delay="0"/>
                                  </p:stCondLst>
                                  <p:childTnLst>
                                    <p:set>
                                      <p:cBhvr>
                                        <p:cTn id="86" dur="1" fill="hold">
                                          <p:stCondLst>
                                            <p:cond delay="0"/>
                                          </p:stCondLst>
                                        </p:cTn>
                                        <p:tgtEl>
                                          <p:spTgt spid="330787"/>
                                        </p:tgtEl>
                                        <p:attrNameLst>
                                          <p:attrName>style.visibility</p:attrName>
                                        </p:attrNameLst>
                                      </p:cBhvr>
                                      <p:to>
                                        <p:strVal val="visible"/>
                                      </p:to>
                                    </p:set>
                                    <p:animEffect transition="in" filter="wipe(up)">
                                      <p:cBhvr>
                                        <p:cTn id="87" dur="500"/>
                                        <p:tgtEl>
                                          <p:spTgt spid="330787"/>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9" presetClass="entr" presetSubtype="0" fill="hold" nodeType="clickEffect">
                                  <p:stCondLst>
                                    <p:cond delay="0"/>
                                  </p:stCondLst>
                                  <p:childTnLst>
                                    <p:set>
                                      <p:cBhvr>
                                        <p:cTn id="91" dur="1" fill="hold">
                                          <p:stCondLst>
                                            <p:cond delay="0"/>
                                          </p:stCondLst>
                                        </p:cTn>
                                        <p:tgtEl>
                                          <p:spTgt spid="330800"/>
                                        </p:tgtEl>
                                        <p:attrNameLst>
                                          <p:attrName>style.visibility</p:attrName>
                                        </p:attrNameLst>
                                      </p:cBhvr>
                                      <p:to>
                                        <p:strVal val="visible"/>
                                      </p:to>
                                    </p:set>
                                    <p:animEffect transition="in" filter="dissolve">
                                      <p:cBhvr>
                                        <p:cTn id="92" dur="500"/>
                                        <p:tgtEl>
                                          <p:spTgt spid="330800"/>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grpId="0" nodeType="clickEffect">
                                  <p:stCondLst>
                                    <p:cond delay="0"/>
                                  </p:stCondLst>
                                  <p:childTnLst>
                                    <p:set>
                                      <p:cBhvr>
                                        <p:cTn id="96" dur="1" fill="hold">
                                          <p:stCondLst>
                                            <p:cond delay="0"/>
                                          </p:stCondLst>
                                        </p:cTn>
                                        <p:tgtEl>
                                          <p:spTgt spid="330811"/>
                                        </p:tgtEl>
                                        <p:attrNameLst>
                                          <p:attrName>style.visibility</p:attrName>
                                        </p:attrNameLst>
                                      </p:cBhvr>
                                      <p:to>
                                        <p:strVal val="visible"/>
                                      </p:to>
                                    </p:set>
                                    <p:animEffect transition="in" filter="blinds(horizontal)">
                                      <p:cBhvr>
                                        <p:cTn id="97" dur="500"/>
                                        <p:tgtEl>
                                          <p:spTgt spid="330811"/>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4" fill="hold" nodeType="clickEffect">
                                  <p:stCondLst>
                                    <p:cond delay="0"/>
                                  </p:stCondLst>
                                  <p:childTnLst>
                                    <p:set>
                                      <p:cBhvr>
                                        <p:cTn id="101" dur="1" fill="hold">
                                          <p:stCondLst>
                                            <p:cond delay="0"/>
                                          </p:stCondLst>
                                        </p:cTn>
                                        <p:tgtEl>
                                          <p:spTgt spid="330796"/>
                                        </p:tgtEl>
                                        <p:attrNameLst>
                                          <p:attrName>style.visibility</p:attrName>
                                        </p:attrNameLst>
                                      </p:cBhvr>
                                      <p:to>
                                        <p:strVal val="visible"/>
                                      </p:to>
                                    </p:set>
                                    <p:animEffect transition="in" filter="wipe(down)">
                                      <p:cBhvr>
                                        <p:cTn id="102" dur="500"/>
                                        <p:tgtEl>
                                          <p:spTgt spid="330796"/>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3" presetClass="entr" presetSubtype="10" fill="hold" grpId="0" nodeType="clickEffect">
                                  <p:stCondLst>
                                    <p:cond delay="0"/>
                                  </p:stCondLst>
                                  <p:childTnLst>
                                    <p:set>
                                      <p:cBhvr>
                                        <p:cTn id="106" dur="1" fill="hold">
                                          <p:stCondLst>
                                            <p:cond delay="0"/>
                                          </p:stCondLst>
                                        </p:cTn>
                                        <p:tgtEl>
                                          <p:spTgt spid="330809"/>
                                        </p:tgtEl>
                                        <p:attrNameLst>
                                          <p:attrName>style.visibility</p:attrName>
                                        </p:attrNameLst>
                                      </p:cBhvr>
                                      <p:to>
                                        <p:strVal val="visible"/>
                                      </p:to>
                                    </p:set>
                                    <p:animEffect transition="in" filter="blinds(horizontal)">
                                      <p:cBhvr>
                                        <p:cTn id="107" dur="500"/>
                                        <p:tgtEl>
                                          <p:spTgt spid="330809"/>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22" presetClass="entr" presetSubtype="2" fill="hold" nodeType="clickEffect">
                                  <p:stCondLst>
                                    <p:cond delay="0"/>
                                  </p:stCondLst>
                                  <p:childTnLst>
                                    <p:set>
                                      <p:cBhvr>
                                        <p:cTn id="111" dur="1" fill="hold">
                                          <p:stCondLst>
                                            <p:cond delay="0"/>
                                          </p:stCondLst>
                                        </p:cTn>
                                        <p:tgtEl>
                                          <p:spTgt spid="330790"/>
                                        </p:tgtEl>
                                        <p:attrNameLst>
                                          <p:attrName>style.visibility</p:attrName>
                                        </p:attrNameLst>
                                      </p:cBhvr>
                                      <p:to>
                                        <p:strVal val="visible"/>
                                      </p:to>
                                    </p:set>
                                    <p:animEffect transition="in" filter="wipe(right)">
                                      <p:cBhvr>
                                        <p:cTn id="112" dur="500"/>
                                        <p:tgtEl>
                                          <p:spTgt spid="330790"/>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9" presetClass="entr" presetSubtype="0" fill="hold" nodeType="clickEffect">
                                  <p:stCondLst>
                                    <p:cond delay="0"/>
                                  </p:stCondLst>
                                  <p:childTnLst>
                                    <p:set>
                                      <p:cBhvr>
                                        <p:cTn id="116" dur="1" fill="hold">
                                          <p:stCondLst>
                                            <p:cond delay="0"/>
                                          </p:stCondLst>
                                        </p:cTn>
                                        <p:tgtEl>
                                          <p:spTgt spid="330802"/>
                                        </p:tgtEl>
                                        <p:attrNameLst>
                                          <p:attrName>style.visibility</p:attrName>
                                        </p:attrNameLst>
                                      </p:cBhvr>
                                      <p:to>
                                        <p:strVal val="visible"/>
                                      </p:to>
                                    </p:set>
                                    <p:animEffect transition="in" filter="dissolve">
                                      <p:cBhvr>
                                        <p:cTn id="117" dur="500"/>
                                        <p:tgtEl>
                                          <p:spTgt spid="330802"/>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3" presetClass="entr" presetSubtype="10" fill="hold" grpId="0" nodeType="clickEffect">
                                  <p:stCondLst>
                                    <p:cond delay="0"/>
                                  </p:stCondLst>
                                  <p:childTnLst>
                                    <p:set>
                                      <p:cBhvr>
                                        <p:cTn id="121" dur="1" fill="hold">
                                          <p:stCondLst>
                                            <p:cond delay="0"/>
                                          </p:stCondLst>
                                        </p:cTn>
                                        <p:tgtEl>
                                          <p:spTgt spid="330808"/>
                                        </p:tgtEl>
                                        <p:attrNameLst>
                                          <p:attrName>style.visibility</p:attrName>
                                        </p:attrNameLst>
                                      </p:cBhvr>
                                      <p:to>
                                        <p:strVal val="visible"/>
                                      </p:to>
                                    </p:set>
                                    <p:animEffect transition="in" filter="blinds(horizontal)">
                                      <p:cBhvr>
                                        <p:cTn id="122" dur="500"/>
                                        <p:tgtEl>
                                          <p:spTgt spid="330808"/>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2" presetClass="entr" presetSubtype="1" fill="hold" nodeType="clickEffect">
                                  <p:stCondLst>
                                    <p:cond delay="0"/>
                                  </p:stCondLst>
                                  <p:childTnLst>
                                    <p:set>
                                      <p:cBhvr>
                                        <p:cTn id="126" dur="1" fill="hold">
                                          <p:stCondLst>
                                            <p:cond delay="0"/>
                                          </p:stCondLst>
                                        </p:cTn>
                                        <p:tgtEl>
                                          <p:spTgt spid="330793"/>
                                        </p:tgtEl>
                                        <p:attrNameLst>
                                          <p:attrName>style.visibility</p:attrName>
                                        </p:attrNameLst>
                                      </p:cBhvr>
                                      <p:to>
                                        <p:strVal val="visible"/>
                                      </p:to>
                                    </p:set>
                                    <p:animEffect transition="in" filter="wipe(up)">
                                      <p:cBhvr>
                                        <p:cTn id="127" dur="500"/>
                                        <p:tgtEl>
                                          <p:spTgt spid="330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805" grpId="0"/>
      <p:bldP spid="330806" grpId="0"/>
      <p:bldP spid="330807" grpId="0"/>
      <p:bldP spid="330808" grpId="0"/>
      <p:bldP spid="330809" grpId="0"/>
      <p:bldP spid="330810" grpId="0"/>
      <p:bldP spid="33081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灯片编号占位符 3">
            <a:extLst>
              <a:ext uri="{FF2B5EF4-FFF2-40B4-BE49-F238E27FC236}">
                <a16:creationId xmlns:a16="http://schemas.microsoft.com/office/drawing/2014/main" id="{90D3C230-07CB-442E-BD39-1BB0614B2023}"/>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3822733C-22F1-49B1-8D1A-6449BB333C73}" type="slidenum">
              <a:rPr lang="en-US" altLang="zh-CN" sz="1400" smtClean="0"/>
              <a:pPr>
                <a:spcBef>
                  <a:spcPct val="0"/>
                </a:spcBef>
                <a:buFontTx/>
                <a:buNone/>
              </a:pPr>
              <a:t>43</a:t>
            </a:fld>
            <a:endParaRPr lang="en-US" altLang="zh-CN" sz="1400"/>
          </a:p>
        </p:txBody>
      </p:sp>
      <p:sp>
        <p:nvSpPr>
          <p:cNvPr id="331778" name="Rectangle 2" descr="浅色上对角线">
            <a:extLst>
              <a:ext uri="{FF2B5EF4-FFF2-40B4-BE49-F238E27FC236}">
                <a16:creationId xmlns:a16="http://schemas.microsoft.com/office/drawing/2014/main" id="{AD3C7EE9-E14D-4EF3-B821-F305A2C98CE9}"/>
              </a:ext>
            </a:extLst>
          </p:cNvPr>
          <p:cNvSpPr>
            <a:spLocks noChangeArrowheads="1"/>
          </p:cNvSpPr>
          <p:nvPr/>
        </p:nvSpPr>
        <p:spPr bwMode="auto">
          <a:xfrm>
            <a:off x="1981200" y="3352800"/>
            <a:ext cx="1905000" cy="719138"/>
          </a:xfrm>
          <a:prstGeom prst="rect">
            <a:avLst/>
          </a:pr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50180" name="Line 3">
            <a:extLst>
              <a:ext uri="{FF2B5EF4-FFF2-40B4-BE49-F238E27FC236}">
                <a16:creationId xmlns:a16="http://schemas.microsoft.com/office/drawing/2014/main" id="{B1B837AB-099B-4333-8939-977D47E60836}"/>
              </a:ext>
            </a:extLst>
          </p:cNvPr>
          <p:cNvSpPr>
            <a:spLocks noChangeShapeType="1"/>
          </p:cNvSpPr>
          <p:nvPr/>
        </p:nvSpPr>
        <p:spPr bwMode="auto">
          <a:xfrm flipV="1">
            <a:off x="1981200" y="2057400"/>
            <a:ext cx="0" cy="41910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50181" name="Line 4">
            <a:extLst>
              <a:ext uri="{FF2B5EF4-FFF2-40B4-BE49-F238E27FC236}">
                <a16:creationId xmlns:a16="http://schemas.microsoft.com/office/drawing/2014/main" id="{250DD59F-23F7-4F7D-8AF7-D4BAA0BAD49C}"/>
              </a:ext>
            </a:extLst>
          </p:cNvPr>
          <p:cNvSpPr>
            <a:spLocks noChangeShapeType="1"/>
          </p:cNvSpPr>
          <p:nvPr/>
        </p:nvSpPr>
        <p:spPr bwMode="auto">
          <a:xfrm>
            <a:off x="1981200" y="6248400"/>
            <a:ext cx="52578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50182" name="Rectangle 5">
            <a:extLst>
              <a:ext uri="{FF2B5EF4-FFF2-40B4-BE49-F238E27FC236}">
                <a16:creationId xmlns:a16="http://schemas.microsoft.com/office/drawing/2014/main" id="{3ABE7DD4-B3EF-4EED-8574-6AF010069050}"/>
              </a:ext>
            </a:extLst>
          </p:cNvPr>
          <p:cNvSpPr>
            <a:spLocks noChangeArrowheads="1"/>
          </p:cNvSpPr>
          <p:nvPr/>
        </p:nvSpPr>
        <p:spPr bwMode="auto">
          <a:xfrm>
            <a:off x="1371600" y="1981200"/>
            <a:ext cx="4572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p>
        </p:txBody>
      </p:sp>
      <p:sp>
        <p:nvSpPr>
          <p:cNvPr id="50183" name="Rectangle 6">
            <a:extLst>
              <a:ext uri="{FF2B5EF4-FFF2-40B4-BE49-F238E27FC236}">
                <a16:creationId xmlns:a16="http://schemas.microsoft.com/office/drawing/2014/main" id="{911C6F7D-CD95-4AFF-8ACC-E2C5723F2E3C}"/>
              </a:ext>
            </a:extLst>
          </p:cNvPr>
          <p:cNvSpPr>
            <a:spLocks noChangeArrowheads="1"/>
          </p:cNvSpPr>
          <p:nvPr/>
        </p:nvSpPr>
        <p:spPr bwMode="auto">
          <a:xfrm>
            <a:off x="7162800" y="6324600"/>
            <a:ext cx="4572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p>
        </p:txBody>
      </p:sp>
      <p:sp>
        <p:nvSpPr>
          <p:cNvPr id="50184" name="Rectangle 7">
            <a:extLst>
              <a:ext uri="{FF2B5EF4-FFF2-40B4-BE49-F238E27FC236}">
                <a16:creationId xmlns:a16="http://schemas.microsoft.com/office/drawing/2014/main" id="{29DBCD0A-DE59-41AE-A273-1112013261B5}"/>
              </a:ext>
            </a:extLst>
          </p:cNvPr>
          <p:cNvSpPr>
            <a:spLocks noChangeArrowheads="1"/>
          </p:cNvSpPr>
          <p:nvPr/>
        </p:nvSpPr>
        <p:spPr bwMode="auto">
          <a:xfrm>
            <a:off x="1524000" y="6248400"/>
            <a:ext cx="4572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O</a:t>
            </a:r>
          </a:p>
        </p:txBody>
      </p:sp>
      <p:sp>
        <p:nvSpPr>
          <p:cNvPr id="331784" name="Line 8">
            <a:extLst>
              <a:ext uri="{FF2B5EF4-FFF2-40B4-BE49-F238E27FC236}">
                <a16:creationId xmlns:a16="http://schemas.microsoft.com/office/drawing/2014/main" id="{D7558F50-5E9E-406F-A8F6-AACE68485BFD}"/>
              </a:ext>
            </a:extLst>
          </p:cNvPr>
          <p:cNvSpPr>
            <a:spLocks noChangeShapeType="1"/>
          </p:cNvSpPr>
          <p:nvPr/>
        </p:nvSpPr>
        <p:spPr bwMode="auto">
          <a:xfrm>
            <a:off x="1981200" y="2590800"/>
            <a:ext cx="4572000" cy="1905000"/>
          </a:xfrm>
          <a:prstGeom prst="line">
            <a:avLst/>
          </a:prstGeom>
          <a:noFill/>
          <a:ln w="44450">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1785" name="Rectangle 9">
            <a:extLst>
              <a:ext uri="{FF2B5EF4-FFF2-40B4-BE49-F238E27FC236}">
                <a16:creationId xmlns:a16="http://schemas.microsoft.com/office/drawing/2014/main" id="{18F70D36-68AA-42F1-9FAC-2F3CE75AFB83}"/>
              </a:ext>
            </a:extLst>
          </p:cNvPr>
          <p:cNvSpPr>
            <a:spLocks noChangeArrowheads="1"/>
          </p:cNvSpPr>
          <p:nvPr/>
        </p:nvSpPr>
        <p:spPr bwMode="auto">
          <a:xfrm>
            <a:off x="6477000" y="4419600"/>
            <a:ext cx="381000" cy="3810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669900"/>
                </a:solidFill>
                <a:effectLst>
                  <a:outerShdw blurRad="38100" dist="38100" dir="2700000" algn="tl">
                    <a:srgbClr val="C0C0C0"/>
                  </a:outerShdw>
                </a:effectLst>
                <a:latin typeface="Times New Roman" pitchFamily="18" charset="0"/>
              </a:rPr>
              <a:t>d</a:t>
            </a:r>
            <a:endParaRPr kumimoji="1" lang="en-US" altLang="zh-CN" sz="1200" b="1">
              <a:solidFill>
                <a:srgbClr val="669900"/>
              </a:solidFill>
              <a:effectLst>
                <a:outerShdw blurRad="38100" dist="38100" dir="2700000" algn="tl">
                  <a:srgbClr val="C0C0C0"/>
                </a:outerShdw>
              </a:effectLst>
              <a:latin typeface="Times New Roman" pitchFamily="18" charset="0"/>
            </a:endParaRPr>
          </a:p>
        </p:txBody>
      </p:sp>
      <p:sp>
        <p:nvSpPr>
          <p:cNvPr id="331786" name="Line 10">
            <a:extLst>
              <a:ext uri="{FF2B5EF4-FFF2-40B4-BE49-F238E27FC236}">
                <a16:creationId xmlns:a16="http://schemas.microsoft.com/office/drawing/2014/main" id="{9498F819-CDF4-43FA-9F0F-29A028F4CA44}"/>
              </a:ext>
            </a:extLst>
          </p:cNvPr>
          <p:cNvSpPr>
            <a:spLocks noChangeShapeType="1"/>
          </p:cNvSpPr>
          <p:nvPr/>
        </p:nvSpPr>
        <p:spPr bwMode="auto">
          <a:xfrm>
            <a:off x="3201988" y="2436813"/>
            <a:ext cx="2132012" cy="2820987"/>
          </a:xfrm>
          <a:prstGeom prst="line">
            <a:avLst/>
          </a:prstGeom>
          <a:noFill/>
          <a:ln w="53975">
            <a:solidFill>
              <a:srgbClr val="FF505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1787" name="Rectangle 11">
            <a:extLst>
              <a:ext uri="{FF2B5EF4-FFF2-40B4-BE49-F238E27FC236}">
                <a16:creationId xmlns:a16="http://schemas.microsoft.com/office/drawing/2014/main" id="{FE0BA0D8-10D3-4AD8-90CB-952550568565}"/>
              </a:ext>
            </a:extLst>
          </p:cNvPr>
          <p:cNvSpPr>
            <a:spLocks noChangeArrowheads="1"/>
          </p:cNvSpPr>
          <p:nvPr/>
        </p:nvSpPr>
        <p:spPr bwMode="auto">
          <a:xfrm>
            <a:off x="2971800" y="2055813"/>
            <a:ext cx="457200" cy="30638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FF5050"/>
                </a:solidFill>
                <a:effectLst>
                  <a:outerShdw blurRad="38100" dist="38100" dir="2700000" algn="tl">
                    <a:srgbClr val="C0C0C0"/>
                  </a:outerShdw>
                </a:effectLst>
                <a:latin typeface="Times New Roman" pitchFamily="18" charset="0"/>
              </a:rPr>
              <a:t>D</a:t>
            </a:r>
          </a:p>
        </p:txBody>
      </p:sp>
      <p:sp>
        <p:nvSpPr>
          <p:cNvPr id="331788" name="Freeform 12">
            <a:extLst>
              <a:ext uri="{FF2B5EF4-FFF2-40B4-BE49-F238E27FC236}">
                <a16:creationId xmlns:a16="http://schemas.microsoft.com/office/drawing/2014/main" id="{6C45E5C6-553B-43A8-B687-C10EC571A583}"/>
              </a:ext>
            </a:extLst>
          </p:cNvPr>
          <p:cNvSpPr>
            <a:spLocks/>
          </p:cNvSpPr>
          <p:nvPr/>
        </p:nvSpPr>
        <p:spPr bwMode="auto">
          <a:xfrm>
            <a:off x="2209800" y="2552700"/>
            <a:ext cx="4295775" cy="1562100"/>
          </a:xfrm>
          <a:custGeom>
            <a:avLst/>
            <a:gdLst>
              <a:gd name="T0" fmla="*/ 0 w 2706"/>
              <a:gd name="T1" fmla="*/ 2147483646 h 984"/>
              <a:gd name="T2" fmla="*/ 2147483646 w 2706"/>
              <a:gd name="T3" fmla="*/ 2147483646 h 984"/>
              <a:gd name="T4" fmla="*/ 2147483646 w 2706"/>
              <a:gd name="T5" fmla="*/ 2147483646 h 984"/>
              <a:gd name="T6" fmla="*/ 2147483646 w 2706"/>
              <a:gd name="T7" fmla="*/ 2147483646 h 984"/>
              <a:gd name="T8" fmla="*/ 2147483646 w 2706"/>
              <a:gd name="T9" fmla="*/ 2147483646 h 984"/>
              <a:gd name="T10" fmla="*/ 2147483646 w 2706"/>
              <a:gd name="T11" fmla="*/ 2147483646 h 984"/>
              <a:gd name="T12" fmla="*/ 2147483646 w 2706"/>
              <a:gd name="T13" fmla="*/ 2147483646 h 984"/>
              <a:gd name="T14" fmla="*/ 2147483646 w 2706"/>
              <a:gd name="T15" fmla="*/ 0 h 98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06" h="984">
                <a:moveTo>
                  <a:pt x="0" y="559"/>
                </a:moveTo>
                <a:cubicBezTo>
                  <a:pt x="60" y="591"/>
                  <a:pt x="230" y="694"/>
                  <a:pt x="361" y="751"/>
                </a:cubicBezTo>
                <a:cubicBezTo>
                  <a:pt x="492" y="808"/>
                  <a:pt x="633" y="864"/>
                  <a:pt x="785" y="901"/>
                </a:cubicBezTo>
                <a:cubicBezTo>
                  <a:pt x="937" y="938"/>
                  <a:pt x="1080" y="984"/>
                  <a:pt x="1272" y="973"/>
                </a:cubicBezTo>
                <a:cubicBezTo>
                  <a:pt x="1464" y="962"/>
                  <a:pt x="1755" y="907"/>
                  <a:pt x="1938" y="834"/>
                </a:cubicBezTo>
                <a:cubicBezTo>
                  <a:pt x="2121" y="761"/>
                  <a:pt x="2254" y="637"/>
                  <a:pt x="2367" y="533"/>
                </a:cubicBezTo>
                <a:cubicBezTo>
                  <a:pt x="2480" y="430"/>
                  <a:pt x="2560" y="300"/>
                  <a:pt x="2616" y="211"/>
                </a:cubicBezTo>
                <a:cubicBezTo>
                  <a:pt x="2672" y="122"/>
                  <a:pt x="2687" y="44"/>
                  <a:pt x="2706" y="0"/>
                </a:cubicBezTo>
              </a:path>
            </a:pathLst>
          </a:custGeom>
          <a:noFill/>
          <a:ln w="539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1789" name="Rectangle 13">
            <a:extLst>
              <a:ext uri="{FF2B5EF4-FFF2-40B4-BE49-F238E27FC236}">
                <a16:creationId xmlns:a16="http://schemas.microsoft.com/office/drawing/2014/main" id="{8B90D84E-60EB-483B-9AC8-9CFC62142970}"/>
              </a:ext>
            </a:extLst>
          </p:cNvPr>
          <p:cNvSpPr>
            <a:spLocks noChangeArrowheads="1"/>
          </p:cNvSpPr>
          <p:nvPr/>
        </p:nvSpPr>
        <p:spPr bwMode="auto">
          <a:xfrm>
            <a:off x="6400800" y="2819400"/>
            <a:ext cx="609600" cy="4572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itchFamily="18" charset="0"/>
              </a:rPr>
              <a:t>SAC</a:t>
            </a:r>
          </a:p>
        </p:txBody>
      </p:sp>
      <p:sp>
        <p:nvSpPr>
          <p:cNvPr id="331790" name="Freeform 14">
            <a:extLst>
              <a:ext uri="{FF2B5EF4-FFF2-40B4-BE49-F238E27FC236}">
                <a16:creationId xmlns:a16="http://schemas.microsoft.com/office/drawing/2014/main" id="{0D1B683E-9903-4739-81E1-C323FB20FDCB}"/>
              </a:ext>
            </a:extLst>
          </p:cNvPr>
          <p:cNvSpPr>
            <a:spLocks/>
          </p:cNvSpPr>
          <p:nvPr/>
        </p:nvSpPr>
        <p:spPr bwMode="auto">
          <a:xfrm>
            <a:off x="2457450" y="2209800"/>
            <a:ext cx="3105150" cy="2662238"/>
          </a:xfrm>
          <a:custGeom>
            <a:avLst/>
            <a:gdLst>
              <a:gd name="T0" fmla="*/ 0 w 1956"/>
              <a:gd name="T1" fmla="*/ 2147483646 h 1677"/>
              <a:gd name="T2" fmla="*/ 2147483646 w 1956"/>
              <a:gd name="T3" fmla="*/ 2147483646 h 1677"/>
              <a:gd name="T4" fmla="*/ 2147483646 w 1956"/>
              <a:gd name="T5" fmla="*/ 2147483646 h 1677"/>
              <a:gd name="T6" fmla="*/ 2147483646 w 1956"/>
              <a:gd name="T7" fmla="*/ 2147483646 h 1677"/>
              <a:gd name="T8" fmla="*/ 2147483646 w 1956"/>
              <a:gd name="T9" fmla="*/ 2147483646 h 1677"/>
              <a:gd name="T10" fmla="*/ 2147483646 w 1956"/>
              <a:gd name="T11" fmla="*/ 0 h 167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56" h="1677">
                <a:moveTo>
                  <a:pt x="0" y="1677"/>
                </a:moveTo>
                <a:cubicBezTo>
                  <a:pt x="98" y="1654"/>
                  <a:pt x="398" y="1618"/>
                  <a:pt x="588" y="1536"/>
                </a:cubicBezTo>
                <a:cubicBezTo>
                  <a:pt x="778" y="1454"/>
                  <a:pt x="987" y="1308"/>
                  <a:pt x="1143" y="1186"/>
                </a:cubicBezTo>
                <a:cubicBezTo>
                  <a:pt x="1299" y="1064"/>
                  <a:pt x="1411" y="946"/>
                  <a:pt x="1524" y="804"/>
                </a:cubicBezTo>
                <a:cubicBezTo>
                  <a:pt x="1637" y="662"/>
                  <a:pt x="1746" y="470"/>
                  <a:pt x="1818" y="336"/>
                </a:cubicBezTo>
                <a:cubicBezTo>
                  <a:pt x="1890" y="202"/>
                  <a:pt x="1927" y="70"/>
                  <a:pt x="1956" y="0"/>
                </a:cubicBezTo>
              </a:path>
            </a:pathLst>
          </a:custGeom>
          <a:noFill/>
          <a:ln w="44450" cap="flat" cmpd="sng">
            <a:solidFill>
              <a:schemeClr val="hlink"/>
            </a:solidFill>
            <a:prstDash val="solid"/>
            <a:miter lim="800000"/>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1791" name="Rectangle 15">
            <a:extLst>
              <a:ext uri="{FF2B5EF4-FFF2-40B4-BE49-F238E27FC236}">
                <a16:creationId xmlns:a16="http://schemas.microsoft.com/office/drawing/2014/main" id="{EF91AC0E-3B0C-45F1-9239-B1317B8D20FF}"/>
              </a:ext>
            </a:extLst>
          </p:cNvPr>
          <p:cNvSpPr>
            <a:spLocks noChangeArrowheads="1"/>
          </p:cNvSpPr>
          <p:nvPr/>
        </p:nvSpPr>
        <p:spPr bwMode="auto">
          <a:xfrm>
            <a:off x="5715000" y="2209800"/>
            <a:ext cx="609600" cy="3810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chemeClr val="hlink"/>
                </a:solidFill>
                <a:effectLst>
                  <a:outerShdw blurRad="38100" dist="38100" dir="2700000" algn="tl">
                    <a:srgbClr val="C0C0C0"/>
                  </a:outerShdw>
                </a:effectLst>
                <a:latin typeface="Times New Roman" pitchFamily="18" charset="0"/>
              </a:rPr>
              <a:t>SMC</a:t>
            </a:r>
          </a:p>
        </p:txBody>
      </p:sp>
      <p:sp>
        <p:nvSpPr>
          <p:cNvPr id="331792" name="Rectangle 16">
            <a:extLst>
              <a:ext uri="{FF2B5EF4-FFF2-40B4-BE49-F238E27FC236}">
                <a16:creationId xmlns:a16="http://schemas.microsoft.com/office/drawing/2014/main" id="{F9C2E6AA-B54B-4BA1-B704-0330E7691EDF}"/>
              </a:ext>
            </a:extLst>
          </p:cNvPr>
          <p:cNvSpPr>
            <a:spLocks noChangeArrowheads="1"/>
          </p:cNvSpPr>
          <p:nvPr/>
        </p:nvSpPr>
        <p:spPr bwMode="auto">
          <a:xfrm>
            <a:off x="1447800" y="3124200"/>
            <a:ext cx="3810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r>
              <a:rPr kumimoji="1" lang="en-US" altLang="zh-CN" sz="1200" b="1">
                <a:latin typeface="Times New Roman" panose="02020603050405020304" pitchFamily="18" charset="0"/>
              </a:rPr>
              <a:t>0</a:t>
            </a:r>
          </a:p>
        </p:txBody>
      </p:sp>
      <p:sp>
        <p:nvSpPr>
          <p:cNvPr id="331793" name="Rectangle 17">
            <a:extLst>
              <a:ext uri="{FF2B5EF4-FFF2-40B4-BE49-F238E27FC236}">
                <a16:creationId xmlns:a16="http://schemas.microsoft.com/office/drawing/2014/main" id="{6AFC497E-E7E6-4B65-9CC2-F3FF6B0E0684}"/>
              </a:ext>
            </a:extLst>
          </p:cNvPr>
          <p:cNvSpPr>
            <a:spLocks noChangeArrowheads="1"/>
          </p:cNvSpPr>
          <p:nvPr/>
        </p:nvSpPr>
        <p:spPr bwMode="auto">
          <a:xfrm>
            <a:off x="3657600" y="6324600"/>
            <a:ext cx="4572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r>
              <a:rPr kumimoji="1" lang="en-US" altLang="zh-CN" sz="1200" b="1">
                <a:latin typeface="Times New Roman" panose="02020603050405020304" pitchFamily="18" charset="0"/>
              </a:rPr>
              <a:t>0</a:t>
            </a:r>
          </a:p>
        </p:txBody>
      </p:sp>
      <p:sp>
        <p:nvSpPr>
          <p:cNvPr id="331794" name="Line 18">
            <a:extLst>
              <a:ext uri="{FF2B5EF4-FFF2-40B4-BE49-F238E27FC236}">
                <a16:creationId xmlns:a16="http://schemas.microsoft.com/office/drawing/2014/main" id="{BFE3767F-F80C-41CC-B18F-C22AFFC4042D}"/>
              </a:ext>
            </a:extLst>
          </p:cNvPr>
          <p:cNvSpPr>
            <a:spLocks noChangeShapeType="1"/>
          </p:cNvSpPr>
          <p:nvPr/>
        </p:nvSpPr>
        <p:spPr bwMode="auto">
          <a:xfrm>
            <a:off x="1981200" y="2590800"/>
            <a:ext cx="3505200" cy="3124200"/>
          </a:xfrm>
          <a:prstGeom prst="line">
            <a:avLst/>
          </a:prstGeom>
          <a:noFill/>
          <a:ln w="44450">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1795" name="Rectangle 19">
            <a:extLst>
              <a:ext uri="{FF2B5EF4-FFF2-40B4-BE49-F238E27FC236}">
                <a16:creationId xmlns:a16="http://schemas.microsoft.com/office/drawing/2014/main" id="{49A92AE7-EDCA-4FC5-BE6E-41798EDDBD3D}"/>
              </a:ext>
            </a:extLst>
          </p:cNvPr>
          <p:cNvSpPr>
            <a:spLocks noChangeArrowheads="1"/>
          </p:cNvSpPr>
          <p:nvPr/>
        </p:nvSpPr>
        <p:spPr bwMode="auto">
          <a:xfrm>
            <a:off x="5486400" y="5486400"/>
            <a:ext cx="609600" cy="3810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00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chemeClr val="hlink"/>
                </a:solidFill>
                <a:effectLst>
                  <a:outerShdw blurRad="38100" dist="38100" dir="2700000" algn="tl">
                    <a:srgbClr val="C0C0C0"/>
                  </a:outerShdw>
                </a:effectLst>
                <a:latin typeface="Times New Roman" pitchFamily="18" charset="0"/>
              </a:rPr>
              <a:t>MR</a:t>
            </a:r>
            <a:endParaRPr kumimoji="1" lang="en-US" altLang="zh-CN" sz="1200" b="1">
              <a:solidFill>
                <a:schemeClr val="hlink"/>
              </a:solidFill>
              <a:effectLst>
                <a:outerShdw blurRad="38100" dist="38100" dir="2700000" algn="tl">
                  <a:srgbClr val="C0C0C0"/>
                </a:outerShdw>
              </a:effectLst>
              <a:latin typeface="Times New Roman" pitchFamily="18" charset="0"/>
            </a:endParaRPr>
          </a:p>
        </p:txBody>
      </p:sp>
      <p:sp>
        <p:nvSpPr>
          <p:cNvPr id="331796" name="Line 20">
            <a:extLst>
              <a:ext uri="{FF2B5EF4-FFF2-40B4-BE49-F238E27FC236}">
                <a16:creationId xmlns:a16="http://schemas.microsoft.com/office/drawing/2014/main" id="{BAA346EB-0BB0-48D9-96B9-74CE022A441B}"/>
              </a:ext>
            </a:extLst>
          </p:cNvPr>
          <p:cNvSpPr>
            <a:spLocks noChangeShapeType="1"/>
          </p:cNvSpPr>
          <p:nvPr/>
        </p:nvSpPr>
        <p:spPr bwMode="auto">
          <a:xfrm flipV="1">
            <a:off x="3886200" y="3429000"/>
            <a:ext cx="0" cy="2819400"/>
          </a:xfrm>
          <a:prstGeom prst="line">
            <a:avLst/>
          </a:prstGeom>
          <a:noFill/>
          <a:ln w="47625">
            <a:solidFill>
              <a:srgbClr val="0033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1797" name="Line 21">
            <a:extLst>
              <a:ext uri="{FF2B5EF4-FFF2-40B4-BE49-F238E27FC236}">
                <a16:creationId xmlns:a16="http://schemas.microsoft.com/office/drawing/2014/main" id="{F19CD17B-9964-4EAB-A044-8E663050F79E}"/>
              </a:ext>
            </a:extLst>
          </p:cNvPr>
          <p:cNvSpPr>
            <a:spLocks noChangeShapeType="1"/>
          </p:cNvSpPr>
          <p:nvPr/>
        </p:nvSpPr>
        <p:spPr bwMode="auto">
          <a:xfrm flipH="1">
            <a:off x="1981200" y="3352800"/>
            <a:ext cx="1905000" cy="0"/>
          </a:xfrm>
          <a:prstGeom prst="line">
            <a:avLst/>
          </a:prstGeom>
          <a:noFill/>
          <a:ln w="44450" cap="rnd">
            <a:solidFill>
              <a:srgbClr val="0033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31798" name="Rectangle 22">
            <a:extLst>
              <a:ext uri="{FF2B5EF4-FFF2-40B4-BE49-F238E27FC236}">
                <a16:creationId xmlns:a16="http://schemas.microsoft.com/office/drawing/2014/main" id="{67D8A189-D3E0-4881-A55D-1F010EF63279}"/>
              </a:ext>
            </a:extLst>
          </p:cNvPr>
          <p:cNvSpPr>
            <a:spLocks noChangeArrowheads="1"/>
          </p:cNvSpPr>
          <p:nvPr/>
        </p:nvSpPr>
        <p:spPr bwMode="auto">
          <a:xfrm>
            <a:off x="2438400" y="990600"/>
            <a:ext cx="4648200" cy="609600"/>
          </a:xfrm>
          <a:prstGeom prst="rect">
            <a:avLst/>
          </a:prstGeom>
          <a:solidFill>
            <a:srgbClr val="FFCC00"/>
          </a:solidFill>
          <a:ln w="57150" cmpd="thinThick">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sz="2800" b="1">
                <a:latin typeface="华文新魏" pitchFamily="2" charset="-122"/>
                <a:ea typeface="华文新魏" pitchFamily="2" charset="-122"/>
              </a:rPr>
              <a:t>短期均衡条件</a:t>
            </a:r>
            <a:r>
              <a:rPr kumimoji="1" lang="zh-CN" altLang="en-US" sz="2400" b="1">
                <a:solidFill>
                  <a:srgbClr val="000000"/>
                </a:solidFill>
                <a:latin typeface="华文新魏" pitchFamily="2" charset="-122"/>
                <a:ea typeface="华文新魏" pitchFamily="2" charset="-122"/>
              </a:rPr>
              <a:t>   </a:t>
            </a:r>
            <a:r>
              <a:rPr kumimoji="1" lang="en-US" altLang="zh-CN" sz="3200">
                <a:solidFill>
                  <a:srgbClr val="FF6600"/>
                </a:solidFill>
                <a:effectLst>
                  <a:outerShdw blurRad="38100" dist="38100" dir="2700000" algn="tl">
                    <a:srgbClr val="000000"/>
                  </a:outerShdw>
                </a:effectLst>
                <a:latin typeface="华文新魏" pitchFamily="2" charset="-122"/>
                <a:ea typeface="华文新魏" pitchFamily="2" charset="-122"/>
              </a:rPr>
              <a:t>MR = SMC</a:t>
            </a:r>
          </a:p>
        </p:txBody>
      </p:sp>
      <p:pic>
        <p:nvPicPr>
          <p:cNvPr id="50200" name="Picture 23" descr="06-6">
            <a:hlinkClick r:id="" action="ppaction://hlinkshowjump?jump=previousslide"/>
            <a:extLst>
              <a:ext uri="{FF2B5EF4-FFF2-40B4-BE49-F238E27FC236}">
                <a16:creationId xmlns:a16="http://schemas.microsoft.com/office/drawing/2014/main" id="{1EFD2BF1-FD64-4B37-A0E3-C9CC395793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81000"/>
            <a:ext cx="1349375"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1800" name="Picture 24" descr="265">
            <a:extLst>
              <a:ext uri="{FF2B5EF4-FFF2-40B4-BE49-F238E27FC236}">
                <a16:creationId xmlns:a16="http://schemas.microsoft.com/office/drawing/2014/main" id="{E281EC12-4912-4FBB-85C7-EA1536ED80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4232275"/>
            <a:ext cx="18732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1801" name="Picture 25" descr="268">
            <a:extLst>
              <a:ext uri="{FF2B5EF4-FFF2-40B4-BE49-F238E27FC236}">
                <a16:creationId xmlns:a16="http://schemas.microsoft.com/office/drawing/2014/main" id="{092AE7E1-1622-409F-94A0-C20AD24C27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27463" y="3294063"/>
            <a:ext cx="211137"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1802" name="Text Box 26">
            <a:extLst>
              <a:ext uri="{FF2B5EF4-FFF2-40B4-BE49-F238E27FC236}">
                <a16:creationId xmlns:a16="http://schemas.microsoft.com/office/drawing/2014/main" id="{A789D800-2400-455A-8B4B-ACDE05CBE323}"/>
              </a:ext>
            </a:extLst>
          </p:cNvPr>
          <p:cNvSpPr txBox="1">
            <a:spLocks noChangeArrowheads="1"/>
          </p:cNvSpPr>
          <p:nvPr/>
        </p:nvSpPr>
        <p:spPr bwMode="auto">
          <a:xfrm>
            <a:off x="3851275" y="4365625"/>
            <a:ext cx="360363"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E</a:t>
            </a:r>
          </a:p>
        </p:txBody>
      </p:sp>
      <p:sp>
        <p:nvSpPr>
          <p:cNvPr id="331803" name="Text Box 27">
            <a:extLst>
              <a:ext uri="{FF2B5EF4-FFF2-40B4-BE49-F238E27FC236}">
                <a16:creationId xmlns:a16="http://schemas.microsoft.com/office/drawing/2014/main" id="{6F0AF32B-68BB-4ACB-A106-09B154D40A96}"/>
              </a:ext>
            </a:extLst>
          </p:cNvPr>
          <p:cNvSpPr txBox="1">
            <a:spLocks noChangeArrowheads="1"/>
          </p:cNvSpPr>
          <p:nvPr/>
        </p:nvSpPr>
        <p:spPr bwMode="auto">
          <a:xfrm>
            <a:off x="3922713" y="3068638"/>
            <a:ext cx="433387"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H</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31788"/>
                                        </p:tgtEl>
                                        <p:attrNameLst>
                                          <p:attrName>style.visibility</p:attrName>
                                        </p:attrNameLst>
                                      </p:cBhvr>
                                      <p:to>
                                        <p:strVal val="visible"/>
                                      </p:to>
                                    </p:set>
                                    <p:animEffect transition="in" filter="wipe(left)">
                                      <p:cBhvr>
                                        <p:cTn id="7" dur="500"/>
                                        <p:tgtEl>
                                          <p:spTgt spid="331788"/>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31789"/>
                                        </p:tgtEl>
                                        <p:attrNameLst>
                                          <p:attrName>style.visibility</p:attrName>
                                        </p:attrNameLst>
                                      </p:cBhvr>
                                      <p:to>
                                        <p:strVal val="visible"/>
                                      </p:to>
                                    </p:set>
                                    <p:animEffect transition="in" filter="dissolve">
                                      <p:cBhvr>
                                        <p:cTn id="11" dur="500"/>
                                        <p:tgtEl>
                                          <p:spTgt spid="33178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331790"/>
                                        </p:tgtEl>
                                        <p:attrNameLst>
                                          <p:attrName>style.visibility</p:attrName>
                                        </p:attrNameLst>
                                      </p:cBhvr>
                                      <p:to>
                                        <p:strVal val="visible"/>
                                      </p:to>
                                    </p:set>
                                    <p:animEffect transition="in" filter="wipe(left)">
                                      <p:cBhvr>
                                        <p:cTn id="16" dur="500"/>
                                        <p:tgtEl>
                                          <p:spTgt spid="331790"/>
                                        </p:tgtEl>
                                      </p:cBhvr>
                                    </p:animEffect>
                                  </p:childTnLst>
                                </p:cTn>
                              </p:par>
                            </p:childTnLst>
                          </p:cTn>
                        </p:par>
                        <p:par>
                          <p:cTn id="17" fill="hold" nodeType="afterGroup">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331791"/>
                                        </p:tgtEl>
                                        <p:attrNameLst>
                                          <p:attrName>style.visibility</p:attrName>
                                        </p:attrNameLst>
                                      </p:cBhvr>
                                      <p:to>
                                        <p:strVal val="visible"/>
                                      </p:to>
                                    </p:set>
                                    <p:animEffect transition="in" filter="dissolve">
                                      <p:cBhvr>
                                        <p:cTn id="20" dur="500"/>
                                        <p:tgtEl>
                                          <p:spTgt spid="33179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nodeType="clickEffect">
                                  <p:stCondLst>
                                    <p:cond delay="0"/>
                                  </p:stCondLst>
                                  <p:childTnLst>
                                    <p:set>
                                      <p:cBhvr>
                                        <p:cTn id="24" dur="1" fill="hold">
                                          <p:stCondLst>
                                            <p:cond delay="0"/>
                                          </p:stCondLst>
                                        </p:cTn>
                                        <p:tgtEl>
                                          <p:spTgt spid="331786"/>
                                        </p:tgtEl>
                                        <p:attrNameLst>
                                          <p:attrName>style.visibility</p:attrName>
                                        </p:attrNameLst>
                                      </p:cBhvr>
                                      <p:to>
                                        <p:strVal val="visible"/>
                                      </p:to>
                                    </p:set>
                                    <p:animEffect transition="in" filter="wipe(left)">
                                      <p:cBhvr>
                                        <p:cTn id="25" dur="500"/>
                                        <p:tgtEl>
                                          <p:spTgt spid="331786"/>
                                        </p:tgtEl>
                                      </p:cBhvr>
                                    </p:animEffec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331787"/>
                                        </p:tgtEl>
                                        <p:attrNameLst>
                                          <p:attrName>style.visibility</p:attrName>
                                        </p:attrNameLst>
                                      </p:cBhvr>
                                      <p:to>
                                        <p:strVal val="visible"/>
                                      </p:to>
                                    </p:set>
                                    <p:animEffect transition="in" filter="dissolve">
                                      <p:cBhvr>
                                        <p:cTn id="29" dur="500"/>
                                        <p:tgtEl>
                                          <p:spTgt spid="33178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nodeType="clickEffect">
                                  <p:stCondLst>
                                    <p:cond delay="0"/>
                                  </p:stCondLst>
                                  <p:childTnLst>
                                    <p:set>
                                      <p:cBhvr>
                                        <p:cTn id="33" dur="1" fill="hold">
                                          <p:stCondLst>
                                            <p:cond delay="0"/>
                                          </p:stCondLst>
                                        </p:cTn>
                                        <p:tgtEl>
                                          <p:spTgt spid="331784"/>
                                        </p:tgtEl>
                                        <p:attrNameLst>
                                          <p:attrName>style.visibility</p:attrName>
                                        </p:attrNameLst>
                                      </p:cBhvr>
                                      <p:to>
                                        <p:strVal val="visible"/>
                                      </p:to>
                                    </p:set>
                                    <p:animEffect transition="in" filter="wipe(left)">
                                      <p:cBhvr>
                                        <p:cTn id="34" dur="500"/>
                                        <p:tgtEl>
                                          <p:spTgt spid="331784"/>
                                        </p:tgtEl>
                                      </p:cBhvr>
                                    </p:animEffect>
                                  </p:childTnLst>
                                </p:cTn>
                              </p:par>
                            </p:childTnLst>
                          </p:cTn>
                        </p:par>
                        <p:par>
                          <p:cTn id="35" fill="hold" nodeType="afterGroup">
                            <p:stCondLst>
                              <p:cond delay="500"/>
                            </p:stCondLst>
                            <p:childTnLst>
                              <p:par>
                                <p:cTn id="36" presetID="9" presetClass="entr" presetSubtype="0" fill="hold" grpId="0" nodeType="afterEffect">
                                  <p:stCondLst>
                                    <p:cond delay="0"/>
                                  </p:stCondLst>
                                  <p:childTnLst>
                                    <p:set>
                                      <p:cBhvr>
                                        <p:cTn id="37" dur="1" fill="hold">
                                          <p:stCondLst>
                                            <p:cond delay="0"/>
                                          </p:stCondLst>
                                        </p:cTn>
                                        <p:tgtEl>
                                          <p:spTgt spid="331785"/>
                                        </p:tgtEl>
                                        <p:attrNameLst>
                                          <p:attrName>style.visibility</p:attrName>
                                        </p:attrNameLst>
                                      </p:cBhvr>
                                      <p:to>
                                        <p:strVal val="visible"/>
                                      </p:to>
                                    </p:set>
                                    <p:animEffect transition="in" filter="dissolve">
                                      <p:cBhvr>
                                        <p:cTn id="38" dur="500"/>
                                        <p:tgtEl>
                                          <p:spTgt spid="331785"/>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nodeType="clickEffect">
                                  <p:stCondLst>
                                    <p:cond delay="0"/>
                                  </p:stCondLst>
                                  <p:childTnLst>
                                    <p:set>
                                      <p:cBhvr>
                                        <p:cTn id="42" dur="1" fill="hold">
                                          <p:stCondLst>
                                            <p:cond delay="0"/>
                                          </p:stCondLst>
                                        </p:cTn>
                                        <p:tgtEl>
                                          <p:spTgt spid="331794"/>
                                        </p:tgtEl>
                                        <p:attrNameLst>
                                          <p:attrName>style.visibility</p:attrName>
                                        </p:attrNameLst>
                                      </p:cBhvr>
                                      <p:to>
                                        <p:strVal val="visible"/>
                                      </p:to>
                                    </p:set>
                                    <p:animEffect transition="in" filter="wipe(left)">
                                      <p:cBhvr>
                                        <p:cTn id="43" dur="500"/>
                                        <p:tgtEl>
                                          <p:spTgt spid="331794"/>
                                        </p:tgtEl>
                                      </p:cBhvr>
                                    </p:animEffect>
                                  </p:childTnLst>
                                </p:cTn>
                              </p:par>
                            </p:childTnLst>
                          </p:cTn>
                        </p:par>
                        <p:par>
                          <p:cTn id="44" fill="hold" nodeType="afterGroup">
                            <p:stCondLst>
                              <p:cond delay="500"/>
                            </p:stCondLst>
                            <p:childTnLst>
                              <p:par>
                                <p:cTn id="45" presetID="9" presetClass="entr" presetSubtype="0" fill="hold" grpId="0" nodeType="afterEffect">
                                  <p:stCondLst>
                                    <p:cond delay="0"/>
                                  </p:stCondLst>
                                  <p:childTnLst>
                                    <p:set>
                                      <p:cBhvr>
                                        <p:cTn id="46" dur="1" fill="hold">
                                          <p:stCondLst>
                                            <p:cond delay="0"/>
                                          </p:stCondLst>
                                        </p:cTn>
                                        <p:tgtEl>
                                          <p:spTgt spid="331795"/>
                                        </p:tgtEl>
                                        <p:attrNameLst>
                                          <p:attrName>style.visibility</p:attrName>
                                        </p:attrNameLst>
                                      </p:cBhvr>
                                      <p:to>
                                        <p:strVal val="visible"/>
                                      </p:to>
                                    </p:set>
                                    <p:animEffect transition="in" filter="dissolve">
                                      <p:cBhvr>
                                        <p:cTn id="47" dur="500"/>
                                        <p:tgtEl>
                                          <p:spTgt spid="33179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nodeType="clickEffect">
                                  <p:stCondLst>
                                    <p:cond delay="0"/>
                                  </p:stCondLst>
                                  <p:childTnLst>
                                    <p:set>
                                      <p:cBhvr>
                                        <p:cTn id="51" dur="1" fill="hold">
                                          <p:stCondLst>
                                            <p:cond delay="0"/>
                                          </p:stCondLst>
                                        </p:cTn>
                                        <p:tgtEl>
                                          <p:spTgt spid="331800"/>
                                        </p:tgtEl>
                                        <p:attrNameLst>
                                          <p:attrName>style.visibility</p:attrName>
                                        </p:attrNameLst>
                                      </p:cBhvr>
                                      <p:to>
                                        <p:strVal val="visible"/>
                                      </p:to>
                                    </p:set>
                                    <p:animEffect transition="in" filter="dissolve">
                                      <p:cBhvr>
                                        <p:cTn id="52" dur="500"/>
                                        <p:tgtEl>
                                          <p:spTgt spid="331800"/>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331802"/>
                                        </p:tgtEl>
                                        <p:attrNameLst>
                                          <p:attrName>style.visibility</p:attrName>
                                        </p:attrNameLst>
                                      </p:cBhvr>
                                      <p:to>
                                        <p:strVal val="visible"/>
                                      </p:to>
                                    </p:set>
                                    <p:animEffect transition="in" filter="blinds(horizontal)">
                                      <p:cBhvr>
                                        <p:cTn id="55" dur="500"/>
                                        <p:tgtEl>
                                          <p:spTgt spid="331802"/>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331793"/>
                                        </p:tgtEl>
                                        <p:attrNameLst>
                                          <p:attrName>style.visibility</p:attrName>
                                        </p:attrNameLst>
                                      </p:cBhvr>
                                      <p:to>
                                        <p:strVal val="visible"/>
                                      </p:to>
                                    </p:set>
                                    <p:animEffect transition="in" filter="dissolve">
                                      <p:cBhvr>
                                        <p:cTn id="60" dur="500"/>
                                        <p:tgtEl>
                                          <p:spTgt spid="331793"/>
                                        </p:tgtEl>
                                      </p:cBhvr>
                                    </p:animEffect>
                                  </p:childTnLst>
                                </p:cTn>
                              </p:par>
                            </p:childTnLst>
                          </p:cTn>
                        </p:par>
                        <p:par>
                          <p:cTn id="61" fill="hold" nodeType="afterGroup">
                            <p:stCondLst>
                              <p:cond delay="500"/>
                            </p:stCondLst>
                            <p:childTnLst>
                              <p:par>
                                <p:cTn id="62" presetID="22" presetClass="entr" presetSubtype="4" fill="hold" nodeType="afterEffect">
                                  <p:stCondLst>
                                    <p:cond delay="0"/>
                                  </p:stCondLst>
                                  <p:childTnLst>
                                    <p:set>
                                      <p:cBhvr>
                                        <p:cTn id="63" dur="1" fill="hold">
                                          <p:stCondLst>
                                            <p:cond delay="0"/>
                                          </p:stCondLst>
                                        </p:cTn>
                                        <p:tgtEl>
                                          <p:spTgt spid="331796"/>
                                        </p:tgtEl>
                                        <p:attrNameLst>
                                          <p:attrName>style.visibility</p:attrName>
                                        </p:attrNameLst>
                                      </p:cBhvr>
                                      <p:to>
                                        <p:strVal val="visible"/>
                                      </p:to>
                                    </p:set>
                                    <p:animEffect transition="in" filter="wipe(down)">
                                      <p:cBhvr>
                                        <p:cTn id="64" dur="500"/>
                                        <p:tgtEl>
                                          <p:spTgt spid="331796"/>
                                        </p:tgtEl>
                                      </p:cBhvr>
                                    </p:animEffect>
                                  </p:childTnLst>
                                </p:cTn>
                              </p:par>
                            </p:childTnLst>
                          </p:cTn>
                        </p:par>
                        <p:par>
                          <p:cTn id="65" fill="hold" nodeType="afterGroup">
                            <p:stCondLst>
                              <p:cond delay="1000"/>
                            </p:stCondLst>
                            <p:childTnLst>
                              <p:par>
                                <p:cTn id="66" presetID="9" presetClass="entr" presetSubtype="0" fill="hold" nodeType="afterEffect">
                                  <p:stCondLst>
                                    <p:cond delay="0"/>
                                  </p:stCondLst>
                                  <p:childTnLst>
                                    <p:set>
                                      <p:cBhvr>
                                        <p:cTn id="67" dur="1" fill="hold">
                                          <p:stCondLst>
                                            <p:cond delay="0"/>
                                          </p:stCondLst>
                                        </p:cTn>
                                        <p:tgtEl>
                                          <p:spTgt spid="331801"/>
                                        </p:tgtEl>
                                        <p:attrNameLst>
                                          <p:attrName>style.visibility</p:attrName>
                                        </p:attrNameLst>
                                      </p:cBhvr>
                                      <p:to>
                                        <p:strVal val="visible"/>
                                      </p:to>
                                    </p:set>
                                    <p:animEffect transition="in" filter="dissolve">
                                      <p:cBhvr>
                                        <p:cTn id="68" dur="500"/>
                                        <p:tgtEl>
                                          <p:spTgt spid="331801"/>
                                        </p:tgtEl>
                                      </p:cBhvr>
                                    </p:animEffect>
                                  </p:childTnLst>
                                </p:cTn>
                              </p:par>
                            </p:childTnLst>
                          </p:cTn>
                        </p:par>
                        <p:par>
                          <p:cTn id="69" fill="hold" nodeType="afterGroup">
                            <p:stCondLst>
                              <p:cond delay="1500"/>
                            </p:stCondLst>
                            <p:childTnLst>
                              <p:par>
                                <p:cTn id="70" presetID="3" presetClass="entr" presetSubtype="10" fill="hold" grpId="0" nodeType="afterEffect">
                                  <p:stCondLst>
                                    <p:cond delay="0"/>
                                  </p:stCondLst>
                                  <p:childTnLst>
                                    <p:set>
                                      <p:cBhvr>
                                        <p:cTn id="71" dur="1" fill="hold">
                                          <p:stCondLst>
                                            <p:cond delay="0"/>
                                          </p:stCondLst>
                                        </p:cTn>
                                        <p:tgtEl>
                                          <p:spTgt spid="331803"/>
                                        </p:tgtEl>
                                        <p:attrNameLst>
                                          <p:attrName>style.visibility</p:attrName>
                                        </p:attrNameLst>
                                      </p:cBhvr>
                                      <p:to>
                                        <p:strVal val="visible"/>
                                      </p:to>
                                    </p:set>
                                    <p:animEffect transition="in" filter="blinds(horizontal)">
                                      <p:cBhvr>
                                        <p:cTn id="72" dur="500"/>
                                        <p:tgtEl>
                                          <p:spTgt spid="331803"/>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2" fill="hold" nodeType="clickEffect">
                                  <p:stCondLst>
                                    <p:cond delay="0"/>
                                  </p:stCondLst>
                                  <p:childTnLst>
                                    <p:set>
                                      <p:cBhvr>
                                        <p:cTn id="76" dur="1" fill="hold">
                                          <p:stCondLst>
                                            <p:cond delay="0"/>
                                          </p:stCondLst>
                                        </p:cTn>
                                        <p:tgtEl>
                                          <p:spTgt spid="331797"/>
                                        </p:tgtEl>
                                        <p:attrNameLst>
                                          <p:attrName>style.visibility</p:attrName>
                                        </p:attrNameLst>
                                      </p:cBhvr>
                                      <p:to>
                                        <p:strVal val="visible"/>
                                      </p:to>
                                    </p:set>
                                    <p:animEffect transition="in" filter="wipe(right)">
                                      <p:cBhvr>
                                        <p:cTn id="77" dur="500"/>
                                        <p:tgtEl>
                                          <p:spTgt spid="331797"/>
                                        </p:tgtEl>
                                      </p:cBhvr>
                                    </p:animEffect>
                                  </p:childTnLst>
                                </p:cTn>
                              </p:par>
                            </p:childTnLst>
                          </p:cTn>
                        </p:par>
                        <p:par>
                          <p:cTn id="78" fill="hold" nodeType="afterGroup">
                            <p:stCondLst>
                              <p:cond delay="500"/>
                            </p:stCondLst>
                            <p:childTnLst>
                              <p:par>
                                <p:cTn id="79" presetID="9" presetClass="entr" presetSubtype="0" fill="hold" grpId="0" nodeType="afterEffect">
                                  <p:stCondLst>
                                    <p:cond delay="0"/>
                                  </p:stCondLst>
                                  <p:childTnLst>
                                    <p:set>
                                      <p:cBhvr>
                                        <p:cTn id="80" dur="1" fill="hold">
                                          <p:stCondLst>
                                            <p:cond delay="0"/>
                                          </p:stCondLst>
                                        </p:cTn>
                                        <p:tgtEl>
                                          <p:spTgt spid="331792"/>
                                        </p:tgtEl>
                                        <p:attrNameLst>
                                          <p:attrName>style.visibility</p:attrName>
                                        </p:attrNameLst>
                                      </p:cBhvr>
                                      <p:to>
                                        <p:strVal val="visible"/>
                                      </p:to>
                                    </p:set>
                                    <p:animEffect transition="in" filter="dissolve">
                                      <p:cBhvr>
                                        <p:cTn id="81" dur="500"/>
                                        <p:tgtEl>
                                          <p:spTgt spid="331792"/>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331778"/>
                                        </p:tgtEl>
                                        <p:attrNameLst>
                                          <p:attrName>style.visibility</p:attrName>
                                        </p:attrNameLst>
                                      </p:cBhvr>
                                      <p:to>
                                        <p:strVal val="visible"/>
                                      </p:to>
                                    </p:set>
                                    <p:animEffect transition="in" filter="dissolve">
                                      <p:cBhvr>
                                        <p:cTn id="86" dur="500"/>
                                        <p:tgtEl>
                                          <p:spTgt spid="331778"/>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331798"/>
                                        </p:tgtEl>
                                        <p:attrNameLst>
                                          <p:attrName>style.visibility</p:attrName>
                                        </p:attrNameLst>
                                      </p:cBhvr>
                                      <p:to>
                                        <p:strVal val="visible"/>
                                      </p:to>
                                    </p:set>
                                    <p:animEffect transition="in" filter="wipe(left)">
                                      <p:cBhvr>
                                        <p:cTn id="91" dur="500"/>
                                        <p:tgtEl>
                                          <p:spTgt spid="331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78" grpId="0" animBg="1"/>
      <p:bldP spid="331785" grpId="0" autoUpdateAnimBg="0"/>
      <p:bldP spid="331787" grpId="0" autoUpdateAnimBg="0"/>
      <p:bldP spid="331789" grpId="0" autoUpdateAnimBg="0"/>
      <p:bldP spid="331791" grpId="0" autoUpdateAnimBg="0"/>
      <p:bldP spid="331792" grpId="0" autoUpdateAnimBg="0"/>
      <p:bldP spid="331793" grpId="0" autoUpdateAnimBg="0"/>
      <p:bldP spid="331795" grpId="0" autoUpdateAnimBg="0"/>
      <p:bldP spid="331798" grpId="0" animBg="1" autoUpdateAnimBg="0"/>
      <p:bldP spid="331802" grpId="0"/>
      <p:bldP spid="33180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灯片编号占位符 6">
            <a:extLst>
              <a:ext uri="{FF2B5EF4-FFF2-40B4-BE49-F238E27FC236}">
                <a16:creationId xmlns:a16="http://schemas.microsoft.com/office/drawing/2014/main" id="{294B3C1E-F364-459B-A677-F9A79F2D6B7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BC49FB7C-CB85-4DDA-BBA2-3D7D7566CC45}" type="slidenum">
              <a:rPr lang="en-US" altLang="zh-CN" sz="1400" smtClean="0"/>
              <a:pPr>
                <a:spcBef>
                  <a:spcPct val="0"/>
                </a:spcBef>
                <a:buFontTx/>
                <a:buNone/>
              </a:pPr>
              <a:t>44</a:t>
            </a:fld>
            <a:endParaRPr lang="en-US" altLang="zh-CN" sz="1400"/>
          </a:p>
        </p:txBody>
      </p:sp>
      <p:sp>
        <p:nvSpPr>
          <p:cNvPr id="51203" name="Rectangle 2">
            <a:extLst>
              <a:ext uri="{FF2B5EF4-FFF2-40B4-BE49-F238E27FC236}">
                <a16:creationId xmlns:a16="http://schemas.microsoft.com/office/drawing/2014/main" id="{F38BF5BD-4620-4BE5-A6BB-41C5BC7DF773}"/>
              </a:ext>
            </a:extLst>
          </p:cNvPr>
          <p:cNvSpPr>
            <a:spLocks noGrp="1" noChangeArrowheads="1"/>
          </p:cNvSpPr>
          <p:nvPr>
            <p:ph type="title"/>
          </p:nvPr>
        </p:nvSpPr>
        <p:spPr>
          <a:xfrm>
            <a:off x="611188" y="476250"/>
            <a:ext cx="7847012" cy="973138"/>
          </a:xfrm>
          <a:solidFill>
            <a:srgbClr val="FFCC00"/>
          </a:solidFill>
          <a:ln>
            <a:solidFill>
              <a:schemeClr val="tx2"/>
            </a:solidFill>
            <a:miter lim="800000"/>
            <a:headEnd/>
            <a:tailEnd/>
          </a:ln>
        </p:spPr>
        <p:txBody>
          <a:bodyPr/>
          <a:lstStyle/>
          <a:p>
            <a:pPr eaLnBrk="1" hangingPunct="1"/>
            <a:r>
              <a:rPr lang="zh-CN" altLang="en-US" sz="3200" b="1">
                <a:solidFill>
                  <a:srgbClr val="660033"/>
                </a:solidFill>
                <a:ea typeface="黑体" panose="02010609060101010101" pitchFamily="49" charset="-122"/>
              </a:rPr>
              <a:t>垄断竞争市场的短期均衡 </a:t>
            </a:r>
            <a:r>
              <a:rPr lang="en-US" altLang="zh-CN" sz="2800" b="1">
                <a:ea typeface="黑体" panose="02010609060101010101" pitchFamily="49" charset="-122"/>
              </a:rPr>
              <a:t>MR = SMC</a:t>
            </a:r>
          </a:p>
        </p:txBody>
      </p:sp>
      <p:sp>
        <p:nvSpPr>
          <p:cNvPr id="51204" name="Rectangle 3">
            <a:extLst>
              <a:ext uri="{FF2B5EF4-FFF2-40B4-BE49-F238E27FC236}">
                <a16:creationId xmlns:a16="http://schemas.microsoft.com/office/drawing/2014/main" id="{F6B7BA5B-D224-439E-AB07-EEB5D5F298D2}"/>
              </a:ext>
            </a:extLst>
          </p:cNvPr>
          <p:cNvSpPr>
            <a:spLocks noGrp="1" noChangeArrowheads="1"/>
          </p:cNvSpPr>
          <p:nvPr>
            <p:ph type="body" sz="half" idx="1"/>
          </p:nvPr>
        </p:nvSpPr>
        <p:spPr>
          <a:xfrm>
            <a:off x="755650" y="1773238"/>
            <a:ext cx="4176713" cy="3657600"/>
          </a:xfrm>
          <a:solidFill>
            <a:srgbClr val="FFCC00"/>
          </a:solidFill>
          <a:ln w="76200">
            <a:solidFill>
              <a:srgbClr val="336600"/>
            </a:solidFill>
            <a:miter lim="800000"/>
            <a:headEnd/>
            <a:tailEnd/>
          </a:ln>
        </p:spPr>
        <p:txBody>
          <a:bodyPr/>
          <a:lstStyle/>
          <a:p>
            <a:pPr eaLnBrk="1" hangingPunct="1">
              <a:lnSpc>
                <a:spcPct val="90000"/>
              </a:lnSpc>
            </a:pPr>
            <a:r>
              <a:rPr lang="zh-CN" altLang="en-US" b="1"/>
              <a:t>在短期中，每一个生产有差别的厂商都可以在部分消费者中形成自己的垄断地位，处于完全垄断状态。</a:t>
            </a:r>
          </a:p>
          <a:p>
            <a:pPr eaLnBrk="1" hangingPunct="1">
              <a:lnSpc>
                <a:spcPct val="90000"/>
              </a:lnSpc>
            </a:pPr>
            <a:r>
              <a:rPr lang="zh-CN" altLang="en-US" b="1"/>
              <a:t>垄断竞争市场上的短期均衡就与完全垄断市场相同，其均衡条件为：</a:t>
            </a:r>
            <a:r>
              <a:rPr lang="en-US" altLang="zh-CN" b="1"/>
              <a:t>MR=SMC</a:t>
            </a:r>
            <a:r>
              <a:rPr lang="zh-CN" altLang="en-US" b="1"/>
              <a:t>。</a:t>
            </a:r>
          </a:p>
        </p:txBody>
      </p:sp>
      <p:sp>
        <p:nvSpPr>
          <p:cNvPr id="51205" name="AutoShape 7">
            <a:extLst>
              <a:ext uri="{FF2B5EF4-FFF2-40B4-BE49-F238E27FC236}">
                <a16:creationId xmlns:a16="http://schemas.microsoft.com/office/drawing/2014/main" id="{9C7766DC-BCBF-4190-8C1E-DC9097359E7D}"/>
              </a:ext>
            </a:extLst>
          </p:cNvPr>
          <p:cNvSpPr>
            <a:spLocks noChangeArrowheads="1"/>
          </p:cNvSpPr>
          <p:nvPr/>
        </p:nvSpPr>
        <p:spPr bwMode="auto">
          <a:xfrm>
            <a:off x="5580063" y="2565400"/>
            <a:ext cx="2447925" cy="1368425"/>
          </a:xfrm>
          <a:prstGeom prst="wedgeRoundRectCallout">
            <a:avLst>
              <a:gd name="adj1" fmla="val -71532"/>
              <a:gd name="adj2" fmla="val -1509"/>
              <a:gd name="adj3" fmla="val 16667"/>
            </a:avLst>
          </a:prstGeom>
          <a:solidFill>
            <a:srgbClr val="FFFF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zh-CN" altLang="en-US" sz="2400">
                <a:latin typeface="Times New Roman" panose="02020603050405020304" pitchFamily="18" charset="0"/>
              </a:rPr>
              <a:t>垄断竞争市场最需进行广告宣传</a:t>
            </a:r>
          </a:p>
        </p:txBody>
      </p:sp>
      <p:sp>
        <p:nvSpPr>
          <p:cNvPr id="51206" name="Text Box 8">
            <a:extLst>
              <a:ext uri="{FF2B5EF4-FFF2-40B4-BE49-F238E27FC236}">
                <a16:creationId xmlns:a16="http://schemas.microsoft.com/office/drawing/2014/main" id="{A99526ED-76EA-44F4-B52F-5ED3DBAEF9D6}"/>
              </a:ext>
            </a:extLst>
          </p:cNvPr>
          <p:cNvSpPr txBox="1">
            <a:spLocks noChangeArrowheads="1"/>
          </p:cNvSpPr>
          <p:nvPr/>
        </p:nvSpPr>
        <p:spPr bwMode="auto">
          <a:xfrm>
            <a:off x="5149850" y="4149725"/>
            <a:ext cx="3382963" cy="2092325"/>
          </a:xfrm>
          <a:prstGeom prst="rect">
            <a:avLst/>
          </a:prstGeom>
          <a:solidFill>
            <a:schemeClr val="accent1"/>
          </a:solidFill>
          <a:ln w="508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zh-CN" altLang="en-US">
                <a:latin typeface="黑体" panose="02010609060101010101" pitchFamily="49" charset="-122"/>
                <a:ea typeface="黑体" panose="02010609060101010101" pitchFamily="49" charset="-122"/>
              </a:rPr>
              <a:t>附加条件：均衡产量上必定存在一个</a:t>
            </a:r>
            <a:r>
              <a:rPr lang="en-US" altLang="zh-CN">
                <a:latin typeface="黑体" panose="02010609060101010101" pitchFamily="49" charset="-122"/>
                <a:ea typeface="黑体" panose="02010609060101010101" pitchFamily="49" charset="-122"/>
              </a:rPr>
              <a:t>d</a:t>
            </a:r>
            <a:r>
              <a:rPr lang="zh-CN" altLang="en-US">
                <a:latin typeface="黑体" panose="02010609060101010101" pitchFamily="49" charset="-122"/>
                <a:ea typeface="黑体" panose="02010609060101010101" pitchFamily="49" charset="-122"/>
              </a:rPr>
              <a:t>曲线和</a:t>
            </a:r>
            <a:r>
              <a:rPr lang="en-US" altLang="zh-CN">
                <a:latin typeface="黑体" panose="02010609060101010101" pitchFamily="49" charset="-122"/>
                <a:ea typeface="黑体" panose="02010609060101010101" pitchFamily="49" charset="-122"/>
              </a:rPr>
              <a:t>D</a:t>
            </a:r>
            <a:r>
              <a:rPr lang="zh-CN" altLang="en-US">
                <a:latin typeface="黑体" panose="02010609060101010101" pitchFamily="49" charset="-122"/>
                <a:ea typeface="黑体" panose="02010609060101010101" pitchFamily="49" charset="-122"/>
              </a:rPr>
              <a:t>曲线的交点。</a:t>
            </a:r>
          </a:p>
        </p:txBody>
      </p:sp>
    </p:spTree>
  </p:cSld>
  <p:clrMapOvr>
    <a:masterClrMapping/>
  </p:clrMapOvr>
  <p:transition spd="slow">
    <p:cut thruBlk="1"/>
  </p:transition>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灯片编号占位符 5">
            <a:extLst>
              <a:ext uri="{FF2B5EF4-FFF2-40B4-BE49-F238E27FC236}">
                <a16:creationId xmlns:a16="http://schemas.microsoft.com/office/drawing/2014/main" id="{773DAB37-6440-48C0-992D-E4AA84107FA8}"/>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522E6A7F-0E82-4C66-996B-08491B7B784F}" type="slidenum">
              <a:rPr lang="en-US" altLang="zh-CN" sz="1400" smtClean="0"/>
              <a:pPr>
                <a:spcBef>
                  <a:spcPct val="0"/>
                </a:spcBef>
                <a:buFontTx/>
                <a:buNone/>
              </a:pPr>
              <a:t>45</a:t>
            </a:fld>
            <a:endParaRPr lang="en-US" altLang="zh-CN" sz="1400"/>
          </a:p>
        </p:txBody>
      </p:sp>
      <p:sp>
        <p:nvSpPr>
          <p:cNvPr id="52227" name="Rectangle 2">
            <a:extLst>
              <a:ext uri="{FF2B5EF4-FFF2-40B4-BE49-F238E27FC236}">
                <a16:creationId xmlns:a16="http://schemas.microsoft.com/office/drawing/2014/main" id="{4732CD64-E662-4B3D-8A10-CFA00EBC08C5}"/>
              </a:ext>
            </a:extLst>
          </p:cNvPr>
          <p:cNvSpPr>
            <a:spLocks noGrp="1" noChangeArrowheads="1"/>
          </p:cNvSpPr>
          <p:nvPr>
            <p:ph type="title"/>
          </p:nvPr>
        </p:nvSpPr>
        <p:spPr>
          <a:xfrm>
            <a:off x="685800" y="152400"/>
            <a:ext cx="6870700" cy="612775"/>
          </a:xfrm>
        </p:spPr>
        <p:txBody>
          <a:bodyPr/>
          <a:lstStyle/>
          <a:p>
            <a:pPr eaLnBrk="1" hangingPunct="1"/>
            <a:r>
              <a:rPr lang="en-US" altLang="zh-CN" sz="4000"/>
              <a:t>5</a:t>
            </a:r>
            <a:r>
              <a:rPr lang="zh-CN" altLang="en-US" sz="4000" b="1"/>
              <a:t>、垄断竞争市场的长期均衡</a:t>
            </a:r>
          </a:p>
        </p:txBody>
      </p:sp>
      <p:sp>
        <p:nvSpPr>
          <p:cNvPr id="333827" name="Rectangle 3">
            <a:extLst>
              <a:ext uri="{FF2B5EF4-FFF2-40B4-BE49-F238E27FC236}">
                <a16:creationId xmlns:a16="http://schemas.microsoft.com/office/drawing/2014/main" id="{ACB4974F-DB35-48F3-BA85-220A20A50526}"/>
              </a:ext>
            </a:extLst>
          </p:cNvPr>
          <p:cNvSpPr>
            <a:spLocks noGrp="1" noChangeArrowheads="1"/>
          </p:cNvSpPr>
          <p:nvPr>
            <p:ph type="body" idx="1"/>
          </p:nvPr>
        </p:nvSpPr>
        <p:spPr>
          <a:xfrm>
            <a:off x="468313" y="908050"/>
            <a:ext cx="8135937" cy="592138"/>
          </a:xfrm>
          <a:solidFill>
            <a:srgbClr val="FFCC00"/>
          </a:solidFill>
          <a:ln w="38100">
            <a:solidFill>
              <a:srgbClr val="FF0000"/>
            </a:solidFill>
            <a:miter lim="800000"/>
            <a:headEnd/>
            <a:tailEnd/>
          </a:ln>
        </p:spPr>
        <p:txBody>
          <a:bodyPr/>
          <a:lstStyle/>
          <a:p>
            <a:pPr marL="476250" indent="-476250" eaLnBrk="1" hangingPunct="1">
              <a:buFontTx/>
              <a:buNone/>
            </a:pPr>
            <a:r>
              <a:rPr lang="zh-CN" altLang="en-US" sz="2800" b="1">
                <a:solidFill>
                  <a:srgbClr val="660033"/>
                </a:solidFill>
                <a:ea typeface="黑体" panose="02010609060101010101" pitchFamily="49" charset="-122"/>
              </a:rPr>
              <a:t>均衡条件：</a:t>
            </a:r>
            <a:r>
              <a:rPr lang="en-US" altLang="zh-CN" sz="2800" b="1">
                <a:solidFill>
                  <a:srgbClr val="660033"/>
                </a:solidFill>
                <a:ea typeface="黑体" panose="02010609060101010101" pitchFamily="49" charset="-122"/>
              </a:rPr>
              <a:t>MR = LMC=SMC</a:t>
            </a:r>
            <a:r>
              <a:rPr lang="zh-CN" altLang="en-US" sz="2800" b="1">
                <a:solidFill>
                  <a:srgbClr val="660033"/>
                </a:solidFill>
                <a:ea typeface="黑体" panose="02010609060101010101" pitchFamily="49" charset="-122"/>
              </a:rPr>
              <a:t>，</a:t>
            </a:r>
            <a:r>
              <a:rPr lang="en-US" altLang="zh-CN" sz="2800" b="1">
                <a:solidFill>
                  <a:srgbClr val="660033"/>
                </a:solidFill>
                <a:ea typeface="黑体" panose="02010609060101010101" pitchFamily="49" charset="-122"/>
              </a:rPr>
              <a:t>AR = LAC=SAC</a:t>
            </a:r>
          </a:p>
        </p:txBody>
      </p:sp>
      <p:grpSp>
        <p:nvGrpSpPr>
          <p:cNvPr id="333828" name="Group 4">
            <a:extLst>
              <a:ext uri="{FF2B5EF4-FFF2-40B4-BE49-F238E27FC236}">
                <a16:creationId xmlns:a16="http://schemas.microsoft.com/office/drawing/2014/main" id="{077CEF68-43F3-4BCB-8293-6AD2A180A5D8}"/>
              </a:ext>
            </a:extLst>
          </p:cNvPr>
          <p:cNvGrpSpPr>
            <a:grpSpLocks/>
          </p:cNvGrpSpPr>
          <p:nvPr/>
        </p:nvGrpSpPr>
        <p:grpSpPr bwMode="auto">
          <a:xfrm>
            <a:off x="1081088" y="2038350"/>
            <a:ext cx="3692525" cy="2433638"/>
            <a:chOff x="681" y="1284"/>
            <a:chExt cx="2326" cy="1533"/>
          </a:xfrm>
        </p:grpSpPr>
        <p:grpSp>
          <p:nvGrpSpPr>
            <p:cNvPr id="52306" name="Group 5">
              <a:extLst>
                <a:ext uri="{FF2B5EF4-FFF2-40B4-BE49-F238E27FC236}">
                  <a16:creationId xmlns:a16="http://schemas.microsoft.com/office/drawing/2014/main" id="{2203D708-9206-4C81-919C-456AA942D5F3}"/>
                </a:ext>
              </a:extLst>
            </p:cNvPr>
            <p:cNvGrpSpPr>
              <a:grpSpLocks/>
            </p:cNvGrpSpPr>
            <p:nvPr/>
          </p:nvGrpSpPr>
          <p:grpSpPr bwMode="auto">
            <a:xfrm>
              <a:off x="1035" y="1284"/>
              <a:ext cx="1621" cy="1533"/>
              <a:chOff x="1035" y="1284"/>
              <a:chExt cx="1621" cy="1533"/>
            </a:xfrm>
          </p:grpSpPr>
          <p:sp>
            <p:nvSpPr>
              <p:cNvPr id="52310" name="Freeform 6">
                <a:extLst>
                  <a:ext uri="{FF2B5EF4-FFF2-40B4-BE49-F238E27FC236}">
                    <a16:creationId xmlns:a16="http://schemas.microsoft.com/office/drawing/2014/main" id="{FE4EE993-EA68-48C8-95F1-188978A01635}"/>
                  </a:ext>
                </a:extLst>
              </p:cNvPr>
              <p:cNvSpPr>
                <a:spLocks/>
              </p:cNvSpPr>
              <p:nvPr/>
            </p:nvSpPr>
            <p:spPr bwMode="auto">
              <a:xfrm>
                <a:off x="1035" y="1573"/>
                <a:ext cx="1220" cy="1244"/>
              </a:xfrm>
              <a:custGeom>
                <a:avLst/>
                <a:gdLst>
                  <a:gd name="T0" fmla="*/ 0 w 1220"/>
                  <a:gd name="T1" fmla="*/ 1244 h 1244"/>
                  <a:gd name="T2" fmla="*/ 243 w 1220"/>
                  <a:gd name="T3" fmla="*/ 1154 h 1244"/>
                  <a:gd name="T4" fmla="*/ 470 w 1220"/>
                  <a:gd name="T5" fmla="*/ 989 h 1244"/>
                  <a:gd name="T6" fmla="*/ 648 w 1220"/>
                  <a:gd name="T7" fmla="*/ 857 h 1244"/>
                  <a:gd name="T8" fmla="*/ 792 w 1220"/>
                  <a:gd name="T9" fmla="*/ 713 h 1244"/>
                  <a:gd name="T10" fmla="*/ 954 w 1220"/>
                  <a:gd name="T11" fmla="*/ 524 h 1244"/>
                  <a:gd name="T12" fmla="*/ 1080 w 1220"/>
                  <a:gd name="T13" fmla="*/ 344 h 1244"/>
                  <a:gd name="T14" fmla="*/ 1170 w 1220"/>
                  <a:gd name="T15" fmla="*/ 155 h 1244"/>
                  <a:gd name="T16" fmla="*/ 1220 w 1220"/>
                  <a:gd name="T17" fmla="*/ 0 h 1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20" h="1244">
                    <a:moveTo>
                      <a:pt x="0" y="1244"/>
                    </a:moveTo>
                    <a:lnTo>
                      <a:pt x="243" y="1154"/>
                    </a:lnTo>
                    <a:lnTo>
                      <a:pt x="470" y="989"/>
                    </a:lnTo>
                    <a:lnTo>
                      <a:pt x="648" y="857"/>
                    </a:lnTo>
                    <a:lnTo>
                      <a:pt x="792" y="713"/>
                    </a:lnTo>
                    <a:lnTo>
                      <a:pt x="954" y="524"/>
                    </a:lnTo>
                    <a:lnTo>
                      <a:pt x="1080" y="344"/>
                    </a:lnTo>
                    <a:lnTo>
                      <a:pt x="1170" y="155"/>
                    </a:lnTo>
                    <a:lnTo>
                      <a:pt x="1220" y="0"/>
                    </a:lnTo>
                  </a:path>
                </a:pathLst>
              </a:custGeom>
              <a:noFill/>
              <a:ln w="50800" cap="rnd"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311" name="Rectangle 7">
                <a:extLst>
                  <a:ext uri="{FF2B5EF4-FFF2-40B4-BE49-F238E27FC236}">
                    <a16:creationId xmlns:a16="http://schemas.microsoft.com/office/drawing/2014/main" id="{E191E323-9C13-42F2-8867-05CC88332626}"/>
                  </a:ext>
                </a:extLst>
              </p:cNvPr>
              <p:cNvSpPr>
                <a:spLocks noChangeArrowheads="1"/>
              </p:cNvSpPr>
              <p:nvPr/>
            </p:nvSpPr>
            <p:spPr bwMode="auto">
              <a:xfrm>
                <a:off x="2147" y="1284"/>
                <a:ext cx="509"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LMC</a:t>
                </a:r>
              </a:p>
            </p:txBody>
          </p:sp>
        </p:grpSp>
        <p:grpSp>
          <p:nvGrpSpPr>
            <p:cNvPr id="52307" name="Group 8">
              <a:extLst>
                <a:ext uri="{FF2B5EF4-FFF2-40B4-BE49-F238E27FC236}">
                  <a16:creationId xmlns:a16="http://schemas.microsoft.com/office/drawing/2014/main" id="{322253BB-F9D2-42A3-A4F1-924D497AF9D7}"/>
                </a:ext>
              </a:extLst>
            </p:cNvPr>
            <p:cNvGrpSpPr>
              <a:grpSpLocks/>
            </p:cNvGrpSpPr>
            <p:nvPr/>
          </p:nvGrpSpPr>
          <p:grpSpPr bwMode="auto">
            <a:xfrm>
              <a:off x="681" y="1611"/>
              <a:ext cx="2326" cy="837"/>
              <a:chOff x="681" y="1611"/>
              <a:chExt cx="2326" cy="837"/>
            </a:xfrm>
          </p:grpSpPr>
          <p:sp>
            <p:nvSpPr>
              <p:cNvPr id="52308" name="Freeform 9">
                <a:extLst>
                  <a:ext uri="{FF2B5EF4-FFF2-40B4-BE49-F238E27FC236}">
                    <a16:creationId xmlns:a16="http://schemas.microsoft.com/office/drawing/2014/main" id="{196FDD5E-8E6B-49CE-BC4D-9CB93C30FE32}"/>
                  </a:ext>
                </a:extLst>
              </p:cNvPr>
              <p:cNvSpPr>
                <a:spLocks/>
              </p:cNvSpPr>
              <p:nvPr/>
            </p:nvSpPr>
            <p:spPr bwMode="auto">
              <a:xfrm>
                <a:off x="681" y="1896"/>
                <a:ext cx="1996" cy="552"/>
              </a:xfrm>
              <a:custGeom>
                <a:avLst/>
                <a:gdLst>
                  <a:gd name="T0" fmla="*/ 0 w 1996"/>
                  <a:gd name="T1" fmla="*/ 16 h 552"/>
                  <a:gd name="T2" fmla="*/ 17 w 1996"/>
                  <a:gd name="T3" fmla="*/ 32 h 552"/>
                  <a:gd name="T4" fmla="*/ 34 w 1996"/>
                  <a:gd name="T5" fmla="*/ 48 h 552"/>
                  <a:gd name="T6" fmla="*/ 81 w 1996"/>
                  <a:gd name="T7" fmla="*/ 93 h 552"/>
                  <a:gd name="T8" fmla="*/ 133 w 1996"/>
                  <a:gd name="T9" fmla="*/ 145 h 552"/>
                  <a:gd name="T10" fmla="*/ 193 w 1996"/>
                  <a:gd name="T11" fmla="*/ 201 h 552"/>
                  <a:gd name="T12" fmla="*/ 257 w 1996"/>
                  <a:gd name="T13" fmla="*/ 262 h 552"/>
                  <a:gd name="T14" fmla="*/ 321 w 1996"/>
                  <a:gd name="T15" fmla="*/ 318 h 552"/>
                  <a:gd name="T16" fmla="*/ 381 w 1996"/>
                  <a:gd name="T17" fmla="*/ 367 h 552"/>
                  <a:gd name="T18" fmla="*/ 437 w 1996"/>
                  <a:gd name="T19" fmla="*/ 407 h 552"/>
                  <a:gd name="T20" fmla="*/ 516 w 1996"/>
                  <a:gd name="T21" fmla="*/ 444 h 552"/>
                  <a:gd name="T22" fmla="*/ 634 w 1996"/>
                  <a:gd name="T23" fmla="*/ 496 h 552"/>
                  <a:gd name="T24" fmla="*/ 728 w 1996"/>
                  <a:gd name="T25" fmla="*/ 520 h 552"/>
                  <a:gd name="T26" fmla="*/ 827 w 1996"/>
                  <a:gd name="T27" fmla="*/ 536 h 552"/>
                  <a:gd name="T28" fmla="*/ 929 w 1996"/>
                  <a:gd name="T29" fmla="*/ 544 h 552"/>
                  <a:gd name="T30" fmla="*/ 1011 w 1996"/>
                  <a:gd name="T31" fmla="*/ 552 h 552"/>
                  <a:gd name="T32" fmla="*/ 1135 w 1996"/>
                  <a:gd name="T33" fmla="*/ 536 h 552"/>
                  <a:gd name="T34" fmla="*/ 1234 w 1996"/>
                  <a:gd name="T35" fmla="*/ 520 h 552"/>
                  <a:gd name="T36" fmla="*/ 1328 w 1996"/>
                  <a:gd name="T37" fmla="*/ 500 h 552"/>
                  <a:gd name="T38" fmla="*/ 1422 w 1996"/>
                  <a:gd name="T39" fmla="*/ 479 h 552"/>
                  <a:gd name="T40" fmla="*/ 1465 w 1996"/>
                  <a:gd name="T41" fmla="*/ 463 h 552"/>
                  <a:gd name="T42" fmla="*/ 1512 w 1996"/>
                  <a:gd name="T43" fmla="*/ 443 h 552"/>
                  <a:gd name="T44" fmla="*/ 1559 w 1996"/>
                  <a:gd name="T45" fmla="*/ 419 h 552"/>
                  <a:gd name="T46" fmla="*/ 1606 w 1996"/>
                  <a:gd name="T47" fmla="*/ 391 h 552"/>
                  <a:gd name="T48" fmla="*/ 1658 w 1996"/>
                  <a:gd name="T49" fmla="*/ 351 h 552"/>
                  <a:gd name="T50" fmla="*/ 1709 w 1996"/>
                  <a:gd name="T51" fmla="*/ 302 h 552"/>
                  <a:gd name="T52" fmla="*/ 1765 w 1996"/>
                  <a:gd name="T53" fmla="*/ 250 h 552"/>
                  <a:gd name="T54" fmla="*/ 1820 w 1996"/>
                  <a:gd name="T55" fmla="*/ 193 h 552"/>
                  <a:gd name="T56" fmla="*/ 1872 w 1996"/>
                  <a:gd name="T57" fmla="*/ 137 h 552"/>
                  <a:gd name="T58" fmla="*/ 1919 w 1996"/>
                  <a:gd name="T59" fmla="*/ 85 h 552"/>
                  <a:gd name="T60" fmla="*/ 1962 w 1996"/>
                  <a:gd name="T61" fmla="*/ 36 h 552"/>
                  <a:gd name="T62" fmla="*/ 1996 w 1996"/>
                  <a:gd name="T63" fmla="*/ 0 h 55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996" h="552">
                    <a:moveTo>
                      <a:pt x="0" y="16"/>
                    </a:moveTo>
                    <a:lnTo>
                      <a:pt x="17" y="32"/>
                    </a:lnTo>
                    <a:lnTo>
                      <a:pt x="34" y="48"/>
                    </a:lnTo>
                    <a:lnTo>
                      <a:pt x="81" y="93"/>
                    </a:lnTo>
                    <a:lnTo>
                      <a:pt x="133" y="145"/>
                    </a:lnTo>
                    <a:lnTo>
                      <a:pt x="193" y="201"/>
                    </a:lnTo>
                    <a:lnTo>
                      <a:pt x="257" y="262"/>
                    </a:lnTo>
                    <a:lnTo>
                      <a:pt x="321" y="318"/>
                    </a:lnTo>
                    <a:lnTo>
                      <a:pt x="381" y="367"/>
                    </a:lnTo>
                    <a:lnTo>
                      <a:pt x="437" y="407"/>
                    </a:lnTo>
                    <a:lnTo>
                      <a:pt x="516" y="444"/>
                    </a:lnTo>
                    <a:lnTo>
                      <a:pt x="634" y="496"/>
                    </a:lnTo>
                    <a:lnTo>
                      <a:pt x="728" y="520"/>
                    </a:lnTo>
                    <a:lnTo>
                      <a:pt x="827" y="536"/>
                    </a:lnTo>
                    <a:lnTo>
                      <a:pt x="929" y="544"/>
                    </a:lnTo>
                    <a:lnTo>
                      <a:pt x="1011" y="552"/>
                    </a:lnTo>
                    <a:lnTo>
                      <a:pt x="1135" y="536"/>
                    </a:lnTo>
                    <a:lnTo>
                      <a:pt x="1234" y="520"/>
                    </a:lnTo>
                    <a:lnTo>
                      <a:pt x="1328" y="500"/>
                    </a:lnTo>
                    <a:lnTo>
                      <a:pt x="1422" y="479"/>
                    </a:lnTo>
                    <a:lnTo>
                      <a:pt x="1465" y="463"/>
                    </a:lnTo>
                    <a:lnTo>
                      <a:pt x="1512" y="443"/>
                    </a:lnTo>
                    <a:lnTo>
                      <a:pt x="1559" y="419"/>
                    </a:lnTo>
                    <a:lnTo>
                      <a:pt x="1606" y="391"/>
                    </a:lnTo>
                    <a:lnTo>
                      <a:pt x="1658" y="351"/>
                    </a:lnTo>
                    <a:lnTo>
                      <a:pt x="1709" y="302"/>
                    </a:lnTo>
                    <a:lnTo>
                      <a:pt x="1765" y="250"/>
                    </a:lnTo>
                    <a:lnTo>
                      <a:pt x="1820" y="193"/>
                    </a:lnTo>
                    <a:lnTo>
                      <a:pt x="1872" y="137"/>
                    </a:lnTo>
                    <a:lnTo>
                      <a:pt x="1919" y="85"/>
                    </a:lnTo>
                    <a:lnTo>
                      <a:pt x="1962" y="36"/>
                    </a:lnTo>
                    <a:lnTo>
                      <a:pt x="1996" y="0"/>
                    </a:lnTo>
                  </a:path>
                </a:pathLst>
              </a:custGeom>
              <a:noFill/>
              <a:ln w="50800" cap="rnd" cmpd="sng">
                <a:solidFill>
                  <a:srgbClr val="00CC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309" name="Rectangle 10">
                <a:extLst>
                  <a:ext uri="{FF2B5EF4-FFF2-40B4-BE49-F238E27FC236}">
                    <a16:creationId xmlns:a16="http://schemas.microsoft.com/office/drawing/2014/main" id="{3857F25B-661A-4169-B656-0584C6CFE4F7}"/>
                  </a:ext>
                </a:extLst>
              </p:cNvPr>
              <p:cNvSpPr>
                <a:spLocks noChangeArrowheads="1"/>
              </p:cNvSpPr>
              <p:nvPr/>
            </p:nvSpPr>
            <p:spPr bwMode="auto">
              <a:xfrm>
                <a:off x="2541" y="1611"/>
                <a:ext cx="466"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LAC</a:t>
                </a:r>
              </a:p>
            </p:txBody>
          </p:sp>
        </p:grpSp>
      </p:grpSp>
      <p:grpSp>
        <p:nvGrpSpPr>
          <p:cNvPr id="333835" name="Group 11">
            <a:extLst>
              <a:ext uri="{FF2B5EF4-FFF2-40B4-BE49-F238E27FC236}">
                <a16:creationId xmlns:a16="http://schemas.microsoft.com/office/drawing/2014/main" id="{D39CF545-1307-41CE-8195-9304427B70C1}"/>
              </a:ext>
            </a:extLst>
          </p:cNvPr>
          <p:cNvGrpSpPr>
            <a:grpSpLocks/>
          </p:cNvGrpSpPr>
          <p:nvPr/>
        </p:nvGrpSpPr>
        <p:grpSpPr bwMode="auto">
          <a:xfrm>
            <a:off x="5429250" y="2038350"/>
            <a:ext cx="3687763" cy="2505075"/>
            <a:chOff x="3420" y="1284"/>
            <a:chExt cx="2323" cy="1578"/>
          </a:xfrm>
        </p:grpSpPr>
        <p:grpSp>
          <p:nvGrpSpPr>
            <p:cNvPr id="52300" name="Group 12">
              <a:extLst>
                <a:ext uri="{FF2B5EF4-FFF2-40B4-BE49-F238E27FC236}">
                  <a16:creationId xmlns:a16="http://schemas.microsoft.com/office/drawing/2014/main" id="{BA99E800-6DD5-40CE-BA7C-A12D72E0F50B}"/>
                </a:ext>
              </a:extLst>
            </p:cNvPr>
            <p:cNvGrpSpPr>
              <a:grpSpLocks/>
            </p:cNvGrpSpPr>
            <p:nvPr/>
          </p:nvGrpSpPr>
          <p:grpSpPr bwMode="auto">
            <a:xfrm>
              <a:off x="3780" y="1284"/>
              <a:ext cx="1612" cy="1578"/>
              <a:chOff x="3780" y="1284"/>
              <a:chExt cx="1612" cy="1578"/>
            </a:xfrm>
          </p:grpSpPr>
          <p:sp>
            <p:nvSpPr>
              <p:cNvPr id="52304" name="Freeform 13">
                <a:extLst>
                  <a:ext uri="{FF2B5EF4-FFF2-40B4-BE49-F238E27FC236}">
                    <a16:creationId xmlns:a16="http://schemas.microsoft.com/office/drawing/2014/main" id="{A0B25695-ACA8-4863-82E1-062AC40CB2A9}"/>
                  </a:ext>
                </a:extLst>
              </p:cNvPr>
              <p:cNvSpPr>
                <a:spLocks/>
              </p:cNvSpPr>
              <p:nvPr/>
            </p:nvSpPr>
            <p:spPr bwMode="auto">
              <a:xfrm>
                <a:off x="3780" y="1573"/>
                <a:ext cx="1202" cy="1289"/>
              </a:xfrm>
              <a:custGeom>
                <a:avLst/>
                <a:gdLst>
                  <a:gd name="T0" fmla="*/ 0 w 1202"/>
                  <a:gd name="T1" fmla="*/ 1289 h 1289"/>
                  <a:gd name="T2" fmla="*/ 207 w 1202"/>
                  <a:gd name="T3" fmla="*/ 1217 h 1289"/>
                  <a:gd name="T4" fmla="*/ 423 w 1202"/>
                  <a:gd name="T5" fmla="*/ 1118 h 1289"/>
                  <a:gd name="T6" fmla="*/ 594 w 1202"/>
                  <a:gd name="T7" fmla="*/ 983 h 1289"/>
                  <a:gd name="T8" fmla="*/ 765 w 1202"/>
                  <a:gd name="T9" fmla="*/ 794 h 1289"/>
                  <a:gd name="T10" fmla="*/ 873 w 1202"/>
                  <a:gd name="T11" fmla="*/ 659 h 1289"/>
                  <a:gd name="T12" fmla="*/ 999 w 1202"/>
                  <a:gd name="T13" fmla="*/ 470 h 1289"/>
                  <a:gd name="T14" fmla="*/ 1143 w 1202"/>
                  <a:gd name="T15" fmla="*/ 200 h 1289"/>
                  <a:gd name="T16" fmla="*/ 1202 w 1202"/>
                  <a:gd name="T17" fmla="*/ 0 h 12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02" h="1289">
                    <a:moveTo>
                      <a:pt x="0" y="1289"/>
                    </a:moveTo>
                    <a:lnTo>
                      <a:pt x="207" y="1217"/>
                    </a:lnTo>
                    <a:lnTo>
                      <a:pt x="423" y="1118"/>
                    </a:lnTo>
                    <a:lnTo>
                      <a:pt x="594" y="983"/>
                    </a:lnTo>
                    <a:lnTo>
                      <a:pt x="765" y="794"/>
                    </a:lnTo>
                    <a:lnTo>
                      <a:pt x="873" y="659"/>
                    </a:lnTo>
                    <a:lnTo>
                      <a:pt x="999" y="470"/>
                    </a:lnTo>
                    <a:lnTo>
                      <a:pt x="1143" y="200"/>
                    </a:lnTo>
                    <a:lnTo>
                      <a:pt x="1202" y="0"/>
                    </a:lnTo>
                  </a:path>
                </a:pathLst>
              </a:custGeom>
              <a:noFill/>
              <a:ln w="50800" cap="rnd"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305" name="Rectangle 14">
                <a:extLst>
                  <a:ext uri="{FF2B5EF4-FFF2-40B4-BE49-F238E27FC236}">
                    <a16:creationId xmlns:a16="http://schemas.microsoft.com/office/drawing/2014/main" id="{39647FCE-B5D8-4ED6-83C3-1FA87C7A8F12}"/>
                  </a:ext>
                </a:extLst>
              </p:cNvPr>
              <p:cNvSpPr>
                <a:spLocks noChangeArrowheads="1"/>
              </p:cNvSpPr>
              <p:nvPr/>
            </p:nvSpPr>
            <p:spPr bwMode="auto">
              <a:xfrm>
                <a:off x="4883" y="1284"/>
                <a:ext cx="509"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LMC</a:t>
                </a:r>
              </a:p>
            </p:txBody>
          </p:sp>
        </p:grpSp>
        <p:grpSp>
          <p:nvGrpSpPr>
            <p:cNvPr id="52301" name="Group 15">
              <a:extLst>
                <a:ext uri="{FF2B5EF4-FFF2-40B4-BE49-F238E27FC236}">
                  <a16:creationId xmlns:a16="http://schemas.microsoft.com/office/drawing/2014/main" id="{49EAD318-450E-424C-BE22-210B0CE8F38C}"/>
                </a:ext>
              </a:extLst>
            </p:cNvPr>
            <p:cNvGrpSpPr>
              <a:grpSpLocks/>
            </p:cNvGrpSpPr>
            <p:nvPr/>
          </p:nvGrpSpPr>
          <p:grpSpPr bwMode="auto">
            <a:xfrm>
              <a:off x="3420" y="1611"/>
              <a:ext cx="2323" cy="846"/>
              <a:chOff x="3420" y="1611"/>
              <a:chExt cx="2323" cy="846"/>
            </a:xfrm>
          </p:grpSpPr>
          <p:sp>
            <p:nvSpPr>
              <p:cNvPr id="52302" name="Freeform 16">
                <a:extLst>
                  <a:ext uri="{FF2B5EF4-FFF2-40B4-BE49-F238E27FC236}">
                    <a16:creationId xmlns:a16="http://schemas.microsoft.com/office/drawing/2014/main" id="{C715F1C3-19AE-42D1-A555-49D8F72A0DB9}"/>
                  </a:ext>
                </a:extLst>
              </p:cNvPr>
              <p:cNvSpPr>
                <a:spLocks/>
              </p:cNvSpPr>
              <p:nvPr/>
            </p:nvSpPr>
            <p:spPr bwMode="auto">
              <a:xfrm>
                <a:off x="3420" y="1896"/>
                <a:ext cx="1984" cy="561"/>
              </a:xfrm>
              <a:custGeom>
                <a:avLst/>
                <a:gdLst>
                  <a:gd name="T0" fmla="*/ 0 w 1984"/>
                  <a:gd name="T1" fmla="*/ 3 h 561"/>
                  <a:gd name="T2" fmla="*/ 73 w 1984"/>
                  <a:gd name="T3" fmla="*/ 93 h 561"/>
                  <a:gd name="T4" fmla="*/ 125 w 1984"/>
                  <a:gd name="T5" fmla="*/ 145 h 561"/>
                  <a:gd name="T6" fmla="*/ 186 w 1984"/>
                  <a:gd name="T7" fmla="*/ 201 h 561"/>
                  <a:gd name="T8" fmla="*/ 246 w 1984"/>
                  <a:gd name="T9" fmla="*/ 262 h 561"/>
                  <a:gd name="T10" fmla="*/ 315 w 1984"/>
                  <a:gd name="T11" fmla="*/ 318 h 561"/>
                  <a:gd name="T12" fmla="*/ 376 w 1984"/>
                  <a:gd name="T13" fmla="*/ 367 h 561"/>
                  <a:gd name="T14" fmla="*/ 480 w 1984"/>
                  <a:gd name="T15" fmla="*/ 435 h 561"/>
                  <a:gd name="T16" fmla="*/ 531 w 1984"/>
                  <a:gd name="T17" fmla="*/ 459 h 561"/>
                  <a:gd name="T18" fmla="*/ 575 w 1984"/>
                  <a:gd name="T19" fmla="*/ 479 h 561"/>
                  <a:gd name="T20" fmla="*/ 627 w 1984"/>
                  <a:gd name="T21" fmla="*/ 496 h 561"/>
                  <a:gd name="T22" fmla="*/ 722 w 1984"/>
                  <a:gd name="T23" fmla="*/ 520 h 561"/>
                  <a:gd name="T24" fmla="*/ 817 w 1984"/>
                  <a:gd name="T25" fmla="*/ 536 h 561"/>
                  <a:gd name="T26" fmla="*/ 920 w 1984"/>
                  <a:gd name="T27" fmla="*/ 544 h 561"/>
                  <a:gd name="T28" fmla="*/ 1026 w 1984"/>
                  <a:gd name="T29" fmla="*/ 561 h 561"/>
                  <a:gd name="T30" fmla="*/ 1107 w 1984"/>
                  <a:gd name="T31" fmla="*/ 561 h 561"/>
                  <a:gd name="T32" fmla="*/ 1224 w 1984"/>
                  <a:gd name="T33" fmla="*/ 534 h 561"/>
                  <a:gd name="T34" fmla="*/ 1341 w 1984"/>
                  <a:gd name="T35" fmla="*/ 516 h 561"/>
                  <a:gd name="T36" fmla="*/ 1413 w 1984"/>
                  <a:gd name="T37" fmla="*/ 479 h 561"/>
                  <a:gd name="T38" fmla="*/ 1500 w 1984"/>
                  <a:gd name="T39" fmla="*/ 443 h 561"/>
                  <a:gd name="T40" fmla="*/ 1595 w 1984"/>
                  <a:gd name="T41" fmla="*/ 391 h 561"/>
                  <a:gd name="T42" fmla="*/ 1647 w 1984"/>
                  <a:gd name="T43" fmla="*/ 351 h 561"/>
                  <a:gd name="T44" fmla="*/ 1699 w 1984"/>
                  <a:gd name="T45" fmla="*/ 302 h 561"/>
                  <a:gd name="T46" fmla="*/ 1751 w 1984"/>
                  <a:gd name="T47" fmla="*/ 250 h 561"/>
                  <a:gd name="T48" fmla="*/ 1811 w 1984"/>
                  <a:gd name="T49" fmla="*/ 193 h 561"/>
                  <a:gd name="T50" fmla="*/ 1863 w 1984"/>
                  <a:gd name="T51" fmla="*/ 137 h 561"/>
                  <a:gd name="T52" fmla="*/ 1906 w 1984"/>
                  <a:gd name="T53" fmla="*/ 85 h 561"/>
                  <a:gd name="T54" fmla="*/ 1949 w 1984"/>
                  <a:gd name="T55" fmla="*/ 36 h 561"/>
                  <a:gd name="T56" fmla="*/ 1984 w 1984"/>
                  <a:gd name="T57" fmla="*/ 0 h 56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984" h="561">
                    <a:moveTo>
                      <a:pt x="0" y="3"/>
                    </a:moveTo>
                    <a:lnTo>
                      <a:pt x="73" y="93"/>
                    </a:lnTo>
                    <a:lnTo>
                      <a:pt x="125" y="145"/>
                    </a:lnTo>
                    <a:lnTo>
                      <a:pt x="186" y="201"/>
                    </a:lnTo>
                    <a:lnTo>
                      <a:pt x="246" y="262"/>
                    </a:lnTo>
                    <a:lnTo>
                      <a:pt x="315" y="318"/>
                    </a:lnTo>
                    <a:lnTo>
                      <a:pt x="376" y="367"/>
                    </a:lnTo>
                    <a:lnTo>
                      <a:pt x="480" y="435"/>
                    </a:lnTo>
                    <a:lnTo>
                      <a:pt x="531" y="459"/>
                    </a:lnTo>
                    <a:lnTo>
                      <a:pt x="575" y="479"/>
                    </a:lnTo>
                    <a:lnTo>
                      <a:pt x="627" y="496"/>
                    </a:lnTo>
                    <a:lnTo>
                      <a:pt x="722" y="520"/>
                    </a:lnTo>
                    <a:lnTo>
                      <a:pt x="817" y="536"/>
                    </a:lnTo>
                    <a:lnTo>
                      <a:pt x="920" y="544"/>
                    </a:lnTo>
                    <a:lnTo>
                      <a:pt x="1026" y="561"/>
                    </a:lnTo>
                    <a:lnTo>
                      <a:pt x="1107" y="561"/>
                    </a:lnTo>
                    <a:lnTo>
                      <a:pt x="1224" y="534"/>
                    </a:lnTo>
                    <a:lnTo>
                      <a:pt x="1341" y="516"/>
                    </a:lnTo>
                    <a:lnTo>
                      <a:pt x="1413" y="479"/>
                    </a:lnTo>
                    <a:lnTo>
                      <a:pt x="1500" y="443"/>
                    </a:lnTo>
                    <a:lnTo>
                      <a:pt x="1595" y="391"/>
                    </a:lnTo>
                    <a:lnTo>
                      <a:pt x="1647" y="351"/>
                    </a:lnTo>
                    <a:lnTo>
                      <a:pt x="1699" y="302"/>
                    </a:lnTo>
                    <a:lnTo>
                      <a:pt x="1751" y="250"/>
                    </a:lnTo>
                    <a:lnTo>
                      <a:pt x="1811" y="193"/>
                    </a:lnTo>
                    <a:lnTo>
                      <a:pt x="1863" y="137"/>
                    </a:lnTo>
                    <a:lnTo>
                      <a:pt x="1906" y="85"/>
                    </a:lnTo>
                    <a:lnTo>
                      <a:pt x="1949" y="36"/>
                    </a:lnTo>
                    <a:lnTo>
                      <a:pt x="1984" y="0"/>
                    </a:lnTo>
                  </a:path>
                </a:pathLst>
              </a:custGeom>
              <a:noFill/>
              <a:ln w="50800" cap="rnd" cmpd="sng">
                <a:solidFill>
                  <a:srgbClr val="00CC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303" name="Rectangle 17">
                <a:extLst>
                  <a:ext uri="{FF2B5EF4-FFF2-40B4-BE49-F238E27FC236}">
                    <a16:creationId xmlns:a16="http://schemas.microsoft.com/office/drawing/2014/main" id="{B4281CF2-AF7E-447C-9585-734818B42F13}"/>
                  </a:ext>
                </a:extLst>
              </p:cNvPr>
              <p:cNvSpPr>
                <a:spLocks noChangeArrowheads="1"/>
              </p:cNvSpPr>
              <p:nvPr/>
            </p:nvSpPr>
            <p:spPr bwMode="auto">
              <a:xfrm>
                <a:off x="5277" y="1611"/>
                <a:ext cx="466"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LAC</a:t>
                </a:r>
              </a:p>
            </p:txBody>
          </p:sp>
        </p:grpSp>
      </p:grpSp>
      <p:grpSp>
        <p:nvGrpSpPr>
          <p:cNvPr id="333842" name="Group 18">
            <a:extLst>
              <a:ext uri="{FF2B5EF4-FFF2-40B4-BE49-F238E27FC236}">
                <a16:creationId xmlns:a16="http://schemas.microsoft.com/office/drawing/2014/main" id="{ED844376-FFD3-4921-9F10-E440F6747AA9}"/>
              </a:ext>
            </a:extLst>
          </p:cNvPr>
          <p:cNvGrpSpPr>
            <a:grpSpLocks/>
          </p:cNvGrpSpPr>
          <p:nvPr/>
        </p:nvGrpSpPr>
        <p:grpSpPr bwMode="auto">
          <a:xfrm>
            <a:off x="774700" y="2498725"/>
            <a:ext cx="4324350" cy="3046413"/>
            <a:chOff x="488" y="1574"/>
            <a:chExt cx="2724" cy="1919"/>
          </a:xfrm>
        </p:grpSpPr>
        <p:grpSp>
          <p:nvGrpSpPr>
            <p:cNvPr id="52294" name="Group 19">
              <a:extLst>
                <a:ext uri="{FF2B5EF4-FFF2-40B4-BE49-F238E27FC236}">
                  <a16:creationId xmlns:a16="http://schemas.microsoft.com/office/drawing/2014/main" id="{8AE331F2-6308-489F-BA26-DA47C9DC0F91}"/>
                </a:ext>
              </a:extLst>
            </p:cNvPr>
            <p:cNvGrpSpPr>
              <a:grpSpLocks/>
            </p:cNvGrpSpPr>
            <p:nvPr/>
          </p:nvGrpSpPr>
          <p:grpSpPr bwMode="auto">
            <a:xfrm>
              <a:off x="488" y="1574"/>
              <a:ext cx="2724" cy="1277"/>
              <a:chOff x="488" y="1574"/>
              <a:chExt cx="2724" cy="1277"/>
            </a:xfrm>
          </p:grpSpPr>
          <p:sp>
            <p:nvSpPr>
              <p:cNvPr id="52298" name="Line 20">
                <a:extLst>
                  <a:ext uri="{FF2B5EF4-FFF2-40B4-BE49-F238E27FC236}">
                    <a16:creationId xmlns:a16="http://schemas.microsoft.com/office/drawing/2014/main" id="{F420E6B0-D20E-4B60-9B4F-6242741D906E}"/>
                  </a:ext>
                </a:extLst>
              </p:cNvPr>
              <p:cNvSpPr>
                <a:spLocks noChangeShapeType="1"/>
              </p:cNvSpPr>
              <p:nvPr/>
            </p:nvSpPr>
            <p:spPr bwMode="auto">
              <a:xfrm>
                <a:off x="488" y="1574"/>
                <a:ext cx="2223" cy="1071"/>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99" name="Rectangle 21">
                <a:extLst>
                  <a:ext uri="{FF2B5EF4-FFF2-40B4-BE49-F238E27FC236}">
                    <a16:creationId xmlns:a16="http://schemas.microsoft.com/office/drawing/2014/main" id="{675BD731-000F-44E3-B976-34C5E8A94B7F}"/>
                  </a:ext>
                </a:extLst>
              </p:cNvPr>
              <p:cNvSpPr>
                <a:spLocks noChangeArrowheads="1"/>
              </p:cNvSpPr>
              <p:nvPr/>
            </p:nvSpPr>
            <p:spPr bwMode="auto">
              <a:xfrm>
                <a:off x="2640" y="2565"/>
                <a:ext cx="57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d(AR)</a:t>
                </a:r>
              </a:p>
            </p:txBody>
          </p:sp>
        </p:grpSp>
        <p:grpSp>
          <p:nvGrpSpPr>
            <p:cNvPr id="52295" name="Group 22">
              <a:extLst>
                <a:ext uri="{FF2B5EF4-FFF2-40B4-BE49-F238E27FC236}">
                  <a16:creationId xmlns:a16="http://schemas.microsoft.com/office/drawing/2014/main" id="{C97E92D8-A24A-48A2-A542-AE0248DA3EF9}"/>
                </a:ext>
              </a:extLst>
            </p:cNvPr>
            <p:cNvGrpSpPr>
              <a:grpSpLocks/>
            </p:cNvGrpSpPr>
            <p:nvPr/>
          </p:nvGrpSpPr>
          <p:grpSpPr bwMode="auto">
            <a:xfrm>
              <a:off x="497" y="1583"/>
              <a:ext cx="2102" cy="1910"/>
              <a:chOff x="497" y="1583"/>
              <a:chExt cx="2102" cy="1910"/>
            </a:xfrm>
          </p:grpSpPr>
          <p:sp>
            <p:nvSpPr>
              <p:cNvPr id="52296" name="Line 23">
                <a:extLst>
                  <a:ext uri="{FF2B5EF4-FFF2-40B4-BE49-F238E27FC236}">
                    <a16:creationId xmlns:a16="http://schemas.microsoft.com/office/drawing/2014/main" id="{F3ADA792-B801-42CA-98AD-2D808DFA7286}"/>
                  </a:ext>
                </a:extLst>
              </p:cNvPr>
              <p:cNvSpPr>
                <a:spLocks noChangeShapeType="1"/>
              </p:cNvSpPr>
              <p:nvPr/>
            </p:nvSpPr>
            <p:spPr bwMode="auto">
              <a:xfrm>
                <a:off x="497" y="1583"/>
                <a:ext cx="1791" cy="1695"/>
              </a:xfrm>
              <a:prstGeom prst="line">
                <a:avLst/>
              </a:prstGeom>
              <a:noFill/>
              <a:ln w="508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97" name="Rectangle 24">
                <a:extLst>
                  <a:ext uri="{FF2B5EF4-FFF2-40B4-BE49-F238E27FC236}">
                    <a16:creationId xmlns:a16="http://schemas.microsoft.com/office/drawing/2014/main" id="{F96D1944-84BA-42C4-8590-5B9EC6B719F9}"/>
                  </a:ext>
                </a:extLst>
              </p:cNvPr>
              <p:cNvSpPr>
                <a:spLocks noChangeArrowheads="1"/>
              </p:cNvSpPr>
              <p:nvPr/>
            </p:nvSpPr>
            <p:spPr bwMode="auto">
              <a:xfrm>
                <a:off x="2208" y="3207"/>
                <a:ext cx="39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MR</a:t>
                </a:r>
                <a:endParaRPr lang="en-US" altLang="zh-CN" sz="2400" i="1" baseline="-25000">
                  <a:latin typeface="Times New Roman" panose="02020603050405020304" pitchFamily="18" charset="0"/>
                </a:endParaRPr>
              </a:p>
            </p:txBody>
          </p:sp>
        </p:grpSp>
      </p:grpSp>
      <p:grpSp>
        <p:nvGrpSpPr>
          <p:cNvPr id="333849" name="Group 25">
            <a:extLst>
              <a:ext uri="{FF2B5EF4-FFF2-40B4-BE49-F238E27FC236}">
                <a16:creationId xmlns:a16="http://schemas.microsoft.com/office/drawing/2014/main" id="{499CAE6E-75CC-4C56-9C84-D60296FBE734}"/>
              </a:ext>
            </a:extLst>
          </p:cNvPr>
          <p:cNvGrpSpPr>
            <a:grpSpLocks/>
          </p:cNvGrpSpPr>
          <p:nvPr/>
        </p:nvGrpSpPr>
        <p:grpSpPr bwMode="auto">
          <a:xfrm>
            <a:off x="5040313" y="3198813"/>
            <a:ext cx="3754437" cy="2632075"/>
            <a:chOff x="3175" y="2015"/>
            <a:chExt cx="2365" cy="1658"/>
          </a:xfrm>
        </p:grpSpPr>
        <p:grpSp>
          <p:nvGrpSpPr>
            <p:cNvPr id="52288" name="Group 26">
              <a:extLst>
                <a:ext uri="{FF2B5EF4-FFF2-40B4-BE49-F238E27FC236}">
                  <a16:creationId xmlns:a16="http://schemas.microsoft.com/office/drawing/2014/main" id="{0A5F77B4-66A9-412B-85C1-A5232FB92220}"/>
                </a:ext>
              </a:extLst>
            </p:cNvPr>
            <p:cNvGrpSpPr>
              <a:grpSpLocks/>
            </p:cNvGrpSpPr>
            <p:nvPr/>
          </p:nvGrpSpPr>
          <p:grpSpPr bwMode="auto">
            <a:xfrm>
              <a:off x="3184" y="2015"/>
              <a:ext cx="2356" cy="1055"/>
              <a:chOff x="3184" y="2015"/>
              <a:chExt cx="2356" cy="1055"/>
            </a:xfrm>
          </p:grpSpPr>
          <p:sp>
            <p:nvSpPr>
              <p:cNvPr id="52292" name="Line 27">
                <a:extLst>
                  <a:ext uri="{FF2B5EF4-FFF2-40B4-BE49-F238E27FC236}">
                    <a16:creationId xmlns:a16="http://schemas.microsoft.com/office/drawing/2014/main" id="{0BF0A5DC-B419-4936-9219-B869D5B7CCBF}"/>
                  </a:ext>
                </a:extLst>
              </p:cNvPr>
              <p:cNvSpPr>
                <a:spLocks noChangeShapeType="1"/>
              </p:cNvSpPr>
              <p:nvPr/>
            </p:nvSpPr>
            <p:spPr bwMode="auto">
              <a:xfrm>
                <a:off x="3184" y="2015"/>
                <a:ext cx="1906" cy="916"/>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93" name="Rectangle 28">
                <a:extLst>
                  <a:ext uri="{FF2B5EF4-FFF2-40B4-BE49-F238E27FC236}">
                    <a16:creationId xmlns:a16="http://schemas.microsoft.com/office/drawing/2014/main" id="{F4D28508-F200-4A39-8AF8-90701CA0D844}"/>
                  </a:ext>
                </a:extLst>
              </p:cNvPr>
              <p:cNvSpPr>
                <a:spLocks noChangeArrowheads="1"/>
              </p:cNvSpPr>
              <p:nvPr/>
            </p:nvSpPr>
            <p:spPr bwMode="auto">
              <a:xfrm>
                <a:off x="5040" y="2841"/>
                <a:ext cx="50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1800" i="1"/>
                  <a:t>d(AR)</a:t>
                </a:r>
              </a:p>
            </p:txBody>
          </p:sp>
        </p:grpSp>
        <p:grpSp>
          <p:nvGrpSpPr>
            <p:cNvPr id="52289" name="Group 29">
              <a:extLst>
                <a:ext uri="{FF2B5EF4-FFF2-40B4-BE49-F238E27FC236}">
                  <a16:creationId xmlns:a16="http://schemas.microsoft.com/office/drawing/2014/main" id="{8442307D-BDCF-4902-BB86-6C34505541D3}"/>
                </a:ext>
              </a:extLst>
            </p:cNvPr>
            <p:cNvGrpSpPr>
              <a:grpSpLocks/>
            </p:cNvGrpSpPr>
            <p:nvPr/>
          </p:nvGrpSpPr>
          <p:grpSpPr bwMode="auto">
            <a:xfrm>
              <a:off x="3175" y="2024"/>
              <a:ext cx="1908" cy="1649"/>
              <a:chOff x="3175" y="2024"/>
              <a:chExt cx="1908" cy="1649"/>
            </a:xfrm>
          </p:grpSpPr>
          <p:sp>
            <p:nvSpPr>
              <p:cNvPr id="52290" name="Line 30">
                <a:extLst>
                  <a:ext uri="{FF2B5EF4-FFF2-40B4-BE49-F238E27FC236}">
                    <a16:creationId xmlns:a16="http://schemas.microsoft.com/office/drawing/2014/main" id="{05EF4B39-4E62-4FB6-9D98-C8A3E155E20E}"/>
                  </a:ext>
                </a:extLst>
              </p:cNvPr>
              <p:cNvSpPr>
                <a:spLocks noChangeShapeType="1"/>
              </p:cNvSpPr>
              <p:nvPr/>
            </p:nvSpPr>
            <p:spPr bwMode="auto">
              <a:xfrm>
                <a:off x="3175" y="2024"/>
                <a:ext cx="1522" cy="1440"/>
              </a:xfrm>
              <a:prstGeom prst="line">
                <a:avLst/>
              </a:prstGeom>
              <a:noFill/>
              <a:ln w="508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91" name="Rectangle 31">
                <a:extLst>
                  <a:ext uri="{FF2B5EF4-FFF2-40B4-BE49-F238E27FC236}">
                    <a16:creationId xmlns:a16="http://schemas.microsoft.com/office/drawing/2014/main" id="{75FD1617-80FD-4C6F-BD66-9BB7173AADF7}"/>
                  </a:ext>
                </a:extLst>
              </p:cNvPr>
              <p:cNvSpPr>
                <a:spLocks noChangeArrowheads="1"/>
              </p:cNvSpPr>
              <p:nvPr/>
            </p:nvSpPr>
            <p:spPr bwMode="auto">
              <a:xfrm>
                <a:off x="4692" y="3387"/>
                <a:ext cx="39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MR</a:t>
                </a:r>
                <a:endParaRPr lang="en-US" altLang="zh-CN" sz="2400" i="1" baseline="-25000">
                  <a:latin typeface="Times New Roman" panose="02020603050405020304" pitchFamily="18" charset="0"/>
                </a:endParaRPr>
              </a:p>
            </p:txBody>
          </p:sp>
        </p:grpSp>
      </p:grpSp>
      <p:grpSp>
        <p:nvGrpSpPr>
          <p:cNvPr id="333856" name="Group 32">
            <a:extLst>
              <a:ext uri="{FF2B5EF4-FFF2-40B4-BE49-F238E27FC236}">
                <a16:creationId xmlns:a16="http://schemas.microsoft.com/office/drawing/2014/main" id="{7703C9EB-6630-4970-B75D-75B41A2F734F}"/>
              </a:ext>
            </a:extLst>
          </p:cNvPr>
          <p:cNvGrpSpPr>
            <a:grpSpLocks/>
          </p:cNvGrpSpPr>
          <p:nvPr/>
        </p:nvGrpSpPr>
        <p:grpSpPr bwMode="auto">
          <a:xfrm>
            <a:off x="381000" y="1893888"/>
            <a:ext cx="4422775" cy="4475162"/>
            <a:chOff x="240" y="1193"/>
            <a:chExt cx="2786" cy="2819"/>
          </a:xfrm>
        </p:grpSpPr>
        <p:sp>
          <p:nvSpPr>
            <p:cNvPr id="52281" name="Rectangle 33">
              <a:extLst>
                <a:ext uri="{FF2B5EF4-FFF2-40B4-BE49-F238E27FC236}">
                  <a16:creationId xmlns:a16="http://schemas.microsoft.com/office/drawing/2014/main" id="{77A6B407-ECC2-4842-B68A-CE49AE37AA12}"/>
                </a:ext>
              </a:extLst>
            </p:cNvPr>
            <p:cNvSpPr>
              <a:spLocks noChangeAspect="1" noChangeArrowheads="1"/>
            </p:cNvSpPr>
            <p:nvPr/>
          </p:nvSpPr>
          <p:spPr bwMode="auto">
            <a:xfrm>
              <a:off x="1008" y="1248"/>
              <a:ext cx="1008" cy="256"/>
            </a:xfrm>
            <a:prstGeom prst="rect">
              <a:avLst/>
            </a:prstGeom>
            <a:solidFill>
              <a:srgbClr val="FFCC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en-US" altLang="zh-CN" sz="2000" b="1">
                  <a:latin typeface="Arial" panose="020B0604020202020204" pitchFamily="34" charset="0"/>
                  <a:sym typeface="Wingdings" panose="05000000000000000000" pitchFamily="2" charset="2"/>
                </a:rPr>
                <a:t>(a)</a:t>
              </a:r>
            </a:p>
          </p:txBody>
        </p:sp>
        <p:grpSp>
          <p:nvGrpSpPr>
            <p:cNvPr id="52282" name="Group 34">
              <a:extLst>
                <a:ext uri="{FF2B5EF4-FFF2-40B4-BE49-F238E27FC236}">
                  <a16:creationId xmlns:a16="http://schemas.microsoft.com/office/drawing/2014/main" id="{5C922165-FD9E-41F3-82EF-B78F1E9317C8}"/>
                </a:ext>
              </a:extLst>
            </p:cNvPr>
            <p:cNvGrpSpPr>
              <a:grpSpLocks/>
            </p:cNvGrpSpPr>
            <p:nvPr/>
          </p:nvGrpSpPr>
          <p:grpSpPr bwMode="auto">
            <a:xfrm>
              <a:off x="240" y="1193"/>
              <a:ext cx="2786" cy="2819"/>
              <a:chOff x="240" y="1193"/>
              <a:chExt cx="2786" cy="2819"/>
            </a:xfrm>
          </p:grpSpPr>
          <p:sp>
            <p:nvSpPr>
              <p:cNvPr id="52283" name="Line 35">
                <a:extLst>
                  <a:ext uri="{FF2B5EF4-FFF2-40B4-BE49-F238E27FC236}">
                    <a16:creationId xmlns:a16="http://schemas.microsoft.com/office/drawing/2014/main" id="{146E411C-8343-442D-AA00-1A43437BD1A6}"/>
                  </a:ext>
                </a:extLst>
              </p:cNvPr>
              <p:cNvSpPr>
                <a:spLocks noChangeShapeType="1"/>
              </p:cNvSpPr>
              <p:nvPr/>
            </p:nvSpPr>
            <p:spPr bwMode="auto">
              <a:xfrm>
                <a:off x="489" y="1239"/>
                <a:ext cx="0" cy="2479"/>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84" name="Line 36">
                <a:extLst>
                  <a:ext uri="{FF2B5EF4-FFF2-40B4-BE49-F238E27FC236}">
                    <a16:creationId xmlns:a16="http://schemas.microsoft.com/office/drawing/2014/main" id="{14EFC5C3-281B-461D-8649-2135F472EE89}"/>
                  </a:ext>
                </a:extLst>
              </p:cNvPr>
              <p:cNvSpPr>
                <a:spLocks noChangeShapeType="1"/>
              </p:cNvSpPr>
              <p:nvPr/>
            </p:nvSpPr>
            <p:spPr bwMode="auto">
              <a:xfrm>
                <a:off x="480" y="3726"/>
                <a:ext cx="2479"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85" name="Rectangle 37">
                <a:extLst>
                  <a:ext uri="{FF2B5EF4-FFF2-40B4-BE49-F238E27FC236}">
                    <a16:creationId xmlns:a16="http://schemas.microsoft.com/office/drawing/2014/main" id="{603173D5-D4F0-417E-9661-04A1A1281274}"/>
                  </a:ext>
                </a:extLst>
              </p:cNvPr>
              <p:cNvSpPr>
                <a:spLocks noChangeArrowheads="1"/>
              </p:cNvSpPr>
              <p:nvPr/>
            </p:nvSpPr>
            <p:spPr bwMode="auto">
              <a:xfrm>
                <a:off x="2773" y="3726"/>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52286" name="Rectangle 38">
                <a:extLst>
                  <a:ext uri="{FF2B5EF4-FFF2-40B4-BE49-F238E27FC236}">
                    <a16:creationId xmlns:a16="http://schemas.microsoft.com/office/drawing/2014/main" id="{B756A965-E626-4362-BA69-E20E0401A236}"/>
                  </a:ext>
                </a:extLst>
              </p:cNvPr>
              <p:cNvSpPr>
                <a:spLocks noChangeArrowheads="1"/>
              </p:cNvSpPr>
              <p:nvPr/>
            </p:nvSpPr>
            <p:spPr bwMode="auto">
              <a:xfrm>
                <a:off x="240" y="1193"/>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P</a:t>
                </a:r>
              </a:p>
            </p:txBody>
          </p:sp>
          <p:sp>
            <p:nvSpPr>
              <p:cNvPr id="52287" name="Rectangle 39">
                <a:extLst>
                  <a:ext uri="{FF2B5EF4-FFF2-40B4-BE49-F238E27FC236}">
                    <a16:creationId xmlns:a16="http://schemas.microsoft.com/office/drawing/2014/main" id="{30F87201-4A33-4B4D-B11E-8C0B7EB01279}"/>
                  </a:ext>
                </a:extLst>
              </p:cNvPr>
              <p:cNvSpPr>
                <a:spLocks noChangeArrowheads="1"/>
              </p:cNvSpPr>
              <p:nvPr/>
            </p:nvSpPr>
            <p:spPr bwMode="auto">
              <a:xfrm>
                <a:off x="323" y="3678"/>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grpSp>
      </p:grpSp>
      <p:grpSp>
        <p:nvGrpSpPr>
          <p:cNvPr id="333864" name="Group 40">
            <a:extLst>
              <a:ext uri="{FF2B5EF4-FFF2-40B4-BE49-F238E27FC236}">
                <a16:creationId xmlns:a16="http://schemas.microsoft.com/office/drawing/2014/main" id="{FDAB0ECC-E410-4CDA-879A-930EC14E0281}"/>
              </a:ext>
            </a:extLst>
          </p:cNvPr>
          <p:cNvGrpSpPr>
            <a:grpSpLocks/>
          </p:cNvGrpSpPr>
          <p:nvPr/>
        </p:nvGrpSpPr>
        <p:grpSpPr bwMode="auto">
          <a:xfrm>
            <a:off x="4648200" y="1905000"/>
            <a:ext cx="4343400" cy="4445000"/>
            <a:chOff x="2928" y="1200"/>
            <a:chExt cx="2736" cy="2800"/>
          </a:xfrm>
        </p:grpSpPr>
        <p:sp>
          <p:nvSpPr>
            <p:cNvPr id="52274" name="Rectangle 41">
              <a:extLst>
                <a:ext uri="{FF2B5EF4-FFF2-40B4-BE49-F238E27FC236}">
                  <a16:creationId xmlns:a16="http://schemas.microsoft.com/office/drawing/2014/main" id="{CB136833-BAF2-4D1A-BB1A-BB3B82E39954}"/>
                </a:ext>
              </a:extLst>
            </p:cNvPr>
            <p:cNvSpPr>
              <a:spLocks noChangeAspect="1" noChangeArrowheads="1"/>
            </p:cNvSpPr>
            <p:nvPr/>
          </p:nvSpPr>
          <p:spPr bwMode="auto">
            <a:xfrm>
              <a:off x="3744" y="1248"/>
              <a:ext cx="1008" cy="256"/>
            </a:xfrm>
            <a:prstGeom prst="rect">
              <a:avLst/>
            </a:prstGeom>
            <a:solidFill>
              <a:srgbClr val="FFCC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spcBef>
                  <a:spcPct val="0"/>
                </a:spcBef>
                <a:buFontTx/>
                <a:buNone/>
              </a:pPr>
              <a:r>
                <a:rPr kumimoji="1" lang="en-US" altLang="zh-CN" sz="2000" b="1">
                  <a:latin typeface="Arial" panose="020B0604020202020204" pitchFamily="34" charset="0"/>
                  <a:sym typeface="Wingdings" panose="05000000000000000000" pitchFamily="2" charset="2"/>
                </a:rPr>
                <a:t>(b)</a:t>
              </a:r>
            </a:p>
          </p:txBody>
        </p:sp>
        <p:grpSp>
          <p:nvGrpSpPr>
            <p:cNvPr id="52275" name="Group 42">
              <a:extLst>
                <a:ext uri="{FF2B5EF4-FFF2-40B4-BE49-F238E27FC236}">
                  <a16:creationId xmlns:a16="http://schemas.microsoft.com/office/drawing/2014/main" id="{852E58D4-B672-4BE6-BCB3-ADF93787059D}"/>
                </a:ext>
              </a:extLst>
            </p:cNvPr>
            <p:cNvGrpSpPr>
              <a:grpSpLocks/>
            </p:cNvGrpSpPr>
            <p:nvPr/>
          </p:nvGrpSpPr>
          <p:grpSpPr bwMode="auto">
            <a:xfrm>
              <a:off x="2928" y="1200"/>
              <a:ext cx="2736" cy="2800"/>
              <a:chOff x="2928" y="1200"/>
              <a:chExt cx="2736" cy="2800"/>
            </a:xfrm>
          </p:grpSpPr>
          <p:sp>
            <p:nvSpPr>
              <p:cNvPr id="52276" name="Line 43">
                <a:extLst>
                  <a:ext uri="{FF2B5EF4-FFF2-40B4-BE49-F238E27FC236}">
                    <a16:creationId xmlns:a16="http://schemas.microsoft.com/office/drawing/2014/main" id="{CD1CD9ED-1356-48D6-B1E0-96B87F5AED5A}"/>
                  </a:ext>
                </a:extLst>
              </p:cNvPr>
              <p:cNvSpPr>
                <a:spLocks noChangeShapeType="1"/>
              </p:cNvSpPr>
              <p:nvPr/>
            </p:nvSpPr>
            <p:spPr bwMode="auto">
              <a:xfrm>
                <a:off x="3186" y="1248"/>
                <a:ext cx="0" cy="2479"/>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77" name="Line 44">
                <a:extLst>
                  <a:ext uri="{FF2B5EF4-FFF2-40B4-BE49-F238E27FC236}">
                    <a16:creationId xmlns:a16="http://schemas.microsoft.com/office/drawing/2014/main" id="{C25BEEC9-E035-44D8-8C50-867F171B008E}"/>
                  </a:ext>
                </a:extLst>
              </p:cNvPr>
              <p:cNvSpPr>
                <a:spLocks noChangeShapeType="1"/>
              </p:cNvSpPr>
              <p:nvPr/>
            </p:nvSpPr>
            <p:spPr bwMode="auto">
              <a:xfrm>
                <a:off x="3177" y="3726"/>
                <a:ext cx="2479"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78" name="Rectangle 45">
                <a:extLst>
                  <a:ext uri="{FF2B5EF4-FFF2-40B4-BE49-F238E27FC236}">
                    <a16:creationId xmlns:a16="http://schemas.microsoft.com/office/drawing/2014/main" id="{3BF8502F-FB98-4105-87A2-BE610D1CF0B7}"/>
                  </a:ext>
                </a:extLst>
              </p:cNvPr>
              <p:cNvSpPr>
                <a:spLocks noChangeArrowheads="1"/>
              </p:cNvSpPr>
              <p:nvPr/>
            </p:nvSpPr>
            <p:spPr bwMode="auto">
              <a:xfrm>
                <a:off x="5411" y="3714"/>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52279" name="Rectangle 46">
                <a:extLst>
                  <a:ext uri="{FF2B5EF4-FFF2-40B4-BE49-F238E27FC236}">
                    <a16:creationId xmlns:a16="http://schemas.microsoft.com/office/drawing/2014/main" id="{C7B7BD9E-2213-40A1-AAB8-67263EAE5866}"/>
                  </a:ext>
                </a:extLst>
              </p:cNvPr>
              <p:cNvSpPr>
                <a:spLocks noChangeArrowheads="1"/>
              </p:cNvSpPr>
              <p:nvPr/>
            </p:nvSpPr>
            <p:spPr bwMode="auto">
              <a:xfrm>
                <a:off x="2928" y="1200"/>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P</a:t>
                </a:r>
              </a:p>
            </p:txBody>
          </p:sp>
          <p:sp>
            <p:nvSpPr>
              <p:cNvPr id="52280" name="Rectangle 47">
                <a:extLst>
                  <a:ext uri="{FF2B5EF4-FFF2-40B4-BE49-F238E27FC236}">
                    <a16:creationId xmlns:a16="http://schemas.microsoft.com/office/drawing/2014/main" id="{197E51DA-6E8B-4A32-A0D1-02C51F5E66F3}"/>
                  </a:ext>
                </a:extLst>
              </p:cNvPr>
              <p:cNvSpPr>
                <a:spLocks noChangeArrowheads="1"/>
              </p:cNvSpPr>
              <p:nvPr/>
            </p:nvSpPr>
            <p:spPr bwMode="auto">
              <a:xfrm>
                <a:off x="3045" y="3692"/>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grpSp>
      </p:grpSp>
      <p:grpSp>
        <p:nvGrpSpPr>
          <p:cNvPr id="333872" name="Group 48">
            <a:extLst>
              <a:ext uri="{FF2B5EF4-FFF2-40B4-BE49-F238E27FC236}">
                <a16:creationId xmlns:a16="http://schemas.microsoft.com/office/drawing/2014/main" id="{FE8FCB25-A223-4CC7-80D5-BCD0997A83FD}"/>
              </a:ext>
            </a:extLst>
          </p:cNvPr>
          <p:cNvGrpSpPr>
            <a:grpSpLocks/>
          </p:cNvGrpSpPr>
          <p:nvPr/>
        </p:nvGrpSpPr>
        <p:grpSpPr bwMode="auto">
          <a:xfrm>
            <a:off x="4419600" y="3322638"/>
            <a:ext cx="2543175" cy="2998787"/>
            <a:chOff x="2784" y="2093"/>
            <a:chExt cx="1602" cy="1889"/>
          </a:xfrm>
        </p:grpSpPr>
        <p:sp>
          <p:nvSpPr>
            <p:cNvPr id="52266" name="Line 49">
              <a:extLst>
                <a:ext uri="{FF2B5EF4-FFF2-40B4-BE49-F238E27FC236}">
                  <a16:creationId xmlns:a16="http://schemas.microsoft.com/office/drawing/2014/main" id="{460460E3-6E74-4766-9D18-05E458121008}"/>
                </a:ext>
              </a:extLst>
            </p:cNvPr>
            <p:cNvSpPr>
              <a:spLocks noChangeShapeType="1"/>
            </p:cNvSpPr>
            <p:nvPr/>
          </p:nvSpPr>
          <p:spPr bwMode="auto">
            <a:xfrm flipV="1">
              <a:off x="3984" y="2402"/>
              <a:ext cx="0" cy="1311"/>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67" name="Rectangle 50">
              <a:extLst>
                <a:ext uri="{FF2B5EF4-FFF2-40B4-BE49-F238E27FC236}">
                  <a16:creationId xmlns:a16="http://schemas.microsoft.com/office/drawing/2014/main" id="{3B9A1A94-AFBA-4551-9F2E-F1160BF5A919}"/>
                </a:ext>
              </a:extLst>
            </p:cNvPr>
            <p:cNvSpPr>
              <a:spLocks noChangeArrowheads="1"/>
            </p:cNvSpPr>
            <p:nvPr/>
          </p:nvSpPr>
          <p:spPr bwMode="auto">
            <a:xfrm>
              <a:off x="3789" y="3696"/>
              <a:ext cx="40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LR</a:t>
              </a:r>
            </a:p>
          </p:txBody>
        </p:sp>
        <p:sp>
          <p:nvSpPr>
            <p:cNvPr id="52268" name="Oval 51">
              <a:extLst>
                <a:ext uri="{FF2B5EF4-FFF2-40B4-BE49-F238E27FC236}">
                  <a16:creationId xmlns:a16="http://schemas.microsoft.com/office/drawing/2014/main" id="{DA3CE3B9-EBD7-43C9-8DAD-2A742A61368D}"/>
                </a:ext>
              </a:extLst>
            </p:cNvPr>
            <p:cNvSpPr>
              <a:spLocks noChangeArrowheads="1"/>
            </p:cNvSpPr>
            <p:nvPr/>
          </p:nvSpPr>
          <p:spPr bwMode="auto">
            <a:xfrm>
              <a:off x="3936" y="2751"/>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52269" name="Oval 52">
              <a:extLst>
                <a:ext uri="{FF2B5EF4-FFF2-40B4-BE49-F238E27FC236}">
                  <a16:creationId xmlns:a16="http://schemas.microsoft.com/office/drawing/2014/main" id="{7F85B200-283D-486F-8C93-0069DE0BBA63}"/>
                </a:ext>
              </a:extLst>
            </p:cNvPr>
            <p:cNvSpPr>
              <a:spLocks noChangeArrowheads="1"/>
            </p:cNvSpPr>
            <p:nvPr/>
          </p:nvSpPr>
          <p:spPr bwMode="auto">
            <a:xfrm>
              <a:off x="3936" y="233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52270" name="Line 53">
              <a:extLst>
                <a:ext uri="{FF2B5EF4-FFF2-40B4-BE49-F238E27FC236}">
                  <a16:creationId xmlns:a16="http://schemas.microsoft.com/office/drawing/2014/main" id="{119EA3A1-DBBA-42CE-A031-B8D062F34676}"/>
                </a:ext>
              </a:extLst>
            </p:cNvPr>
            <p:cNvSpPr>
              <a:spLocks noChangeShapeType="1"/>
            </p:cNvSpPr>
            <p:nvPr/>
          </p:nvSpPr>
          <p:spPr bwMode="auto">
            <a:xfrm flipH="1">
              <a:off x="3161" y="2382"/>
              <a:ext cx="783"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71" name="Rectangle 54">
              <a:extLst>
                <a:ext uri="{FF2B5EF4-FFF2-40B4-BE49-F238E27FC236}">
                  <a16:creationId xmlns:a16="http://schemas.microsoft.com/office/drawing/2014/main" id="{DD14FE79-78A4-4CF8-AA54-BC03289EB7CF}"/>
                </a:ext>
              </a:extLst>
            </p:cNvPr>
            <p:cNvSpPr>
              <a:spLocks noChangeArrowheads="1"/>
            </p:cNvSpPr>
            <p:nvPr/>
          </p:nvSpPr>
          <p:spPr bwMode="auto">
            <a:xfrm>
              <a:off x="2784" y="2208"/>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0</a:t>
              </a:r>
            </a:p>
          </p:txBody>
        </p:sp>
        <p:sp>
          <p:nvSpPr>
            <p:cNvPr id="52272" name="Rectangle 55">
              <a:extLst>
                <a:ext uri="{FF2B5EF4-FFF2-40B4-BE49-F238E27FC236}">
                  <a16:creationId xmlns:a16="http://schemas.microsoft.com/office/drawing/2014/main" id="{4CF9313B-55F3-42C2-B167-0CFF9A0A0FF0}"/>
                </a:ext>
              </a:extLst>
            </p:cNvPr>
            <p:cNvSpPr>
              <a:spLocks noChangeArrowheads="1"/>
            </p:cNvSpPr>
            <p:nvPr/>
          </p:nvSpPr>
          <p:spPr bwMode="auto">
            <a:xfrm>
              <a:off x="4091" y="2672"/>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E</a:t>
              </a:r>
              <a:r>
                <a:rPr lang="en-US" altLang="zh-CN" sz="2400" i="1" baseline="-25000">
                  <a:latin typeface="Times New Roman" panose="02020603050405020304" pitchFamily="18" charset="0"/>
                </a:rPr>
                <a:t>2</a:t>
              </a:r>
            </a:p>
          </p:txBody>
        </p:sp>
        <p:sp>
          <p:nvSpPr>
            <p:cNvPr id="52273" name="Rectangle 56">
              <a:extLst>
                <a:ext uri="{FF2B5EF4-FFF2-40B4-BE49-F238E27FC236}">
                  <a16:creationId xmlns:a16="http://schemas.microsoft.com/office/drawing/2014/main" id="{615EC0F6-7F5C-4CA0-AD02-26146EB2BD56}"/>
                </a:ext>
              </a:extLst>
            </p:cNvPr>
            <p:cNvSpPr>
              <a:spLocks noChangeArrowheads="1"/>
            </p:cNvSpPr>
            <p:nvPr/>
          </p:nvSpPr>
          <p:spPr bwMode="auto">
            <a:xfrm>
              <a:off x="3951" y="2093"/>
              <a:ext cx="199"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J</a:t>
              </a:r>
              <a:endParaRPr lang="en-US" altLang="zh-CN" sz="2400" i="1" baseline="-25000">
                <a:latin typeface="Times New Roman" panose="02020603050405020304" pitchFamily="18" charset="0"/>
              </a:endParaRPr>
            </a:p>
          </p:txBody>
        </p:sp>
      </p:grpSp>
      <p:grpSp>
        <p:nvGrpSpPr>
          <p:cNvPr id="333881" name="Group 57">
            <a:extLst>
              <a:ext uri="{FF2B5EF4-FFF2-40B4-BE49-F238E27FC236}">
                <a16:creationId xmlns:a16="http://schemas.microsoft.com/office/drawing/2014/main" id="{C78AC85E-0164-4676-A532-F4044504200A}"/>
              </a:ext>
            </a:extLst>
          </p:cNvPr>
          <p:cNvGrpSpPr>
            <a:grpSpLocks/>
          </p:cNvGrpSpPr>
          <p:nvPr/>
        </p:nvGrpSpPr>
        <p:grpSpPr bwMode="auto">
          <a:xfrm>
            <a:off x="169863" y="2895600"/>
            <a:ext cx="2813050" cy="3411538"/>
            <a:chOff x="107" y="1824"/>
            <a:chExt cx="1772" cy="2149"/>
          </a:xfrm>
        </p:grpSpPr>
        <p:sp>
          <p:nvSpPr>
            <p:cNvPr id="52254" name="Rectangle 58">
              <a:extLst>
                <a:ext uri="{FF2B5EF4-FFF2-40B4-BE49-F238E27FC236}">
                  <a16:creationId xmlns:a16="http://schemas.microsoft.com/office/drawing/2014/main" id="{2A11B36B-7720-4328-8739-7B8DB5485B79}"/>
                </a:ext>
              </a:extLst>
            </p:cNvPr>
            <p:cNvSpPr>
              <a:spLocks noChangeArrowheads="1"/>
            </p:cNvSpPr>
            <p:nvPr/>
          </p:nvSpPr>
          <p:spPr bwMode="auto">
            <a:xfrm>
              <a:off x="1509" y="1824"/>
              <a:ext cx="17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I</a:t>
              </a:r>
            </a:p>
          </p:txBody>
        </p:sp>
        <p:sp>
          <p:nvSpPr>
            <p:cNvPr id="52255" name="Rectangle 59">
              <a:extLst>
                <a:ext uri="{FF2B5EF4-FFF2-40B4-BE49-F238E27FC236}">
                  <a16:creationId xmlns:a16="http://schemas.microsoft.com/office/drawing/2014/main" id="{9D30B383-A319-465C-8143-FB1B477A332A}"/>
                </a:ext>
              </a:extLst>
            </p:cNvPr>
            <p:cNvSpPr>
              <a:spLocks noChangeArrowheads="1"/>
            </p:cNvSpPr>
            <p:nvPr/>
          </p:nvSpPr>
          <p:spPr bwMode="auto">
            <a:xfrm>
              <a:off x="1476" y="2187"/>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a:t>
              </a:r>
              <a:endParaRPr lang="en-US" altLang="zh-CN" sz="2400" i="1" baseline="-25000">
                <a:latin typeface="Times New Roman" panose="02020603050405020304" pitchFamily="18" charset="0"/>
              </a:endParaRPr>
            </a:p>
          </p:txBody>
        </p:sp>
        <p:sp>
          <p:nvSpPr>
            <p:cNvPr id="52256" name="Line 60">
              <a:extLst>
                <a:ext uri="{FF2B5EF4-FFF2-40B4-BE49-F238E27FC236}">
                  <a16:creationId xmlns:a16="http://schemas.microsoft.com/office/drawing/2014/main" id="{4558A663-1BAE-42C9-8D12-C25EDAAEE450}"/>
                </a:ext>
              </a:extLst>
            </p:cNvPr>
            <p:cNvSpPr>
              <a:spLocks noChangeShapeType="1"/>
            </p:cNvSpPr>
            <p:nvPr/>
          </p:nvSpPr>
          <p:spPr bwMode="auto">
            <a:xfrm flipV="1">
              <a:off x="1490" y="2094"/>
              <a:ext cx="0" cy="1619"/>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57" name="Oval 61">
              <a:extLst>
                <a:ext uri="{FF2B5EF4-FFF2-40B4-BE49-F238E27FC236}">
                  <a16:creationId xmlns:a16="http://schemas.microsoft.com/office/drawing/2014/main" id="{89BABDD5-5F9D-415A-8D79-F51A289E1765}"/>
                </a:ext>
              </a:extLst>
            </p:cNvPr>
            <p:cNvSpPr>
              <a:spLocks noChangeArrowheads="1"/>
            </p:cNvSpPr>
            <p:nvPr/>
          </p:nvSpPr>
          <p:spPr bwMode="auto">
            <a:xfrm>
              <a:off x="1440" y="1998"/>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52258" name="Oval 62">
              <a:extLst>
                <a:ext uri="{FF2B5EF4-FFF2-40B4-BE49-F238E27FC236}">
                  <a16:creationId xmlns:a16="http://schemas.microsoft.com/office/drawing/2014/main" id="{BEF0C8C4-B365-4124-8153-376A02412D1A}"/>
                </a:ext>
              </a:extLst>
            </p:cNvPr>
            <p:cNvSpPr>
              <a:spLocks noChangeArrowheads="1"/>
            </p:cNvSpPr>
            <p:nvPr/>
          </p:nvSpPr>
          <p:spPr bwMode="auto">
            <a:xfrm>
              <a:off x="1451" y="2511"/>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52259" name="Rectangle 63">
              <a:extLst>
                <a:ext uri="{FF2B5EF4-FFF2-40B4-BE49-F238E27FC236}">
                  <a16:creationId xmlns:a16="http://schemas.microsoft.com/office/drawing/2014/main" id="{AB7E0747-6237-438C-AA35-6C4ECA9C5775}"/>
                </a:ext>
              </a:extLst>
            </p:cNvPr>
            <p:cNvSpPr>
              <a:spLocks noChangeArrowheads="1"/>
            </p:cNvSpPr>
            <p:nvPr/>
          </p:nvSpPr>
          <p:spPr bwMode="auto">
            <a:xfrm>
              <a:off x="1302" y="3687"/>
              <a:ext cx="3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Q</a:t>
              </a:r>
              <a:r>
                <a:rPr lang="en-US" altLang="zh-CN" sz="2400" i="1" baseline="-25000">
                  <a:latin typeface="Times New Roman" panose="02020603050405020304" pitchFamily="18" charset="0"/>
                </a:rPr>
                <a:t>SR</a:t>
              </a:r>
            </a:p>
          </p:txBody>
        </p:sp>
        <p:sp>
          <p:nvSpPr>
            <p:cNvPr id="52260" name="Line 64">
              <a:extLst>
                <a:ext uri="{FF2B5EF4-FFF2-40B4-BE49-F238E27FC236}">
                  <a16:creationId xmlns:a16="http://schemas.microsoft.com/office/drawing/2014/main" id="{2EF9C4EA-DB8A-49D7-868D-6A65218FB3BB}"/>
                </a:ext>
              </a:extLst>
            </p:cNvPr>
            <p:cNvSpPr>
              <a:spLocks noChangeShapeType="1"/>
            </p:cNvSpPr>
            <p:nvPr/>
          </p:nvSpPr>
          <p:spPr bwMode="auto">
            <a:xfrm flipH="1">
              <a:off x="482" y="2055"/>
              <a:ext cx="975"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61" name="Rectangle 65">
              <a:extLst>
                <a:ext uri="{FF2B5EF4-FFF2-40B4-BE49-F238E27FC236}">
                  <a16:creationId xmlns:a16="http://schemas.microsoft.com/office/drawing/2014/main" id="{450B5F20-C783-4875-8195-C1EB4B369CF1}"/>
                </a:ext>
              </a:extLst>
            </p:cNvPr>
            <p:cNvSpPr>
              <a:spLocks noChangeArrowheads="1"/>
            </p:cNvSpPr>
            <p:nvPr/>
          </p:nvSpPr>
          <p:spPr bwMode="auto">
            <a:xfrm>
              <a:off x="107" y="1872"/>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P</a:t>
              </a:r>
              <a:r>
                <a:rPr lang="en-US" altLang="zh-CN" sz="2400" i="1" baseline="-25000">
                  <a:latin typeface="Times New Roman" panose="02020603050405020304" pitchFamily="18" charset="0"/>
                </a:rPr>
                <a:t>1</a:t>
              </a:r>
            </a:p>
          </p:txBody>
        </p:sp>
        <p:sp>
          <p:nvSpPr>
            <p:cNvPr id="52262" name="Line 66">
              <a:extLst>
                <a:ext uri="{FF2B5EF4-FFF2-40B4-BE49-F238E27FC236}">
                  <a16:creationId xmlns:a16="http://schemas.microsoft.com/office/drawing/2014/main" id="{90A447B8-A9B5-47A0-8F6D-91EF1787DFFC}"/>
                </a:ext>
              </a:extLst>
            </p:cNvPr>
            <p:cNvSpPr>
              <a:spLocks noChangeShapeType="1"/>
            </p:cNvSpPr>
            <p:nvPr/>
          </p:nvSpPr>
          <p:spPr bwMode="auto">
            <a:xfrm flipH="1">
              <a:off x="473" y="2421"/>
              <a:ext cx="1020"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263" name="Rectangle 67">
              <a:extLst>
                <a:ext uri="{FF2B5EF4-FFF2-40B4-BE49-F238E27FC236}">
                  <a16:creationId xmlns:a16="http://schemas.microsoft.com/office/drawing/2014/main" id="{7B5F9F1A-BCC8-41D0-8B8E-1C0D9D65FF84}"/>
                </a:ext>
              </a:extLst>
            </p:cNvPr>
            <p:cNvSpPr>
              <a:spLocks noChangeArrowheads="1"/>
            </p:cNvSpPr>
            <p:nvPr/>
          </p:nvSpPr>
          <p:spPr bwMode="auto">
            <a:xfrm>
              <a:off x="1584" y="2409"/>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E</a:t>
              </a:r>
              <a:r>
                <a:rPr lang="en-US" altLang="zh-CN" sz="2400" i="1" baseline="-25000">
                  <a:latin typeface="Times New Roman" panose="02020603050405020304" pitchFamily="18" charset="0"/>
                </a:rPr>
                <a:t>1</a:t>
              </a:r>
            </a:p>
          </p:txBody>
        </p:sp>
        <p:sp>
          <p:nvSpPr>
            <p:cNvPr id="52264" name="Rectangle 68">
              <a:extLst>
                <a:ext uri="{FF2B5EF4-FFF2-40B4-BE49-F238E27FC236}">
                  <a16:creationId xmlns:a16="http://schemas.microsoft.com/office/drawing/2014/main" id="{B8CCBA61-3F92-4B2B-A186-B1B855E78C9F}"/>
                </a:ext>
              </a:extLst>
            </p:cNvPr>
            <p:cNvSpPr>
              <a:spLocks noChangeArrowheads="1"/>
            </p:cNvSpPr>
            <p:nvPr/>
          </p:nvSpPr>
          <p:spPr bwMode="auto">
            <a:xfrm>
              <a:off x="231" y="2283"/>
              <a:ext cx="29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a:t>
              </a:r>
              <a:endParaRPr lang="en-US" altLang="zh-CN" sz="2400" i="1" baseline="-25000">
                <a:latin typeface="Times New Roman" panose="02020603050405020304" pitchFamily="18" charset="0"/>
              </a:endParaRPr>
            </a:p>
          </p:txBody>
        </p:sp>
        <p:sp>
          <p:nvSpPr>
            <p:cNvPr id="52265" name="Oval 69">
              <a:extLst>
                <a:ext uri="{FF2B5EF4-FFF2-40B4-BE49-F238E27FC236}">
                  <a16:creationId xmlns:a16="http://schemas.microsoft.com/office/drawing/2014/main" id="{B70B467A-622A-4B5A-B9D2-69930A16DEF1}"/>
                </a:ext>
              </a:extLst>
            </p:cNvPr>
            <p:cNvSpPr>
              <a:spLocks noChangeArrowheads="1"/>
            </p:cNvSpPr>
            <p:nvPr/>
          </p:nvSpPr>
          <p:spPr bwMode="auto">
            <a:xfrm>
              <a:off x="1449" y="2361"/>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333894" name="Group 70">
            <a:extLst>
              <a:ext uri="{FF2B5EF4-FFF2-40B4-BE49-F238E27FC236}">
                <a16:creationId xmlns:a16="http://schemas.microsoft.com/office/drawing/2014/main" id="{A113F6A8-3845-42F6-BC36-DC48D3EC6A38}"/>
              </a:ext>
            </a:extLst>
          </p:cNvPr>
          <p:cNvGrpSpPr>
            <a:grpSpLocks/>
          </p:cNvGrpSpPr>
          <p:nvPr/>
        </p:nvGrpSpPr>
        <p:grpSpPr bwMode="auto">
          <a:xfrm>
            <a:off x="777875" y="3271838"/>
            <a:ext cx="1601788" cy="576262"/>
            <a:chOff x="490" y="2061"/>
            <a:chExt cx="1009" cy="363"/>
          </a:xfrm>
        </p:grpSpPr>
        <p:sp>
          <p:nvSpPr>
            <p:cNvPr id="52252" name="Rectangle 71">
              <a:extLst>
                <a:ext uri="{FF2B5EF4-FFF2-40B4-BE49-F238E27FC236}">
                  <a16:creationId xmlns:a16="http://schemas.microsoft.com/office/drawing/2014/main" id="{8633F871-40CD-44F7-89CA-B190732D356F}"/>
                </a:ext>
              </a:extLst>
            </p:cNvPr>
            <p:cNvSpPr>
              <a:spLocks noChangeArrowheads="1"/>
            </p:cNvSpPr>
            <p:nvPr/>
          </p:nvSpPr>
          <p:spPr bwMode="auto">
            <a:xfrm>
              <a:off x="490" y="2061"/>
              <a:ext cx="1009" cy="363"/>
            </a:xfrm>
            <a:prstGeom prst="rect">
              <a:avLst/>
            </a:prstGeom>
            <a:solidFill>
              <a:schemeClr val="folHlink">
                <a:alpha val="50195"/>
              </a:schemeClr>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52253" name="Text Box 72">
              <a:extLst>
                <a:ext uri="{FF2B5EF4-FFF2-40B4-BE49-F238E27FC236}">
                  <a16:creationId xmlns:a16="http://schemas.microsoft.com/office/drawing/2014/main" id="{12F2A5F9-5581-4A73-BF52-A24E43EDAD25}"/>
                </a:ext>
              </a:extLst>
            </p:cNvPr>
            <p:cNvSpPr txBox="1">
              <a:spLocks noChangeArrowheads="1"/>
            </p:cNvSpPr>
            <p:nvPr/>
          </p:nvSpPr>
          <p:spPr bwMode="auto">
            <a:xfrm>
              <a:off x="507" y="2064"/>
              <a:ext cx="960" cy="334"/>
            </a:xfrm>
            <a:prstGeom prst="rect">
              <a:avLst/>
            </a:prstGeom>
            <a:noFill/>
            <a:ln>
              <a:noFill/>
            </a:ln>
            <a:effectLst/>
            <a:extLst>
              <a:ext uri="{909E8E84-426E-40DD-AFC4-6F175D3DCCD1}">
                <a14:hiddenFill xmlns:a14="http://schemas.microsoft.com/office/drawing/2010/main">
                  <a:solidFill>
                    <a:schemeClr val="accent1">
                      <a:alpha val="50195"/>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a:solidFill>
                    <a:srgbClr val="FFFFFF"/>
                  </a:solidFill>
                  <a:latin typeface="Times New Roman" panose="02020603050405020304" pitchFamily="18" charset="0"/>
                </a:rPr>
                <a:t>Profit</a:t>
              </a:r>
            </a:p>
          </p:txBody>
        </p:sp>
      </p:grpSp>
      <p:sp>
        <p:nvSpPr>
          <p:cNvPr id="333898" name="Freeform 74">
            <a:extLst>
              <a:ext uri="{FF2B5EF4-FFF2-40B4-BE49-F238E27FC236}">
                <a16:creationId xmlns:a16="http://schemas.microsoft.com/office/drawing/2014/main" id="{0CCB5A0C-51C7-4AA7-8C9C-5D03CE046FA8}"/>
              </a:ext>
            </a:extLst>
          </p:cNvPr>
          <p:cNvSpPr>
            <a:spLocks/>
          </p:cNvSpPr>
          <p:nvPr/>
        </p:nvSpPr>
        <p:spPr bwMode="auto">
          <a:xfrm>
            <a:off x="1692275" y="3284538"/>
            <a:ext cx="1871663" cy="576262"/>
          </a:xfrm>
          <a:custGeom>
            <a:avLst/>
            <a:gdLst>
              <a:gd name="T0" fmla="*/ 0 w 1179"/>
              <a:gd name="T1" fmla="*/ 0 h 363"/>
              <a:gd name="T2" fmla="*/ 2147483646 w 1179"/>
              <a:gd name="T3" fmla="*/ 2147483646 h 363"/>
              <a:gd name="T4" fmla="*/ 2147483646 w 1179"/>
              <a:gd name="T5" fmla="*/ 0 h 363"/>
              <a:gd name="T6" fmla="*/ 0 60000 65536"/>
              <a:gd name="T7" fmla="*/ 0 60000 65536"/>
              <a:gd name="T8" fmla="*/ 0 60000 65536"/>
            </a:gdLst>
            <a:ahLst/>
            <a:cxnLst>
              <a:cxn ang="T6">
                <a:pos x="T0" y="T1"/>
              </a:cxn>
              <a:cxn ang="T7">
                <a:pos x="T2" y="T3"/>
              </a:cxn>
              <a:cxn ang="T8">
                <a:pos x="T4" y="T5"/>
              </a:cxn>
            </a:cxnLst>
            <a:rect l="0" t="0" r="r" b="b"/>
            <a:pathLst>
              <a:path w="1179" h="363">
                <a:moveTo>
                  <a:pt x="0" y="0"/>
                </a:moveTo>
                <a:cubicBezTo>
                  <a:pt x="174" y="181"/>
                  <a:pt x="348" y="363"/>
                  <a:pt x="544" y="363"/>
                </a:cubicBezTo>
                <a:cubicBezTo>
                  <a:pt x="740" y="363"/>
                  <a:pt x="1073" y="61"/>
                  <a:pt x="1179" y="0"/>
                </a:cubicBezTo>
              </a:path>
            </a:pathLst>
          </a:custGeom>
          <a:noFill/>
          <a:ln w="38100"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33899" name="Freeform 75">
            <a:extLst>
              <a:ext uri="{FF2B5EF4-FFF2-40B4-BE49-F238E27FC236}">
                <a16:creationId xmlns:a16="http://schemas.microsoft.com/office/drawing/2014/main" id="{AEF53FD1-4C78-43B3-BE97-F79A10F354C4}"/>
              </a:ext>
            </a:extLst>
          </p:cNvPr>
          <p:cNvSpPr>
            <a:spLocks/>
          </p:cNvSpPr>
          <p:nvPr/>
        </p:nvSpPr>
        <p:spPr bwMode="auto">
          <a:xfrm>
            <a:off x="5724525" y="3213100"/>
            <a:ext cx="1871663" cy="576263"/>
          </a:xfrm>
          <a:custGeom>
            <a:avLst/>
            <a:gdLst>
              <a:gd name="T0" fmla="*/ 0 w 1179"/>
              <a:gd name="T1" fmla="*/ 0 h 363"/>
              <a:gd name="T2" fmla="*/ 2147483646 w 1179"/>
              <a:gd name="T3" fmla="*/ 2147483646 h 363"/>
              <a:gd name="T4" fmla="*/ 2147483646 w 1179"/>
              <a:gd name="T5" fmla="*/ 0 h 363"/>
              <a:gd name="T6" fmla="*/ 0 60000 65536"/>
              <a:gd name="T7" fmla="*/ 0 60000 65536"/>
              <a:gd name="T8" fmla="*/ 0 60000 65536"/>
            </a:gdLst>
            <a:ahLst/>
            <a:cxnLst>
              <a:cxn ang="T6">
                <a:pos x="T0" y="T1"/>
              </a:cxn>
              <a:cxn ang="T7">
                <a:pos x="T2" y="T3"/>
              </a:cxn>
              <a:cxn ang="T8">
                <a:pos x="T4" y="T5"/>
              </a:cxn>
            </a:cxnLst>
            <a:rect l="0" t="0" r="r" b="b"/>
            <a:pathLst>
              <a:path w="1179" h="363">
                <a:moveTo>
                  <a:pt x="0" y="0"/>
                </a:moveTo>
                <a:cubicBezTo>
                  <a:pt x="174" y="181"/>
                  <a:pt x="348" y="363"/>
                  <a:pt x="544" y="363"/>
                </a:cubicBezTo>
                <a:cubicBezTo>
                  <a:pt x="740" y="363"/>
                  <a:pt x="1073" y="61"/>
                  <a:pt x="1179" y="0"/>
                </a:cubicBezTo>
              </a:path>
            </a:pathLst>
          </a:custGeom>
          <a:noFill/>
          <a:ln w="38100"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33900" name="Freeform 76">
            <a:extLst>
              <a:ext uri="{FF2B5EF4-FFF2-40B4-BE49-F238E27FC236}">
                <a16:creationId xmlns:a16="http://schemas.microsoft.com/office/drawing/2014/main" id="{920EFD9A-28C6-444A-9B5F-5B6571A37F10}"/>
              </a:ext>
            </a:extLst>
          </p:cNvPr>
          <p:cNvSpPr>
            <a:spLocks/>
          </p:cNvSpPr>
          <p:nvPr/>
        </p:nvSpPr>
        <p:spPr bwMode="auto">
          <a:xfrm>
            <a:off x="1547813" y="2852738"/>
            <a:ext cx="1295400" cy="2016125"/>
          </a:xfrm>
          <a:custGeom>
            <a:avLst/>
            <a:gdLst>
              <a:gd name="T0" fmla="*/ 2147483646 w 816"/>
              <a:gd name="T1" fmla="*/ 0 h 1270"/>
              <a:gd name="T2" fmla="*/ 2147483646 w 816"/>
              <a:gd name="T3" fmla="*/ 2147483646 h 1270"/>
              <a:gd name="T4" fmla="*/ 0 w 816"/>
              <a:gd name="T5" fmla="*/ 2147483646 h 1270"/>
              <a:gd name="T6" fmla="*/ 0 60000 65536"/>
              <a:gd name="T7" fmla="*/ 0 60000 65536"/>
              <a:gd name="T8" fmla="*/ 0 60000 65536"/>
            </a:gdLst>
            <a:ahLst/>
            <a:cxnLst>
              <a:cxn ang="T6">
                <a:pos x="T0" y="T1"/>
              </a:cxn>
              <a:cxn ang="T7">
                <a:pos x="T2" y="T3"/>
              </a:cxn>
              <a:cxn ang="T8">
                <a:pos x="T4" y="T5"/>
              </a:cxn>
            </a:cxnLst>
            <a:rect l="0" t="0" r="r" b="b"/>
            <a:pathLst>
              <a:path w="816" h="1270">
                <a:moveTo>
                  <a:pt x="816" y="0"/>
                </a:moveTo>
                <a:cubicBezTo>
                  <a:pt x="771" y="234"/>
                  <a:pt x="726" y="469"/>
                  <a:pt x="590" y="681"/>
                </a:cubicBezTo>
                <a:cubicBezTo>
                  <a:pt x="454" y="893"/>
                  <a:pt x="98" y="1172"/>
                  <a:pt x="0" y="1270"/>
                </a:cubicBezTo>
              </a:path>
            </a:pathLst>
          </a:custGeom>
          <a:noFill/>
          <a:ln w="38100"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33901" name="Text Box 77">
            <a:extLst>
              <a:ext uri="{FF2B5EF4-FFF2-40B4-BE49-F238E27FC236}">
                <a16:creationId xmlns:a16="http://schemas.microsoft.com/office/drawing/2014/main" id="{72EE0BC3-E690-4E36-962F-C8B70AE0535D}"/>
              </a:ext>
            </a:extLst>
          </p:cNvPr>
          <p:cNvSpPr txBox="1">
            <a:spLocks noChangeArrowheads="1"/>
          </p:cNvSpPr>
          <p:nvPr/>
        </p:nvSpPr>
        <p:spPr bwMode="auto">
          <a:xfrm>
            <a:off x="2555875" y="2492375"/>
            <a:ext cx="747713"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SMC</a:t>
            </a:r>
            <a:r>
              <a:rPr lang="en-US" altLang="zh-CN" sz="1800" baseline="-25000"/>
              <a:t>1</a:t>
            </a:r>
            <a:endParaRPr lang="en-US" altLang="zh-CN" sz="1800"/>
          </a:p>
        </p:txBody>
      </p:sp>
      <p:sp>
        <p:nvSpPr>
          <p:cNvPr id="333902" name="Text Box 78">
            <a:extLst>
              <a:ext uri="{FF2B5EF4-FFF2-40B4-BE49-F238E27FC236}">
                <a16:creationId xmlns:a16="http://schemas.microsoft.com/office/drawing/2014/main" id="{EF0678D6-8386-434A-8D36-A63516D2D66B}"/>
              </a:ext>
            </a:extLst>
          </p:cNvPr>
          <p:cNvSpPr txBox="1">
            <a:spLocks noChangeArrowheads="1"/>
          </p:cNvSpPr>
          <p:nvPr/>
        </p:nvSpPr>
        <p:spPr bwMode="auto">
          <a:xfrm>
            <a:off x="3402013" y="2949575"/>
            <a:ext cx="712787"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SAC</a:t>
            </a:r>
            <a:r>
              <a:rPr lang="en-US" altLang="zh-CN" sz="1800" baseline="-25000"/>
              <a:t>1</a:t>
            </a:r>
            <a:endParaRPr lang="en-US" altLang="zh-CN" sz="1800"/>
          </a:p>
        </p:txBody>
      </p:sp>
      <p:sp>
        <p:nvSpPr>
          <p:cNvPr id="333903" name="Text Box 79">
            <a:extLst>
              <a:ext uri="{FF2B5EF4-FFF2-40B4-BE49-F238E27FC236}">
                <a16:creationId xmlns:a16="http://schemas.microsoft.com/office/drawing/2014/main" id="{991FFD18-B2D8-43F0-A5BE-B811E77E7E02}"/>
              </a:ext>
            </a:extLst>
          </p:cNvPr>
          <p:cNvSpPr txBox="1">
            <a:spLocks noChangeArrowheads="1"/>
          </p:cNvSpPr>
          <p:nvPr/>
        </p:nvSpPr>
        <p:spPr bwMode="auto">
          <a:xfrm>
            <a:off x="7019925" y="2997200"/>
            <a:ext cx="738188"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SAC</a:t>
            </a:r>
            <a:r>
              <a:rPr lang="en-US" altLang="zh-CN" sz="1800" baseline="-25000"/>
              <a:t>2</a:t>
            </a:r>
            <a:endParaRPr lang="en-US" altLang="zh-CN" sz="1800"/>
          </a:p>
        </p:txBody>
      </p:sp>
      <p:sp>
        <p:nvSpPr>
          <p:cNvPr id="333904" name="Freeform 80">
            <a:extLst>
              <a:ext uri="{FF2B5EF4-FFF2-40B4-BE49-F238E27FC236}">
                <a16:creationId xmlns:a16="http://schemas.microsoft.com/office/drawing/2014/main" id="{24A1922A-2C69-4D88-A941-CCCF8F2478B7}"/>
              </a:ext>
            </a:extLst>
          </p:cNvPr>
          <p:cNvSpPr>
            <a:spLocks/>
          </p:cNvSpPr>
          <p:nvPr/>
        </p:nvSpPr>
        <p:spPr bwMode="auto">
          <a:xfrm>
            <a:off x="5940425" y="2781300"/>
            <a:ext cx="863600" cy="2376488"/>
          </a:xfrm>
          <a:custGeom>
            <a:avLst/>
            <a:gdLst>
              <a:gd name="T0" fmla="*/ 2147483646 w 544"/>
              <a:gd name="T1" fmla="*/ 0 h 1497"/>
              <a:gd name="T2" fmla="*/ 2147483646 w 544"/>
              <a:gd name="T3" fmla="*/ 2147483646 h 1497"/>
              <a:gd name="T4" fmla="*/ 0 w 544"/>
              <a:gd name="T5" fmla="*/ 2147483646 h 1497"/>
              <a:gd name="T6" fmla="*/ 0 60000 65536"/>
              <a:gd name="T7" fmla="*/ 0 60000 65536"/>
              <a:gd name="T8" fmla="*/ 0 60000 65536"/>
            </a:gdLst>
            <a:ahLst/>
            <a:cxnLst>
              <a:cxn ang="T6">
                <a:pos x="T0" y="T1"/>
              </a:cxn>
              <a:cxn ang="T7">
                <a:pos x="T2" y="T3"/>
              </a:cxn>
              <a:cxn ang="T8">
                <a:pos x="T4" y="T5"/>
              </a:cxn>
            </a:cxnLst>
            <a:rect l="0" t="0" r="r" b="b"/>
            <a:pathLst>
              <a:path w="544" h="1497">
                <a:moveTo>
                  <a:pt x="544" y="0"/>
                </a:moveTo>
                <a:cubicBezTo>
                  <a:pt x="476" y="283"/>
                  <a:pt x="408" y="566"/>
                  <a:pt x="317" y="816"/>
                </a:cubicBezTo>
                <a:cubicBezTo>
                  <a:pt x="226" y="1066"/>
                  <a:pt x="53" y="1384"/>
                  <a:pt x="0" y="1497"/>
                </a:cubicBezTo>
              </a:path>
            </a:pathLst>
          </a:custGeom>
          <a:noFill/>
          <a:ln w="38100"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33905" name="Text Box 81">
            <a:extLst>
              <a:ext uri="{FF2B5EF4-FFF2-40B4-BE49-F238E27FC236}">
                <a16:creationId xmlns:a16="http://schemas.microsoft.com/office/drawing/2014/main" id="{419A1A84-9E7F-40D8-A716-0172278E5AC0}"/>
              </a:ext>
            </a:extLst>
          </p:cNvPr>
          <p:cNvSpPr txBox="1">
            <a:spLocks noChangeArrowheads="1"/>
          </p:cNvSpPr>
          <p:nvPr/>
        </p:nvSpPr>
        <p:spPr bwMode="auto">
          <a:xfrm>
            <a:off x="6588125" y="2565400"/>
            <a:ext cx="773113"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SMC</a:t>
            </a:r>
            <a:r>
              <a:rPr lang="en-US" altLang="zh-CN" sz="1800" baseline="-25000"/>
              <a:t>2</a:t>
            </a:r>
          </a:p>
        </p:txBody>
      </p:sp>
      <p:grpSp>
        <p:nvGrpSpPr>
          <p:cNvPr id="333908" name="Group 84">
            <a:extLst>
              <a:ext uri="{FF2B5EF4-FFF2-40B4-BE49-F238E27FC236}">
                <a16:creationId xmlns:a16="http://schemas.microsoft.com/office/drawing/2014/main" id="{577B245F-F1A9-4257-98D9-301417A3870E}"/>
              </a:ext>
            </a:extLst>
          </p:cNvPr>
          <p:cNvGrpSpPr>
            <a:grpSpLocks/>
          </p:cNvGrpSpPr>
          <p:nvPr/>
        </p:nvGrpSpPr>
        <p:grpSpPr bwMode="auto">
          <a:xfrm>
            <a:off x="1547813" y="2414588"/>
            <a:ext cx="950912" cy="1057275"/>
            <a:chOff x="975" y="1521"/>
            <a:chExt cx="599" cy="666"/>
          </a:xfrm>
        </p:grpSpPr>
        <p:sp>
          <p:nvSpPr>
            <p:cNvPr id="52250" name="Line 82">
              <a:extLst>
                <a:ext uri="{FF2B5EF4-FFF2-40B4-BE49-F238E27FC236}">
                  <a16:creationId xmlns:a16="http://schemas.microsoft.com/office/drawing/2014/main" id="{E0B341D9-FA58-496B-B706-D5BC7300FBF4}"/>
                </a:ext>
              </a:extLst>
            </p:cNvPr>
            <p:cNvSpPr>
              <a:spLocks noChangeShapeType="1"/>
            </p:cNvSpPr>
            <p:nvPr/>
          </p:nvSpPr>
          <p:spPr bwMode="auto">
            <a:xfrm flipH="1" flipV="1">
              <a:off x="1166" y="1552"/>
              <a:ext cx="408" cy="635"/>
            </a:xfrm>
            <a:prstGeom prst="line">
              <a:avLst/>
            </a:prstGeom>
            <a:noFill/>
            <a:ln w="50800">
              <a:solidFill>
                <a:srgbClr val="0033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52251" name="Text Box 83">
              <a:extLst>
                <a:ext uri="{FF2B5EF4-FFF2-40B4-BE49-F238E27FC236}">
                  <a16:creationId xmlns:a16="http://schemas.microsoft.com/office/drawing/2014/main" id="{C60A9006-281D-4387-963D-54669681A4D9}"/>
                </a:ext>
              </a:extLst>
            </p:cNvPr>
            <p:cNvSpPr txBox="1">
              <a:spLocks noChangeArrowheads="1"/>
            </p:cNvSpPr>
            <p:nvPr/>
          </p:nvSpPr>
          <p:spPr bwMode="auto">
            <a:xfrm>
              <a:off x="975" y="1521"/>
              <a:ext cx="363" cy="231"/>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D</a:t>
              </a:r>
            </a:p>
          </p:txBody>
        </p:sp>
      </p:grpSp>
      <p:grpSp>
        <p:nvGrpSpPr>
          <p:cNvPr id="333909" name="Group 85">
            <a:extLst>
              <a:ext uri="{FF2B5EF4-FFF2-40B4-BE49-F238E27FC236}">
                <a16:creationId xmlns:a16="http://schemas.microsoft.com/office/drawing/2014/main" id="{C70601EE-B44E-42A3-9F84-83166610C347}"/>
              </a:ext>
            </a:extLst>
          </p:cNvPr>
          <p:cNvGrpSpPr>
            <a:grpSpLocks/>
          </p:cNvGrpSpPr>
          <p:nvPr/>
        </p:nvGrpSpPr>
        <p:grpSpPr bwMode="auto">
          <a:xfrm>
            <a:off x="5421313" y="2803525"/>
            <a:ext cx="950912" cy="1057275"/>
            <a:chOff x="975" y="1521"/>
            <a:chExt cx="599" cy="666"/>
          </a:xfrm>
        </p:grpSpPr>
        <p:sp>
          <p:nvSpPr>
            <p:cNvPr id="52248" name="Line 86">
              <a:extLst>
                <a:ext uri="{FF2B5EF4-FFF2-40B4-BE49-F238E27FC236}">
                  <a16:creationId xmlns:a16="http://schemas.microsoft.com/office/drawing/2014/main" id="{405A3645-BF8E-478E-9029-204ED99F5F7A}"/>
                </a:ext>
              </a:extLst>
            </p:cNvPr>
            <p:cNvSpPr>
              <a:spLocks noChangeShapeType="1"/>
            </p:cNvSpPr>
            <p:nvPr/>
          </p:nvSpPr>
          <p:spPr bwMode="auto">
            <a:xfrm flipH="1" flipV="1">
              <a:off x="1166" y="1552"/>
              <a:ext cx="408" cy="635"/>
            </a:xfrm>
            <a:prstGeom prst="line">
              <a:avLst/>
            </a:prstGeom>
            <a:noFill/>
            <a:ln w="50800">
              <a:solidFill>
                <a:srgbClr val="0033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52249" name="Text Box 87">
              <a:extLst>
                <a:ext uri="{FF2B5EF4-FFF2-40B4-BE49-F238E27FC236}">
                  <a16:creationId xmlns:a16="http://schemas.microsoft.com/office/drawing/2014/main" id="{8AFBFAE8-CE2E-44D0-BE9E-20867BC9080F}"/>
                </a:ext>
              </a:extLst>
            </p:cNvPr>
            <p:cNvSpPr txBox="1">
              <a:spLocks noChangeArrowheads="1"/>
            </p:cNvSpPr>
            <p:nvPr/>
          </p:nvSpPr>
          <p:spPr bwMode="auto">
            <a:xfrm>
              <a:off x="975" y="1521"/>
              <a:ext cx="363" cy="231"/>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D</a:t>
              </a: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33856"/>
                                        </p:tgtEl>
                                        <p:attrNameLst>
                                          <p:attrName>style.visibility</p:attrName>
                                        </p:attrNameLst>
                                      </p:cBhvr>
                                      <p:to>
                                        <p:strVal val="visible"/>
                                      </p:to>
                                    </p:set>
                                    <p:anim calcmode="lin" valueType="num">
                                      <p:cBhvr additive="base">
                                        <p:cTn id="7" dur="500" fill="hold"/>
                                        <p:tgtEl>
                                          <p:spTgt spid="333856"/>
                                        </p:tgtEl>
                                        <p:attrNameLst>
                                          <p:attrName>ppt_x</p:attrName>
                                        </p:attrNameLst>
                                      </p:cBhvr>
                                      <p:tavLst>
                                        <p:tav tm="0">
                                          <p:val>
                                            <p:strVal val="0-#ppt_w/2"/>
                                          </p:val>
                                        </p:tav>
                                        <p:tav tm="100000">
                                          <p:val>
                                            <p:strVal val="#ppt_x"/>
                                          </p:val>
                                        </p:tav>
                                      </p:tavLst>
                                    </p:anim>
                                    <p:anim calcmode="lin" valueType="num">
                                      <p:cBhvr additive="base">
                                        <p:cTn id="8" dur="500" fill="hold"/>
                                        <p:tgtEl>
                                          <p:spTgt spid="33385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333864"/>
                                        </p:tgtEl>
                                        <p:attrNameLst>
                                          <p:attrName>style.visibility</p:attrName>
                                        </p:attrNameLst>
                                      </p:cBhvr>
                                      <p:to>
                                        <p:strVal val="visible"/>
                                      </p:to>
                                    </p:set>
                                    <p:anim calcmode="lin" valueType="num">
                                      <p:cBhvr additive="base">
                                        <p:cTn id="12" dur="500" fill="hold"/>
                                        <p:tgtEl>
                                          <p:spTgt spid="333864"/>
                                        </p:tgtEl>
                                        <p:attrNameLst>
                                          <p:attrName>ppt_x</p:attrName>
                                        </p:attrNameLst>
                                      </p:cBhvr>
                                      <p:tavLst>
                                        <p:tav tm="0">
                                          <p:val>
                                            <p:strVal val="1+#ppt_w/2"/>
                                          </p:val>
                                        </p:tav>
                                        <p:tav tm="100000">
                                          <p:val>
                                            <p:strVal val="#ppt_x"/>
                                          </p:val>
                                        </p:tav>
                                      </p:tavLst>
                                    </p:anim>
                                    <p:anim calcmode="lin" valueType="num">
                                      <p:cBhvr additive="base">
                                        <p:cTn id="13" dur="500" fill="hold"/>
                                        <p:tgtEl>
                                          <p:spTgt spid="333864"/>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nodeType="clickEffect">
                                  <p:stCondLst>
                                    <p:cond delay="0"/>
                                  </p:stCondLst>
                                  <p:childTnLst>
                                    <p:set>
                                      <p:cBhvr>
                                        <p:cTn id="17" dur="1" fill="hold">
                                          <p:stCondLst>
                                            <p:cond delay="0"/>
                                          </p:stCondLst>
                                        </p:cTn>
                                        <p:tgtEl>
                                          <p:spTgt spid="333842"/>
                                        </p:tgtEl>
                                        <p:attrNameLst>
                                          <p:attrName>style.visibility</p:attrName>
                                        </p:attrNameLst>
                                      </p:cBhvr>
                                      <p:to>
                                        <p:strVal val="visible"/>
                                      </p:to>
                                    </p:set>
                                    <p:animEffect transition="in" filter="wipe(up)">
                                      <p:cBhvr>
                                        <p:cTn id="18" dur="500"/>
                                        <p:tgtEl>
                                          <p:spTgt spid="33384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333908"/>
                                        </p:tgtEl>
                                        <p:attrNameLst>
                                          <p:attrName>style.visibility</p:attrName>
                                        </p:attrNameLst>
                                      </p:cBhvr>
                                      <p:to>
                                        <p:strVal val="visible"/>
                                      </p:to>
                                    </p:set>
                                    <p:animEffect transition="in" filter="blinds(horizontal)">
                                      <p:cBhvr>
                                        <p:cTn id="23" dur="500"/>
                                        <p:tgtEl>
                                          <p:spTgt spid="33390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childTnLst>
                                    <p:set>
                                      <p:cBhvr>
                                        <p:cTn id="27" dur="1" fill="hold">
                                          <p:stCondLst>
                                            <p:cond delay="0"/>
                                          </p:stCondLst>
                                        </p:cTn>
                                        <p:tgtEl>
                                          <p:spTgt spid="333828"/>
                                        </p:tgtEl>
                                        <p:attrNameLst>
                                          <p:attrName>style.visibility</p:attrName>
                                        </p:attrNameLst>
                                      </p:cBhvr>
                                      <p:to>
                                        <p:strVal val="visible"/>
                                      </p:to>
                                    </p:set>
                                    <p:animEffect transition="in" filter="wipe(left)">
                                      <p:cBhvr>
                                        <p:cTn id="28" dur="500"/>
                                        <p:tgtEl>
                                          <p:spTgt spid="33382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nodeType="clickEffect">
                                  <p:stCondLst>
                                    <p:cond delay="0"/>
                                  </p:stCondLst>
                                  <p:childTnLst>
                                    <p:set>
                                      <p:cBhvr>
                                        <p:cTn id="32" dur="1" fill="hold">
                                          <p:stCondLst>
                                            <p:cond delay="0"/>
                                          </p:stCondLst>
                                        </p:cTn>
                                        <p:tgtEl>
                                          <p:spTgt spid="333881"/>
                                        </p:tgtEl>
                                        <p:attrNameLst>
                                          <p:attrName>style.visibility</p:attrName>
                                        </p:attrNameLst>
                                      </p:cBhvr>
                                      <p:to>
                                        <p:strVal val="visible"/>
                                      </p:to>
                                    </p:set>
                                    <p:animEffect transition="in" filter="dissolve">
                                      <p:cBhvr>
                                        <p:cTn id="33" dur="500"/>
                                        <p:tgtEl>
                                          <p:spTgt spid="333881"/>
                                        </p:tgtEl>
                                      </p:cBhvr>
                                    </p:animEffect>
                                  </p:childTnLst>
                                </p:cTn>
                              </p:par>
                            </p:childTnLst>
                          </p:cTn>
                        </p:par>
                        <p:par>
                          <p:cTn id="34" fill="hold" nodeType="afterGroup">
                            <p:stCondLst>
                              <p:cond delay="500"/>
                            </p:stCondLst>
                            <p:childTnLst>
                              <p:par>
                                <p:cTn id="35" presetID="9" presetClass="entr" presetSubtype="0" fill="hold" nodeType="afterEffect">
                                  <p:stCondLst>
                                    <p:cond delay="0"/>
                                  </p:stCondLst>
                                  <p:childTnLst>
                                    <p:set>
                                      <p:cBhvr>
                                        <p:cTn id="36" dur="1" fill="hold">
                                          <p:stCondLst>
                                            <p:cond delay="0"/>
                                          </p:stCondLst>
                                        </p:cTn>
                                        <p:tgtEl>
                                          <p:spTgt spid="333894"/>
                                        </p:tgtEl>
                                        <p:attrNameLst>
                                          <p:attrName>style.visibility</p:attrName>
                                        </p:attrNameLst>
                                      </p:cBhvr>
                                      <p:to>
                                        <p:strVal val="visible"/>
                                      </p:to>
                                    </p:set>
                                    <p:animEffect transition="in" filter="dissolve">
                                      <p:cBhvr>
                                        <p:cTn id="37" dur="500"/>
                                        <p:tgtEl>
                                          <p:spTgt spid="33389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nodeType="clickEffect">
                                  <p:stCondLst>
                                    <p:cond delay="0"/>
                                  </p:stCondLst>
                                  <p:childTnLst>
                                    <p:set>
                                      <p:cBhvr>
                                        <p:cTn id="41" dur="1" fill="hold">
                                          <p:stCondLst>
                                            <p:cond delay="0"/>
                                          </p:stCondLst>
                                        </p:cTn>
                                        <p:tgtEl>
                                          <p:spTgt spid="333898"/>
                                        </p:tgtEl>
                                        <p:attrNameLst>
                                          <p:attrName>style.visibility</p:attrName>
                                        </p:attrNameLst>
                                      </p:cBhvr>
                                      <p:to>
                                        <p:strVal val="visible"/>
                                      </p:to>
                                    </p:set>
                                    <p:animEffect transition="in" filter="box(in)">
                                      <p:cBhvr>
                                        <p:cTn id="42" dur="500"/>
                                        <p:tgtEl>
                                          <p:spTgt spid="33389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33902"/>
                                        </p:tgtEl>
                                        <p:attrNameLst>
                                          <p:attrName>style.visibility</p:attrName>
                                        </p:attrNameLst>
                                      </p:cBhvr>
                                      <p:to>
                                        <p:strVal val="visible"/>
                                      </p:to>
                                    </p:set>
                                    <p:anim calcmode="lin" valueType="num">
                                      <p:cBhvr additive="base">
                                        <p:cTn id="47" dur="500" fill="hold"/>
                                        <p:tgtEl>
                                          <p:spTgt spid="333902"/>
                                        </p:tgtEl>
                                        <p:attrNameLst>
                                          <p:attrName>ppt_x</p:attrName>
                                        </p:attrNameLst>
                                      </p:cBhvr>
                                      <p:tavLst>
                                        <p:tav tm="0">
                                          <p:val>
                                            <p:strVal val="#ppt_x"/>
                                          </p:val>
                                        </p:tav>
                                        <p:tav tm="100000">
                                          <p:val>
                                            <p:strVal val="#ppt_x"/>
                                          </p:val>
                                        </p:tav>
                                      </p:tavLst>
                                    </p:anim>
                                    <p:anim calcmode="lin" valueType="num">
                                      <p:cBhvr additive="base">
                                        <p:cTn id="48" dur="500" fill="hold"/>
                                        <p:tgtEl>
                                          <p:spTgt spid="333902"/>
                                        </p:tgtEl>
                                        <p:attrNameLst>
                                          <p:attrName>ppt_y</p:attrName>
                                        </p:attrNameLst>
                                      </p:cBhvr>
                                      <p:tavLst>
                                        <p:tav tm="0">
                                          <p:val>
                                            <p:strVal val="1+#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4" presetClass="entr" presetSubtype="16" fill="hold" nodeType="clickEffect">
                                  <p:stCondLst>
                                    <p:cond delay="0"/>
                                  </p:stCondLst>
                                  <p:childTnLst>
                                    <p:set>
                                      <p:cBhvr>
                                        <p:cTn id="52" dur="1" fill="hold">
                                          <p:stCondLst>
                                            <p:cond delay="0"/>
                                          </p:stCondLst>
                                        </p:cTn>
                                        <p:tgtEl>
                                          <p:spTgt spid="333900"/>
                                        </p:tgtEl>
                                        <p:attrNameLst>
                                          <p:attrName>style.visibility</p:attrName>
                                        </p:attrNameLst>
                                      </p:cBhvr>
                                      <p:to>
                                        <p:strVal val="visible"/>
                                      </p:to>
                                    </p:set>
                                    <p:animEffect transition="in" filter="box(in)">
                                      <p:cBhvr>
                                        <p:cTn id="53" dur="500"/>
                                        <p:tgtEl>
                                          <p:spTgt spid="333900"/>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333901"/>
                                        </p:tgtEl>
                                        <p:attrNameLst>
                                          <p:attrName>style.visibility</p:attrName>
                                        </p:attrNameLst>
                                      </p:cBhvr>
                                      <p:to>
                                        <p:strVal val="visible"/>
                                      </p:to>
                                    </p:set>
                                    <p:anim calcmode="lin" valueType="num">
                                      <p:cBhvr additive="base">
                                        <p:cTn id="58" dur="500" fill="hold"/>
                                        <p:tgtEl>
                                          <p:spTgt spid="333901"/>
                                        </p:tgtEl>
                                        <p:attrNameLst>
                                          <p:attrName>ppt_x</p:attrName>
                                        </p:attrNameLst>
                                      </p:cBhvr>
                                      <p:tavLst>
                                        <p:tav tm="0">
                                          <p:val>
                                            <p:strVal val="#ppt_x"/>
                                          </p:val>
                                        </p:tav>
                                        <p:tav tm="100000">
                                          <p:val>
                                            <p:strVal val="#ppt_x"/>
                                          </p:val>
                                        </p:tav>
                                      </p:tavLst>
                                    </p:anim>
                                    <p:anim calcmode="lin" valueType="num">
                                      <p:cBhvr additive="base">
                                        <p:cTn id="59" dur="500" fill="hold"/>
                                        <p:tgtEl>
                                          <p:spTgt spid="333901"/>
                                        </p:tgtEl>
                                        <p:attrNameLst>
                                          <p:attrName>ppt_y</p:attrName>
                                        </p:attrNameLst>
                                      </p:cBhvr>
                                      <p:tavLst>
                                        <p:tav tm="0">
                                          <p:val>
                                            <p:strVal val="1+#ppt_h/2"/>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1" fill="hold" nodeType="clickEffect">
                                  <p:stCondLst>
                                    <p:cond delay="0"/>
                                  </p:stCondLst>
                                  <p:childTnLst>
                                    <p:set>
                                      <p:cBhvr>
                                        <p:cTn id="63" dur="1" fill="hold">
                                          <p:stCondLst>
                                            <p:cond delay="0"/>
                                          </p:stCondLst>
                                        </p:cTn>
                                        <p:tgtEl>
                                          <p:spTgt spid="333849"/>
                                        </p:tgtEl>
                                        <p:attrNameLst>
                                          <p:attrName>style.visibility</p:attrName>
                                        </p:attrNameLst>
                                      </p:cBhvr>
                                      <p:to>
                                        <p:strVal val="visible"/>
                                      </p:to>
                                    </p:set>
                                    <p:animEffect transition="in" filter="wipe(up)">
                                      <p:cBhvr>
                                        <p:cTn id="64" dur="500"/>
                                        <p:tgtEl>
                                          <p:spTgt spid="333849"/>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nodeType="clickEffect">
                                  <p:stCondLst>
                                    <p:cond delay="0"/>
                                  </p:stCondLst>
                                  <p:childTnLst>
                                    <p:set>
                                      <p:cBhvr>
                                        <p:cTn id="68" dur="1" fill="hold">
                                          <p:stCondLst>
                                            <p:cond delay="0"/>
                                          </p:stCondLst>
                                        </p:cTn>
                                        <p:tgtEl>
                                          <p:spTgt spid="333909"/>
                                        </p:tgtEl>
                                        <p:attrNameLst>
                                          <p:attrName>style.visibility</p:attrName>
                                        </p:attrNameLst>
                                      </p:cBhvr>
                                      <p:to>
                                        <p:strVal val="visible"/>
                                      </p:to>
                                    </p:set>
                                    <p:animEffect transition="in" filter="blinds(horizontal)">
                                      <p:cBhvr>
                                        <p:cTn id="69" dur="500"/>
                                        <p:tgtEl>
                                          <p:spTgt spid="333909"/>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nodeType="clickEffect">
                                  <p:stCondLst>
                                    <p:cond delay="0"/>
                                  </p:stCondLst>
                                  <p:childTnLst>
                                    <p:set>
                                      <p:cBhvr>
                                        <p:cTn id="73" dur="1" fill="hold">
                                          <p:stCondLst>
                                            <p:cond delay="0"/>
                                          </p:stCondLst>
                                        </p:cTn>
                                        <p:tgtEl>
                                          <p:spTgt spid="333835"/>
                                        </p:tgtEl>
                                        <p:attrNameLst>
                                          <p:attrName>style.visibility</p:attrName>
                                        </p:attrNameLst>
                                      </p:cBhvr>
                                      <p:to>
                                        <p:strVal val="visible"/>
                                      </p:to>
                                    </p:set>
                                    <p:animEffect transition="in" filter="wipe(left)">
                                      <p:cBhvr>
                                        <p:cTn id="74" dur="500"/>
                                        <p:tgtEl>
                                          <p:spTgt spid="333835"/>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9" presetClass="entr" presetSubtype="0" fill="hold" nodeType="clickEffect">
                                  <p:stCondLst>
                                    <p:cond delay="0"/>
                                  </p:stCondLst>
                                  <p:childTnLst>
                                    <p:set>
                                      <p:cBhvr>
                                        <p:cTn id="78" dur="1" fill="hold">
                                          <p:stCondLst>
                                            <p:cond delay="0"/>
                                          </p:stCondLst>
                                        </p:cTn>
                                        <p:tgtEl>
                                          <p:spTgt spid="333872"/>
                                        </p:tgtEl>
                                        <p:attrNameLst>
                                          <p:attrName>style.visibility</p:attrName>
                                        </p:attrNameLst>
                                      </p:cBhvr>
                                      <p:to>
                                        <p:strVal val="visible"/>
                                      </p:to>
                                    </p:set>
                                    <p:animEffect transition="in" filter="dissolve">
                                      <p:cBhvr>
                                        <p:cTn id="79" dur="500"/>
                                        <p:tgtEl>
                                          <p:spTgt spid="333872"/>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3" presetClass="entr" presetSubtype="10" fill="hold" nodeType="clickEffect">
                                  <p:stCondLst>
                                    <p:cond delay="0"/>
                                  </p:stCondLst>
                                  <p:childTnLst>
                                    <p:set>
                                      <p:cBhvr>
                                        <p:cTn id="83" dur="1" fill="hold">
                                          <p:stCondLst>
                                            <p:cond delay="0"/>
                                          </p:stCondLst>
                                        </p:cTn>
                                        <p:tgtEl>
                                          <p:spTgt spid="333899"/>
                                        </p:tgtEl>
                                        <p:attrNameLst>
                                          <p:attrName>style.visibility</p:attrName>
                                        </p:attrNameLst>
                                      </p:cBhvr>
                                      <p:to>
                                        <p:strVal val="visible"/>
                                      </p:to>
                                    </p:set>
                                    <p:animEffect transition="in" filter="blinds(horizontal)">
                                      <p:cBhvr>
                                        <p:cTn id="84" dur="500"/>
                                        <p:tgtEl>
                                          <p:spTgt spid="333899"/>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4" presetClass="entr" presetSubtype="16" fill="hold" grpId="0" nodeType="clickEffect">
                                  <p:stCondLst>
                                    <p:cond delay="0"/>
                                  </p:stCondLst>
                                  <p:childTnLst>
                                    <p:set>
                                      <p:cBhvr>
                                        <p:cTn id="88" dur="1" fill="hold">
                                          <p:stCondLst>
                                            <p:cond delay="0"/>
                                          </p:stCondLst>
                                        </p:cTn>
                                        <p:tgtEl>
                                          <p:spTgt spid="333903"/>
                                        </p:tgtEl>
                                        <p:attrNameLst>
                                          <p:attrName>style.visibility</p:attrName>
                                        </p:attrNameLst>
                                      </p:cBhvr>
                                      <p:to>
                                        <p:strVal val="visible"/>
                                      </p:to>
                                    </p:set>
                                    <p:animEffect transition="in" filter="box(in)">
                                      <p:cBhvr>
                                        <p:cTn id="89" dur="500"/>
                                        <p:tgtEl>
                                          <p:spTgt spid="333903"/>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4" presetClass="entr" presetSubtype="16" fill="hold" nodeType="clickEffect">
                                  <p:stCondLst>
                                    <p:cond delay="0"/>
                                  </p:stCondLst>
                                  <p:childTnLst>
                                    <p:set>
                                      <p:cBhvr>
                                        <p:cTn id="93" dur="1" fill="hold">
                                          <p:stCondLst>
                                            <p:cond delay="0"/>
                                          </p:stCondLst>
                                        </p:cTn>
                                        <p:tgtEl>
                                          <p:spTgt spid="333904"/>
                                        </p:tgtEl>
                                        <p:attrNameLst>
                                          <p:attrName>style.visibility</p:attrName>
                                        </p:attrNameLst>
                                      </p:cBhvr>
                                      <p:to>
                                        <p:strVal val="visible"/>
                                      </p:to>
                                    </p:set>
                                    <p:animEffect transition="in" filter="box(in)">
                                      <p:cBhvr>
                                        <p:cTn id="94" dur="500"/>
                                        <p:tgtEl>
                                          <p:spTgt spid="333904"/>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333905"/>
                                        </p:tgtEl>
                                        <p:attrNameLst>
                                          <p:attrName>style.visibility</p:attrName>
                                        </p:attrNameLst>
                                      </p:cBhvr>
                                      <p:to>
                                        <p:strVal val="visible"/>
                                      </p:to>
                                    </p:set>
                                    <p:anim calcmode="lin" valueType="num">
                                      <p:cBhvr additive="base">
                                        <p:cTn id="99" dur="500" fill="hold"/>
                                        <p:tgtEl>
                                          <p:spTgt spid="333905"/>
                                        </p:tgtEl>
                                        <p:attrNameLst>
                                          <p:attrName>ppt_x</p:attrName>
                                        </p:attrNameLst>
                                      </p:cBhvr>
                                      <p:tavLst>
                                        <p:tav tm="0">
                                          <p:val>
                                            <p:strVal val="#ppt_x"/>
                                          </p:val>
                                        </p:tav>
                                        <p:tav tm="100000">
                                          <p:val>
                                            <p:strVal val="#ppt_x"/>
                                          </p:val>
                                        </p:tav>
                                      </p:tavLst>
                                    </p:anim>
                                    <p:anim calcmode="lin" valueType="num">
                                      <p:cBhvr additive="base">
                                        <p:cTn id="100" dur="500" fill="hold"/>
                                        <p:tgtEl>
                                          <p:spTgt spid="333905"/>
                                        </p:tgtEl>
                                        <p:attrNameLst>
                                          <p:attrName>ppt_y</p:attrName>
                                        </p:attrNameLst>
                                      </p:cBhvr>
                                      <p:tavLst>
                                        <p:tav tm="0">
                                          <p:val>
                                            <p:strVal val="1+#ppt_h/2"/>
                                          </p:val>
                                        </p:tav>
                                        <p:tav tm="100000">
                                          <p:val>
                                            <p:strVal val="#ppt_y"/>
                                          </p:val>
                                        </p:tav>
                                      </p:tavLst>
                                    </p:anim>
                                  </p:childTnLst>
                                </p:cTn>
                              </p:par>
                            </p:childTnLst>
                          </p:cTn>
                        </p:par>
                      </p:childTnLst>
                    </p:cTn>
                  </p:par>
                  <p:par>
                    <p:cTn id="101" fill="hold" nodeType="clickPar">
                      <p:stCondLst>
                        <p:cond delay="indefinite"/>
                      </p:stCondLst>
                      <p:childTnLst>
                        <p:par>
                          <p:cTn id="102" fill="hold" nodeType="withGroup">
                            <p:stCondLst>
                              <p:cond delay="0"/>
                            </p:stCondLst>
                            <p:childTnLst>
                              <p:par>
                                <p:cTn id="103" presetID="2" presetClass="entr" presetSubtype="8" fill="hold" grpId="0" nodeType="clickEffect">
                                  <p:stCondLst>
                                    <p:cond delay="0"/>
                                  </p:stCondLst>
                                  <p:childTnLst>
                                    <p:set>
                                      <p:cBhvr>
                                        <p:cTn id="104" dur="1" fill="hold">
                                          <p:stCondLst>
                                            <p:cond delay="0"/>
                                          </p:stCondLst>
                                        </p:cTn>
                                        <p:tgtEl>
                                          <p:spTgt spid="333827">
                                            <p:txEl>
                                              <p:pRg st="0" end="0"/>
                                            </p:txEl>
                                          </p:spTgt>
                                        </p:tgtEl>
                                        <p:attrNameLst>
                                          <p:attrName>style.visibility</p:attrName>
                                        </p:attrNameLst>
                                      </p:cBhvr>
                                      <p:to>
                                        <p:strVal val="visible"/>
                                      </p:to>
                                    </p:set>
                                    <p:anim calcmode="lin" valueType="num">
                                      <p:cBhvr additive="base">
                                        <p:cTn id="105" dur="500" fill="hold"/>
                                        <p:tgtEl>
                                          <p:spTgt spid="333827">
                                            <p:txEl>
                                              <p:pRg st="0" end="0"/>
                                            </p:txEl>
                                          </p:spTgt>
                                        </p:tgtEl>
                                        <p:attrNameLst>
                                          <p:attrName>ppt_x</p:attrName>
                                        </p:attrNameLst>
                                      </p:cBhvr>
                                      <p:tavLst>
                                        <p:tav tm="0">
                                          <p:val>
                                            <p:strVal val="0-#ppt_w/2"/>
                                          </p:val>
                                        </p:tav>
                                        <p:tav tm="100000">
                                          <p:val>
                                            <p:strVal val="#ppt_x"/>
                                          </p:val>
                                        </p:tav>
                                      </p:tavLst>
                                    </p:anim>
                                    <p:anim calcmode="lin" valueType="num">
                                      <p:cBhvr additive="base">
                                        <p:cTn id="106" dur="500" fill="hold"/>
                                        <p:tgtEl>
                                          <p:spTgt spid="33382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27" grpId="0" build="p" autoUpdateAnimBg="0"/>
      <p:bldP spid="333901" grpId="0"/>
      <p:bldP spid="333902" grpId="0"/>
      <p:bldP spid="333903" grpId="0"/>
      <p:bldP spid="33390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灯片编号占位符 4">
            <a:extLst>
              <a:ext uri="{FF2B5EF4-FFF2-40B4-BE49-F238E27FC236}">
                <a16:creationId xmlns:a16="http://schemas.microsoft.com/office/drawing/2014/main" id="{05654FAF-866B-4F3C-91B1-17AC3CC320FC}"/>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298D377E-2C71-4E75-892D-432059566E9C}" type="slidenum">
              <a:rPr lang="en-US" altLang="zh-CN" sz="1400" smtClean="0"/>
              <a:pPr>
                <a:spcBef>
                  <a:spcPct val="0"/>
                </a:spcBef>
                <a:buFontTx/>
                <a:buNone/>
              </a:pPr>
              <a:t>46</a:t>
            </a:fld>
            <a:endParaRPr lang="en-US" altLang="zh-CN" sz="1400"/>
          </a:p>
        </p:txBody>
      </p:sp>
      <p:sp>
        <p:nvSpPr>
          <p:cNvPr id="53251" name="Rectangle 2">
            <a:extLst>
              <a:ext uri="{FF2B5EF4-FFF2-40B4-BE49-F238E27FC236}">
                <a16:creationId xmlns:a16="http://schemas.microsoft.com/office/drawing/2014/main" id="{163A8352-E594-4A0A-A7FB-9497E5FBF4D9}"/>
              </a:ext>
            </a:extLst>
          </p:cNvPr>
          <p:cNvSpPr>
            <a:spLocks noGrp="1" noChangeArrowheads="1"/>
          </p:cNvSpPr>
          <p:nvPr>
            <p:ph type="title"/>
          </p:nvPr>
        </p:nvSpPr>
        <p:spPr>
          <a:xfrm>
            <a:off x="685800" y="152400"/>
            <a:ext cx="6870700" cy="900113"/>
          </a:xfrm>
          <a:solidFill>
            <a:srgbClr val="FFCC00"/>
          </a:solidFill>
          <a:ln w="50800">
            <a:solidFill>
              <a:srgbClr val="FF0000"/>
            </a:solidFill>
            <a:miter lim="800000"/>
            <a:headEnd/>
            <a:tailEnd/>
          </a:ln>
        </p:spPr>
        <p:txBody>
          <a:bodyPr/>
          <a:lstStyle/>
          <a:p>
            <a:pPr eaLnBrk="1" hangingPunct="1"/>
            <a:r>
              <a:rPr lang="en-US" altLang="zh-CN"/>
              <a:t>6</a:t>
            </a:r>
            <a:r>
              <a:rPr lang="zh-CN" altLang="en-US"/>
              <a:t>、垄断竞争与理想的产量</a:t>
            </a:r>
          </a:p>
        </p:txBody>
      </p:sp>
      <p:sp>
        <p:nvSpPr>
          <p:cNvPr id="53252" name="Line 4">
            <a:extLst>
              <a:ext uri="{FF2B5EF4-FFF2-40B4-BE49-F238E27FC236}">
                <a16:creationId xmlns:a16="http://schemas.microsoft.com/office/drawing/2014/main" id="{698A96DC-84BA-481B-8245-7B5CF1024C42}"/>
              </a:ext>
            </a:extLst>
          </p:cNvPr>
          <p:cNvSpPr>
            <a:spLocks noChangeShapeType="1"/>
          </p:cNvSpPr>
          <p:nvPr/>
        </p:nvSpPr>
        <p:spPr bwMode="auto">
          <a:xfrm flipV="1">
            <a:off x="1692275" y="1557338"/>
            <a:ext cx="0" cy="3743325"/>
          </a:xfrm>
          <a:prstGeom prst="line">
            <a:avLst/>
          </a:prstGeom>
          <a:noFill/>
          <a:ln w="254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53253" name="Line 5">
            <a:extLst>
              <a:ext uri="{FF2B5EF4-FFF2-40B4-BE49-F238E27FC236}">
                <a16:creationId xmlns:a16="http://schemas.microsoft.com/office/drawing/2014/main" id="{49D950D3-9900-491E-B442-ABEECCF487E2}"/>
              </a:ext>
            </a:extLst>
          </p:cNvPr>
          <p:cNvSpPr>
            <a:spLocks noChangeShapeType="1"/>
          </p:cNvSpPr>
          <p:nvPr/>
        </p:nvSpPr>
        <p:spPr bwMode="auto">
          <a:xfrm>
            <a:off x="1692275" y="5300663"/>
            <a:ext cx="5543550" cy="0"/>
          </a:xfrm>
          <a:prstGeom prst="line">
            <a:avLst/>
          </a:prstGeom>
          <a:noFill/>
          <a:ln w="254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53254" name="Freeform 7">
            <a:extLst>
              <a:ext uri="{FF2B5EF4-FFF2-40B4-BE49-F238E27FC236}">
                <a16:creationId xmlns:a16="http://schemas.microsoft.com/office/drawing/2014/main" id="{BB1488F2-3F1C-40DC-843B-CC9E4B5F6930}"/>
              </a:ext>
            </a:extLst>
          </p:cNvPr>
          <p:cNvSpPr>
            <a:spLocks/>
          </p:cNvSpPr>
          <p:nvPr/>
        </p:nvSpPr>
        <p:spPr bwMode="auto">
          <a:xfrm>
            <a:off x="2339975" y="2565400"/>
            <a:ext cx="4968875" cy="1487488"/>
          </a:xfrm>
          <a:custGeom>
            <a:avLst/>
            <a:gdLst>
              <a:gd name="T0" fmla="*/ 0 w 3130"/>
              <a:gd name="T1" fmla="*/ 0 h 937"/>
              <a:gd name="T2" fmla="*/ 2147483646 w 3130"/>
              <a:gd name="T3" fmla="*/ 2147483646 h 937"/>
              <a:gd name="T4" fmla="*/ 2147483646 w 3130"/>
              <a:gd name="T5" fmla="*/ 2147483646 h 937"/>
              <a:gd name="T6" fmla="*/ 2147483646 w 3130"/>
              <a:gd name="T7" fmla="*/ 0 h 9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30" h="937">
                <a:moveTo>
                  <a:pt x="0" y="0"/>
                </a:moveTo>
                <a:cubicBezTo>
                  <a:pt x="332" y="294"/>
                  <a:pt x="665" y="589"/>
                  <a:pt x="998" y="725"/>
                </a:cubicBezTo>
                <a:cubicBezTo>
                  <a:pt x="1331" y="861"/>
                  <a:pt x="1641" y="937"/>
                  <a:pt x="1996" y="816"/>
                </a:cubicBezTo>
                <a:cubicBezTo>
                  <a:pt x="2351" y="695"/>
                  <a:pt x="2941" y="136"/>
                  <a:pt x="3130" y="0"/>
                </a:cubicBezTo>
              </a:path>
            </a:pathLst>
          </a:custGeom>
          <a:noFill/>
          <a:ln w="57150" cap="flat" cmpd="sng">
            <a:solidFill>
              <a:srgbClr val="FF00FF"/>
            </a:solidFill>
            <a:prstDash val="solid"/>
            <a:miter lim="800000"/>
            <a:headEnd type="none" w="med" len="med"/>
            <a:tailEnd type="none"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34856" name="Line 8">
            <a:extLst>
              <a:ext uri="{FF2B5EF4-FFF2-40B4-BE49-F238E27FC236}">
                <a16:creationId xmlns:a16="http://schemas.microsoft.com/office/drawing/2014/main" id="{DAB5757D-3A6C-4949-89B4-612EC522F7F4}"/>
              </a:ext>
            </a:extLst>
          </p:cNvPr>
          <p:cNvSpPr>
            <a:spLocks noChangeShapeType="1"/>
          </p:cNvSpPr>
          <p:nvPr/>
        </p:nvSpPr>
        <p:spPr bwMode="auto">
          <a:xfrm>
            <a:off x="2195513" y="4005263"/>
            <a:ext cx="5256212" cy="0"/>
          </a:xfrm>
          <a:prstGeom prst="line">
            <a:avLst/>
          </a:prstGeom>
          <a:noFill/>
          <a:ln w="57150">
            <a:solidFill>
              <a:srgbClr val="00FF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53256" name="Line 9">
            <a:extLst>
              <a:ext uri="{FF2B5EF4-FFF2-40B4-BE49-F238E27FC236}">
                <a16:creationId xmlns:a16="http://schemas.microsoft.com/office/drawing/2014/main" id="{6732E787-705E-4139-83DF-EE3B0264A93A}"/>
              </a:ext>
            </a:extLst>
          </p:cNvPr>
          <p:cNvSpPr>
            <a:spLocks noChangeShapeType="1"/>
          </p:cNvSpPr>
          <p:nvPr/>
        </p:nvSpPr>
        <p:spPr bwMode="auto">
          <a:xfrm>
            <a:off x="1908175" y="2492375"/>
            <a:ext cx="3816350" cy="2449513"/>
          </a:xfrm>
          <a:prstGeom prst="line">
            <a:avLst/>
          </a:prstGeom>
          <a:noFill/>
          <a:ln w="25400">
            <a:solidFill>
              <a:srgbClr val="FF00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53257" name="Freeform 11">
            <a:extLst>
              <a:ext uri="{FF2B5EF4-FFF2-40B4-BE49-F238E27FC236}">
                <a16:creationId xmlns:a16="http://schemas.microsoft.com/office/drawing/2014/main" id="{6218F278-7B30-4786-A10C-2B975767D6C3}"/>
              </a:ext>
            </a:extLst>
          </p:cNvPr>
          <p:cNvSpPr>
            <a:spLocks/>
          </p:cNvSpPr>
          <p:nvPr/>
        </p:nvSpPr>
        <p:spPr bwMode="auto">
          <a:xfrm>
            <a:off x="2627313" y="2349500"/>
            <a:ext cx="2665412" cy="1319213"/>
          </a:xfrm>
          <a:custGeom>
            <a:avLst/>
            <a:gdLst>
              <a:gd name="T0" fmla="*/ 0 w 1679"/>
              <a:gd name="T1" fmla="*/ 0 h 831"/>
              <a:gd name="T2" fmla="*/ 2147483646 w 1679"/>
              <a:gd name="T3" fmla="*/ 2147483646 h 831"/>
              <a:gd name="T4" fmla="*/ 2147483646 w 1679"/>
              <a:gd name="T5" fmla="*/ 2147483646 h 831"/>
              <a:gd name="T6" fmla="*/ 2147483646 w 1679"/>
              <a:gd name="T7" fmla="*/ 2147483646 h 831"/>
              <a:gd name="T8" fmla="*/ 2147483646 w 1679"/>
              <a:gd name="T9" fmla="*/ 2147483646 h 8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9" h="831">
                <a:moveTo>
                  <a:pt x="0" y="0"/>
                </a:moveTo>
                <a:cubicBezTo>
                  <a:pt x="170" y="272"/>
                  <a:pt x="340" y="544"/>
                  <a:pt x="499" y="680"/>
                </a:cubicBezTo>
                <a:cubicBezTo>
                  <a:pt x="658" y="816"/>
                  <a:pt x="817" y="831"/>
                  <a:pt x="953" y="816"/>
                </a:cubicBezTo>
                <a:cubicBezTo>
                  <a:pt x="1089" y="801"/>
                  <a:pt x="1195" y="718"/>
                  <a:pt x="1316" y="589"/>
                </a:cubicBezTo>
                <a:cubicBezTo>
                  <a:pt x="1437" y="460"/>
                  <a:pt x="1619" y="136"/>
                  <a:pt x="1679" y="45"/>
                </a:cubicBezTo>
              </a:path>
            </a:pathLst>
          </a:custGeom>
          <a:noFill/>
          <a:ln w="25400"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53258" name="Freeform 12">
            <a:extLst>
              <a:ext uri="{FF2B5EF4-FFF2-40B4-BE49-F238E27FC236}">
                <a16:creationId xmlns:a16="http://schemas.microsoft.com/office/drawing/2014/main" id="{2CF50165-3342-4956-A5FB-944850C584A1}"/>
              </a:ext>
            </a:extLst>
          </p:cNvPr>
          <p:cNvSpPr>
            <a:spLocks/>
          </p:cNvSpPr>
          <p:nvPr/>
        </p:nvSpPr>
        <p:spPr bwMode="auto">
          <a:xfrm>
            <a:off x="3563938" y="2636838"/>
            <a:ext cx="2665412" cy="1319212"/>
          </a:xfrm>
          <a:custGeom>
            <a:avLst/>
            <a:gdLst>
              <a:gd name="T0" fmla="*/ 0 w 1679"/>
              <a:gd name="T1" fmla="*/ 0 h 831"/>
              <a:gd name="T2" fmla="*/ 2147483646 w 1679"/>
              <a:gd name="T3" fmla="*/ 2147483646 h 831"/>
              <a:gd name="T4" fmla="*/ 2147483646 w 1679"/>
              <a:gd name="T5" fmla="*/ 2147483646 h 831"/>
              <a:gd name="T6" fmla="*/ 2147483646 w 1679"/>
              <a:gd name="T7" fmla="*/ 2147483646 h 831"/>
              <a:gd name="T8" fmla="*/ 2147483646 w 1679"/>
              <a:gd name="T9" fmla="*/ 2147483646 h 8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9" h="831">
                <a:moveTo>
                  <a:pt x="0" y="0"/>
                </a:moveTo>
                <a:cubicBezTo>
                  <a:pt x="170" y="272"/>
                  <a:pt x="340" y="544"/>
                  <a:pt x="499" y="680"/>
                </a:cubicBezTo>
                <a:cubicBezTo>
                  <a:pt x="658" y="816"/>
                  <a:pt x="817" y="831"/>
                  <a:pt x="953" y="816"/>
                </a:cubicBezTo>
                <a:cubicBezTo>
                  <a:pt x="1089" y="801"/>
                  <a:pt x="1195" y="718"/>
                  <a:pt x="1316" y="589"/>
                </a:cubicBezTo>
                <a:cubicBezTo>
                  <a:pt x="1437" y="460"/>
                  <a:pt x="1619" y="136"/>
                  <a:pt x="1679" y="45"/>
                </a:cubicBezTo>
              </a:path>
            </a:pathLst>
          </a:custGeom>
          <a:noFill/>
          <a:ln w="25400"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53259" name="Line 13">
            <a:extLst>
              <a:ext uri="{FF2B5EF4-FFF2-40B4-BE49-F238E27FC236}">
                <a16:creationId xmlns:a16="http://schemas.microsoft.com/office/drawing/2014/main" id="{547CE2BF-1557-4E9F-936B-933BA0C2CEFF}"/>
              </a:ext>
            </a:extLst>
          </p:cNvPr>
          <p:cNvSpPr>
            <a:spLocks noChangeShapeType="1"/>
          </p:cNvSpPr>
          <p:nvPr/>
        </p:nvSpPr>
        <p:spPr bwMode="auto">
          <a:xfrm>
            <a:off x="3492500" y="3500438"/>
            <a:ext cx="0" cy="1800225"/>
          </a:xfrm>
          <a:prstGeom prst="line">
            <a:avLst/>
          </a:prstGeom>
          <a:noFill/>
          <a:ln w="25400">
            <a:solidFill>
              <a:srgbClr val="FF00F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34862" name="Line 14">
            <a:extLst>
              <a:ext uri="{FF2B5EF4-FFF2-40B4-BE49-F238E27FC236}">
                <a16:creationId xmlns:a16="http://schemas.microsoft.com/office/drawing/2014/main" id="{C66E5695-35C2-45E0-8FC3-8BF6DA3E89D1}"/>
              </a:ext>
            </a:extLst>
          </p:cNvPr>
          <p:cNvSpPr>
            <a:spLocks noChangeShapeType="1"/>
          </p:cNvSpPr>
          <p:nvPr/>
        </p:nvSpPr>
        <p:spPr bwMode="auto">
          <a:xfrm>
            <a:off x="3995738" y="3644900"/>
            <a:ext cx="0" cy="1655763"/>
          </a:xfrm>
          <a:prstGeom prst="line">
            <a:avLst/>
          </a:prstGeom>
          <a:noFill/>
          <a:ln w="25400">
            <a:solidFill>
              <a:srgbClr val="FF00F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34863" name="Line 15">
            <a:extLst>
              <a:ext uri="{FF2B5EF4-FFF2-40B4-BE49-F238E27FC236}">
                <a16:creationId xmlns:a16="http://schemas.microsoft.com/office/drawing/2014/main" id="{C8A67BAE-7DF9-47D7-A871-8B9BBDC5C02B}"/>
              </a:ext>
            </a:extLst>
          </p:cNvPr>
          <p:cNvSpPr>
            <a:spLocks noChangeShapeType="1"/>
          </p:cNvSpPr>
          <p:nvPr/>
        </p:nvSpPr>
        <p:spPr bwMode="auto">
          <a:xfrm>
            <a:off x="4932363" y="3933825"/>
            <a:ext cx="0" cy="1366838"/>
          </a:xfrm>
          <a:prstGeom prst="line">
            <a:avLst/>
          </a:prstGeom>
          <a:noFill/>
          <a:ln w="25400">
            <a:solidFill>
              <a:srgbClr val="FF00F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53262" name="Text Box 16">
            <a:extLst>
              <a:ext uri="{FF2B5EF4-FFF2-40B4-BE49-F238E27FC236}">
                <a16:creationId xmlns:a16="http://schemas.microsoft.com/office/drawing/2014/main" id="{4BB2E6C0-F67B-4047-B0D4-357412D64735}"/>
              </a:ext>
            </a:extLst>
          </p:cNvPr>
          <p:cNvSpPr txBox="1">
            <a:spLocks noChangeArrowheads="1"/>
          </p:cNvSpPr>
          <p:nvPr/>
        </p:nvSpPr>
        <p:spPr bwMode="auto">
          <a:xfrm>
            <a:off x="7073900" y="2228850"/>
            <a:ext cx="611188"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LAC</a:t>
            </a:r>
          </a:p>
        </p:txBody>
      </p:sp>
      <p:sp>
        <p:nvSpPr>
          <p:cNvPr id="53263" name="Text Box 17">
            <a:extLst>
              <a:ext uri="{FF2B5EF4-FFF2-40B4-BE49-F238E27FC236}">
                <a16:creationId xmlns:a16="http://schemas.microsoft.com/office/drawing/2014/main" id="{E9C04360-4E44-458B-A1D2-BBC12874F63D}"/>
              </a:ext>
            </a:extLst>
          </p:cNvPr>
          <p:cNvSpPr txBox="1">
            <a:spLocks noChangeArrowheads="1"/>
          </p:cNvSpPr>
          <p:nvPr/>
        </p:nvSpPr>
        <p:spPr bwMode="auto">
          <a:xfrm>
            <a:off x="5148263" y="2133600"/>
            <a:ext cx="779462"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SAC</a:t>
            </a:r>
            <a:r>
              <a:rPr lang="en-US" altLang="zh-CN" sz="1800" baseline="-25000"/>
              <a:t>M</a:t>
            </a:r>
            <a:endParaRPr lang="en-US" altLang="zh-CN" sz="1800"/>
          </a:p>
        </p:txBody>
      </p:sp>
      <p:sp>
        <p:nvSpPr>
          <p:cNvPr id="53264" name="Text Box 18">
            <a:extLst>
              <a:ext uri="{FF2B5EF4-FFF2-40B4-BE49-F238E27FC236}">
                <a16:creationId xmlns:a16="http://schemas.microsoft.com/office/drawing/2014/main" id="{3367594C-8EF9-4D4C-BB97-FD1C05ED780A}"/>
              </a:ext>
            </a:extLst>
          </p:cNvPr>
          <p:cNvSpPr txBox="1">
            <a:spLocks noChangeArrowheads="1"/>
          </p:cNvSpPr>
          <p:nvPr/>
        </p:nvSpPr>
        <p:spPr bwMode="auto">
          <a:xfrm>
            <a:off x="5940425" y="2349500"/>
            <a:ext cx="723900"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SAC</a:t>
            </a:r>
            <a:r>
              <a:rPr lang="en-US" altLang="zh-CN" sz="1800" baseline="-25000"/>
              <a:t>P</a:t>
            </a:r>
            <a:endParaRPr lang="en-US" altLang="zh-CN" sz="1800"/>
          </a:p>
        </p:txBody>
      </p:sp>
      <p:sp>
        <p:nvSpPr>
          <p:cNvPr id="53265" name="Text Box 19">
            <a:extLst>
              <a:ext uri="{FF2B5EF4-FFF2-40B4-BE49-F238E27FC236}">
                <a16:creationId xmlns:a16="http://schemas.microsoft.com/office/drawing/2014/main" id="{C07C6E82-3F07-4030-87E9-B387BCD3CBC5}"/>
              </a:ext>
            </a:extLst>
          </p:cNvPr>
          <p:cNvSpPr txBox="1">
            <a:spLocks noChangeArrowheads="1"/>
          </p:cNvSpPr>
          <p:nvPr/>
        </p:nvSpPr>
        <p:spPr bwMode="auto">
          <a:xfrm>
            <a:off x="7451725" y="3789363"/>
            <a:ext cx="396875"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d</a:t>
            </a:r>
            <a:r>
              <a:rPr lang="en-US" altLang="zh-CN" sz="1800" baseline="-25000"/>
              <a:t>p</a:t>
            </a:r>
            <a:endParaRPr lang="en-US" altLang="zh-CN" sz="1800"/>
          </a:p>
        </p:txBody>
      </p:sp>
      <p:sp>
        <p:nvSpPr>
          <p:cNvPr id="53266" name="Text Box 20">
            <a:extLst>
              <a:ext uri="{FF2B5EF4-FFF2-40B4-BE49-F238E27FC236}">
                <a16:creationId xmlns:a16="http://schemas.microsoft.com/office/drawing/2014/main" id="{1A0CBE91-E8AD-4FD0-8753-813772260452}"/>
              </a:ext>
            </a:extLst>
          </p:cNvPr>
          <p:cNvSpPr txBox="1">
            <a:spLocks noChangeArrowheads="1"/>
          </p:cNvSpPr>
          <p:nvPr/>
        </p:nvSpPr>
        <p:spPr bwMode="auto">
          <a:xfrm>
            <a:off x="5724525" y="4724400"/>
            <a:ext cx="434975"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d</a:t>
            </a:r>
            <a:r>
              <a:rPr lang="en-US" altLang="zh-CN" sz="1800" baseline="-25000"/>
              <a:t>m</a:t>
            </a:r>
            <a:endParaRPr lang="en-US" altLang="zh-CN" sz="1800"/>
          </a:p>
        </p:txBody>
      </p:sp>
      <p:sp>
        <p:nvSpPr>
          <p:cNvPr id="53267" name="Text Box 21">
            <a:extLst>
              <a:ext uri="{FF2B5EF4-FFF2-40B4-BE49-F238E27FC236}">
                <a16:creationId xmlns:a16="http://schemas.microsoft.com/office/drawing/2014/main" id="{CD405CFA-A765-4F0D-8D73-7535DA085767}"/>
              </a:ext>
            </a:extLst>
          </p:cNvPr>
          <p:cNvSpPr txBox="1">
            <a:spLocks noChangeArrowheads="1"/>
          </p:cNvSpPr>
          <p:nvPr/>
        </p:nvSpPr>
        <p:spPr bwMode="auto">
          <a:xfrm>
            <a:off x="3132138" y="5373688"/>
            <a:ext cx="492125"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Q</a:t>
            </a:r>
            <a:r>
              <a:rPr lang="en-US" altLang="zh-CN" sz="1800" baseline="-25000"/>
              <a:t>A</a:t>
            </a:r>
            <a:endParaRPr lang="en-US" altLang="zh-CN" sz="1800"/>
          </a:p>
        </p:txBody>
      </p:sp>
      <p:sp>
        <p:nvSpPr>
          <p:cNvPr id="334870" name="Text Box 22">
            <a:extLst>
              <a:ext uri="{FF2B5EF4-FFF2-40B4-BE49-F238E27FC236}">
                <a16:creationId xmlns:a16="http://schemas.microsoft.com/office/drawing/2014/main" id="{5360BAFE-0F17-45DD-ACBF-F72C53D5DF7E}"/>
              </a:ext>
            </a:extLst>
          </p:cNvPr>
          <p:cNvSpPr txBox="1">
            <a:spLocks noChangeArrowheads="1"/>
          </p:cNvSpPr>
          <p:nvPr/>
        </p:nvSpPr>
        <p:spPr bwMode="auto">
          <a:xfrm>
            <a:off x="3708400" y="5373688"/>
            <a:ext cx="477838"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Q</a:t>
            </a:r>
            <a:r>
              <a:rPr lang="en-US" altLang="zh-CN" sz="1800" baseline="-25000"/>
              <a:t>B</a:t>
            </a:r>
            <a:endParaRPr lang="en-US" altLang="zh-CN" sz="1800"/>
          </a:p>
        </p:txBody>
      </p:sp>
      <p:sp>
        <p:nvSpPr>
          <p:cNvPr id="334871" name="Text Box 23">
            <a:extLst>
              <a:ext uri="{FF2B5EF4-FFF2-40B4-BE49-F238E27FC236}">
                <a16:creationId xmlns:a16="http://schemas.microsoft.com/office/drawing/2014/main" id="{A1D22D7A-108D-44AC-8C3D-7A5508517D4C}"/>
              </a:ext>
            </a:extLst>
          </p:cNvPr>
          <p:cNvSpPr txBox="1">
            <a:spLocks noChangeArrowheads="1"/>
          </p:cNvSpPr>
          <p:nvPr/>
        </p:nvSpPr>
        <p:spPr bwMode="auto">
          <a:xfrm>
            <a:off x="4643438" y="5373688"/>
            <a:ext cx="473075"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Q</a:t>
            </a:r>
            <a:r>
              <a:rPr lang="en-US" altLang="zh-CN" sz="1800" baseline="-25000"/>
              <a:t>C</a:t>
            </a:r>
            <a:endParaRPr lang="en-US" altLang="zh-CN" sz="1800"/>
          </a:p>
        </p:txBody>
      </p:sp>
      <p:sp>
        <p:nvSpPr>
          <p:cNvPr id="53270" name="Text Box 24">
            <a:extLst>
              <a:ext uri="{FF2B5EF4-FFF2-40B4-BE49-F238E27FC236}">
                <a16:creationId xmlns:a16="http://schemas.microsoft.com/office/drawing/2014/main" id="{057BA109-18B6-4897-A76A-63D5C37D21E6}"/>
              </a:ext>
            </a:extLst>
          </p:cNvPr>
          <p:cNvSpPr txBox="1">
            <a:spLocks noChangeArrowheads="1"/>
          </p:cNvSpPr>
          <p:nvPr/>
        </p:nvSpPr>
        <p:spPr bwMode="auto">
          <a:xfrm>
            <a:off x="3276600" y="3141663"/>
            <a:ext cx="347663"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A</a:t>
            </a:r>
          </a:p>
        </p:txBody>
      </p:sp>
      <p:sp>
        <p:nvSpPr>
          <p:cNvPr id="334873" name="Text Box 25">
            <a:extLst>
              <a:ext uri="{FF2B5EF4-FFF2-40B4-BE49-F238E27FC236}">
                <a16:creationId xmlns:a16="http://schemas.microsoft.com/office/drawing/2014/main" id="{5F2D50DA-43D3-42BA-A992-9CA86E7A684D}"/>
              </a:ext>
            </a:extLst>
          </p:cNvPr>
          <p:cNvSpPr txBox="1">
            <a:spLocks noChangeArrowheads="1"/>
          </p:cNvSpPr>
          <p:nvPr/>
        </p:nvSpPr>
        <p:spPr bwMode="auto">
          <a:xfrm>
            <a:off x="3708400" y="3284538"/>
            <a:ext cx="358775"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B</a:t>
            </a:r>
          </a:p>
        </p:txBody>
      </p:sp>
      <p:sp>
        <p:nvSpPr>
          <p:cNvPr id="334874" name="Text Box 26">
            <a:extLst>
              <a:ext uri="{FF2B5EF4-FFF2-40B4-BE49-F238E27FC236}">
                <a16:creationId xmlns:a16="http://schemas.microsoft.com/office/drawing/2014/main" id="{637246D2-17FC-4398-8BC5-709D7FAA27E4}"/>
              </a:ext>
            </a:extLst>
          </p:cNvPr>
          <p:cNvSpPr txBox="1">
            <a:spLocks noChangeArrowheads="1"/>
          </p:cNvSpPr>
          <p:nvPr/>
        </p:nvSpPr>
        <p:spPr bwMode="auto">
          <a:xfrm>
            <a:off x="4716463" y="3573463"/>
            <a:ext cx="319087"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C</a:t>
            </a:r>
          </a:p>
        </p:txBody>
      </p:sp>
      <p:sp>
        <p:nvSpPr>
          <p:cNvPr id="53273" name="Text Box 27">
            <a:extLst>
              <a:ext uri="{FF2B5EF4-FFF2-40B4-BE49-F238E27FC236}">
                <a16:creationId xmlns:a16="http://schemas.microsoft.com/office/drawing/2014/main" id="{3BED2B69-CAAD-4401-9F47-DB6143589766}"/>
              </a:ext>
            </a:extLst>
          </p:cNvPr>
          <p:cNvSpPr txBox="1">
            <a:spLocks noChangeArrowheads="1"/>
          </p:cNvSpPr>
          <p:nvPr/>
        </p:nvSpPr>
        <p:spPr bwMode="auto">
          <a:xfrm>
            <a:off x="1187450" y="5229225"/>
            <a:ext cx="363538"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O</a:t>
            </a:r>
          </a:p>
        </p:txBody>
      </p:sp>
      <p:sp>
        <p:nvSpPr>
          <p:cNvPr id="53274" name="Text Box 28">
            <a:extLst>
              <a:ext uri="{FF2B5EF4-FFF2-40B4-BE49-F238E27FC236}">
                <a16:creationId xmlns:a16="http://schemas.microsoft.com/office/drawing/2014/main" id="{E1E02821-2D7E-4CE4-8382-B776BF27C1CA}"/>
              </a:ext>
            </a:extLst>
          </p:cNvPr>
          <p:cNvSpPr txBox="1">
            <a:spLocks noChangeArrowheads="1"/>
          </p:cNvSpPr>
          <p:nvPr/>
        </p:nvSpPr>
        <p:spPr bwMode="auto">
          <a:xfrm>
            <a:off x="6804025" y="5300663"/>
            <a:ext cx="381000"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Q</a:t>
            </a:r>
          </a:p>
        </p:txBody>
      </p:sp>
      <p:sp>
        <p:nvSpPr>
          <p:cNvPr id="53275" name="Text Box 29">
            <a:extLst>
              <a:ext uri="{FF2B5EF4-FFF2-40B4-BE49-F238E27FC236}">
                <a16:creationId xmlns:a16="http://schemas.microsoft.com/office/drawing/2014/main" id="{E63FACB4-9BC9-4510-BD90-32AB6B409BCC}"/>
              </a:ext>
            </a:extLst>
          </p:cNvPr>
          <p:cNvSpPr txBox="1">
            <a:spLocks noChangeArrowheads="1"/>
          </p:cNvSpPr>
          <p:nvPr/>
        </p:nvSpPr>
        <p:spPr bwMode="auto">
          <a:xfrm>
            <a:off x="1187450" y="1628775"/>
            <a:ext cx="300038"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254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P</a:t>
            </a:r>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4856"/>
                                        </p:tgtEl>
                                        <p:attrNameLst>
                                          <p:attrName>style.visibility</p:attrName>
                                        </p:attrNameLst>
                                      </p:cBhvr>
                                      <p:to>
                                        <p:strVal val="visible"/>
                                      </p:to>
                                    </p:set>
                                    <p:animEffect transition="in" filter="blinds(horizontal)">
                                      <p:cBhvr>
                                        <p:cTn id="7" dur="500"/>
                                        <p:tgtEl>
                                          <p:spTgt spid="334856"/>
                                        </p:tgtEl>
                                      </p:cBhvr>
                                    </p:animEffect>
                                  </p:childTnLst>
                                </p:cTn>
                              </p:par>
                              <p:par>
                                <p:cTn id="8" presetID="3" presetClass="entr" presetSubtype="10" fill="hold" nodeType="withEffect">
                                  <p:stCondLst>
                                    <p:cond delay="0"/>
                                  </p:stCondLst>
                                  <p:childTnLst>
                                    <p:set>
                                      <p:cBhvr>
                                        <p:cTn id="9" dur="1" fill="hold">
                                          <p:stCondLst>
                                            <p:cond delay="0"/>
                                          </p:stCondLst>
                                        </p:cTn>
                                        <p:tgtEl>
                                          <p:spTgt spid="334863"/>
                                        </p:tgtEl>
                                        <p:attrNameLst>
                                          <p:attrName>style.visibility</p:attrName>
                                        </p:attrNameLst>
                                      </p:cBhvr>
                                      <p:to>
                                        <p:strVal val="visible"/>
                                      </p:to>
                                    </p:set>
                                    <p:animEffect transition="in" filter="blinds(horizontal)">
                                      <p:cBhvr>
                                        <p:cTn id="10" dur="500"/>
                                        <p:tgtEl>
                                          <p:spTgt spid="33486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34874"/>
                                        </p:tgtEl>
                                        <p:attrNameLst>
                                          <p:attrName>style.visibility</p:attrName>
                                        </p:attrNameLst>
                                      </p:cBhvr>
                                      <p:to>
                                        <p:strVal val="visible"/>
                                      </p:to>
                                    </p:set>
                                    <p:animEffect transition="in" filter="blinds(horizontal)">
                                      <p:cBhvr>
                                        <p:cTn id="13" dur="500"/>
                                        <p:tgtEl>
                                          <p:spTgt spid="33487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34871"/>
                                        </p:tgtEl>
                                        <p:attrNameLst>
                                          <p:attrName>style.visibility</p:attrName>
                                        </p:attrNameLst>
                                      </p:cBhvr>
                                      <p:to>
                                        <p:strVal val="visible"/>
                                      </p:to>
                                    </p:set>
                                    <p:animEffect transition="in" filter="blinds(horizontal)">
                                      <p:cBhvr>
                                        <p:cTn id="16" dur="500"/>
                                        <p:tgtEl>
                                          <p:spTgt spid="33487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34873"/>
                                        </p:tgtEl>
                                        <p:attrNameLst>
                                          <p:attrName>style.visibility</p:attrName>
                                        </p:attrNameLst>
                                      </p:cBhvr>
                                      <p:to>
                                        <p:strVal val="visible"/>
                                      </p:to>
                                    </p:set>
                                    <p:animEffect transition="in" filter="blinds(horizontal)">
                                      <p:cBhvr>
                                        <p:cTn id="21" dur="500"/>
                                        <p:tgtEl>
                                          <p:spTgt spid="334873"/>
                                        </p:tgtEl>
                                      </p:cBhvr>
                                    </p:animEffect>
                                  </p:childTnLst>
                                </p:cTn>
                              </p:par>
                              <p:par>
                                <p:cTn id="22" presetID="3" presetClass="entr" presetSubtype="10" fill="hold" nodeType="withEffect">
                                  <p:stCondLst>
                                    <p:cond delay="0"/>
                                  </p:stCondLst>
                                  <p:childTnLst>
                                    <p:set>
                                      <p:cBhvr>
                                        <p:cTn id="23" dur="1" fill="hold">
                                          <p:stCondLst>
                                            <p:cond delay="0"/>
                                          </p:stCondLst>
                                        </p:cTn>
                                        <p:tgtEl>
                                          <p:spTgt spid="334862"/>
                                        </p:tgtEl>
                                        <p:attrNameLst>
                                          <p:attrName>style.visibility</p:attrName>
                                        </p:attrNameLst>
                                      </p:cBhvr>
                                      <p:to>
                                        <p:strVal val="visible"/>
                                      </p:to>
                                    </p:set>
                                    <p:animEffect transition="in" filter="blinds(horizontal)">
                                      <p:cBhvr>
                                        <p:cTn id="24" dur="500"/>
                                        <p:tgtEl>
                                          <p:spTgt spid="334862"/>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34870"/>
                                        </p:tgtEl>
                                        <p:attrNameLst>
                                          <p:attrName>style.visibility</p:attrName>
                                        </p:attrNameLst>
                                      </p:cBhvr>
                                      <p:to>
                                        <p:strVal val="visible"/>
                                      </p:to>
                                    </p:set>
                                    <p:animEffect transition="in" filter="blinds(horizontal)">
                                      <p:cBhvr>
                                        <p:cTn id="27" dur="500"/>
                                        <p:tgtEl>
                                          <p:spTgt spid="334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70" grpId="0"/>
      <p:bldP spid="334871" grpId="0"/>
      <p:bldP spid="334873" grpId="0"/>
      <p:bldP spid="33487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灯片编号占位符 5">
            <a:extLst>
              <a:ext uri="{FF2B5EF4-FFF2-40B4-BE49-F238E27FC236}">
                <a16:creationId xmlns:a16="http://schemas.microsoft.com/office/drawing/2014/main" id="{B47B54AC-A45B-4530-AAE0-CD0B4DB8DD15}"/>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B11733E5-D033-4AA4-928F-A497FE1223CA}" type="slidenum">
              <a:rPr lang="en-US" altLang="zh-CN" sz="1400" smtClean="0"/>
              <a:pPr>
                <a:spcBef>
                  <a:spcPct val="0"/>
                </a:spcBef>
                <a:buFontTx/>
                <a:buNone/>
              </a:pPr>
              <a:t>47</a:t>
            </a:fld>
            <a:endParaRPr lang="en-US" altLang="zh-CN" sz="1400"/>
          </a:p>
        </p:txBody>
      </p:sp>
      <p:sp>
        <p:nvSpPr>
          <p:cNvPr id="54275" name="Rectangle 2">
            <a:extLst>
              <a:ext uri="{FF2B5EF4-FFF2-40B4-BE49-F238E27FC236}">
                <a16:creationId xmlns:a16="http://schemas.microsoft.com/office/drawing/2014/main" id="{4E74CB62-850E-4CCD-B19A-DC0DBCF0B383}"/>
              </a:ext>
            </a:extLst>
          </p:cNvPr>
          <p:cNvSpPr>
            <a:spLocks noGrp="1" noChangeArrowheads="1"/>
          </p:cNvSpPr>
          <p:nvPr>
            <p:ph type="title"/>
          </p:nvPr>
        </p:nvSpPr>
        <p:spPr>
          <a:xfrm>
            <a:off x="685800" y="152400"/>
            <a:ext cx="6870700" cy="973138"/>
          </a:xfrm>
        </p:spPr>
        <p:txBody>
          <a:bodyPr/>
          <a:lstStyle/>
          <a:p>
            <a:pPr eaLnBrk="1" hangingPunct="1"/>
            <a:r>
              <a:rPr lang="en-US" altLang="zh-CN" sz="4000"/>
              <a:t>7</a:t>
            </a:r>
            <a:r>
              <a:rPr lang="zh-CN" altLang="en-US" sz="4000"/>
              <a:t>、垄断竞争厂商的供给曲线</a:t>
            </a:r>
          </a:p>
        </p:txBody>
      </p:sp>
      <p:sp>
        <p:nvSpPr>
          <p:cNvPr id="336899" name="Rectangle 3">
            <a:extLst>
              <a:ext uri="{FF2B5EF4-FFF2-40B4-BE49-F238E27FC236}">
                <a16:creationId xmlns:a16="http://schemas.microsoft.com/office/drawing/2014/main" id="{5120C145-4648-4315-9254-424D43375847}"/>
              </a:ext>
            </a:extLst>
          </p:cNvPr>
          <p:cNvSpPr>
            <a:spLocks noGrp="1" noChangeArrowheads="1"/>
          </p:cNvSpPr>
          <p:nvPr>
            <p:ph type="body" idx="1"/>
          </p:nvPr>
        </p:nvSpPr>
        <p:spPr>
          <a:xfrm>
            <a:off x="685800" y="1828800"/>
            <a:ext cx="7696200" cy="3687763"/>
          </a:xfrm>
          <a:solidFill>
            <a:srgbClr val="FFCC00"/>
          </a:solidFill>
          <a:ln w="28575">
            <a:solidFill>
              <a:srgbClr val="800000"/>
            </a:solidFill>
            <a:miter lim="800000"/>
            <a:headEnd/>
            <a:tailEnd/>
          </a:ln>
        </p:spPr>
        <p:txBody>
          <a:bodyPr/>
          <a:lstStyle/>
          <a:p>
            <a:pPr eaLnBrk="1" hangingPunct="1"/>
            <a:r>
              <a:rPr lang="zh-CN" altLang="en-US" b="1"/>
              <a:t>没有规律性的供给曲线</a:t>
            </a:r>
          </a:p>
          <a:p>
            <a:pPr eaLnBrk="1" hangingPunct="1"/>
            <a:endParaRPr lang="zh-CN" altLang="en-US" b="1"/>
          </a:p>
          <a:p>
            <a:pPr eaLnBrk="1" hangingPunct="1"/>
            <a:r>
              <a:rPr lang="zh-CN" altLang="en-US" b="1"/>
              <a:t>原因与垄断厂商相同</a:t>
            </a:r>
            <a:r>
              <a:rPr lang="en-US" altLang="zh-CN" b="1"/>
              <a:t>:</a:t>
            </a:r>
            <a:r>
              <a:rPr lang="zh-CN" altLang="en-US" b="1"/>
              <a:t>在厂商面临的需求曲线向右下方倾斜的情况下，厂商的价格和产量之间不存在一一对应的关系。</a:t>
            </a:r>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6899">
                                            <p:bg/>
                                          </p:spTgt>
                                        </p:tgtEl>
                                        <p:attrNameLst>
                                          <p:attrName>style.visibility</p:attrName>
                                        </p:attrNameLst>
                                      </p:cBhvr>
                                      <p:to>
                                        <p:strVal val="visible"/>
                                      </p:to>
                                    </p:set>
                                    <p:animEffect transition="in" filter="box(in)">
                                      <p:cBhvr>
                                        <p:cTn id="7" dur="500"/>
                                        <p:tgtEl>
                                          <p:spTgt spid="3368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36899">
                                            <p:txEl>
                                              <p:pRg st="0" end="0"/>
                                            </p:txEl>
                                          </p:spTgt>
                                        </p:tgtEl>
                                        <p:attrNameLst>
                                          <p:attrName>style.visibility</p:attrName>
                                        </p:attrNameLst>
                                      </p:cBhvr>
                                      <p:to>
                                        <p:strVal val="visible"/>
                                      </p:to>
                                    </p:set>
                                    <p:animEffect transition="in" filter="box(in)">
                                      <p:cBhvr>
                                        <p:cTn id="12" dur="500"/>
                                        <p:tgtEl>
                                          <p:spTgt spid="3368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36899">
                                            <p:txEl>
                                              <p:pRg st="2" end="2"/>
                                            </p:txEl>
                                          </p:spTgt>
                                        </p:tgtEl>
                                        <p:attrNameLst>
                                          <p:attrName>style.visibility</p:attrName>
                                        </p:attrNameLst>
                                      </p:cBhvr>
                                      <p:to>
                                        <p:strVal val="visible"/>
                                      </p:to>
                                    </p:set>
                                    <p:animEffect transition="in" filter="box(in)">
                                      <p:cBhvr>
                                        <p:cTn id="17" dur="500"/>
                                        <p:tgtEl>
                                          <p:spTgt spid="3368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灯片编号占位符 5">
            <a:extLst>
              <a:ext uri="{FF2B5EF4-FFF2-40B4-BE49-F238E27FC236}">
                <a16:creationId xmlns:a16="http://schemas.microsoft.com/office/drawing/2014/main" id="{904E8143-3DF7-4050-8C4B-816A42FF9865}"/>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BA293A26-B6E1-425E-BD8A-DE49B14E068F}" type="slidenum">
              <a:rPr lang="en-US" altLang="zh-CN" sz="1400" smtClean="0"/>
              <a:pPr>
                <a:spcBef>
                  <a:spcPct val="0"/>
                </a:spcBef>
                <a:buFontTx/>
                <a:buNone/>
              </a:pPr>
              <a:t>48</a:t>
            </a:fld>
            <a:endParaRPr lang="en-US" altLang="zh-CN" sz="1400"/>
          </a:p>
        </p:txBody>
      </p:sp>
      <p:sp>
        <p:nvSpPr>
          <p:cNvPr id="55299" name="Rectangle 2">
            <a:extLst>
              <a:ext uri="{FF2B5EF4-FFF2-40B4-BE49-F238E27FC236}">
                <a16:creationId xmlns:a16="http://schemas.microsoft.com/office/drawing/2014/main" id="{7009680D-7C57-4037-9AEC-6968F5E7BDC4}"/>
              </a:ext>
            </a:extLst>
          </p:cNvPr>
          <p:cNvSpPr>
            <a:spLocks noGrp="1" noChangeArrowheads="1"/>
          </p:cNvSpPr>
          <p:nvPr>
            <p:ph type="title"/>
          </p:nvPr>
        </p:nvSpPr>
        <p:spPr>
          <a:xfrm>
            <a:off x="685800" y="152400"/>
            <a:ext cx="6870700" cy="539750"/>
          </a:xfrm>
        </p:spPr>
        <p:txBody>
          <a:bodyPr/>
          <a:lstStyle/>
          <a:p>
            <a:pPr eaLnBrk="1" hangingPunct="1"/>
            <a:r>
              <a:rPr lang="en-US" altLang="zh-CN" sz="3600"/>
              <a:t>8</a:t>
            </a:r>
            <a:r>
              <a:rPr lang="zh-CN" altLang="en-US" sz="3600"/>
              <a:t>、垄断竞争厂商的非价格竞争</a:t>
            </a:r>
          </a:p>
        </p:txBody>
      </p:sp>
      <p:sp>
        <p:nvSpPr>
          <p:cNvPr id="337923" name="Rectangle 3">
            <a:extLst>
              <a:ext uri="{FF2B5EF4-FFF2-40B4-BE49-F238E27FC236}">
                <a16:creationId xmlns:a16="http://schemas.microsoft.com/office/drawing/2014/main" id="{7A7A885E-6B03-495B-837E-B1B2A0C54951}"/>
              </a:ext>
            </a:extLst>
          </p:cNvPr>
          <p:cNvSpPr>
            <a:spLocks noGrp="1" noChangeArrowheads="1"/>
          </p:cNvSpPr>
          <p:nvPr>
            <p:ph type="body" idx="1"/>
          </p:nvPr>
        </p:nvSpPr>
        <p:spPr>
          <a:xfrm>
            <a:off x="684213" y="1052513"/>
            <a:ext cx="7467600" cy="1676400"/>
          </a:xfrm>
          <a:solidFill>
            <a:srgbClr val="FFCC00"/>
          </a:solidFill>
          <a:ln w="50800">
            <a:solidFill>
              <a:srgbClr val="FF0000"/>
            </a:solidFill>
            <a:miter lim="800000"/>
            <a:headEnd/>
            <a:tailEnd/>
          </a:ln>
        </p:spPr>
        <p:txBody>
          <a:bodyPr>
            <a:spAutoFit/>
          </a:bodyPr>
          <a:lstStyle/>
          <a:p>
            <a:pPr marL="476250" indent="-476250" eaLnBrk="1" hangingPunct="1">
              <a:lnSpc>
                <a:spcPct val="80000"/>
              </a:lnSpc>
            </a:pPr>
            <a:r>
              <a:rPr lang="zh-CN" altLang="en-US" sz="2400" b="1"/>
              <a:t>品质竞争</a:t>
            </a:r>
          </a:p>
          <a:p>
            <a:pPr marL="476250" indent="-476250" eaLnBrk="1" hangingPunct="1">
              <a:lnSpc>
                <a:spcPct val="80000"/>
              </a:lnSpc>
              <a:buFontTx/>
              <a:buNone/>
            </a:pPr>
            <a:r>
              <a:rPr lang="zh-CN" altLang="en-US" sz="2400" b="1"/>
              <a:t>	品质竞争，即产品差异化竞争，包括提高质量、改进性能和结构、增加功能、完善服务等，以减轻替代品的威胁，吸引更多消费者。也可通过市场细分、产品定向来争取局部市场的竞争优势。</a:t>
            </a:r>
          </a:p>
        </p:txBody>
      </p:sp>
      <p:sp>
        <p:nvSpPr>
          <p:cNvPr id="337924" name="Rectangle 4">
            <a:extLst>
              <a:ext uri="{FF2B5EF4-FFF2-40B4-BE49-F238E27FC236}">
                <a16:creationId xmlns:a16="http://schemas.microsoft.com/office/drawing/2014/main" id="{8B6FBB9C-E70C-44E2-BF2E-33F89E9DD474}"/>
              </a:ext>
            </a:extLst>
          </p:cNvPr>
          <p:cNvSpPr>
            <a:spLocks noChangeArrowheads="1"/>
          </p:cNvSpPr>
          <p:nvPr/>
        </p:nvSpPr>
        <p:spPr bwMode="auto">
          <a:xfrm>
            <a:off x="755650" y="2924175"/>
            <a:ext cx="7467600" cy="1374775"/>
          </a:xfrm>
          <a:prstGeom prst="rect">
            <a:avLst/>
          </a:prstGeom>
          <a:solidFill>
            <a:srgbClr val="FFCC00"/>
          </a:solidFill>
          <a:ln w="41275">
            <a:solidFill>
              <a:srgbClr val="FF0000"/>
            </a:solidFill>
            <a:miter lim="800000"/>
            <a:headEnd/>
            <a:tailEnd/>
          </a:ln>
        </p:spPr>
        <p:txBody>
          <a:bodyPr>
            <a:spAutoFit/>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80000"/>
              </a:lnSpc>
            </a:pPr>
            <a:r>
              <a:rPr lang="zh-CN" altLang="en-US" sz="2400" b="1"/>
              <a:t>营销竞争或广告竞争</a:t>
            </a:r>
          </a:p>
          <a:p>
            <a:pPr eaLnBrk="1" hangingPunct="1">
              <a:lnSpc>
                <a:spcPct val="80000"/>
              </a:lnSpc>
              <a:buFontTx/>
              <a:buNone/>
            </a:pPr>
            <a:r>
              <a:rPr lang="zh-CN" altLang="en-US" sz="2400" b="1"/>
              <a:t>	营销竞争，是品质竞争的补充，它将差异化的作用通过营销特别是广告而得以充分发挥。包括广告宣传、销售网点、委托代理、售后服务等。</a:t>
            </a:r>
          </a:p>
        </p:txBody>
      </p:sp>
      <p:sp>
        <p:nvSpPr>
          <p:cNvPr id="337925" name="Rectangle 5">
            <a:extLst>
              <a:ext uri="{FF2B5EF4-FFF2-40B4-BE49-F238E27FC236}">
                <a16:creationId xmlns:a16="http://schemas.microsoft.com/office/drawing/2014/main" id="{515ADDE0-9EFC-4E67-9C06-D751368D3E21}"/>
              </a:ext>
            </a:extLst>
          </p:cNvPr>
          <p:cNvSpPr>
            <a:spLocks noChangeArrowheads="1"/>
          </p:cNvSpPr>
          <p:nvPr/>
        </p:nvSpPr>
        <p:spPr bwMode="auto">
          <a:xfrm>
            <a:off x="755650" y="4652963"/>
            <a:ext cx="7467600" cy="1012825"/>
          </a:xfrm>
          <a:prstGeom prst="rect">
            <a:avLst/>
          </a:prstGeom>
          <a:solidFill>
            <a:srgbClr val="FFCC00"/>
          </a:solidFill>
          <a:ln w="44450">
            <a:solidFill>
              <a:srgbClr val="FF0000"/>
            </a:solidFill>
            <a:miter lim="800000"/>
            <a:headEnd/>
            <a:tailEnd/>
          </a:ln>
        </p:spPr>
        <p:txBody>
          <a:bodyPr>
            <a:spAutoFit/>
          </a:bodyPr>
          <a:lstStyle>
            <a:lvl1pPr marL="476250" indent="-47625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80000"/>
              </a:lnSpc>
            </a:pPr>
            <a:r>
              <a:rPr lang="zh-CN" altLang="en-US" sz="2400" b="1"/>
              <a:t>制造产品差别，是努力使产品适应消费者的需要；开展市场营销，则是努力使消费者的需要适应产品的差别，所谓</a:t>
            </a:r>
            <a:r>
              <a:rPr lang="zh-CN" altLang="en-US" sz="2400" b="1">
                <a:latin typeface="Arial" panose="020B0604020202020204" pitchFamily="34" charset="0"/>
              </a:rPr>
              <a:t>“</a:t>
            </a:r>
            <a:r>
              <a:rPr lang="zh-CN" altLang="en-US" sz="2400" b="1"/>
              <a:t>广告创造需求</a:t>
            </a:r>
            <a:r>
              <a:rPr lang="zh-CN" altLang="en-US" sz="2400" b="1">
                <a:latin typeface="Arial" panose="020B0604020202020204" pitchFamily="34" charset="0"/>
              </a:rPr>
              <a:t>”</a:t>
            </a:r>
            <a:r>
              <a:rPr lang="zh-CN" altLang="en-US" sz="2400" b="1"/>
              <a:t>。</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23">
                                            <p:txEl>
                                              <p:pRg st="0" end="0"/>
                                            </p:txEl>
                                          </p:spTgt>
                                        </p:tgtEl>
                                        <p:attrNameLst>
                                          <p:attrName>style.visibility</p:attrName>
                                        </p:attrNameLst>
                                      </p:cBhvr>
                                      <p:to>
                                        <p:strVal val="visible"/>
                                      </p:to>
                                    </p:set>
                                    <p:anim calcmode="lin" valueType="num">
                                      <p:cBhvr additive="base">
                                        <p:cTn id="7" dur="500" fill="hold"/>
                                        <p:tgtEl>
                                          <p:spTgt spid="337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23">
                                            <p:txEl>
                                              <p:pRg st="1" end="1"/>
                                            </p:txEl>
                                          </p:spTgt>
                                        </p:tgtEl>
                                        <p:attrNameLst>
                                          <p:attrName>style.visibility</p:attrName>
                                        </p:attrNameLst>
                                      </p:cBhvr>
                                      <p:to>
                                        <p:strVal val="visible"/>
                                      </p:to>
                                    </p:set>
                                    <p:anim calcmode="lin" valueType="num">
                                      <p:cBhvr additive="base">
                                        <p:cTn id="13" dur="500" fill="hold"/>
                                        <p:tgtEl>
                                          <p:spTgt spid="337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24">
                                            <p:txEl>
                                              <p:pRg st="0" end="0"/>
                                            </p:txEl>
                                          </p:spTgt>
                                        </p:tgtEl>
                                        <p:attrNameLst>
                                          <p:attrName>style.visibility</p:attrName>
                                        </p:attrNameLst>
                                      </p:cBhvr>
                                      <p:to>
                                        <p:strVal val="visible"/>
                                      </p:to>
                                    </p:set>
                                    <p:anim calcmode="lin" valueType="num">
                                      <p:cBhvr additive="base">
                                        <p:cTn id="19" dur="500" fill="hold"/>
                                        <p:tgtEl>
                                          <p:spTgt spid="337924">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2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7924">
                                            <p:txEl>
                                              <p:pRg st="1" end="1"/>
                                            </p:txEl>
                                          </p:spTgt>
                                        </p:tgtEl>
                                        <p:attrNameLst>
                                          <p:attrName>style.visibility</p:attrName>
                                        </p:attrNameLst>
                                      </p:cBhvr>
                                      <p:to>
                                        <p:strVal val="visible"/>
                                      </p:to>
                                    </p:set>
                                    <p:anim calcmode="lin" valueType="num">
                                      <p:cBhvr additive="base">
                                        <p:cTn id="25" dur="500" fill="hold"/>
                                        <p:tgtEl>
                                          <p:spTgt spid="337924">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2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37925">
                                            <p:txEl>
                                              <p:pRg st="0" end="0"/>
                                            </p:txEl>
                                          </p:spTgt>
                                        </p:tgtEl>
                                        <p:attrNameLst>
                                          <p:attrName>style.visibility</p:attrName>
                                        </p:attrNameLst>
                                      </p:cBhvr>
                                      <p:to>
                                        <p:strVal val="visible"/>
                                      </p:to>
                                    </p:set>
                                    <p:anim calcmode="lin" valueType="num">
                                      <p:cBhvr additive="base">
                                        <p:cTn id="31" dur="500" fill="hold"/>
                                        <p:tgtEl>
                                          <p:spTgt spid="337925">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3792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autoUpdateAnimBg="0"/>
      <p:bldP spid="337924" grpId="0" build="p" autoUpdateAnimBg="0"/>
      <p:bldP spid="337925"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灯片编号占位符 5">
            <a:extLst>
              <a:ext uri="{FF2B5EF4-FFF2-40B4-BE49-F238E27FC236}">
                <a16:creationId xmlns:a16="http://schemas.microsoft.com/office/drawing/2014/main" id="{2483E3EA-39CB-433B-A1FA-0E05466DE85C}"/>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5BC866A6-16DE-4BC2-881A-E0894B711C6F}" type="slidenum">
              <a:rPr lang="en-US" altLang="zh-CN" sz="1400" smtClean="0"/>
              <a:pPr>
                <a:spcBef>
                  <a:spcPct val="0"/>
                </a:spcBef>
                <a:buFontTx/>
                <a:buNone/>
              </a:pPr>
              <a:t>49</a:t>
            </a:fld>
            <a:endParaRPr lang="en-US" altLang="zh-CN" sz="1400"/>
          </a:p>
        </p:txBody>
      </p:sp>
      <p:sp>
        <p:nvSpPr>
          <p:cNvPr id="56323" name="Rectangle 2">
            <a:extLst>
              <a:ext uri="{FF2B5EF4-FFF2-40B4-BE49-F238E27FC236}">
                <a16:creationId xmlns:a16="http://schemas.microsoft.com/office/drawing/2014/main" id="{73A343C7-C691-4267-A0B9-FBA8A2AB3CAA}"/>
              </a:ext>
            </a:extLst>
          </p:cNvPr>
          <p:cNvSpPr>
            <a:spLocks noGrp="1" noChangeArrowheads="1"/>
          </p:cNvSpPr>
          <p:nvPr>
            <p:ph type="title"/>
          </p:nvPr>
        </p:nvSpPr>
        <p:spPr>
          <a:xfrm>
            <a:off x="685800" y="152400"/>
            <a:ext cx="6870700" cy="539750"/>
          </a:xfrm>
        </p:spPr>
        <p:txBody>
          <a:bodyPr/>
          <a:lstStyle/>
          <a:p>
            <a:pPr eaLnBrk="1" hangingPunct="1"/>
            <a:r>
              <a:rPr lang="zh-CN" altLang="en-US" sz="4000"/>
              <a:t>垄断竞争厂商的非价格竞争</a:t>
            </a:r>
          </a:p>
        </p:txBody>
      </p:sp>
      <p:sp>
        <p:nvSpPr>
          <p:cNvPr id="338947" name="Rectangle 3">
            <a:extLst>
              <a:ext uri="{FF2B5EF4-FFF2-40B4-BE49-F238E27FC236}">
                <a16:creationId xmlns:a16="http://schemas.microsoft.com/office/drawing/2014/main" id="{7B0F9C19-3C7E-44BE-97CA-9D556B49EC99}"/>
              </a:ext>
            </a:extLst>
          </p:cNvPr>
          <p:cNvSpPr>
            <a:spLocks noGrp="1" noChangeArrowheads="1"/>
          </p:cNvSpPr>
          <p:nvPr>
            <p:ph type="body" idx="1"/>
          </p:nvPr>
        </p:nvSpPr>
        <p:spPr>
          <a:xfrm>
            <a:off x="395288" y="981075"/>
            <a:ext cx="8280400" cy="1008063"/>
          </a:xfrm>
          <a:solidFill>
            <a:srgbClr val="FF9900"/>
          </a:solidFill>
          <a:ln w="19050">
            <a:solidFill>
              <a:srgbClr val="FF0000"/>
            </a:solidFill>
            <a:miter lim="800000"/>
            <a:headEnd/>
            <a:tailEnd/>
          </a:ln>
        </p:spPr>
        <p:txBody>
          <a:bodyPr/>
          <a:lstStyle/>
          <a:p>
            <a:pPr marL="476250" indent="-476250" eaLnBrk="1" hangingPunct="1">
              <a:lnSpc>
                <a:spcPct val="90000"/>
              </a:lnSpc>
            </a:pPr>
            <a:r>
              <a:rPr lang="zh-CN" altLang="en-US" sz="2800" b="1"/>
              <a:t>广告的宣传作用也受边际报酬递减规律的支配。</a:t>
            </a:r>
          </a:p>
          <a:p>
            <a:pPr marL="476250" indent="-476250" eaLnBrk="1" hangingPunct="1">
              <a:lnSpc>
                <a:spcPct val="90000"/>
              </a:lnSpc>
            </a:pPr>
            <a:r>
              <a:rPr lang="zh-CN" altLang="en-US" sz="2800" b="1"/>
              <a:t>广告竞争模型</a:t>
            </a:r>
          </a:p>
        </p:txBody>
      </p:sp>
      <p:grpSp>
        <p:nvGrpSpPr>
          <p:cNvPr id="338948" name="Group 4">
            <a:extLst>
              <a:ext uri="{FF2B5EF4-FFF2-40B4-BE49-F238E27FC236}">
                <a16:creationId xmlns:a16="http://schemas.microsoft.com/office/drawing/2014/main" id="{CB816E0B-A765-4F5F-BA48-D11F48AAA280}"/>
              </a:ext>
            </a:extLst>
          </p:cNvPr>
          <p:cNvGrpSpPr>
            <a:grpSpLocks/>
          </p:cNvGrpSpPr>
          <p:nvPr/>
        </p:nvGrpSpPr>
        <p:grpSpPr bwMode="auto">
          <a:xfrm>
            <a:off x="1828800" y="2247900"/>
            <a:ext cx="5126038" cy="4457700"/>
            <a:chOff x="1152" y="1416"/>
            <a:chExt cx="3229" cy="2808"/>
          </a:xfrm>
        </p:grpSpPr>
        <p:sp>
          <p:nvSpPr>
            <p:cNvPr id="56382" name="Line 5">
              <a:extLst>
                <a:ext uri="{FF2B5EF4-FFF2-40B4-BE49-F238E27FC236}">
                  <a16:creationId xmlns:a16="http://schemas.microsoft.com/office/drawing/2014/main" id="{1493B6F3-7C65-40D6-80FB-9E8D66AF468F}"/>
                </a:ext>
              </a:extLst>
            </p:cNvPr>
            <p:cNvSpPr>
              <a:spLocks noChangeShapeType="1"/>
            </p:cNvSpPr>
            <p:nvPr/>
          </p:nvSpPr>
          <p:spPr bwMode="auto">
            <a:xfrm>
              <a:off x="1401" y="1462"/>
              <a:ext cx="0" cy="2479"/>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83" name="Line 6">
              <a:extLst>
                <a:ext uri="{FF2B5EF4-FFF2-40B4-BE49-F238E27FC236}">
                  <a16:creationId xmlns:a16="http://schemas.microsoft.com/office/drawing/2014/main" id="{73B7D040-C9C3-4B03-91B7-88988185508F}"/>
                </a:ext>
              </a:extLst>
            </p:cNvPr>
            <p:cNvSpPr>
              <a:spLocks noChangeShapeType="1"/>
            </p:cNvSpPr>
            <p:nvPr/>
          </p:nvSpPr>
          <p:spPr bwMode="auto">
            <a:xfrm flipV="1">
              <a:off x="1392" y="3947"/>
              <a:ext cx="2928" cy="2"/>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84" name="Rectangle 7">
              <a:extLst>
                <a:ext uri="{FF2B5EF4-FFF2-40B4-BE49-F238E27FC236}">
                  <a16:creationId xmlns:a16="http://schemas.microsoft.com/office/drawing/2014/main" id="{AA795B7F-25CE-4CC1-B371-B4D86C90E6AB}"/>
                </a:ext>
              </a:extLst>
            </p:cNvPr>
            <p:cNvSpPr>
              <a:spLocks noChangeArrowheads="1"/>
            </p:cNvSpPr>
            <p:nvPr/>
          </p:nvSpPr>
          <p:spPr bwMode="auto">
            <a:xfrm>
              <a:off x="4128" y="3938"/>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p>
          </p:txBody>
        </p:sp>
        <p:sp>
          <p:nvSpPr>
            <p:cNvPr id="56385" name="Rectangle 8">
              <a:extLst>
                <a:ext uri="{FF2B5EF4-FFF2-40B4-BE49-F238E27FC236}">
                  <a16:creationId xmlns:a16="http://schemas.microsoft.com/office/drawing/2014/main" id="{E6C87A9D-1769-4149-A2D1-AE63B5124898}"/>
                </a:ext>
              </a:extLst>
            </p:cNvPr>
            <p:cNvSpPr>
              <a:spLocks noChangeArrowheads="1"/>
            </p:cNvSpPr>
            <p:nvPr/>
          </p:nvSpPr>
          <p:spPr bwMode="auto">
            <a:xfrm>
              <a:off x="1152" y="1416"/>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P</a:t>
              </a:r>
            </a:p>
          </p:txBody>
        </p:sp>
        <p:sp>
          <p:nvSpPr>
            <p:cNvPr id="56386" name="Rectangle 9">
              <a:extLst>
                <a:ext uri="{FF2B5EF4-FFF2-40B4-BE49-F238E27FC236}">
                  <a16:creationId xmlns:a16="http://schemas.microsoft.com/office/drawing/2014/main" id="{3283A8A4-DE68-4CFF-8EF7-146078295115}"/>
                </a:ext>
              </a:extLst>
            </p:cNvPr>
            <p:cNvSpPr>
              <a:spLocks noChangeArrowheads="1"/>
            </p:cNvSpPr>
            <p:nvPr/>
          </p:nvSpPr>
          <p:spPr bwMode="auto">
            <a:xfrm>
              <a:off x="1235" y="3901"/>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p>
          </p:txBody>
        </p:sp>
      </p:grpSp>
      <p:grpSp>
        <p:nvGrpSpPr>
          <p:cNvPr id="338954" name="Group 10">
            <a:extLst>
              <a:ext uri="{FF2B5EF4-FFF2-40B4-BE49-F238E27FC236}">
                <a16:creationId xmlns:a16="http://schemas.microsoft.com/office/drawing/2014/main" id="{A3F699DB-1F33-4D4B-95B5-90292666C51F}"/>
              </a:ext>
            </a:extLst>
          </p:cNvPr>
          <p:cNvGrpSpPr>
            <a:grpSpLocks/>
          </p:cNvGrpSpPr>
          <p:nvPr/>
        </p:nvGrpSpPr>
        <p:grpSpPr bwMode="auto">
          <a:xfrm>
            <a:off x="2438400" y="2297113"/>
            <a:ext cx="3752850" cy="3630612"/>
            <a:chOff x="1536" y="1447"/>
            <a:chExt cx="2364" cy="2287"/>
          </a:xfrm>
        </p:grpSpPr>
        <p:grpSp>
          <p:nvGrpSpPr>
            <p:cNvPr id="56376" name="Group 11">
              <a:extLst>
                <a:ext uri="{FF2B5EF4-FFF2-40B4-BE49-F238E27FC236}">
                  <a16:creationId xmlns:a16="http://schemas.microsoft.com/office/drawing/2014/main" id="{72364A60-AFBA-4C18-B361-C738FFC76BCE}"/>
                </a:ext>
              </a:extLst>
            </p:cNvPr>
            <p:cNvGrpSpPr>
              <a:grpSpLocks/>
            </p:cNvGrpSpPr>
            <p:nvPr/>
          </p:nvGrpSpPr>
          <p:grpSpPr bwMode="auto">
            <a:xfrm>
              <a:off x="1536" y="1447"/>
              <a:ext cx="2364" cy="1821"/>
              <a:chOff x="528" y="576"/>
              <a:chExt cx="2364" cy="1821"/>
            </a:xfrm>
          </p:grpSpPr>
          <p:sp>
            <p:nvSpPr>
              <p:cNvPr id="56380" name="Rectangle 12">
                <a:extLst>
                  <a:ext uri="{FF2B5EF4-FFF2-40B4-BE49-F238E27FC236}">
                    <a16:creationId xmlns:a16="http://schemas.microsoft.com/office/drawing/2014/main" id="{F2D73AE0-B0EC-41E9-94B0-CB0C264D4DEC}"/>
                  </a:ext>
                </a:extLst>
              </p:cNvPr>
              <p:cNvSpPr>
                <a:spLocks noChangeArrowheads="1"/>
              </p:cNvSpPr>
              <p:nvPr/>
            </p:nvSpPr>
            <p:spPr bwMode="auto">
              <a:xfrm>
                <a:off x="2469" y="1506"/>
                <a:ext cx="42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AC</a:t>
                </a:r>
                <a:r>
                  <a:rPr lang="en-US" altLang="zh-CN" sz="2400" i="1" baseline="-25000">
                    <a:latin typeface="Times New Roman" panose="02020603050405020304" pitchFamily="18" charset="0"/>
                  </a:rPr>
                  <a:t>1</a:t>
                </a:r>
                <a:endParaRPr lang="en-US" altLang="zh-CN" sz="2400" i="1">
                  <a:latin typeface="Times New Roman" panose="02020603050405020304" pitchFamily="18" charset="0"/>
                </a:endParaRPr>
              </a:p>
            </p:txBody>
          </p:sp>
          <p:sp>
            <p:nvSpPr>
              <p:cNvPr id="56381" name="Arc 13">
                <a:extLst>
                  <a:ext uri="{FF2B5EF4-FFF2-40B4-BE49-F238E27FC236}">
                    <a16:creationId xmlns:a16="http://schemas.microsoft.com/office/drawing/2014/main" id="{4E03F96B-D328-43F4-B068-905247F77978}"/>
                  </a:ext>
                </a:extLst>
              </p:cNvPr>
              <p:cNvSpPr>
                <a:spLocks/>
              </p:cNvSpPr>
              <p:nvPr/>
            </p:nvSpPr>
            <p:spPr bwMode="auto">
              <a:xfrm rot="10800000">
                <a:off x="528" y="576"/>
                <a:ext cx="2055" cy="1821"/>
              </a:xfrm>
              <a:custGeom>
                <a:avLst/>
                <a:gdLst>
                  <a:gd name="T0" fmla="*/ 0 w 32006"/>
                  <a:gd name="T1" fmla="*/ 0 h 21600"/>
                  <a:gd name="T2" fmla="*/ 0 w 32006"/>
                  <a:gd name="T3" fmla="*/ 0 h 21600"/>
                  <a:gd name="T4" fmla="*/ 0 w 32006"/>
                  <a:gd name="T5" fmla="*/ 0 h 21600"/>
                  <a:gd name="T6" fmla="*/ 0 60000 65536"/>
                  <a:gd name="T7" fmla="*/ 0 60000 65536"/>
                  <a:gd name="T8" fmla="*/ 0 60000 65536"/>
                </a:gdLst>
                <a:ahLst/>
                <a:cxnLst>
                  <a:cxn ang="T6">
                    <a:pos x="T0" y="T1"/>
                  </a:cxn>
                  <a:cxn ang="T7">
                    <a:pos x="T2" y="T3"/>
                  </a:cxn>
                  <a:cxn ang="T8">
                    <a:pos x="T4" y="T5"/>
                  </a:cxn>
                </a:cxnLst>
                <a:rect l="0" t="0" r="r" b="b"/>
                <a:pathLst>
                  <a:path w="32006" h="21600" fill="none" extrusionOk="0">
                    <a:moveTo>
                      <a:pt x="0" y="7593"/>
                    </a:moveTo>
                    <a:cubicBezTo>
                      <a:pt x="4104" y="2775"/>
                      <a:pt x="10114" y="-1"/>
                      <a:pt x="16443" y="0"/>
                    </a:cubicBezTo>
                    <a:cubicBezTo>
                      <a:pt x="22315" y="0"/>
                      <a:pt x="27934" y="2390"/>
                      <a:pt x="32006" y="6621"/>
                    </a:cubicBezTo>
                  </a:path>
                  <a:path w="32006" h="21600" stroke="0" extrusionOk="0">
                    <a:moveTo>
                      <a:pt x="0" y="7593"/>
                    </a:moveTo>
                    <a:cubicBezTo>
                      <a:pt x="4104" y="2775"/>
                      <a:pt x="10114" y="-1"/>
                      <a:pt x="16443" y="0"/>
                    </a:cubicBezTo>
                    <a:cubicBezTo>
                      <a:pt x="22315" y="0"/>
                      <a:pt x="27934" y="2390"/>
                      <a:pt x="32006" y="6621"/>
                    </a:cubicBezTo>
                    <a:lnTo>
                      <a:pt x="16443" y="21600"/>
                    </a:lnTo>
                    <a:lnTo>
                      <a:pt x="0" y="7593"/>
                    </a:lnTo>
                    <a:close/>
                  </a:path>
                </a:pathLst>
              </a:custGeom>
              <a:noFill/>
              <a:ln w="50800" cap="rnd">
                <a:solidFill>
                  <a:srgbClr val="00CCFF"/>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56377" name="Group 14">
              <a:extLst>
                <a:ext uri="{FF2B5EF4-FFF2-40B4-BE49-F238E27FC236}">
                  <a16:creationId xmlns:a16="http://schemas.microsoft.com/office/drawing/2014/main" id="{513A4EB4-A878-4653-922C-6A00020B3BB3}"/>
                </a:ext>
              </a:extLst>
            </p:cNvPr>
            <p:cNvGrpSpPr>
              <a:grpSpLocks/>
            </p:cNvGrpSpPr>
            <p:nvPr/>
          </p:nvGrpSpPr>
          <p:grpSpPr bwMode="auto">
            <a:xfrm>
              <a:off x="1845" y="1499"/>
              <a:ext cx="1701" cy="2235"/>
              <a:chOff x="1845" y="1499"/>
              <a:chExt cx="1701" cy="2235"/>
            </a:xfrm>
          </p:grpSpPr>
          <p:sp>
            <p:nvSpPr>
              <p:cNvPr id="56378" name="Freeform 15">
                <a:extLst>
                  <a:ext uri="{FF2B5EF4-FFF2-40B4-BE49-F238E27FC236}">
                    <a16:creationId xmlns:a16="http://schemas.microsoft.com/office/drawing/2014/main" id="{2FF464A0-1AED-4C25-897C-FA6B6E8C0AE6}"/>
                  </a:ext>
                </a:extLst>
              </p:cNvPr>
              <p:cNvSpPr>
                <a:spLocks/>
              </p:cNvSpPr>
              <p:nvPr/>
            </p:nvSpPr>
            <p:spPr bwMode="auto">
              <a:xfrm>
                <a:off x="1845" y="1763"/>
                <a:ext cx="1467" cy="1971"/>
              </a:xfrm>
              <a:custGeom>
                <a:avLst/>
                <a:gdLst>
                  <a:gd name="T0" fmla="*/ 0 w 1467"/>
                  <a:gd name="T1" fmla="*/ 1971 h 1971"/>
                  <a:gd name="T2" fmla="*/ 252 w 1467"/>
                  <a:gd name="T3" fmla="*/ 1872 h 1971"/>
                  <a:gd name="T4" fmla="*/ 470 w 1467"/>
                  <a:gd name="T5" fmla="*/ 1726 h 1971"/>
                  <a:gd name="T6" fmla="*/ 649 w 1467"/>
                  <a:gd name="T7" fmla="*/ 1589 h 1971"/>
                  <a:gd name="T8" fmla="*/ 795 w 1467"/>
                  <a:gd name="T9" fmla="*/ 1439 h 1971"/>
                  <a:gd name="T10" fmla="*/ 958 w 1467"/>
                  <a:gd name="T11" fmla="*/ 1242 h 1971"/>
                  <a:gd name="T12" fmla="*/ 1086 w 1467"/>
                  <a:gd name="T13" fmla="*/ 1054 h 1971"/>
                  <a:gd name="T14" fmla="*/ 1224 w 1467"/>
                  <a:gd name="T15" fmla="*/ 810 h 1971"/>
                  <a:gd name="T16" fmla="*/ 1314 w 1467"/>
                  <a:gd name="T17" fmla="*/ 594 h 1971"/>
                  <a:gd name="T18" fmla="*/ 1404 w 1467"/>
                  <a:gd name="T19" fmla="*/ 279 h 1971"/>
                  <a:gd name="T20" fmla="*/ 1467 w 1467"/>
                  <a:gd name="T21" fmla="*/ 0 h 19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1971">
                    <a:moveTo>
                      <a:pt x="0" y="1971"/>
                    </a:moveTo>
                    <a:lnTo>
                      <a:pt x="252" y="1872"/>
                    </a:lnTo>
                    <a:lnTo>
                      <a:pt x="470" y="1726"/>
                    </a:lnTo>
                    <a:lnTo>
                      <a:pt x="649" y="1589"/>
                    </a:lnTo>
                    <a:lnTo>
                      <a:pt x="795" y="1439"/>
                    </a:lnTo>
                    <a:lnTo>
                      <a:pt x="958" y="1242"/>
                    </a:lnTo>
                    <a:lnTo>
                      <a:pt x="1086" y="1054"/>
                    </a:lnTo>
                    <a:lnTo>
                      <a:pt x="1224" y="810"/>
                    </a:lnTo>
                    <a:lnTo>
                      <a:pt x="1314" y="594"/>
                    </a:lnTo>
                    <a:lnTo>
                      <a:pt x="1404" y="279"/>
                    </a:lnTo>
                    <a:lnTo>
                      <a:pt x="1467" y="0"/>
                    </a:lnTo>
                  </a:path>
                </a:pathLst>
              </a:custGeom>
              <a:noFill/>
              <a:ln w="50800" cap="rnd"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79" name="Rectangle 16">
                <a:extLst>
                  <a:ext uri="{FF2B5EF4-FFF2-40B4-BE49-F238E27FC236}">
                    <a16:creationId xmlns:a16="http://schemas.microsoft.com/office/drawing/2014/main" id="{B5E9AD9C-2E77-4529-9258-E72A81B7D8B7}"/>
                  </a:ext>
                </a:extLst>
              </p:cNvPr>
              <p:cNvSpPr>
                <a:spLocks noChangeArrowheads="1"/>
              </p:cNvSpPr>
              <p:nvPr/>
            </p:nvSpPr>
            <p:spPr bwMode="auto">
              <a:xfrm>
                <a:off x="3144" y="1499"/>
                <a:ext cx="40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MC</a:t>
                </a:r>
              </a:p>
            </p:txBody>
          </p:sp>
        </p:grpSp>
      </p:grpSp>
      <p:grpSp>
        <p:nvGrpSpPr>
          <p:cNvPr id="338961" name="Group 17">
            <a:extLst>
              <a:ext uri="{FF2B5EF4-FFF2-40B4-BE49-F238E27FC236}">
                <a16:creationId xmlns:a16="http://schemas.microsoft.com/office/drawing/2014/main" id="{AD2CB2D7-91E1-408D-A07D-761AF35E0853}"/>
              </a:ext>
            </a:extLst>
          </p:cNvPr>
          <p:cNvGrpSpPr>
            <a:grpSpLocks/>
          </p:cNvGrpSpPr>
          <p:nvPr/>
        </p:nvGrpSpPr>
        <p:grpSpPr bwMode="auto">
          <a:xfrm>
            <a:off x="2224088" y="3754438"/>
            <a:ext cx="4084637" cy="2435225"/>
            <a:chOff x="1401" y="2365"/>
            <a:chExt cx="2573" cy="1534"/>
          </a:xfrm>
        </p:grpSpPr>
        <p:grpSp>
          <p:nvGrpSpPr>
            <p:cNvPr id="56370" name="Group 18">
              <a:extLst>
                <a:ext uri="{FF2B5EF4-FFF2-40B4-BE49-F238E27FC236}">
                  <a16:creationId xmlns:a16="http://schemas.microsoft.com/office/drawing/2014/main" id="{25FDB677-D3AF-4196-BD34-1DE507426585}"/>
                </a:ext>
              </a:extLst>
            </p:cNvPr>
            <p:cNvGrpSpPr>
              <a:grpSpLocks/>
            </p:cNvGrpSpPr>
            <p:nvPr/>
          </p:nvGrpSpPr>
          <p:grpSpPr bwMode="auto">
            <a:xfrm>
              <a:off x="1409" y="2365"/>
              <a:ext cx="2565" cy="1425"/>
              <a:chOff x="1409" y="2365"/>
              <a:chExt cx="2565" cy="1425"/>
            </a:xfrm>
          </p:grpSpPr>
          <p:sp>
            <p:nvSpPr>
              <p:cNvPr id="56374" name="Line 19">
                <a:extLst>
                  <a:ext uri="{FF2B5EF4-FFF2-40B4-BE49-F238E27FC236}">
                    <a16:creationId xmlns:a16="http://schemas.microsoft.com/office/drawing/2014/main" id="{7CD90200-D70D-45AF-9439-FBA3E9C72CBA}"/>
                  </a:ext>
                </a:extLst>
              </p:cNvPr>
              <p:cNvSpPr>
                <a:spLocks noChangeAspect="1" noChangeShapeType="1"/>
              </p:cNvSpPr>
              <p:nvPr/>
            </p:nvSpPr>
            <p:spPr bwMode="auto">
              <a:xfrm>
                <a:off x="1409" y="2365"/>
                <a:ext cx="2306" cy="1255"/>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75" name="Rectangle 20">
                <a:extLst>
                  <a:ext uri="{FF2B5EF4-FFF2-40B4-BE49-F238E27FC236}">
                    <a16:creationId xmlns:a16="http://schemas.microsoft.com/office/drawing/2014/main" id="{8BB58887-2201-4EF3-9DE6-5F889F3099DA}"/>
                  </a:ext>
                </a:extLst>
              </p:cNvPr>
              <p:cNvSpPr>
                <a:spLocks noChangeArrowheads="1"/>
              </p:cNvSpPr>
              <p:nvPr/>
            </p:nvSpPr>
            <p:spPr bwMode="auto">
              <a:xfrm>
                <a:off x="3657" y="3504"/>
                <a:ext cx="317"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D</a:t>
                </a:r>
                <a:r>
                  <a:rPr lang="en-US" altLang="zh-CN" sz="2400" i="1" baseline="-25000">
                    <a:latin typeface="Times New Roman" panose="02020603050405020304" pitchFamily="18" charset="0"/>
                  </a:rPr>
                  <a:t>1</a:t>
                </a:r>
                <a:endParaRPr lang="en-US" altLang="zh-CN" sz="2400" i="1">
                  <a:latin typeface="Times New Roman" panose="02020603050405020304" pitchFamily="18" charset="0"/>
                </a:endParaRPr>
              </a:p>
            </p:txBody>
          </p:sp>
        </p:grpSp>
        <p:grpSp>
          <p:nvGrpSpPr>
            <p:cNvPr id="56371" name="Group 21">
              <a:extLst>
                <a:ext uri="{FF2B5EF4-FFF2-40B4-BE49-F238E27FC236}">
                  <a16:creationId xmlns:a16="http://schemas.microsoft.com/office/drawing/2014/main" id="{3905C27B-0B71-4337-90DB-44DD73880990}"/>
                </a:ext>
              </a:extLst>
            </p:cNvPr>
            <p:cNvGrpSpPr>
              <a:grpSpLocks/>
            </p:cNvGrpSpPr>
            <p:nvPr/>
          </p:nvGrpSpPr>
          <p:grpSpPr bwMode="auto">
            <a:xfrm>
              <a:off x="1401" y="2386"/>
              <a:ext cx="1454" cy="1513"/>
              <a:chOff x="3177" y="2037"/>
              <a:chExt cx="1454" cy="1513"/>
            </a:xfrm>
          </p:grpSpPr>
          <p:sp>
            <p:nvSpPr>
              <p:cNvPr id="56372" name="Line 22">
                <a:extLst>
                  <a:ext uri="{FF2B5EF4-FFF2-40B4-BE49-F238E27FC236}">
                    <a16:creationId xmlns:a16="http://schemas.microsoft.com/office/drawing/2014/main" id="{690542C7-1601-4600-9D25-29B810AE9836}"/>
                  </a:ext>
                </a:extLst>
              </p:cNvPr>
              <p:cNvSpPr>
                <a:spLocks noChangeShapeType="1"/>
              </p:cNvSpPr>
              <p:nvPr/>
            </p:nvSpPr>
            <p:spPr bwMode="auto">
              <a:xfrm>
                <a:off x="3177" y="2037"/>
                <a:ext cx="1047" cy="1341"/>
              </a:xfrm>
              <a:prstGeom prst="line">
                <a:avLst/>
              </a:prstGeom>
              <a:noFill/>
              <a:ln w="508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73" name="Rectangle 23">
                <a:extLst>
                  <a:ext uri="{FF2B5EF4-FFF2-40B4-BE49-F238E27FC236}">
                    <a16:creationId xmlns:a16="http://schemas.microsoft.com/office/drawing/2014/main" id="{2843C802-4F6A-46E0-B94F-9D08D2B1BF4D}"/>
                  </a:ext>
                </a:extLst>
              </p:cNvPr>
              <p:cNvSpPr>
                <a:spLocks noChangeArrowheads="1"/>
              </p:cNvSpPr>
              <p:nvPr/>
            </p:nvSpPr>
            <p:spPr bwMode="auto">
              <a:xfrm>
                <a:off x="4176" y="3264"/>
                <a:ext cx="45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MR</a:t>
                </a:r>
                <a:r>
                  <a:rPr lang="en-US" altLang="zh-CN" sz="2400" i="1" baseline="-25000">
                    <a:latin typeface="Times New Roman" panose="02020603050405020304" pitchFamily="18" charset="0"/>
                  </a:rPr>
                  <a:t>1</a:t>
                </a:r>
                <a:endParaRPr lang="en-US" altLang="zh-CN" sz="2400" i="1">
                  <a:latin typeface="Times New Roman" panose="02020603050405020304" pitchFamily="18" charset="0"/>
                </a:endParaRPr>
              </a:p>
            </p:txBody>
          </p:sp>
        </p:grpSp>
      </p:grpSp>
      <p:grpSp>
        <p:nvGrpSpPr>
          <p:cNvPr id="338968" name="Group 24">
            <a:extLst>
              <a:ext uri="{FF2B5EF4-FFF2-40B4-BE49-F238E27FC236}">
                <a16:creationId xmlns:a16="http://schemas.microsoft.com/office/drawing/2014/main" id="{4056F1BC-9E3F-4BB1-8D8C-B983881A4DF5}"/>
              </a:ext>
            </a:extLst>
          </p:cNvPr>
          <p:cNvGrpSpPr>
            <a:grpSpLocks/>
          </p:cNvGrpSpPr>
          <p:nvPr/>
        </p:nvGrpSpPr>
        <p:grpSpPr bwMode="auto">
          <a:xfrm>
            <a:off x="2924175" y="1462088"/>
            <a:ext cx="3752850" cy="2890837"/>
            <a:chOff x="528" y="576"/>
            <a:chExt cx="2364" cy="1821"/>
          </a:xfrm>
        </p:grpSpPr>
        <p:sp>
          <p:nvSpPr>
            <p:cNvPr id="56368" name="Rectangle 25">
              <a:extLst>
                <a:ext uri="{FF2B5EF4-FFF2-40B4-BE49-F238E27FC236}">
                  <a16:creationId xmlns:a16="http://schemas.microsoft.com/office/drawing/2014/main" id="{8ED76A0B-0646-418A-A85C-34B9B3F48456}"/>
                </a:ext>
              </a:extLst>
            </p:cNvPr>
            <p:cNvSpPr>
              <a:spLocks noChangeArrowheads="1"/>
            </p:cNvSpPr>
            <p:nvPr/>
          </p:nvSpPr>
          <p:spPr bwMode="auto">
            <a:xfrm>
              <a:off x="2469" y="1506"/>
              <a:ext cx="42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AC</a:t>
              </a:r>
              <a:r>
                <a:rPr lang="en-US" altLang="zh-CN" sz="2400" i="1" baseline="-25000">
                  <a:latin typeface="Times New Roman" panose="02020603050405020304" pitchFamily="18" charset="0"/>
                </a:rPr>
                <a:t>2</a:t>
              </a:r>
              <a:endParaRPr lang="en-US" altLang="zh-CN" sz="2400" i="1">
                <a:latin typeface="Times New Roman" panose="02020603050405020304" pitchFamily="18" charset="0"/>
              </a:endParaRPr>
            </a:p>
          </p:txBody>
        </p:sp>
        <p:sp>
          <p:nvSpPr>
            <p:cNvPr id="56369" name="Arc 26">
              <a:extLst>
                <a:ext uri="{FF2B5EF4-FFF2-40B4-BE49-F238E27FC236}">
                  <a16:creationId xmlns:a16="http://schemas.microsoft.com/office/drawing/2014/main" id="{B34CC7EC-4D80-43FA-A114-3FCC50FB9F33}"/>
                </a:ext>
              </a:extLst>
            </p:cNvPr>
            <p:cNvSpPr>
              <a:spLocks/>
            </p:cNvSpPr>
            <p:nvPr/>
          </p:nvSpPr>
          <p:spPr bwMode="auto">
            <a:xfrm rot="10800000">
              <a:off x="528" y="576"/>
              <a:ext cx="2055" cy="1821"/>
            </a:xfrm>
            <a:custGeom>
              <a:avLst/>
              <a:gdLst>
                <a:gd name="T0" fmla="*/ 0 w 32006"/>
                <a:gd name="T1" fmla="*/ 0 h 21600"/>
                <a:gd name="T2" fmla="*/ 0 w 32006"/>
                <a:gd name="T3" fmla="*/ 0 h 21600"/>
                <a:gd name="T4" fmla="*/ 0 w 32006"/>
                <a:gd name="T5" fmla="*/ 0 h 21600"/>
                <a:gd name="T6" fmla="*/ 0 60000 65536"/>
                <a:gd name="T7" fmla="*/ 0 60000 65536"/>
                <a:gd name="T8" fmla="*/ 0 60000 65536"/>
              </a:gdLst>
              <a:ahLst/>
              <a:cxnLst>
                <a:cxn ang="T6">
                  <a:pos x="T0" y="T1"/>
                </a:cxn>
                <a:cxn ang="T7">
                  <a:pos x="T2" y="T3"/>
                </a:cxn>
                <a:cxn ang="T8">
                  <a:pos x="T4" y="T5"/>
                </a:cxn>
              </a:cxnLst>
              <a:rect l="0" t="0" r="r" b="b"/>
              <a:pathLst>
                <a:path w="32006" h="21600" fill="none" extrusionOk="0">
                  <a:moveTo>
                    <a:pt x="0" y="7593"/>
                  </a:moveTo>
                  <a:cubicBezTo>
                    <a:pt x="4104" y="2775"/>
                    <a:pt x="10114" y="-1"/>
                    <a:pt x="16443" y="0"/>
                  </a:cubicBezTo>
                  <a:cubicBezTo>
                    <a:pt x="22315" y="0"/>
                    <a:pt x="27934" y="2390"/>
                    <a:pt x="32006" y="6621"/>
                  </a:cubicBezTo>
                </a:path>
                <a:path w="32006" h="21600" stroke="0" extrusionOk="0">
                  <a:moveTo>
                    <a:pt x="0" y="7593"/>
                  </a:moveTo>
                  <a:cubicBezTo>
                    <a:pt x="4104" y="2775"/>
                    <a:pt x="10114" y="-1"/>
                    <a:pt x="16443" y="0"/>
                  </a:cubicBezTo>
                  <a:cubicBezTo>
                    <a:pt x="22315" y="0"/>
                    <a:pt x="27934" y="2390"/>
                    <a:pt x="32006" y="6621"/>
                  </a:cubicBezTo>
                  <a:lnTo>
                    <a:pt x="16443" y="21600"/>
                  </a:lnTo>
                  <a:lnTo>
                    <a:pt x="0" y="7593"/>
                  </a:lnTo>
                  <a:close/>
                </a:path>
              </a:pathLst>
            </a:custGeom>
            <a:noFill/>
            <a:ln w="50800" cap="rnd">
              <a:solidFill>
                <a:srgbClr val="00CCFF"/>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338971" name="Group 27">
            <a:extLst>
              <a:ext uri="{FF2B5EF4-FFF2-40B4-BE49-F238E27FC236}">
                <a16:creationId xmlns:a16="http://schemas.microsoft.com/office/drawing/2014/main" id="{C0309768-2030-4ADA-8153-90F77E280846}"/>
              </a:ext>
            </a:extLst>
          </p:cNvPr>
          <p:cNvGrpSpPr>
            <a:grpSpLocks/>
          </p:cNvGrpSpPr>
          <p:nvPr/>
        </p:nvGrpSpPr>
        <p:grpSpPr bwMode="auto">
          <a:xfrm>
            <a:off x="2579688" y="2532063"/>
            <a:ext cx="4576762" cy="3594100"/>
            <a:chOff x="1625" y="1595"/>
            <a:chExt cx="2883" cy="2264"/>
          </a:xfrm>
        </p:grpSpPr>
        <p:grpSp>
          <p:nvGrpSpPr>
            <p:cNvPr id="56362" name="Group 28">
              <a:extLst>
                <a:ext uri="{FF2B5EF4-FFF2-40B4-BE49-F238E27FC236}">
                  <a16:creationId xmlns:a16="http://schemas.microsoft.com/office/drawing/2014/main" id="{3250E40F-C30D-4255-8C9A-D6EA9F03B4B2}"/>
                </a:ext>
              </a:extLst>
            </p:cNvPr>
            <p:cNvGrpSpPr>
              <a:grpSpLocks/>
            </p:cNvGrpSpPr>
            <p:nvPr/>
          </p:nvGrpSpPr>
          <p:grpSpPr bwMode="auto">
            <a:xfrm>
              <a:off x="1702" y="1595"/>
              <a:ext cx="2806" cy="1562"/>
              <a:chOff x="1702" y="1595"/>
              <a:chExt cx="2806" cy="1562"/>
            </a:xfrm>
          </p:grpSpPr>
          <p:sp>
            <p:nvSpPr>
              <p:cNvPr id="56366" name="Line 29">
                <a:extLst>
                  <a:ext uri="{FF2B5EF4-FFF2-40B4-BE49-F238E27FC236}">
                    <a16:creationId xmlns:a16="http://schemas.microsoft.com/office/drawing/2014/main" id="{35BABBE7-6171-4D69-BDC9-285C15EB2B3A}"/>
                  </a:ext>
                </a:extLst>
              </p:cNvPr>
              <p:cNvSpPr>
                <a:spLocks noChangeAspect="1" noChangeShapeType="1"/>
              </p:cNvSpPr>
              <p:nvPr/>
            </p:nvSpPr>
            <p:spPr bwMode="auto">
              <a:xfrm>
                <a:off x="1702" y="1595"/>
                <a:ext cx="2535" cy="1380"/>
              </a:xfrm>
              <a:prstGeom prst="line">
                <a:avLst/>
              </a:prstGeom>
              <a:noFill/>
              <a:ln w="50800">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67" name="Rectangle 30">
                <a:extLst>
                  <a:ext uri="{FF2B5EF4-FFF2-40B4-BE49-F238E27FC236}">
                    <a16:creationId xmlns:a16="http://schemas.microsoft.com/office/drawing/2014/main" id="{141A90D5-5569-4A26-9C6D-28842DEEC639}"/>
                  </a:ext>
                </a:extLst>
              </p:cNvPr>
              <p:cNvSpPr>
                <a:spLocks noChangeArrowheads="1"/>
              </p:cNvSpPr>
              <p:nvPr/>
            </p:nvSpPr>
            <p:spPr bwMode="auto">
              <a:xfrm>
                <a:off x="4191" y="2871"/>
                <a:ext cx="317"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D</a:t>
                </a:r>
                <a:r>
                  <a:rPr lang="en-US" altLang="zh-CN" sz="2400" i="1" baseline="-25000">
                    <a:latin typeface="Times New Roman" panose="02020603050405020304" pitchFamily="18" charset="0"/>
                  </a:rPr>
                  <a:t>2</a:t>
                </a:r>
                <a:endParaRPr lang="en-US" altLang="zh-CN" sz="2400" i="1">
                  <a:latin typeface="Times New Roman" panose="02020603050405020304" pitchFamily="18" charset="0"/>
                </a:endParaRPr>
              </a:p>
            </p:txBody>
          </p:sp>
        </p:grpSp>
        <p:grpSp>
          <p:nvGrpSpPr>
            <p:cNvPr id="56363" name="Group 31">
              <a:extLst>
                <a:ext uri="{FF2B5EF4-FFF2-40B4-BE49-F238E27FC236}">
                  <a16:creationId xmlns:a16="http://schemas.microsoft.com/office/drawing/2014/main" id="{C302795E-9E5B-4BFC-83FC-17094B08F92D}"/>
                </a:ext>
              </a:extLst>
            </p:cNvPr>
            <p:cNvGrpSpPr>
              <a:grpSpLocks/>
            </p:cNvGrpSpPr>
            <p:nvPr/>
          </p:nvGrpSpPr>
          <p:grpSpPr bwMode="auto">
            <a:xfrm>
              <a:off x="1625" y="1835"/>
              <a:ext cx="1805" cy="2024"/>
              <a:chOff x="1625" y="1835"/>
              <a:chExt cx="1805" cy="2024"/>
            </a:xfrm>
          </p:grpSpPr>
          <p:sp>
            <p:nvSpPr>
              <p:cNvPr id="56364" name="Line 32">
                <a:extLst>
                  <a:ext uri="{FF2B5EF4-FFF2-40B4-BE49-F238E27FC236}">
                    <a16:creationId xmlns:a16="http://schemas.microsoft.com/office/drawing/2014/main" id="{5FC7768C-6779-40D4-8270-697E28C3DEAB}"/>
                  </a:ext>
                </a:extLst>
              </p:cNvPr>
              <p:cNvSpPr>
                <a:spLocks noChangeAspect="1" noChangeShapeType="1"/>
              </p:cNvSpPr>
              <p:nvPr/>
            </p:nvSpPr>
            <p:spPr bwMode="auto">
              <a:xfrm>
                <a:off x="1625" y="1835"/>
                <a:ext cx="1412" cy="1810"/>
              </a:xfrm>
              <a:prstGeom prst="line">
                <a:avLst/>
              </a:prstGeom>
              <a:noFill/>
              <a:ln w="50800">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65" name="Rectangle 33">
                <a:extLst>
                  <a:ext uri="{FF2B5EF4-FFF2-40B4-BE49-F238E27FC236}">
                    <a16:creationId xmlns:a16="http://schemas.microsoft.com/office/drawing/2014/main" id="{5FA16F73-DF00-4423-BE5E-D701B5D9D71B}"/>
                  </a:ext>
                </a:extLst>
              </p:cNvPr>
              <p:cNvSpPr>
                <a:spLocks noChangeArrowheads="1"/>
              </p:cNvSpPr>
              <p:nvPr/>
            </p:nvSpPr>
            <p:spPr bwMode="auto">
              <a:xfrm>
                <a:off x="2975" y="3573"/>
                <a:ext cx="45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MR</a:t>
                </a:r>
                <a:r>
                  <a:rPr lang="en-US" altLang="zh-CN" sz="2400" i="1" baseline="-25000">
                    <a:latin typeface="Times New Roman" panose="02020603050405020304" pitchFamily="18" charset="0"/>
                  </a:rPr>
                  <a:t>2</a:t>
                </a:r>
                <a:endParaRPr lang="en-US" altLang="zh-CN" sz="2400" i="1">
                  <a:latin typeface="Times New Roman" panose="02020603050405020304" pitchFamily="18" charset="0"/>
                </a:endParaRPr>
              </a:p>
            </p:txBody>
          </p:sp>
        </p:grpSp>
      </p:grpSp>
      <p:grpSp>
        <p:nvGrpSpPr>
          <p:cNvPr id="338978" name="Group 34">
            <a:extLst>
              <a:ext uri="{FF2B5EF4-FFF2-40B4-BE49-F238E27FC236}">
                <a16:creationId xmlns:a16="http://schemas.microsoft.com/office/drawing/2014/main" id="{3475A226-4B2E-4047-AE2E-E929800EFC25}"/>
              </a:ext>
            </a:extLst>
          </p:cNvPr>
          <p:cNvGrpSpPr>
            <a:grpSpLocks/>
          </p:cNvGrpSpPr>
          <p:nvPr/>
        </p:nvGrpSpPr>
        <p:grpSpPr bwMode="auto">
          <a:xfrm>
            <a:off x="2236788" y="4529138"/>
            <a:ext cx="1382712" cy="611187"/>
            <a:chOff x="1409" y="2853"/>
            <a:chExt cx="871" cy="385"/>
          </a:xfrm>
        </p:grpSpPr>
        <p:sp>
          <p:nvSpPr>
            <p:cNvPr id="56360" name="Rectangle 35">
              <a:extLst>
                <a:ext uri="{FF2B5EF4-FFF2-40B4-BE49-F238E27FC236}">
                  <a16:creationId xmlns:a16="http://schemas.microsoft.com/office/drawing/2014/main" id="{2F914C78-1F3A-42D1-B93D-2D767F6C0BEF}"/>
                </a:ext>
              </a:extLst>
            </p:cNvPr>
            <p:cNvSpPr>
              <a:spLocks noChangeArrowheads="1"/>
            </p:cNvSpPr>
            <p:nvPr/>
          </p:nvSpPr>
          <p:spPr bwMode="auto">
            <a:xfrm>
              <a:off x="1409" y="2853"/>
              <a:ext cx="871" cy="385"/>
            </a:xfrm>
            <a:prstGeom prst="rect">
              <a:avLst/>
            </a:prstGeom>
            <a:solidFill>
              <a:schemeClr val="folHlink">
                <a:alpha val="50195"/>
              </a:schemeClr>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56361" name="Text Box 36">
              <a:extLst>
                <a:ext uri="{FF2B5EF4-FFF2-40B4-BE49-F238E27FC236}">
                  <a16:creationId xmlns:a16="http://schemas.microsoft.com/office/drawing/2014/main" id="{F7F66CEF-4504-4F9D-865A-23261A9E5570}"/>
                </a:ext>
              </a:extLst>
            </p:cNvPr>
            <p:cNvSpPr txBox="1">
              <a:spLocks noChangeArrowheads="1"/>
            </p:cNvSpPr>
            <p:nvPr/>
          </p:nvSpPr>
          <p:spPr bwMode="auto">
            <a:xfrm>
              <a:off x="1426" y="2856"/>
              <a:ext cx="830" cy="334"/>
            </a:xfrm>
            <a:prstGeom prst="rect">
              <a:avLst/>
            </a:prstGeom>
            <a:noFill/>
            <a:ln>
              <a:noFill/>
            </a:ln>
            <a:effectLst/>
            <a:extLst>
              <a:ext uri="{909E8E84-426E-40DD-AFC4-6F175D3DCCD1}">
                <a14:hiddenFill xmlns:a14="http://schemas.microsoft.com/office/drawing/2010/main">
                  <a:solidFill>
                    <a:schemeClr val="accent1">
                      <a:alpha val="50195"/>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a:solidFill>
                    <a:srgbClr val="FFFFFF"/>
                  </a:solidFill>
                  <a:latin typeface="Times New Roman" panose="02020603050405020304" pitchFamily="18" charset="0"/>
                </a:rPr>
                <a:t>Profit</a:t>
              </a:r>
            </a:p>
          </p:txBody>
        </p:sp>
      </p:grpSp>
      <p:grpSp>
        <p:nvGrpSpPr>
          <p:cNvPr id="338981" name="Group 37">
            <a:extLst>
              <a:ext uri="{FF2B5EF4-FFF2-40B4-BE49-F238E27FC236}">
                <a16:creationId xmlns:a16="http://schemas.microsoft.com/office/drawing/2014/main" id="{040B502B-78D0-4165-9BB8-B14B943BE768}"/>
              </a:ext>
            </a:extLst>
          </p:cNvPr>
          <p:cNvGrpSpPr>
            <a:grpSpLocks/>
          </p:cNvGrpSpPr>
          <p:nvPr/>
        </p:nvGrpSpPr>
        <p:grpSpPr bwMode="auto">
          <a:xfrm>
            <a:off x="2238375" y="3367088"/>
            <a:ext cx="1990725" cy="976312"/>
            <a:chOff x="1410" y="2121"/>
            <a:chExt cx="1254" cy="615"/>
          </a:xfrm>
        </p:grpSpPr>
        <p:sp>
          <p:nvSpPr>
            <p:cNvPr id="56358" name="Rectangle 38">
              <a:extLst>
                <a:ext uri="{FF2B5EF4-FFF2-40B4-BE49-F238E27FC236}">
                  <a16:creationId xmlns:a16="http://schemas.microsoft.com/office/drawing/2014/main" id="{185871F0-7324-4C13-B5E0-1ABA51F708E8}"/>
                </a:ext>
              </a:extLst>
            </p:cNvPr>
            <p:cNvSpPr>
              <a:spLocks noChangeArrowheads="1"/>
            </p:cNvSpPr>
            <p:nvPr/>
          </p:nvSpPr>
          <p:spPr bwMode="auto">
            <a:xfrm>
              <a:off x="1410" y="2121"/>
              <a:ext cx="1254" cy="615"/>
            </a:xfrm>
            <a:prstGeom prst="rect">
              <a:avLst/>
            </a:prstGeom>
            <a:solidFill>
              <a:schemeClr val="folHlink">
                <a:alpha val="50195"/>
              </a:schemeClr>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56359" name="Text Box 39">
              <a:extLst>
                <a:ext uri="{FF2B5EF4-FFF2-40B4-BE49-F238E27FC236}">
                  <a16:creationId xmlns:a16="http://schemas.microsoft.com/office/drawing/2014/main" id="{416AFAD2-E898-4AD6-A8E1-E6FC18243BA5}"/>
                </a:ext>
              </a:extLst>
            </p:cNvPr>
            <p:cNvSpPr txBox="1">
              <a:spLocks noChangeArrowheads="1"/>
            </p:cNvSpPr>
            <p:nvPr/>
          </p:nvSpPr>
          <p:spPr bwMode="auto">
            <a:xfrm>
              <a:off x="1430" y="2146"/>
              <a:ext cx="1213" cy="564"/>
            </a:xfrm>
            <a:prstGeom prst="rect">
              <a:avLst/>
            </a:prstGeom>
            <a:noFill/>
            <a:ln>
              <a:noFill/>
            </a:ln>
            <a:effectLst/>
            <a:extLst>
              <a:ext uri="{909E8E84-426E-40DD-AFC4-6F175D3DCCD1}">
                <a14:hiddenFill xmlns:a14="http://schemas.microsoft.com/office/drawing/2010/main">
                  <a:solidFill>
                    <a:schemeClr val="accent1">
                      <a:alpha val="50195"/>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4400">
                  <a:solidFill>
                    <a:srgbClr val="FFFFFF"/>
                  </a:solidFill>
                  <a:latin typeface="Times New Roman" panose="02020603050405020304" pitchFamily="18" charset="0"/>
                </a:rPr>
                <a:t>Profit</a:t>
              </a:r>
            </a:p>
          </p:txBody>
        </p:sp>
      </p:grpSp>
      <p:grpSp>
        <p:nvGrpSpPr>
          <p:cNvPr id="338984" name="Group 40">
            <a:extLst>
              <a:ext uri="{FF2B5EF4-FFF2-40B4-BE49-F238E27FC236}">
                <a16:creationId xmlns:a16="http://schemas.microsoft.com/office/drawing/2014/main" id="{FF87D3E8-254C-4C59-9843-7CDAD8BA1381}"/>
              </a:ext>
            </a:extLst>
          </p:cNvPr>
          <p:cNvGrpSpPr>
            <a:grpSpLocks/>
          </p:cNvGrpSpPr>
          <p:nvPr/>
        </p:nvGrpSpPr>
        <p:grpSpPr bwMode="auto">
          <a:xfrm>
            <a:off x="1685925" y="4262438"/>
            <a:ext cx="2581275" cy="2411412"/>
            <a:chOff x="1062" y="2685"/>
            <a:chExt cx="1626" cy="1519"/>
          </a:xfrm>
        </p:grpSpPr>
        <p:sp>
          <p:nvSpPr>
            <p:cNvPr id="56348" name="Line 41">
              <a:extLst>
                <a:ext uri="{FF2B5EF4-FFF2-40B4-BE49-F238E27FC236}">
                  <a16:creationId xmlns:a16="http://schemas.microsoft.com/office/drawing/2014/main" id="{66EF6040-3868-4209-8FD3-61314980AF2A}"/>
                </a:ext>
              </a:extLst>
            </p:cNvPr>
            <p:cNvSpPr>
              <a:spLocks noChangeShapeType="1"/>
            </p:cNvSpPr>
            <p:nvPr/>
          </p:nvSpPr>
          <p:spPr bwMode="auto">
            <a:xfrm>
              <a:off x="2274" y="2843"/>
              <a:ext cx="0" cy="1109"/>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49" name="Line 42">
              <a:extLst>
                <a:ext uri="{FF2B5EF4-FFF2-40B4-BE49-F238E27FC236}">
                  <a16:creationId xmlns:a16="http://schemas.microsoft.com/office/drawing/2014/main" id="{91A1ECA6-CC56-4ACC-A91F-1CD8E5652AAD}"/>
                </a:ext>
              </a:extLst>
            </p:cNvPr>
            <p:cNvSpPr>
              <a:spLocks noChangeShapeType="1"/>
            </p:cNvSpPr>
            <p:nvPr/>
          </p:nvSpPr>
          <p:spPr bwMode="auto">
            <a:xfrm>
              <a:off x="1401" y="2844"/>
              <a:ext cx="88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50" name="Line 43">
              <a:extLst>
                <a:ext uri="{FF2B5EF4-FFF2-40B4-BE49-F238E27FC236}">
                  <a16:creationId xmlns:a16="http://schemas.microsoft.com/office/drawing/2014/main" id="{52C4B54E-85FE-465A-BE75-F875178B82A9}"/>
                </a:ext>
              </a:extLst>
            </p:cNvPr>
            <p:cNvSpPr>
              <a:spLocks noChangeShapeType="1"/>
            </p:cNvSpPr>
            <p:nvPr/>
          </p:nvSpPr>
          <p:spPr bwMode="auto">
            <a:xfrm>
              <a:off x="1397" y="3243"/>
              <a:ext cx="88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51" name="Text Box 44">
              <a:extLst>
                <a:ext uri="{FF2B5EF4-FFF2-40B4-BE49-F238E27FC236}">
                  <a16:creationId xmlns:a16="http://schemas.microsoft.com/office/drawing/2014/main" id="{C59F206D-CB8F-4BAD-915D-B0FF03191114}"/>
                </a:ext>
              </a:extLst>
            </p:cNvPr>
            <p:cNvSpPr txBox="1">
              <a:spLocks noChangeArrowheads="1"/>
            </p:cNvSpPr>
            <p:nvPr/>
          </p:nvSpPr>
          <p:spPr bwMode="auto">
            <a:xfrm>
              <a:off x="2073" y="3870"/>
              <a:ext cx="43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solidFill>
                    <a:srgbClr val="FFFFFF"/>
                  </a:solidFill>
                  <a:latin typeface="Times New Roman" panose="02020603050405020304" pitchFamily="18" charset="0"/>
                </a:rPr>
                <a:t>Q</a:t>
              </a:r>
              <a:r>
                <a:rPr kumimoji="1" lang="en-US" altLang="zh-CN" sz="2400" i="1" baseline="-25000">
                  <a:solidFill>
                    <a:srgbClr val="FFFFFF"/>
                  </a:solidFill>
                  <a:latin typeface="Times New Roman" panose="02020603050405020304" pitchFamily="18" charset="0"/>
                </a:rPr>
                <a:t>1</a:t>
              </a:r>
              <a:endParaRPr kumimoji="1" lang="en-US" altLang="zh-CN" sz="2400" i="1">
                <a:solidFill>
                  <a:srgbClr val="FFFFFF"/>
                </a:solidFill>
                <a:latin typeface="Times New Roman" panose="02020603050405020304" pitchFamily="18" charset="0"/>
              </a:endParaRPr>
            </a:p>
          </p:txBody>
        </p:sp>
        <p:sp>
          <p:nvSpPr>
            <p:cNvPr id="56352" name="Text Box 45">
              <a:extLst>
                <a:ext uri="{FF2B5EF4-FFF2-40B4-BE49-F238E27FC236}">
                  <a16:creationId xmlns:a16="http://schemas.microsoft.com/office/drawing/2014/main" id="{BBAF966F-C678-4AE2-A6EC-A75065279736}"/>
                </a:ext>
              </a:extLst>
            </p:cNvPr>
            <p:cNvSpPr txBox="1">
              <a:spLocks noChangeArrowheads="1"/>
            </p:cNvSpPr>
            <p:nvPr/>
          </p:nvSpPr>
          <p:spPr bwMode="auto">
            <a:xfrm>
              <a:off x="1062" y="2685"/>
              <a:ext cx="43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P</a:t>
              </a:r>
              <a:r>
                <a:rPr kumimoji="1" lang="en-US" altLang="zh-CN" sz="2400" i="1" baseline="-25000">
                  <a:latin typeface="Times New Roman" panose="02020603050405020304" pitchFamily="18" charset="0"/>
                </a:rPr>
                <a:t>1</a:t>
              </a:r>
              <a:endParaRPr kumimoji="1" lang="en-US" altLang="zh-CN" sz="2400" i="1">
                <a:latin typeface="Times New Roman" panose="02020603050405020304" pitchFamily="18" charset="0"/>
              </a:endParaRPr>
            </a:p>
          </p:txBody>
        </p:sp>
        <p:sp>
          <p:nvSpPr>
            <p:cNvPr id="56353" name="Text Box 46">
              <a:extLst>
                <a:ext uri="{FF2B5EF4-FFF2-40B4-BE49-F238E27FC236}">
                  <a16:creationId xmlns:a16="http://schemas.microsoft.com/office/drawing/2014/main" id="{1D7EA604-9587-4F37-99FA-E369847D043F}"/>
                </a:ext>
              </a:extLst>
            </p:cNvPr>
            <p:cNvSpPr txBox="1">
              <a:spLocks noChangeArrowheads="1"/>
            </p:cNvSpPr>
            <p:nvPr/>
          </p:nvSpPr>
          <p:spPr bwMode="auto">
            <a:xfrm>
              <a:off x="2256" y="3335"/>
              <a:ext cx="43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E</a:t>
              </a:r>
              <a:r>
                <a:rPr kumimoji="1" lang="en-US" altLang="zh-CN" sz="2400" i="1" baseline="-25000">
                  <a:latin typeface="Times New Roman" panose="02020603050405020304" pitchFamily="18" charset="0"/>
                </a:rPr>
                <a:t>1</a:t>
              </a:r>
              <a:endParaRPr kumimoji="1" lang="en-US" altLang="zh-CN" sz="2400" i="1">
                <a:latin typeface="Times New Roman" panose="02020603050405020304" pitchFamily="18" charset="0"/>
              </a:endParaRPr>
            </a:p>
          </p:txBody>
        </p:sp>
        <p:sp>
          <p:nvSpPr>
            <p:cNvPr id="56354" name="Text Box 47">
              <a:extLst>
                <a:ext uri="{FF2B5EF4-FFF2-40B4-BE49-F238E27FC236}">
                  <a16:creationId xmlns:a16="http://schemas.microsoft.com/office/drawing/2014/main" id="{380F47F1-C3DD-4EFB-812E-2F495D8D6CF3}"/>
                </a:ext>
              </a:extLst>
            </p:cNvPr>
            <p:cNvSpPr txBox="1">
              <a:spLocks noChangeArrowheads="1"/>
            </p:cNvSpPr>
            <p:nvPr/>
          </p:nvSpPr>
          <p:spPr bwMode="auto">
            <a:xfrm>
              <a:off x="2169" y="3156"/>
              <a:ext cx="4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A</a:t>
              </a:r>
              <a:r>
                <a:rPr kumimoji="1" lang="en-US" altLang="zh-CN" sz="2000" i="1" baseline="-25000">
                  <a:latin typeface="Times New Roman" panose="02020603050405020304" pitchFamily="18" charset="0"/>
                </a:rPr>
                <a:t>1</a:t>
              </a:r>
              <a:endParaRPr kumimoji="1" lang="en-US" altLang="zh-CN" sz="2000" i="1">
                <a:latin typeface="Times New Roman" panose="02020603050405020304" pitchFamily="18" charset="0"/>
              </a:endParaRPr>
            </a:p>
          </p:txBody>
        </p:sp>
        <p:sp>
          <p:nvSpPr>
            <p:cNvPr id="56355" name="Text Box 48">
              <a:extLst>
                <a:ext uri="{FF2B5EF4-FFF2-40B4-BE49-F238E27FC236}">
                  <a16:creationId xmlns:a16="http://schemas.microsoft.com/office/drawing/2014/main" id="{F560A916-FD8D-4D38-91E0-994F0E2E6223}"/>
                </a:ext>
              </a:extLst>
            </p:cNvPr>
            <p:cNvSpPr txBox="1">
              <a:spLocks noChangeArrowheads="1"/>
            </p:cNvSpPr>
            <p:nvPr/>
          </p:nvSpPr>
          <p:spPr bwMode="auto">
            <a:xfrm>
              <a:off x="2160" y="2784"/>
              <a:ext cx="4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B</a:t>
              </a:r>
              <a:r>
                <a:rPr kumimoji="1" lang="en-US" altLang="zh-CN" sz="2000" i="1" baseline="-25000">
                  <a:latin typeface="Times New Roman" panose="02020603050405020304" pitchFamily="18" charset="0"/>
                </a:rPr>
                <a:t>1</a:t>
              </a:r>
              <a:endParaRPr kumimoji="1" lang="en-US" altLang="zh-CN" sz="2000" i="1">
                <a:latin typeface="Times New Roman" panose="02020603050405020304" pitchFamily="18" charset="0"/>
              </a:endParaRPr>
            </a:p>
          </p:txBody>
        </p:sp>
        <p:sp>
          <p:nvSpPr>
            <p:cNvPr id="56356" name="Text Box 49">
              <a:extLst>
                <a:ext uri="{FF2B5EF4-FFF2-40B4-BE49-F238E27FC236}">
                  <a16:creationId xmlns:a16="http://schemas.microsoft.com/office/drawing/2014/main" id="{96839ACD-243D-4C88-866A-D7D94133AF2E}"/>
                </a:ext>
              </a:extLst>
            </p:cNvPr>
            <p:cNvSpPr txBox="1">
              <a:spLocks noChangeArrowheads="1"/>
            </p:cNvSpPr>
            <p:nvPr/>
          </p:nvSpPr>
          <p:spPr bwMode="auto">
            <a:xfrm>
              <a:off x="1065" y="3090"/>
              <a:ext cx="4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C</a:t>
              </a:r>
              <a:r>
                <a:rPr kumimoji="1" lang="en-US" altLang="zh-CN" sz="2000" i="1" baseline="-25000">
                  <a:latin typeface="Times New Roman" panose="02020603050405020304" pitchFamily="18" charset="0"/>
                </a:rPr>
                <a:t>1</a:t>
              </a:r>
              <a:endParaRPr kumimoji="1" lang="en-US" altLang="zh-CN" sz="2000" i="1">
                <a:latin typeface="Times New Roman" panose="02020603050405020304" pitchFamily="18" charset="0"/>
              </a:endParaRPr>
            </a:p>
          </p:txBody>
        </p:sp>
        <p:sp>
          <p:nvSpPr>
            <p:cNvPr id="56357" name="Oval 50">
              <a:extLst>
                <a:ext uri="{FF2B5EF4-FFF2-40B4-BE49-F238E27FC236}">
                  <a16:creationId xmlns:a16="http://schemas.microsoft.com/office/drawing/2014/main" id="{F5E73336-43AD-4838-83B5-08EFB4B2C679}"/>
                </a:ext>
              </a:extLst>
            </p:cNvPr>
            <p:cNvSpPr>
              <a:spLocks noChangeArrowheads="1"/>
            </p:cNvSpPr>
            <p:nvPr/>
          </p:nvSpPr>
          <p:spPr bwMode="auto">
            <a:xfrm>
              <a:off x="2235" y="3456"/>
              <a:ext cx="96" cy="96"/>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338995" name="Group 51">
            <a:extLst>
              <a:ext uri="{FF2B5EF4-FFF2-40B4-BE49-F238E27FC236}">
                <a16:creationId xmlns:a16="http://schemas.microsoft.com/office/drawing/2014/main" id="{BDAF8150-D341-427C-8C0A-65F53160158C}"/>
              </a:ext>
            </a:extLst>
          </p:cNvPr>
          <p:cNvGrpSpPr>
            <a:grpSpLocks/>
          </p:cNvGrpSpPr>
          <p:nvPr/>
        </p:nvGrpSpPr>
        <p:grpSpPr bwMode="auto">
          <a:xfrm>
            <a:off x="1671638" y="2967038"/>
            <a:ext cx="3052762" cy="3702050"/>
            <a:chOff x="1053" y="1869"/>
            <a:chExt cx="1923" cy="2332"/>
          </a:xfrm>
        </p:grpSpPr>
        <p:sp>
          <p:nvSpPr>
            <p:cNvPr id="56338" name="Line 52">
              <a:extLst>
                <a:ext uri="{FF2B5EF4-FFF2-40B4-BE49-F238E27FC236}">
                  <a16:creationId xmlns:a16="http://schemas.microsoft.com/office/drawing/2014/main" id="{B14452E3-ACEF-4764-B1C5-CCC2DF6C4747}"/>
                </a:ext>
              </a:extLst>
            </p:cNvPr>
            <p:cNvSpPr>
              <a:spLocks noChangeShapeType="1"/>
            </p:cNvSpPr>
            <p:nvPr/>
          </p:nvSpPr>
          <p:spPr bwMode="auto">
            <a:xfrm>
              <a:off x="2652" y="2118"/>
              <a:ext cx="0" cy="1832"/>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39" name="Line 53">
              <a:extLst>
                <a:ext uri="{FF2B5EF4-FFF2-40B4-BE49-F238E27FC236}">
                  <a16:creationId xmlns:a16="http://schemas.microsoft.com/office/drawing/2014/main" id="{20D5FB0F-5F66-4389-82B8-715E451CF3CC}"/>
                </a:ext>
              </a:extLst>
            </p:cNvPr>
            <p:cNvSpPr>
              <a:spLocks noChangeShapeType="1"/>
            </p:cNvSpPr>
            <p:nvPr/>
          </p:nvSpPr>
          <p:spPr bwMode="auto">
            <a:xfrm>
              <a:off x="1392" y="2112"/>
              <a:ext cx="1274"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40" name="Line 54">
              <a:extLst>
                <a:ext uri="{FF2B5EF4-FFF2-40B4-BE49-F238E27FC236}">
                  <a16:creationId xmlns:a16="http://schemas.microsoft.com/office/drawing/2014/main" id="{34A22D4A-28BC-41F8-9347-7C842A95B91E}"/>
                </a:ext>
              </a:extLst>
            </p:cNvPr>
            <p:cNvSpPr>
              <a:spLocks noChangeShapeType="1"/>
            </p:cNvSpPr>
            <p:nvPr/>
          </p:nvSpPr>
          <p:spPr bwMode="auto">
            <a:xfrm>
              <a:off x="1392" y="2736"/>
              <a:ext cx="1274"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41" name="Text Box 55">
              <a:extLst>
                <a:ext uri="{FF2B5EF4-FFF2-40B4-BE49-F238E27FC236}">
                  <a16:creationId xmlns:a16="http://schemas.microsoft.com/office/drawing/2014/main" id="{B399A9B1-B979-49EF-9D5E-37F8ADC6496C}"/>
                </a:ext>
              </a:extLst>
            </p:cNvPr>
            <p:cNvSpPr txBox="1">
              <a:spLocks noChangeArrowheads="1"/>
            </p:cNvSpPr>
            <p:nvPr/>
          </p:nvSpPr>
          <p:spPr bwMode="auto">
            <a:xfrm>
              <a:off x="2466" y="3867"/>
              <a:ext cx="43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solidFill>
                    <a:srgbClr val="FFFFFF"/>
                  </a:solidFill>
                  <a:latin typeface="Times New Roman" panose="02020603050405020304" pitchFamily="18" charset="0"/>
                </a:rPr>
                <a:t>Q</a:t>
              </a:r>
              <a:r>
                <a:rPr kumimoji="1" lang="en-US" altLang="zh-CN" sz="2400" i="1" baseline="-25000">
                  <a:solidFill>
                    <a:srgbClr val="FFFFFF"/>
                  </a:solidFill>
                  <a:latin typeface="Times New Roman" panose="02020603050405020304" pitchFamily="18" charset="0"/>
                </a:rPr>
                <a:t>2</a:t>
              </a:r>
              <a:endParaRPr kumimoji="1" lang="en-US" altLang="zh-CN" sz="2400" i="1">
                <a:solidFill>
                  <a:srgbClr val="FFFFFF"/>
                </a:solidFill>
                <a:latin typeface="Times New Roman" panose="02020603050405020304" pitchFamily="18" charset="0"/>
              </a:endParaRPr>
            </a:p>
          </p:txBody>
        </p:sp>
        <p:sp>
          <p:nvSpPr>
            <p:cNvPr id="56342" name="Text Box 56">
              <a:extLst>
                <a:ext uri="{FF2B5EF4-FFF2-40B4-BE49-F238E27FC236}">
                  <a16:creationId xmlns:a16="http://schemas.microsoft.com/office/drawing/2014/main" id="{AB9A4CFC-2ABB-44D7-9C02-78B36B05402C}"/>
                </a:ext>
              </a:extLst>
            </p:cNvPr>
            <p:cNvSpPr txBox="1">
              <a:spLocks noChangeArrowheads="1"/>
            </p:cNvSpPr>
            <p:nvPr/>
          </p:nvSpPr>
          <p:spPr bwMode="auto">
            <a:xfrm>
              <a:off x="1053" y="1920"/>
              <a:ext cx="43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P</a:t>
              </a:r>
              <a:r>
                <a:rPr kumimoji="1" lang="en-US" altLang="zh-CN" sz="2400" i="1" baseline="-25000">
                  <a:latin typeface="Times New Roman" panose="02020603050405020304" pitchFamily="18" charset="0"/>
                </a:rPr>
                <a:t>2</a:t>
              </a:r>
              <a:endParaRPr kumimoji="1" lang="en-US" altLang="zh-CN" sz="2400" i="1">
                <a:latin typeface="Times New Roman" panose="02020603050405020304" pitchFamily="18" charset="0"/>
              </a:endParaRPr>
            </a:p>
          </p:txBody>
        </p:sp>
        <p:sp>
          <p:nvSpPr>
            <p:cNvPr id="56343" name="Text Box 57">
              <a:extLst>
                <a:ext uri="{FF2B5EF4-FFF2-40B4-BE49-F238E27FC236}">
                  <a16:creationId xmlns:a16="http://schemas.microsoft.com/office/drawing/2014/main" id="{97BE89CD-9E21-4240-AD95-382120F8B7DA}"/>
                </a:ext>
              </a:extLst>
            </p:cNvPr>
            <p:cNvSpPr txBox="1">
              <a:spLocks noChangeArrowheads="1"/>
            </p:cNvSpPr>
            <p:nvPr/>
          </p:nvSpPr>
          <p:spPr bwMode="auto">
            <a:xfrm>
              <a:off x="2304" y="2939"/>
              <a:ext cx="43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i="1">
                  <a:latin typeface="Times New Roman" panose="02020603050405020304" pitchFamily="18" charset="0"/>
                </a:rPr>
                <a:t>E</a:t>
              </a:r>
              <a:r>
                <a:rPr kumimoji="1" lang="en-US" altLang="zh-CN" sz="2400" i="1" baseline="-25000">
                  <a:latin typeface="Times New Roman" panose="02020603050405020304" pitchFamily="18" charset="0"/>
                </a:rPr>
                <a:t>2</a:t>
              </a:r>
              <a:endParaRPr kumimoji="1" lang="en-US" altLang="zh-CN" sz="2400" i="1">
                <a:latin typeface="Times New Roman" panose="02020603050405020304" pitchFamily="18" charset="0"/>
              </a:endParaRPr>
            </a:p>
          </p:txBody>
        </p:sp>
        <p:sp>
          <p:nvSpPr>
            <p:cNvPr id="56344" name="Text Box 58">
              <a:extLst>
                <a:ext uri="{FF2B5EF4-FFF2-40B4-BE49-F238E27FC236}">
                  <a16:creationId xmlns:a16="http://schemas.microsoft.com/office/drawing/2014/main" id="{EDB55F7E-B6B1-4B7B-89C0-5073D0B7439C}"/>
                </a:ext>
              </a:extLst>
            </p:cNvPr>
            <p:cNvSpPr txBox="1">
              <a:spLocks noChangeArrowheads="1"/>
            </p:cNvSpPr>
            <p:nvPr/>
          </p:nvSpPr>
          <p:spPr bwMode="auto">
            <a:xfrm>
              <a:off x="2544" y="2649"/>
              <a:ext cx="4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A</a:t>
              </a:r>
              <a:r>
                <a:rPr kumimoji="1" lang="en-US" altLang="zh-CN" sz="2000" i="1" baseline="-25000">
                  <a:latin typeface="Times New Roman" panose="02020603050405020304" pitchFamily="18" charset="0"/>
                </a:rPr>
                <a:t>2</a:t>
              </a:r>
              <a:endParaRPr kumimoji="1" lang="en-US" altLang="zh-CN" sz="2000" i="1">
                <a:latin typeface="Times New Roman" panose="02020603050405020304" pitchFamily="18" charset="0"/>
              </a:endParaRPr>
            </a:p>
          </p:txBody>
        </p:sp>
        <p:sp>
          <p:nvSpPr>
            <p:cNvPr id="56345" name="Text Box 59">
              <a:extLst>
                <a:ext uri="{FF2B5EF4-FFF2-40B4-BE49-F238E27FC236}">
                  <a16:creationId xmlns:a16="http://schemas.microsoft.com/office/drawing/2014/main" id="{909DF062-9ACA-4657-BE7B-EBC4D1E73570}"/>
                </a:ext>
              </a:extLst>
            </p:cNvPr>
            <p:cNvSpPr txBox="1">
              <a:spLocks noChangeArrowheads="1"/>
            </p:cNvSpPr>
            <p:nvPr/>
          </p:nvSpPr>
          <p:spPr bwMode="auto">
            <a:xfrm>
              <a:off x="2544" y="1869"/>
              <a:ext cx="4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B</a:t>
              </a:r>
              <a:r>
                <a:rPr kumimoji="1" lang="en-US" altLang="zh-CN" sz="2000" i="1" baseline="-25000">
                  <a:latin typeface="Times New Roman" panose="02020603050405020304" pitchFamily="18" charset="0"/>
                </a:rPr>
                <a:t>2</a:t>
              </a:r>
              <a:endParaRPr kumimoji="1" lang="en-US" altLang="zh-CN" sz="2000" i="1">
                <a:latin typeface="Times New Roman" panose="02020603050405020304" pitchFamily="18" charset="0"/>
              </a:endParaRPr>
            </a:p>
          </p:txBody>
        </p:sp>
        <p:sp>
          <p:nvSpPr>
            <p:cNvPr id="56346" name="Text Box 60">
              <a:extLst>
                <a:ext uri="{FF2B5EF4-FFF2-40B4-BE49-F238E27FC236}">
                  <a16:creationId xmlns:a16="http://schemas.microsoft.com/office/drawing/2014/main" id="{125F747B-0452-4531-99F5-4E0775B33301}"/>
                </a:ext>
              </a:extLst>
            </p:cNvPr>
            <p:cNvSpPr txBox="1">
              <a:spLocks noChangeArrowheads="1"/>
            </p:cNvSpPr>
            <p:nvPr/>
          </p:nvSpPr>
          <p:spPr bwMode="auto">
            <a:xfrm>
              <a:off x="1056" y="2544"/>
              <a:ext cx="4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000" i="1">
                  <a:latin typeface="Times New Roman" panose="02020603050405020304" pitchFamily="18" charset="0"/>
                </a:rPr>
                <a:t>C</a:t>
              </a:r>
              <a:r>
                <a:rPr kumimoji="1" lang="en-US" altLang="zh-CN" sz="2000" i="1" baseline="-25000">
                  <a:latin typeface="Times New Roman" panose="02020603050405020304" pitchFamily="18" charset="0"/>
                </a:rPr>
                <a:t>2</a:t>
              </a:r>
              <a:endParaRPr kumimoji="1" lang="en-US" altLang="zh-CN" sz="2000" i="1">
                <a:latin typeface="Times New Roman" panose="02020603050405020304" pitchFamily="18" charset="0"/>
              </a:endParaRPr>
            </a:p>
          </p:txBody>
        </p:sp>
        <p:sp>
          <p:nvSpPr>
            <p:cNvPr id="56347" name="Oval 61">
              <a:extLst>
                <a:ext uri="{FF2B5EF4-FFF2-40B4-BE49-F238E27FC236}">
                  <a16:creationId xmlns:a16="http://schemas.microsoft.com/office/drawing/2014/main" id="{84E0C2A8-3024-4DB5-8394-9DF2E9A9C5E3}"/>
                </a:ext>
              </a:extLst>
            </p:cNvPr>
            <p:cNvSpPr>
              <a:spLocks noChangeArrowheads="1"/>
            </p:cNvSpPr>
            <p:nvPr/>
          </p:nvSpPr>
          <p:spPr bwMode="auto">
            <a:xfrm>
              <a:off x="2610" y="3120"/>
              <a:ext cx="96" cy="96"/>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339006" name="Group 62">
            <a:extLst>
              <a:ext uri="{FF2B5EF4-FFF2-40B4-BE49-F238E27FC236}">
                <a16:creationId xmlns:a16="http://schemas.microsoft.com/office/drawing/2014/main" id="{6C6772AD-7DE3-4608-BCFB-623CB48FACFD}"/>
              </a:ext>
            </a:extLst>
          </p:cNvPr>
          <p:cNvGrpSpPr>
            <a:grpSpLocks/>
          </p:cNvGrpSpPr>
          <p:nvPr/>
        </p:nvGrpSpPr>
        <p:grpSpPr bwMode="auto">
          <a:xfrm rot="671938">
            <a:off x="3635375" y="250825"/>
            <a:ext cx="3752850" cy="2890838"/>
            <a:chOff x="528" y="576"/>
            <a:chExt cx="2364" cy="1821"/>
          </a:xfrm>
        </p:grpSpPr>
        <p:sp>
          <p:nvSpPr>
            <p:cNvPr id="56336" name="Rectangle 63">
              <a:extLst>
                <a:ext uri="{FF2B5EF4-FFF2-40B4-BE49-F238E27FC236}">
                  <a16:creationId xmlns:a16="http://schemas.microsoft.com/office/drawing/2014/main" id="{DEB1F309-88F0-45E1-AE99-66F14B4DBE4B}"/>
                </a:ext>
              </a:extLst>
            </p:cNvPr>
            <p:cNvSpPr>
              <a:spLocks noChangeArrowheads="1"/>
            </p:cNvSpPr>
            <p:nvPr/>
          </p:nvSpPr>
          <p:spPr bwMode="auto">
            <a:xfrm>
              <a:off x="2469" y="1506"/>
              <a:ext cx="42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AC</a:t>
              </a:r>
              <a:r>
                <a:rPr lang="en-US" altLang="zh-CN" sz="2400" i="1" baseline="-25000">
                  <a:latin typeface="Times New Roman" panose="02020603050405020304" pitchFamily="18" charset="0"/>
                </a:rPr>
                <a:t>3</a:t>
              </a:r>
              <a:endParaRPr lang="en-US" altLang="zh-CN" sz="2400" i="1">
                <a:latin typeface="Times New Roman" panose="02020603050405020304" pitchFamily="18" charset="0"/>
              </a:endParaRPr>
            </a:p>
          </p:txBody>
        </p:sp>
        <p:sp>
          <p:nvSpPr>
            <p:cNvPr id="56337" name="Arc 64">
              <a:extLst>
                <a:ext uri="{FF2B5EF4-FFF2-40B4-BE49-F238E27FC236}">
                  <a16:creationId xmlns:a16="http://schemas.microsoft.com/office/drawing/2014/main" id="{472DB3AF-427B-4F59-AE4F-2B9246DD404B}"/>
                </a:ext>
              </a:extLst>
            </p:cNvPr>
            <p:cNvSpPr>
              <a:spLocks/>
            </p:cNvSpPr>
            <p:nvPr/>
          </p:nvSpPr>
          <p:spPr bwMode="auto">
            <a:xfrm rot="10800000">
              <a:off x="528" y="576"/>
              <a:ext cx="2055" cy="1821"/>
            </a:xfrm>
            <a:custGeom>
              <a:avLst/>
              <a:gdLst>
                <a:gd name="T0" fmla="*/ 0 w 32006"/>
                <a:gd name="T1" fmla="*/ 0 h 21600"/>
                <a:gd name="T2" fmla="*/ 0 w 32006"/>
                <a:gd name="T3" fmla="*/ 0 h 21600"/>
                <a:gd name="T4" fmla="*/ 0 w 32006"/>
                <a:gd name="T5" fmla="*/ 0 h 21600"/>
                <a:gd name="T6" fmla="*/ 0 60000 65536"/>
                <a:gd name="T7" fmla="*/ 0 60000 65536"/>
                <a:gd name="T8" fmla="*/ 0 60000 65536"/>
              </a:gdLst>
              <a:ahLst/>
              <a:cxnLst>
                <a:cxn ang="T6">
                  <a:pos x="T0" y="T1"/>
                </a:cxn>
                <a:cxn ang="T7">
                  <a:pos x="T2" y="T3"/>
                </a:cxn>
                <a:cxn ang="T8">
                  <a:pos x="T4" y="T5"/>
                </a:cxn>
              </a:cxnLst>
              <a:rect l="0" t="0" r="r" b="b"/>
              <a:pathLst>
                <a:path w="32006" h="21600" fill="none" extrusionOk="0">
                  <a:moveTo>
                    <a:pt x="0" y="7593"/>
                  </a:moveTo>
                  <a:cubicBezTo>
                    <a:pt x="4104" y="2775"/>
                    <a:pt x="10114" y="-1"/>
                    <a:pt x="16443" y="0"/>
                  </a:cubicBezTo>
                  <a:cubicBezTo>
                    <a:pt x="22315" y="0"/>
                    <a:pt x="27934" y="2390"/>
                    <a:pt x="32006" y="6621"/>
                  </a:cubicBezTo>
                </a:path>
                <a:path w="32006" h="21600" stroke="0" extrusionOk="0">
                  <a:moveTo>
                    <a:pt x="0" y="7593"/>
                  </a:moveTo>
                  <a:cubicBezTo>
                    <a:pt x="4104" y="2775"/>
                    <a:pt x="10114" y="-1"/>
                    <a:pt x="16443" y="0"/>
                  </a:cubicBezTo>
                  <a:cubicBezTo>
                    <a:pt x="22315" y="0"/>
                    <a:pt x="27934" y="2390"/>
                    <a:pt x="32006" y="6621"/>
                  </a:cubicBezTo>
                  <a:lnTo>
                    <a:pt x="16443" y="21600"/>
                  </a:lnTo>
                  <a:lnTo>
                    <a:pt x="0" y="7593"/>
                  </a:lnTo>
                  <a:close/>
                </a:path>
              </a:pathLst>
            </a:custGeom>
            <a:noFill/>
            <a:ln w="50800" cap="rnd">
              <a:solidFill>
                <a:srgbClr val="00CCFF"/>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339009" name="Freeform 65">
            <a:extLst>
              <a:ext uri="{FF2B5EF4-FFF2-40B4-BE49-F238E27FC236}">
                <a16:creationId xmlns:a16="http://schemas.microsoft.com/office/drawing/2014/main" id="{198084D1-0144-4E64-8125-4760BDE3CBD3}"/>
              </a:ext>
            </a:extLst>
          </p:cNvPr>
          <p:cNvSpPr>
            <a:spLocks/>
          </p:cNvSpPr>
          <p:nvPr/>
        </p:nvSpPr>
        <p:spPr bwMode="auto">
          <a:xfrm>
            <a:off x="2195513" y="2708275"/>
            <a:ext cx="2016125" cy="649288"/>
          </a:xfrm>
          <a:custGeom>
            <a:avLst/>
            <a:gdLst>
              <a:gd name="T0" fmla="*/ 2147483646 w 1270"/>
              <a:gd name="T1" fmla="*/ 2147483646 h 409"/>
              <a:gd name="T2" fmla="*/ 2147483646 w 1270"/>
              <a:gd name="T3" fmla="*/ 0 h 409"/>
              <a:gd name="T4" fmla="*/ 0 w 1270"/>
              <a:gd name="T5" fmla="*/ 0 h 409"/>
              <a:gd name="T6" fmla="*/ 0 w 1270"/>
              <a:gd name="T7" fmla="*/ 2147483646 h 409"/>
              <a:gd name="T8" fmla="*/ 2147483646 w 1270"/>
              <a:gd name="T9" fmla="*/ 2147483646 h 4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0" h="409">
                <a:moveTo>
                  <a:pt x="1270" y="409"/>
                </a:moveTo>
                <a:lnTo>
                  <a:pt x="1270" y="0"/>
                </a:lnTo>
                <a:lnTo>
                  <a:pt x="0" y="0"/>
                </a:lnTo>
                <a:lnTo>
                  <a:pt x="0" y="409"/>
                </a:lnTo>
                <a:lnTo>
                  <a:pt x="1270" y="409"/>
                </a:lnTo>
                <a:close/>
              </a:path>
            </a:pathLst>
          </a:custGeom>
          <a:blipFill dpi="0" rotWithShape="0">
            <a:blip r:embed="rId2"/>
            <a:srcRect/>
            <a:tile tx="0" ty="0" sx="100000" sy="100000" flip="none" algn="tl"/>
          </a:blipFill>
          <a:ln w="50800" cap="flat" cmpd="sng">
            <a:solidFill>
              <a:srgbClr val="003366"/>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8947">
                                            <p:txEl>
                                              <p:pRg st="0" end="0"/>
                                            </p:txEl>
                                          </p:spTgt>
                                        </p:tgtEl>
                                        <p:attrNameLst>
                                          <p:attrName>style.visibility</p:attrName>
                                        </p:attrNameLst>
                                      </p:cBhvr>
                                      <p:to>
                                        <p:strVal val="visible"/>
                                      </p:to>
                                    </p:set>
                                    <p:anim calcmode="lin" valueType="num">
                                      <p:cBhvr additive="base">
                                        <p:cTn id="7" dur="500" fill="hold"/>
                                        <p:tgtEl>
                                          <p:spTgt spid="3389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89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8947">
                                            <p:txEl>
                                              <p:pRg st="1" end="1"/>
                                            </p:txEl>
                                          </p:spTgt>
                                        </p:tgtEl>
                                        <p:attrNameLst>
                                          <p:attrName>style.visibility</p:attrName>
                                        </p:attrNameLst>
                                      </p:cBhvr>
                                      <p:to>
                                        <p:strVal val="visible"/>
                                      </p:to>
                                    </p:set>
                                    <p:anim calcmode="lin" valueType="num">
                                      <p:cBhvr additive="base">
                                        <p:cTn id="13" dur="500" fill="hold"/>
                                        <p:tgtEl>
                                          <p:spTgt spid="3389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89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38948"/>
                                        </p:tgtEl>
                                        <p:attrNameLst>
                                          <p:attrName>style.visibility</p:attrName>
                                        </p:attrNameLst>
                                      </p:cBhvr>
                                      <p:to>
                                        <p:strVal val="visible"/>
                                      </p:to>
                                    </p:set>
                                    <p:anim calcmode="lin" valueType="num">
                                      <p:cBhvr additive="base">
                                        <p:cTn id="19" dur="500" fill="hold"/>
                                        <p:tgtEl>
                                          <p:spTgt spid="338948"/>
                                        </p:tgtEl>
                                        <p:attrNameLst>
                                          <p:attrName>ppt_x</p:attrName>
                                        </p:attrNameLst>
                                      </p:cBhvr>
                                      <p:tavLst>
                                        <p:tav tm="0">
                                          <p:val>
                                            <p:strVal val="0-#ppt_w/2"/>
                                          </p:val>
                                        </p:tav>
                                        <p:tav tm="100000">
                                          <p:val>
                                            <p:strVal val="#ppt_x"/>
                                          </p:val>
                                        </p:tav>
                                      </p:tavLst>
                                    </p:anim>
                                    <p:anim calcmode="lin" valueType="num">
                                      <p:cBhvr additive="base">
                                        <p:cTn id="20" dur="500" fill="hold"/>
                                        <p:tgtEl>
                                          <p:spTgt spid="33894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nodeType="clickEffect">
                                  <p:stCondLst>
                                    <p:cond delay="0"/>
                                  </p:stCondLst>
                                  <p:childTnLst>
                                    <p:set>
                                      <p:cBhvr>
                                        <p:cTn id="24" dur="1" fill="hold">
                                          <p:stCondLst>
                                            <p:cond delay="0"/>
                                          </p:stCondLst>
                                        </p:cTn>
                                        <p:tgtEl>
                                          <p:spTgt spid="338961"/>
                                        </p:tgtEl>
                                        <p:attrNameLst>
                                          <p:attrName>style.visibility</p:attrName>
                                        </p:attrNameLst>
                                      </p:cBhvr>
                                      <p:to>
                                        <p:strVal val="visible"/>
                                      </p:to>
                                    </p:set>
                                    <p:animEffect transition="in" filter="wipe(up)">
                                      <p:cBhvr>
                                        <p:cTn id="25" dur="500"/>
                                        <p:tgtEl>
                                          <p:spTgt spid="338961"/>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338954"/>
                                        </p:tgtEl>
                                        <p:attrNameLst>
                                          <p:attrName>style.visibility</p:attrName>
                                        </p:attrNameLst>
                                      </p:cBhvr>
                                      <p:to>
                                        <p:strVal val="visible"/>
                                      </p:to>
                                    </p:set>
                                    <p:animEffect transition="in" filter="wipe(left)">
                                      <p:cBhvr>
                                        <p:cTn id="30" dur="500"/>
                                        <p:tgtEl>
                                          <p:spTgt spid="33895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338984"/>
                                        </p:tgtEl>
                                        <p:attrNameLst>
                                          <p:attrName>style.visibility</p:attrName>
                                        </p:attrNameLst>
                                      </p:cBhvr>
                                      <p:to>
                                        <p:strVal val="visible"/>
                                      </p:to>
                                    </p:set>
                                    <p:animEffect transition="in" filter="wipe(left)">
                                      <p:cBhvr>
                                        <p:cTn id="35" dur="500"/>
                                        <p:tgtEl>
                                          <p:spTgt spid="33898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nodeType="clickEffect">
                                  <p:stCondLst>
                                    <p:cond delay="0"/>
                                  </p:stCondLst>
                                  <p:childTnLst>
                                    <p:set>
                                      <p:cBhvr>
                                        <p:cTn id="39" dur="1" fill="hold">
                                          <p:stCondLst>
                                            <p:cond delay="0"/>
                                          </p:stCondLst>
                                        </p:cTn>
                                        <p:tgtEl>
                                          <p:spTgt spid="338978"/>
                                        </p:tgtEl>
                                        <p:attrNameLst>
                                          <p:attrName>style.visibility</p:attrName>
                                        </p:attrNameLst>
                                      </p:cBhvr>
                                      <p:to>
                                        <p:strVal val="visible"/>
                                      </p:to>
                                    </p:set>
                                    <p:animEffect transition="in" filter="dissolve">
                                      <p:cBhvr>
                                        <p:cTn id="40" dur="500"/>
                                        <p:tgtEl>
                                          <p:spTgt spid="338978"/>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nodeType="clickEffect">
                                  <p:stCondLst>
                                    <p:cond delay="0"/>
                                  </p:stCondLst>
                                  <p:childTnLst>
                                    <p:set>
                                      <p:cBhvr>
                                        <p:cTn id="44" dur="1" fill="hold">
                                          <p:stCondLst>
                                            <p:cond delay="0"/>
                                          </p:stCondLst>
                                        </p:cTn>
                                        <p:tgtEl>
                                          <p:spTgt spid="338968"/>
                                        </p:tgtEl>
                                        <p:attrNameLst>
                                          <p:attrName>style.visibility</p:attrName>
                                        </p:attrNameLst>
                                      </p:cBhvr>
                                      <p:to>
                                        <p:strVal val="visible"/>
                                      </p:to>
                                    </p:set>
                                    <p:animEffect transition="in" filter="wipe(left)">
                                      <p:cBhvr>
                                        <p:cTn id="45" dur="500"/>
                                        <p:tgtEl>
                                          <p:spTgt spid="338968"/>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1" fill="hold" nodeType="clickEffect">
                                  <p:stCondLst>
                                    <p:cond delay="0"/>
                                  </p:stCondLst>
                                  <p:childTnLst>
                                    <p:set>
                                      <p:cBhvr>
                                        <p:cTn id="49" dur="1" fill="hold">
                                          <p:stCondLst>
                                            <p:cond delay="0"/>
                                          </p:stCondLst>
                                        </p:cTn>
                                        <p:tgtEl>
                                          <p:spTgt spid="338971"/>
                                        </p:tgtEl>
                                        <p:attrNameLst>
                                          <p:attrName>style.visibility</p:attrName>
                                        </p:attrNameLst>
                                      </p:cBhvr>
                                      <p:to>
                                        <p:strVal val="visible"/>
                                      </p:to>
                                    </p:set>
                                    <p:animEffect transition="in" filter="wipe(up)">
                                      <p:cBhvr>
                                        <p:cTn id="50" dur="500"/>
                                        <p:tgtEl>
                                          <p:spTgt spid="338971"/>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nodeType="clickEffect">
                                  <p:stCondLst>
                                    <p:cond delay="0"/>
                                  </p:stCondLst>
                                  <p:childTnLst>
                                    <p:set>
                                      <p:cBhvr>
                                        <p:cTn id="54" dur="1" fill="hold">
                                          <p:stCondLst>
                                            <p:cond delay="0"/>
                                          </p:stCondLst>
                                        </p:cTn>
                                        <p:tgtEl>
                                          <p:spTgt spid="338995"/>
                                        </p:tgtEl>
                                        <p:attrNameLst>
                                          <p:attrName>style.visibility</p:attrName>
                                        </p:attrNameLst>
                                      </p:cBhvr>
                                      <p:to>
                                        <p:strVal val="visible"/>
                                      </p:to>
                                    </p:set>
                                    <p:animEffect transition="in" filter="wipe(left)">
                                      <p:cBhvr>
                                        <p:cTn id="55" dur="500"/>
                                        <p:tgtEl>
                                          <p:spTgt spid="338995"/>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9" presetClass="entr" presetSubtype="0" fill="hold" nodeType="clickEffect">
                                  <p:stCondLst>
                                    <p:cond delay="0"/>
                                  </p:stCondLst>
                                  <p:childTnLst>
                                    <p:set>
                                      <p:cBhvr>
                                        <p:cTn id="59" dur="1" fill="hold">
                                          <p:stCondLst>
                                            <p:cond delay="0"/>
                                          </p:stCondLst>
                                        </p:cTn>
                                        <p:tgtEl>
                                          <p:spTgt spid="338981"/>
                                        </p:tgtEl>
                                        <p:attrNameLst>
                                          <p:attrName>style.visibility</p:attrName>
                                        </p:attrNameLst>
                                      </p:cBhvr>
                                      <p:to>
                                        <p:strVal val="visible"/>
                                      </p:to>
                                    </p:set>
                                    <p:animEffect transition="in" filter="dissolve">
                                      <p:cBhvr>
                                        <p:cTn id="60" dur="500"/>
                                        <p:tgtEl>
                                          <p:spTgt spid="338981"/>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nodeType="clickEffect">
                                  <p:stCondLst>
                                    <p:cond delay="0"/>
                                  </p:stCondLst>
                                  <p:childTnLst>
                                    <p:set>
                                      <p:cBhvr>
                                        <p:cTn id="64" dur="1" fill="hold">
                                          <p:stCondLst>
                                            <p:cond delay="0"/>
                                          </p:stCondLst>
                                        </p:cTn>
                                        <p:tgtEl>
                                          <p:spTgt spid="339006"/>
                                        </p:tgtEl>
                                        <p:attrNameLst>
                                          <p:attrName>style.visibility</p:attrName>
                                        </p:attrNameLst>
                                      </p:cBhvr>
                                      <p:to>
                                        <p:strVal val="visible"/>
                                      </p:to>
                                    </p:set>
                                    <p:animEffect transition="in" filter="wipe(left)">
                                      <p:cBhvr>
                                        <p:cTn id="65" dur="500"/>
                                        <p:tgtEl>
                                          <p:spTgt spid="339006"/>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3" presetClass="entr" presetSubtype="10" fill="hold" nodeType="clickEffect">
                                  <p:stCondLst>
                                    <p:cond delay="0"/>
                                  </p:stCondLst>
                                  <p:childTnLst>
                                    <p:set>
                                      <p:cBhvr>
                                        <p:cTn id="69" dur="1" fill="hold">
                                          <p:stCondLst>
                                            <p:cond delay="0"/>
                                          </p:stCondLst>
                                        </p:cTn>
                                        <p:tgtEl>
                                          <p:spTgt spid="339009"/>
                                        </p:tgtEl>
                                        <p:attrNameLst>
                                          <p:attrName>style.visibility</p:attrName>
                                        </p:attrNameLst>
                                      </p:cBhvr>
                                      <p:to>
                                        <p:strVal val="visible"/>
                                      </p:to>
                                    </p:set>
                                    <p:animEffect transition="in" filter="blinds(horizontal)">
                                      <p:cBhvr>
                                        <p:cTn id="70" dur="500"/>
                                        <p:tgtEl>
                                          <p:spTgt spid="3390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灯片编号占位符 5">
            <a:extLst>
              <a:ext uri="{FF2B5EF4-FFF2-40B4-BE49-F238E27FC236}">
                <a16:creationId xmlns:a16="http://schemas.microsoft.com/office/drawing/2014/main" id="{E2D34DE3-767A-4734-BE7E-2B61AFAF2AF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B10A35F0-F47D-463A-9253-23ABFE504471}" type="slidenum">
              <a:rPr lang="en-US" altLang="zh-CN" sz="1400" smtClean="0"/>
              <a:pPr>
                <a:spcBef>
                  <a:spcPct val="0"/>
                </a:spcBef>
                <a:buFontTx/>
                <a:buNone/>
              </a:pPr>
              <a:t>5</a:t>
            </a:fld>
            <a:endParaRPr lang="en-US" altLang="zh-CN" sz="1400"/>
          </a:p>
        </p:txBody>
      </p:sp>
      <p:sp>
        <p:nvSpPr>
          <p:cNvPr id="9219" name="Rectangle 2">
            <a:extLst>
              <a:ext uri="{FF2B5EF4-FFF2-40B4-BE49-F238E27FC236}">
                <a16:creationId xmlns:a16="http://schemas.microsoft.com/office/drawing/2014/main" id="{6B4E758D-2046-4C04-99FD-C54F2991AB72}"/>
              </a:ext>
            </a:extLst>
          </p:cNvPr>
          <p:cNvSpPr>
            <a:spLocks noGrp="1" noChangeArrowheads="1"/>
          </p:cNvSpPr>
          <p:nvPr>
            <p:ph type="title"/>
          </p:nvPr>
        </p:nvSpPr>
        <p:spPr>
          <a:xfrm>
            <a:off x="684213" y="404813"/>
            <a:ext cx="6870700" cy="1060450"/>
          </a:xfrm>
          <a:solidFill>
            <a:schemeClr val="accent1"/>
          </a:solidFill>
          <a:extLst>
            <a:ext uri="{91240B29-F687-4F45-9708-019B960494DF}">
              <a14:hiddenLine xmlns:a14="http://schemas.microsoft.com/office/drawing/2010/main" w="9525" cap="flat" cmpd="sng" algn="ctr">
                <a:solidFill>
                  <a:srgbClr val="000000"/>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zh-CN" altLang="en-US" b="1"/>
              <a:t>垄断的成因</a:t>
            </a:r>
          </a:p>
        </p:txBody>
      </p:sp>
      <p:sp>
        <p:nvSpPr>
          <p:cNvPr id="281603" name="Rectangle 3">
            <a:extLst>
              <a:ext uri="{FF2B5EF4-FFF2-40B4-BE49-F238E27FC236}">
                <a16:creationId xmlns:a16="http://schemas.microsoft.com/office/drawing/2014/main" id="{BBB9498C-90FE-45F9-B527-9C9D43D27BA5}"/>
              </a:ext>
            </a:extLst>
          </p:cNvPr>
          <p:cNvSpPr>
            <a:spLocks noGrp="1" noChangeArrowheads="1"/>
          </p:cNvSpPr>
          <p:nvPr>
            <p:ph type="body" idx="1"/>
          </p:nvPr>
        </p:nvSpPr>
        <p:spPr>
          <a:xfrm>
            <a:off x="685800" y="1828800"/>
            <a:ext cx="7696200" cy="736600"/>
          </a:xfrm>
          <a:solidFill>
            <a:schemeClr val="bg2"/>
          </a:solidFill>
          <a:ln w="38100">
            <a:solidFill>
              <a:srgbClr val="FF0000"/>
            </a:solidFill>
            <a:miter lim="800000"/>
            <a:headEnd/>
            <a:tailEnd/>
          </a:ln>
        </p:spPr>
        <p:txBody>
          <a:bodyPr/>
          <a:lstStyle/>
          <a:p>
            <a:pPr eaLnBrk="1" hangingPunct="1"/>
            <a:r>
              <a:rPr lang="zh-CN" altLang="en-US" b="1">
                <a:latin typeface="Arial" panose="020B0604020202020204" pitchFamily="34" charset="0"/>
              </a:rPr>
              <a:t>对资源的独家控制</a:t>
            </a:r>
          </a:p>
        </p:txBody>
      </p:sp>
      <p:sp>
        <p:nvSpPr>
          <p:cNvPr id="281605" name="Rectangle 5">
            <a:extLst>
              <a:ext uri="{FF2B5EF4-FFF2-40B4-BE49-F238E27FC236}">
                <a16:creationId xmlns:a16="http://schemas.microsoft.com/office/drawing/2014/main" id="{00B0308C-2F3C-4A83-AA04-5667D5EF97CB}"/>
              </a:ext>
            </a:extLst>
          </p:cNvPr>
          <p:cNvSpPr>
            <a:spLocks noChangeArrowheads="1"/>
          </p:cNvSpPr>
          <p:nvPr/>
        </p:nvSpPr>
        <p:spPr bwMode="auto">
          <a:xfrm>
            <a:off x="684213" y="2852738"/>
            <a:ext cx="7696200" cy="736600"/>
          </a:xfrm>
          <a:prstGeom prst="rect">
            <a:avLst/>
          </a:prstGeom>
          <a:solidFill>
            <a:schemeClr val="bg2"/>
          </a:solidFill>
          <a:ln w="38100">
            <a:solidFill>
              <a:srgbClr val="FF0000"/>
            </a:solidFill>
            <a:miter lim="800000"/>
            <a:headEnd/>
            <a:tailEnd/>
          </a:ln>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b="1">
                <a:latin typeface="Arial" panose="020B0604020202020204" pitchFamily="34" charset="0"/>
              </a:rPr>
              <a:t>拥有生产某种商品的专利权和技术</a:t>
            </a:r>
          </a:p>
        </p:txBody>
      </p:sp>
      <p:sp>
        <p:nvSpPr>
          <p:cNvPr id="281606" name="Rectangle 6">
            <a:extLst>
              <a:ext uri="{FF2B5EF4-FFF2-40B4-BE49-F238E27FC236}">
                <a16:creationId xmlns:a16="http://schemas.microsoft.com/office/drawing/2014/main" id="{3F695CBC-4B3B-4C93-96FD-46B8EBCEC807}"/>
              </a:ext>
            </a:extLst>
          </p:cNvPr>
          <p:cNvSpPr>
            <a:spLocks noChangeArrowheads="1"/>
          </p:cNvSpPr>
          <p:nvPr/>
        </p:nvSpPr>
        <p:spPr bwMode="auto">
          <a:xfrm>
            <a:off x="684213" y="3860800"/>
            <a:ext cx="7696200" cy="736600"/>
          </a:xfrm>
          <a:prstGeom prst="rect">
            <a:avLst/>
          </a:prstGeom>
          <a:solidFill>
            <a:schemeClr val="bg2"/>
          </a:solidFill>
          <a:ln w="38100">
            <a:solidFill>
              <a:srgbClr val="FF0000"/>
            </a:solidFill>
            <a:miter lim="800000"/>
            <a:headEnd/>
            <a:tailEnd/>
          </a:ln>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b="1">
                <a:latin typeface="Arial" panose="020B0604020202020204" pitchFamily="34" charset="0"/>
              </a:rPr>
              <a:t>政府的特许，铁路</a:t>
            </a:r>
          </a:p>
        </p:txBody>
      </p:sp>
      <p:sp>
        <p:nvSpPr>
          <p:cNvPr id="281607" name="Rectangle 7">
            <a:extLst>
              <a:ext uri="{FF2B5EF4-FFF2-40B4-BE49-F238E27FC236}">
                <a16:creationId xmlns:a16="http://schemas.microsoft.com/office/drawing/2014/main" id="{8C0AA0EF-5D46-491D-AB20-9F31F856EF9D}"/>
              </a:ext>
            </a:extLst>
          </p:cNvPr>
          <p:cNvSpPr>
            <a:spLocks noChangeArrowheads="1"/>
          </p:cNvSpPr>
          <p:nvPr/>
        </p:nvSpPr>
        <p:spPr bwMode="auto">
          <a:xfrm>
            <a:off x="684213" y="5084763"/>
            <a:ext cx="7696200" cy="736600"/>
          </a:xfrm>
          <a:prstGeom prst="rect">
            <a:avLst/>
          </a:prstGeom>
          <a:solidFill>
            <a:schemeClr val="bg2"/>
          </a:solidFill>
          <a:ln w="38100">
            <a:solidFill>
              <a:srgbClr val="FF0000"/>
            </a:solidFill>
            <a:miter lim="800000"/>
            <a:headEnd/>
            <a:tailEnd/>
          </a:ln>
        </p:spPr>
        <p:txBody>
          <a:bodyPr/>
          <a:lstStyle>
            <a:lvl1pPr marL="342900" indent="-3429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lang="zh-CN" altLang="en-US" b="1">
                <a:latin typeface="Arial" panose="020B0604020202020204" pitchFamily="34" charset="0"/>
              </a:rPr>
              <a:t>自然垄断，如自来水公司、煤气公司</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81603">
                                            <p:bg/>
                                          </p:spTgt>
                                        </p:tgtEl>
                                        <p:attrNameLst>
                                          <p:attrName>style.visibility</p:attrName>
                                        </p:attrNameLst>
                                      </p:cBhvr>
                                      <p:to>
                                        <p:strVal val="visible"/>
                                      </p:to>
                                    </p:set>
                                    <p:animEffect transition="in" filter="diamond(in)">
                                      <p:cBhvr>
                                        <p:cTn id="7" dur="2000"/>
                                        <p:tgtEl>
                                          <p:spTgt spid="28160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81603">
                                            <p:txEl>
                                              <p:pRg st="0" end="0"/>
                                            </p:txEl>
                                          </p:spTgt>
                                        </p:tgtEl>
                                        <p:attrNameLst>
                                          <p:attrName>style.visibility</p:attrName>
                                        </p:attrNameLst>
                                      </p:cBhvr>
                                      <p:to>
                                        <p:strVal val="visible"/>
                                      </p:to>
                                    </p:set>
                                    <p:animEffect transition="in" filter="diamond(in)">
                                      <p:cBhvr>
                                        <p:cTn id="12" dur="2000"/>
                                        <p:tgtEl>
                                          <p:spTgt spid="28160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81605"/>
                                        </p:tgtEl>
                                        <p:attrNameLst>
                                          <p:attrName>style.visibility</p:attrName>
                                        </p:attrNameLst>
                                      </p:cBhvr>
                                      <p:to>
                                        <p:strVal val="visible"/>
                                      </p:to>
                                    </p:set>
                                    <p:animEffect transition="in" filter="box(in)">
                                      <p:cBhvr>
                                        <p:cTn id="17" dur="500"/>
                                        <p:tgtEl>
                                          <p:spTgt spid="28160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81606"/>
                                        </p:tgtEl>
                                        <p:attrNameLst>
                                          <p:attrName>style.visibility</p:attrName>
                                        </p:attrNameLst>
                                      </p:cBhvr>
                                      <p:to>
                                        <p:strVal val="visible"/>
                                      </p:to>
                                    </p:set>
                                    <p:animEffect transition="in" filter="box(in)">
                                      <p:cBhvr>
                                        <p:cTn id="22" dur="500"/>
                                        <p:tgtEl>
                                          <p:spTgt spid="28160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81607"/>
                                        </p:tgtEl>
                                        <p:attrNameLst>
                                          <p:attrName>style.visibility</p:attrName>
                                        </p:attrNameLst>
                                      </p:cBhvr>
                                      <p:to>
                                        <p:strVal val="visible"/>
                                      </p:to>
                                    </p:set>
                                    <p:animEffect transition="in" filter="box(in)">
                                      <p:cBhvr>
                                        <p:cTn id="27" dur="500"/>
                                        <p:tgtEl>
                                          <p:spTgt spid="281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3" grpId="0" build="p" animBg="1"/>
      <p:bldP spid="281605" grpId="0" animBg="1"/>
      <p:bldP spid="281606" grpId="0" animBg="1"/>
      <p:bldP spid="281607" grpId="0" animBg="1"/>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灯片编号占位符 5">
            <a:extLst>
              <a:ext uri="{FF2B5EF4-FFF2-40B4-BE49-F238E27FC236}">
                <a16:creationId xmlns:a16="http://schemas.microsoft.com/office/drawing/2014/main" id="{1279DF7D-ED5B-4320-9FA7-561444F9AB88}"/>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7683F2D4-51D6-49A1-B9FC-630656D585A9}" type="slidenum">
              <a:rPr lang="en-US" altLang="zh-CN" sz="1400" smtClean="0"/>
              <a:pPr>
                <a:spcBef>
                  <a:spcPct val="0"/>
                </a:spcBef>
                <a:buFontTx/>
                <a:buNone/>
              </a:pPr>
              <a:t>50</a:t>
            </a:fld>
            <a:endParaRPr lang="en-US" altLang="zh-CN" sz="1400"/>
          </a:p>
        </p:txBody>
      </p:sp>
      <p:sp>
        <p:nvSpPr>
          <p:cNvPr id="57347" name="Rectangle 2">
            <a:extLst>
              <a:ext uri="{FF2B5EF4-FFF2-40B4-BE49-F238E27FC236}">
                <a16:creationId xmlns:a16="http://schemas.microsoft.com/office/drawing/2014/main" id="{7ABE89E4-AF4E-453B-805E-0B157454028B}"/>
              </a:ext>
            </a:extLst>
          </p:cNvPr>
          <p:cNvSpPr>
            <a:spLocks noGrp="1" noChangeArrowheads="1"/>
          </p:cNvSpPr>
          <p:nvPr>
            <p:ph type="title"/>
          </p:nvPr>
        </p:nvSpPr>
        <p:spPr>
          <a:xfrm>
            <a:off x="685800" y="152400"/>
            <a:ext cx="6870700" cy="828675"/>
          </a:xfrm>
        </p:spPr>
        <p:txBody>
          <a:bodyPr/>
          <a:lstStyle/>
          <a:p>
            <a:pPr eaLnBrk="1" hangingPunct="1"/>
            <a:r>
              <a:rPr lang="zh-CN" altLang="en-US"/>
              <a:t>三、寡头垄断市场</a:t>
            </a:r>
          </a:p>
        </p:txBody>
      </p:sp>
      <p:sp>
        <p:nvSpPr>
          <p:cNvPr id="343043" name="Rectangle 3">
            <a:extLst>
              <a:ext uri="{FF2B5EF4-FFF2-40B4-BE49-F238E27FC236}">
                <a16:creationId xmlns:a16="http://schemas.microsoft.com/office/drawing/2014/main" id="{B01D593A-44D1-48D2-A299-10BB491382E1}"/>
              </a:ext>
            </a:extLst>
          </p:cNvPr>
          <p:cNvSpPr>
            <a:spLocks noGrp="1" noChangeArrowheads="1"/>
          </p:cNvSpPr>
          <p:nvPr>
            <p:ph type="body" idx="1"/>
          </p:nvPr>
        </p:nvSpPr>
        <p:spPr>
          <a:xfrm>
            <a:off x="685800" y="1052513"/>
            <a:ext cx="7696200" cy="5184775"/>
          </a:xfrm>
          <a:solidFill>
            <a:srgbClr val="FFCC00"/>
          </a:solidFill>
        </p:spPr>
        <p:txBody>
          <a:bodyPr/>
          <a:lstStyle/>
          <a:p>
            <a:pPr marL="476250" indent="-476250" eaLnBrk="1" hangingPunct="1">
              <a:lnSpc>
                <a:spcPct val="80000"/>
              </a:lnSpc>
            </a:pPr>
            <a:r>
              <a:rPr lang="en-US" altLang="zh-CN" sz="2800" b="1"/>
              <a:t>1</a:t>
            </a:r>
            <a:r>
              <a:rPr lang="zh-CN" altLang="en-US" sz="2800" b="1"/>
              <a:t>、基本特征</a:t>
            </a:r>
          </a:p>
          <a:p>
            <a:pPr marL="1139825" lvl="1" indent="-473075" eaLnBrk="1" hangingPunct="1">
              <a:lnSpc>
                <a:spcPct val="80000"/>
              </a:lnSpc>
              <a:buFontTx/>
              <a:buAutoNum type="arabicParenR"/>
            </a:pPr>
            <a:r>
              <a:rPr lang="zh-CN" altLang="en-US" sz="2400" b="1">
                <a:latin typeface="Arial" panose="020B0604020202020204" pitchFamily="34" charset="0"/>
              </a:rPr>
              <a:t>厂商极少</a:t>
            </a:r>
            <a:r>
              <a:rPr lang="en-US" altLang="zh-CN" sz="2400" b="1"/>
              <a:t>(Small number of firms)</a:t>
            </a:r>
          </a:p>
          <a:p>
            <a:pPr marL="1139825" lvl="1" indent="-473075" eaLnBrk="1" hangingPunct="1">
              <a:lnSpc>
                <a:spcPct val="80000"/>
              </a:lnSpc>
              <a:buFontTx/>
              <a:buAutoNum type="arabicParenR"/>
            </a:pPr>
            <a:r>
              <a:rPr lang="zh-CN" altLang="en-US" sz="2400" b="1">
                <a:latin typeface="Arial" panose="020B0604020202020204" pitchFamily="34" charset="0"/>
              </a:rPr>
              <a:t>产品同质或异质</a:t>
            </a:r>
            <a:r>
              <a:rPr lang="en-US" altLang="zh-CN" sz="2400" b="1"/>
              <a:t>(Product differentiation may or may not exist)	</a:t>
            </a:r>
          </a:p>
          <a:p>
            <a:pPr marL="1139825" lvl="1" indent="-473075" eaLnBrk="1" hangingPunct="1">
              <a:lnSpc>
                <a:spcPct val="80000"/>
              </a:lnSpc>
              <a:buFontTx/>
              <a:buAutoNum type="arabicParenR" startAt="3"/>
            </a:pPr>
            <a:r>
              <a:rPr lang="zh-CN" altLang="en-US" sz="2400" b="1">
                <a:latin typeface="Arial" panose="020B0604020202020204" pitchFamily="34" charset="0"/>
              </a:rPr>
              <a:t>进出不易</a:t>
            </a:r>
            <a:r>
              <a:rPr lang="en-US" altLang="zh-CN" sz="2400" b="1"/>
              <a:t>(Barriers to entry)</a:t>
            </a:r>
          </a:p>
          <a:p>
            <a:pPr marL="1139825" lvl="1" indent="-473075" eaLnBrk="1" hangingPunct="1">
              <a:lnSpc>
                <a:spcPct val="80000"/>
              </a:lnSpc>
              <a:buFontTx/>
              <a:buAutoNum type="arabicParenR" startAt="3"/>
            </a:pPr>
            <a:r>
              <a:rPr lang="zh-CN" altLang="en-US" sz="2400" b="1">
                <a:latin typeface="Arial" panose="020B0604020202020204" pitchFamily="34" charset="0"/>
              </a:rPr>
              <a:t>相互依存</a:t>
            </a:r>
            <a:r>
              <a:rPr lang="en-US" altLang="zh-CN" sz="2400" b="1"/>
              <a:t>(Price player or Price searcher)</a:t>
            </a:r>
          </a:p>
          <a:p>
            <a:pPr marL="476250" indent="-476250" eaLnBrk="1" hangingPunct="1">
              <a:lnSpc>
                <a:spcPct val="80000"/>
              </a:lnSpc>
            </a:pPr>
            <a:r>
              <a:rPr lang="zh-CN" altLang="en-US" sz="2800" b="1"/>
              <a:t>寡头的现实例子：汽车、钢铁、铝、化工、电气设备</a:t>
            </a:r>
          </a:p>
          <a:p>
            <a:pPr marL="476250" indent="-476250" eaLnBrk="1" hangingPunct="1">
              <a:lnSpc>
                <a:spcPct val="80000"/>
              </a:lnSpc>
            </a:pPr>
            <a:r>
              <a:rPr lang="zh-CN" altLang="en-US" sz="2800" b="1"/>
              <a:t>类型</a:t>
            </a:r>
          </a:p>
          <a:p>
            <a:pPr marL="1139825" lvl="1" indent="-473075" eaLnBrk="1" hangingPunct="1">
              <a:lnSpc>
                <a:spcPct val="80000"/>
              </a:lnSpc>
            </a:pPr>
            <a:r>
              <a:rPr lang="zh-CN" altLang="en-US" sz="2400" b="1"/>
              <a:t>纯粹寡头</a:t>
            </a:r>
            <a:r>
              <a:rPr lang="en-US" altLang="zh-CN" sz="2400" b="1"/>
              <a:t>(pure oligopoly)</a:t>
            </a:r>
            <a:r>
              <a:rPr lang="zh-CN" altLang="en-US" sz="2400" b="1"/>
              <a:t>与差别寡头</a:t>
            </a:r>
            <a:r>
              <a:rPr lang="en-US" altLang="zh-CN" sz="2400" b="1"/>
              <a:t>(differentiated oligopoly)</a:t>
            </a:r>
          </a:p>
          <a:p>
            <a:pPr marL="1139825" lvl="1" indent="-473075" eaLnBrk="1" hangingPunct="1">
              <a:lnSpc>
                <a:spcPct val="80000"/>
              </a:lnSpc>
            </a:pPr>
            <a:r>
              <a:rPr lang="zh-CN" altLang="en-US" sz="2400" b="1"/>
              <a:t>双头寡头</a:t>
            </a:r>
            <a:r>
              <a:rPr lang="en-US" altLang="zh-CN" sz="2400" b="1"/>
              <a:t>(duopoly)</a:t>
            </a:r>
            <a:r>
              <a:rPr lang="zh-CN" altLang="en-US" sz="2400" b="1"/>
              <a:t>与多头寡头</a:t>
            </a:r>
          </a:p>
          <a:p>
            <a:pPr marL="1139825" lvl="1" indent="-473075" eaLnBrk="1" hangingPunct="1">
              <a:lnSpc>
                <a:spcPct val="80000"/>
              </a:lnSpc>
            </a:pPr>
            <a:r>
              <a:rPr lang="zh-CN" altLang="en-US" sz="2400" b="1"/>
              <a:t>勾结</a:t>
            </a:r>
            <a:r>
              <a:rPr lang="en-US" altLang="zh-CN" sz="2400" b="1"/>
              <a:t>(collusion)</a:t>
            </a:r>
            <a:r>
              <a:rPr lang="zh-CN" altLang="en-US" sz="2400" b="1"/>
              <a:t>与非勾结</a:t>
            </a:r>
          </a:p>
          <a:p>
            <a:pPr marL="476250" indent="-476250" eaLnBrk="1" hangingPunct="1">
              <a:lnSpc>
                <a:spcPct val="80000"/>
              </a:lnSpc>
            </a:pPr>
            <a:endParaRPr lang="en-US" altLang="zh-CN" sz="2800" b="1"/>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3043">
                                            <p:txEl>
                                              <p:pRg st="0" end="0"/>
                                            </p:txEl>
                                          </p:spTgt>
                                        </p:tgtEl>
                                        <p:attrNameLst>
                                          <p:attrName>style.visibility</p:attrName>
                                        </p:attrNameLst>
                                      </p:cBhvr>
                                      <p:to>
                                        <p:strVal val="visible"/>
                                      </p:to>
                                    </p:set>
                                    <p:anim calcmode="lin" valueType="num">
                                      <p:cBhvr additive="base">
                                        <p:cTn id="7" dur="500" fill="hold"/>
                                        <p:tgtEl>
                                          <p:spTgt spid="3430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30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3043">
                                            <p:txEl>
                                              <p:pRg st="1" end="1"/>
                                            </p:txEl>
                                          </p:spTgt>
                                        </p:tgtEl>
                                        <p:attrNameLst>
                                          <p:attrName>style.visibility</p:attrName>
                                        </p:attrNameLst>
                                      </p:cBhvr>
                                      <p:to>
                                        <p:strVal val="visible"/>
                                      </p:to>
                                    </p:set>
                                    <p:anim calcmode="lin" valueType="num">
                                      <p:cBhvr additive="base">
                                        <p:cTn id="13" dur="500" fill="hold"/>
                                        <p:tgtEl>
                                          <p:spTgt spid="3430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30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3043">
                                            <p:txEl>
                                              <p:pRg st="2" end="2"/>
                                            </p:txEl>
                                          </p:spTgt>
                                        </p:tgtEl>
                                        <p:attrNameLst>
                                          <p:attrName>style.visibility</p:attrName>
                                        </p:attrNameLst>
                                      </p:cBhvr>
                                      <p:to>
                                        <p:strVal val="visible"/>
                                      </p:to>
                                    </p:set>
                                    <p:anim calcmode="lin" valueType="num">
                                      <p:cBhvr additive="base">
                                        <p:cTn id="19" dur="500" fill="hold"/>
                                        <p:tgtEl>
                                          <p:spTgt spid="3430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30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3043">
                                            <p:txEl>
                                              <p:pRg st="3" end="3"/>
                                            </p:txEl>
                                          </p:spTgt>
                                        </p:tgtEl>
                                        <p:attrNameLst>
                                          <p:attrName>style.visibility</p:attrName>
                                        </p:attrNameLst>
                                      </p:cBhvr>
                                      <p:to>
                                        <p:strVal val="visible"/>
                                      </p:to>
                                    </p:set>
                                    <p:anim calcmode="lin" valueType="num">
                                      <p:cBhvr additive="base">
                                        <p:cTn id="25" dur="500" fill="hold"/>
                                        <p:tgtEl>
                                          <p:spTgt spid="3430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30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3043">
                                            <p:txEl>
                                              <p:pRg st="4" end="4"/>
                                            </p:txEl>
                                          </p:spTgt>
                                        </p:tgtEl>
                                        <p:attrNameLst>
                                          <p:attrName>style.visibility</p:attrName>
                                        </p:attrNameLst>
                                      </p:cBhvr>
                                      <p:to>
                                        <p:strVal val="visible"/>
                                      </p:to>
                                    </p:set>
                                    <p:anim calcmode="lin" valueType="num">
                                      <p:cBhvr additive="base">
                                        <p:cTn id="31" dur="500" fill="hold"/>
                                        <p:tgtEl>
                                          <p:spTgt spid="3430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30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3043">
                                            <p:txEl>
                                              <p:pRg st="5" end="5"/>
                                            </p:txEl>
                                          </p:spTgt>
                                        </p:tgtEl>
                                        <p:attrNameLst>
                                          <p:attrName>style.visibility</p:attrName>
                                        </p:attrNameLst>
                                      </p:cBhvr>
                                      <p:to>
                                        <p:strVal val="visible"/>
                                      </p:to>
                                    </p:set>
                                    <p:anim calcmode="lin" valueType="num">
                                      <p:cBhvr additive="base">
                                        <p:cTn id="37" dur="500" fill="hold"/>
                                        <p:tgtEl>
                                          <p:spTgt spid="3430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430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43043">
                                            <p:txEl>
                                              <p:pRg st="6" end="6"/>
                                            </p:txEl>
                                          </p:spTgt>
                                        </p:tgtEl>
                                        <p:attrNameLst>
                                          <p:attrName>style.visibility</p:attrName>
                                        </p:attrNameLst>
                                      </p:cBhvr>
                                      <p:to>
                                        <p:strVal val="visible"/>
                                      </p:to>
                                    </p:set>
                                    <p:anim calcmode="lin" valueType="num">
                                      <p:cBhvr additive="base">
                                        <p:cTn id="43" dur="500" fill="hold"/>
                                        <p:tgtEl>
                                          <p:spTgt spid="3430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430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43043">
                                            <p:txEl>
                                              <p:pRg st="7" end="7"/>
                                            </p:txEl>
                                          </p:spTgt>
                                        </p:tgtEl>
                                        <p:attrNameLst>
                                          <p:attrName>style.visibility</p:attrName>
                                        </p:attrNameLst>
                                      </p:cBhvr>
                                      <p:to>
                                        <p:strVal val="visible"/>
                                      </p:to>
                                    </p:set>
                                    <p:anim calcmode="lin" valueType="num">
                                      <p:cBhvr additive="base">
                                        <p:cTn id="49" dur="500" fill="hold"/>
                                        <p:tgtEl>
                                          <p:spTgt spid="3430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430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43043">
                                            <p:txEl>
                                              <p:pRg st="8" end="8"/>
                                            </p:txEl>
                                          </p:spTgt>
                                        </p:tgtEl>
                                        <p:attrNameLst>
                                          <p:attrName>style.visibility</p:attrName>
                                        </p:attrNameLst>
                                      </p:cBhvr>
                                      <p:to>
                                        <p:strVal val="visible"/>
                                      </p:to>
                                    </p:set>
                                    <p:anim calcmode="lin" valueType="num">
                                      <p:cBhvr additive="base">
                                        <p:cTn id="55" dur="500" fill="hold"/>
                                        <p:tgtEl>
                                          <p:spTgt spid="34304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4304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43043">
                                            <p:txEl>
                                              <p:pRg st="9" end="9"/>
                                            </p:txEl>
                                          </p:spTgt>
                                        </p:tgtEl>
                                        <p:attrNameLst>
                                          <p:attrName>style.visibility</p:attrName>
                                        </p:attrNameLst>
                                      </p:cBhvr>
                                      <p:to>
                                        <p:strVal val="visible"/>
                                      </p:to>
                                    </p:set>
                                    <p:anim calcmode="lin" valueType="num">
                                      <p:cBhvr additive="base">
                                        <p:cTn id="61" dur="500" fill="hold"/>
                                        <p:tgtEl>
                                          <p:spTgt spid="34304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4304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3" grpId="0" build="p" bldLvl="2"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灯片编号占位符 5">
            <a:extLst>
              <a:ext uri="{FF2B5EF4-FFF2-40B4-BE49-F238E27FC236}">
                <a16:creationId xmlns:a16="http://schemas.microsoft.com/office/drawing/2014/main" id="{F957DB0C-A26F-4451-A06B-06694BA3CF76}"/>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9BDE6D45-1F65-47AA-BF08-287636B33B1B}" type="slidenum">
              <a:rPr lang="en-US" altLang="zh-CN" sz="1400" smtClean="0"/>
              <a:pPr>
                <a:spcBef>
                  <a:spcPct val="0"/>
                </a:spcBef>
                <a:buFontTx/>
                <a:buNone/>
              </a:pPr>
              <a:t>51</a:t>
            </a:fld>
            <a:endParaRPr lang="en-US" altLang="zh-CN" sz="1400"/>
          </a:p>
        </p:txBody>
      </p:sp>
      <p:sp>
        <p:nvSpPr>
          <p:cNvPr id="58371" name="Rectangle 2">
            <a:extLst>
              <a:ext uri="{FF2B5EF4-FFF2-40B4-BE49-F238E27FC236}">
                <a16:creationId xmlns:a16="http://schemas.microsoft.com/office/drawing/2014/main" id="{8C0E5BD9-5B0E-4AE8-AE2D-6CDD938F7E80}"/>
              </a:ext>
            </a:extLst>
          </p:cNvPr>
          <p:cNvSpPr>
            <a:spLocks noGrp="1" noChangeArrowheads="1"/>
          </p:cNvSpPr>
          <p:nvPr>
            <p:ph type="title"/>
          </p:nvPr>
        </p:nvSpPr>
        <p:spPr>
          <a:xfrm>
            <a:off x="685800" y="152400"/>
            <a:ext cx="6870700" cy="900113"/>
          </a:xfrm>
          <a:solidFill>
            <a:srgbClr val="FFCC00"/>
          </a:solidFill>
        </p:spPr>
        <p:txBody>
          <a:bodyPr/>
          <a:lstStyle/>
          <a:p>
            <a:pPr eaLnBrk="1" hangingPunct="1"/>
            <a:r>
              <a:rPr lang="en-US" altLang="zh-CN" sz="3200" b="1"/>
              <a:t>2</a:t>
            </a:r>
            <a:r>
              <a:rPr lang="zh-CN" altLang="en-US" sz="3200" b="1"/>
              <a:t>、非勾结性寡头模型</a:t>
            </a:r>
            <a:r>
              <a:rPr lang="en-US" altLang="zh-CN" sz="3200" b="1">
                <a:latin typeface="Arial" panose="020B0604020202020204" pitchFamily="34" charset="0"/>
              </a:rPr>
              <a:t>——</a:t>
            </a:r>
            <a:r>
              <a:rPr lang="zh-CN" altLang="en-US" sz="3200" b="1"/>
              <a:t>古诺模型</a:t>
            </a:r>
          </a:p>
        </p:txBody>
      </p:sp>
      <p:sp>
        <p:nvSpPr>
          <p:cNvPr id="344067" name="Rectangle 3">
            <a:extLst>
              <a:ext uri="{FF2B5EF4-FFF2-40B4-BE49-F238E27FC236}">
                <a16:creationId xmlns:a16="http://schemas.microsoft.com/office/drawing/2014/main" id="{49CB5838-B995-4CD3-A123-E9FB899E7B2E}"/>
              </a:ext>
            </a:extLst>
          </p:cNvPr>
          <p:cNvSpPr>
            <a:spLocks noGrp="1" noChangeArrowheads="1"/>
          </p:cNvSpPr>
          <p:nvPr>
            <p:ph type="body" idx="1"/>
          </p:nvPr>
        </p:nvSpPr>
        <p:spPr>
          <a:xfrm>
            <a:off x="611188" y="1341438"/>
            <a:ext cx="7696200" cy="5040312"/>
          </a:xfrm>
          <a:solidFill>
            <a:srgbClr val="FFCC00"/>
          </a:solidFill>
        </p:spPr>
        <p:txBody>
          <a:bodyPr/>
          <a:lstStyle/>
          <a:p>
            <a:pPr marL="476250" indent="-476250" eaLnBrk="1" hangingPunct="1">
              <a:lnSpc>
                <a:spcPct val="80000"/>
              </a:lnSpc>
            </a:pPr>
            <a:r>
              <a:rPr lang="zh-CN" altLang="en-US" sz="2800" b="1"/>
              <a:t>数量（产量）竞争</a:t>
            </a:r>
            <a:r>
              <a:rPr lang="en-US" altLang="zh-CN" sz="2800" b="1"/>
              <a:t>(quantity competition)</a:t>
            </a:r>
            <a:r>
              <a:rPr lang="zh-CN" altLang="en-US" sz="2800" b="1"/>
              <a:t>：企业之间的竞争在于选择不同的产出水平</a:t>
            </a:r>
          </a:p>
          <a:p>
            <a:pPr marL="476250" indent="-476250" eaLnBrk="1" hangingPunct="1">
              <a:lnSpc>
                <a:spcPct val="80000"/>
              </a:lnSpc>
            </a:pPr>
            <a:r>
              <a:rPr lang="zh-CN" altLang="en-US" sz="2800" b="1"/>
              <a:t>古诺模型</a:t>
            </a:r>
            <a:r>
              <a:rPr lang="en-US" altLang="zh-CN" sz="2800" b="1"/>
              <a:t>(Cournot Model)</a:t>
            </a:r>
            <a:r>
              <a:rPr lang="zh-CN" altLang="en-US" sz="2800" b="1"/>
              <a:t>：由法国数理经济学家古诺</a:t>
            </a:r>
            <a:r>
              <a:rPr lang="en-US" altLang="zh-CN" sz="2800" b="1"/>
              <a:t>(Autoine Cournot)</a:t>
            </a:r>
            <a:r>
              <a:rPr lang="zh-CN" altLang="en-US" sz="2800" b="1"/>
              <a:t>在</a:t>
            </a:r>
            <a:r>
              <a:rPr lang="en-US" altLang="zh-CN" sz="2800" b="1"/>
              <a:t>1838</a:t>
            </a:r>
            <a:r>
              <a:rPr lang="zh-CN" altLang="en-US" sz="2800" b="1"/>
              <a:t>年提出</a:t>
            </a:r>
          </a:p>
          <a:p>
            <a:pPr marL="476250" indent="-476250" eaLnBrk="1" hangingPunct="1">
              <a:lnSpc>
                <a:spcPct val="80000"/>
              </a:lnSpc>
            </a:pPr>
            <a:r>
              <a:rPr lang="zh-CN" altLang="en-US" sz="2800" b="1"/>
              <a:t>假设</a:t>
            </a:r>
          </a:p>
          <a:p>
            <a:pPr marL="1139825" lvl="1" indent="-473075" eaLnBrk="1" hangingPunct="1">
              <a:lnSpc>
                <a:spcPct val="80000"/>
              </a:lnSpc>
            </a:pPr>
            <a:r>
              <a:rPr lang="zh-CN" altLang="en-US" sz="2400" b="1"/>
              <a:t>两家厂商相互竞争，同时决策。</a:t>
            </a:r>
          </a:p>
          <a:p>
            <a:pPr marL="1139825" lvl="1" indent="-473075" eaLnBrk="1" hangingPunct="1">
              <a:lnSpc>
                <a:spcPct val="80000"/>
              </a:lnSpc>
            </a:pPr>
            <a:r>
              <a:rPr lang="zh-CN" altLang="en-US" sz="2400" b="1"/>
              <a:t>生产同质产品，价格取决于两寡头产量之和，成本为零。</a:t>
            </a:r>
          </a:p>
          <a:p>
            <a:pPr marL="1139825" lvl="1" indent="-473075" eaLnBrk="1" hangingPunct="1">
              <a:lnSpc>
                <a:spcPct val="80000"/>
              </a:lnSpc>
            </a:pPr>
            <a:r>
              <a:rPr lang="zh-CN" altLang="en-US" sz="2400" b="1"/>
              <a:t>需求曲线是线形的，双方准确的了解需求曲线。</a:t>
            </a:r>
          </a:p>
          <a:p>
            <a:pPr marL="1139825" lvl="1" indent="-473075" eaLnBrk="1" hangingPunct="1">
              <a:lnSpc>
                <a:spcPct val="80000"/>
              </a:lnSpc>
            </a:pPr>
            <a:r>
              <a:rPr lang="zh-CN" altLang="en-US" sz="2400" b="1"/>
              <a:t>双方决策时都将对方产量视为既定</a:t>
            </a:r>
            <a:r>
              <a:rPr lang="en-US" altLang="zh-CN" sz="2400" b="1"/>
              <a:t>:</a:t>
            </a:r>
            <a:r>
              <a:rPr lang="zh-CN" altLang="en-US" sz="2400" b="1"/>
              <a:t>即</a:t>
            </a:r>
            <a:r>
              <a:rPr lang="zh-CN" altLang="en-US" sz="2400"/>
              <a:t>各厂商在</a:t>
            </a:r>
            <a:r>
              <a:rPr lang="zh-CN" altLang="en-US" sz="2400" b="1"/>
              <a:t>决定自己的利润最大化产量水平时，都假定其他厂商不会变化。</a:t>
            </a:r>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4067">
                                            <p:bg/>
                                          </p:spTgt>
                                        </p:tgtEl>
                                        <p:attrNameLst>
                                          <p:attrName>style.visibility</p:attrName>
                                        </p:attrNameLst>
                                      </p:cBhvr>
                                      <p:to>
                                        <p:strVal val="visible"/>
                                      </p:to>
                                    </p:set>
                                    <p:anim calcmode="lin" valueType="num">
                                      <p:cBhvr additive="base">
                                        <p:cTn id="7" dur="500" fill="hold"/>
                                        <p:tgtEl>
                                          <p:spTgt spid="34406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44067">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4067">
                                            <p:txEl>
                                              <p:pRg st="0" end="0"/>
                                            </p:txEl>
                                          </p:spTgt>
                                        </p:tgtEl>
                                        <p:attrNameLst>
                                          <p:attrName>style.visibility</p:attrName>
                                        </p:attrNameLst>
                                      </p:cBhvr>
                                      <p:to>
                                        <p:strVal val="visible"/>
                                      </p:to>
                                    </p:set>
                                    <p:anim calcmode="lin" valueType="num">
                                      <p:cBhvr additive="base">
                                        <p:cTn id="13" dur="500" fill="hold"/>
                                        <p:tgtEl>
                                          <p:spTgt spid="34406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40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4067">
                                            <p:txEl>
                                              <p:pRg st="1" end="1"/>
                                            </p:txEl>
                                          </p:spTgt>
                                        </p:tgtEl>
                                        <p:attrNameLst>
                                          <p:attrName>style.visibility</p:attrName>
                                        </p:attrNameLst>
                                      </p:cBhvr>
                                      <p:to>
                                        <p:strVal val="visible"/>
                                      </p:to>
                                    </p:set>
                                    <p:anim calcmode="lin" valueType="num">
                                      <p:cBhvr additive="base">
                                        <p:cTn id="19" dur="500" fill="hold"/>
                                        <p:tgtEl>
                                          <p:spTgt spid="34406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40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44067">
                                            <p:txEl>
                                              <p:pRg st="2" end="2"/>
                                            </p:txEl>
                                          </p:spTgt>
                                        </p:tgtEl>
                                        <p:attrNameLst>
                                          <p:attrName>style.visibility</p:attrName>
                                        </p:attrNameLst>
                                      </p:cBhvr>
                                      <p:to>
                                        <p:strVal val="visible"/>
                                      </p:to>
                                    </p:set>
                                    <p:anim calcmode="lin" valueType="num">
                                      <p:cBhvr additive="base">
                                        <p:cTn id="25" dur="500" fill="hold"/>
                                        <p:tgtEl>
                                          <p:spTgt spid="34406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4406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44067">
                                            <p:txEl>
                                              <p:pRg st="3" end="3"/>
                                            </p:txEl>
                                          </p:spTgt>
                                        </p:tgtEl>
                                        <p:attrNameLst>
                                          <p:attrName>style.visibility</p:attrName>
                                        </p:attrNameLst>
                                      </p:cBhvr>
                                      <p:to>
                                        <p:strVal val="visible"/>
                                      </p:to>
                                    </p:set>
                                    <p:anim calcmode="lin" valueType="num">
                                      <p:cBhvr additive="base">
                                        <p:cTn id="29" dur="500" fill="hold"/>
                                        <p:tgtEl>
                                          <p:spTgt spid="34406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44067">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44067">
                                            <p:txEl>
                                              <p:pRg st="4" end="4"/>
                                            </p:txEl>
                                          </p:spTgt>
                                        </p:tgtEl>
                                        <p:attrNameLst>
                                          <p:attrName>style.visibility</p:attrName>
                                        </p:attrNameLst>
                                      </p:cBhvr>
                                      <p:to>
                                        <p:strVal val="visible"/>
                                      </p:to>
                                    </p:set>
                                    <p:anim calcmode="lin" valueType="num">
                                      <p:cBhvr additive="base">
                                        <p:cTn id="33" dur="500" fill="hold"/>
                                        <p:tgtEl>
                                          <p:spTgt spid="344067">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44067">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44067">
                                            <p:txEl>
                                              <p:pRg st="5" end="5"/>
                                            </p:txEl>
                                          </p:spTgt>
                                        </p:tgtEl>
                                        <p:attrNameLst>
                                          <p:attrName>style.visibility</p:attrName>
                                        </p:attrNameLst>
                                      </p:cBhvr>
                                      <p:to>
                                        <p:strVal val="visible"/>
                                      </p:to>
                                    </p:set>
                                    <p:anim calcmode="lin" valueType="num">
                                      <p:cBhvr additive="base">
                                        <p:cTn id="37" dur="500" fill="hold"/>
                                        <p:tgtEl>
                                          <p:spTgt spid="34406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44067">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44067">
                                            <p:txEl>
                                              <p:pRg st="6" end="6"/>
                                            </p:txEl>
                                          </p:spTgt>
                                        </p:tgtEl>
                                        <p:attrNameLst>
                                          <p:attrName>style.visibility</p:attrName>
                                        </p:attrNameLst>
                                      </p:cBhvr>
                                      <p:to>
                                        <p:strVal val="visible"/>
                                      </p:to>
                                    </p:set>
                                    <p:anim calcmode="lin" valueType="num">
                                      <p:cBhvr additive="base">
                                        <p:cTn id="41" dur="500" fill="hold"/>
                                        <p:tgtEl>
                                          <p:spTgt spid="344067">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4406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67"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灯片编号占位符 4">
            <a:extLst>
              <a:ext uri="{FF2B5EF4-FFF2-40B4-BE49-F238E27FC236}">
                <a16:creationId xmlns:a16="http://schemas.microsoft.com/office/drawing/2014/main" id="{12BBE123-A7F3-4E18-9B8E-EEA1036FF18D}"/>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FCACB94F-91A3-4D36-B081-2746932437AC}" type="slidenum">
              <a:rPr lang="en-US" altLang="zh-CN" sz="1400" smtClean="0"/>
              <a:pPr>
                <a:spcBef>
                  <a:spcPct val="0"/>
                </a:spcBef>
                <a:buFontTx/>
                <a:buNone/>
              </a:pPr>
              <a:t>52</a:t>
            </a:fld>
            <a:endParaRPr lang="en-US" altLang="zh-CN" sz="1400"/>
          </a:p>
        </p:txBody>
      </p:sp>
      <p:sp>
        <p:nvSpPr>
          <p:cNvPr id="59395" name="Rectangle 4">
            <a:extLst>
              <a:ext uri="{FF2B5EF4-FFF2-40B4-BE49-F238E27FC236}">
                <a16:creationId xmlns:a16="http://schemas.microsoft.com/office/drawing/2014/main" id="{5F155013-DC81-4DCE-99D2-9319DAD223E1}"/>
              </a:ext>
            </a:extLst>
          </p:cNvPr>
          <p:cNvSpPr>
            <a:spLocks noGrp="1" noChangeArrowheads="1"/>
          </p:cNvSpPr>
          <p:nvPr>
            <p:ph type="title"/>
          </p:nvPr>
        </p:nvSpPr>
        <p:spPr>
          <a:xfrm>
            <a:off x="323850" y="549275"/>
            <a:ext cx="7920038" cy="755650"/>
          </a:xfrm>
          <a:solidFill>
            <a:srgbClr val="FFCC00"/>
          </a:solidFill>
          <a:ln w="47625">
            <a:solidFill>
              <a:srgbClr val="FF0000"/>
            </a:solidFill>
            <a:miter lim="800000"/>
            <a:headEnd/>
            <a:tailEnd/>
          </a:ln>
        </p:spPr>
        <p:txBody>
          <a:bodyPr/>
          <a:lstStyle/>
          <a:p>
            <a:pPr eaLnBrk="1" hangingPunct="1"/>
            <a:r>
              <a:rPr lang="en-US" altLang="zh-CN" sz="3600"/>
              <a:t>2</a:t>
            </a:r>
            <a:r>
              <a:rPr lang="zh-CN" altLang="en-US" sz="3600"/>
              <a:t>、非勾结行性寡头模型</a:t>
            </a:r>
            <a:r>
              <a:rPr lang="en-US" altLang="zh-CN" sz="3600">
                <a:latin typeface="Arial" panose="020B0604020202020204" pitchFamily="34" charset="0"/>
              </a:rPr>
              <a:t>——</a:t>
            </a:r>
            <a:r>
              <a:rPr lang="zh-CN" altLang="en-US" sz="3600"/>
              <a:t>古诺模型</a:t>
            </a:r>
          </a:p>
        </p:txBody>
      </p:sp>
      <p:grpSp>
        <p:nvGrpSpPr>
          <p:cNvPr id="381997" name="Group 45">
            <a:extLst>
              <a:ext uri="{FF2B5EF4-FFF2-40B4-BE49-F238E27FC236}">
                <a16:creationId xmlns:a16="http://schemas.microsoft.com/office/drawing/2014/main" id="{2B661E97-5118-40CD-9578-ACDEE56AC006}"/>
              </a:ext>
            </a:extLst>
          </p:cNvPr>
          <p:cNvGrpSpPr>
            <a:grpSpLocks/>
          </p:cNvGrpSpPr>
          <p:nvPr/>
        </p:nvGrpSpPr>
        <p:grpSpPr bwMode="auto">
          <a:xfrm>
            <a:off x="5219700" y="2997200"/>
            <a:ext cx="2303463" cy="1489075"/>
            <a:chOff x="3288" y="1888"/>
            <a:chExt cx="1451" cy="938"/>
          </a:xfrm>
        </p:grpSpPr>
        <p:sp>
          <p:nvSpPr>
            <p:cNvPr id="59429" name="Line 9">
              <a:extLst>
                <a:ext uri="{FF2B5EF4-FFF2-40B4-BE49-F238E27FC236}">
                  <a16:creationId xmlns:a16="http://schemas.microsoft.com/office/drawing/2014/main" id="{1D2C70E9-99D3-4820-84FE-E43FABDEB425}"/>
                </a:ext>
              </a:extLst>
            </p:cNvPr>
            <p:cNvSpPr>
              <a:spLocks noChangeShapeType="1"/>
            </p:cNvSpPr>
            <p:nvPr/>
          </p:nvSpPr>
          <p:spPr bwMode="auto">
            <a:xfrm>
              <a:off x="3515" y="2070"/>
              <a:ext cx="952" cy="0"/>
            </a:xfrm>
            <a:prstGeom prst="line">
              <a:avLst/>
            </a:prstGeom>
            <a:noFill/>
            <a:ln w="44450">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30" name="Line 10">
              <a:extLst>
                <a:ext uri="{FF2B5EF4-FFF2-40B4-BE49-F238E27FC236}">
                  <a16:creationId xmlns:a16="http://schemas.microsoft.com/office/drawing/2014/main" id="{01252607-C9CA-40CD-BA7B-A16B57D2D467}"/>
                </a:ext>
              </a:extLst>
            </p:cNvPr>
            <p:cNvSpPr>
              <a:spLocks noChangeShapeType="1"/>
            </p:cNvSpPr>
            <p:nvPr/>
          </p:nvSpPr>
          <p:spPr bwMode="auto">
            <a:xfrm>
              <a:off x="4467" y="2070"/>
              <a:ext cx="0" cy="589"/>
            </a:xfrm>
            <a:prstGeom prst="line">
              <a:avLst/>
            </a:prstGeom>
            <a:noFill/>
            <a:ln w="44450">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31" name="Text Box 13">
              <a:extLst>
                <a:ext uri="{FF2B5EF4-FFF2-40B4-BE49-F238E27FC236}">
                  <a16:creationId xmlns:a16="http://schemas.microsoft.com/office/drawing/2014/main" id="{7649E358-D2F2-4672-A882-D1A2D96194EB}"/>
                </a:ext>
              </a:extLst>
            </p:cNvPr>
            <p:cNvSpPr txBox="1">
              <a:spLocks noChangeArrowheads="1"/>
            </p:cNvSpPr>
            <p:nvPr/>
          </p:nvSpPr>
          <p:spPr bwMode="auto">
            <a:xfrm>
              <a:off x="3288" y="1934"/>
              <a:ext cx="3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p</a:t>
              </a:r>
              <a:r>
                <a:rPr lang="en-US" altLang="zh-CN" sz="1600" b="1" i="1" baseline="-25000">
                  <a:solidFill>
                    <a:schemeClr val="tx2"/>
                  </a:solidFill>
                  <a:latin typeface="Times New Roman" panose="02020603050405020304" pitchFamily="18" charset="0"/>
                  <a:ea typeface="楷体_GB2312" panose="02010609030101010101" pitchFamily="49" charset="-122"/>
                </a:rPr>
                <a:t>1</a:t>
              </a:r>
              <a:endParaRPr lang="en-US" altLang="zh-CN" sz="1600" b="1" i="1">
                <a:solidFill>
                  <a:schemeClr val="tx2"/>
                </a:solidFill>
                <a:latin typeface="Times New Roman" panose="02020603050405020304" pitchFamily="18" charset="0"/>
                <a:ea typeface="楷体_GB2312" panose="02010609030101010101" pitchFamily="49" charset="-122"/>
              </a:endParaRPr>
            </a:p>
          </p:txBody>
        </p:sp>
        <p:sp>
          <p:nvSpPr>
            <p:cNvPr id="59432" name="Text Box 17">
              <a:extLst>
                <a:ext uri="{FF2B5EF4-FFF2-40B4-BE49-F238E27FC236}">
                  <a16:creationId xmlns:a16="http://schemas.microsoft.com/office/drawing/2014/main" id="{8FB92418-202F-4A1B-A12E-03528A962965}"/>
                </a:ext>
              </a:extLst>
            </p:cNvPr>
            <p:cNvSpPr txBox="1">
              <a:spLocks noChangeArrowheads="1"/>
            </p:cNvSpPr>
            <p:nvPr/>
          </p:nvSpPr>
          <p:spPr bwMode="auto">
            <a:xfrm>
              <a:off x="4376" y="2614"/>
              <a:ext cx="3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Q</a:t>
              </a:r>
              <a:r>
                <a:rPr lang="en-US" altLang="zh-CN" sz="1600" b="1" i="1" baseline="-25000">
                  <a:solidFill>
                    <a:schemeClr val="tx2"/>
                  </a:solidFill>
                  <a:latin typeface="Times New Roman" panose="02020603050405020304" pitchFamily="18" charset="0"/>
                  <a:ea typeface="楷体_GB2312" panose="02010609030101010101" pitchFamily="49" charset="-122"/>
                </a:rPr>
                <a:t>1</a:t>
              </a:r>
              <a:endParaRPr lang="en-US" altLang="zh-CN" sz="1600" b="1" i="1">
                <a:solidFill>
                  <a:schemeClr val="tx2"/>
                </a:solidFill>
                <a:latin typeface="Times New Roman" panose="02020603050405020304" pitchFamily="18" charset="0"/>
                <a:ea typeface="楷体_GB2312" panose="02010609030101010101" pitchFamily="49" charset="-122"/>
              </a:endParaRPr>
            </a:p>
          </p:txBody>
        </p:sp>
        <p:sp>
          <p:nvSpPr>
            <p:cNvPr id="59433" name="Text Box 19">
              <a:extLst>
                <a:ext uri="{FF2B5EF4-FFF2-40B4-BE49-F238E27FC236}">
                  <a16:creationId xmlns:a16="http://schemas.microsoft.com/office/drawing/2014/main" id="{3CD6AA2E-FD71-4FB2-BD0E-D5FF604E0DE6}"/>
                </a:ext>
              </a:extLst>
            </p:cNvPr>
            <p:cNvSpPr txBox="1">
              <a:spLocks noChangeArrowheads="1"/>
            </p:cNvSpPr>
            <p:nvPr/>
          </p:nvSpPr>
          <p:spPr bwMode="auto">
            <a:xfrm>
              <a:off x="4422" y="1888"/>
              <a:ext cx="3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F</a:t>
              </a:r>
            </a:p>
          </p:txBody>
        </p:sp>
      </p:grpSp>
      <p:grpSp>
        <p:nvGrpSpPr>
          <p:cNvPr id="381998" name="Group 46">
            <a:extLst>
              <a:ext uri="{FF2B5EF4-FFF2-40B4-BE49-F238E27FC236}">
                <a16:creationId xmlns:a16="http://schemas.microsoft.com/office/drawing/2014/main" id="{A2C43BDD-8B51-44E8-B2A3-5A20D29C4743}"/>
              </a:ext>
            </a:extLst>
          </p:cNvPr>
          <p:cNvGrpSpPr>
            <a:grpSpLocks/>
          </p:cNvGrpSpPr>
          <p:nvPr/>
        </p:nvGrpSpPr>
        <p:grpSpPr bwMode="auto">
          <a:xfrm>
            <a:off x="5219700" y="3452813"/>
            <a:ext cx="3095625" cy="1033462"/>
            <a:chOff x="3288" y="2175"/>
            <a:chExt cx="1950" cy="651"/>
          </a:xfrm>
        </p:grpSpPr>
        <p:sp>
          <p:nvSpPr>
            <p:cNvPr id="59424" name="Line 11">
              <a:extLst>
                <a:ext uri="{FF2B5EF4-FFF2-40B4-BE49-F238E27FC236}">
                  <a16:creationId xmlns:a16="http://schemas.microsoft.com/office/drawing/2014/main" id="{7BFA0762-16B5-4E46-9BDE-969FC325E1A3}"/>
                </a:ext>
              </a:extLst>
            </p:cNvPr>
            <p:cNvSpPr>
              <a:spLocks noChangeShapeType="1"/>
            </p:cNvSpPr>
            <p:nvPr/>
          </p:nvSpPr>
          <p:spPr bwMode="auto">
            <a:xfrm>
              <a:off x="3515" y="2387"/>
              <a:ext cx="1451" cy="0"/>
            </a:xfrm>
            <a:prstGeom prst="line">
              <a:avLst/>
            </a:prstGeom>
            <a:noFill/>
            <a:ln w="44450">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5" name="Line 12">
              <a:extLst>
                <a:ext uri="{FF2B5EF4-FFF2-40B4-BE49-F238E27FC236}">
                  <a16:creationId xmlns:a16="http://schemas.microsoft.com/office/drawing/2014/main" id="{63A2D8A5-80E0-4E25-82CB-327D0CBBDC09}"/>
                </a:ext>
              </a:extLst>
            </p:cNvPr>
            <p:cNvSpPr>
              <a:spLocks noChangeShapeType="1"/>
            </p:cNvSpPr>
            <p:nvPr/>
          </p:nvSpPr>
          <p:spPr bwMode="auto">
            <a:xfrm>
              <a:off x="4966" y="2387"/>
              <a:ext cx="0" cy="272"/>
            </a:xfrm>
            <a:prstGeom prst="line">
              <a:avLst/>
            </a:prstGeom>
            <a:noFill/>
            <a:ln w="44450">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6" name="Text Box 14">
              <a:extLst>
                <a:ext uri="{FF2B5EF4-FFF2-40B4-BE49-F238E27FC236}">
                  <a16:creationId xmlns:a16="http://schemas.microsoft.com/office/drawing/2014/main" id="{8246D210-9C90-48A4-99A6-473E525D1FD6}"/>
                </a:ext>
              </a:extLst>
            </p:cNvPr>
            <p:cNvSpPr txBox="1">
              <a:spLocks noChangeArrowheads="1"/>
            </p:cNvSpPr>
            <p:nvPr/>
          </p:nvSpPr>
          <p:spPr bwMode="auto">
            <a:xfrm>
              <a:off x="3288" y="2221"/>
              <a:ext cx="3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p</a:t>
              </a:r>
              <a:r>
                <a:rPr lang="en-US" altLang="zh-CN" sz="1600" b="1" i="1" baseline="-25000">
                  <a:solidFill>
                    <a:schemeClr val="tx2"/>
                  </a:solidFill>
                  <a:latin typeface="Times New Roman" panose="02020603050405020304" pitchFamily="18" charset="0"/>
                  <a:ea typeface="楷体_GB2312" panose="02010609030101010101" pitchFamily="49" charset="-122"/>
                </a:rPr>
                <a:t>2</a:t>
              </a:r>
              <a:endParaRPr lang="en-US" altLang="zh-CN" sz="1600" b="1" i="1">
                <a:solidFill>
                  <a:schemeClr val="tx2"/>
                </a:solidFill>
                <a:latin typeface="Times New Roman" panose="02020603050405020304" pitchFamily="18" charset="0"/>
                <a:ea typeface="楷体_GB2312" panose="02010609030101010101" pitchFamily="49" charset="-122"/>
              </a:endParaRPr>
            </a:p>
          </p:txBody>
        </p:sp>
        <p:sp>
          <p:nvSpPr>
            <p:cNvPr id="59427" name="Text Box 18">
              <a:extLst>
                <a:ext uri="{FF2B5EF4-FFF2-40B4-BE49-F238E27FC236}">
                  <a16:creationId xmlns:a16="http://schemas.microsoft.com/office/drawing/2014/main" id="{1FA29433-C06D-4578-BBE5-6F4A384A9172}"/>
                </a:ext>
              </a:extLst>
            </p:cNvPr>
            <p:cNvSpPr txBox="1">
              <a:spLocks noChangeArrowheads="1"/>
            </p:cNvSpPr>
            <p:nvPr/>
          </p:nvSpPr>
          <p:spPr bwMode="auto">
            <a:xfrm>
              <a:off x="4876" y="2614"/>
              <a:ext cx="3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Q</a:t>
              </a:r>
              <a:r>
                <a:rPr lang="en-US" altLang="zh-CN" sz="1600" b="1" i="1" baseline="-25000">
                  <a:solidFill>
                    <a:schemeClr val="tx2"/>
                  </a:solidFill>
                  <a:latin typeface="Times New Roman" panose="02020603050405020304" pitchFamily="18" charset="0"/>
                  <a:ea typeface="楷体_GB2312" panose="02010609030101010101" pitchFamily="49" charset="-122"/>
                </a:rPr>
                <a:t>2</a:t>
              </a:r>
              <a:endParaRPr lang="en-US" altLang="zh-CN" sz="1600" b="1" i="1">
                <a:solidFill>
                  <a:schemeClr val="tx2"/>
                </a:solidFill>
                <a:latin typeface="Times New Roman" panose="02020603050405020304" pitchFamily="18" charset="0"/>
                <a:ea typeface="楷体_GB2312" panose="02010609030101010101" pitchFamily="49" charset="-122"/>
              </a:endParaRPr>
            </a:p>
          </p:txBody>
        </p:sp>
        <p:sp>
          <p:nvSpPr>
            <p:cNvPr id="59428" name="Text Box 20">
              <a:extLst>
                <a:ext uri="{FF2B5EF4-FFF2-40B4-BE49-F238E27FC236}">
                  <a16:creationId xmlns:a16="http://schemas.microsoft.com/office/drawing/2014/main" id="{FC6AA474-0082-4222-B41B-2D8066662CAB}"/>
                </a:ext>
              </a:extLst>
            </p:cNvPr>
            <p:cNvSpPr txBox="1">
              <a:spLocks noChangeArrowheads="1"/>
            </p:cNvSpPr>
            <p:nvPr/>
          </p:nvSpPr>
          <p:spPr bwMode="auto">
            <a:xfrm>
              <a:off x="4921" y="2175"/>
              <a:ext cx="3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G</a:t>
              </a:r>
            </a:p>
          </p:txBody>
        </p:sp>
      </p:grpSp>
      <p:grpSp>
        <p:nvGrpSpPr>
          <p:cNvPr id="59398" name="Group 48">
            <a:extLst>
              <a:ext uri="{FF2B5EF4-FFF2-40B4-BE49-F238E27FC236}">
                <a16:creationId xmlns:a16="http://schemas.microsoft.com/office/drawing/2014/main" id="{A1CB0463-9FF4-4AD4-9D25-A046E8F08F8F}"/>
              </a:ext>
            </a:extLst>
          </p:cNvPr>
          <p:cNvGrpSpPr>
            <a:grpSpLocks/>
          </p:cNvGrpSpPr>
          <p:nvPr/>
        </p:nvGrpSpPr>
        <p:grpSpPr bwMode="auto">
          <a:xfrm>
            <a:off x="5291138" y="1773238"/>
            <a:ext cx="4175125" cy="2713037"/>
            <a:chOff x="3333" y="1117"/>
            <a:chExt cx="2630" cy="1709"/>
          </a:xfrm>
        </p:grpSpPr>
        <p:sp>
          <p:nvSpPr>
            <p:cNvPr id="59416" name="Text Box 21">
              <a:extLst>
                <a:ext uri="{FF2B5EF4-FFF2-40B4-BE49-F238E27FC236}">
                  <a16:creationId xmlns:a16="http://schemas.microsoft.com/office/drawing/2014/main" id="{85E73190-4EA8-4D18-B206-3FDD444F96B9}"/>
                </a:ext>
              </a:extLst>
            </p:cNvPr>
            <p:cNvSpPr txBox="1">
              <a:spLocks noChangeArrowheads="1"/>
            </p:cNvSpPr>
            <p:nvPr/>
          </p:nvSpPr>
          <p:spPr bwMode="auto">
            <a:xfrm>
              <a:off x="5284" y="2614"/>
              <a:ext cx="3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Q</a:t>
              </a:r>
              <a:r>
                <a:rPr lang="en-US" altLang="zh-CN" sz="1600" b="1" i="1" baseline="-25000">
                  <a:solidFill>
                    <a:schemeClr val="tx2"/>
                  </a:solidFill>
                  <a:latin typeface="Times New Roman" panose="02020603050405020304" pitchFamily="18" charset="0"/>
                  <a:ea typeface="楷体_GB2312" panose="02010609030101010101" pitchFamily="49" charset="-122"/>
                </a:rPr>
                <a:t>0</a:t>
              </a:r>
            </a:p>
          </p:txBody>
        </p:sp>
        <p:grpSp>
          <p:nvGrpSpPr>
            <p:cNvPr id="59417" name="Group 47">
              <a:extLst>
                <a:ext uri="{FF2B5EF4-FFF2-40B4-BE49-F238E27FC236}">
                  <a16:creationId xmlns:a16="http://schemas.microsoft.com/office/drawing/2014/main" id="{2C025003-25E4-445E-808F-0BF761D13536}"/>
                </a:ext>
              </a:extLst>
            </p:cNvPr>
            <p:cNvGrpSpPr>
              <a:grpSpLocks/>
            </p:cNvGrpSpPr>
            <p:nvPr/>
          </p:nvGrpSpPr>
          <p:grpSpPr bwMode="auto">
            <a:xfrm>
              <a:off x="3333" y="1117"/>
              <a:ext cx="2630" cy="1618"/>
              <a:chOff x="3333" y="1117"/>
              <a:chExt cx="2630" cy="1618"/>
            </a:xfrm>
          </p:grpSpPr>
          <p:sp>
            <p:nvSpPr>
              <p:cNvPr id="59418" name="Line 6">
                <a:extLst>
                  <a:ext uri="{FF2B5EF4-FFF2-40B4-BE49-F238E27FC236}">
                    <a16:creationId xmlns:a16="http://schemas.microsoft.com/office/drawing/2014/main" id="{AE6B736D-AF55-4916-8D5F-E0DC0EE0167D}"/>
                  </a:ext>
                </a:extLst>
              </p:cNvPr>
              <p:cNvSpPr>
                <a:spLocks noChangeShapeType="1"/>
              </p:cNvSpPr>
              <p:nvPr/>
            </p:nvSpPr>
            <p:spPr bwMode="auto">
              <a:xfrm>
                <a:off x="3515" y="1208"/>
                <a:ext cx="0" cy="1451"/>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19" name="Line 7">
                <a:extLst>
                  <a:ext uri="{FF2B5EF4-FFF2-40B4-BE49-F238E27FC236}">
                    <a16:creationId xmlns:a16="http://schemas.microsoft.com/office/drawing/2014/main" id="{43BBB93A-A860-41AF-B1B5-1F0BD24123AC}"/>
                  </a:ext>
                </a:extLst>
              </p:cNvPr>
              <p:cNvSpPr>
                <a:spLocks noChangeShapeType="1"/>
              </p:cNvSpPr>
              <p:nvPr/>
            </p:nvSpPr>
            <p:spPr bwMode="auto">
              <a:xfrm>
                <a:off x="3515" y="2659"/>
                <a:ext cx="2086"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0" name="Line 8">
                <a:extLst>
                  <a:ext uri="{FF2B5EF4-FFF2-40B4-BE49-F238E27FC236}">
                    <a16:creationId xmlns:a16="http://schemas.microsoft.com/office/drawing/2014/main" id="{706DB47F-ED78-4E9D-B87F-70DAE8B334C4}"/>
                  </a:ext>
                </a:extLst>
              </p:cNvPr>
              <p:cNvSpPr>
                <a:spLocks noChangeShapeType="1"/>
              </p:cNvSpPr>
              <p:nvPr/>
            </p:nvSpPr>
            <p:spPr bwMode="auto">
              <a:xfrm>
                <a:off x="3515" y="1480"/>
                <a:ext cx="1905" cy="1179"/>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1" name="Text Box 15">
                <a:extLst>
                  <a:ext uri="{FF2B5EF4-FFF2-40B4-BE49-F238E27FC236}">
                    <a16:creationId xmlns:a16="http://schemas.microsoft.com/office/drawing/2014/main" id="{8AFAF01F-1395-43D3-BB16-FC366226EEF0}"/>
                  </a:ext>
                </a:extLst>
              </p:cNvPr>
              <p:cNvSpPr txBox="1">
                <a:spLocks noChangeArrowheads="1"/>
              </p:cNvSpPr>
              <p:nvPr/>
            </p:nvSpPr>
            <p:spPr bwMode="auto">
              <a:xfrm>
                <a:off x="3787" y="1389"/>
                <a:ext cx="49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D=f(p)</a:t>
                </a:r>
              </a:p>
            </p:txBody>
          </p:sp>
          <p:sp>
            <p:nvSpPr>
              <p:cNvPr id="59422" name="Text Box 16">
                <a:extLst>
                  <a:ext uri="{FF2B5EF4-FFF2-40B4-BE49-F238E27FC236}">
                    <a16:creationId xmlns:a16="http://schemas.microsoft.com/office/drawing/2014/main" id="{801E713B-3015-4210-A634-F8BF505F39BC}"/>
                  </a:ext>
                </a:extLst>
              </p:cNvPr>
              <p:cNvSpPr txBox="1">
                <a:spLocks noChangeArrowheads="1"/>
              </p:cNvSpPr>
              <p:nvPr/>
            </p:nvSpPr>
            <p:spPr bwMode="auto">
              <a:xfrm>
                <a:off x="5646" y="2523"/>
                <a:ext cx="3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Q</a:t>
                </a:r>
              </a:p>
            </p:txBody>
          </p:sp>
          <p:sp>
            <p:nvSpPr>
              <p:cNvPr id="59423" name="Text Box 22">
                <a:extLst>
                  <a:ext uri="{FF2B5EF4-FFF2-40B4-BE49-F238E27FC236}">
                    <a16:creationId xmlns:a16="http://schemas.microsoft.com/office/drawing/2014/main" id="{E06E2777-D414-4F01-9D82-176D45830F54}"/>
                  </a:ext>
                </a:extLst>
              </p:cNvPr>
              <p:cNvSpPr txBox="1">
                <a:spLocks noChangeArrowheads="1"/>
              </p:cNvSpPr>
              <p:nvPr/>
            </p:nvSpPr>
            <p:spPr bwMode="auto">
              <a:xfrm>
                <a:off x="3333" y="1117"/>
                <a:ext cx="3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600" b="1" i="1">
                    <a:solidFill>
                      <a:schemeClr val="tx2"/>
                    </a:solidFill>
                    <a:latin typeface="Times New Roman" panose="02020603050405020304" pitchFamily="18" charset="0"/>
                    <a:ea typeface="楷体_GB2312" panose="02010609030101010101" pitchFamily="49" charset="-122"/>
                  </a:rPr>
                  <a:t>p</a:t>
                </a:r>
              </a:p>
            </p:txBody>
          </p:sp>
        </p:grpSp>
      </p:grpSp>
      <p:sp>
        <p:nvSpPr>
          <p:cNvPr id="381977" name="Text Box 25">
            <a:extLst>
              <a:ext uri="{FF2B5EF4-FFF2-40B4-BE49-F238E27FC236}">
                <a16:creationId xmlns:a16="http://schemas.microsoft.com/office/drawing/2014/main" id="{6A3AE30D-9725-4661-9284-56CB0CF06B10}"/>
              </a:ext>
            </a:extLst>
          </p:cNvPr>
          <p:cNvSpPr txBox="1">
            <a:spLocks noChangeArrowheads="1"/>
          </p:cNvSpPr>
          <p:nvPr/>
        </p:nvSpPr>
        <p:spPr bwMode="auto">
          <a:xfrm>
            <a:off x="0" y="1628775"/>
            <a:ext cx="5219700" cy="3028950"/>
          </a:xfrm>
          <a:prstGeom prst="rect">
            <a:avLst/>
          </a:prstGeom>
          <a:solidFill>
            <a:srgbClr val="FF9900"/>
          </a:solidFill>
          <a:ln w="50800" algn="ctr">
            <a:solidFill>
              <a:srgbClr val="0033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kumimoji="1" lang="en-US" altLang="zh-CN" sz="2000" b="1">
                <a:latin typeface="Times New Roman" panose="02020603050405020304" pitchFamily="18" charset="0"/>
              </a:rPr>
              <a:t>A</a:t>
            </a:r>
            <a:r>
              <a:rPr kumimoji="1" lang="zh-CN" altLang="en-US" sz="2000" b="1">
                <a:latin typeface="Times New Roman" panose="02020603050405020304" pitchFamily="18" charset="0"/>
              </a:rPr>
              <a:t>厂商                                   </a:t>
            </a:r>
            <a:r>
              <a:rPr kumimoji="1" lang="en-US" altLang="zh-CN" sz="2000" b="1">
                <a:latin typeface="Times New Roman" panose="02020603050405020304" pitchFamily="18" charset="0"/>
              </a:rPr>
              <a:t>B</a:t>
            </a:r>
            <a:r>
              <a:rPr kumimoji="1" lang="zh-CN" altLang="en-US" sz="2000" b="1">
                <a:latin typeface="Times New Roman" panose="02020603050405020304" pitchFamily="18" charset="0"/>
              </a:rPr>
              <a:t>厂商</a:t>
            </a:r>
          </a:p>
          <a:p>
            <a:pPr eaLnBrk="1" hangingPunct="1">
              <a:spcBef>
                <a:spcPct val="50000"/>
              </a:spcBef>
              <a:buFontTx/>
              <a:buNone/>
            </a:pPr>
            <a:r>
              <a:rPr kumimoji="1" lang="en-US" altLang="zh-CN" sz="2000" b="1">
                <a:latin typeface="Times New Roman" panose="02020603050405020304" pitchFamily="18" charset="0"/>
              </a:rPr>
              <a:t>OQ</a:t>
            </a:r>
            <a:r>
              <a:rPr kumimoji="1" lang="en-US" altLang="zh-CN" sz="1200" b="1">
                <a:latin typeface="Times New Roman" panose="02020603050405020304" pitchFamily="18" charset="0"/>
              </a:rPr>
              <a:t>1</a:t>
            </a:r>
            <a:r>
              <a:rPr kumimoji="1" lang="en-US" altLang="zh-CN" sz="2000" b="1">
                <a:latin typeface="Times New Roman" panose="02020603050405020304" pitchFamily="18" charset="0"/>
              </a:rPr>
              <a:t>=Q/2                          OQ</a:t>
            </a:r>
            <a:r>
              <a:rPr kumimoji="1" lang="en-US" altLang="zh-CN" sz="1400" b="1">
                <a:latin typeface="Times New Roman" panose="02020603050405020304" pitchFamily="18" charset="0"/>
              </a:rPr>
              <a:t>1</a:t>
            </a:r>
            <a:r>
              <a:rPr kumimoji="1" lang="en-US" altLang="zh-CN" sz="2000" b="1">
                <a:latin typeface="Times New Roman" panose="02020603050405020304" pitchFamily="18" charset="0"/>
              </a:rPr>
              <a:t>/2=Q/4</a:t>
            </a:r>
          </a:p>
          <a:p>
            <a:pPr eaLnBrk="1" hangingPunct="1">
              <a:spcBef>
                <a:spcPct val="50000"/>
              </a:spcBef>
              <a:buFontTx/>
              <a:buNone/>
            </a:pPr>
            <a:endParaRPr kumimoji="1" lang="en-US" altLang="zh-CN" sz="2000" b="1">
              <a:latin typeface="Times New Roman" panose="02020603050405020304" pitchFamily="18" charset="0"/>
            </a:endParaRPr>
          </a:p>
          <a:p>
            <a:pPr eaLnBrk="1" hangingPunct="1">
              <a:spcBef>
                <a:spcPct val="50000"/>
              </a:spcBef>
              <a:buFontTx/>
              <a:buNone/>
            </a:pPr>
            <a:r>
              <a:rPr kumimoji="1" lang="en-US" altLang="zh-CN" sz="2000" b="1">
                <a:latin typeface="Times New Roman" panose="02020603050405020304" pitchFamily="18" charset="0"/>
              </a:rPr>
              <a:t>(Q-Q/4)/2=3Q/8           (Q-3Q/8)/2=5Q/16</a:t>
            </a:r>
          </a:p>
          <a:p>
            <a:pPr eaLnBrk="1" hangingPunct="1">
              <a:spcBef>
                <a:spcPct val="50000"/>
              </a:spcBef>
              <a:buFontTx/>
              <a:buNone/>
            </a:pPr>
            <a:endParaRPr kumimoji="1" lang="en-US" altLang="zh-CN" sz="2000" b="1">
              <a:latin typeface="Times New Roman" panose="02020603050405020304" pitchFamily="18" charset="0"/>
            </a:endParaRPr>
          </a:p>
          <a:p>
            <a:pPr eaLnBrk="1" hangingPunct="1">
              <a:spcBef>
                <a:spcPct val="50000"/>
              </a:spcBef>
              <a:buFontTx/>
              <a:buNone/>
            </a:pPr>
            <a:r>
              <a:rPr kumimoji="1" lang="en-US" altLang="zh-CN" sz="2000" b="1">
                <a:latin typeface="Times New Roman" panose="02020603050405020304" pitchFamily="18" charset="0"/>
              </a:rPr>
              <a:t>(Q-5Q/16)/2=11Q/32     (Q-11Q/32)/2=21Q/64</a:t>
            </a:r>
          </a:p>
        </p:txBody>
      </p:sp>
      <p:sp>
        <p:nvSpPr>
          <p:cNvPr id="381978" name="Text Box 26">
            <a:extLst>
              <a:ext uri="{FF2B5EF4-FFF2-40B4-BE49-F238E27FC236}">
                <a16:creationId xmlns:a16="http://schemas.microsoft.com/office/drawing/2014/main" id="{7E75D43E-5DAF-4839-865F-1DF0F179CB1D}"/>
              </a:ext>
            </a:extLst>
          </p:cNvPr>
          <p:cNvSpPr txBox="1">
            <a:spLocks noChangeArrowheads="1"/>
          </p:cNvSpPr>
          <p:nvPr/>
        </p:nvSpPr>
        <p:spPr bwMode="auto">
          <a:xfrm>
            <a:off x="250825" y="5084763"/>
            <a:ext cx="4724400" cy="895350"/>
          </a:xfrm>
          <a:prstGeom prst="rect">
            <a:avLst/>
          </a:prstGeom>
          <a:solidFill>
            <a:srgbClr val="FF9900"/>
          </a:solidFill>
          <a:ln w="41275" algn="ctr">
            <a:solidFill>
              <a:srgbClr val="FF99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kumimoji="1" lang="en-US" altLang="zh-CN" sz="2000" b="1">
                <a:latin typeface="Times New Roman" panose="02020603050405020304" pitchFamily="18" charset="0"/>
              </a:rPr>
              <a:t>A</a:t>
            </a:r>
            <a:r>
              <a:rPr kumimoji="1" lang="zh-CN" altLang="en-US" sz="2000" b="1">
                <a:latin typeface="Times New Roman" panose="02020603050405020304" pitchFamily="18" charset="0"/>
              </a:rPr>
              <a:t>厂商的均衡产量：</a:t>
            </a:r>
            <a:r>
              <a:rPr kumimoji="1" lang="en-US" altLang="zh-CN" sz="2000" b="1">
                <a:latin typeface="Times New Roman" panose="02020603050405020304" pitchFamily="18" charset="0"/>
              </a:rPr>
              <a:t>(=B</a:t>
            </a:r>
            <a:r>
              <a:rPr kumimoji="1" lang="zh-CN" altLang="zh-CN" sz="2000" b="1">
                <a:latin typeface="Times New Roman" panose="02020603050405020304" pitchFamily="18" charset="0"/>
              </a:rPr>
              <a:t>厂商均衡产量）</a:t>
            </a:r>
            <a:endParaRPr kumimoji="1" lang="zh-CN" altLang="en-US" sz="2000" b="1">
              <a:latin typeface="Times New Roman" panose="02020603050405020304" pitchFamily="18" charset="0"/>
            </a:endParaRPr>
          </a:p>
          <a:p>
            <a:pPr eaLnBrk="1" hangingPunct="1">
              <a:spcBef>
                <a:spcPct val="50000"/>
              </a:spcBef>
              <a:buFontTx/>
              <a:buNone/>
            </a:pPr>
            <a:r>
              <a:rPr kumimoji="1" lang="en-US" altLang="zh-CN" sz="2000" b="1">
                <a:latin typeface="Times New Roman" panose="02020603050405020304" pitchFamily="18" charset="0"/>
              </a:rPr>
              <a:t>Q</a:t>
            </a:r>
            <a:r>
              <a:rPr kumimoji="1" lang="zh-CN" altLang="en-US" sz="2000" b="1">
                <a:latin typeface="Times New Roman" panose="02020603050405020304" pitchFamily="18" charset="0"/>
              </a:rPr>
              <a:t>（</a:t>
            </a:r>
            <a:r>
              <a:rPr kumimoji="1" lang="en-US" altLang="zh-CN" sz="2000" b="1">
                <a:latin typeface="Times New Roman" panose="02020603050405020304" pitchFamily="18" charset="0"/>
              </a:rPr>
              <a:t>1/2-1/8-1/32-……)=Q/3</a:t>
            </a:r>
          </a:p>
        </p:txBody>
      </p:sp>
      <p:sp>
        <p:nvSpPr>
          <p:cNvPr id="381979" name="Text Box 27">
            <a:extLst>
              <a:ext uri="{FF2B5EF4-FFF2-40B4-BE49-F238E27FC236}">
                <a16:creationId xmlns:a16="http://schemas.microsoft.com/office/drawing/2014/main" id="{4C648ACC-0A94-494F-9EEF-FF7DEC751D61}"/>
              </a:ext>
            </a:extLst>
          </p:cNvPr>
          <p:cNvSpPr txBox="1">
            <a:spLocks noChangeArrowheads="1"/>
          </p:cNvSpPr>
          <p:nvPr/>
        </p:nvSpPr>
        <p:spPr bwMode="auto">
          <a:xfrm>
            <a:off x="5364163" y="5373688"/>
            <a:ext cx="3352800" cy="438150"/>
          </a:xfrm>
          <a:prstGeom prst="rect">
            <a:avLst/>
          </a:prstGeom>
          <a:solidFill>
            <a:srgbClr val="FF9900"/>
          </a:solidFill>
          <a:ln w="41275" algn="ctr">
            <a:solidFill>
              <a:srgbClr val="FF99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kumimoji="1" lang="zh-CN" altLang="en-US" sz="2000" b="1">
                <a:latin typeface="Times New Roman" panose="02020603050405020304" pitchFamily="18" charset="0"/>
              </a:rPr>
              <a:t>行业的均衡产量</a:t>
            </a:r>
            <a:r>
              <a:rPr kumimoji="1" lang="en-US" altLang="zh-CN" sz="2000" b="1">
                <a:latin typeface="Times New Roman" panose="02020603050405020304" pitchFamily="18" charset="0"/>
              </a:rPr>
              <a:t>=2Q/3</a:t>
            </a:r>
          </a:p>
        </p:txBody>
      </p:sp>
      <p:sp>
        <p:nvSpPr>
          <p:cNvPr id="381981" name="Line 29">
            <a:extLst>
              <a:ext uri="{FF2B5EF4-FFF2-40B4-BE49-F238E27FC236}">
                <a16:creationId xmlns:a16="http://schemas.microsoft.com/office/drawing/2014/main" id="{12FBB1B9-9ED2-4DA9-A875-7EF8287DB8F6}"/>
              </a:ext>
            </a:extLst>
          </p:cNvPr>
          <p:cNvSpPr>
            <a:spLocks noChangeShapeType="1"/>
          </p:cNvSpPr>
          <p:nvPr/>
        </p:nvSpPr>
        <p:spPr bwMode="auto">
          <a:xfrm>
            <a:off x="684213" y="2781300"/>
            <a:ext cx="0" cy="576263"/>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81982" name="Text Box 30">
            <a:extLst>
              <a:ext uri="{FF2B5EF4-FFF2-40B4-BE49-F238E27FC236}">
                <a16:creationId xmlns:a16="http://schemas.microsoft.com/office/drawing/2014/main" id="{A9B75EEF-1F7B-4A62-B56F-12BC5FE3468B}"/>
              </a:ext>
            </a:extLst>
          </p:cNvPr>
          <p:cNvSpPr txBox="1">
            <a:spLocks noChangeArrowheads="1"/>
          </p:cNvSpPr>
          <p:nvPr/>
        </p:nvSpPr>
        <p:spPr bwMode="auto">
          <a:xfrm>
            <a:off x="900113" y="2852738"/>
            <a:ext cx="838200" cy="466725"/>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kumimoji="1" lang="en-US" altLang="zh-CN" sz="2400">
                <a:solidFill>
                  <a:srgbClr val="0000CC"/>
                </a:solidFill>
                <a:latin typeface="Times New Roman" panose="02020603050405020304" pitchFamily="18" charset="0"/>
              </a:rPr>
              <a:t>Q/8</a:t>
            </a:r>
          </a:p>
        </p:txBody>
      </p:sp>
      <p:sp>
        <p:nvSpPr>
          <p:cNvPr id="381983" name="Line 31">
            <a:extLst>
              <a:ext uri="{FF2B5EF4-FFF2-40B4-BE49-F238E27FC236}">
                <a16:creationId xmlns:a16="http://schemas.microsoft.com/office/drawing/2014/main" id="{6E9F1E39-EFE5-49E1-94A2-4318B11CD536}"/>
              </a:ext>
            </a:extLst>
          </p:cNvPr>
          <p:cNvSpPr>
            <a:spLocks noChangeShapeType="1"/>
          </p:cNvSpPr>
          <p:nvPr/>
        </p:nvSpPr>
        <p:spPr bwMode="auto">
          <a:xfrm>
            <a:off x="1331913" y="2636838"/>
            <a:ext cx="1295400" cy="0"/>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81984" name="Line 32">
            <a:extLst>
              <a:ext uri="{FF2B5EF4-FFF2-40B4-BE49-F238E27FC236}">
                <a16:creationId xmlns:a16="http://schemas.microsoft.com/office/drawing/2014/main" id="{00DF7FD2-DC7A-41F4-9D9C-100371C04F99}"/>
              </a:ext>
            </a:extLst>
          </p:cNvPr>
          <p:cNvSpPr>
            <a:spLocks noChangeShapeType="1"/>
          </p:cNvSpPr>
          <p:nvPr/>
        </p:nvSpPr>
        <p:spPr bwMode="auto">
          <a:xfrm flipH="1">
            <a:off x="1692275" y="2781300"/>
            <a:ext cx="1368425" cy="576263"/>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81985" name="Line 33">
            <a:extLst>
              <a:ext uri="{FF2B5EF4-FFF2-40B4-BE49-F238E27FC236}">
                <a16:creationId xmlns:a16="http://schemas.microsoft.com/office/drawing/2014/main" id="{EB00AAAB-85F7-4E85-AE5A-C13C0C26CC07}"/>
              </a:ext>
            </a:extLst>
          </p:cNvPr>
          <p:cNvSpPr>
            <a:spLocks noChangeShapeType="1"/>
          </p:cNvSpPr>
          <p:nvPr/>
        </p:nvSpPr>
        <p:spPr bwMode="auto">
          <a:xfrm>
            <a:off x="1979613" y="3500438"/>
            <a:ext cx="431800" cy="0"/>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81987" name="Line 35">
            <a:extLst>
              <a:ext uri="{FF2B5EF4-FFF2-40B4-BE49-F238E27FC236}">
                <a16:creationId xmlns:a16="http://schemas.microsoft.com/office/drawing/2014/main" id="{5C96C8BA-9AD3-4A69-B774-784ED93D097E}"/>
              </a:ext>
            </a:extLst>
          </p:cNvPr>
          <p:cNvSpPr>
            <a:spLocks noChangeShapeType="1"/>
          </p:cNvSpPr>
          <p:nvPr/>
        </p:nvSpPr>
        <p:spPr bwMode="auto">
          <a:xfrm>
            <a:off x="684213" y="3716338"/>
            <a:ext cx="0" cy="576262"/>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81989" name="Line 37">
            <a:extLst>
              <a:ext uri="{FF2B5EF4-FFF2-40B4-BE49-F238E27FC236}">
                <a16:creationId xmlns:a16="http://schemas.microsoft.com/office/drawing/2014/main" id="{55DF0CDC-8B93-4D1B-9F7B-099B2DD5D282}"/>
              </a:ext>
            </a:extLst>
          </p:cNvPr>
          <p:cNvSpPr>
            <a:spLocks noChangeShapeType="1"/>
          </p:cNvSpPr>
          <p:nvPr/>
        </p:nvSpPr>
        <p:spPr bwMode="auto">
          <a:xfrm flipH="1">
            <a:off x="1835150" y="3716338"/>
            <a:ext cx="1223963" cy="504825"/>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81990" name="Line 38">
            <a:extLst>
              <a:ext uri="{FF2B5EF4-FFF2-40B4-BE49-F238E27FC236}">
                <a16:creationId xmlns:a16="http://schemas.microsoft.com/office/drawing/2014/main" id="{6ECE9D00-D8BD-4653-A0C7-E34EF8400E82}"/>
              </a:ext>
            </a:extLst>
          </p:cNvPr>
          <p:cNvSpPr>
            <a:spLocks noChangeShapeType="1"/>
          </p:cNvSpPr>
          <p:nvPr/>
        </p:nvSpPr>
        <p:spPr bwMode="auto">
          <a:xfrm flipV="1">
            <a:off x="3059113" y="2781300"/>
            <a:ext cx="0" cy="576263"/>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81991" name="Line 39">
            <a:extLst>
              <a:ext uri="{FF2B5EF4-FFF2-40B4-BE49-F238E27FC236}">
                <a16:creationId xmlns:a16="http://schemas.microsoft.com/office/drawing/2014/main" id="{A9733D5F-B7E7-4ED9-8757-2CC9D0C995FC}"/>
              </a:ext>
            </a:extLst>
          </p:cNvPr>
          <p:cNvSpPr>
            <a:spLocks noChangeShapeType="1"/>
          </p:cNvSpPr>
          <p:nvPr/>
        </p:nvSpPr>
        <p:spPr bwMode="auto">
          <a:xfrm flipV="1">
            <a:off x="3059113" y="3789363"/>
            <a:ext cx="0" cy="503237"/>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81993" name="Line 41">
            <a:extLst>
              <a:ext uri="{FF2B5EF4-FFF2-40B4-BE49-F238E27FC236}">
                <a16:creationId xmlns:a16="http://schemas.microsoft.com/office/drawing/2014/main" id="{A28A5ED9-3FD3-4F65-8A55-CF01E7756733}"/>
              </a:ext>
            </a:extLst>
          </p:cNvPr>
          <p:cNvSpPr>
            <a:spLocks noChangeShapeType="1"/>
          </p:cNvSpPr>
          <p:nvPr/>
        </p:nvSpPr>
        <p:spPr bwMode="auto">
          <a:xfrm>
            <a:off x="2339975" y="4437063"/>
            <a:ext cx="215900" cy="0"/>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381994" name="Text Box 42">
            <a:extLst>
              <a:ext uri="{FF2B5EF4-FFF2-40B4-BE49-F238E27FC236}">
                <a16:creationId xmlns:a16="http://schemas.microsoft.com/office/drawing/2014/main" id="{BFFC7B76-6403-46ED-9CAD-249BE74D4146}"/>
              </a:ext>
            </a:extLst>
          </p:cNvPr>
          <p:cNvSpPr txBox="1">
            <a:spLocks noChangeArrowheads="1"/>
          </p:cNvSpPr>
          <p:nvPr/>
        </p:nvSpPr>
        <p:spPr bwMode="auto">
          <a:xfrm>
            <a:off x="900113" y="3789363"/>
            <a:ext cx="838200" cy="466725"/>
          </a:xfrm>
          <a:prstGeom prst="rect">
            <a:avLst/>
          </a:prstGeom>
          <a:noFill/>
          <a:ln w="9525" algn="ctr">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kumimoji="1" lang="en-US" altLang="zh-CN" sz="2400">
                <a:solidFill>
                  <a:srgbClr val="0000CC"/>
                </a:solidFill>
                <a:latin typeface="Times New Roman" panose="02020603050405020304" pitchFamily="18" charset="0"/>
              </a:rPr>
              <a:t>Q/32</a:t>
            </a:r>
          </a:p>
        </p:txBody>
      </p:sp>
      <p:sp>
        <p:nvSpPr>
          <p:cNvPr id="381995" name="Text Box 43">
            <a:extLst>
              <a:ext uri="{FF2B5EF4-FFF2-40B4-BE49-F238E27FC236}">
                <a16:creationId xmlns:a16="http://schemas.microsoft.com/office/drawing/2014/main" id="{56CAA46F-6BB3-45BD-B6B9-B3EC2AFE2824}"/>
              </a:ext>
            </a:extLst>
          </p:cNvPr>
          <p:cNvSpPr txBox="1">
            <a:spLocks noChangeArrowheads="1"/>
          </p:cNvSpPr>
          <p:nvPr/>
        </p:nvSpPr>
        <p:spPr bwMode="auto">
          <a:xfrm>
            <a:off x="3276600" y="2852738"/>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kumimoji="1" lang="en-US" altLang="zh-CN" sz="2400">
                <a:solidFill>
                  <a:srgbClr val="FF0000"/>
                </a:solidFill>
                <a:latin typeface="Times New Roman" panose="02020603050405020304" pitchFamily="18" charset="0"/>
              </a:rPr>
              <a:t>Q/16</a:t>
            </a:r>
          </a:p>
        </p:txBody>
      </p:sp>
      <p:sp>
        <p:nvSpPr>
          <p:cNvPr id="381996" name="Text Box 44">
            <a:extLst>
              <a:ext uri="{FF2B5EF4-FFF2-40B4-BE49-F238E27FC236}">
                <a16:creationId xmlns:a16="http://schemas.microsoft.com/office/drawing/2014/main" id="{734214BA-97D7-4C19-B8C5-8D95215FD338}"/>
              </a:ext>
            </a:extLst>
          </p:cNvPr>
          <p:cNvSpPr txBox="1">
            <a:spLocks noChangeArrowheads="1"/>
          </p:cNvSpPr>
          <p:nvPr/>
        </p:nvSpPr>
        <p:spPr bwMode="auto">
          <a:xfrm>
            <a:off x="3419475" y="3789363"/>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kumimoji="1" lang="en-US" altLang="zh-CN" sz="2400">
                <a:solidFill>
                  <a:srgbClr val="FF0000"/>
                </a:solidFill>
                <a:latin typeface="Times New Roman" panose="02020603050405020304" pitchFamily="18" charset="0"/>
              </a:rPr>
              <a:t>Q/64</a:t>
            </a:r>
          </a:p>
        </p:txBody>
      </p:sp>
      <p:sp>
        <p:nvSpPr>
          <p:cNvPr id="59415" name="Text Box 49">
            <a:extLst>
              <a:ext uri="{FF2B5EF4-FFF2-40B4-BE49-F238E27FC236}">
                <a16:creationId xmlns:a16="http://schemas.microsoft.com/office/drawing/2014/main" id="{5B4DE929-6538-4829-B829-2AB8C53539BA}"/>
              </a:ext>
            </a:extLst>
          </p:cNvPr>
          <p:cNvSpPr txBox="1">
            <a:spLocks noChangeArrowheads="1"/>
          </p:cNvSpPr>
          <p:nvPr/>
        </p:nvSpPr>
        <p:spPr bwMode="auto">
          <a:xfrm>
            <a:off x="5364163" y="4149725"/>
            <a:ext cx="504825"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solidFill>
                  <a:schemeClr val="tx2"/>
                </a:solidFill>
              </a:rPr>
              <a:t>O</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1977"/>
                                        </p:tgtEl>
                                        <p:attrNameLst>
                                          <p:attrName>style.visibility</p:attrName>
                                        </p:attrNameLst>
                                      </p:cBhvr>
                                      <p:to>
                                        <p:strVal val="visible"/>
                                      </p:to>
                                    </p:set>
                                    <p:animEffect transition="in" filter="blinds(horizontal)">
                                      <p:cBhvr>
                                        <p:cTn id="7" dur="500"/>
                                        <p:tgtEl>
                                          <p:spTgt spid="3819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81997"/>
                                        </p:tgtEl>
                                        <p:attrNameLst>
                                          <p:attrName>style.visibility</p:attrName>
                                        </p:attrNameLst>
                                      </p:cBhvr>
                                      <p:to>
                                        <p:strVal val="visible"/>
                                      </p:to>
                                    </p:set>
                                    <p:animEffect transition="in" filter="blinds(horizontal)">
                                      <p:cBhvr>
                                        <p:cTn id="12" dur="500"/>
                                        <p:tgtEl>
                                          <p:spTgt spid="38199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81983"/>
                                        </p:tgtEl>
                                        <p:attrNameLst>
                                          <p:attrName>style.visibility</p:attrName>
                                        </p:attrNameLst>
                                      </p:cBhvr>
                                      <p:to>
                                        <p:strVal val="visible"/>
                                      </p:to>
                                    </p:set>
                                    <p:animEffect transition="in" filter="blinds(horizontal)">
                                      <p:cBhvr>
                                        <p:cTn id="17" dur="500"/>
                                        <p:tgtEl>
                                          <p:spTgt spid="38198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81998"/>
                                        </p:tgtEl>
                                        <p:attrNameLst>
                                          <p:attrName>style.visibility</p:attrName>
                                        </p:attrNameLst>
                                      </p:cBhvr>
                                      <p:to>
                                        <p:strVal val="visible"/>
                                      </p:to>
                                    </p:set>
                                    <p:animEffect transition="in" filter="blinds(horizontal)">
                                      <p:cBhvr>
                                        <p:cTn id="22" dur="500"/>
                                        <p:tgtEl>
                                          <p:spTgt spid="38199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81984"/>
                                        </p:tgtEl>
                                        <p:attrNameLst>
                                          <p:attrName>style.visibility</p:attrName>
                                        </p:attrNameLst>
                                      </p:cBhvr>
                                      <p:to>
                                        <p:strVal val="visible"/>
                                      </p:to>
                                    </p:set>
                                    <p:animEffect transition="in" filter="blinds(horizontal)">
                                      <p:cBhvr>
                                        <p:cTn id="27" dur="500"/>
                                        <p:tgtEl>
                                          <p:spTgt spid="38198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81981"/>
                                        </p:tgtEl>
                                        <p:attrNameLst>
                                          <p:attrName>style.visibility</p:attrName>
                                        </p:attrNameLst>
                                      </p:cBhvr>
                                      <p:to>
                                        <p:strVal val="visible"/>
                                      </p:to>
                                    </p:set>
                                    <p:animEffect transition="in" filter="blinds(horizontal)">
                                      <p:cBhvr>
                                        <p:cTn id="32" dur="500"/>
                                        <p:tgtEl>
                                          <p:spTgt spid="38198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81982"/>
                                        </p:tgtEl>
                                        <p:attrNameLst>
                                          <p:attrName>style.visibility</p:attrName>
                                        </p:attrNameLst>
                                      </p:cBhvr>
                                      <p:to>
                                        <p:strVal val="visible"/>
                                      </p:to>
                                    </p:set>
                                    <p:animEffect transition="in" filter="blinds(horizontal)">
                                      <p:cBhvr>
                                        <p:cTn id="37" dur="500"/>
                                        <p:tgtEl>
                                          <p:spTgt spid="38198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381985"/>
                                        </p:tgtEl>
                                        <p:attrNameLst>
                                          <p:attrName>style.visibility</p:attrName>
                                        </p:attrNameLst>
                                      </p:cBhvr>
                                      <p:to>
                                        <p:strVal val="visible"/>
                                      </p:to>
                                    </p:set>
                                    <p:animEffect transition="in" filter="blinds(horizontal)">
                                      <p:cBhvr>
                                        <p:cTn id="42" dur="500"/>
                                        <p:tgtEl>
                                          <p:spTgt spid="38198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381990"/>
                                        </p:tgtEl>
                                        <p:attrNameLst>
                                          <p:attrName>style.visibility</p:attrName>
                                        </p:attrNameLst>
                                      </p:cBhvr>
                                      <p:to>
                                        <p:strVal val="visible"/>
                                      </p:to>
                                    </p:set>
                                    <p:animEffect transition="in" filter="blinds(horizontal)">
                                      <p:cBhvr>
                                        <p:cTn id="47" dur="500"/>
                                        <p:tgtEl>
                                          <p:spTgt spid="38199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81995"/>
                                        </p:tgtEl>
                                        <p:attrNameLst>
                                          <p:attrName>style.visibility</p:attrName>
                                        </p:attrNameLst>
                                      </p:cBhvr>
                                      <p:to>
                                        <p:strVal val="visible"/>
                                      </p:to>
                                    </p:set>
                                    <p:animEffect transition="in" filter="box(in)">
                                      <p:cBhvr>
                                        <p:cTn id="52" dur="500"/>
                                        <p:tgtEl>
                                          <p:spTgt spid="381995"/>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381989"/>
                                        </p:tgtEl>
                                        <p:attrNameLst>
                                          <p:attrName>style.visibility</p:attrName>
                                        </p:attrNameLst>
                                      </p:cBhvr>
                                      <p:to>
                                        <p:strVal val="visible"/>
                                      </p:to>
                                    </p:set>
                                    <p:animEffect transition="in" filter="blinds(horizontal)">
                                      <p:cBhvr>
                                        <p:cTn id="57" dur="500"/>
                                        <p:tgtEl>
                                          <p:spTgt spid="381989"/>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381987"/>
                                        </p:tgtEl>
                                        <p:attrNameLst>
                                          <p:attrName>style.visibility</p:attrName>
                                        </p:attrNameLst>
                                      </p:cBhvr>
                                      <p:to>
                                        <p:strVal val="visible"/>
                                      </p:to>
                                    </p:set>
                                    <p:animEffect transition="in" filter="blinds(horizontal)">
                                      <p:cBhvr>
                                        <p:cTn id="62" dur="500"/>
                                        <p:tgtEl>
                                          <p:spTgt spid="381987"/>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81994"/>
                                        </p:tgtEl>
                                        <p:attrNameLst>
                                          <p:attrName>style.visibility</p:attrName>
                                        </p:attrNameLst>
                                      </p:cBhvr>
                                      <p:to>
                                        <p:strVal val="visible"/>
                                      </p:to>
                                    </p:set>
                                    <p:animEffect transition="in" filter="blinds(horizontal)">
                                      <p:cBhvr>
                                        <p:cTn id="67" dur="500"/>
                                        <p:tgtEl>
                                          <p:spTgt spid="381994"/>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nodeType="clickEffect">
                                  <p:stCondLst>
                                    <p:cond delay="0"/>
                                  </p:stCondLst>
                                  <p:childTnLst>
                                    <p:set>
                                      <p:cBhvr>
                                        <p:cTn id="71" dur="1" fill="hold">
                                          <p:stCondLst>
                                            <p:cond delay="0"/>
                                          </p:stCondLst>
                                        </p:cTn>
                                        <p:tgtEl>
                                          <p:spTgt spid="381993"/>
                                        </p:tgtEl>
                                        <p:attrNameLst>
                                          <p:attrName>style.visibility</p:attrName>
                                        </p:attrNameLst>
                                      </p:cBhvr>
                                      <p:to>
                                        <p:strVal val="visible"/>
                                      </p:to>
                                    </p:set>
                                    <p:animEffect transition="in" filter="blinds(horizontal)">
                                      <p:cBhvr>
                                        <p:cTn id="72" dur="500"/>
                                        <p:tgtEl>
                                          <p:spTgt spid="381993"/>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nodeType="clickEffect">
                                  <p:stCondLst>
                                    <p:cond delay="0"/>
                                  </p:stCondLst>
                                  <p:childTnLst>
                                    <p:set>
                                      <p:cBhvr>
                                        <p:cTn id="76" dur="1" fill="hold">
                                          <p:stCondLst>
                                            <p:cond delay="0"/>
                                          </p:stCondLst>
                                        </p:cTn>
                                        <p:tgtEl>
                                          <p:spTgt spid="381991"/>
                                        </p:tgtEl>
                                        <p:attrNameLst>
                                          <p:attrName>style.visibility</p:attrName>
                                        </p:attrNameLst>
                                      </p:cBhvr>
                                      <p:to>
                                        <p:strVal val="visible"/>
                                      </p:to>
                                    </p:set>
                                    <p:animEffect transition="in" filter="blinds(horizontal)">
                                      <p:cBhvr>
                                        <p:cTn id="77" dur="500"/>
                                        <p:tgtEl>
                                          <p:spTgt spid="381991"/>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381996"/>
                                        </p:tgtEl>
                                        <p:attrNameLst>
                                          <p:attrName>style.visibility</p:attrName>
                                        </p:attrNameLst>
                                      </p:cBhvr>
                                      <p:to>
                                        <p:strVal val="visible"/>
                                      </p:to>
                                    </p:set>
                                    <p:animEffect transition="in" filter="blinds(horizontal)">
                                      <p:cBhvr>
                                        <p:cTn id="82" dur="500"/>
                                        <p:tgtEl>
                                          <p:spTgt spid="381996"/>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4" presetClass="entr" presetSubtype="16" fill="hold" grpId="0" nodeType="clickEffect">
                                  <p:stCondLst>
                                    <p:cond delay="0"/>
                                  </p:stCondLst>
                                  <p:childTnLst>
                                    <p:set>
                                      <p:cBhvr>
                                        <p:cTn id="86" dur="1" fill="hold">
                                          <p:stCondLst>
                                            <p:cond delay="0"/>
                                          </p:stCondLst>
                                        </p:cTn>
                                        <p:tgtEl>
                                          <p:spTgt spid="381978"/>
                                        </p:tgtEl>
                                        <p:attrNameLst>
                                          <p:attrName>style.visibility</p:attrName>
                                        </p:attrNameLst>
                                      </p:cBhvr>
                                      <p:to>
                                        <p:strVal val="visible"/>
                                      </p:to>
                                    </p:set>
                                    <p:animEffect transition="in" filter="box(in)">
                                      <p:cBhvr>
                                        <p:cTn id="87" dur="500"/>
                                        <p:tgtEl>
                                          <p:spTgt spid="381978"/>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4" presetClass="entr" presetSubtype="16" fill="hold" grpId="0" nodeType="clickEffect">
                                  <p:stCondLst>
                                    <p:cond delay="0"/>
                                  </p:stCondLst>
                                  <p:childTnLst>
                                    <p:set>
                                      <p:cBhvr>
                                        <p:cTn id="91" dur="1" fill="hold">
                                          <p:stCondLst>
                                            <p:cond delay="0"/>
                                          </p:stCondLst>
                                        </p:cTn>
                                        <p:tgtEl>
                                          <p:spTgt spid="381979"/>
                                        </p:tgtEl>
                                        <p:attrNameLst>
                                          <p:attrName>style.visibility</p:attrName>
                                        </p:attrNameLst>
                                      </p:cBhvr>
                                      <p:to>
                                        <p:strVal val="visible"/>
                                      </p:to>
                                    </p:set>
                                    <p:animEffect transition="in" filter="box(in)">
                                      <p:cBhvr>
                                        <p:cTn id="92" dur="500"/>
                                        <p:tgtEl>
                                          <p:spTgt spid="3819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77" grpId="0" animBg="1"/>
      <p:bldP spid="381978" grpId="0" animBg="1"/>
      <p:bldP spid="381979" grpId="0" animBg="1"/>
      <p:bldP spid="381982" grpId="0" animBg="1"/>
      <p:bldP spid="381994" grpId="0" animBg="1"/>
      <p:bldP spid="381995" grpId="0"/>
      <p:bldP spid="38199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灯片编号占位符 5">
            <a:extLst>
              <a:ext uri="{FF2B5EF4-FFF2-40B4-BE49-F238E27FC236}">
                <a16:creationId xmlns:a16="http://schemas.microsoft.com/office/drawing/2014/main" id="{3A0652FF-4DD8-4A7A-8B03-A464A6380FCA}"/>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A64E04B3-6D57-4470-96BF-398241646319}" type="slidenum">
              <a:rPr lang="en-US" altLang="zh-CN" sz="1400" smtClean="0"/>
              <a:pPr>
                <a:spcBef>
                  <a:spcPct val="0"/>
                </a:spcBef>
                <a:buFontTx/>
                <a:buNone/>
              </a:pPr>
              <a:t>53</a:t>
            </a:fld>
            <a:endParaRPr lang="en-US" altLang="zh-CN" sz="1400"/>
          </a:p>
        </p:txBody>
      </p:sp>
      <p:sp>
        <p:nvSpPr>
          <p:cNvPr id="384002" name="Rectangle 2">
            <a:extLst>
              <a:ext uri="{FF2B5EF4-FFF2-40B4-BE49-F238E27FC236}">
                <a16:creationId xmlns:a16="http://schemas.microsoft.com/office/drawing/2014/main" id="{B06B8BCC-4A9B-4671-AD15-FC982D1F5D37}"/>
              </a:ext>
            </a:extLst>
          </p:cNvPr>
          <p:cNvSpPr>
            <a:spLocks noGrp="1" noChangeArrowheads="1"/>
          </p:cNvSpPr>
          <p:nvPr>
            <p:ph type="body" idx="1"/>
          </p:nvPr>
        </p:nvSpPr>
        <p:spPr>
          <a:xfrm>
            <a:off x="179388" y="908050"/>
            <a:ext cx="8723312" cy="5394325"/>
          </a:xfrm>
          <a:solidFill>
            <a:srgbClr val="FF9900"/>
          </a:solidFill>
          <a:ln w="47625">
            <a:solidFill>
              <a:srgbClr val="FF0000"/>
            </a:solidFill>
            <a:miter lim="800000"/>
            <a:headEnd/>
            <a:tailEnd/>
          </a:ln>
        </p:spPr>
        <p:txBody>
          <a:bodyPr/>
          <a:lstStyle/>
          <a:p>
            <a:pPr eaLnBrk="1" hangingPunct="1">
              <a:lnSpc>
                <a:spcPct val="90000"/>
              </a:lnSpc>
              <a:buFontTx/>
              <a:buNone/>
            </a:pPr>
            <a:r>
              <a:rPr lang="zh-CN" altLang="en-US" sz="2400" b="1"/>
              <a:t>如果只有</a:t>
            </a:r>
            <a:r>
              <a:rPr lang="en-US" altLang="zh-CN" sz="2400" b="1" i="1"/>
              <a:t>A</a:t>
            </a:r>
            <a:r>
              <a:rPr lang="zh-CN" altLang="en-US" sz="2400" b="1" i="1"/>
              <a:t>、</a:t>
            </a:r>
            <a:r>
              <a:rPr lang="en-US" altLang="zh-CN" sz="2400" b="1" i="1"/>
              <a:t>B</a:t>
            </a:r>
            <a:r>
              <a:rPr lang="zh-CN" altLang="en-US" sz="2400" b="1"/>
              <a:t>两个厂商，市场总容量为</a:t>
            </a:r>
            <a:r>
              <a:rPr lang="en-US" altLang="zh-CN" sz="2400" b="1" i="1"/>
              <a:t>Q</a:t>
            </a:r>
            <a:r>
              <a:rPr lang="zh-CN" altLang="en-US" sz="2400" b="1"/>
              <a:t>，则：</a:t>
            </a:r>
          </a:p>
          <a:p>
            <a:pPr eaLnBrk="1" hangingPunct="1">
              <a:lnSpc>
                <a:spcPct val="90000"/>
              </a:lnSpc>
              <a:buFontTx/>
              <a:buNone/>
            </a:pPr>
            <a:r>
              <a:rPr lang="en-US" altLang="zh-CN" sz="2400" b="1" i="1"/>
              <a:t>A</a:t>
            </a:r>
            <a:r>
              <a:rPr lang="zh-CN" altLang="en-US" sz="2400" b="1"/>
              <a:t>厂商的均衡产量为：</a:t>
            </a:r>
            <a:r>
              <a:rPr lang="zh-CN" altLang="en-US" sz="2400" b="1" i="1"/>
              <a:t>                        </a:t>
            </a:r>
          </a:p>
          <a:p>
            <a:pPr eaLnBrk="1" hangingPunct="1">
              <a:lnSpc>
                <a:spcPct val="90000"/>
              </a:lnSpc>
              <a:buFontTx/>
              <a:buNone/>
            </a:pPr>
            <a:r>
              <a:rPr lang="en-US" altLang="zh-CN" sz="2400" b="1"/>
              <a:t>Q(1/2-1/8-1/32-</a:t>
            </a:r>
            <a:r>
              <a:rPr lang="en-US" altLang="zh-CN" sz="2400" b="1">
                <a:latin typeface="Arial" panose="020B0604020202020204" pitchFamily="34" charset="0"/>
              </a:rPr>
              <a:t>……</a:t>
            </a:r>
            <a:r>
              <a:rPr lang="en-US" altLang="zh-CN" sz="2400" b="1"/>
              <a:t>)=Q[1-(1/2+1/8+1/32+</a:t>
            </a:r>
            <a:r>
              <a:rPr lang="en-US" altLang="zh-CN" sz="2400" b="1">
                <a:latin typeface="Arial" panose="020B0604020202020204" pitchFamily="34" charset="0"/>
              </a:rPr>
              <a:t>……</a:t>
            </a:r>
            <a:r>
              <a:rPr lang="en-US" altLang="zh-CN" sz="2400" b="1"/>
              <a:t>)]=Q/3</a:t>
            </a:r>
          </a:p>
          <a:p>
            <a:pPr eaLnBrk="1" hangingPunct="1">
              <a:lnSpc>
                <a:spcPct val="90000"/>
              </a:lnSpc>
              <a:buFontTx/>
              <a:buNone/>
            </a:pPr>
            <a:r>
              <a:rPr lang="en-US" altLang="zh-CN" sz="2400" b="1" i="1"/>
              <a:t>B</a:t>
            </a:r>
            <a:r>
              <a:rPr lang="zh-CN" altLang="en-US" sz="2400" b="1"/>
              <a:t>厂商的均衡产量为：</a:t>
            </a:r>
          </a:p>
          <a:p>
            <a:pPr eaLnBrk="1" hangingPunct="1">
              <a:lnSpc>
                <a:spcPct val="90000"/>
              </a:lnSpc>
              <a:buFontTx/>
              <a:buNone/>
            </a:pPr>
            <a:r>
              <a:rPr lang="zh-CN" altLang="en-US" sz="2400" b="1" i="1"/>
              <a:t>                     </a:t>
            </a:r>
            <a:r>
              <a:rPr lang="en-US" altLang="zh-CN" sz="2400" b="1"/>
              <a:t>Q</a:t>
            </a:r>
            <a:r>
              <a:rPr lang="zh-CN" altLang="en-US" sz="2400" b="1"/>
              <a:t>（</a:t>
            </a:r>
            <a:r>
              <a:rPr lang="en-US" altLang="zh-CN" sz="2400" b="1"/>
              <a:t>1/4+1/16+1/64+</a:t>
            </a:r>
            <a:r>
              <a:rPr lang="en-US" altLang="zh-CN" sz="2400" b="1">
                <a:latin typeface="Arial" panose="020B0604020202020204" pitchFamily="34" charset="0"/>
              </a:rPr>
              <a:t>……</a:t>
            </a:r>
            <a:r>
              <a:rPr lang="zh-CN" altLang="en-US" sz="2400" b="1"/>
              <a:t>）</a:t>
            </a:r>
            <a:r>
              <a:rPr lang="en-US" altLang="zh-CN" sz="2400" b="1"/>
              <a:t>=Q/3</a:t>
            </a:r>
          </a:p>
          <a:p>
            <a:pPr eaLnBrk="1" hangingPunct="1">
              <a:lnSpc>
                <a:spcPct val="90000"/>
              </a:lnSpc>
              <a:buFontTx/>
              <a:buNone/>
            </a:pPr>
            <a:r>
              <a:rPr lang="zh-CN" altLang="en-US" sz="2400" b="1"/>
              <a:t>行业的均衡总产量为：</a:t>
            </a:r>
          </a:p>
          <a:p>
            <a:pPr eaLnBrk="1" hangingPunct="1">
              <a:lnSpc>
                <a:spcPct val="90000"/>
              </a:lnSpc>
              <a:buFontTx/>
              <a:buNone/>
            </a:pPr>
            <a:r>
              <a:rPr lang="zh-CN" altLang="en-US" sz="2400" b="1" i="1"/>
              <a:t>                             </a:t>
            </a:r>
            <a:r>
              <a:rPr lang="en-US" altLang="zh-CN" sz="2400" b="1"/>
              <a:t>Q/3+Q/3=2Q/3</a:t>
            </a:r>
          </a:p>
          <a:p>
            <a:pPr eaLnBrk="1" hangingPunct="1">
              <a:lnSpc>
                <a:spcPct val="90000"/>
              </a:lnSpc>
              <a:buFontTx/>
              <a:buNone/>
            </a:pPr>
            <a:r>
              <a:rPr lang="zh-CN" altLang="en-US" sz="2400" b="1"/>
              <a:t>一般结论：</a:t>
            </a:r>
          </a:p>
          <a:p>
            <a:pPr eaLnBrk="1" hangingPunct="1">
              <a:lnSpc>
                <a:spcPct val="90000"/>
              </a:lnSpc>
              <a:buFontTx/>
              <a:buNone/>
            </a:pPr>
            <a:r>
              <a:rPr lang="zh-CN" altLang="en-US" sz="2400" b="1"/>
              <a:t>        每个寡头厂商的均衡产量</a:t>
            </a:r>
            <a:r>
              <a:rPr lang="en-US" altLang="zh-CN" sz="2400" b="1"/>
              <a:t>= Q </a:t>
            </a:r>
            <a:r>
              <a:rPr lang="en-US" altLang="zh-CN" sz="2400" b="1">
                <a:latin typeface="Arial" panose="020B0604020202020204" pitchFamily="34" charset="0"/>
                <a:cs typeface="Times New Roman" panose="02020603050405020304" pitchFamily="18" charset="0"/>
              </a:rPr>
              <a:t>•</a:t>
            </a:r>
            <a:r>
              <a:rPr lang="en-US" altLang="zh-CN" sz="2400" b="1"/>
              <a:t> 1/</a:t>
            </a:r>
            <a:r>
              <a:rPr lang="zh-CN" altLang="en-US" sz="2400" b="1"/>
              <a:t>（</a:t>
            </a:r>
            <a:r>
              <a:rPr lang="en-US" altLang="zh-CN" sz="2400" b="1"/>
              <a:t>m+1</a:t>
            </a:r>
            <a:r>
              <a:rPr lang="zh-CN" altLang="en-US" sz="2400" b="1"/>
              <a:t>）</a:t>
            </a:r>
          </a:p>
          <a:p>
            <a:pPr eaLnBrk="1" hangingPunct="1">
              <a:lnSpc>
                <a:spcPct val="90000"/>
              </a:lnSpc>
              <a:buFontTx/>
              <a:buNone/>
            </a:pPr>
            <a:r>
              <a:rPr lang="zh-CN" altLang="en-US" sz="2400" b="1"/>
              <a:t>             行业的均衡总产量</a:t>
            </a:r>
            <a:r>
              <a:rPr lang="en-US" altLang="zh-CN" sz="2400" b="1"/>
              <a:t>=Q </a:t>
            </a:r>
            <a:r>
              <a:rPr lang="en-US" altLang="zh-CN" sz="2400" b="1">
                <a:latin typeface="Arial" panose="020B0604020202020204" pitchFamily="34" charset="0"/>
                <a:cs typeface="Times New Roman" panose="02020603050405020304" pitchFamily="18" charset="0"/>
              </a:rPr>
              <a:t>•</a:t>
            </a:r>
            <a:r>
              <a:rPr lang="en-US" altLang="zh-CN" sz="2400" b="1"/>
              <a:t> m/</a:t>
            </a:r>
            <a:r>
              <a:rPr lang="zh-CN" altLang="en-US" sz="2400" b="1"/>
              <a:t>（</a:t>
            </a:r>
            <a:r>
              <a:rPr lang="en-US" altLang="zh-CN" sz="2400" b="1"/>
              <a:t>m+1</a:t>
            </a:r>
            <a:r>
              <a:rPr lang="zh-CN" altLang="en-US" sz="2400" b="1"/>
              <a:t>）</a:t>
            </a:r>
          </a:p>
          <a:p>
            <a:pPr eaLnBrk="1" hangingPunct="1">
              <a:lnSpc>
                <a:spcPct val="90000"/>
              </a:lnSpc>
              <a:buFontTx/>
              <a:buNone/>
            </a:pPr>
            <a:r>
              <a:rPr lang="zh-CN" altLang="en-US" sz="2400" b="1"/>
              <a:t>其中：</a:t>
            </a:r>
            <a:r>
              <a:rPr lang="en-US" altLang="zh-CN" sz="2400" b="1" i="1"/>
              <a:t>m</a:t>
            </a:r>
            <a:r>
              <a:rPr lang="zh-CN" altLang="en-US" sz="2400" b="1"/>
              <a:t>为厂商数量</a:t>
            </a:r>
          </a:p>
          <a:p>
            <a:pPr eaLnBrk="1" hangingPunct="1">
              <a:lnSpc>
                <a:spcPct val="90000"/>
              </a:lnSpc>
            </a:pPr>
            <a:endParaRPr lang="en-US" altLang="zh-CN" sz="2400" b="1"/>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4002">
                                            <p:bg/>
                                          </p:spTgt>
                                        </p:tgtEl>
                                        <p:attrNameLst>
                                          <p:attrName>style.visibility</p:attrName>
                                        </p:attrNameLst>
                                      </p:cBhvr>
                                      <p:to>
                                        <p:strVal val="visible"/>
                                      </p:to>
                                    </p:set>
                                    <p:anim calcmode="lin" valueType="num">
                                      <p:cBhvr additive="base">
                                        <p:cTn id="7" dur="500" fill="hold"/>
                                        <p:tgtEl>
                                          <p:spTgt spid="38400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84002">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4002">
                                            <p:txEl>
                                              <p:pRg st="0" end="0"/>
                                            </p:txEl>
                                          </p:spTgt>
                                        </p:tgtEl>
                                        <p:attrNameLst>
                                          <p:attrName>style.visibility</p:attrName>
                                        </p:attrNameLst>
                                      </p:cBhvr>
                                      <p:to>
                                        <p:strVal val="visible"/>
                                      </p:to>
                                    </p:set>
                                    <p:anim calcmode="lin" valueType="num">
                                      <p:cBhvr additive="base">
                                        <p:cTn id="13" dur="500" fill="hold"/>
                                        <p:tgtEl>
                                          <p:spTgt spid="38400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8400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4002">
                                            <p:txEl>
                                              <p:pRg st="1" end="1"/>
                                            </p:txEl>
                                          </p:spTgt>
                                        </p:tgtEl>
                                        <p:attrNameLst>
                                          <p:attrName>style.visibility</p:attrName>
                                        </p:attrNameLst>
                                      </p:cBhvr>
                                      <p:to>
                                        <p:strVal val="visible"/>
                                      </p:to>
                                    </p:set>
                                    <p:anim calcmode="lin" valueType="num">
                                      <p:cBhvr additive="base">
                                        <p:cTn id="19" dur="500" fill="hold"/>
                                        <p:tgtEl>
                                          <p:spTgt spid="38400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8400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84002">
                                            <p:txEl>
                                              <p:pRg st="2" end="2"/>
                                            </p:txEl>
                                          </p:spTgt>
                                        </p:tgtEl>
                                        <p:attrNameLst>
                                          <p:attrName>style.visibility</p:attrName>
                                        </p:attrNameLst>
                                      </p:cBhvr>
                                      <p:to>
                                        <p:strVal val="visible"/>
                                      </p:to>
                                    </p:set>
                                    <p:anim calcmode="lin" valueType="num">
                                      <p:cBhvr additive="base">
                                        <p:cTn id="25" dur="500" fill="hold"/>
                                        <p:tgtEl>
                                          <p:spTgt spid="38400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8400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84002">
                                            <p:txEl>
                                              <p:pRg st="3" end="3"/>
                                            </p:txEl>
                                          </p:spTgt>
                                        </p:tgtEl>
                                        <p:attrNameLst>
                                          <p:attrName>style.visibility</p:attrName>
                                        </p:attrNameLst>
                                      </p:cBhvr>
                                      <p:to>
                                        <p:strVal val="visible"/>
                                      </p:to>
                                    </p:set>
                                    <p:anim calcmode="lin" valueType="num">
                                      <p:cBhvr additive="base">
                                        <p:cTn id="31" dur="500" fill="hold"/>
                                        <p:tgtEl>
                                          <p:spTgt spid="384002">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8400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84002">
                                            <p:txEl>
                                              <p:pRg st="4" end="4"/>
                                            </p:txEl>
                                          </p:spTgt>
                                        </p:tgtEl>
                                        <p:attrNameLst>
                                          <p:attrName>style.visibility</p:attrName>
                                        </p:attrNameLst>
                                      </p:cBhvr>
                                      <p:to>
                                        <p:strVal val="visible"/>
                                      </p:to>
                                    </p:set>
                                    <p:anim calcmode="lin" valueType="num">
                                      <p:cBhvr additive="base">
                                        <p:cTn id="37" dur="500" fill="hold"/>
                                        <p:tgtEl>
                                          <p:spTgt spid="384002">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8400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84002">
                                            <p:txEl>
                                              <p:pRg st="5" end="5"/>
                                            </p:txEl>
                                          </p:spTgt>
                                        </p:tgtEl>
                                        <p:attrNameLst>
                                          <p:attrName>style.visibility</p:attrName>
                                        </p:attrNameLst>
                                      </p:cBhvr>
                                      <p:to>
                                        <p:strVal val="visible"/>
                                      </p:to>
                                    </p:set>
                                    <p:anim calcmode="lin" valueType="num">
                                      <p:cBhvr additive="base">
                                        <p:cTn id="43" dur="500" fill="hold"/>
                                        <p:tgtEl>
                                          <p:spTgt spid="384002">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8400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84002">
                                            <p:txEl>
                                              <p:pRg st="6" end="6"/>
                                            </p:txEl>
                                          </p:spTgt>
                                        </p:tgtEl>
                                        <p:attrNameLst>
                                          <p:attrName>style.visibility</p:attrName>
                                        </p:attrNameLst>
                                      </p:cBhvr>
                                      <p:to>
                                        <p:strVal val="visible"/>
                                      </p:to>
                                    </p:set>
                                    <p:anim calcmode="lin" valueType="num">
                                      <p:cBhvr additive="base">
                                        <p:cTn id="49" dur="500" fill="hold"/>
                                        <p:tgtEl>
                                          <p:spTgt spid="384002">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8400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84002">
                                            <p:txEl>
                                              <p:pRg st="7" end="7"/>
                                            </p:txEl>
                                          </p:spTgt>
                                        </p:tgtEl>
                                        <p:attrNameLst>
                                          <p:attrName>style.visibility</p:attrName>
                                        </p:attrNameLst>
                                      </p:cBhvr>
                                      <p:to>
                                        <p:strVal val="visible"/>
                                      </p:to>
                                    </p:set>
                                    <p:anim calcmode="lin" valueType="num">
                                      <p:cBhvr additive="base">
                                        <p:cTn id="55" dur="500" fill="hold"/>
                                        <p:tgtEl>
                                          <p:spTgt spid="384002">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8400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84002">
                                            <p:txEl>
                                              <p:pRg st="8" end="8"/>
                                            </p:txEl>
                                          </p:spTgt>
                                        </p:tgtEl>
                                        <p:attrNameLst>
                                          <p:attrName>style.visibility</p:attrName>
                                        </p:attrNameLst>
                                      </p:cBhvr>
                                      <p:to>
                                        <p:strVal val="visible"/>
                                      </p:to>
                                    </p:set>
                                    <p:anim calcmode="lin" valueType="num">
                                      <p:cBhvr additive="base">
                                        <p:cTn id="61" dur="500" fill="hold"/>
                                        <p:tgtEl>
                                          <p:spTgt spid="384002">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8400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84002">
                                            <p:txEl>
                                              <p:pRg st="9" end="9"/>
                                            </p:txEl>
                                          </p:spTgt>
                                        </p:tgtEl>
                                        <p:attrNameLst>
                                          <p:attrName>style.visibility</p:attrName>
                                        </p:attrNameLst>
                                      </p:cBhvr>
                                      <p:to>
                                        <p:strVal val="visible"/>
                                      </p:to>
                                    </p:set>
                                    <p:anim calcmode="lin" valueType="num">
                                      <p:cBhvr additive="base">
                                        <p:cTn id="67" dur="500" fill="hold"/>
                                        <p:tgtEl>
                                          <p:spTgt spid="384002">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8400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84002">
                                            <p:txEl>
                                              <p:pRg st="10" end="10"/>
                                            </p:txEl>
                                          </p:spTgt>
                                        </p:tgtEl>
                                        <p:attrNameLst>
                                          <p:attrName>style.visibility</p:attrName>
                                        </p:attrNameLst>
                                      </p:cBhvr>
                                      <p:to>
                                        <p:strVal val="visible"/>
                                      </p:to>
                                    </p:set>
                                    <p:anim calcmode="lin" valueType="num">
                                      <p:cBhvr additive="base">
                                        <p:cTn id="73" dur="500" fill="hold"/>
                                        <p:tgtEl>
                                          <p:spTgt spid="384002">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8400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灯片编号占位符 5">
            <a:extLst>
              <a:ext uri="{FF2B5EF4-FFF2-40B4-BE49-F238E27FC236}">
                <a16:creationId xmlns:a16="http://schemas.microsoft.com/office/drawing/2014/main" id="{AE3F6470-A760-422E-B214-0F15640DD7F1}"/>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E60454AC-F447-46BD-9365-D37924EFE003}" type="slidenum">
              <a:rPr lang="en-US" altLang="zh-CN" sz="1400" smtClean="0"/>
              <a:pPr>
                <a:spcBef>
                  <a:spcPct val="0"/>
                </a:spcBef>
                <a:buFontTx/>
                <a:buNone/>
              </a:pPr>
              <a:t>54</a:t>
            </a:fld>
            <a:endParaRPr lang="en-US" altLang="zh-CN" sz="1400"/>
          </a:p>
        </p:txBody>
      </p:sp>
      <p:sp>
        <p:nvSpPr>
          <p:cNvPr id="61443" name="Rectangle 2">
            <a:extLst>
              <a:ext uri="{FF2B5EF4-FFF2-40B4-BE49-F238E27FC236}">
                <a16:creationId xmlns:a16="http://schemas.microsoft.com/office/drawing/2014/main" id="{3E380736-A6B4-4830-9198-E18D6235DAFD}"/>
              </a:ext>
            </a:extLst>
          </p:cNvPr>
          <p:cNvSpPr>
            <a:spLocks noGrp="1" noChangeArrowheads="1"/>
          </p:cNvSpPr>
          <p:nvPr>
            <p:ph type="title"/>
          </p:nvPr>
        </p:nvSpPr>
        <p:spPr>
          <a:xfrm>
            <a:off x="685800" y="152400"/>
            <a:ext cx="6870700" cy="900113"/>
          </a:xfrm>
        </p:spPr>
        <p:txBody>
          <a:bodyPr/>
          <a:lstStyle/>
          <a:p>
            <a:pPr eaLnBrk="1" hangingPunct="1"/>
            <a:r>
              <a:rPr lang="zh-CN" altLang="en-US"/>
              <a:t>例：代数方法</a:t>
            </a:r>
          </a:p>
        </p:txBody>
      </p:sp>
      <p:sp>
        <p:nvSpPr>
          <p:cNvPr id="391171" name="Rectangle 3">
            <a:extLst>
              <a:ext uri="{FF2B5EF4-FFF2-40B4-BE49-F238E27FC236}">
                <a16:creationId xmlns:a16="http://schemas.microsoft.com/office/drawing/2014/main" id="{24DE58D9-15BF-4F14-8F11-02C3E5FE94DF}"/>
              </a:ext>
            </a:extLst>
          </p:cNvPr>
          <p:cNvSpPr>
            <a:spLocks noGrp="1" noChangeArrowheads="1"/>
          </p:cNvSpPr>
          <p:nvPr>
            <p:ph type="body" idx="1"/>
          </p:nvPr>
        </p:nvSpPr>
        <p:spPr>
          <a:xfrm>
            <a:off x="468313" y="1125538"/>
            <a:ext cx="7696200" cy="4679950"/>
          </a:xfrm>
          <a:solidFill>
            <a:srgbClr val="FFCC00"/>
          </a:solidFill>
        </p:spPr>
        <p:txBody>
          <a:bodyPr/>
          <a:lstStyle/>
          <a:p>
            <a:pPr marL="476250" indent="-476250" eaLnBrk="1" hangingPunct="1"/>
            <a:r>
              <a:rPr lang="en-US" altLang="zh-CN" sz="2800"/>
              <a:t>	</a:t>
            </a:r>
            <a:r>
              <a:rPr lang="zh-CN" altLang="en-US" sz="2800"/>
              <a:t>设市场反需求函数为</a:t>
            </a:r>
            <a:r>
              <a:rPr lang="en-US" altLang="zh-CN" sz="2800" i="1"/>
              <a:t>P=1500-Q</a:t>
            </a:r>
            <a:r>
              <a:rPr lang="zh-CN" altLang="en-US" sz="2800"/>
              <a:t>，其中</a:t>
            </a:r>
            <a:r>
              <a:rPr lang="en-US" altLang="zh-CN" sz="2800" i="1"/>
              <a:t>Q=Q</a:t>
            </a:r>
            <a:r>
              <a:rPr lang="en-US" altLang="zh-CN" sz="2800" i="1" baseline="-25000"/>
              <a:t>A</a:t>
            </a:r>
            <a:r>
              <a:rPr lang="en-US" altLang="zh-CN" sz="2800" i="1"/>
              <a:t>+Q</a:t>
            </a:r>
            <a:r>
              <a:rPr lang="en-US" altLang="zh-CN" sz="2800" i="1" baseline="-25000"/>
              <a:t>B</a:t>
            </a:r>
            <a:r>
              <a:rPr lang="zh-CN" altLang="en-US" sz="2800"/>
              <a:t>，两寡头的成本均为零。</a:t>
            </a:r>
          </a:p>
          <a:p>
            <a:pPr marL="476250" indent="-476250" eaLnBrk="1" hangingPunct="1">
              <a:buFontTx/>
              <a:buNone/>
            </a:pPr>
            <a:r>
              <a:rPr lang="en-US" altLang="zh-CN" sz="2800" i="1">
                <a:cs typeface="Times New Roman" panose="02020603050405020304" pitchFamily="18" charset="0"/>
              </a:rPr>
              <a:t>π</a:t>
            </a:r>
            <a:r>
              <a:rPr lang="en-US" altLang="zh-CN" sz="2800" i="1" baseline="-25000">
                <a:cs typeface="Times New Roman" panose="02020603050405020304" pitchFamily="18" charset="0"/>
              </a:rPr>
              <a:t>A</a:t>
            </a:r>
            <a:r>
              <a:rPr lang="en-US" altLang="zh-CN" sz="2800" i="1">
                <a:cs typeface="Times New Roman" panose="02020603050405020304" pitchFamily="18" charset="0"/>
              </a:rPr>
              <a:t>(Q</a:t>
            </a:r>
            <a:r>
              <a:rPr lang="en-US" altLang="zh-CN" sz="2800" i="1" baseline="-25000">
                <a:cs typeface="Times New Roman" panose="02020603050405020304" pitchFamily="18" charset="0"/>
              </a:rPr>
              <a:t>A</a:t>
            </a:r>
            <a:r>
              <a:rPr lang="zh-CN" altLang="en-US" sz="2800" i="1">
                <a:cs typeface="Times New Roman" panose="02020603050405020304" pitchFamily="18" charset="0"/>
              </a:rPr>
              <a:t>，</a:t>
            </a:r>
            <a:r>
              <a:rPr lang="en-US" altLang="zh-CN" sz="2800" i="1">
                <a:cs typeface="Times New Roman" panose="02020603050405020304" pitchFamily="18" charset="0"/>
              </a:rPr>
              <a:t>Q</a:t>
            </a:r>
            <a:r>
              <a:rPr lang="en-US" altLang="zh-CN" sz="2800" i="1" baseline="-25000">
                <a:cs typeface="Times New Roman" panose="02020603050405020304" pitchFamily="18" charset="0"/>
              </a:rPr>
              <a:t>B</a:t>
            </a:r>
            <a:r>
              <a:rPr lang="en-US" altLang="zh-CN" sz="2800" i="1">
                <a:cs typeface="Times New Roman" panose="02020603050405020304" pitchFamily="18" charset="0"/>
              </a:rPr>
              <a:t>)=TR</a:t>
            </a:r>
            <a:r>
              <a:rPr lang="en-US" altLang="zh-CN" sz="2800" i="1" baseline="-25000">
                <a:cs typeface="Times New Roman" panose="02020603050405020304" pitchFamily="18" charset="0"/>
              </a:rPr>
              <a:t>A</a:t>
            </a:r>
            <a:r>
              <a:rPr lang="en-US" altLang="zh-CN" sz="2800" i="1">
                <a:cs typeface="Times New Roman" panose="02020603050405020304" pitchFamily="18" charset="0"/>
              </a:rPr>
              <a:t>-TC</a:t>
            </a:r>
            <a:r>
              <a:rPr lang="en-US" altLang="zh-CN" sz="2800" i="1" baseline="-25000">
                <a:cs typeface="Times New Roman" panose="02020603050405020304" pitchFamily="18" charset="0"/>
              </a:rPr>
              <a:t>A</a:t>
            </a:r>
            <a:r>
              <a:rPr lang="en-US" altLang="zh-CN" sz="2800" i="1">
                <a:cs typeface="Times New Roman" panose="02020603050405020304" pitchFamily="18" charset="0"/>
              </a:rPr>
              <a:t>=P</a:t>
            </a:r>
            <a:r>
              <a:rPr lang="en-US" altLang="zh-CN" sz="2800" i="1">
                <a:latin typeface="Arial" panose="020B0604020202020204" pitchFamily="34" charset="0"/>
                <a:cs typeface="Times New Roman" panose="02020603050405020304" pitchFamily="18" charset="0"/>
              </a:rPr>
              <a:t>·</a:t>
            </a:r>
            <a:r>
              <a:rPr lang="en-US" altLang="zh-CN" sz="2800" i="1">
                <a:cs typeface="Times New Roman" panose="02020603050405020304" pitchFamily="18" charset="0"/>
              </a:rPr>
              <a:t>Q</a:t>
            </a:r>
            <a:r>
              <a:rPr lang="en-US" altLang="zh-CN" sz="2800" i="1" baseline="-25000">
                <a:cs typeface="Times New Roman" panose="02020603050405020304" pitchFamily="18" charset="0"/>
              </a:rPr>
              <a:t>A</a:t>
            </a:r>
            <a:r>
              <a:rPr lang="en-US" altLang="zh-CN" sz="2800" i="1">
                <a:cs typeface="Times New Roman" panose="02020603050405020304" pitchFamily="18" charset="0"/>
              </a:rPr>
              <a:t>-TC</a:t>
            </a:r>
            <a:r>
              <a:rPr lang="en-US" altLang="zh-CN" sz="2800" i="1" baseline="-25000">
                <a:cs typeface="Times New Roman" panose="02020603050405020304" pitchFamily="18" charset="0"/>
              </a:rPr>
              <a:t>A</a:t>
            </a:r>
            <a:r>
              <a:rPr lang="en-US" altLang="zh-CN" sz="2800" i="1">
                <a:cs typeface="Times New Roman" panose="02020603050405020304" pitchFamily="18" charset="0"/>
              </a:rPr>
              <a:t>= 1500Q</a:t>
            </a:r>
            <a:r>
              <a:rPr lang="en-US" altLang="zh-CN" sz="2800" i="1" baseline="-25000">
                <a:cs typeface="Times New Roman" panose="02020603050405020304" pitchFamily="18" charset="0"/>
              </a:rPr>
              <a:t>A</a:t>
            </a:r>
            <a:r>
              <a:rPr lang="en-US" altLang="zh-CN" sz="2800" i="1">
                <a:cs typeface="Times New Roman" panose="02020603050405020304" pitchFamily="18" charset="0"/>
              </a:rPr>
              <a:t>-Q</a:t>
            </a:r>
            <a:r>
              <a:rPr lang="en-US" altLang="zh-CN" sz="2800" i="1" baseline="-25000">
                <a:cs typeface="Times New Roman" panose="02020603050405020304" pitchFamily="18" charset="0"/>
              </a:rPr>
              <a:t>A</a:t>
            </a:r>
            <a:r>
              <a:rPr lang="en-US" altLang="zh-CN" sz="2800" i="1" baseline="30000">
                <a:cs typeface="Times New Roman" panose="02020603050405020304" pitchFamily="18" charset="0"/>
              </a:rPr>
              <a:t>2</a:t>
            </a:r>
            <a:r>
              <a:rPr lang="en-US" altLang="zh-CN" sz="2800" i="1">
                <a:cs typeface="Times New Roman" panose="02020603050405020304" pitchFamily="18" charset="0"/>
              </a:rPr>
              <a:t>-Q</a:t>
            </a:r>
            <a:r>
              <a:rPr lang="en-US" altLang="zh-CN" sz="2800" i="1" baseline="-25000">
                <a:cs typeface="Times New Roman" panose="02020603050405020304" pitchFamily="18" charset="0"/>
              </a:rPr>
              <a:t>A</a:t>
            </a:r>
            <a:r>
              <a:rPr lang="en-US" altLang="zh-CN" sz="2800" i="1">
                <a:cs typeface="Times New Roman" panose="02020603050405020304" pitchFamily="18" charset="0"/>
              </a:rPr>
              <a:t>Q</a:t>
            </a:r>
            <a:r>
              <a:rPr lang="en-US" altLang="zh-CN" sz="2800" i="1" baseline="-25000">
                <a:cs typeface="Times New Roman" panose="02020603050405020304" pitchFamily="18" charset="0"/>
              </a:rPr>
              <a:t>B</a:t>
            </a:r>
          </a:p>
          <a:p>
            <a:pPr marL="476250" indent="-476250" eaLnBrk="1" hangingPunct="1">
              <a:buFontTx/>
              <a:buNone/>
            </a:pPr>
            <a:r>
              <a:rPr lang="zh-CN" altLang="en-US" sz="2800" i="1"/>
              <a:t>则</a:t>
            </a:r>
            <a:r>
              <a:rPr lang="en-US" altLang="zh-CN" sz="2800" i="1"/>
              <a:t>:Q</a:t>
            </a:r>
            <a:r>
              <a:rPr lang="en-US" altLang="zh-CN" sz="2800" i="1" baseline="-25000"/>
              <a:t>A</a:t>
            </a:r>
            <a:r>
              <a:rPr lang="en-US" altLang="zh-CN" sz="2800" i="1"/>
              <a:t>=750-Q</a:t>
            </a:r>
            <a:r>
              <a:rPr lang="en-US" altLang="zh-CN" sz="2800" i="1" baseline="-25000"/>
              <a:t>B</a:t>
            </a:r>
            <a:r>
              <a:rPr lang="en-US" altLang="zh-CN" sz="2800" i="1"/>
              <a:t>/2   </a:t>
            </a:r>
            <a:r>
              <a:rPr lang="zh-CN" altLang="en-US" sz="2800" i="1"/>
              <a:t>即为</a:t>
            </a:r>
            <a:r>
              <a:rPr lang="en-US" altLang="zh-CN" sz="2800" i="1"/>
              <a:t>A</a:t>
            </a:r>
            <a:r>
              <a:rPr lang="zh-CN" altLang="en-US" sz="2800" i="1"/>
              <a:t>厂商的反应函数。</a:t>
            </a:r>
          </a:p>
          <a:p>
            <a:pPr marL="476250" indent="-476250" eaLnBrk="1" hangingPunct="1">
              <a:buFontTx/>
              <a:buNone/>
            </a:pPr>
            <a:r>
              <a:rPr lang="zh-CN" altLang="en-US" sz="2800" i="1"/>
              <a:t>同理： </a:t>
            </a:r>
            <a:r>
              <a:rPr lang="en-US" altLang="zh-CN" sz="2800" i="1">
                <a:cs typeface="Times New Roman" panose="02020603050405020304" pitchFamily="18" charset="0"/>
              </a:rPr>
              <a:t>π</a:t>
            </a:r>
            <a:r>
              <a:rPr lang="en-US" altLang="zh-CN" sz="2800" i="1" baseline="-25000">
                <a:cs typeface="Times New Roman" panose="02020603050405020304" pitchFamily="18" charset="0"/>
              </a:rPr>
              <a:t>B</a:t>
            </a:r>
            <a:r>
              <a:rPr lang="en-US" altLang="zh-CN" sz="2800" i="1">
                <a:cs typeface="Times New Roman" panose="02020603050405020304" pitchFamily="18" charset="0"/>
              </a:rPr>
              <a:t>(Q</a:t>
            </a:r>
            <a:r>
              <a:rPr lang="en-US" altLang="zh-CN" sz="2800" i="1" baseline="-25000">
                <a:cs typeface="Times New Roman" panose="02020603050405020304" pitchFamily="18" charset="0"/>
              </a:rPr>
              <a:t>A</a:t>
            </a:r>
            <a:r>
              <a:rPr lang="zh-CN" altLang="en-US" sz="2800" i="1">
                <a:cs typeface="Times New Roman" panose="02020603050405020304" pitchFamily="18" charset="0"/>
              </a:rPr>
              <a:t>，</a:t>
            </a:r>
            <a:r>
              <a:rPr lang="en-US" altLang="zh-CN" sz="2800" i="1">
                <a:cs typeface="Times New Roman" panose="02020603050405020304" pitchFamily="18" charset="0"/>
              </a:rPr>
              <a:t>Q</a:t>
            </a:r>
            <a:r>
              <a:rPr lang="en-US" altLang="zh-CN" sz="2800" i="1" baseline="-25000">
                <a:cs typeface="Times New Roman" panose="02020603050405020304" pitchFamily="18" charset="0"/>
              </a:rPr>
              <a:t>B</a:t>
            </a:r>
            <a:r>
              <a:rPr lang="en-US" altLang="zh-CN" sz="2800" i="1">
                <a:cs typeface="Times New Roman" panose="02020603050405020304" pitchFamily="18" charset="0"/>
              </a:rPr>
              <a:t>)=TR</a:t>
            </a:r>
            <a:r>
              <a:rPr lang="en-US" altLang="zh-CN" sz="2800" i="1" baseline="-25000">
                <a:cs typeface="Times New Roman" panose="02020603050405020304" pitchFamily="18" charset="0"/>
              </a:rPr>
              <a:t>B</a:t>
            </a:r>
            <a:r>
              <a:rPr lang="en-US" altLang="zh-CN" sz="2800" i="1">
                <a:cs typeface="Times New Roman" panose="02020603050405020304" pitchFamily="18" charset="0"/>
              </a:rPr>
              <a:t>-TC</a:t>
            </a:r>
            <a:r>
              <a:rPr lang="en-US" altLang="zh-CN" sz="2800" i="1" baseline="-25000">
                <a:cs typeface="Times New Roman" panose="02020603050405020304" pitchFamily="18" charset="0"/>
              </a:rPr>
              <a:t>B</a:t>
            </a:r>
            <a:r>
              <a:rPr lang="en-US" altLang="zh-CN" sz="2800" i="1">
                <a:cs typeface="Times New Roman" panose="02020603050405020304" pitchFamily="18" charset="0"/>
              </a:rPr>
              <a:t>=P</a:t>
            </a:r>
            <a:r>
              <a:rPr lang="en-US" altLang="zh-CN" sz="2800" i="1">
                <a:latin typeface="Arial" panose="020B0604020202020204" pitchFamily="34" charset="0"/>
                <a:cs typeface="Times New Roman" panose="02020603050405020304" pitchFamily="18" charset="0"/>
              </a:rPr>
              <a:t>·</a:t>
            </a:r>
            <a:r>
              <a:rPr lang="en-US" altLang="zh-CN" sz="2800" i="1">
                <a:cs typeface="Times New Roman" panose="02020603050405020304" pitchFamily="18" charset="0"/>
              </a:rPr>
              <a:t>Q</a:t>
            </a:r>
            <a:r>
              <a:rPr lang="en-US" altLang="zh-CN" sz="2800" i="1" baseline="-25000">
                <a:cs typeface="Times New Roman" panose="02020603050405020304" pitchFamily="18" charset="0"/>
              </a:rPr>
              <a:t>B</a:t>
            </a:r>
            <a:r>
              <a:rPr lang="en-US" altLang="zh-CN" sz="2800" i="1">
                <a:cs typeface="Times New Roman" panose="02020603050405020304" pitchFamily="18" charset="0"/>
              </a:rPr>
              <a:t>-TC</a:t>
            </a:r>
            <a:r>
              <a:rPr lang="en-US" altLang="zh-CN" sz="2800" i="1" baseline="-25000">
                <a:cs typeface="Times New Roman" panose="02020603050405020304" pitchFamily="18" charset="0"/>
              </a:rPr>
              <a:t>B</a:t>
            </a:r>
            <a:r>
              <a:rPr lang="en-US" altLang="zh-CN" sz="2800" i="1">
                <a:cs typeface="Times New Roman" panose="02020603050405020304" pitchFamily="18" charset="0"/>
              </a:rPr>
              <a:t>= 1500Q</a:t>
            </a:r>
            <a:r>
              <a:rPr lang="en-US" altLang="zh-CN" sz="2800" i="1" baseline="-25000">
                <a:cs typeface="Times New Roman" panose="02020603050405020304" pitchFamily="18" charset="0"/>
              </a:rPr>
              <a:t>B</a:t>
            </a:r>
            <a:r>
              <a:rPr lang="en-US" altLang="zh-CN" sz="2800" i="1">
                <a:cs typeface="Times New Roman" panose="02020603050405020304" pitchFamily="18" charset="0"/>
              </a:rPr>
              <a:t>-Q</a:t>
            </a:r>
            <a:r>
              <a:rPr lang="en-US" altLang="zh-CN" sz="2800" i="1" baseline="-25000">
                <a:cs typeface="Times New Roman" panose="02020603050405020304" pitchFamily="18" charset="0"/>
              </a:rPr>
              <a:t>B</a:t>
            </a:r>
            <a:r>
              <a:rPr lang="en-US" altLang="zh-CN" sz="2800" i="1" baseline="30000">
                <a:cs typeface="Times New Roman" panose="02020603050405020304" pitchFamily="18" charset="0"/>
              </a:rPr>
              <a:t>2</a:t>
            </a:r>
            <a:r>
              <a:rPr lang="en-US" altLang="zh-CN" sz="2800" i="1">
                <a:cs typeface="Times New Roman" panose="02020603050405020304" pitchFamily="18" charset="0"/>
              </a:rPr>
              <a:t>-Q</a:t>
            </a:r>
            <a:r>
              <a:rPr lang="en-US" altLang="zh-CN" sz="2800" i="1" baseline="-25000">
                <a:cs typeface="Times New Roman" panose="02020603050405020304" pitchFamily="18" charset="0"/>
              </a:rPr>
              <a:t>A</a:t>
            </a:r>
            <a:r>
              <a:rPr lang="en-US" altLang="zh-CN" sz="2800" i="1">
                <a:cs typeface="Times New Roman" panose="02020603050405020304" pitchFamily="18" charset="0"/>
              </a:rPr>
              <a:t>Q</a:t>
            </a:r>
            <a:r>
              <a:rPr lang="en-US" altLang="zh-CN" sz="2800" i="1" baseline="-25000">
                <a:cs typeface="Times New Roman" panose="02020603050405020304" pitchFamily="18" charset="0"/>
              </a:rPr>
              <a:t>B</a:t>
            </a:r>
            <a:endParaRPr lang="en-US" altLang="zh-CN" sz="2800" i="1"/>
          </a:p>
          <a:p>
            <a:pPr marL="476250" indent="-476250" eaLnBrk="1" hangingPunct="1"/>
            <a:r>
              <a:rPr lang="en-US" altLang="zh-CN" sz="2800" i="1"/>
              <a:t>Q</a:t>
            </a:r>
            <a:r>
              <a:rPr lang="en-US" altLang="zh-CN" sz="2800" i="1" baseline="-25000"/>
              <a:t>B</a:t>
            </a:r>
            <a:r>
              <a:rPr lang="en-US" altLang="zh-CN" sz="2800" i="1"/>
              <a:t>=750-Q</a:t>
            </a:r>
            <a:r>
              <a:rPr lang="en-US" altLang="zh-CN" sz="2800" i="1" baseline="-25000"/>
              <a:t>A</a:t>
            </a:r>
            <a:r>
              <a:rPr lang="en-US" altLang="zh-CN" sz="2800" i="1"/>
              <a:t>/2    </a:t>
            </a:r>
            <a:r>
              <a:rPr lang="zh-CN" altLang="en-US" sz="2800" i="1"/>
              <a:t>即为</a:t>
            </a:r>
            <a:r>
              <a:rPr lang="en-US" altLang="zh-CN" sz="2800" i="1"/>
              <a:t>B</a:t>
            </a:r>
            <a:r>
              <a:rPr lang="zh-CN" altLang="en-US" sz="2800" i="1"/>
              <a:t>厂商的反应函数</a:t>
            </a:r>
            <a:r>
              <a:rPr lang="en-US" altLang="zh-CN" sz="2800" i="1"/>
              <a:t>.</a:t>
            </a:r>
          </a:p>
          <a:p>
            <a:pPr marL="476250" indent="-476250" eaLnBrk="1" hangingPunct="1"/>
            <a:r>
              <a:rPr lang="zh-CN" altLang="en-US" sz="2800"/>
              <a:t>则可求得</a:t>
            </a:r>
            <a:r>
              <a:rPr lang="en-US" altLang="zh-CN" sz="2800" i="1"/>
              <a:t>Q</a:t>
            </a:r>
            <a:r>
              <a:rPr lang="en-US" altLang="zh-CN" sz="2800" i="1" baseline="-25000"/>
              <a:t>A</a:t>
            </a:r>
            <a:r>
              <a:rPr lang="en-US" altLang="zh-CN" sz="2800" i="1"/>
              <a:t>=Q</a:t>
            </a:r>
            <a:r>
              <a:rPr lang="en-US" altLang="zh-CN" sz="2800" i="1" baseline="-25000"/>
              <a:t>B</a:t>
            </a:r>
            <a:r>
              <a:rPr lang="zh-CN" altLang="en-US" sz="2800" i="1"/>
              <a:t>＝</a:t>
            </a:r>
            <a:r>
              <a:rPr lang="en-US" altLang="zh-CN" sz="2800" i="1"/>
              <a:t>500</a:t>
            </a:r>
            <a:r>
              <a:rPr lang="zh-CN" altLang="en-US" sz="2800" i="1"/>
              <a:t>；</a:t>
            </a:r>
            <a:r>
              <a:rPr lang="en-US" altLang="zh-CN" sz="2800" i="1"/>
              <a:t>P</a:t>
            </a:r>
            <a:r>
              <a:rPr lang="zh-CN" altLang="en-US" sz="2800" i="1"/>
              <a:t>＝</a:t>
            </a:r>
            <a:r>
              <a:rPr lang="en-US" altLang="zh-CN" sz="2800" i="1"/>
              <a:t>500</a:t>
            </a:r>
            <a:endParaRPr lang="en-US" altLang="zh-CN" sz="2800" i="1" baseline="-25000"/>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1171">
                                            <p:bg/>
                                          </p:spTgt>
                                        </p:tgtEl>
                                        <p:attrNameLst>
                                          <p:attrName>style.visibility</p:attrName>
                                        </p:attrNameLst>
                                      </p:cBhvr>
                                      <p:to>
                                        <p:strVal val="visible"/>
                                      </p:to>
                                    </p:set>
                                    <p:animEffect transition="in" filter="blinds(horizontal)">
                                      <p:cBhvr>
                                        <p:cTn id="7" dur="500"/>
                                        <p:tgtEl>
                                          <p:spTgt spid="39117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91171">
                                            <p:txEl>
                                              <p:pRg st="0" end="0"/>
                                            </p:txEl>
                                          </p:spTgt>
                                        </p:tgtEl>
                                        <p:attrNameLst>
                                          <p:attrName>style.visibility</p:attrName>
                                        </p:attrNameLst>
                                      </p:cBhvr>
                                      <p:to>
                                        <p:strVal val="visible"/>
                                      </p:to>
                                    </p:set>
                                    <p:animEffect transition="in" filter="blinds(horizontal)">
                                      <p:cBhvr>
                                        <p:cTn id="12" dur="500"/>
                                        <p:tgtEl>
                                          <p:spTgt spid="3911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91171">
                                            <p:txEl>
                                              <p:pRg st="1" end="1"/>
                                            </p:txEl>
                                          </p:spTgt>
                                        </p:tgtEl>
                                        <p:attrNameLst>
                                          <p:attrName>style.visibility</p:attrName>
                                        </p:attrNameLst>
                                      </p:cBhvr>
                                      <p:to>
                                        <p:strVal val="visible"/>
                                      </p:to>
                                    </p:set>
                                    <p:animEffect transition="in" filter="blinds(horizontal)">
                                      <p:cBhvr>
                                        <p:cTn id="17" dur="500"/>
                                        <p:tgtEl>
                                          <p:spTgt spid="39117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91171">
                                            <p:txEl>
                                              <p:pRg st="2" end="2"/>
                                            </p:txEl>
                                          </p:spTgt>
                                        </p:tgtEl>
                                        <p:attrNameLst>
                                          <p:attrName>style.visibility</p:attrName>
                                        </p:attrNameLst>
                                      </p:cBhvr>
                                      <p:to>
                                        <p:strVal val="visible"/>
                                      </p:to>
                                    </p:set>
                                    <p:animEffect transition="in" filter="blinds(horizontal)">
                                      <p:cBhvr>
                                        <p:cTn id="22" dur="500"/>
                                        <p:tgtEl>
                                          <p:spTgt spid="39117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91171">
                                            <p:txEl>
                                              <p:pRg st="3" end="3"/>
                                            </p:txEl>
                                          </p:spTgt>
                                        </p:tgtEl>
                                        <p:attrNameLst>
                                          <p:attrName>style.visibility</p:attrName>
                                        </p:attrNameLst>
                                      </p:cBhvr>
                                      <p:to>
                                        <p:strVal val="visible"/>
                                      </p:to>
                                    </p:set>
                                    <p:animEffect transition="in" filter="blinds(horizontal)">
                                      <p:cBhvr>
                                        <p:cTn id="27" dur="500"/>
                                        <p:tgtEl>
                                          <p:spTgt spid="39117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91171">
                                            <p:txEl>
                                              <p:pRg st="4" end="4"/>
                                            </p:txEl>
                                          </p:spTgt>
                                        </p:tgtEl>
                                        <p:attrNameLst>
                                          <p:attrName>style.visibility</p:attrName>
                                        </p:attrNameLst>
                                      </p:cBhvr>
                                      <p:to>
                                        <p:strVal val="visible"/>
                                      </p:to>
                                    </p:set>
                                    <p:animEffect transition="in" filter="blinds(horizontal)">
                                      <p:cBhvr>
                                        <p:cTn id="32" dur="500"/>
                                        <p:tgtEl>
                                          <p:spTgt spid="391171">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91171">
                                            <p:txEl>
                                              <p:pRg st="5" end="5"/>
                                            </p:txEl>
                                          </p:spTgt>
                                        </p:tgtEl>
                                        <p:attrNameLst>
                                          <p:attrName>style.visibility</p:attrName>
                                        </p:attrNameLst>
                                      </p:cBhvr>
                                      <p:to>
                                        <p:strVal val="visible"/>
                                      </p:to>
                                    </p:set>
                                    <p:animEffect transition="in" filter="blinds(horizontal)">
                                      <p:cBhvr>
                                        <p:cTn id="37" dur="500"/>
                                        <p:tgtEl>
                                          <p:spTgt spid="3911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71"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灯片编号占位符 4">
            <a:extLst>
              <a:ext uri="{FF2B5EF4-FFF2-40B4-BE49-F238E27FC236}">
                <a16:creationId xmlns:a16="http://schemas.microsoft.com/office/drawing/2014/main" id="{EFD8C8CE-AB8B-4A4F-B0BE-73DFBE2ED067}"/>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C2952DBD-6524-4E80-9A0D-F660CE1899DA}" type="slidenum">
              <a:rPr lang="en-US" altLang="zh-CN" sz="1400" smtClean="0"/>
              <a:pPr>
                <a:spcBef>
                  <a:spcPct val="0"/>
                </a:spcBef>
                <a:buFontTx/>
                <a:buNone/>
              </a:pPr>
              <a:t>55</a:t>
            </a:fld>
            <a:endParaRPr lang="en-US" altLang="zh-CN" sz="1400"/>
          </a:p>
        </p:txBody>
      </p:sp>
      <p:sp>
        <p:nvSpPr>
          <p:cNvPr id="62467" name="Rectangle 4">
            <a:extLst>
              <a:ext uri="{FF2B5EF4-FFF2-40B4-BE49-F238E27FC236}">
                <a16:creationId xmlns:a16="http://schemas.microsoft.com/office/drawing/2014/main" id="{328929EA-1B70-4B27-B76D-E63CA0A41559}"/>
              </a:ext>
            </a:extLst>
          </p:cNvPr>
          <p:cNvSpPr>
            <a:spLocks noGrp="1" noChangeArrowheads="1"/>
          </p:cNvSpPr>
          <p:nvPr>
            <p:ph type="title"/>
          </p:nvPr>
        </p:nvSpPr>
        <p:spPr>
          <a:xfrm>
            <a:off x="685800" y="152400"/>
            <a:ext cx="6870700" cy="828675"/>
          </a:xfrm>
        </p:spPr>
        <p:txBody>
          <a:bodyPr/>
          <a:lstStyle/>
          <a:p>
            <a:pPr eaLnBrk="1" hangingPunct="1"/>
            <a:r>
              <a:rPr lang="zh-CN" altLang="en-US"/>
              <a:t>古诺模型和反应函数</a:t>
            </a:r>
          </a:p>
        </p:txBody>
      </p:sp>
      <p:sp>
        <p:nvSpPr>
          <p:cNvPr id="62468" name="Line 5">
            <a:extLst>
              <a:ext uri="{FF2B5EF4-FFF2-40B4-BE49-F238E27FC236}">
                <a16:creationId xmlns:a16="http://schemas.microsoft.com/office/drawing/2014/main" id="{456C09EC-F4C4-449D-A86C-3F2899359FBF}"/>
              </a:ext>
            </a:extLst>
          </p:cNvPr>
          <p:cNvSpPr>
            <a:spLocks noChangeShapeType="1"/>
          </p:cNvSpPr>
          <p:nvPr/>
        </p:nvSpPr>
        <p:spPr bwMode="auto">
          <a:xfrm>
            <a:off x="4356100" y="4941888"/>
            <a:ext cx="4176713" cy="0"/>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62469" name="Line 6">
            <a:extLst>
              <a:ext uri="{FF2B5EF4-FFF2-40B4-BE49-F238E27FC236}">
                <a16:creationId xmlns:a16="http://schemas.microsoft.com/office/drawing/2014/main" id="{BC52B376-9D2E-48E9-BECF-3EC3EFAB8373}"/>
              </a:ext>
            </a:extLst>
          </p:cNvPr>
          <p:cNvSpPr>
            <a:spLocks noChangeShapeType="1"/>
          </p:cNvSpPr>
          <p:nvPr/>
        </p:nvSpPr>
        <p:spPr bwMode="auto">
          <a:xfrm flipV="1">
            <a:off x="4356100" y="1196975"/>
            <a:ext cx="0" cy="3744913"/>
          </a:xfrm>
          <a:prstGeom prst="line">
            <a:avLst/>
          </a:prstGeom>
          <a:noFill/>
          <a:ln w="5080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62470" name="Line 7">
            <a:extLst>
              <a:ext uri="{FF2B5EF4-FFF2-40B4-BE49-F238E27FC236}">
                <a16:creationId xmlns:a16="http://schemas.microsoft.com/office/drawing/2014/main" id="{FD0FEF0E-B3F7-4568-9FDE-262A530B43BD}"/>
              </a:ext>
            </a:extLst>
          </p:cNvPr>
          <p:cNvSpPr>
            <a:spLocks noChangeShapeType="1"/>
          </p:cNvSpPr>
          <p:nvPr/>
        </p:nvSpPr>
        <p:spPr bwMode="auto">
          <a:xfrm>
            <a:off x="4356100" y="3213100"/>
            <a:ext cx="3600450" cy="1728788"/>
          </a:xfrm>
          <a:prstGeom prst="line">
            <a:avLst/>
          </a:prstGeom>
          <a:noFill/>
          <a:ln w="50800">
            <a:solidFill>
              <a:srgbClr val="0033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62471" name="Line 9">
            <a:extLst>
              <a:ext uri="{FF2B5EF4-FFF2-40B4-BE49-F238E27FC236}">
                <a16:creationId xmlns:a16="http://schemas.microsoft.com/office/drawing/2014/main" id="{3390842C-0FC4-4353-A001-5425492A7525}"/>
              </a:ext>
            </a:extLst>
          </p:cNvPr>
          <p:cNvSpPr>
            <a:spLocks noChangeShapeType="1"/>
          </p:cNvSpPr>
          <p:nvPr/>
        </p:nvSpPr>
        <p:spPr bwMode="auto">
          <a:xfrm flipH="1" flipV="1">
            <a:off x="4356100" y="1484313"/>
            <a:ext cx="1584325" cy="3457575"/>
          </a:xfrm>
          <a:prstGeom prst="line">
            <a:avLst/>
          </a:prstGeom>
          <a:noFill/>
          <a:ln w="50800">
            <a:solidFill>
              <a:srgbClr val="0033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62472" name="Line 10">
            <a:extLst>
              <a:ext uri="{FF2B5EF4-FFF2-40B4-BE49-F238E27FC236}">
                <a16:creationId xmlns:a16="http://schemas.microsoft.com/office/drawing/2014/main" id="{2752078E-7AC8-4738-BF9D-EFCF9392D4EB}"/>
              </a:ext>
            </a:extLst>
          </p:cNvPr>
          <p:cNvSpPr>
            <a:spLocks noChangeShapeType="1"/>
          </p:cNvSpPr>
          <p:nvPr/>
        </p:nvSpPr>
        <p:spPr bwMode="auto">
          <a:xfrm flipH="1">
            <a:off x="4356100" y="3716338"/>
            <a:ext cx="1008063" cy="0"/>
          </a:xfrm>
          <a:prstGeom prst="line">
            <a:avLst/>
          </a:prstGeom>
          <a:noFill/>
          <a:ln w="50800">
            <a:solidFill>
              <a:srgbClr val="0033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62473" name="Line 11">
            <a:extLst>
              <a:ext uri="{FF2B5EF4-FFF2-40B4-BE49-F238E27FC236}">
                <a16:creationId xmlns:a16="http://schemas.microsoft.com/office/drawing/2014/main" id="{5DA4AD6A-5429-4697-8EA0-13214DBC4664}"/>
              </a:ext>
            </a:extLst>
          </p:cNvPr>
          <p:cNvSpPr>
            <a:spLocks noChangeShapeType="1"/>
          </p:cNvSpPr>
          <p:nvPr/>
        </p:nvSpPr>
        <p:spPr bwMode="auto">
          <a:xfrm>
            <a:off x="5364163" y="3716338"/>
            <a:ext cx="0" cy="1225550"/>
          </a:xfrm>
          <a:prstGeom prst="line">
            <a:avLst/>
          </a:prstGeom>
          <a:noFill/>
          <a:ln w="50800">
            <a:solidFill>
              <a:srgbClr val="0033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62474" name="Text Box 12">
            <a:extLst>
              <a:ext uri="{FF2B5EF4-FFF2-40B4-BE49-F238E27FC236}">
                <a16:creationId xmlns:a16="http://schemas.microsoft.com/office/drawing/2014/main" id="{BDD4B09A-B655-4742-B3BE-252FB07509A6}"/>
              </a:ext>
            </a:extLst>
          </p:cNvPr>
          <p:cNvSpPr txBox="1">
            <a:spLocks noChangeArrowheads="1"/>
          </p:cNvSpPr>
          <p:nvPr/>
        </p:nvSpPr>
        <p:spPr bwMode="auto">
          <a:xfrm>
            <a:off x="8369300" y="5037138"/>
            <a:ext cx="492125"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Q</a:t>
            </a:r>
            <a:r>
              <a:rPr lang="en-US" altLang="zh-CN" sz="1800" baseline="-25000"/>
              <a:t>A</a:t>
            </a:r>
            <a:endParaRPr lang="en-US" altLang="zh-CN" sz="1800"/>
          </a:p>
        </p:txBody>
      </p:sp>
      <p:sp>
        <p:nvSpPr>
          <p:cNvPr id="62475" name="Text Box 13">
            <a:extLst>
              <a:ext uri="{FF2B5EF4-FFF2-40B4-BE49-F238E27FC236}">
                <a16:creationId xmlns:a16="http://schemas.microsoft.com/office/drawing/2014/main" id="{A143F608-047F-4921-A3E1-F30FE408B1A6}"/>
              </a:ext>
            </a:extLst>
          </p:cNvPr>
          <p:cNvSpPr txBox="1">
            <a:spLocks noChangeArrowheads="1"/>
          </p:cNvSpPr>
          <p:nvPr/>
        </p:nvSpPr>
        <p:spPr bwMode="auto">
          <a:xfrm>
            <a:off x="3779838" y="908050"/>
            <a:ext cx="477837"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Q</a:t>
            </a:r>
            <a:r>
              <a:rPr lang="en-US" altLang="zh-CN" sz="1800" baseline="-25000"/>
              <a:t>B</a:t>
            </a:r>
            <a:endParaRPr lang="en-US" altLang="zh-CN" sz="1800"/>
          </a:p>
        </p:txBody>
      </p:sp>
      <p:sp>
        <p:nvSpPr>
          <p:cNvPr id="62476" name="Text Box 14">
            <a:extLst>
              <a:ext uri="{FF2B5EF4-FFF2-40B4-BE49-F238E27FC236}">
                <a16:creationId xmlns:a16="http://schemas.microsoft.com/office/drawing/2014/main" id="{7A5AE0C3-F2ED-48C3-917B-BA275B0E2155}"/>
              </a:ext>
            </a:extLst>
          </p:cNvPr>
          <p:cNvSpPr txBox="1">
            <a:spLocks noChangeArrowheads="1"/>
          </p:cNvSpPr>
          <p:nvPr/>
        </p:nvSpPr>
        <p:spPr bwMode="auto">
          <a:xfrm>
            <a:off x="3689350" y="3525838"/>
            <a:ext cx="600075"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500</a:t>
            </a:r>
          </a:p>
        </p:txBody>
      </p:sp>
      <p:sp>
        <p:nvSpPr>
          <p:cNvPr id="62477" name="Text Box 15">
            <a:extLst>
              <a:ext uri="{FF2B5EF4-FFF2-40B4-BE49-F238E27FC236}">
                <a16:creationId xmlns:a16="http://schemas.microsoft.com/office/drawing/2014/main" id="{C2EC583B-4BA0-4652-A00F-EC147163BBA3}"/>
              </a:ext>
            </a:extLst>
          </p:cNvPr>
          <p:cNvSpPr txBox="1">
            <a:spLocks noChangeArrowheads="1"/>
          </p:cNvSpPr>
          <p:nvPr/>
        </p:nvSpPr>
        <p:spPr bwMode="auto">
          <a:xfrm>
            <a:off x="5003800" y="5013325"/>
            <a:ext cx="600075"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500</a:t>
            </a:r>
          </a:p>
        </p:txBody>
      </p:sp>
      <p:sp>
        <p:nvSpPr>
          <p:cNvPr id="62478" name="Text Box 16">
            <a:extLst>
              <a:ext uri="{FF2B5EF4-FFF2-40B4-BE49-F238E27FC236}">
                <a16:creationId xmlns:a16="http://schemas.microsoft.com/office/drawing/2014/main" id="{96B01824-8AC6-4CBF-B382-160ED66BAF84}"/>
              </a:ext>
            </a:extLst>
          </p:cNvPr>
          <p:cNvSpPr txBox="1">
            <a:spLocks noChangeArrowheads="1"/>
          </p:cNvSpPr>
          <p:nvPr/>
        </p:nvSpPr>
        <p:spPr bwMode="auto">
          <a:xfrm>
            <a:off x="5724525" y="5013325"/>
            <a:ext cx="600075"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750</a:t>
            </a:r>
          </a:p>
        </p:txBody>
      </p:sp>
      <p:sp>
        <p:nvSpPr>
          <p:cNvPr id="62479" name="Text Box 17">
            <a:extLst>
              <a:ext uri="{FF2B5EF4-FFF2-40B4-BE49-F238E27FC236}">
                <a16:creationId xmlns:a16="http://schemas.microsoft.com/office/drawing/2014/main" id="{C6E2DB65-B3D2-4BC7-A515-1C0AAB42B59B}"/>
              </a:ext>
            </a:extLst>
          </p:cNvPr>
          <p:cNvSpPr txBox="1">
            <a:spLocks noChangeArrowheads="1"/>
          </p:cNvSpPr>
          <p:nvPr/>
        </p:nvSpPr>
        <p:spPr bwMode="auto">
          <a:xfrm>
            <a:off x="3635375" y="2997200"/>
            <a:ext cx="600075"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750</a:t>
            </a:r>
          </a:p>
        </p:txBody>
      </p:sp>
      <p:sp>
        <p:nvSpPr>
          <p:cNvPr id="62480" name="Text Box 18">
            <a:extLst>
              <a:ext uri="{FF2B5EF4-FFF2-40B4-BE49-F238E27FC236}">
                <a16:creationId xmlns:a16="http://schemas.microsoft.com/office/drawing/2014/main" id="{1A10763A-7410-476D-BC47-C93D75C124D9}"/>
              </a:ext>
            </a:extLst>
          </p:cNvPr>
          <p:cNvSpPr txBox="1">
            <a:spLocks noChangeArrowheads="1"/>
          </p:cNvSpPr>
          <p:nvPr/>
        </p:nvSpPr>
        <p:spPr bwMode="auto">
          <a:xfrm>
            <a:off x="7596188" y="5013325"/>
            <a:ext cx="703262"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1500</a:t>
            </a:r>
          </a:p>
        </p:txBody>
      </p:sp>
      <p:sp>
        <p:nvSpPr>
          <p:cNvPr id="62481" name="Text Box 19">
            <a:extLst>
              <a:ext uri="{FF2B5EF4-FFF2-40B4-BE49-F238E27FC236}">
                <a16:creationId xmlns:a16="http://schemas.microsoft.com/office/drawing/2014/main" id="{6982FA72-0722-45CC-B679-2C65D9B1BDDA}"/>
              </a:ext>
            </a:extLst>
          </p:cNvPr>
          <p:cNvSpPr txBox="1">
            <a:spLocks noChangeArrowheads="1"/>
          </p:cNvSpPr>
          <p:nvPr/>
        </p:nvSpPr>
        <p:spPr bwMode="auto">
          <a:xfrm>
            <a:off x="3563938" y="1341438"/>
            <a:ext cx="703262"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1500</a:t>
            </a:r>
          </a:p>
        </p:txBody>
      </p:sp>
      <p:sp>
        <p:nvSpPr>
          <p:cNvPr id="62482" name="Text Box 20">
            <a:extLst>
              <a:ext uri="{FF2B5EF4-FFF2-40B4-BE49-F238E27FC236}">
                <a16:creationId xmlns:a16="http://schemas.microsoft.com/office/drawing/2014/main" id="{5EEBE168-A0C9-49DD-BF04-5753DA77D7B1}"/>
              </a:ext>
            </a:extLst>
          </p:cNvPr>
          <p:cNvSpPr txBox="1">
            <a:spLocks noChangeArrowheads="1"/>
          </p:cNvSpPr>
          <p:nvPr/>
        </p:nvSpPr>
        <p:spPr bwMode="auto">
          <a:xfrm>
            <a:off x="5435600" y="3357563"/>
            <a:ext cx="1393825"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E(500,500)</a:t>
            </a:r>
          </a:p>
        </p:txBody>
      </p:sp>
      <p:sp>
        <p:nvSpPr>
          <p:cNvPr id="62483" name="Rectangle 22">
            <a:extLst>
              <a:ext uri="{FF2B5EF4-FFF2-40B4-BE49-F238E27FC236}">
                <a16:creationId xmlns:a16="http://schemas.microsoft.com/office/drawing/2014/main" id="{772ED15D-8240-460F-AE7C-F4979CDC68C7}"/>
              </a:ext>
            </a:extLst>
          </p:cNvPr>
          <p:cNvSpPr>
            <a:spLocks noChangeArrowheads="1"/>
          </p:cNvSpPr>
          <p:nvPr/>
        </p:nvSpPr>
        <p:spPr bwMode="auto">
          <a:xfrm>
            <a:off x="4716463" y="2060575"/>
            <a:ext cx="1676400"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i="1"/>
              <a:t>Q</a:t>
            </a:r>
            <a:r>
              <a:rPr lang="en-US" altLang="zh-CN" sz="1800" i="1" baseline="-25000"/>
              <a:t>A</a:t>
            </a:r>
            <a:r>
              <a:rPr lang="en-US" altLang="zh-CN" sz="1800" i="1"/>
              <a:t>=750-Q</a:t>
            </a:r>
            <a:r>
              <a:rPr lang="en-US" altLang="zh-CN" sz="1800" i="1" baseline="-25000"/>
              <a:t>B</a:t>
            </a:r>
            <a:r>
              <a:rPr lang="en-US" altLang="zh-CN" sz="1800" i="1"/>
              <a:t>/2</a:t>
            </a:r>
          </a:p>
        </p:txBody>
      </p:sp>
      <p:sp>
        <p:nvSpPr>
          <p:cNvPr id="62484" name="Rectangle 23">
            <a:extLst>
              <a:ext uri="{FF2B5EF4-FFF2-40B4-BE49-F238E27FC236}">
                <a16:creationId xmlns:a16="http://schemas.microsoft.com/office/drawing/2014/main" id="{23CDD4C1-ADF2-468C-9077-7B67D0E1BF08}"/>
              </a:ext>
            </a:extLst>
          </p:cNvPr>
          <p:cNvSpPr>
            <a:spLocks noChangeArrowheads="1"/>
          </p:cNvSpPr>
          <p:nvPr/>
        </p:nvSpPr>
        <p:spPr bwMode="auto">
          <a:xfrm>
            <a:off x="6516688" y="3860800"/>
            <a:ext cx="1676400"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i="1"/>
              <a:t>Q</a:t>
            </a:r>
            <a:r>
              <a:rPr lang="en-US" altLang="zh-CN" sz="1800" i="1" baseline="-25000"/>
              <a:t>B</a:t>
            </a:r>
            <a:r>
              <a:rPr lang="en-US" altLang="zh-CN" sz="1800" i="1"/>
              <a:t>=750-Q</a:t>
            </a:r>
            <a:r>
              <a:rPr lang="en-US" altLang="zh-CN" sz="1800" i="1" baseline="-25000"/>
              <a:t>A</a:t>
            </a:r>
            <a:r>
              <a:rPr lang="en-US" altLang="zh-CN" sz="1800" i="1"/>
              <a:t>/2</a:t>
            </a:r>
          </a:p>
        </p:txBody>
      </p:sp>
      <p:sp>
        <p:nvSpPr>
          <p:cNvPr id="62485" name="Text Box 24">
            <a:extLst>
              <a:ext uri="{FF2B5EF4-FFF2-40B4-BE49-F238E27FC236}">
                <a16:creationId xmlns:a16="http://schemas.microsoft.com/office/drawing/2014/main" id="{A936A8E1-8ED4-4D06-81F8-F16B92939A7F}"/>
              </a:ext>
            </a:extLst>
          </p:cNvPr>
          <p:cNvSpPr txBox="1">
            <a:spLocks noChangeArrowheads="1"/>
          </p:cNvSpPr>
          <p:nvPr/>
        </p:nvSpPr>
        <p:spPr bwMode="auto">
          <a:xfrm>
            <a:off x="3905250" y="4821238"/>
            <a:ext cx="363538" cy="366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a:t>O</a:t>
            </a:r>
          </a:p>
        </p:txBody>
      </p:sp>
      <p:sp>
        <p:nvSpPr>
          <p:cNvPr id="392217" name="Text Box 25">
            <a:extLst>
              <a:ext uri="{FF2B5EF4-FFF2-40B4-BE49-F238E27FC236}">
                <a16:creationId xmlns:a16="http://schemas.microsoft.com/office/drawing/2014/main" id="{AF8D371E-E49B-436C-A989-3B04735AEDC5}"/>
              </a:ext>
            </a:extLst>
          </p:cNvPr>
          <p:cNvSpPr txBox="1">
            <a:spLocks noChangeArrowheads="1"/>
          </p:cNvSpPr>
          <p:nvPr/>
        </p:nvSpPr>
        <p:spPr bwMode="auto">
          <a:xfrm>
            <a:off x="250825" y="2082800"/>
            <a:ext cx="3432175" cy="1790700"/>
          </a:xfrm>
          <a:prstGeom prst="rect">
            <a:avLst/>
          </a:prstGeom>
          <a:solidFill>
            <a:srgbClr val="FF9900"/>
          </a:solidFill>
          <a:ln w="508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zh-CN" altLang="en-US" sz="3600" b="1"/>
              <a:t>一个厂商的产量</a:t>
            </a:r>
          </a:p>
          <a:p>
            <a:pPr eaLnBrk="1" hangingPunct="1">
              <a:spcBef>
                <a:spcPct val="0"/>
              </a:spcBef>
              <a:buFontTx/>
              <a:buNone/>
            </a:pPr>
            <a:r>
              <a:rPr lang="zh-CN" altLang="en-US" sz="3600" b="1"/>
              <a:t>是另外一个厂商</a:t>
            </a:r>
          </a:p>
          <a:p>
            <a:pPr eaLnBrk="1" hangingPunct="1">
              <a:spcBef>
                <a:spcPct val="0"/>
              </a:spcBef>
              <a:buFontTx/>
              <a:buNone/>
            </a:pPr>
            <a:r>
              <a:rPr lang="zh-CN" altLang="en-US" sz="3600" b="1"/>
              <a:t>产量的函数。</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92217"/>
                                        </p:tgtEl>
                                        <p:attrNameLst>
                                          <p:attrName>style.visibility</p:attrName>
                                        </p:attrNameLst>
                                      </p:cBhvr>
                                      <p:to>
                                        <p:strVal val="visible"/>
                                      </p:to>
                                    </p:set>
                                    <p:animEffect transition="in" filter="diamond(in)">
                                      <p:cBhvr>
                                        <p:cTn id="7" dur="2000"/>
                                        <p:tgtEl>
                                          <p:spTgt spid="392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217"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灯片编号占位符 5">
            <a:extLst>
              <a:ext uri="{FF2B5EF4-FFF2-40B4-BE49-F238E27FC236}">
                <a16:creationId xmlns:a16="http://schemas.microsoft.com/office/drawing/2014/main" id="{2E279F5B-8D2F-4133-9A0F-23CAA82BDFB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F6938214-37E6-4976-BB2F-9EB95D2FF79D}" type="slidenum">
              <a:rPr lang="en-US" altLang="zh-CN" sz="1400" smtClean="0"/>
              <a:pPr>
                <a:spcBef>
                  <a:spcPct val="0"/>
                </a:spcBef>
                <a:buFontTx/>
                <a:buNone/>
              </a:pPr>
              <a:t>56</a:t>
            </a:fld>
            <a:endParaRPr lang="en-US" altLang="zh-CN" sz="1400"/>
          </a:p>
        </p:txBody>
      </p:sp>
      <p:sp>
        <p:nvSpPr>
          <p:cNvPr id="63491" name="Rectangle 2">
            <a:extLst>
              <a:ext uri="{FF2B5EF4-FFF2-40B4-BE49-F238E27FC236}">
                <a16:creationId xmlns:a16="http://schemas.microsoft.com/office/drawing/2014/main" id="{AC72C446-8171-4A8F-A0B4-59BB5A8062FB}"/>
              </a:ext>
            </a:extLst>
          </p:cNvPr>
          <p:cNvSpPr>
            <a:spLocks noGrp="1" noChangeArrowheads="1"/>
          </p:cNvSpPr>
          <p:nvPr>
            <p:ph type="title"/>
          </p:nvPr>
        </p:nvSpPr>
        <p:spPr>
          <a:xfrm>
            <a:off x="685800" y="152400"/>
            <a:ext cx="6870700" cy="684213"/>
          </a:xfrm>
        </p:spPr>
        <p:txBody>
          <a:bodyPr/>
          <a:lstStyle/>
          <a:p>
            <a:pPr eaLnBrk="1" hangingPunct="1"/>
            <a:r>
              <a:rPr lang="zh-CN" altLang="en-US" sz="4000"/>
              <a:t>古诺模型</a:t>
            </a:r>
            <a:r>
              <a:rPr lang="en-US" altLang="zh-CN" sz="4000">
                <a:latin typeface="Arial" panose="020B0604020202020204" pitchFamily="34" charset="0"/>
              </a:rPr>
              <a:t>——</a:t>
            </a:r>
            <a:r>
              <a:rPr lang="zh-CN" altLang="en-US" sz="4000"/>
              <a:t>一般分析</a:t>
            </a:r>
          </a:p>
        </p:txBody>
      </p:sp>
      <p:sp>
        <p:nvSpPr>
          <p:cNvPr id="395267" name="Rectangle 3">
            <a:extLst>
              <a:ext uri="{FF2B5EF4-FFF2-40B4-BE49-F238E27FC236}">
                <a16:creationId xmlns:a16="http://schemas.microsoft.com/office/drawing/2014/main" id="{7D6727D0-A91A-4A3A-91A2-E5A3CE292606}"/>
              </a:ext>
            </a:extLst>
          </p:cNvPr>
          <p:cNvSpPr>
            <a:spLocks noGrp="1" noChangeArrowheads="1"/>
          </p:cNvSpPr>
          <p:nvPr>
            <p:ph type="body" idx="1"/>
          </p:nvPr>
        </p:nvSpPr>
        <p:spPr>
          <a:xfrm>
            <a:off x="611188" y="1196975"/>
            <a:ext cx="7696200" cy="3657600"/>
          </a:xfrm>
          <a:solidFill>
            <a:srgbClr val="FFCC00"/>
          </a:solidFill>
          <a:ln w="38100">
            <a:solidFill>
              <a:srgbClr val="FF0000"/>
            </a:solidFill>
            <a:miter lim="800000"/>
            <a:headEnd/>
            <a:tailEnd/>
          </a:ln>
        </p:spPr>
        <p:txBody>
          <a:bodyPr/>
          <a:lstStyle/>
          <a:p>
            <a:pPr marL="476250" indent="-476250" eaLnBrk="1" hangingPunct="1"/>
            <a:r>
              <a:rPr lang="zh-CN" altLang="en-US" sz="2400"/>
              <a:t>古诺均衡示例</a:t>
            </a:r>
          </a:p>
          <a:p>
            <a:pPr marL="476250" indent="-476250" eaLnBrk="1" hangingPunct="1">
              <a:buFontTx/>
              <a:buNone/>
            </a:pPr>
            <a:r>
              <a:rPr lang="zh-CN" altLang="en-US" sz="2400"/>
              <a:t>	设市场反需求函数为</a:t>
            </a:r>
            <a:r>
              <a:rPr lang="en-US" altLang="zh-CN" sz="2400" i="1"/>
              <a:t>P=60-Q</a:t>
            </a:r>
            <a:r>
              <a:rPr lang="zh-CN" altLang="en-US" sz="2400"/>
              <a:t>，其中</a:t>
            </a:r>
            <a:r>
              <a:rPr lang="en-US" altLang="zh-CN" sz="2400" i="1"/>
              <a:t>Q=Q</a:t>
            </a:r>
            <a:r>
              <a:rPr lang="en-US" altLang="zh-CN" sz="2400" i="1" baseline="-25000"/>
              <a:t>1</a:t>
            </a:r>
            <a:r>
              <a:rPr lang="en-US" altLang="zh-CN" sz="2400" i="1"/>
              <a:t>+Q</a:t>
            </a:r>
            <a:r>
              <a:rPr lang="en-US" altLang="zh-CN" sz="2400" i="1" baseline="-25000"/>
              <a:t>2</a:t>
            </a:r>
            <a:r>
              <a:rPr lang="zh-CN" altLang="en-US" sz="2400"/>
              <a:t>，寡头</a:t>
            </a:r>
            <a:r>
              <a:rPr lang="en-US" altLang="zh-CN" sz="2400"/>
              <a:t>1</a:t>
            </a:r>
            <a:r>
              <a:rPr lang="zh-CN" altLang="en-US" sz="2400"/>
              <a:t>的成本函数为</a:t>
            </a:r>
            <a:r>
              <a:rPr lang="en-US" altLang="zh-CN" sz="2400" i="1"/>
              <a:t>TC</a:t>
            </a:r>
            <a:r>
              <a:rPr lang="en-US" altLang="zh-CN" sz="2400" i="1" baseline="-25000"/>
              <a:t>1</a:t>
            </a:r>
            <a:r>
              <a:rPr lang="en-US" altLang="zh-CN" sz="2400" i="1"/>
              <a:t>(Q</a:t>
            </a:r>
            <a:r>
              <a:rPr lang="en-US" altLang="zh-CN" sz="2400" i="1" baseline="-25000"/>
              <a:t>1</a:t>
            </a:r>
            <a:r>
              <a:rPr lang="en-US" altLang="zh-CN" sz="2400" i="1"/>
              <a:t>)=Q</a:t>
            </a:r>
            <a:r>
              <a:rPr lang="en-US" altLang="zh-CN" sz="2400" i="1" baseline="-25000"/>
              <a:t>1</a:t>
            </a:r>
            <a:r>
              <a:rPr lang="en-US" altLang="zh-CN" sz="2400" i="1" baseline="30000"/>
              <a:t>2</a:t>
            </a:r>
            <a:r>
              <a:rPr lang="zh-CN" altLang="en-US" sz="2400"/>
              <a:t>，寡头</a:t>
            </a:r>
            <a:r>
              <a:rPr lang="en-US" altLang="zh-CN" sz="2400"/>
              <a:t>2</a:t>
            </a:r>
            <a:r>
              <a:rPr lang="zh-CN" altLang="en-US" sz="2400"/>
              <a:t>的成本函数为</a:t>
            </a:r>
            <a:r>
              <a:rPr lang="en-US" altLang="zh-CN" sz="2400" i="1"/>
              <a:t>TC</a:t>
            </a:r>
            <a:r>
              <a:rPr lang="en-US" altLang="zh-CN" sz="2400" i="1" baseline="-25000"/>
              <a:t>2</a:t>
            </a:r>
            <a:r>
              <a:rPr lang="en-US" altLang="zh-CN" sz="2400" i="1"/>
              <a:t>(Q</a:t>
            </a:r>
            <a:r>
              <a:rPr lang="en-US" altLang="zh-CN" sz="2400" i="1" baseline="-25000"/>
              <a:t>2</a:t>
            </a:r>
            <a:r>
              <a:rPr lang="en-US" altLang="zh-CN" sz="2400" i="1"/>
              <a:t>)=Q</a:t>
            </a:r>
            <a:r>
              <a:rPr lang="en-US" altLang="zh-CN" sz="2400" i="1" baseline="-25000"/>
              <a:t>2</a:t>
            </a:r>
            <a:r>
              <a:rPr lang="en-US" altLang="zh-CN" sz="2400" i="1" baseline="30000"/>
              <a:t>2</a:t>
            </a:r>
            <a:r>
              <a:rPr lang="en-US" altLang="zh-CN" sz="2400" i="1"/>
              <a:t>+15Q</a:t>
            </a:r>
            <a:r>
              <a:rPr lang="en-US" altLang="zh-CN" sz="2400" i="1" baseline="-25000"/>
              <a:t>2</a:t>
            </a:r>
            <a:r>
              <a:rPr lang="zh-CN" altLang="en-US" sz="2400"/>
              <a:t>。</a:t>
            </a:r>
          </a:p>
          <a:p>
            <a:pPr marL="476250" indent="-476250" eaLnBrk="1" hangingPunct="1">
              <a:buFontTx/>
              <a:buNone/>
            </a:pPr>
            <a:r>
              <a:rPr lang="zh-CN" altLang="en-US" sz="2400"/>
              <a:t>	于是，寡头</a:t>
            </a:r>
            <a:r>
              <a:rPr lang="en-US" altLang="zh-CN" sz="2400"/>
              <a:t>1</a:t>
            </a:r>
            <a:r>
              <a:rPr lang="zh-CN" altLang="en-US" sz="2400"/>
              <a:t>的利润函数为</a:t>
            </a:r>
          </a:p>
          <a:p>
            <a:pPr marL="476250" indent="-476250" eaLnBrk="1" hangingPunct="1">
              <a:buFontTx/>
              <a:buNone/>
            </a:pPr>
            <a:r>
              <a:rPr lang="zh-CN" altLang="en-US" sz="2400"/>
              <a:t>	 </a:t>
            </a:r>
            <a:r>
              <a:rPr lang="en-US" altLang="zh-CN" sz="2400" i="1">
                <a:cs typeface="Times New Roman" panose="02020603050405020304" pitchFamily="18" charset="0"/>
              </a:rPr>
              <a:t>π</a:t>
            </a:r>
            <a:r>
              <a:rPr lang="en-US" altLang="zh-CN" sz="2400" i="1" baseline="-25000">
                <a:cs typeface="Times New Roman" panose="02020603050405020304" pitchFamily="18" charset="0"/>
              </a:rPr>
              <a:t>1</a:t>
            </a:r>
            <a:r>
              <a:rPr lang="en-US" altLang="zh-CN" sz="2400" i="1">
                <a:cs typeface="Times New Roman" panose="02020603050405020304" pitchFamily="18" charset="0"/>
              </a:rPr>
              <a:t>(Q</a:t>
            </a:r>
            <a:r>
              <a:rPr lang="en-US" altLang="zh-CN" sz="2400" i="1" baseline="-25000">
                <a:cs typeface="Times New Roman" panose="02020603050405020304" pitchFamily="18" charset="0"/>
              </a:rPr>
              <a:t>1</a:t>
            </a:r>
            <a:r>
              <a:rPr lang="zh-CN" altLang="en-US" sz="2400" i="1">
                <a:cs typeface="Times New Roman" panose="02020603050405020304" pitchFamily="18" charset="0"/>
              </a:rPr>
              <a:t>，</a:t>
            </a:r>
            <a:r>
              <a:rPr lang="en-US" altLang="zh-CN" sz="2400" i="1">
                <a:cs typeface="Times New Roman" panose="02020603050405020304" pitchFamily="18" charset="0"/>
              </a:rPr>
              <a:t>Q</a:t>
            </a:r>
            <a:r>
              <a:rPr lang="en-US" altLang="zh-CN" sz="2400" i="1" baseline="-25000">
                <a:cs typeface="Times New Roman" panose="02020603050405020304" pitchFamily="18" charset="0"/>
              </a:rPr>
              <a:t>2</a:t>
            </a:r>
            <a:r>
              <a:rPr lang="en-US" altLang="zh-CN" sz="2400" i="1">
                <a:cs typeface="Times New Roman" panose="02020603050405020304" pitchFamily="18" charset="0"/>
              </a:rPr>
              <a:t>)=TR</a:t>
            </a:r>
            <a:r>
              <a:rPr lang="en-US" altLang="zh-CN" sz="2400" i="1" baseline="-25000">
                <a:cs typeface="Times New Roman" panose="02020603050405020304" pitchFamily="18" charset="0"/>
              </a:rPr>
              <a:t>1</a:t>
            </a:r>
            <a:r>
              <a:rPr lang="en-US" altLang="zh-CN" sz="2400" i="1">
                <a:cs typeface="Times New Roman" panose="02020603050405020304" pitchFamily="18" charset="0"/>
              </a:rPr>
              <a:t>-TC</a:t>
            </a:r>
            <a:r>
              <a:rPr lang="en-US" altLang="zh-CN" sz="2400" i="1" baseline="-25000">
                <a:cs typeface="Times New Roman" panose="02020603050405020304" pitchFamily="18" charset="0"/>
              </a:rPr>
              <a:t>1</a:t>
            </a:r>
            <a:r>
              <a:rPr lang="en-US" altLang="zh-CN" sz="2400" i="1">
                <a:cs typeface="Times New Roman" panose="02020603050405020304" pitchFamily="18" charset="0"/>
              </a:rPr>
              <a:t>=P</a:t>
            </a:r>
            <a:r>
              <a:rPr lang="en-US" altLang="zh-CN" sz="2400" i="1">
                <a:latin typeface="Arial" panose="020B0604020202020204" pitchFamily="34" charset="0"/>
                <a:cs typeface="Times New Roman" panose="02020603050405020304" pitchFamily="18" charset="0"/>
              </a:rPr>
              <a:t>·</a:t>
            </a:r>
            <a:r>
              <a:rPr lang="en-US" altLang="zh-CN" sz="2400" i="1">
                <a:cs typeface="Times New Roman" panose="02020603050405020304" pitchFamily="18" charset="0"/>
              </a:rPr>
              <a:t>Q</a:t>
            </a:r>
            <a:r>
              <a:rPr lang="en-US" altLang="zh-CN" sz="2400" i="1" baseline="-25000">
                <a:cs typeface="Times New Roman" panose="02020603050405020304" pitchFamily="18" charset="0"/>
              </a:rPr>
              <a:t>1</a:t>
            </a:r>
            <a:r>
              <a:rPr lang="en-US" altLang="zh-CN" sz="2400" i="1">
                <a:cs typeface="Times New Roman" panose="02020603050405020304" pitchFamily="18" charset="0"/>
              </a:rPr>
              <a:t>-TC</a:t>
            </a:r>
            <a:r>
              <a:rPr lang="en-US" altLang="zh-CN" sz="2400" i="1" baseline="-25000">
                <a:cs typeface="Times New Roman" panose="02020603050405020304" pitchFamily="18" charset="0"/>
              </a:rPr>
              <a:t>1</a:t>
            </a:r>
            <a:r>
              <a:rPr lang="en-US" altLang="zh-CN" sz="2400" i="1">
                <a:cs typeface="Times New Roman" panose="02020603050405020304" pitchFamily="18" charset="0"/>
              </a:rPr>
              <a:t>= </a:t>
            </a:r>
            <a:r>
              <a:rPr lang="en-US" altLang="zh-CN" sz="2400" i="1"/>
              <a:t>(60-Q</a:t>
            </a:r>
            <a:r>
              <a:rPr lang="en-US" altLang="zh-CN" sz="2400" i="1" baseline="-25000"/>
              <a:t>1</a:t>
            </a:r>
            <a:r>
              <a:rPr lang="en-US" altLang="zh-CN" sz="2400" i="1"/>
              <a:t>-Q</a:t>
            </a:r>
            <a:r>
              <a:rPr lang="en-US" altLang="zh-CN" sz="2400" i="1" baseline="-25000"/>
              <a:t>2</a:t>
            </a:r>
            <a:r>
              <a:rPr lang="en-US" altLang="zh-CN" sz="2400" i="1"/>
              <a:t>) </a:t>
            </a:r>
            <a:r>
              <a:rPr lang="en-US" altLang="zh-CN" sz="2400" i="1">
                <a:latin typeface="Arial" panose="020B0604020202020204" pitchFamily="34" charset="0"/>
              </a:rPr>
              <a:t>·</a:t>
            </a:r>
            <a:r>
              <a:rPr lang="en-US" altLang="zh-CN" sz="2400" i="1"/>
              <a:t>Q</a:t>
            </a:r>
            <a:r>
              <a:rPr lang="en-US" altLang="zh-CN" sz="2400" i="1" baseline="-25000"/>
              <a:t>1</a:t>
            </a:r>
            <a:r>
              <a:rPr lang="en-US" altLang="zh-CN" sz="2400" i="1"/>
              <a:t>- Q</a:t>
            </a:r>
            <a:r>
              <a:rPr lang="en-US" altLang="zh-CN" sz="2400" i="1" baseline="-25000"/>
              <a:t>1</a:t>
            </a:r>
            <a:r>
              <a:rPr lang="en-US" altLang="zh-CN" sz="2400" i="1" baseline="30000"/>
              <a:t>2</a:t>
            </a:r>
          </a:p>
          <a:p>
            <a:pPr marL="476250" indent="-476250" eaLnBrk="1" hangingPunct="1">
              <a:buFontTx/>
              <a:buNone/>
            </a:pPr>
            <a:r>
              <a:rPr lang="en-US" altLang="zh-CN" sz="2400" i="1"/>
              <a:t>	</a:t>
            </a:r>
            <a:r>
              <a:rPr lang="zh-CN" altLang="en-US" sz="2400"/>
              <a:t>对</a:t>
            </a:r>
            <a:r>
              <a:rPr lang="en-US" altLang="zh-CN" sz="2400" i="1"/>
              <a:t>Q</a:t>
            </a:r>
            <a:r>
              <a:rPr lang="en-US" altLang="zh-CN" sz="2400" i="1" baseline="-25000"/>
              <a:t>1</a:t>
            </a:r>
            <a:r>
              <a:rPr lang="zh-CN" altLang="en-US" sz="2400"/>
              <a:t>求导，得</a:t>
            </a:r>
          </a:p>
        </p:txBody>
      </p:sp>
      <p:graphicFrame>
        <p:nvGraphicFramePr>
          <p:cNvPr id="395268" name="Object 4">
            <a:extLst>
              <a:ext uri="{FF2B5EF4-FFF2-40B4-BE49-F238E27FC236}">
                <a16:creationId xmlns:a16="http://schemas.microsoft.com/office/drawing/2014/main" id="{F474701B-F1BE-49CF-A022-6B99576A2B5B}"/>
              </a:ext>
            </a:extLst>
          </p:cNvPr>
          <p:cNvGraphicFramePr>
            <a:graphicFrameLocks noChangeAspect="1"/>
          </p:cNvGraphicFramePr>
          <p:nvPr/>
        </p:nvGraphicFramePr>
        <p:xfrm>
          <a:off x="3419475" y="3789363"/>
          <a:ext cx="3473450" cy="820737"/>
        </p:xfrm>
        <a:graphic>
          <a:graphicData uri="http://schemas.openxmlformats.org/presentationml/2006/ole">
            <mc:AlternateContent xmlns:mc="http://schemas.openxmlformats.org/markup-compatibility/2006">
              <mc:Choice xmlns:v="urn:schemas-microsoft-com:vml" Requires="v">
                <p:oleObj spid="_x0000_s63495" name="Equation" r:id="rId3" imgW="1752513" imgH="352630" progId="Equation.DSMT4">
                  <p:embed/>
                </p:oleObj>
              </mc:Choice>
              <mc:Fallback>
                <p:oleObj name="Equation" r:id="rId3" imgW="1752513" imgH="35263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475" y="3789363"/>
                        <a:ext cx="3473450" cy="820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95269" name="Object 5">
            <a:extLst>
              <a:ext uri="{FF2B5EF4-FFF2-40B4-BE49-F238E27FC236}">
                <a16:creationId xmlns:a16="http://schemas.microsoft.com/office/drawing/2014/main" id="{A0D27187-7CD3-4CEE-A29F-5A5D79EBB331}"/>
              </a:ext>
            </a:extLst>
          </p:cNvPr>
          <p:cNvGraphicFramePr>
            <a:graphicFrameLocks noChangeAspect="1"/>
          </p:cNvGraphicFramePr>
          <p:nvPr/>
        </p:nvGraphicFramePr>
        <p:xfrm>
          <a:off x="611188" y="4724400"/>
          <a:ext cx="7705725" cy="1255713"/>
        </p:xfrm>
        <a:graphic>
          <a:graphicData uri="http://schemas.openxmlformats.org/presentationml/2006/ole">
            <mc:AlternateContent xmlns:mc="http://schemas.openxmlformats.org/markup-compatibility/2006">
              <mc:Choice xmlns:v="urn:schemas-microsoft-com:vml" Requires="v">
                <p:oleObj spid="_x0000_s63496" name="Equation" r:id="rId5" imgW="2705098" imgH="580996" progId="Equation.DSMT4">
                  <p:embed/>
                </p:oleObj>
              </mc:Choice>
              <mc:Fallback>
                <p:oleObj name="Equation" r:id="rId5" imgW="2705098" imgH="580996"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188" y="4724400"/>
                        <a:ext cx="7705725" cy="1255713"/>
                      </a:xfrm>
                      <a:prstGeom prst="rect">
                        <a:avLst/>
                      </a:pr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5267">
                                            <p:txEl>
                                              <p:pRg st="0" end="0"/>
                                            </p:txEl>
                                          </p:spTgt>
                                        </p:tgtEl>
                                        <p:attrNameLst>
                                          <p:attrName>style.visibility</p:attrName>
                                        </p:attrNameLst>
                                      </p:cBhvr>
                                      <p:to>
                                        <p:strVal val="visible"/>
                                      </p:to>
                                    </p:set>
                                    <p:anim calcmode="lin" valueType="num">
                                      <p:cBhvr additive="base">
                                        <p:cTn id="7" dur="500" fill="hold"/>
                                        <p:tgtEl>
                                          <p:spTgt spid="395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5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5267">
                                            <p:txEl>
                                              <p:pRg st="1" end="1"/>
                                            </p:txEl>
                                          </p:spTgt>
                                        </p:tgtEl>
                                        <p:attrNameLst>
                                          <p:attrName>style.visibility</p:attrName>
                                        </p:attrNameLst>
                                      </p:cBhvr>
                                      <p:to>
                                        <p:strVal val="visible"/>
                                      </p:to>
                                    </p:set>
                                    <p:anim calcmode="lin" valueType="num">
                                      <p:cBhvr additive="base">
                                        <p:cTn id="13" dur="500" fill="hold"/>
                                        <p:tgtEl>
                                          <p:spTgt spid="395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52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5267">
                                            <p:txEl>
                                              <p:pRg st="2" end="2"/>
                                            </p:txEl>
                                          </p:spTgt>
                                        </p:tgtEl>
                                        <p:attrNameLst>
                                          <p:attrName>style.visibility</p:attrName>
                                        </p:attrNameLst>
                                      </p:cBhvr>
                                      <p:to>
                                        <p:strVal val="visible"/>
                                      </p:to>
                                    </p:set>
                                    <p:anim calcmode="lin" valueType="num">
                                      <p:cBhvr additive="base">
                                        <p:cTn id="19" dur="500" fill="hold"/>
                                        <p:tgtEl>
                                          <p:spTgt spid="395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52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5267">
                                            <p:txEl>
                                              <p:pRg st="3" end="3"/>
                                            </p:txEl>
                                          </p:spTgt>
                                        </p:tgtEl>
                                        <p:attrNameLst>
                                          <p:attrName>style.visibility</p:attrName>
                                        </p:attrNameLst>
                                      </p:cBhvr>
                                      <p:to>
                                        <p:strVal val="visible"/>
                                      </p:to>
                                    </p:set>
                                    <p:anim calcmode="lin" valueType="num">
                                      <p:cBhvr additive="base">
                                        <p:cTn id="25" dur="500" fill="hold"/>
                                        <p:tgtEl>
                                          <p:spTgt spid="395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52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5267">
                                            <p:txEl>
                                              <p:pRg st="4" end="4"/>
                                            </p:txEl>
                                          </p:spTgt>
                                        </p:tgtEl>
                                        <p:attrNameLst>
                                          <p:attrName>style.visibility</p:attrName>
                                        </p:attrNameLst>
                                      </p:cBhvr>
                                      <p:to>
                                        <p:strVal val="visible"/>
                                      </p:to>
                                    </p:set>
                                    <p:anim calcmode="lin" valueType="num">
                                      <p:cBhvr additive="base">
                                        <p:cTn id="31" dur="500" fill="hold"/>
                                        <p:tgtEl>
                                          <p:spTgt spid="395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52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95268"/>
                                        </p:tgtEl>
                                        <p:attrNameLst>
                                          <p:attrName>style.visibility</p:attrName>
                                        </p:attrNameLst>
                                      </p:cBhvr>
                                      <p:to>
                                        <p:strVal val="visible"/>
                                      </p:to>
                                    </p:set>
                                    <p:anim calcmode="lin" valueType="num">
                                      <p:cBhvr additive="base">
                                        <p:cTn id="37" dur="500" fill="hold"/>
                                        <p:tgtEl>
                                          <p:spTgt spid="395268"/>
                                        </p:tgtEl>
                                        <p:attrNameLst>
                                          <p:attrName>ppt_x</p:attrName>
                                        </p:attrNameLst>
                                      </p:cBhvr>
                                      <p:tavLst>
                                        <p:tav tm="0">
                                          <p:val>
                                            <p:strVal val="0-#ppt_w/2"/>
                                          </p:val>
                                        </p:tav>
                                        <p:tav tm="100000">
                                          <p:val>
                                            <p:strVal val="#ppt_x"/>
                                          </p:val>
                                        </p:tav>
                                      </p:tavLst>
                                    </p:anim>
                                    <p:anim calcmode="lin" valueType="num">
                                      <p:cBhvr additive="base">
                                        <p:cTn id="38" dur="500" fill="hold"/>
                                        <p:tgtEl>
                                          <p:spTgt spid="395268"/>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395269"/>
                                        </p:tgtEl>
                                        <p:attrNameLst>
                                          <p:attrName>style.visibility</p:attrName>
                                        </p:attrNameLst>
                                      </p:cBhvr>
                                      <p:to>
                                        <p:strVal val="visible"/>
                                      </p:to>
                                    </p:set>
                                    <p:anim calcmode="lin" valueType="num">
                                      <p:cBhvr additive="base">
                                        <p:cTn id="43" dur="500" fill="hold"/>
                                        <p:tgtEl>
                                          <p:spTgt spid="395269"/>
                                        </p:tgtEl>
                                        <p:attrNameLst>
                                          <p:attrName>ppt_x</p:attrName>
                                        </p:attrNameLst>
                                      </p:cBhvr>
                                      <p:tavLst>
                                        <p:tav tm="0">
                                          <p:val>
                                            <p:strVal val="0-#ppt_w/2"/>
                                          </p:val>
                                        </p:tav>
                                        <p:tav tm="100000">
                                          <p:val>
                                            <p:strVal val="#ppt_x"/>
                                          </p:val>
                                        </p:tav>
                                      </p:tavLst>
                                    </p:anim>
                                    <p:anim calcmode="lin" valueType="num">
                                      <p:cBhvr additive="base">
                                        <p:cTn id="44" dur="500" fill="hold"/>
                                        <p:tgtEl>
                                          <p:spTgt spid="3952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267" grpId="0"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灯片编号占位符 5">
            <a:extLst>
              <a:ext uri="{FF2B5EF4-FFF2-40B4-BE49-F238E27FC236}">
                <a16:creationId xmlns:a16="http://schemas.microsoft.com/office/drawing/2014/main" id="{CD8367EF-ED93-474C-8E33-17E1B9AF112A}"/>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63757FEA-C00D-4776-9645-3543283A19C1}" type="slidenum">
              <a:rPr lang="en-US" altLang="zh-CN" sz="1400" smtClean="0"/>
              <a:pPr>
                <a:spcBef>
                  <a:spcPct val="0"/>
                </a:spcBef>
                <a:buFontTx/>
                <a:buNone/>
              </a:pPr>
              <a:t>57</a:t>
            </a:fld>
            <a:endParaRPr lang="en-US" altLang="zh-CN" sz="1400"/>
          </a:p>
        </p:txBody>
      </p:sp>
      <p:sp>
        <p:nvSpPr>
          <p:cNvPr id="64515" name="Rectangle 2">
            <a:extLst>
              <a:ext uri="{FF2B5EF4-FFF2-40B4-BE49-F238E27FC236}">
                <a16:creationId xmlns:a16="http://schemas.microsoft.com/office/drawing/2014/main" id="{635D4B84-DB52-43BA-95DB-025E018373F3}"/>
              </a:ext>
            </a:extLst>
          </p:cNvPr>
          <p:cNvSpPr>
            <a:spLocks noGrp="1" noChangeArrowheads="1"/>
          </p:cNvSpPr>
          <p:nvPr>
            <p:ph type="title"/>
          </p:nvPr>
        </p:nvSpPr>
        <p:spPr>
          <a:xfrm>
            <a:off x="685800" y="152400"/>
            <a:ext cx="6870700" cy="684213"/>
          </a:xfrm>
        </p:spPr>
        <p:txBody>
          <a:bodyPr/>
          <a:lstStyle/>
          <a:p>
            <a:pPr eaLnBrk="1" hangingPunct="1"/>
            <a:r>
              <a:rPr lang="zh-CN" altLang="en-US" sz="4000"/>
              <a:t>古诺模型</a:t>
            </a:r>
            <a:r>
              <a:rPr lang="en-US" altLang="zh-CN" sz="4000">
                <a:latin typeface="Arial" panose="020B0604020202020204" pitchFamily="34" charset="0"/>
              </a:rPr>
              <a:t>——</a:t>
            </a:r>
            <a:r>
              <a:rPr lang="zh-CN" altLang="en-US" sz="4000"/>
              <a:t>一般分析</a:t>
            </a:r>
          </a:p>
        </p:txBody>
      </p:sp>
      <p:sp>
        <p:nvSpPr>
          <p:cNvPr id="396291" name="Rectangle 3">
            <a:extLst>
              <a:ext uri="{FF2B5EF4-FFF2-40B4-BE49-F238E27FC236}">
                <a16:creationId xmlns:a16="http://schemas.microsoft.com/office/drawing/2014/main" id="{474CDF99-0317-4CA7-A605-1502ED590245}"/>
              </a:ext>
            </a:extLst>
          </p:cNvPr>
          <p:cNvSpPr>
            <a:spLocks noGrp="1" noChangeArrowheads="1"/>
          </p:cNvSpPr>
          <p:nvPr>
            <p:ph type="body" idx="1"/>
          </p:nvPr>
        </p:nvSpPr>
        <p:spPr>
          <a:xfrm>
            <a:off x="468313" y="1125538"/>
            <a:ext cx="7696200" cy="3657600"/>
          </a:xfrm>
          <a:solidFill>
            <a:schemeClr val="bg2"/>
          </a:solidFill>
        </p:spPr>
        <p:txBody>
          <a:bodyPr/>
          <a:lstStyle/>
          <a:p>
            <a:pPr marL="476250" indent="-476250" eaLnBrk="1" hangingPunct="1"/>
            <a:r>
              <a:rPr lang="zh-CN" altLang="en-US" sz="2400"/>
              <a:t>古诺均衡示例（续</a:t>
            </a:r>
            <a:r>
              <a:rPr lang="en-US" altLang="zh-CN" sz="2400"/>
              <a:t>1</a:t>
            </a:r>
            <a:r>
              <a:rPr lang="zh-CN" altLang="en-US" sz="2400"/>
              <a:t>）</a:t>
            </a:r>
          </a:p>
          <a:p>
            <a:pPr marL="476250" indent="-476250" eaLnBrk="1" hangingPunct="1">
              <a:buFontTx/>
              <a:buNone/>
            </a:pPr>
            <a:r>
              <a:rPr lang="zh-CN" altLang="en-US" sz="2400"/>
              <a:t>	类似地，寡头</a:t>
            </a:r>
            <a:r>
              <a:rPr lang="en-US" altLang="zh-CN" sz="2400"/>
              <a:t>2</a:t>
            </a:r>
            <a:r>
              <a:rPr lang="zh-CN" altLang="en-US" sz="2400"/>
              <a:t>的利润函数为</a:t>
            </a:r>
          </a:p>
          <a:p>
            <a:pPr marL="476250" indent="-476250" eaLnBrk="1" hangingPunct="1">
              <a:buFontTx/>
              <a:buNone/>
            </a:pPr>
            <a:r>
              <a:rPr lang="zh-CN" altLang="en-US" sz="2400"/>
              <a:t>	 </a:t>
            </a:r>
            <a:r>
              <a:rPr lang="en-US" altLang="zh-CN" sz="2400" i="1">
                <a:cs typeface="Times New Roman" panose="02020603050405020304" pitchFamily="18" charset="0"/>
              </a:rPr>
              <a:t>π</a:t>
            </a:r>
            <a:r>
              <a:rPr lang="en-US" altLang="zh-CN" sz="2400" i="1" baseline="-25000">
                <a:cs typeface="Times New Roman" panose="02020603050405020304" pitchFamily="18" charset="0"/>
              </a:rPr>
              <a:t>2</a:t>
            </a:r>
            <a:r>
              <a:rPr lang="en-US" altLang="zh-CN" sz="2400" i="1">
                <a:cs typeface="Times New Roman" panose="02020603050405020304" pitchFamily="18" charset="0"/>
              </a:rPr>
              <a:t>(Q</a:t>
            </a:r>
            <a:r>
              <a:rPr lang="en-US" altLang="zh-CN" sz="2400" i="1" baseline="-25000">
                <a:cs typeface="Times New Roman" panose="02020603050405020304" pitchFamily="18" charset="0"/>
              </a:rPr>
              <a:t>1</a:t>
            </a:r>
            <a:r>
              <a:rPr lang="zh-CN" altLang="en-US" sz="2400" i="1">
                <a:cs typeface="Times New Roman" panose="02020603050405020304" pitchFamily="18" charset="0"/>
              </a:rPr>
              <a:t>，</a:t>
            </a:r>
            <a:r>
              <a:rPr lang="en-US" altLang="zh-CN" sz="2400" i="1">
                <a:cs typeface="Times New Roman" panose="02020603050405020304" pitchFamily="18" charset="0"/>
              </a:rPr>
              <a:t>Q</a:t>
            </a:r>
            <a:r>
              <a:rPr lang="en-US" altLang="zh-CN" sz="2400" i="1" baseline="-25000">
                <a:cs typeface="Times New Roman" panose="02020603050405020304" pitchFamily="18" charset="0"/>
              </a:rPr>
              <a:t>2</a:t>
            </a:r>
            <a:r>
              <a:rPr lang="en-US" altLang="zh-CN" sz="2400" i="1">
                <a:cs typeface="Times New Roman" panose="02020603050405020304" pitchFamily="18" charset="0"/>
              </a:rPr>
              <a:t>)=P</a:t>
            </a:r>
            <a:r>
              <a:rPr lang="en-US" altLang="zh-CN" sz="2400" i="1">
                <a:latin typeface="Arial" panose="020B0604020202020204" pitchFamily="34" charset="0"/>
                <a:cs typeface="Times New Roman" panose="02020603050405020304" pitchFamily="18" charset="0"/>
              </a:rPr>
              <a:t>·</a:t>
            </a:r>
            <a:r>
              <a:rPr lang="en-US" altLang="zh-CN" sz="2400" i="1">
                <a:cs typeface="Times New Roman" panose="02020603050405020304" pitchFamily="18" charset="0"/>
              </a:rPr>
              <a:t>Q</a:t>
            </a:r>
            <a:r>
              <a:rPr lang="en-US" altLang="zh-CN" sz="2400" i="1" baseline="-25000">
                <a:cs typeface="Times New Roman" panose="02020603050405020304" pitchFamily="18" charset="0"/>
              </a:rPr>
              <a:t>2</a:t>
            </a:r>
            <a:r>
              <a:rPr lang="en-US" altLang="zh-CN" sz="2400" i="1">
                <a:cs typeface="Times New Roman" panose="02020603050405020304" pitchFamily="18" charset="0"/>
              </a:rPr>
              <a:t>-TC</a:t>
            </a:r>
            <a:r>
              <a:rPr lang="en-US" altLang="zh-CN" sz="2400" i="1" baseline="-25000">
                <a:cs typeface="Times New Roman" panose="02020603050405020304" pitchFamily="18" charset="0"/>
              </a:rPr>
              <a:t>2</a:t>
            </a:r>
            <a:r>
              <a:rPr lang="en-US" altLang="zh-CN" sz="2400" i="1">
                <a:cs typeface="Times New Roman" panose="02020603050405020304" pitchFamily="18" charset="0"/>
              </a:rPr>
              <a:t>= </a:t>
            </a:r>
            <a:r>
              <a:rPr lang="en-US" altLang="zh-CN" sz="2400" i="1"/>
              <a:t>(60-Q</a:t>
            </a:r>
            <a:r>
              <a:rPr lang="en-US" altLang="zh-CN" sz="2400" i="1" baseline="-25000"/>
              <a:t>1</a:t>
            </a:r>
            <a:r>
              <a:rPr lang="en-US" altLang="zh-CN" sz="2400" i="1"/>
              <a:t>-Q</a:t>
            </a:r>
            <a:r>
              <a:rPr lang="en-US" altLang="zh-CN" sz="2400" i="1" baseline="-25000"/>
              <a:t>2</a:t>
            </a:r>
            <a:r>
              <a:rPr lang="en-US" altLang="zh-CN" sz="2400" i="1"/>
              <a:t>) </a:t>
            </a:r>
            <a:r>
              <a:rPr lang="en-US" altLang="zh-CN" sz="2400" i="1">
                <a:latin typeface="Arial" panose="020B0604020202020204" pitchFamily="34" charset="0"/>
              </a:rPr>
              <a:t>·</a:t>
            </a:r>
            <a:r>
              <a:rPr lang="en-US" altLang="zh-CN" sz="2400" i="1"/>
              <a:t>Q</a:t>
            </a:r>
            <a:r>
              <a:rPr lang="en-US" altLang="zh-CN" sz="2400" i="1" baseline="-25000"/>
              <a:t>2</a:t>
            </a:r>
            <a:r>
              <a:rPr lang="en-US" altLang="zh-CN" sz="2400" i="1"/>
              <a:t>- Q</a:t>
            </a:r>
            <a:r>
              <a:rPr lang="en-US" altLang="zh-CN" sz="2400" i="1" baseline="-25000"/>
              <a:t>2</a:t>
            </a:r>
            <a:r>
              <a:rPr lang="en-US" altLang="zh-CN" sz="2400" i="1" baseline="30000"/>
              <a:t>2</a:t>
            </a:r>
            <a:r>
              <a:rPr lang="en-US" altLang="zh-CN" sz="2400" i="1"/>
              <a:t>-15Q</a:t>
            </a:r>
            <a:r>
              <a:rPr lang="en-US" altLang="zh-CN" sz="2400" i="1" baseline="-25000"/>
              <a:t>2</a:t>
            </a:r>
          </a:p>
          <a:p>
            <a:pPr marL="476250" indent="-476250" eaLnBrk="1" hangingPunct="1">
              <a:buFontTx/>
              <a:buNone/>
            </a:pPr>
            <a:r>
              <a:rPr lang="en-US" altLang="zh-CN" sz="2400" i="1" baseline="-25000"/>
              <a:t>	</a:t>
            </a:r>
            <a:r>
              <a:rPr lang="zh-CN" altLang="en-US" sz="2400"/>
              <a:t>对</a:t>
            </a:r>
            <a:r>
              <a:rPr lang="en-US" altLang="zh-CN" sz="2400" i="1"/>
              <a:t>Q</a:t>
            </a:r>
            <a:r>
              <a:rPr lang="en-US" altLang="zh-CN" sz="2400" i="1" baseline="-25000"/>
              <a:t>2</a:t>
            </a:r>
            <a:r>
              <a:rPr lang="zh-CN" altLang="en-US" sz="2400"/>
              <a:t>求导，得</a:t>
            </a:r>
          </a:p>
          <a:p>
            <a:pPr marL="476250" indent="-476250" eaLnBrk="1" hangingPunct="1">
              <a:buFontTx/>
              <a:buNone/>
            </a:pPr>
            <a:endParaRPr lang="en-US" altLang="zh-CN" sz="2400" i="1" baseline="30000"/>
          </a:p>
        </p:txBody>
      </p:sp>
      <p:graphicFrame>
        <p:nvGraphicFramePr>
          <p:cNvPr id="396292" name="Object 4">
            <a:extLst>
              <a:ext uri="{FF2B5EF4-FFF2-40B4-BE49-F238E27FC236}">
                <a16:creationId xmlns:a16="http://schemas.microsoft.com/office/drawing/2014/main" id="{6661746E-5013-4046-905A-BB945651CB58}"/>
              </a:ext>
            </a:extLst>
          </p:cNvPr>
          <p:cNvGraphicFramePr>
            <a:graphicFrameLocks noChangeAspect="1"/>
          </p:cNvGraphicFramePr>
          <p:nvPr/>
        </p:nvGraphicFramePr>
        <p:xfrm>
          <a:off x="1258888" y="3573463"/>
          <a:ext cx="5292725" cy="1255712"/>
        </p:xfrm>
        <a:graphic>
          <a:graphicData uri="http://schemas.openxmlformats.org/presentationml/2006/ole">
            <mc:AlternateContent xmlns:mc="http://schemas.openxmlformats.org/markup-compatibility/2006">
              <mc:Choice xmlns:v="urn:schemas-microsoft-com:vml" Requires="v">
                <p:oleObj spid="_x0000_s64520" name="Equation" r:id="rId3" imgW="2705098" imgH="580996" progId="Equation.DSMT4">
                  <p:embed/>
                </p:oleObj>
              </mc:Choice>
              <mc:Fallback>
                <p:oleObj name="Equation" r:id="rId3" imgW="2705098" imgH="580996"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3573463"/>
                        <a:ext cx="5292725" cy="1255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96293" name="Object 5">
            <a:extLst>
              <a:ext uri="{FF2B5EF4-FFF2-40B4-BE49-F238E27FC236}">
                <a16:creationId xmlns:a16="http://schemas.microsoft.com/office/drawing/2014/main" id="{1CADE725-1612-451A-A593-719142E4AC75}"/>
              </a:ext>
            </a:extLst>
          </p:cNvPr>
          <p:cNvGraphicFramePr>
            <a:graphicFrameLocks noChangeAspect="1"/>
          </p:cNvGraphicFramePr>
          <p:nvPr/>
        </p:nvGraphicFramePr>
        <p:xfrm>
          <a:off x="468313" y="4797425"/>
          <a:ext cx="7704137" cy="796925"/>
        </p:xfrm>
        <a:graphic>
          <a:graphicData uri="http://schemas.openxmlformats.org/presentationml/2006/ole">
            <mc:AlternateContent xmlns:mc="http://schemas.openxmlformats.org/markup-compatibility/2006">
              <mc:Choice xmlns:v="urn:schemas-microsoft-com:vml" Requires="v">
                <p:oleObj spid="_x0000_s64521" name="Equation" r:id="rId5" imgW="2362205" imgH="152400" progId="Equation.DSMT4">
                  <p:embed/>
                </p:oleObj>
              </mc:Choice>
              <mc:Fallback>
                <p:oleObj name="Equation" r:id="rId5" imgW="2362205" imgH="1524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313" y="4797425"/>
                        <a:ext cx="7704137" cy="796925"/>
                      </a:xfrm>
                      <a:prstGeom prst="rect">
                        <a:avLst/>
                      </a:prstGeom>
                      <a:solidFill>
                        <a:schemeClr val="bg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96294" name="Object 6">
            <a:extLst>
              <a:ext uri="{FF2B5EF4-FFF2-40B4-BE49-F238E27FC236}">
                <a16:creationId xmlns:a16="http://schemas.microsoft.com/office/drawing/2014/main" id="{E64FC4C5-0594-4538-BDA0-E767CA51D38A}"/>
              </a:ext>
            </a:extLst>
          </p:cNvPr>
          <p:cNvGraphicFramePr>
            <a:graphicFrameLocks noChangeAspect="1"/>
          </p:cNvGraphicFramePr>
          <p:nvPr/>
        </p:nvGraphicFramePr>
        <p:xfrm>
          <a:off x="3059113" y="2708275"/>
          <a:ext cx="4052887" cy="820738"/>
        </p:xfrm>
        <a:graphic>
          <a:graphicData uri="http://schemas.openxmlformats.org/presentationml/2006/ole">
            <mc:AlternateContent xmlns:mc="http://schemas.openxmlformats.org/markup-compatibility/2006">
              <mc:Choice xmlns:v="urn:schemas-microsoft-com:vml" Requires="v">
                <p:oleObj spid="_x0000_s64522" name="Equation" r:id="rId7" imgW="2057359" imgH="352630" progId="Equation.DSMT4">
                  <p:embed/>
                </p:oleObj>
              </mc:Choice>
              <mc:Fallback>
                <p:oleObj name="Equation" r:id="rId7" imgW="2057359" imgH="35263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59113" y="2708275"/>
                        <a:ext cx="4052887" cy="820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6291">
                                            <p:txEl>
                                              <p:pRg st="0" end="0"/>
                                            </p:txEl>
                                          </p:spTgt>
                                        </p:tgtEl>
                                        <p:attrNameLst>
                                          <p:attrName>style.visibility</p:attrName>
                                        </p:attrNameLst>
                                      </p:cBhvr>
                                      <p:to>
                                        <p:strVal val="visible"/>
                                      </p:to>
                                    </p:set>
                                    <p:anim calcmode="lin" valueType="num">
                                      <p:cBhvr additive="base">
                                        <p:cTn id="7" dur="500" fill="hold"/>
                                        <p:tgtEl>
                                          <p:spTgt spid="3962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6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6291">
                                            <p:txEl>
                                              <p:pRg st="1" end="1"/>
                                            </p:txEl>
                                          </p:spTgt>
                                        </p:tgtEl>
                                        <p:attrNameLst>
                                          <p:attrName>style.visibility</p:attrName>
                                        </p:attrNameLst>
                                      </p:cBhvr>
                                      <p:to>
                                        <p:strVal val="visible"/>
                                      </p:to>
                                    </p:set>
                                    <p:anim calcmode="lin" valueType="num">
                                      <p:cBhvr additive="base">
                                        <p:cTn id="13" dur="500" fill="hold"/>
                                        <p:tgtEl>
                                          <p:spTgt spid="3962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6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6291">
                                            <p:txEl>
                                              <p:pRg st="2" end="2"/>
                                            </p:txEl>
                                          </p:spTgt>
                                        </p:tgtEl>
                                        <p:attrNameLst>
                                          <p:attrName>style.visibility</p:attrName>
                                        </p:attrNameLst>
                                      </p:cBhvr>
                                      <p:to>
                                        <p:strVal val="visible"/>
                                      </p:to>
                                    </p:set>
                                    <p:anim calcmode="lin" valueType="num">
                                      <p:cBhvr additive="base">
                                        <p:cTn id="19" dur="500" fill="hold"/>
                                        <p:tgtEl>
                                          <p:spTgt spid="3962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62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6291">
                                            <p:txEl>
                                              <p:pRg st="3" end="3"/>
                                            </p:txEl>
                                          </p:spTgt>
                                        </p:tgtEl>
                                        <p:attrNameLst>
                                          <p:attrName>style.visibility</p:attrName>
                                        </p:attrNameLst>
                                      </p:cBhvr>
                                      <p:to>
                                        <p:strVal val="visible"/>
                                      </p:to>
                                    </p:set>
                                    <p:anim calcmode="lin" valueType="num">
                                      <p:cBhvr additive="base">
                                        <p:cTn id="25" dur="500" fill="hold"/>
                                        <p:tgtEl>
                                          <p:spTgt spid="3962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62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96294"/>
                                        </p:tgtEl>
                                        <p:attrNameLst>
                                          <p:attrName>style.visibility</p:attrName>
                                        </p:attrNameLst>
                                      </p:cBhvr>
                                      <p:to>
                                        <p:strVal val="visible"/>
                                      </p:to>
                                    </p:set>
                                    <p:anim calcmode="lin" valueType="num">
                                      <p:cBhvr additive="base">
                                        <p:cTn id="31" dur="500" fill="hold"/>
                                        <p:tgtEl>
                                          <p:spTgt spid="396294"/>
                                        </p:tgtEl>
                                        <p:attrNameLst>
                                          <p:attrName>ppt_x</p:attrName>
                                        </p:attrNameLst>
                                      </p:cBhvr>
                                      <p:tavLst>
                                        <p:tav tm="0">
                                          <p:val>
                                            <p:strVal val="0-#ppt_w/2"/>
                                          </p:val>
                                        </p:tav>
                                        <p:tav tm="100000">
                                          <p:val>
                                            <p:strVal val="#ppt_x"/>
                                          </p:val>
                                        </p:tav>
                                      </p:tavLst>
                                    </p:anim>
                                    <p:anim calcmode="lin" valueType="num">
                                      <p:cBhvr additive="base">
                                        <p:cTn id="32" dur="500" fill="hold"/>
                                        <p:tgtEl>
                                          <p:spTgt spid="39629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96292"/>
                                        </p:tgtEl>
                                        <p:attrNameLst>
                                          <p:attrName>style.visibility</p:attrName>
                                        </p:attrNameLst>
                                      </p:cBhvr>
                                      <p:to>
                                        <p:strVal val="visible"/>
                                      </p:to>
                                    </p:set>
                                    <p:anim calcmode="lin" valueType="num">
                                      <p:cBhvr additive="base">
                                        <p:cTn id="37" dur="500" fill="hold"/>
                                        <p:tgtEl>
                                          <p:spTgt spid="396292"/>
                                        </p:tgtEl>
                                        <p:attrNameLst>
                                          <p:attrName>ppt_x</p:attrName>
                                        </p:attrNameLst>
                                      </p:cBhvr>
                                      <p:tavLst>
                                        <p:tav tm="0">
                                          <p:val>
                                            <p:strVal val="0-#ppt_w/2"/>
                                          </p:val>
                                        </p:tav>
                                        <p:tav tm="100000">
                                          <p:val>
                                            <p:strVal val="#ppt_x"/>
                                          </p:val>
                                        </p:tav>
                                      </p:tavLst>
                                    </p:anim>
                                    <p:anim calcmode="lin" valueType="num">
                                      <p:cBhvr additive="base">
                                        <p:cTn id="38" dur="500" fill="hold"/>
                                        <p:tgtEl>
                                          <p:spTgt spid="396292"/>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396293"/>
                                        </p:tgtEl>
                                        <p:attrNameLst>
                                          <p:attrName>style.visibility</p:attrName>
                                        </p:attrNameLst>
                                      </p:cBhvr>
                                      <p:to>
                                        <p:strVal val="visible"/>
                                      </p:to>
                                    </p:set>
                                    <p:anim calcmode="lin" valueType="num">
                                      <p:cBhvr additive="base">
                                        <p:cTn id="43" dur="500" fill="hold"/>
                                        <p:tgtEl>
                                          <p:spTgt spid="396293"/>
                                        </p:tgtEl>
                                        <p:attrNameLst>
                                          <p:attrName>ppt_x</p:attrName>
                                        </p:attrNameLst>
                                      </p:cBhvr>
                                      <p:tavLst>
                                        <p:tav tm="0">
                                          <p:val>
                                            <p:strVal val="0-#ppt_w/2"/>
                                          </p:val>
                                        </p:tav>
                                        <p:tav tm="100000">
                                          <p:val>
                                            <p:strVal val="#ppt_x"/>
                                          </p:val>
                                        </p:tav>
                                      </p:tavLst>
                                    </p:anim>
                                    <p:anim calcmode="lin" valueType="num">
                                      <p:cBhvr additive="base">
                                        <p:cTn id="44" dur="500" fill="hold"/>
                                        <p:tgtEl>
                                          <p:spTgt spid="3962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1" grpId="0" build="p" bldLvl="2"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灯片编号占位符 5">
            <a:extLst>
              <a:ext uri="{FF2B5EF4-FFF2-40B4-BE49-F238E27FC236}">
                <a16:creationId xmlns:a16="http://schemas.microsoft.com/office/drawing/2014/main" id="{41799D2D-5A67-4A82-9433-8188C2652E16}"/>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20FCC246-CF72-48EF-A22F-B1F8F9573F4B}" type="slidenum">
              <a:rPr lang="en-US" altLang="zh-CN" sz="1400" smtClean="0"/>
              <a:pPr>
                <a:spcBef>
                  <a:spcPct val="0"/>
                </a:spcBef>
                <a:buFontTx/>
                <a:buNone/>
              </a:pPr>
              <a:t>58</a:t>
            </a:fld>
            <a:endParaRPr lang="en-US" altLang="zh-CN" sz="1400"/>
          </a:p>
        </p:txBody>
      </p:sp>
      <p:sp>
        <p:nvSpPr>
          <p:cNvPr id="65539" name="Rectangle 2">
            <a:extLst>
              <a:ext uri="{FF2B5EF4-FFF2-40B4-BE49-F238E27FC236}">
                <a16:creationId xmlns:a16="http://schemas.microsoft.com/office/drawing/2014/main" id="{0E6690C6-9450-4357-A252-1B7BCD0FDDEE}"/>
              </a:ext>
            </a:extLst>
          </p:cNvPr>
          <p:cNvSpPr>
            <a:spLocks noGrp="1" noChangeArrowheads="1"/>
          </p:cNvSpPr>
          <p:nvPr>
            <p:ph type="title"/>
          </p:nvPr>
        </p:nvSpPr>
        <p:spPr>
          <a:xfrm>
            <a:off x="685800" y="152400"/>
            <a:ext cx="6870700" cy="755650"/>
          </a:xfrm>
        </p:spPr>
        <p:txBody>
          <a:bodyPr/>
          <a:lstStyle/>
          <a:p>
            <a:pPr eaLnBrk="1" hangingPunct="1"/>
            <a:r>
              <a:rPr lang="zh-CN" altLang="en-US" sz="4000"/>
              <a:t>古诺模型</a:t>
            </a:r>
            <a:r>
              <a:rPr lang="en-US" altLang="zh-CN" sz="4000">
                <a:latin typeface="Arial" panose="020B0604020202020204" pitchFamily="34" charset="0"/>
              </a:rPr>
              <a:t>——</a:t>
            </a:r>
            <a:r>
              <a:rPr lang="zh-CN" altLang="en-US" sz="4000"/>
              <a:t>一般分析</a:t>
            </a:r>
          </a:p>
        </p:txBody>
      </p:sp>
      <p:sp>
        <p:nvSpPr>
          <p:cNvPr id="397315" name="Rectangle 3">
            <a:extLst>
              <a:ext uri="{FF2B5EF4-FFF2-40B4-BE49-F238E27FC236}">
                <a16:creationId xmlns:a16="http://schemas.microsoft.com/office/drawing/2014/main" id="{9293EBF0-4583-4BE9-AD51-7BF2E0D9D50C}"/>
              </a:ext>
            </a:extLst>
          </p:cNvPr>
          <p:cNvSpPr>
            <a:spLocks noGrp="1" noChangeArrowheads="1"/>
          </p:cNvSpPr>
          <p:nvPr>
            <p:ph type="body" idx="1"/>
          </p:nvPr>
        </p:nvSpPr>
        <p:spPr>
          <a:xfrm>
            <a:off x="395288" y="908050"/>
            <a:ext cx="7696200" cy="663575"/>
          </a:xfrm>
        </p:spPr>
        <p:txBody>
          <a:bodyPr/>
          <a:lstStyle/>
          <a:p>
            <a:pPr marL="476250" indent="-476250" eaLnBrk="1" hangingPunct="1"/>
            <a:r>
              <a:rPr lang="zh-CN" altLang="en-US"/>
              <a:t>古诺均衡示例（续</a:t>
            </a:r>
            <a:r>
              <a:rPr lang="en-US" altLang="zh-CN"/>
              <a:t>2</a:t>
            </a:r>
            <a:r>
              <a:rPr lang="zh-CN" altLang="en-US"/>
              <a:t>）</a:t>
            </a:r>
          </a:p>
        </p:txBody>
      </p:sp>
      <p:grpSp>
        <p:nvGrpSpPr>
          <p:cNvPr id="397316" name="Group 4">
            <a:extLst>
              <a:ext uri="{FF2B5EF4-FFF2-40B4-BE49-F238E27FC236}">
                <a16:creationId xmlns:a16="http://schemas.microsoft.com/office/drawing/2014/main" id="{CCBDBC07-C27B-4DAC-A06C-02342030C596}"/>
              </a:ext>
            </a:extLst>
          </p:cNvPr>
          <p:cNvGrpSpPr>
            <a:grpSpLocks/>
          </p:cNvGrpSpPr>
          <p:nvPr/>
        </p:nvGrpSpPr>
        <p:grpSpPr bwMode="auto">
          <a:xfrm>
            <a:off x="1441450" y="2438400"/>
            <a:ext cx="1711325" cy="4156075"/>
            <a:chOff x="908" y="1536"/>
            <a:chExt cx="1078" cy="2618"/>
          </a:xfrm>
        </p:grpSpPr>
        <p:sp>
          <p:nvSpPr>
            <p:cNvPr id="65562" name="Line 5">
              <a:extLst>
                <a:ext uri="{FF2B5EF4-FFF2-40B4-BE49-F238E27FC236}">
                  <a16:creationId xmlns:a16="http://schemas.microsoft.com/office/drawing/2014/main" id="{4B645B2B-2078-46E3-A57D-7B98C5BF7B7B}"/>
                </a:ext>
              </a:extLst>
            </p:cNvPr>
            <p:cNvSpPr>
              <a:spLocks noChangeAspect="1" noChangeShapeType="1"/>
            </p:cNvSpPr>
            <p:nvPr/>
          </p:nvSpPr>
          <p:spPr bwMode="auto">
            <a:xfrm>
              <a:off x="1217" y="1668"/>
              <a:ext cx="556" cy="2215"/>
            </a:xfrm>
            <a:prstGeom prst="line">
              <a:avLst/>
            </a:prstGeom>
            <a:noFill/>
            <a:ln w="508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5563" name="Rectangle 6">
              <a:extLst>
                <a:ext uri="{FF2B5EF4-FFF2-40B4-BE49-F238E27FC236}">
                  <a16:creationId xmlns:a16="http://schemas.microsoft.com/office/drawing/2014/main" id="{C81E8F14-6650-4E13-B385-44462E5154B6}"/>
                </a:ext>
              </a:extLst>
            </p:cNvPr>
            <p:cNvSpPr>
              <a:spLocks noChangeAspect="1" noChangeArrowheads="1"/>
            </p:cNvSpPr>
            <p:nvPr/>
          </p:nvSpPr>
          <p:spPr bwMode="auto">
            <a:xfrm>
              <a:off x="908" y="1536"/>
              <a:ext cx="439"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a:latin typeface="Times New Roman" panose="02020603050405020304" pitchFamily="18" charset="0"/>
                </a:rPr>
                <a:t>60</a:t>
              </a:r>
            </a:p>
          </p:txBody>
        </p:sp>
        <p:sp>
          <p:nvSpPr>
            <p:cNvPr id="65564" name="Rectangle 7">
              <a:extLst>
                <a:ext uri="{FF2B5EF4-FFF2-40B4-BE49-F238E27FC236}">
                  <a16:creationId xmlns:a16="http://schemas.microsoft.com/office/drawing/2014/main" id="{5DE18F97-5325-4587-8F98-97C85C74F205}"/>
                </a:ext>
              </a:extLst>
            </p:cNvPr>
            <p:cNvSpPr>
              <a:spLocks noChangeAspect="1" noChangeArrowheads="1"/>
            </p:cNvSpPr>
            <p:nvPr/>
          </p:nvSpPr>
          <p:spPr bwMode="auto">
            <a:xfrm>
              <a:off x="1679" y="3880"/>
              <a:ext cx="307" cy="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a:latin typeface="Times New Roman" panose="02020603050405020304" pitchFamily="18" charset="0"/>
                </a:rPr>
                <a:t>15</a:t>
              </a:r>
            </a:p>
          </p:txBody>
        </p:sp>
      </p:grpSp>
      <p:grpSp>
        <p:nvGrpSpPr>
          <p:cNvPr id="397320" name="Group 8">
            <a:extLst>
              <a:ext uri="{FF2B5EF4-FFF2-40B4-BE49-F238E27FC236}">
                <a16:creationId xmlns:a16="http://schemas.microsoft.com/office/drawing/2014/main" id="{599AAFE3-BBB2-4936-A4D9-5291F689DDA4}"/>
              </a:ext>
            </a:extLst>
          </p:cNvPr>
          <p:cNvGrpSpPr>
            <a:grpSpLocks/>
          </p:cNvGrpSpPr>
          <p:nvPr/>
        </p:nvGrpSpPr>
        <p:grpSpPr bwMode="auto">
          <a:xfrm>
            <a:off x="1217613" y="5214938"/>
            <a:ext cx="3659187" cy="1374775"/>
            <a:chOff x="767" y="3285"/>
            <a:chExt cx="2305" cy="866"/>
          </a:xfrm>
        </p:grpSpPr>
        <p:sp>
          <p:nvSpPr>
            <p:cNvPr id="65559" name="Rectangle 9">
              <a:extLst>
                <a:ext uri="{FF2B5EF4-FFF2-40B4-BE49-F238E27FC236}">
                  <a16:creationId xmlns:a16="http://schemas.microsoft.com/office/drawing/2014/main" id="{92F9E935-F6B3-4B06-9B8A-FD2DD43EEED4}"/>
                </a:ext>
              </a:extLst>
            </p:cNvPr>
            <p:cNvSpPr>
              <a:spLocks noChangeAspect="1" noChangeArrowheads="1"/>
            </p:cNvSpPr>
            <p:nvPr/>
          </p:nvSpPr>
          <p:spPr bwMode="auto">
            <a:xfrm>
              <a:off x="767" y="3285"/>
              <a:ext cx="574" cy="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a:latin typeface="Times New Roman" panose="02020603050405020304" pitchFamily="18" charset="0"/>
                </a:rPr>
                <a:t>45/4</a:t>
              </a:r>
            </a:p>
          </p:txBody>
        </p:sp>
        <p:sp>
          <p:nvSpPr>
            <p:cNvPr id="65560" name="Rectangle 10">
              <a:extLst>
                <a:ext uri="{FF2B5EF4-FFF2-40B4-BE49-F238E27FC236}">
                  <a16:creationId xmlns:a16="http://schemas.microsoft.com/office/drawing/2014/main" id="{4170AD32-F880-4FC8-B945-DF1F01620F72}"/>
                </a:ext>
              </a:extLst>
            </p:cNvPr>
            <p:cNvSpPr>
              <a:spLocks noChangeAspect="1" noChangeArrowheads="1"/>
            </p:cNvSpPr>
            <p:nvPr/>
          </p:nvSpPr>
          <p:spPr bwMode="auto">
            <a:xfrm>
              <a:off x="2768" y="3880"/>
              <a:ext cx="304"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a:latin typeface="Times New Roman" panose="02020603050405020304" pitchFamily="18" charset="0"/>
                </a:rPr>
                <a:t>45</a:t>
              </a:r>
            </a:p>
          </p:txBody>
        </p:sp>
        <p:sp>
          <p:nvSpPr>
            <p:cNvPr id="65561" name="Line 11">
              <a:extLst>
                <a:ext uri="{FF2B5EF4-FFF2-40B4-BE49-F238E27FC236}">
                  <a16:creationId xmlns:a16="http://schemas.microsoft.com/office/drawing/2014/main" id="{83752774-2C60-4B81-A587-201E4C4E1331}"/>
                </a:ext>
              </a:extLst>
            </p:cNvPr>
            <p:cNvSpPr>
              <a:spLocks noChangeAspect="1" noChangeShapeType="1"/>
            </p:cNvSpPr>
            <p:nvPr/>
          </p:nvSpPr>
          <p:spPr bwMode="auto">
            <a:xfrm>
              <a:off x="1208" y="3437"/>
              <a:ext cx="1697" cy="448"/>
            </a:xfrm>
            <a:prstGeom prst="line">
              <a:avLst/>
            </a:prstGeom>
            <a:noFill/>
            <a:ln w="50800">
              <a:solidFill>
                <a:srgbClr val="00FF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397324" name="Group 12">
            <a:extLst>
              <a:ext uri="{FF2B5EF4-FFF2-40B4-BE49-F238E27FC236}">
                <a16:creationId xmlns:a16="http://schemas.microsoft.com/office/drawing/2014/main" id="{C7E1344C-D58C-4ACB-925F-0BF5D008C430}"/>
              </a:ext>
            </a:extLst>
          </p:cNvPr>
          <p:cNvGrpSpPr>
            <a:grpSpLocks/>
          </p:cNvGrpSpPr>
          <p:nvPr/>
        </p:nvGrpSpPr>
        <p:grpSpPr bwMode="auto">
          <a:xfrm>
            <a:off x="1398588" y="1968500"/>
            <a:ext cx="5075237" cy="4813300"/>
            <a:chOff x="881" y="1240"/>
            <a:chExt cx="3197" cy="3032"/>
          </a:xfrm>
        </p:grpSpPr>
        <p:sp>
          <p:nvSpPr>
            <p:cNvPr id="65554" name="Line 13">
              <a:extLst>
                <a:ext uri="{FF2B5EF4-FFF2-40B4-BE49-F238E27FC236}">
                  <a16:creationId xmlns:a16="http://schemas.microsoft.com/office/drawing/2014/main" id="{E65F6B21-9ABC-4725-A126-2F752A3DAD72}"/>
                </a:ext>
              </a:extLst>
            </p:cNvPr>
            <p:cNvSpPr>
              <a:spLocks noChangeAspect="1" noChangeShapeType="1"/>
            </p:cNvSpPr>
            <p:nvPr/>
          </p:nvSpPr>
          <p:spPr bwMode="auto">
            <a:xfrm>
              <a:off x="1215" y="1347"/>
              <a:ext cx="1" cy="2556"/>
            </a:xfrm>
            <a:prstGeom prst="line">
              <a:avLst/>
            </a:prstGeom>
            <a:noFill/>
            <a:ln w="25400">
              <a:solidFill>
                <a:schemeClr val="tx1"/>
              </a:solidFill>
              <a:round/>
              <a:headEnd type="triangle"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5555" name="Line 14">
              <a:extLst>
                <a:ext uri="{FF2B5EF4-FFF2-40B4-BE49-F238E27FC236}">
                  <a16:creationId xmlns:a16="http://schemas.microsoft.com/office/drawing/2014/main" id="{DBA316D3-D8BF-416F-AB9B-22CE7EAB6054}"/>
                </a:ext>
              </a:extLst>
            </p:cNvPr>
            <p:cNvSpPr>
              <a:spLocks noChangeAspect="1" noChangeShapeType="1"/>
            </p:cNvSpPr>
            <p:nvPr/>
          </p:nvSpPr>
          <p:spPr bwMode="auto">
            <a:xfrm flipH="1">
              <a:off x="1215" y="3893"/>
              <a:ext cx="2556" cy="1"/>
            </a:xfrm>
            <a:prstGeom prst="line">
              <a:avLst/>
            </a:prstGeom>
            <a:noFill/>
            <a:ln w="25400">
              <a:solidFill>
                <a:schemeClr val="tx1"/>
              </a:solidFill>
              <a:round/>
              <a:headEnd type="triangle"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5556" name="Rectangle 15">
              <a:extLst>
                <a:ext uri="{FF2B5EF4-FFF2-40B4-BE49-F238E27FC236}">
                  <a16:creationId xmlns:a16="http://schemas.microsoft.com/office/drawing/2014/main" id="{6C3BBB69-D048-4E7E-B3B7-987AD70F9934}"/>
                </a:ext>
              </a:extLst>
            </p:cNvPr>
            <p:cNvSpPr>
              <a:spLocks noChangeAspect="1" noChangeArrowheads="1"/>
            </p:cNvSpPr>
            <p:nvPr/>
          </p:nvSpPr>
          <p:spPr bwMode="auto">
            <a:xfrm>
              <a:off x="881" y="1240"/>
              <a:ext cx="391"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r>
                <a:rPr lang="en-US" altLang="zh-CN" sz="2400" b="1" i="1" baseline="-25000">
                  <a:latin typeface="Times New Roman" panose="02020603050405020304" pitchFamily="18" charset="0"/>
                </a:rPr>
                <a:t>2</a:t>
              </a:r>
            </a:p>
          </p:txBody>
        </p:sp>
        <p:sp>
          <p:nvSpPr>
            <p:cNvPr id="65557" name="Rectangle 16">
              <a:extLst>
                <a:ext uri="{FF2B5EF4-FFF2-40B4-BE49-F238E27FC236}">
                  <a16:creationId xmlns:a16="http://schemas.microsoft.com/office/drawing/2014/main" id="{93DCD466-A18E-492C-9604-FFC74D49312E}"/>
                </a:ext>
              </a:extLst>
            </p:cNvPr>
            <p:cNvSpPr>
              <a:spLocks noChangeAspect="1" noChangeArrowheads="1"/>
            </p:cNvSpPr>
            <p:nvPr/>
          </p:nvSpPr>
          <p:spPr bwMode="auto">
            <a:xfrm>
              <a:off x="3687" y="3880"/>
              <a:ext cx="391"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r>
                <a:rPr lang="en-US" altLang="zh-CN" sz="2400" b="1" i="1" baseline="-25000">
                  <a:latin typeface="Times New Roman" panose="02020603050405020304" pitchFamily="18" charset="0"/>
                </a:rPr>
                <a:t>1</a:t>
              </a:r>
            </a:p>
          </p:txBody>
        </p:sp>
        <p:sp>
          <p:nvSpPr>
            <p:cNvPr id="65558" name="Rectangle 17">
              <a:extLst>
                <a:ext uri="{FF2B5EF4-FFF2-40B4-BE49-F238E27FC236}">
                  <a16:creationId xmlns:a16="http://schemas.microsoft.com/office/drawing/2014/main" id="{039D012A-AF8D-476C-AF5F-24FCF2B66646}"/>
                </a:ext>
              </a:extLst>
            </p:cNvPr>
            <p:cNvSpPr>
              <a:spLocks noChangeAspect="1" noChangeArrowheads="1"/>
            </p:cNvSpPr>
            <p:nvPr/>
          </p:nvSpPr>
          <p:spPr bwMode="auto">
            <a:xfrm>
              <a:off x="1001" y="3879"/>
              <a:ext cx="296" cy="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endParaRPr lang="en-US" altLang="zh-CN" sz="2400" b="1" i="1" baseline="-25000">
                <a:latin typeface="Times New Roman" panose="02020603050405020304" pitchFamily="18" charset="0"/>
              </a:endParaRPr>
            </a:p>
          </p:txBody>
        </p:sp>
      </p:grpSp>
      <p:sp>
        <p:nvSpPr>
          <p:cNvPr id="397330" name="AutoShape 18">
            <a:extLst>
              <a:ext uri="{FF2B5EF4-FFF2-40B4-BE49-F238E27FC236}">
                <a16:creationId xmlns:a16="http://schemas.microsoft.com/office/drawing/2014/main" id="{4CE559E8-480A-44D9-93EB-3C8B01D8FD0D}"/>
              </a:ext>
            </a:extLst>
          </p:cNvPr>
          <p:cNvSpPr>
            <a:spLocks noChangeArrowheads="1"/>
          </p:cNvSpPr>
          <p:nvPr/>
        </p:nvSpPr>
        <p:spPr bwMode="auto">
          <a:xfrm>
            <a:off x="2438400" y="1828800"/>
            <a:ext cx="3810000" cy="1143000"/>
          </a:xfrm>
          <a:prstGeom prst="wedgeRoundRectCallout">
            <a:avLst>
              <a:gd name="adj1" fmla="val -56417"/>
              <a:gd name="adj2" fmla="val 113056"/>
              <a:gd name="adj3" fmla="val 16667"/>
            </a:avLst>
          </a:prstGeom>
          <a:solidFill>
            <a:srgbClr val="99CCFF"/>
          </a:solidFill>
          <a:ln>
            <a:noFill/>
          </a:ln>
          <a:effectLst>
            <a:outerShdw dist="1796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800">
                <a:solidFill>
                  <a:schemeClr val="tx2"/>
                </a:solidFill>
                <a:latin typeface="Times New Roman" panose="02020603050405020304" pitchFamily="18" charset="0"/>
              </a:rPr>
              <a:t>Firm 1’s reaction curve</a:t>
            </a:r>
          </a:p>
          <a:p>
            <a:pPr>
              <a:spcBef>
                <a:spcPct val="0"/>
              </a:spcBef>
              <a:buFontTx/>
              <a:buNone/>
            </a:pPr>
            <a:r>
              <a:rPr lang="en-US" altLang="zh-CN" sz="2800" i="1">
                <a:solidFill>
                  <a:schemeClr val="tx2"/>
                </a:solidFill>
                <a:latin typeface="Times New Roman" panose="02020603050405020304" pitchFamily="18" charset="0"/>
              </a:rPr>
              <a:t>Q</a:t>
            </a:r>
            <a:r>
              <a:rPr lang="en-US" altLang="zh-CN" sz="2800" i="1" baseline="-25000">
                <a:solidFill>
                  <a:schemeClr val="tx2"/>
                </a:solidFill>
                <a:latin typeface="Times New Roman" panose="02020603050405020304" pitchFamily="18" charset="0"/>
              </a:rPr>
              <a:t>1</a:t>
            </a:r>
            <a:r>
              <a:rPr lang="en-US" altLang="zh-CN" sz="2800" i="1">
                <a:solidFill>
                  <a:schemeClr val="tx2"/>
                </a:solidFill>
                <a:latin typeface="Times New Roman" panose="02020603050405020304" pitchFamily="18" charset="0"/>
              </a:rPr>
              <a:t>=R</a:t>
            </a:r>
            <a:r>
              <a:rPr lang="en-US" altLang="zh-CN" sz="2800" i="1" baseline="-25000">
                <a:solidFill>
                  <a:schemeClr val="tx2"/>
                </a:solidFill>
                <a:latin typeface="Times New Roman" panose="02020603050405020304" pitchFamily="18" charset="0"/>
              </a:rPr>
              <a:t>1</a:t>
            </a:r>
            <a:r>
              <a:rPr lang="en-US" altLang="zh-CN" sz="2800" i="1">
                <a:solidFill>
                  <a:schemeClr val="tx2"/>
                </a:solidFill>
                <a:latin typeface="Times New Roman" panose="02020603050405020304" pitchFamily="18" charset="0"/>
              </a:rPr>
              <a:t>(Q</a:t>
            </a:r>
            <a:r>
              <a:rPr lang="en-US" altLang="zh-CN" sz="2800" i="1" baseline="-25000">
                <a:solidFill>
                  <a:schemeClr val="tx2"/>
                </a:solidFill>
                <a:latin typeface="Times New Roman" panose="02020603050405020304" pitchFamily="18" charset="0"/>
              </a:rPr>
              <a:t>2</a:t>
            </a:r>
            <a:r>
              <a:rPr lang="en-US" altLang="zh-CN" sz="2800" i="1">
                <a:solidFill>
                  <a:schemeClr val="tx2"/>
                </a:solidFill>
                <a:latin typeface="Times New Roman" panose="02020603050405020304" pitchFamily="18" charset="0"/>
              </a:rPr>
              <a:t>)=15-Q</a:t>
            </a:r>
            <a:r>
              <a:rPr lang="en-US" altLang="zh-CN" sz="2800" i="1" baseline="-25000">
                <a:solidFill>
                  <a:schemeClr val="tx2"/>
                </a:solidFill>
                <a:latin typeface="Times New Roman" panose="02020603050405020304" pitchFamily="18" charset="0"/>
              </a:rPr>
              <a:t>2</a:t>
            </a:r>
            <a:r>
              <a:rPr lang="en-US" altLang="zh-CN" sz="2800" i="1">
                <a:solidFill>
                  <a:schemeClr val="tx2"/>
                </a:solidFill>
                <a:latin typeface="Times New Roman" panose="02020603050405020304" pitchFamily="18" charset="0"/>
              </a:rPr>
              <a:t>/4</a:t>
            </a:r>
            <a:endParaRPr kumimoji="1" lang="en-US" altLang="zh-CN" sz="2400" i="1">
              <a:solidFill>
                <a:srgbClr val="FFFFFF"/>
              </a:solidFill>
              <a:latin typeface="Times New Roman" panose="02020603050405020304" pitchFamily="18" charset="0"/>
              <a:ea typeface="方正姚体" panose="02010601030101010101" pitchFamily="2" charset="-122"/>
            </a:endParaRPr>
          </a:p>
        </p:txBody>
      </p:sp>
      <p:sp>
        <p:nvSpPr>
          <p:cNvPr id="397331" name="AutoShape 19">
            <a:extLst>
              <a:ext uri="{FF2B5EF4-FFF2-40B4-BE49-F238E27FC236}">
                <a16:creationId xmlns:a16="http://schemas.microsoft.com/office/drawing/2014/main" id="{6104DCBD-7562-437D-AAFF-F32B48D5CCD4}"/>
              </a:ext>
            </a:extLst>
          </p:cNvPr>
          <p:cNvSpPr>
            <a:spLocks noChangeArrowheads="1"/>
          </p:cNvSpPr>
          <p:nvPr/>
        </p:nvSpPr>
        <p:spPr bwMode="auto">
          <a:xfrm>
            <a:off x="4572000" y="4495800"/>
            <a:ext cx="3810000" cy="1143000"/>
          </a:xfrm>
          <a:prstGeom prst="wedgeRoundRectCallout">
            <a:avLst>
              <a:gd name="adj1" fmla="val -64167"/>
              <a:gd name="adj2" fmla="val 84722"/>
              <a:gd name="adj3" fmla="val 16667"/>
            </a:avLst>
          </a:prstGeom>
          <a:solidFill>
            <a:srgbClr val="99CCFF"/>
          </a:solidFill>
          <a:ln>
            <a:noFill/>
          </a:ln>
          <a:effectLst>
            <a:outerShdw dist="1796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800">
                <a:solidFill>
                  <a:schemeClr val="tx2"/>
                </a:solidFill>
                <a:latin typeface="Times New Roman" panose="02020603050405020304" pitchFamily="18" charset="0"/>
              </a:rPr>
              <a:t>Firm 2’s reaction curve</a:t>
            </a:r>
          </a:p>
          <a:p>
            <a:pPr>
              <a:spcBef>
                <a:spcPct val="0"/>
              </a:spcBef>
              <a:buFontTx/>
              <a:buNone/>
            </a:pPr>
            <a:r>
              <a:rPr lang="en-US" altLang="zh-CN" sz="2800" i="1">
                <a:solidFill>
                  <a:schemeClr val="tx2"/>
                </a:solidFill>
                <a:latin typeface="Times New Roman" panose="02020603050405020304" pitchFamily="18" charset="0"/>
              </a:rPr>
              <a:t>Q</a:t>
            </a:r>
            <a:r>
              <a:rPr lang="en-US" altLang="zh-CN" sz="2800" i="1" baseline="-25000">
                <a:solidFill>
                  <a:schemeClr val="tx2"/>
                </a:solidFill>
                <a:latin typeface="Times New Roman" panose="02020603050405020304" pitchFamily="18" charset="0"/>
              </a:rPr>
              <a:t>2</a:t>
            </a:r>
            <a:r>
              <a:rPr lang="en-US" altLang="zh-CN" sz="2800" i="1">
                <a:solidFill>
                  <a:schemeClr val="tx2"/>
                </a:solidFill>
                <a:latin typeface="Times New Roman" panose="02020603050405020304" pitchFamily="18" charset="0"/>
              </a:rPr>
              <a:t>=R</a:t>
            </a:r>
            <a:r>
              <a:rPr lang="en-US" altLang="zh-CN" sz="2800" i="1" baseline="-25000">
                <a:solidFill>
                  <a:schemeClr val="tx2"/>
                </a:solidFill>
                <a:latin typeface="Times New Roman" panose="02020603050405020304" pitchFamily="18" charset="0"/>
              </a:rPr>
              <a:t>2</a:t>
            </a:r>
            <a:r>
              <a:rPr lang="en-US" altLang="zh-CN" sz="2800" i="1">
                <a:solidFill>
                  <a:schemeClr val="tx2"/>
                </a:solidFill>
                <a:latin typeface="Times New Roman" panose="02020603050405020304" pitchFamily="18" charset="0"/>
              </a:rPr>
              <a:t>(Q</a:t>
            </a:r>
            <a:r>
              <a:rPr lang="en-US" altLang="zh-CN" sz="2800" i="1" baseline="-25000">
                <a:solidFill>
                  <a:schemeClr val="tx2"/>
                </a:solidFill>
                <a:latin typeface="Times New Roman" panose="02020603050405020304" pitchFamily="18" charset="0"/>
              </a:rPr>
              <a:t>1</a:t>
            </a:r>
            <a:r>
              <a:rPr lang="en-US" altLang="zh-CN" sz="2800" i="1">
                <a:solidFill>
                  <a:schemeClr val="tx2"/>
                </a:solidFill>
                <a:latin typeface="Times New Roman" panose="02020603050405020304" pitchFamily="18" charset="0"/>
              </a:rPr>
              <a:t>)=45/4-Q</a:t>
            </a:r>
            <a:r>
              <a:rPr lang="en-US" altLang="zh-CN" sz="2800" i="1" baseline="-25000">
                <a:solidFill>
                  <a:schemeClr val="tx2"/>
                </a:solidFill>
                <a:latin typeface="Times New Roman" panose="02020603050405020304" pitchFamily="18" charset="0"/>
              </a:rPr>
              <a:t>1</a:t>
            </a:r>
            <a:r>
              <a:rPr lang="en-US" altLang="zh-CN" sz="2800" i="1">
                <a:solidFill>
                  <a:schemeClr val="tx2"/>
                </a:solidFill>
                <a:latin typeface="Times New Roman" panose="02020603050405020304" pitchFamily="18" charset="0"/>
              </a:rPr>
              <a:t>/4</a:t>
            </a:r>
          </a:p>
        </p:txBody>
      </p:sp>
      <p:grpSp>
        <p:nvGrpSpPr>
          <p:cNvPr id="397332" name="Group 20">
            <a:extLst>
              <a:ext uri="{FF2B5EF4-FFF2-40B4-BE49-F238E27FC236}">
                <a16:creationId xmlns:a16="http://schemas.microsoft.com/office/drawing/2014/main" id="{18885094-CDF2-4B22-8DB0-730D2FB60C7A}"/>
              </a:ext>
            </a:extLst>
          </p:cNvPr>
          <p:cNvGrpSpPr>
            <a:grpSpLocks/>
          </p:cNvGrpSpPr>
          <p:nvPr/>
        </p:nvGrpSpPr>
        <p:grpSpPr bwMode="auto">
          <a:xfrm>
            <a:off x="1544638" y="5314950"/>
            <a:ext cx="1728787" cy="1304925"/>
            <a:chOff x="973" y="3348"/>
            <a:chExt cx="1089" cy="822"/>
          </a:xfrm>
        </p:grpSpPr>
        <p:sp>
          <p:nvSpPr>
            <p:cNvPr id="65548" name="Line 21">
              <a:extLst>
                <a:ext uri="{FF2B5EF4-FFF2-40B4-BE49-F238E27FC236}">
                  <a16:creationId xmlns:a16="http://schemas.microsoft.com/office/drawing/2014/main" id="{A0549AA9-B262-4D62-AAA7-79D071455F10}"/>
                </a:ext>
              </a:extLst>
            </p:cNvPr>
            <p:cNvSpPr>
              <a:spLocks noChangeShapeType="1"/>
            </p:cNvSpPr>
            <p:nvPr/>
          </p:nvSpPr>
          <p:spPr bwMode="auto">
            <a:xfrm>
              <a:off x="1679" y="3582"/>
              <a:ext cx="0" cy="304"/>
            </a:xfrm>
            <a:prstGeom prst="line">
              <a:avLst/>
            </a:prstGeom>
            <a:noFill/>
            <a:ln w="19050">
              <a:solidFill>
                <a:schemeClr val="tx1"/>
              </a:solidFill>
              <a:prstDash val="lg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5549" name="Line 22">
              <a:extLst>
                <a:ext uri="{FF2B5EF4-FFF2-40B4-BE49-F238E27FC236}">
                  <a16:creationId xmlns:a16="http://schemas.microsoft.com/office/drawing/2014/main" id="{884F5253-D954-4F76-91F1-006D88E16F82}"/>
                </a:ext>
              </a:extLst>
            </p:cNvPr>
            <p:cNvSpPr>
              <a:spLocks noChangeShapeType="1"/>
            </p:cNvSpPr>
            <p:nvPr/>
          </p:nvSpPr>
          <p:spPr bwMode="auto">
            <a:xfrm flipH="1">
              <a:off x="1217" y="3582"/>
              <a:ext cx="472" cy="0"/>
            </a:xfrm>
            <a:prstGeom prst="line">
              <a:avLst/>
            </a:prstGeom>
            <a:noFill/>
            <a:ln w="19050">
              <a:solidFill>
                <a:schemeClr val="tx1"/>
              </a:solidFill>
              <a:prstDash val="lg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5550" name="Rectangle 23">
              <a:extLst>
                <a:ext uri="{FF2B5EF4-FFF2-40B4-BE49-F238E27FC236}">
                  <a16:creationId xmlns:a16="http://schemas.microsoft.com/office/drawing/2014/main" id="{24B2BF6C-6725-45EB-9999-8E9FBE076389}"/>
                </a:ext>
              </a:extLst>
            </p:cNvPr>
            <p:cNvSpPr>
              <a:spLocks noChangeArrowheads="1"/>
            </p:cNvSpPr>
            <p:nvPr/>
          </p:nvSpPr>
          <p:spPr bwMode="auto">
            <a:xfrm>
              <a:off x="973" y="3460"/>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a:solidFill>
                    <a:schemeClr val="tx2"/>
                  </a:solidFill>
                  <a:latin typeface="Times New Roman" panose="02020603050405020304" pitchFamily="18" charset="0"/>
                </a:rPr>
                <a:t>8</a:t>
              </a:r>
            </a:p>
          </p:txBody>
        </p:sp>
        <p:sp>
          <p:nvSpPr>
            <p:cNvPr id="65551" name="Rectangle 24">
              <a:extLst>
                <a:ext uri="{FF2B5EF4-FFF2-40B4-BE49-F238E27FC236}">
                  <a16:creationId xmlns:a16="http://schemas.microsoft.com/office/drawing/2014/main" id="{96755B8A-2DF9-4D60-A890-DB5B8A302612}"/>
                </a:ext>
              </a:extLst>
            </p:cNvPr>
            <p:cNvSpPr>
              <a:spLocks noChangeArrowheads="1"/>
            </p:cNvSpPr>
            <p:nvPr/>
          </p:nvSpPr>
          <p:spPr bwMode="auto">
            <a:xfrm>
              <a:off x="1432" y="3882"/>
              <a:ext cx="3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a:latin typeface="Times New Roman" panose="02020603050405020304" pitchFamily="18" charset="0"/>
                </a:rPr>
                <a:t>13</a:t>
              </a:r>
            </a:p>
          </p:txBody>
        </p:sp>
        <p:sp>
          <p:nvSpPr>
            <p:cNvPr id="65552" name="Oval 25">
              <a:extLst>
                <a:ext uri="{FF2B5EF4-FFF2-40B4-BE49-F238E27FC236}">
                  <a16:creationId xmlns:a16="http://schemas.microsoft.com/office/drawing/2014/main" id="{75D14EE6-2ADC-4228-821D-6F44FE053BB8}"/>
                </a:ext>
              </a:extLst>
            </p:cNvPr>
            <p:cNvSpPr>
              <a:spLocks noChangeArrowheads="1"/>
            </p:cNvSpPr>
            <p:nvPr/>
          </p:nvSpPr>
          <p:spPr bwMode="auto">
            <a:xfrm>
              <a:off x="1651" y="3525"/>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65553" name="Rectangle 26">
              <a:extLst>
                <a:ext uri="{FF2B5EF4-FFF2-40B4-BE49-F238E27FC236}">
                  <a16:creationId xmlns:a16="http://schemas.microsoft.com/office/drawing/2014/main" id="{8E88292B-199A-416B-BEF3-2E73EF5DE87E}"/>
                </a:ext>
              </a:extLst>
            </p:cNvPr>
            <p:cNvSpPr>
              <a:spLocks noChangeAspect="1" noChangeArrowheads="1"/>
            </p:cNvSpPr>
            <p:nvPr/>
          </p:nvSpPr>
          <p:spPr bwMode="auto">
            <a:xfrm>
              <a:off x="1755" y="3348"/>
              <a:ext cx="307" cy="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i="1">
                  <a:latin typeface="Times New Roman" panose="02020603050405020304" pitchFamily="18" charset="0"/>
                </a:rPr>
                <a:t>E</a:t>
              </a:r>
            </a:p>
          </p:txBody>
        </p:sp>
      </p:grpSp>
      <p:sp>
        <p:nvSpPr>
          <p:cNvPr id="397339" name="AutoShape 27">
            <a:extLst>
              <a:ext uri="{FF2B5EF4-FFF2-40B4-BE49-F238E27FC236}">
                <a16:creationId xmlns:a16="http://schemas.microsoft.com/office/drawing/2014/main" id="{9587266B-593D-45CB-837E-5C16DEB6828A}"/>
              </a:ext>
            </a:extLst>
          </p:cNvPr>
          <p:cNvSpPr>
            <a:spLocks noChangeArrowheads="1"/>
          </p:cNvSpPr>
          <p:nvPr/>
        </p:nvSpPr>
        <p:spPr bwMode="auto">
          <a:xfrm>
            <a:off x="2543175" y="3643313"/>
            <a:ext cx="3429000" cy="742950"/>
          </a:xfrm>
          <a:prstGeom prst="wedgeRoundRectCallout">
            <a:avLst>
              <a:gd name="adj1" fmla="val -45185"/>
              <a:gd name="adj2" fmla="val 218806"/>
              <a:gd name="adj3" fmla="val 16667"/>
            </a:avLst>
          </a:prstGeom>
          <a:solidFill>
            <a:srgbClr val="99CCFF"/>
          </a:solidFill>
          <a:ln>
            <a:noFill/>
          </a:ln>
          <a:effectLst>
            <a:outerShdw dist="1796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800">
                <a:latin typeface="Times New Roman" panose="02020603050405020304" pitchFamily="18" charset="0"/>
              </a:rPr>
              <a:t>Cournot Equilibrium</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7315">
                                            <p:txEl>
                                              <p:pRg st="0" end="0"/>
                                            </p:txEl>
                                          </p:spTgt>
                                        </p:tgtEl>
                                        <p:attrNameLst>
                                          <p:attrName>style.visibility</p:attrName>
                                        </p:attrNameLst>
                                      </p:cBhvr>
                                      <p:to>
                                        <p:strVal val="visible"/>
                                      </p:to>
                                    </p:set>
                                    <p:anim calcmode="lin" valueType="num">
                                      <p:cBhvr additive="base">
                                        <p:cTn id="7" dur="500" fill="hold"/>
                                        <p:tgtEl>
                                          <p:spTgt spid="3973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7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97324"/>
                                        </p:tgtEl>
                                        <p:attrNameLst>
                                          <p:attrName>style.visibility</p:attrName>
                                        </p:attrNameLst>
                                      </p:cBhvr>
                                      <p:to>
                                        <p:strVal val="visible"/>
                                      </p:to>
                                    </p:set>
                                    <p:anim calcmode="lin" valueType="num">
                                      <p:cBhvr additive="base">
                                        <p:cTn id="13" dur="500" fill="hold"/>
                                        <p:tgtEl>
                                          <p:spTgt spid="397324"/>
                                        </p:tgtEl>
                                        <p:attrNameLst>
                                          <p:attrName>ppt_x</p:attrName>
                                        </p:attrNameLst>
                                      </p:cBhvr>
                                      <p:tavLst>
                                        <p:tav tm="0">
                                          <p:val>
                                            <p:strVal val="0-#ppt_w/2"/>
                                          </p:val>
                                        </p:tav>
                                        <p:tav tm="100000">
                                          <p:val>
                                            <p:strVal val="#ppt_x"/>
                                          </p:val>
                                        </p:tav>
                                      </p:tavLst>
                                    </p:anim>
                                    <p:anim calcmode="lin" valueType="num">
                                      <p:cBhvr additive="base">
                                        <p:cTn id="14" dur="500" fill="hold"/>
                                        <p:tgtEl>
                                          <p:spTgt spid="39732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397316"/>
                                        </p:tgtEl>
                                        <p:attrNameLst>
                                          <p:attrName>style.visibility</p:attrName>
                                        </p:attrNameLst>
                                      </p:cBhvr>
                                      <p:to>
                                        <p:strVal val="visible"/>
                                      </p:to>
                                    </p:set>
                                    <p:animEffect transition="in" filter="wipe(up)">
                                      <p:cBhvr>
                                        <p:cTn id="19" dur="500"/>
                                        <p:tgtEl>
                                          <p:spTgt spid="397316"/>
                                        </p:tgtEl>
                                      </p:cBhvr>
                                    </p:animEffect>
                                  </p:childTnLst>
                                </p:cTn>
                              </p:par>
                            </p:childTnLst>
                          </p:cTn>
                        </p:par>
                        <p:par>
                          <p:cTn id="20" fill="hold" nodeType="afterGroup">
                            <p:stCondLst>
                              <p:cond delay="500"/>
                            </p:stCondLst>
                            <p:childTnLst>
                              <p:par>
                                <p:cTn id="21" presetID="9" presetClass="entr" presetSubtype="0" fill="hold" grpId="0" nodeType="afterEffect">
                                  <p:stCondLst>
                                    <p:cond delay="0"/>
                                  </p:stCondLst>
                                  <p:childTnLst>
                                    <p:set>
                                      <p:cBhvr>
                                        <p:cTn id="22" dur="1" fill="hold">
                                          <p:stCondLst>
                                            <p:cond delay="0"/>
                                          </p:stCondLst>
                                        </p:cTn>
                                        <p:tgtEl>
                                          <p:spTgt spid="397330"/>
                                        </p:tgtEl>
                                        <p:attrNameLst>
                                          <p:attrName>style.visibility</p:attrName>
                                        </p:attrNameLst>
                                      </p:cBhvr>
                                      <p:to>
                                        <p:strVal val="visible"/>
                                      </p:to>
                                    </p:set>
                                    <p:animEffect transition="in" filter="dissolve">
                                      <p:cBhvr>
                                        <p:cTn id="23" dur="500"/>
                                        <p:tgtEl>
                                          <p:spTgt spid="39733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397320"/>
                                        </p:tgtEl>
                                        <p:attrNameLst>
                                          <p:attrName>style.visibility</p:attrName>
                                        </p:attrNameLst>
                                      </p:cBhvr>
                                      <p:to>
                                        <p:strVal val="visible"/>
                                      </p:to>
                                    </p:set>
                                    <p:animEffect transition="in" filter="wipe(up)">
                                      <p:cBhvr>
                                        <p:cTn id="28" dur="500"/>
                                        <p:tgtEl>
                                          <p:spTgt spid="397320"/>
                                        </p:tgtEl>
                                      </p:cBhvr>
                                    </p:animEffect>
                                  </p:childTnLst>
                                </p:cTn>
                              </p:par>
                            </p:childTnLst>
                          </p:cTn>
                        </p:par>
                        <p:par>
                          <p:cTn id="29" fill="hold" nodeType="afterGroup">
                            <p:stCondLst>
                              <p:cond delay="500"/>
                            </p:stCondLst>
                            <p:childTnLst>
                              <p:par>
                                <p:cTn id="30" presetID="9" presetClass="entr" presetSubtype="0" fill="hold" grpId="0" nodeType="afterEffect">
                                  <p:stCondLst>
                                    <p:cond delay="0"/>
                                  </p:stCondLst>
                                  <p:childTnLst>
                                    <p:set>
                                      <p:cBhvr>
                                        <p:cTn id="31" dur="1" fill="hold">
                                          <p:stCondLst>
                                            <p:cond delay="0"/>
                                          </p:stCondLst>
                                        </p:cTn>
                                        <p:tgtEl>
                                          <p:spTgt spid="397331"/>
                                        </p:tgtEl>
                                        <p:attrNameLst>
                                          <p:attrName>style.visibility</p:attrName>
                                        </p:attrNameLst>
                                      </p:cBhvr>
                                      <p:to>
                                        <p:strVal val="visible"/>
                                      </p:to>
                                    </p:set>
                                    <p:animEffect transition="in" filter="dissolve">
                                      <p:cBhvr>
                                        <p:cTn id="32" dur="500"/>
                                        <p:tgtEl>
                                          <p:spTgt spid="39733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397332"/>
                                        </p:tgtEl>
                                        <p:attrNameLst>
                                          <p:attrName>style.visibility</p:attrName>
                                        </p:attrNameLst>
                                      </p:cBhvr>
                                      <p:to>
                                        <p:strVal val="visible"/>
                                      </p:to>
                                    </p:set>
                                    <p:animEffect transition="in" filter="wipe(left)">
                                      <p:cBhvr>
                                        <p:cTn id="37" dur="500"/>
                                        <p:tgtEl>
                                          <p:spTgt spid="397332"/>
                                        </p:tgtEl>
                                      </p:cBhvr>
                                    </p:animEffect>
                                  </p:childTnLst>
                                </p:cTn>
                              </p:par>
                            </p:childTnLst>
                          </p:cTn>
                        </p:par>
                        <p:par>
                          <p:cTn id="38" fill="hold" nodeType="afterGroup">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397339"/>
                                        </p:tgtEl>
                                        <p:attrNameLst>
                                          <p:attrName>style.visibility</p:attrName>
                                        </p:attrNameLst>
                                      </p:cBhvr>
                                      <p:to>
                                        <p:strVal val="visible"/>
                                      </p:to>
                                    </p:set>
                                    <p:animEffect transition="in" filter="dissolve">
                                      <p:cBhvr>
                                        <p:cTn id="41" dur="500"/>
                                        <p:tgtEl>
                                          <p:spTgt spid="397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7315" grpId="0" build="p" autoUpdateAnimBg="0"/>
      <p:bldP spid="397330" grpId="0" animBg="1" autoUpdateAnimBg="0"/>
      <p:bldP spid="397331" grpId="0" animBg="1" autoUpdateAnimBg="0"/>
      <p:bldP spid="397339" grpId="0" animBg="1"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灯片编号占位符 5">
            <a:extLst>
              <a:ext uri="{FF2B5EF4-FFF2-40B4-BE49-F238E27FC236}">
                <a16:creationId xmlns:a16="http://schemas.microsoft.com/office/drawing/2014/main" id="{B0C977D4-9251-45B9-8FEF-C9CE024B2767}"/>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C04F618B-A124-4C87-B3C2-4D35197723E0}" type="slidenum">
              <a:rPr lang="en-US" altLang="zh-CN" sz="1400" smtClean="0"/>
              <a:pPr>
                <a:spcBef>
                  <a:spcPct val="0"/>
                </a:spcBef>
                <a:buFontTx/>
                <a:buNone/>
              </a:pPr>
              <a:t>59</a:t>
            </a:fld>
            <a:endParaRPr lang="en-US" altLang="zh-CN" sz="1400"/>
          </a:p>
        </p:txBody>
      </p:sp>
      <p:sp>
        <p:nvSpPr>
          <p:cNvPr id="66563" name="Rectangle 2">
            <a:extLst>
              <a:ext uri="{FF2B5EF4-FFF2-40B4-BE49-F238E27FC236}">
                <a16:creationId xmlns:a16="http://schemas.microsoft.com/office/drawing/2014/main" id="{50A44F4D-EC4E-4909-9AAA-769A569B8566}"/>
              </a:ext>
            </a:extLst>
          </p:cNvPr>
          <p:cNvSpPr>
            <a:spLocks noGrp="1" noChangeArrowheads="1"/>
          </p:cNvSpPr>
          <p:nvPr>
            <p:ph type="title"/>
          </p:nvPr>
        </p:nvSpPr>
        <p:spPr>
          <a:xfrm>
            <a:off x="685800" y="152400"/>
            <a:ext cx="6870700" cy="828675"/>
          </a:xfrm>
        </p:spPr>
        <p:txBody>
          <a:bodyPr/>
          <a:lstStyle/>
          <a:p>
            <a:pPr eaLnBrk="1" hangingPunct="1"/>
            <a:r>
              <a:rPr lang="zh-CN" altLang="en-US"/>
              <a:t>古诺模型</a:t>
            </a:r>
            <a:r>
              <a:rPr lang="en-US" altLang="zh-CN">
                <a:latin typeface="Arial" panose="020B0604020202020204" pitchFamily="34" charset="0"/>
              </a:rPr>
              <a:t>——</a:t>
            </a:r>
            <a:r>
              <a:rPr lang="zh-CN" altLang="en-US"/>
              <a:t>一般分析</a:t>
            </a:r>
          </a:p>
        </p:txBody>
      </p:sp>
      <p:sp>
        <p:nvSpPr>
          <p:cNvPr id="398339" name="Rectangle 3">
            <a:extLst>
              <a:ext uri="{FF2B5EF4-FFF2-40B4-BE49-F238E27FC236}">
                <a16:creationId xmlns:a16="http://schemas.microsoft.com/office/drawing/2014/main" id="{8CC3998E-C274-4FF1-9B9C-902A131BE708}"/>
              </a:ext>
            </a:extLst>
          </p:cNvPr>
          <p:cNvSpPr>
            <a:spLocks noGrp="1" noChangeArrowheads="1"/>
          </p:cNvSpPr>
          <p:nvPr>
            <p:ph type="body" idx="1"/>
          </p:nvPr>
        </p:nvSpPr>
        <p:spPr>
          <a:xfrm>
            <a:off x="395288" y="908050"/>
            <a:ext cx="7696200" cy="879475"/>
          </a:xfrm>
        </p:spPr>
        <p:txBody>
          <a:bodyPr/>
          <a:lstStyle/>
          <a:p>
            <a:pPr marL="476250" indent="-476250" eaLnBrk="1" hangingPunct="1"/>
            <a:r>
              <a:rPr lang="zh-CN" altLang="en-US" sz="2800"/>
              <a:t>古诺模型中双头寡头古诺均衡的一般表达式</a:t>
            </a:r>
          </a:p>
        </p:txBody>
      </p:sp>
      <p:graphicFrame>
        <p:nvGraphicFramePr>
          <p:cNvPr id="398340" name="Object 4">
            <a:extLst>
              <a:ext uri="{FF2B5EF4-FFF2-40B4-BE49-F238E27FC236}">
                <a16:creationId xmlns:a16="http://schemas.microsoft.com/office/drawing/2014/main" id="{787A5F86-5CA2-40D2-A56B-8EF43E8A8379}"/>
              </a:ext>
            </a:extLst>
          </p:cNvPr>
          <p:cNvGraphicFramePr>
            <a:graphicFrameLocks noChangeAspect="1"/>
          </p:cNvGraphicFramePr>
          <p:nvPr/>
        </p:nvGraphicFramePr>
        <p:xfrm>
          <a:off x="1301750" y="1630363"/>
          <a:ext cx="5937250" cy="2560637"/>
        </p:xfrm>
        <a:graphic>
          <a:graphicData uri="http://schemas.openxmlformats.org/presentationml/2006/ole">
            <mc:AlternateContent xmlns:mc="http://schemas.openxmlformats.org/markup-compatibility/2006">
              <mc:Choice xmlns:v="urn:schemas-microsoft-com:vml" Requires="v">
                <p:oleObj spid="_x0000_s66582" name="Equation" r:id="rId3" imgW="3047991" imgH="1267030" progId="Equation.DSMT4">
                  <p:embed/>
                </p:oleObj>
              </mc:Choice>
              <mc:Fallback>
                <p:oleObj name="Equation" r:id="rId3" imgW="3047991" imgH="126703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1750" y="1630363"/>
                        <a:ext cx="5937250" cy="2560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8341" name="AutoShape 5">
            <a:extLst>
              <a:ext uri="{FF2B5EF4-FFF2-40B4-BE49-F238E27FC236}">
                <a16:creationId xmlns:a16="http://schemas.microsoft.com/office/drawing/2014/main" id="{6819B728-0547-43E6-BD9B-7DA059DC233B}"/>
              </a:ext>
            </a:extLst>
          </p:cNvPr>
          <p:cNvSpPr>
            <a:spLocks noChangeArrowheads="1"/>
          </p:cNvSpPr>
          <p:nvPr/>
        </p:nvSpPr>
        <p:spPr bwMode="auto">
          <a:xfrm>
            <a:off x="5410200" y="3657600"/>
            <a:ext cx="3429000" cy="742950"/>
          </a:xfrm>
          <a:prstGeom prst="wedgeRoundRectCallout">
            <a:avLst>
              <a:gd name="adj1" fmla="val -42963"/>
              <a:gd name="adj2" fmla="val 138032"/>
              <a:gd name="adj3" fmla="val 16667"/>
            </a:avLst>
          </a:prstGeom>
          <a:solidFill>
            <a:srgbClr val="99CCFF"/>
          </a:solidFill>
          <a:ln>
            <a:noFill/>
          </a:ln>
          <a:effectLst>
            <a:outerShdw dist="1796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800">
                <a:latin typeface="Times New Roman" panose="02020603050405020304" pitchFamily="18" charset="0"/>
              </a:rPr>
              <a:t>Cournot Equilibrium</a:t>
            </a:r>
          </a:p>
        </p:txBody>
      </p:sp>
      <p:grpSp>
        <p:nvGrpSpPr>
          <p:cNvPr id="398342" name="Group 6">
            <a:extLst>
              <a:ext uri="{FF2B5EF4-FFF2-40B4-BE49-F238E27FC236}">
                <a16:creationId xmlns:a16="http://schemas.microsoft.com/office/drawing/2014/main" id="{DB729162-3056-4063-AF60-A6DEFAFB2E6D}"/>
              </a:ext>
            </a:extLst>
          </p:cNvPr>
          <p:cNvGrpSpPr>
            <a:grpSpLocks/>
          </p:cNvGrpSpPr>
          <p:nvPr/>
        </p:nvGrpSpPr>
        <p:grpSpPr bwMode="auto">
          <a:xfrm>
            <a:off x="2438400" y="3124200"/>
            <a:ext cx="6069013" cy="3651250"/>
            <a:chOff x="1536" y="1968"/>
            <a:chExt cx="3823" cy="2300"/>
          </a:xfrm>
        </p:grpSpPr>
        <p:grpSp>
          <p:nvGrpSpPr>
            <p:cNvPr id="66568" name="Group 7">
              <a:extLst>
                <a:ext uri="{FF2B5EF4-FFF2-40B4-BE49-F238E27FC236}">
                  <a16:creationId xmlns:a16="http://schemas.microsoft.com/office/drawing/2014/main" id="{F0C8C616-5642-4E76-961E-B3B14EAD58AD}"/>
                </a:ext>
              </a:extLst>
            </p:cNvPr>
            <p:cNvGrpSpPr>
              <a:grpSpLocks/>
            </p:cNvGrpSpPr>
            <p:nvPr/>
          </p:nvGrpSpPr>
          <p:grpSpPr bwMode="auto">
            <a:xfrm>
              <a:off x="1536" y="2312"/>
              <a:ext cx="2880" cy="1956"/>
              <a:chOff x="1536" y="2312"/>
              <a:chExt cx="2880" cy="1956"/>
            </a:xfrm>
          </p:grpSpPr>
          <p:sp>
            <p:nvSpPr>
              <p:cNvPr id="66575" name="Line 8">
                <a:extLst>
                  <a:ext uri="{FF2B5EF4-FFF2-40B4-BE49-F238E27FC236}">
                    <a16:creationId xmlns:a16="http://schemas.microsoft.com/office/drawing/2014/main" id="{DF11841B-5730-40EF-92B4-7CF357B2DA70}"/>
                  </a:ext>
                </a:extLst>
              </p:cNvPr>
              <p:cNvSpPr>
                <a:spLocks noChangeShapeType="1"/>
              </p:cNvSpPr>
              <p:nvPr/>
            </p:nvSpPr>
            <p:spPr bwMode="auto">
              <a:xfrm>
                <a:off x="3513" y="3215"/>
                <a:ext cx="0" cy="769"/>
              </a:xfrm>
              <a:prstGeom prst="line">
                <a:avLst/>
              </a:prstGeom>
              <a:noFill/>
              <a:ln w="19050">
                <a:solidFill>
                  <a:schemeClr val="tx1"/>
                </a:solidFill>
                <a:prstDash val="lg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6576" name="Line 9">
                <a:extLst>
                  <a:ext uri="{FF2B5EF4-FFF2-40B4-BE49-F238E27FC236}">
                    <a16:creationId xmlns:a16="http://schemas.microsoft.com/office/drawing/2014/main" id="{94741DDC-11A1-43B7-BA74-7DA2CB7E394F}"/>
                  </a:ext>
                </a:extLst>
              </p:cNvPr>
              <p:cNvSpPr>
                <a:spLocks noChangeShapeType="1"/>
              </p:cNvSpPr>
              <p:nvPr/>
            </p:nvSpPr>
            <p:spPr bwMode="auto">
              <a:xfrm flipH="1">
                <a:off x="2592" y="3216"/>
                <a:ext cx="943" cy="0"/>
              </a:xfrm>
              <a:prstGeom prst="line">
                <a:avLst/>
              </a:prstGeom>
              <a:noFill/>
              <a:ln w="19050">
                <a:solidFill>
                  <a:schemeClr val="tx1"/>
                </a:solidFill>
                <a:prstDash val="lg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aphicFrame>
            <p:nvGraphicFramePr>
              <p:cNvPr id="66577" name="Object 10">
                <a:extLst>
                  <a:ext uri="{FF2B5EF4-FFF2-40B4-BE49-F238E27FC236}">
                    <a16:creationId xmlns:a16="http://schemas.microsoft.com/office/drawing/2014/main" id="{D3D09B45-194F-4F30-A938-1E0114126B70}"/>
                  </a:ext>
                </a:extLst>
              </p:cNvPr>
              <p:cNvGraphicFramePr>
                <a:graphicFrameLocks noChangeAspect="1"/>
              </p:cNvGraphicFramePr>
              <p:nvPr/>
            </p:nvGraphicFramePr>
            <p:xfrm>
              <a:off x="1536" y="3079"/>
              <a:ext cx="1055" cy="272"/>
            </p:xfrm>
            <a:graphic>
              <a:graphicData uri="http://schemas.openxmlformats.org/presentationml/2006/ole">
                <mc:AlternateContent xmlns:mc="http://schemas.openxmlformats.org/markup-compatibility/2006">
                  <mc:Choice xmlns:v="urn:schemas-microsoft-com:vml" Requires="v">
                    <p:oleObj spid="_x0000_s66583" name="公式" r:id="rId5" imgW="723833" imgH="152400" progId="Equation.3">
                      <p:embed/>
                    </p:oleObj>
                  </mc:Choice>
                  <mc:Fallback>
                    <p:oleObj name="公式" r:id="rId5" imgW="723833" imgH="15240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6" y="3079"/>
                            <a:ext cx="1055" cy="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6578" name="Freeform 11">
                <a:extLst>
                  <a:ext uri="{FF2B5EF4-FFF2-40B4-BE49-F238E27FC236}">
                    <a16:creationId xmlns:a16="http://schemas.microsoft.com/office/drawing/2014/main" id="{83F19AAB-FE12-45AA-A3A1-CB6DE0566A72}"/>
                  </a:ext>
                </a:extLst>
              </p:cNvPr>
              <p:cNvSpPr>
                <a:spLocks/>
              </p:cNvSpPr>
              <p:nvPr/>
            </p:nvSpPr>
            <p:spPr bwMode="auto">
              <a:xfrm>
                <a:off x="2593" y="2312"/>
                <a:ext cx="1131" cy="1680"/>
              </a:xfrm>
              <a:custGeom>
                <a:avLst/>
                <a:gdLst>
                  <a:gd name="T0" fmla="*/ 0 w 1131"/>
                  <a:gd name="T1" fmla="*/ 0 h 1680"/>
                  <a:gd name="T2" fmla="*/ 480 w 1131"/>
                  <a:gd name="T3" fmla="*/ 240 h 1680"/>
                  <a:gd name="T4" fmla="*/ 816 w 1131"/>
                  <a:gd name="T5" fmla="*/ 624 h 1680"/>
                  <a:gd name="T6" fmla="*/ 1008 w 1131"/>
                  <a:gd name="T7" fmla="*/ 1104 h 1680"/>
                  <a:gd name="T8" fmla="*/ 1104 w 1131"/>
                  <a:gd name="T9" fmla="*/ 1536 h 1680"/>
                  <a:gd name="T10" fmla="*/ 1131 w 1131"/>
                  <a:gd name="T11" fmla="*/ 1680 h 16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31" h="1680">
                    <a:moveTo>
                      <a:pt x="0" y="0"/>
                    </a:moveTo>
                    <a:cubicBezTo>
                      <a:pt x="172" y="68"/>
                      <a:pt x="344" y="136"/>
                      <a:pt x="480" y="240"/>
                    </a:cubicBezTo>
                    <a:cubicBezTo>
                      <a:pt x="616" y="344"/>
                      <a:pt x="728" y="480"/>
                      <a:pt x="816" y="624"/>
                    </a:cubicBezTo>
                    <a:cubicBezTo>
                      <a:pt x="904" y="768"/>
                      <a:pt x="960" y="952"/>
                      <a:pt x="1008" y="1104"/>
                    </a:cubicBezTo>
                    <a:cubicBezTo>
                      <a:pt x="1056" y="1256"/>
                      <a:pt x="1084" y="1440"/>
                      <a:pt x="1104" y="1536"/>
                    </a:cubicBezTo>
                    <a:cubicBezTo>
                      <a:pt x="1124" y="1632"/>
                      <a:pt x="1126" y="1650"/>
                      <a:pt x="1131" y="1680"/>
                    </a:cubicBezTo>
                  </a:path>
                </a:pathLst>
              </a:custGeom>
              <a:noFill/>
              <a:ln w="50800" cap="flat" cmpd="sng">
                <a:solidFill>
                  <a:schemeClr val="folHlink"/>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6579" name="Freeform 12">
                <a:extLst>
                  <a:ext uri="{FF2B5EF4-FFF2-40B4-BE49-F238E27FC236}">
                    <a16:creationId xmlns:a16="http://schemas.microsoft.com/office/drawing/2014/main" id="{EB28C957-08BB-4725-8079-FF4741C0D230}"/>
                  </a:ext>
                </a:extLst>
              </p:cNvPr>
              <p:cNvSpPr>
                <a:spLocks/>
              </p:cNvSpPr>
              <p:nvPr/>
            </p:nvSpPr>
            <p:spPr bwMode="auto">
              <a:xfrm>
                <a:off x="2584" y="2897"/>
                <a:ext cx="1761" cy="1104"/>
              </a:xfrm>
              <a:custGeom>
                <a:avLst/>
                <a:gdLst>
                  <a:gd name="T0" fmla="*/ 0 w 1761"/>
                  <a:gd name="T1" fmla="*/ 0 h 1104"/>
                  <a:gd name="T2" fmla="*/ 576 w 1761"/>
                  <a:gd name="T3" fmla="*/ 144 h 1104"/>
                  <a:gd name="T4" fmla="*/ 942 w 1761"/>
                  <a:gd name="T5" fmla="*/ 312 h 1104"/>
                  <a:gd name="T6" fmla="*/ 1296 w 1761"/>
                  <a:gd name="T7" fmla="*/ 528 h 1104"/>
                  <a:gd name="T8" fmla="*/ 1536 w 1761"/>
                  <a:gd name="T9" fmla="*/ 768 h 1104"/>
                  <a:gd name="T10" fmla="*/ 1761 w 1761"/>
                  <a:gd name="T11" fmla="*/ 1104 h 110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61" h="1104">
                    <a:moveTo>
                      <a:pt x="0" y="0"/>
                    </a:moveTo>
                    <a:cubicBezTo>
                      <a:pt x="200" y="40"/>
                      <a:pt x="419" y="92"/>
                      <a:pt x="576" y="144"/>
                    </a:cubicBezTo>
                    <a:cubicBezTo>
                      <a:pt x="733" y="196"/>
                      <a:pt x="822" y="248"/>
                      <a:pt x="942" y="312"/>
                    </a:cubicBezTo>
                    <a:cubicBezTo>
                      <a:pt x="1062" y="376"/>
                      <a:pt x="1197" y="452"/>
                      <a:pt x="1296" y="528"/>
                    </a:cubicBezTo>
                    <a:cubicBezTo>
                      <a:pt x="1395" y="604"/>
                      <a:pt x="1459" y="672"/>
                      <a:pt x="1536" y="768"/>
                    </a:cubicBezTo>
                    <a:cubicBezTo>
                      <a:pt x="1613" y="864"/>
                      <a:pt x="1714" y="1034"/>
                      <a:pt x="1761" y="1104"/>
                    </a:cubicBezTo>
                  </a:path>
                </a:pathLst>
              </a:custGeom>
              <a:noFill/>
              <a:ln w="50800" cap="flat" cmpd="sng">
                <a:solidFill>
                  <a:srgbClr val="00FF00"/>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aphicFrame>
            <p:nvGraphicFramePr>
              <p:cNvPr id="66580" name="Object 13">
                <a:extLst>
                  <a:ext uri="{FF2B5EF4-FFF2-40B4-BE49-F238E27FC236}">
                    <a16:creationId xmlns:a16="http://schemas.microsoft.com/office/drawing/2014/main" id="{4A8E3329-8882-43BE-8CB7-E6CEC4CF4464}"/>
                  </a:ext>
                </a:extLst>
              </p:cNvPr>
              <p:cNvGraphicFramePr>
                <a:graphicFrameLocks noChangeAspect="1"/>
              </p:cNvGraphicFramePr>
              <p:nvPr/>
            </p:nvGraphicFramePr>
            <p:xfrm>
              <a:off x="3394" y="3981"/>
              <a:ext cx="1022" cy="287"/>
            </p:xfrm>
            <a:graphic>
              <a:graphicData uri="http://schemas.openxmlformats.org/presentationml/2006/ole">
                <mc:AlternateContent xmlns:mc="http://schemas.openxmlformats.org/markup-compatibility/2006">
                  <mc:Choice xmlns:v="urn:schemas-microsoft-com:vml" Requires="v">
                    <p:oleObj spid="_x0000_s66584" name="Equation" r:id="rId7" imgW="695181" imgH="161778" progId="Equation.DSMT4">
                      <p:embed/>
                    </p:oleObj>
                  </mc:Choice>
                  <mc:Fallback>
                    <p:oleObj name="Equation" r:id="rId7" imgW="695181" imgH="161778" progId="Equation.DSMT4">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4" y="3981"/>
                            <a:ext cx="1022"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6581" name="Oval 14">
                <a:extLst>
                  <a:ext uri="{FF2B5EF4-FFF2-40B4-BE49-F238E27FC236}">
                    <a16:creationId xmlns:a16="http://schemas.microsoft.com/office/drawing/2014/main" id="{AD6D7885-C54A-48F2-AA90-3DA2A52C097E}"/>
                  </a:ext>
                </a:extLst>
              </p:cNvPr>
              <p:cNvSpPr>
                <a:spLocks noChangeArrowheads="1"/>
              </p:cNvSpPr>
              <p:nvPr/>
            </p:nvSpPr>
            <p:spPr bwMode="auto">
              <a:xfrm>
                <a:off x="3478" y="3168"/>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grpSp>
        <p:grpSp>
          <p:nvGrpSpPr>
            <p:cNvPr id="66569" name="Group 15">
              <a:extLst>
                <a:ext uri="{FF2B5EF4-FFF2-40B4-BE49-F238E27FC236}">
                  <a16:creationId xmlns:a16="http://schemas.microsoft.com/office/drawing/2014/main" id="{6D920BF1-F43B-4F5C-ACFC-0157D0E4CB32}"/>
                </a:ext>
              </a:extLst>
            </p:cNvPr>
            <p:cNvGrpSpPr>
              <a:grpSpLocks/>
            </p:cNvGrpSpPr>
            <p:nvPr/>
          </p:nvGrpSpPr>
          <p:grpSpPr bwMode="auto">
            <a:xfrm>
              <a:off x="2273" y="1968"/>
              <a:ext cx="3086" cy="2256"/>
              <a:chOff x="2273" y="1968"/>
              <a:chExt cx="3086" cy="2256"/>
            </a:xfrm>
          </p:grpSpPr>
          <p:sp>
            <p:nvSpPr>
              <p:cNvPr id="66570" name="Line 16">
                <a:extLst>
                  <a:ext uri="{FF2B5EF4-FFF2-40B4-BE49-F238E27FC236}">
                    <a16:creationId xmlns:a16="http://schemas.microsoft.com/office/drawing/2014/main" id="{65416F6E-4471-40E5-BCA5-FC957E480A39}"/>
                  </a:ext>
                </a:extLst>
              </p:cNvPr>
              <p:cNvSpPr>
                <a:spLocks noChangeAspect="1" noChangeShapeType="1"/>
              </p:cNvSpPr>
              <p:nvPr/>
            </p:nvSpPr>
            <p:spPr bwMode="auto">
              <a:xfrm>
                <a:off x="2590" y="2013"/>
                <a:ext cx="1" cy="1988"/>
              </a:xfrm>
              <a:prstGeom prst="line">
                <a:avLst/>
              </a:prstGeom>
              <a:noFill/>
              <a:ln w="25400">
                <a:solidFill>
                  <a:schemeClr val="tx1"/>
                </a:solidFill>
                <a:round/>
                <a:headEnd type="triangle"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6571" name="Line 17">
                <a:extLst>
                  <a:ext uri="{FF2B5EF4-FFF2-40B4-BE49-F238E27FC236}">
                    <a16:creationId xmlns:a16="http://schemas.microsoft.com/office/drawing/2014/main" id="{693A835B-434F-4DCF-98F5-380BD6144823}"/>
                  </a:ext>
                </a:extLst>
              </p:cNvPr>
              <p:cNvSpPr>
                <a:spLocks noChangeAspect="1" noChangeShapeType="1"/>
              </p:cNvSpPr>
              <p:nvPr/>
            </p:nvSpPr>
            <p:spPr bwMode="auto">
              <a:xfrm flipH="1">
                <a:off x="2590" y="3997"/>
                <a:ext cx="2556" cy="1"/>
              </a:xfrm>
              <a:prstGeom prst="line">
                <a:avLst/>
              </a:prstGeom>
              <a:noFill/>
              <a:ln w="25400">
                <a:solidFill>
                  <a:schemeClr val="tx1"/>
                </a:solidFill>
                <a:round/>
                <a:headEnd type="triangle"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6572" name="Rectangle 18">
                <a:extLst>
                  <a:ext uri="{FF2B5EF4-FFF2-40B4-BE49-F238E27FC236}">
                    <a16:creationId xmlns:a16="http://schemas.microsoft.com/office/drawing/2014/main" id="{C0E0BEBF-2E20-4DAD-BA03-497375CBEE19}"/>
                  </a:ext>
                </a:extLst>
              </p:cNvPr>
              <p:cNvSpPr>
                <a:spLocks noChangeAspect="1" noChangeArrowheads="1"/>
              </p:cNvSpPr>
              <p:nvPr/>
            </p:nvSpPr>
            <p:spPr bwMode="auto">
              <a:xfrm>
                <a:off x="2273" y="1968"/>
                <a:ext cx="3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r>
                  <a:rPr lang="en-US" altLang="zh-CN" sz="2400" b="1" i="1" baseline="-25000">
                    <a:latin typeface="Times New Roman" panose="02020603050405020304" pitchFamily="18" charset="0"/>
                  </a:rPr>
                  <a:t>2</a:t>
                </a:r>
              </a:p>
            </p:txBody>
          </p:sp>
          <p:sp>
            <p:nvSpPr>
              <p:cNvPr id="66573" name="Rectangle 19">
                <a:extLst>
                  <a:ext uri="{FF2B5EF4-FFF2-40B4-BE49-F238E27FC236}">
                    <a16:creationId xmlns:a16="http://schemas.microsoft.com/office/drawing/2014/main" id="{52FD583F-AA0B-4D72-9D6F-4A310AC551A0}"/>
                  </a:ext>
                </a:extLst>
              </p:cNvPr>
              <p:cNvSpPr>
                <a:spLocks noChangeAspect="1" noChangeArrowheads="1"/>
              </p:cNvSpPr>
              <p:nvPr/>
            </p:nvSpPr>
            <p:spPr bwMode="auto">
              <a:xfrm>
                <a:off x="5040" y="3936"/>
                <a:ext cx="3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Q</a:t>
                </a:r>
                <a:r>
                  <a:rPr lang="en-US" altLang="zh-CN" sz="2400" b="1" i="1" baseline="-25000">
                    <a:latin typeface="Times New Roman" panose="02020603050405020304" pitchFamily="18" charset="0"/>
                  </a:rPr>
                  <a:t>1</a:t>
                </a:r>
              </a:p>
            </p:txBody>
          </p:sp>
          <p:sp>
            <p:nvSpPr>
              <p:cNvPr id="66574" name="Rectangle 20">
                <a:extLst>
                  <a:ext uri="{FF2B5EF4-FFF2-40B4-BE49-F238E27FC236}">
                    <a16:creationId xmlns:a16="http://schemas.microsoft.com/office/drawing/2014/main" id="{13342AFB-89DA-47FD-B0CF-F63D90457504}"/>
                  </a:ext>
                </a:extLst>
              </p:cNvPr>
              <p:cNvSpPr>
                <a:spLocks noChangeAspect="1" noChangeArrowheads="1"/>
              </p:cNvSpPr>
              <p:nvPr/>
            </p:nvSpPr>
            <p:spPr bwMode="auto">
              <a:xfrm>
                <a:off x="2376" y="3936"/>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lang="en-US" altLang="zh-CN" sz="2400" b="1" i="1">
                    <a:latin typeface="Times New Roman" panose="02020603050405020304" pitchFamily="18" charset="0"/>
                  </a:rPr>
                  <a:t>O</a:t>
                </a:r>
                <a:endParaRPr lang="en-US" altLang="zh-CN" sz="2400" b="1" i="1" baseline="-25000">
                  <a:latin typeface="Times New Roman" panose="02020603050405020304" pitchFamily="18" charset="0"/>
                </a:endParaRPr>
              </a:p>
            </p:txBody>
          </p:sp>
        </p:gr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8339">
                                            <p:txEl>
                                              <p:pRg st="0" end="0"/>
                                            </p:txEl>
                                          </p:spTgt>
                                        </p:tgtEl>
                                        <p:attrNameLst>
                                          <p:attrName>style.visibility</p:attrName>
                                        </p:attrNameLst>
                                      </p:cBhvr>
                                      <p:to>
                                        <p:strVal val="visible"/>
                                      </p:to>
                                    </p:set>
                                    <p:anim calcmode="lin" valueType="num">
                                      <p:cBhvr additive="base">
                                        <p:cTn id="7" dur="500" fill="hold"/>
                                        <p:tgtEl>
                                          <p:spTgt spid="398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8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98340"/>
                                        </p:tgtEl>
                                        <p:attrNameLst>
                                          <p:attrName>style.visibility</p:attrName>
                                        </p:attrNameLst>
                                      </p:cBhvr>
                                      <p:to>
                                        <p:strVal val="visible"/>
                                      </p:to>
                                    </p:set>
                                    <p:anim calcmode="lin" valueType="num">
                                      <p:cBhvr additive="base">
                                        <p:cTn id="13" dur="500" fill="hold"/>
                                        <p:tgtEl>
                                          <p:spTgt spid="398340"/>
                                        </p:tgtEl>
                                        <p:attrNameLst>
                                          <p:attrName>ppt_x</p:attrName>
                                        </p:attrNameLst>
                                      </p:cBhvr>
                                      <p:tavLst>
                                        <p:tav tm="0">
                                          <p:val>
                                            <p:strVal val="0-#ppt_w/2"/>
                                          </p:val>
                                        </p:tav>
                                        <p:tav tm="100000">
                                          <p:val>
                                            <p:strVal val="#ppt_x"/>
                                          </p:val>
                                        </p:tav>
                                      </p:tavLst>
                                    </p:anim>
                                    <p:anim calcmode="lin" valueType="num">
                                      <p:cBhvr additive="base">
                                        <p:cTn id="14" dur="500" fill="hold"/>
                                        <p:tgtEl>
                                          <p:spTgt spid="39834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398342"/>
                                        </p:tgtEl>
                                        <p:attrNameLst>
                                          <p:attrName>style.visibility</p:attrName>
                                        </p:attrNameLst>
                                      </p:cBhvr>
                                      <p:to>
                                        <p:strVal val="visible"/>
                                      </p:to>
                                    </p:set>
                                    <p:anim calcmode="lin" valueType="num">
                                      <p:cBhvr additive="base">
                                        <p:cTn id="19" dur="500" fill="hold"/>
                                        <p:tgtEl>
                                          <p:spTgt spid="398342"/>
                                        </p:tgtEl>
                                        <p:attrNameLst>
                                          <p:attrName>ppt_x</p:attrName>
                                        </p:attrNameLst>
                                      </p:cBhvr>
                                      <p:tavLst>
                                        <p:tav tm="0">
                                          <p:val>
                                            <p:strVal val="1+#ppt_w/2"/>
                                          </p:val>
                                        </p:tav>
                                        <p:tav tm="100000">
                                          <p:val>
                                            <p:strVal val="#ppt_x"/>
                                          </p:val>
                                        </p:tav>
                                      </p:tavLst>
                                    </p:anim>
                                    <p:anim calcmode="lin" valueType="num">
                                      <p:cBhvr additive="base">
                                        <p:cTn id="20" dur="500" fill="hold"/>
                                        <p:tgtEl>
                                          <p:spTgt spid="39834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398341"/>
                                        </p:tgtEl>
                                        <p:attrNameLst>
                                          <p:attrName>style.visibility</p:attrName>
                                        </p:attrNameLst>
                                      </p:cBhvr>
                                      <p:to>
                                        <p:strVal val="visible"/>
                                      </p:to>
                                    </p:set>
                                    <p:animEffect transition="in" filter="dissolve">
                                      <p:cBhvr>
                                        <p:cTn id="24" dur="500"/>
                                        <p:tgtEl>
                                          <p:spTgt spid="398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9" grpId="0" build="p" autoUpdateAnimBg="0"/>
      <p:bldP spid="398341"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灯片编号占位符 5">
            <a:extLst>
              <a:ext uri="{FF2B5EF4-FFF2-40B4-BE49-F238E27FC236}">
                <a16:creationId xmlns:a16="http://schemas.microsoft.com/office/drawing/2014/main" id="{38089755-C431-4DF4-8C9B-69669811B275}"/>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B0506702-8AB7-4716-B9F3-6D7CE0455D2C}" type="slidenum">
              <a:rPr lang="en-US" altLang="zh-CN" sz="1400" smtClean="0"/>
              <a:pPr>
                <a:spcBef>
                  <a:spcPct val="0"/>
                </a:spcBef>
                <a:buFontTx/>
                <a:buNone/>
              </a:pPr>
              <a:t>6</a:t>
            </a:fld>
            <a:endParaRPr lang="en-US" altLang="zh-CN" sz="1400"/>
          </a:p>
        </p:txBody>
      </p:sp>
      <p:sp>
        <p:nvSpPr>
          <p:cNvPr id="10243" name="Rectangle 2">
            <a:extLst>
              <a:ext uri="{FF2B5EF4-FFF2-40B4-BE49-F238E27FC236}">
                <a16:creationId xmlns:a16="http://schemas.microsoft.com/office/drawing/2014/main" id="{F9157FC3-3956-4DCE-80EF-77EFFBA3B22C}"/>
              </a:ext>
            </a:extLst>
          </p:cNvPr>
          <p:cNvSpPr>
            <a:spLocks noGrp="1" noChangeArrowheads="1"/>
          </p:cNvSpPr>
          <p:nvPr>
            <p:ph type="title"/>
          </p:nvPr>
        </p:nvSpPr>
        <p:spPr>
          <a:xfrm>
            <a:off x="611188" y="765175"/>
            <a:ext cx="7772400" cy="698500"/>
          </a:xfrm>
          <a:solidFill>
            <a:schemeClr val="accent1"/>
          </a:solidFill>
          <a:extLst>
            <a:ext uri="{91240B29-F687-4F45-9708-019B960494DF}">
              <a14:hiddenLine xmlns:a14="http://schemas.microsoft.com/office/drawing/2010/main" w="9525" cap="flat" cmpd="sng" algn="ctr">
                <a:solidFill>
                  <a:srgbClr val="000000"/>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en-US" altLang="zh-CN" sz="4000" b="1"/>
              <a:t>2</a:t>
            </a:r>
            <a:r>
              <a:rPr lang="zh-CN" altLang="en-US" sz="4000" b="1"/>
              <a:t>、垄断厂商的需求和收益曲线</a:t>
            </a:r>
          </a:p>
        </p:txBody>
      </p:sp>
      <p:sp>
        <p:nvSpPr>
          <p:cNvPr id="21507" name="Rectangle 3">
            <a:extLst>
              <a:ext uri="{FF2B5EF4-FFF2-40B4-BE49-F238E27FC236}">
                <a16:creationId xmlns:a16="http://schemas.microsoft.com/office/drawing/2014/main" id="{9B7AA448-3193-43D3-A8F7-FB61B02350F3}"/>
              </a:ext>
            </a:extLst>
          </p:cNvPr>
          <p:cNvSpPr>
            <a:spLocks noGrp="1" noChangeArrowheads="1"/>
          </p:cNvSpPr>
          <p:nvPr>
            <p:ph type="body" idx="1"/>
          </p:nvPr>
        </p:nvSpPr>
        <p:spPr>
          <a:xfrm>
            <a:off x="539750" y="3213100"/>
            <a:ext cx="3422650" cy="2663825"/>
          </a:xfrm>
          <a:solidFill>
            <a:srgbClr val="FF9900"/>
          </a:solidFill>
          <a:ln w="76200" cmpd="tri">
            <a:solidFill>
              <a:srgbClr val="000066"/>
            </a:solidFill>
            <a:miter lim="800000"/>
            <a:headEnd/>
            <a:tailEnd/>
          </a:ln>
        </p:spPr>
        <p:txBody>
          <a:bodyPr/>
          <a:lstStyle/>
          <a:p>
            <a:pPr marL="0" indent="0" eaLnBrk="1" hangingPunct="1">
              <a:lnSpc>
                <a:spcPct val="90000"/>
              </a:lnSpc>
              <a:buFontTx/>
              <a:buNone/>
            </a:pPr>
            <a:r>
              <a:rPr lang="zh-CN" altLang="en-US" b="1">
                <a:solidFill>
                  <a:srgbClr val="660033"/>
                </a:solidFill>
                <a:latin typeface="华文新魏" panose="02010800040101010101" pitchFamily="2" charset="-122"/>
                <a:ea typeface="华文新魏" panose="02010800040101010101" pitchFamily="2" charset="-122"/>
              </a:rPr>
              <a:t>一家厂商就是整个行业，厂商的需求曲线就是整个市场的需求曲线</a:t>
            </a:r>
            <a:endParaRPr lang="zh-CN" altLang="en-US" sz="3600" b="1">
              <a:solidFill>
                <a:srgbClr val="FF0000"/>
              </a:solidFill>
              <a:sym typeface="Symbol" panose="05050102010706020507" pitchFamily="18" charset="2"/>
            </a:endParaRPr>
          </a:p>
        </p:txBody>
      </p:sp>
      <p:sp>
        <p:nvSpPr>
          <p:cNvPr id="21508" name="Line 4">
            <a:extLst>
              <a:ext uri="{FF2B5EF4-FFF2-40B4-BE49-F238E27FC236}">
                <a16:creationId xmlns:a16="http://schemas.microsoft.com/office/drawing/2014/main" id="{5B9F7DEB-B187-470A-9B7A-7B05F667F7ED}"/>
              </a:ext>
            </a:extLst>
          </p:cNvPr>
          <p:cNvSpPr>
            <a:spLocks noChangeShapeType="1"/>
          </p:cNvSpPr>
          <p:nvPr/>
        </p:nvSpPr>
        <p:spPr bwMode="auto">
          <a:xfrm flipV="1">
            <a:off x="4643438" y="3043238"/>
            <a:ext cx="0" cy="2743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09" name="Line 5">
            <a:extLst>
              <a:ext uri="{FF2B5EF4-FFF2-40B4-BE49-F238E27FC236}">
                <a16:creationId xmlns:a16="http://schemas.microsoft.com/office/drawing/2014/main" id="{25D568AE-3F37-4BEA-9925-CAB49DBABFAC}"/>
              </a:ext>
            </a:extLst>
          </p:cNvPr>
          <p:cNvSpPr>
            <a:spLocks noChangeShapeType="1"/>
          </p:cNvSpPr>
          <p:nvPr/>
        </p:nvSpPr>
        <p:spPr bwMode="auto">
          <a:xfrm>
            <a:off x="4643438" y="5786438"/>
            <a:ext cx="2895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10" name="Line 6">
            <a:extLst>
              <a:ext uri="{FF2B5EF4-FFF2-40B4-BE49-F238E27FC236}">
                <a16:creationId xmlns:a16="http://schemas.microsoft.com/office/drawing/2014/main" id="{E6A1D0B2-2382-462C-B450-F9243DF4705E}"/>
              </a:ext>
            </a:extLst>
          </p:cNvPr>
          <p:cNvSpPr>
            <a:spLocks noChangeShapeType="1"/>
          </p:cNvSpPr>
          <p:nvPr/>
        </p:nvSpPr>
        <p:spPr bwMode="auto">
          <a:xfrm>
            <a:off x="4643438" y="3500438"/>
            <a:ext cx="2514600" cy="1828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11" name="Text Box 7">
            <a:extLst>
              <a:ext uri="{FF2B5EF4-FFF2-40B4-BE49-F238E27FC236}">
                <a16:creationId xmlns:a16="http://schemas.microsoft.com/office/drawing/2014/main" id="{1E48BDF0-2483-45B3-B76F-D4B485E1AB1C}"/>
              </a:ext>
            </a:extLst>
          </p:cNvPr>
          <p:cNvSpPr txBox="1">
            <a:spLocks noChangeArrowheads="1"/>
          </p:cNvSpPr>
          <p:nvPr/>
        </p:nvSpPr>
        <p:spPr bwMode="auto">
          <a:xfrm>
            <a:off x="6548438" y="4567238"/>
            <a:ext cx="171132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a:latin typeface="Times New Roman" panose="02020603050405020304" pitchFamily="18" charset="0"/>
              </a:rPr>
              <a:t>d</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P=AR</a:t>
            </a:r>
            <a:r>
              <a:rPr kumimoji="1" lang="zh-CN" altLang="en-US" sz="2400">
                <a:latin typeface="Times New Roman" panose="02020603050405020304" pitchFamily="18" charset="0"/>
              </a:rPr>
              <a:t>）</a:t>
            </a:r>
          </a:p>
        </p:txBody>
      </p:sp>
      <p:sp>
        <p:nvSpPr>
          <p:cNvPr id="21514" name="Text Box 10">
            <a:extLst>
              <a:ext uri="{FF2B5EF4-FFF2-40B4-BE49-F238E27FC236}">
                <a16:creationId xmlns:a16="http://schemas.microsoft.com/office/drawing/2014/main" id="{784ADE3C-D5DF-4E96-A938-3B294100A555}"/>
              </a:ext>
            </a:extLst>
          </p:cNvPr>
          <p:cNvSpPr txBox="1">
            <a:spLocks noChangeArrowheads="1"/>
          </p:cNvSpPr>
          <p:nvPr/>
        </p:nvSpPr>
        <p:spPr bwMode="auto">
          <a:xfrm>
            <a:off x="4283075" y="2708275"/>
            <a:ext cx="3540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a:latin typeface="Times New Roman" panose="02020603050405020304" pitchFamily="18" charset="0"/>
              </a:rPr>
              <a:t>P</a:t>
            </a:r>
          </a:p>
        </p:txBody>
      </p:sp>
      <p:sp>
        <p:nvSpPr>
          <p:cNvPr id="21515" name="Text Box 11">
            <a:extLst>
              <a:ext uri="{FF2B5EF4-FFF2-40B4-BE49-F238E27FC236}">
                <a16:creationId xmlns:a16="http://schemas.microsoft.com/office/drawing/2014/main" id="{29967136-886D-4FF5-897E-DDB9D574775F}"/>
              </a:ext>
            </a:extLst>
          </p:cNvPr>
          <p:cNvSpPr txBox="1">
            <a:spLocks noChangeArrowheads="1"/>
          </p:cNvSpPr>
          <p:nvPr/>
        </p:nvSpPr>
        <p:spPr bwMode="auto">
          <a:xfrm>
            <a:off x="7691438" y="5634038"/>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a:latin typeface="Times New Roman" panose="02020603050405020304" pitchFamily="18" charset="0"/>
              </a:rPr>
              <a:t>Q</a:t>
            </a:r>
          </a:p>
        </p:txBody>
      </p:sp>
      <p:sp>
        <p:nvSpPr>
          <p:cNvPr id="21516" name="Rectangle 12">
            <a:extLst>
              <a:ext uri="{FF2B5EF4-FFF2-40B4-BE49-F238E27FC236}">
                <a16:creationId xmlns:a16="http://schemas.microsoft.com/office/drawing/2014/main" id="{A7D2811F-477D-4924-8715-074D74E5847A}"/>
              </a:ext>
            </a:extLst>
          </p:cNvPr>
          <p:cNvSpPr>
            <a:spLocks noChangeArrowheads="1"/>
          </p:cNvSpPr>
          <p:nvPr/>
        </p:nvSpPr>
        <p:spPr bwMode="auto">
          <a:xfrm>
            <a:off x="539750" y="1916113"/>
            <a:ext cx="7777163" cy="587375"/>
          </a:xfrm>
          <a:prstGeom prst="rect">
            <a:avLst/>
          </a:prstGeom>
          <a:solidFill>
            <a:srgbClr val="FFCC00"/>
          </a:solidFill>
          <a:ln w="57150" cmpd="thickThin">
            <a:solidFill>
              <a:srgbClr val="00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120000"/>
              </a:lnSpc>
              <a:buClr>
                <a:srgbClr val="A50021"/>
              </a:buClr>
              <a:buSzPct val="75000"/>
              <a:buFont typeface="Wingdings" panose="05000000000000000000" pitchFamily="2" charset="2"/>
              <a:buChar char="n"/>
            </a:pPr>
            <a:r>
              <a:rPr kumimoji="1" lang="zh-CN" altLang="en-US" sz="2400" b="1">
                <a:solidFill>
                  <a:srgbClr val="660033"/>
                </a:solidFill>
                <a:latin typeface="Times New Roman" panose="02020603050405020304" pitchFamily="18" charset="0"/>
              </a:rPr>
              <a:t>需求曲线</a:t>
            </a:r>
            <a:r>
              <a:rPr kumimoji="1" lang="en-US" altLang="zh-CN" sz="2400" b="1">
                <a:solidFill>
                  <a:srgbClr val="660033"/>
                </a:solidFill>
                <a:latin typeface="Times New Roman" panose="02020603050405020304" pitchFamily="18" charset="0"/>
              </a:rPr>
              <a:t>D=</a:t>
            </a:r>
            <a:r>
              <a:rPr kumimoji="1" lang="zh-CN" altLang="en-US" sz="2400" b="1">
                <a:solidFill>
                  <a:srgbClr val="660033"/>
                </a:solidFill>
                <a:latin typeface="Times New Roman" panose="02020603050405020304" pitchFamily="18" charset="0"/>
              </a:rPr>
              <a:t>价格线</a:t>
            </a:r>
            <a:r>
              <a:rPr kumimoji="1" lang="en-US" altLang="zh-CN" sz="2400" b="1">
                <a:solidFill>
                  <a:srgbClr val="660033"/>
                </a:solidFill>
                <a:latin typeface="Times New Roman" panose="02020603050405020304" pitchFamily="18" charset="0"/>
              </a:rPr>
              <a:t>P=</a:t>
            </a:r>
            <a:r>
              <a:rPr kumimoji="1" lang="zh-CN" altLang="en-US" sz="2400" b="1">
                <a:solidFill>
                  <a:srgbClr val="660033"/>
                </a:solidFill>
                <a:latin typeface="Times New Roman" panose="02020603050405020304" pitchFamily="18" charset="0"/>
              </a:rPr>
              <a:t>平均收益</a:t>
            </a:r>
            <a:r>
              <a:rPr kumimoji="1" lang="en-US" altLang="zh-CN" sz="2400" b="1">
                <a:solidFill>
                  <a:srgbClr val="660033"/>
                </a:solidFill>
                <a:latin typeface="Times New Roman" panose="02020603050405020304" pitchFamily="18" charset="0"/>
              </a:rPr>
              <a:t>AR</a:t>
            </a:r>
            <a:r>
              <a:rPr kumimoji="1" lang="zh-CN" altLang="en-US" sz="2400" b="1">
                <a:solidFill>
                  <a:srgbClr val="660033"/>
                </a:solidFill>
                <a:latin typeface="Times New Roman" panose="02020603050405020304" pitchFamily="18" charset="0"/>
              </a:rPr>
              <a:t>，向右下方倾斜。</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7">
                                            <p:bg/>
                                          </p:spTgt>
                                        </p:tgtEl>
                                        <p:attrNameLst>
                                          <p:attrName>style.visibility</p:attrName>
                                        </p:attrNameLst>
                                      </p:cBhvr>
                                      <p:to>
                                        <p:strVal val="visible"/>
                                      </p:to>
                                    </p:set>
                                    <p:animEffect transition="in" filter="box(in)">
                                      <p:cBhvr>
                                        <p:cTn id="7" dur="500"/>
                                        <p:tgtEl>
                                          <p:spTgt spid="2150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box(in)">
                                      <p:cBhvr>
                                        <p:cTn id="12" dur="500"/>
                                        <p:tgtEl>
                                          <p:spTgt spid="215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21508"/>
                                        </p:tgtEl>
                                        <p:attrNameLst>
                                          <p:attrName>style.visibility</p:attrName>
                                        </p:attrNameLst>
                                      </p:cBhvr>
                                      <p:to>
                                        <p:strVal val="visible"/>
                                      </p:to>
                                    </p:set>
                                    <p:anim calcmode="lin" valueType="num">
                                      <p:cBhvr additive="base">
                                        <p:cTn id="17" dur="500" fill="hold"/>
                                        <p:tgtEl>
                                          <p:spTgt spid="21508"/>
                                        </p:tgtEl>
                                        <p:attrNameLst>
                                          <p:attrName>ppt_x</p:attrName>
                                        </p:attrNameLst>
                                      </p:cBhvr>
                                      <p:tavLst>
                                        <p:tav tm="0">
                                          <p:val>
                                            <p:strVal val="0-#ppt_w/2"/>
                                          </p:val>
                                        </p:tav>
                                        <p:tav tm="100000">
                                          <p:val>
                                            <p:strVal val="#ppt_x"/>
                                          </p:val>
                                        </p:tav>
                                      </p:tavLst>
                                    </p:anim>
                                    <p:anim calcmode="lin" valueType="num">
                                      <p:cBhvr additive="base">
                                        <p:cTn id="18" dur="500" fill="hold"/>
                                        <p:tgtEl>
                                          <p:spTgt spid="21508"/>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21509"/>
                                        </p:tgtEl>
                                        <p:attrNameLst>
                                          <p:attrName>style.visibility</p:attrName>
                                        </p:attrNameLst>
                                      </p:cBhvr>
                                      <p:to>
                                        <p:strVal val="visible"/>
                                      </p:to>
                                    </p:set>
                                    <p:anim calcmode="lin" valueType="num">
                                      <p:cBhvr additive="base">
                                        <p:cTn id="23" dur="500" fill="hold"/>
                                        <p:tgtEl>
                                          <p:spTgt spid="21509"/>
                                        </p:tgtEl>
                                        <p:attrNameLst>
                                          <p:attrName>ppt_x</p:attrName>
                                        </p:attrNameLst>
                                      </p:cBhvr>
                                      <p:tavLst>
                                        <p:tav tm="0">
                                          <p:val>
                                            <p:strVal val="0-#ppt_w/2"/>
                                          </p:val>
                                        </p:tav>
                                        <p:tav tm="100000">
                                          <p:val>
                                            <p:strVal val="#ppt_x"/>
                                          </p:val>
                                        </p:tav>
                                      </p:tavLst>
                                    </p:anim>
                                    <p:anim calcmode="lin" valueType="num">
                                      <p:cBhvr additive="base">
                                        <p:cTn id="24" dur="500" fill="hold"/>
                                        <p:tgtEl>
                                          <p:spTgt spid="21509"/>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1514"/>
                                        </p:tgtEl>
                                        <p:attrNameLst>
                                          <p:attrName>style.visibility</p:attrName>
                                        </p:attrNameLst>
                                      </p:cBhvr>
                                      <p:to>
                                        <p:strVal val="visible"/>
                                      </p:to>
                                    </p:set>
                                    <p:anim calcmode="lin" valueType="num">
                                      <p:cBhvr additive="base">
                                        <p:cTn id="29" dur="500" fill="hold"/>
                                        <p:tgtEl>
                                          <p:spTgt spid="21514"/>
                                        </p:tgtEl>
                                        <p:attrNameLst>
                                          <p:attrName>ppt_x</p:attrName>
                                        </p:attrNameLst>
                                      </p:cBhvr>
                                      <p:tavLst>
                                        <p:tav tm="0">
                                          <p:val>
                                            <p:strVal val="0-#ppt_w/2"/>
                                          </p:val>
                                        </p:tav>
                                        <p:tav tm="100000">
                                          <p:val>
                                            <p:strVal val="#ppt_x"/>
                                          </p:val>
                                        </p:tav>
                                      </p:tavLst>
                                    </p:anim>
                                    <p:anim calcmode="lin" valueType="num">
                                      <p:cBhvr additive="base">
                                        <p:cTn id="30" dur="500" fill="hold"/>
                                        <p:tgtEl>
                                          <p:spTgt spid="21514"/>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21515"/>
                                        </p:tgtEl>
                                        <p:attrNameLst>
                                          <p:attrName>style.visibility</p:attrName>
                                        </p:attrNameLst>
                                      </p:cBhvr>
                                      <p:to>
                                        <p:strVal val="visible"/>
                                      </p:to>
                                    </p:set>
                                    <p:anim calcmode="lin" valueType="num">
                                      <p:cBhvr additive="base">
                                        <p:cTn id="35" dur="500" fill="hold"/>
                                        <p:tgtEl>
                                          <p:spTgt spid="21515"/>
                                        </p:tgtEl>
                                        <p:attrNameLst>
                                          <p:attrName>ppt_x</p:attrName>
                                        </p:attrNameLst>
                                      </p:cBhvr>
                                      <p:tavLst>
                                        <p:tav tm="0">
                                          <p:val>
                                            <p:strVal val="0-#ppt_w/2"/>
                                          </p:val>
                                        </p:tav>
                                        <p:tav tm="100000">
                                          <p:val>
                                            <p:strVal val="#ppt_x"/>
                                          </p:val>
                                        </p:tav>
                                      </p:tavLst>
                                    </p:anim>
                                    <p:anim calcmode="lin" valueType="num">
                                      <p:cBhvr additive="base">
                                        <p:cTn id="36" dur="500" fill="hold"/>
                                        <p:tgtEl>
                                          <p:spTgt spid="21515"/>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nodeType="clickEffect">
                                  <p:stCondLst>
                                    <p:cond delay="0"/>
                                  </p:stCondLst>
                                  <p:childTnLst>
                                    <p:set>
                                      <p:cBhvr>
                                        <p:cTn id="40" dur="1" fill="hold">
                                          <p:stCondLst>
                                            <p:cond delay="0"/>
                                          </p:stCondLst>
                                        </p:cTn>
                                        <p:tgtEl>
                                          <p:spTgt spid="21510"/>
                                        </p:tgtEl>
                                        <p:attrNameLst>
                                          <p:attrName>style.visibility</p:attrName>
                                        </p:attrNameLst>
                                      </p:cBhvr>
                                      <p:to>
                                        <p:strVal val="visible"/>
                                      </p:to>
                                    </p:set>
                                    <p:anim calcmode="lin" valueType="num">
                                      <p:cBhvr additive="base">
                                        <p:cTn id="41" dur="500" fill="hold"/>
                                        <p:tgtEl>
                                          <p:spTgt spid="21510"/>
                                        </p:tgtEl>
                                        <p:attrNameLst>
                                          <p:attrName>ppt_x</p:attrName>
                                        </p:attrNameLst>
                                      </p:cBhvr>
                                      <p:tavLst>
                                        <p:tav tm="0">
                                          <p:val>
                                            <p:strVal val="0-#ppt_w/2"/>
                                          </p:val>
                                        </p:tav>
                                        <p:tav tm="100000">
                                          <p:val>
                                            <p:strVal val="#ppt_x"/>
                                          </p:val>
                                        </p:tav>
                                      </p:tavLst>
                                    </p:anim>
                                    <p:anim calcmode="lin" valueType="num">
                                      <p:cBhvr additive="base">
                                        <p:cTn id="42" dur="500" fill="hold"/>
                                        <p:tgtEl>
                                          <p:spTgt spid="21510"/>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1511"/>
                                        </p:tgtEl>
                                        <p:attrNameLst>
                                          <p:attrName>style.visibility</p:attrName>
                                        </p:attrNameLst>
                                      </p:cBhvr>
                                      <p:to>
                                        <p:strVal val="visible"/>
                                      </p:to>
                                    </p:set>
                                    <p:anim calcmode="lin" valueType="num">
                                      <p:cBhvr additive="base">
                                        <p:cTn id="47" dur="500" fill="hold"/>
                                        <p:tgtEl>
                                          <p:spTgt spid="21511"/>
                                        </p:tgtEl>
                                        <p:attrNameLst>
                                          <p:attrName>ppt_x</p:attrName>
                                        </p:attrNameLst>
                                      </p:cBhvr>
                                      <p:tavLst>
                                        <p:tav tm="0">
                                          <p:val>
                                            <p:strVal val="0-#ppt_w/2"/>
                                          </p:val>
                                        </p:tav>
                                        <p:tav tm="100000">
                                          <p:val>
                                            <p:strVal val="#ppt_x"/>
                                          </p:val>
                                        </p:tav>
                                      </p:tavLst>
                                    </p:anim>
                                    <p:anim calcmode="lin" valueType="num">
                                      <p:cBhvr additive="base">
                                        <p:cTn id="48" dur="500" fill="hold"/>
                                        <p:tgtEl>
                                          <p:spTgt spid="21511"/>
                                        </p:tgtEl>
                                        <p:attrNameLst>
                                          <p:attrName>ppt_y</p:attrName>
                                        </p:attrNameLst>
                                      </p:cBhvr>
                                      <p:tavLst>
                                        <p:tav tm="0">
                                          <p:val>
                                            <p:strVal val="#ppt_y"/>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21516"/>
                                        </p:tgtEl>
                                        <p:attrNameLst>
                                          <p:attrName>style.visibility</p:attrName>
                                        </p:attrNameLst>
                                      </p:cBhvr>
                                      <p:to>
                                        <p:strVal val="visible"/>
                                      </p:to>
                                    </p:set>
                                    <p:animEffect transition="in" filter="blinds(horizontal)">
                                      <p:cBhvr>
                                        <p:cTn id="53" dur="500"/>
                                        <p:tgtEl>
                                          <p:spTgt spid="21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nimBg="1"/>
      <p:bldP spid="21511" grpId="0" autoUpdateAnimBg="0"/>
      <p:bldP spid="21514" grpId="0" autoUpdateAnimBg="0"/>
      <p:bldP spid="21515" grpId="0" autoUpdateAnimBg="0"/>
      <p:bldP spid="21516"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灯片编号占位符 5">
            <a:extLst>
              <a:ext uri="{FF2B5EF4-FFF2-40B4-BE49-F238E27FC236}">
                <a16:creationId xmlns:a16="http://schemas.microsoft.com/office/drawing/2014/main" id="{734FAAF7-CB6F-4C0E-9D37-BB3954CC21DF}"/>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26D01007-2058-452B-9E83-426BB2D255D6}" type="slidenum">
              <a:rPr lang="en-US" altLang="zh-CN" sz="1400" smtClean="0"/>
              <a:pPr>
                <a:spcBef>
                  <a:spcPct val="0"/>
                </a:spcBef>
                <a:buFontTx/>
                <a:buNone/>
              </a:pPr>
              <a:t>60</a:t>
            </a:fld>
            <a:endParaRPr lang="en-US" altLang="zh-CN" sz="1400"/>
          </a:p>
        </p:txBody>
      </p:sp>
      <p:sp>
        <p:nvSpPr>
          <p:cNvPr id="67587" name="Rectangle 2">
            <a:extLst>
              <a:ext uri="{FF2B5EF4-FFF2-40B4-BE49-F238E27FC236}">
                <a16:creationId xmlns:a16="http://schemas.microsoft.com/office/drawing/2014/main" id="{455C32C1-6B11-4B05-96DE-9C8115629312}"/>
              </a:ext>
            </a:extLst>
          </p:cNvPr>
          <p:cNvSpPr>
            <a:spLocks noGrp="1" noChangeArrowheads="1"/>
          </p:cNvSpPr>
          <p:nvPr>
            <p:ph type="title"/>
          </p:nvPr>
        </p:nvSpPr>
        <p:spPr>
          <a:xfrm>
            <a:off x="685800" y="152400"/>
            <a:ext cx="6870700" cy="755650"/>
          </a:xfrm>
        </p:spPr>
        <p:txBody>
          <a:bodyPr/>
          <a:lstStyle/>
          <a:p>
            <a:pPr eaLnBrk="1" hangingPunct="1"/>
            <a:r>
              <a:rPr lang="zh-CN" altLang="en-US" sz="4000"/>
              <a:t>古诺模型</a:t>
            </a:r>
            <a:r>
              <a:rPr lang="en-US" altLang="zh-CN" sz="4000">
                <a:latin typeface="Arial" panose="020B0604020202020204" pitchFamily="34" charset="0"/>
              </a:rPr>
              <a:t>——</a:t>
            </a:r>
            <a:r>
              <a:rPr lang="zh-CN" altLang="en-US" sz="4000"/>
              <a:t>一般分析</a:t>
            </a:r>
          </a:p>
        </p:txBody>
      </p:sp>
      <p:sp>
        <p:nvSpPr>
          <p:cNvPr id="67588" name="Rectangle 3">
            <a:extLst>
              <a:ext uri="{FF2B5EF4-FFF2-40B4-BE49-F238E27FC236}">
                <a16:creationId xmlns:a16="http://schemas.microsoft.com/office/drawing/2014/main" id="{EE3AABD7-0676-446B-999F-727CB16E2F72}"/>
              </a:ext>
            </a:extLst>
          </p:cNvPr>
          <p:cNvSpPr>
            <a:spLocks noGrp="1" noChangeArrowheads="1"/>
          </p:cNvSpPr>
          <p:nvPr>
            <p:ph type="body" idx="1"/>
          </p:nvPr>
        </p:nvSpPr>
        <p:spPr>
          <a:xfrm>
            <a:off x="468313" y="1052513"/>
            <a:ext cx="8280400" cy="5491162"/>
          </a:xfrm>
          <a:solidFill>
            <a:schemeClr val="bg2"/>
          </a:solidFill>
          <a:ln w="41275">
            <a:solidFill>
              <a:srgbClr val="FF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76250" indent="-476250" eaLnBrk="1" hangingPunct="1"/>
            <a:r>
              <a:rPr lang="zh-CN" altLang="en-US"/>
              <a:t>古诺模型中双头寡头古诺均衡的一般表达式（续）</a:t>
            </a:r>
          </a:p>
          <a:p>
            <a:pPr marL="476250" indent="-476250" eaLnBrk="1" hangingPunct="1">
              <a:buFontTx/>
              <a:buNone/>
            </a:pPr>
            <a:r>
              <a:rPr lang="zh-CN" altLang="en-US"/>
              <a:t>	进一步，若设市场反需求曲线为</a:t>
            </a:r>
            <a:r>
              <a:rPr lang="en-US" altLang="zh-CN" i="1"/>
              <a:t>P=a-bQ</a:t>
            </a:r>
            <a:r>
              <a:rPr lang="zh-CN" altLang="en-US" i="1"/>
              <a:t>，</a:t>
            </a:r>
            <a:r>
              <a:rPr lang="zh-CN" altLang="en-US"/>
              <a:t>两寡头的边际成本相同，即</a:t>
            </a:r>
            <a:r>
              <a:rPr lang="en-US" altLang="zh-CN" i="1"/>
              <a:t>MC</a:t>
            </a:r>
            <a:r>
              <a:rPr lang="en-US" altLang="zh-CN" i="1" baseline="-25000"/>
              <a:t>1</a:t>
            </a:r>
            <a:r>
              <a:rPr lang="en-US" altLang="zh-CN" i="1"/>
              <a:t>=MC</a:t>
            </a:r>
            <a:r>
              <a:rPr lang="en-US" altLang="zh-CN" i="1" baseline="-25000"/>
              <a:t>2</a:t>
            </a:r>
            <a:r>
              <a:rPr lang="en-US" altLang="zh-CN" i="1"/>
              <a:t>=c</a:t>
            </a:r>
            <a:r>
              <a:rPr lang="zh-CN" altLang="en-US"/>
              <a:t>，则古诺均衡解为</a:t>
            </a:r>
          </a:p>
          <a:p>
            <a:pPr marL="476250" indent="-476250" eaLnBrk="1" hangingPunct="1">
              <a:buFontTx/>
              <a:buNone/>
            </a:pPr>
            <a:r>
              <a:rPr lang="zh-CN" altLang="en-US"/>
              <a:t>	</a:t>
            </a:r>
            <a:r>
              <a:rPr lang="en-US" altLang="zh-CN" i="1"/>
              <a:t>Q</a:t>
            </a:r>
            <a:r>
              <a:rPr lang="en-US" altLang="zh-CN" i="1" baseline="-25000"/>
              <a:t>1</a:t>
            </a:r>
            <a:r>
              <a:rPr lang="en-US" altLang="zh-CN" i="1"/>
              <a:t>=Q</a:t>
            </a:r>
            <a:r>
              <a:rPr lang="en-US" altLang="zh-CN" i="1" baseline="-25000"/>
              <a:t>2</a:t>
            </a:r>
            <a:r>
              <a:rPr lang="en-US" altLang="zh-CN" i="1"/>
              <a:t>=(a-c)/3b</a:t>
            </a:r>
            <a:r>
              <a:rPr lang="zh-CN" altLang="en-US" i="1"/>
              <a:t>，</a:t>
            </a:r>
            <a:r>
              <a:rPr lang="en-US" altLang="zh-CN" i="1"/>
              <a:t>Q=2(a-c)/3b</a:t>
            </a:r>
            <a:r>
              <a:rPr lang="zh-CN" altLang="en-US" i="1"/>
              <a:t>，</a:t>
            </a:r>
          </a:p>
          <a:p>
            <a:pPr marL="476250" indent="-476250" eaLnBrk="1" hangingPunct="1">
              <a:buFontTx/>
              <a:buNone/>
            </a:pPr>
            <a:r>
              <a:rPr lang="zh-CN" altLang="en-US" i="1"/>
              <a:t>	</a:t>
            </a:r>
            <a:r>
              <a:rPr lang="en-US" altLang="zh-CN" i="1"/>
              <a:t>P=a-2(a-c)/3=(a+2c)/3</a:t>
            </a:r>
          </a:p>
          <a:p>
            <a:pPr marL="476250" indent="-476250" eaLnBrk="1" hangingPunct="1">
              <a:buFontTx/>
              <a:buNone/>
            </a:pPr>
            <a:r>
              <a:rPr lang="en-US" altLang="zh-CN" i="1"/>
              <a:t>	</a:t>
            </a:r>
            <a:r>
              <a:rPr lang="zh-CN" altLang="en-US"/>
              <a:t>若设边际成本为零，即</a:t>
            </a:r>
            <a:r>
              <a:rPr lang="en-US" altLang="zh-CN" i="1"/>
              <a:t>MC</a:t>
            </a:r>
            <a:r>
              <a:rPr lang="en-US" altLang="zh-CN" i="1" baseline="-25000"/>
              <a:t>1</a:t>
            </a:r>
            <a:r>
              <a:rPr lang="en-US" altLang="zh-CN" i="1"/>
              <a:t>=MC</a:t>
            </a:r>
            <a:r>
              <a:rPr lang="en-US" altLang="zh-CN" i="1" baseline="-25000"/>
              <a:t>2</a:t>
            </a:r>
            <a:r>
              <a:rPr lang="en-US" altLang="zh-CN" i="1"/>
              <a:t>=0</a:t>
            </a:r>
            <a:r>
              <a:rPr lang="zh-CN" altLang="en-US"/>
              <a:t>，则古诺均衡解为</a:t>
            </a:r>
          </a:p>
          <a:p>
            <a:pPr marL="476250" indent="-476250" eaLnBrk="1" hangingPunct="1">
              <a:buFontTx/>
              <a:buNone/>
            </a:pPr>
            <a:r>
              <a:rPr lang="zh-CN" altLang="en-US"/>
              <a:t>	</a:t>
            </a:r>
            <a:r>
              <a:rPr lang="en-US" altLang="zh-CN" i="1"/>
              <a:t>Q</a:t>
            </a:r>
            <a:r>
              <a:rPr lang="en-US" altLang="zh-CN" i="1" baseline="-25000"/>
              <a:t>1</a:t>
            </a:r>
            <a:r>
              <a:rPr lang="en-US" altLang="zh-CN" i="1"/>
              <a:t>=Q</a:t>
            </a:r>
            <a:r>
              <a:rPr lang="en-US" altLang="zh-CN" i="1" baseline="-25000"/>
              <a:t>2</a:t>
            </a:r>
            <a:r>
              <a:rPr lang="en-US" altLang="zh-CN" i="1"/>
              <a:t>=a/3b</a:t>
            </a:r>
            <a:r>
              <a:rPr lang="zh-CN" altLang="en-US" i="1"/>
              <a:t>，</a:t>
            </a:r>
            <a:r>
              <a:rPr lang="en-US" altLang="zh-CN" i="1"/>
              <a:t>Q=2a/3b</a:t>
            </a:r>
            <a:r>
              <a:rPr lang="zh-CN" altLang="en-US" i="1"/>
              <a:t>，</a:t>
            </a:r>
            <a:r>
              <a:rPr lang="en-US" altLang="zh-CN" i="1"/>
              <a:t>P=a-2a/3=a/3</a:t>
            </a:r>
          </a:p>
        </p:txBody>
      </p:sp>
    </p:spTree>
  </p:cSld>
  <p:clrMapOvr>
    <a:masterClrMapping/>
  </p:clrMapOvr>
  <p:transition spd="slow">
    <p:cut thruBlk="1"/>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灯片编号占位符 3">
            <a:extLst>
              <a:ext uri="{FF2B5EF4-FFF2-40B4-BE49-F238E27FC236}">
                <a16:creationId xmlns:a16="http://schemas.microsoft.com/office/drawing/2014/main" id="{7F5D2D9F-971F-4688-AF18-385BC0BCFF74}"/>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D1B71B0F-DB6D-4F85-B5DA-10EFD1B27723}" type="slidenum">
              <a:rPr lang="en-US" altLang="zh-CN" sz="1400" smtClean="0"/>
              <a:pPr>
                <a:spcBef>
                  <a:spcPct val="0"/>
                </a:spcBef>
                <a:buFontTx/>
                <a:buNone/>
              </a:pPr>
              <a:t>61</a:t>
            </a:fld>
            <a:endParaRPr lang="en-US" altLang="zh-CN" sz="1400"/>
          </a:p>
        </p:txBody>
      </p:sp>
      <p:sp>
        <p:nvSpPr>
          <p:cNvPr id="68611" name="Line 2">
            <a:extLst>
              <a:ext uri="{FF2B5EF4-FFF2-40B4-BE49-F238E27FC236}">
                <a16:creationId xmlns:a16="http://schemas.microsoft.com/office/drawing/2014/main" id="{8C15FE62-60F1-41D6-AB81-814FF556C531}"/>
              </a:ext>
            </a:extLst>
          </p:cNvPr>
          <p:cNvSpPr>
            <a:spLocks noChangeShapeType="1"/>
          </p:cNvSpPr>
          <p:nvPr/>
        </p:nvSpPr>
        <p:spPr bwMode="auto">
          <a:xfrm>
            <a:off x="3175" y="730250"/>
            <a:ext cx="9144000" cy="0"/>
          </a:xfrm>
          <a:prstGeom prst="line">
            <a:avLst/>
          </a:prstGeom>
          <a:noFill/>
          <a:ln w="127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8612" name="Rectangle 3">
            <a:extLst>
              <a:ext uri="{FF2B5EF4-FFF2-40B4-BE49-F238E27FC236}">
                <a16:creationId xmlns:a16="http://schemas.microsoft.com/office/drawing/2014/main" id="{2C0A3BD4-5361-46C1-93C2-C8E07610A59C}"/>
              </a:ext>
            </a:extLst>
          </p:cNvPr>
          <p:cNvSpPr>
            <a:spLocks noChangeArrowheads="1"/>
          </p:cNvSpPr>
          <p:nvPr/>
        </p:nvSpPr>
        <p:spPr bwMode="auto">
          <a:xfrm>
            <a:off x="2484438" y="188913"/>
            <a:ext cx="3529012" cy="457200"/>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zh-CN" altLang="en-US" sz="2400" b="1">
                <a:latin typeface="楷体_GB2312" panose="02010609030101010101" pitchFamily="49" charset="-122"/>
                <a:ea typeface="楷体_GB2312" panose="02010609030101010101" pitchFamily="49" charset="-122"/>
              </a:rPr>
              <a:t>寡  头</a:t>
            </a:r>
          </a:p>
        </p:txBody>
      </p:sp>
      <p:sp>
        <p:nvSpPr>
          <p:cNvPr id="415749" name="AutoShape 5">
            <a:extLst>
              <a:ext uri="{FF2B5EF4-FFF2-40B4-BE49-F238E27FC236}">
                <a16:creationId xmlns:a16="http://schemas.microsoft.com/office/drawing/2014/main" id="{832AC6EB-43C6-41AF-B41F-0B411FE98FCB}"/>
              </a:ext>
            </a:extLst>
          </p:cNvPr>
          <p:cNvSpPr>
            <a:spLocks noChangeArrowheads="1"/>
          </p:cNvSpPr>
          <p:nvPr/>
        </p:nvSpPr>
        <p:spPr bwMode="auto">
          <a:xfrm>
            <a:off x="755650" y="1052513"/>
            <a:ext cx="3887788" cy="647700"/>
          </a:xfrm>
          <a:prstGeom prst="roundRect">
            <a:avLst>
              <a:gd name="adj" fmla="val 16667"/>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b="1">
                <a:solidFill>
                  <a:schemeClr val="bg1"/>
                </a:solidFill>
                <a:latin typeface="楷体_GB2312" panose="02010609030101010101" pitchFamily="49" charset="-122"/>
                <a:ea typeface="楷体_GB2312" panose="02010609030101010101" pitchFamily="49" charset="-122"/>
              </a:rPr>
              <a:t>3</a:t>
            </a:r>
            <a:r>
              <a:rPr kumimoji="1" lang="zh-CN" altLang="en-US" b="1">
                <a:solidFill>
                  <a:schemeClr val="bg1"/>
                </a:solidFill>
                <a:latin typeface="楷体_GB2312" panose="02010609030101010101" pitchFamily="49" charset="-122"/>
                <a:ea typeface="楷体_GB2312" panose="02010609030101010101" pitchFamily="49" charset="-122"/>
              </a:rPr>
              <a:t>、斯威齐模型</a:t>
            </a:r>
          </a:p>
        </p:txBody>
      </p:sp>
      <p:sp>
        <p:nvSpPr>
          <p:cNvPr id="415750" name="Rectangle 6">
            <a:extLst>
              <a:ext uri="{FF2B5EF4-FFF2-40B4-BE49-F238E27FC236}">
                <a16:creationId xmlns:a16="http://schemas.microsoft.com/office/drawing/2014/main" id="{381DBD92-FF42-4C73-AE03-18558F2C60F5}"/>
              </a:ext>
            </a:extLst>
          </p:cNvPr>
          <p:cNvSpPr>
            <a:spLocks noChangeArrowheads="1"/>
          </p:cNvSpPr>
          <p:nvPr/>
        </p:nvSpPr>
        <p:spPr bwMode="auto">
          <a:xfrm>
            <a:off x="900113" y="2492375"/>
            <a:ext cx="72009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Clr>
                <a:srgbClr val="FF0000"/>
              </a:buClr>
              <a:buFont typeface="Wingdings" panose="05000000000000000000" pitchFamily="2" charset="2"/>
              <a:buChar char="l"/>
            </a:pPr>
            <a:r>
              <a:rPr kumimoji="1" lang="zh-CN" altLang="en-US" sz="2400" b="1">
                <a:latin typeface="楷体_GB2312" panose="02010609030101010101" pitchFamily="49" charset="-122"/>
                <a:ea typeface="楷体_GB2312" panose="02010609030101010101" pitchFamily="49" charset="-122"/>
              </a:rPr>
              <a:t>寡头垄断市场上价格具有刚性，即当成本有一定</a:t>
            </a:r>
          </a:p>
          <a:p>
            <a:pPr eaLnBrk="1" hangingPunct="1">
              <a:spcBef>
                <a:spcPct val="0"/>
              </a:spcBef>
              <a:buClr>
                <a:srgbClr val="FF0000"/>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量的改变时价格却保持不变。这就是说，在这种市</a:t>
            </a:r>
          </a:p>
          <a:p>
            <a:pPr eaLnBrk="1" hangingPunct="1">
              <a:spcBef>
                <a:spcPct val="0"/>
              </a:spcBef>
              <a:buClr>
                <a:srgbClr val="FF0000"/>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场上，一旦价格决定以后，就有一定的稳定性。</a:t>
            </a:r>
          </a:p>
          <a:p>
            <a:pPr eaLnBrk="1" hangingPunct="1">
              <a:spcBef>
                <a:spcPct val="0"/>
              </a:spcBef>
              <a:buClr>
                <a:srgbClr val="FF0000"/>
              </a:buClr>
              <a:buFont typeface="Wingdings" panose="05000000000000000000" pitchFamily="2" charset="2"/>
              <a:buChar char="l"/>
            </a:pPr>
            <a:r>
              <a:rPr kumimoji="1" lang="zh-CN" altLang="en-US" sz="2400" b="1">
                <a:latin typeface="楷体_GB2312" panose="02010609030101010101" pitchFamily="49" charset="-122"/>
                <a:ea typeface="楷体_GB2312" panose="02010609030101010101" pitchFamily="49" charset="-122"/>
              </a:rPr>
              <a:t>美国经济学家斯威齐（</a:t>
            </a:r>
            <a:r>
              <a:rPr kumimoji="1" lang="en-US" altLang="zh-CN" sz="2400" b="1" i="1">
                <a:latin typeface="Times New Roman" panose="02020603050405020304" pitchFamily="18" charset="0"/>
                <a:ea typeface="楷体_GB2312" panose="02010609030101010101" pitchFamily="49" charset="-122"/>
              </a:rPr>
              <a:t>Sweezy P</a:t>
            </a:r>
            <a:r>
              <a:rPr kumimoji="1" lang="zh-CN" altLang="en-US" sz="2400" b="1">
                <a:latin typeface="楷体_GB2312" panose="02010609030101010101" pitchFamily="49" charset="-122"/>
                <a:ea typeface="楷体_GB2312" panose="02010609030101010101" pitchFamily="49" charset="-122"/>
              </a:rPr>
              <a:t>）于</a:t>
            </a:r>
            <a:r>
              <a:rPr kumimoji="1" lang="en-US" altLang="zh-CN" sz="2400" b="1" i="1">
                <a:latin typeface="Times New Roman" panose="02020603050405020304" pitchFamily="18" charset="0"/>
                <a:ea typeface="楷体_GB2312" panose="02010609030101010101" pitchFamily="49" charset="-122"/>
              </a:rPr>
              <a:t>1939</a:t>
            </a:r>
            <a:r>
              <a:rPr kumimoji="1" lang="zh-CN" altLang="en-US" sz="2400" b="1">
                <a:latin typeface="楷体_GB2312" panose="02010609030101010101" pitchFamily="49" charset="-122"/>
                <a:ea typeface="楷体_GB2312" panose="02010609030101010101" pitchFamily="49" charset="-122"/>
              </a:rPr>
              <a:t>年提出</a:t>
            </a:r>
          </a:p>
          <a:p>
            <a:pPr eaLnBrk="1" hangingPunct="1">
              <a:spcBef>
                <a:spcPct val="0"/>
              </a:spcBef>
              <a:buClr>
                <a:srgbClr val="FF0000"/>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了弯折的需求曲线来解释这种现象。</a:t>
            </a:r>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5749"/>
                                        </p:tgtEl>
                                        <p:attrNameLst>
                                          <p:attrName>style.visibility</p:attrName>
                                        </p:attrNameLst>
                                      </p:cBhvr>
                                      <p:to>
                                        <p:strVal val="visible"/>
                                      </p:to>
                                    </p:set>
                                    <p:anim calcmode="lin" valueType="num">
                                      <p:cBhvr additive="base">
                                        <p:cTn id="7" dur="500" fill="hold"/>
                                        <p:tgtEl>
                                          <p:spTgt spid="415749"/>
                                        </p:tgtEl>
                                        <p:attrNameLst>
                                          <p:attrName>ppt_x</p:attrName>
                                        </p:attrNameLst>
                                      </p:cBhvr>
                                      <p:tavLst>
                                        <p:tav tm="0">
                                          <p:val>
                                            <p:strVal val="#ppt_x"/>
                                          </p:val>
                                        </p:tav>
                                        <p:tav tm="100000">
                                          <p:val>
                                            <p:strVal val="#ppt_x"/>
                                          </p:val>
                                        </p:tav>
                                      </p:tavLst>
                                    </p:anim>
                                    <p:anim calcmode="lin" valueType="num">
                                      <p:cBhvr additive="base">
                                        <p:cTn id="8" dur="500" fill="hold"/>
                                        <p:tgtEl>
                                          <p:spTgt spid="41574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5750"/>
                                        </p:tgtEl>
                                        <p:attrNameLst>
                                          <p:attrName>style.visibility</p:attrName>
                                        </p:attrNameLst>
                                      </p:cBhvr>
                                      <p:to>
                                        <p:strVal val="visible"/>
                                      </p:to>
                                    </p:set>
                                    <p:anim calcmode="lin" valueType="num">
                                      <p:cBhvr additive="base">
                                        <p:cTn id="13" dur="500" fill="hold"/>
                                        <p:tgtEl>
                                          <p:spTgt spid="415750"/>
                                        </p:tgtEl>
                                        <p:attrNameLst>
                                          <p:attrName>ppt_x</p:attrName>
                                        </p:attrNameLst>
                                      </p:cBhvr>
                                      <p:tavLst>
                                        <p:tav tm="0">
                                          <p:val>
                                            <p:strVal val="#ppt_x"/>
                                          </p:val>
                                        </p:tav>
                                        <p:tav tm="100000">
                                          <p:val>
                                            <p:strVal val="#ppt_x"/>
                                          </p:val>
                                        </p:tav>
                                      </p:tavLst>
                                    </p:anim>
                                    <p:anim calcmode="lin" valueType="num">
                                      <p:cBhvr additive="base">
                                        <p:cTn id="14" dur="500" fill="hold"/>
                                        <p:tgtEl>
                                          <p:spTgt spid="4157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9" grpId="0" animBg="1"/>
      <p:bldP spid="4157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灯片编号占位符 3">
            <a:extLst>
              <a:ext uri="{FF2B5EF4-FFF2-40B4-BE49-F238E27FC236}">
                <a16:creationId xmlns:a16="http://schemas.microsoft.com/office/drawing/2014/main" id="{28F477AA-0479-4F15-85C4-C44168705408}"/>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044A5EC0-59A9-4868-B882-D6AC01EEAE7E}" type="slidenum">
              <a:rPr lang="en-US" altLang="zh-CN" sz="1400" smtClean="0"/>
              <a:pPr>
                <a:spcBef>
                  <a:spcPct val="0"/>
                </a:spcBef>
                <a:buFontTx/>
                <a:buNone/>
              </a:pPr>
              <a:t>62</a:t>
            </a:fld>
            <a:endParaRPr lang="en-US" altLang="zh-CN" sz="1400"/>
          </a:p>
        </p:txBody>
      </p:sp>
      <p:sp>
        <p:nvSpPr>
          <p:cNvPr id="416803" name="Text Box 35">
            <a:extLst>
              <a:ext uri="{FF2B5EF4-FFF2-40B4-BE49-F238E27FC236}">
                <a16:creationId xmlns:a16="http://schemas.microsoft.com/office/drawing/2014/main" id="{FBBE8F03-92BA-4696-A0CE-DE8DE6A46DA8}"/>
              </a:ext>
            </a:extLst>
          </p:cNvPr>
          <p:cNvSpPr txBox="1">
            <a:spLocks noChangeArrowheads="1"/>
          </p:cNvSpPr>
          <p:nvPr/>
        </p:nvSpPr>
        <p:spPr bwMode="auto">
          <a:xfrm>
            <a:off x="6659563" y="3860800"/>
            <a:ext cx="360362"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F</a:t>
            </a:r>
          </a:p>
        </p:txBody>
      </p:sp>
      <p:sp>
        <p:nvSpPr>
          <p:cNvPr id="416804" name="Text Box 36">
            <a:extLst>
              <a:ext uri="{FF2B5EF4-FFF2-40B4-BE49-F238E27FC236}">
                <a16:creationId xmlns:a16="http://schemas.microsoft.com/office/drawing/2014/main" id="{70403EBA-946F-4761-A4DE-F323DC7524F3}"/>
              </a:ext>
            </a:extLst>
          </p:cNvPr>
          <p:cNvSpPr txBox="1">
            <a:spLocks noChangeArrowheads="1"/>
          </p:cNvSpPr>
          <p:nvPr/>
        </p:nvSpPr>
        <p:spPr bwMode="auto">
          <a:xfrm>
            <a:off x="6659563" y="4365625"/>
            <a:ext cx="287337"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t>G</a:t>
            </a:r>
          </a:p>
        </p:txBody>
      </p:sp>
      <p:sp>
        <p:nvSpPr>
          <p:cNvPr id="69637" name="Line 2">
            <a:extLst>
              <a:ext uri="{FF2B5EF4-FFF2-40B4-BE49-F238E27FC236}">
                <a16:creationId xmlns:a16="http://schemas.microsoft.com/office/drawing/2014/main" id="{DEDACDA5-96DE-4846-854B-4C974E4F7B2C}"/>
              </a:ext>
            </a:extLst>
          </p:cNvPr>
          <p:cNvSpPr>
            <a:spLocks noChangeShapeType="1"/>
          </p:cNvSpPr>
          <p:nvPr/>
        </p:nvSpPr>
        <p:spPr bwMode="auto">
          <a:xfrm>
            <a:off x="3175" y="730250"/>
            <a:ext cx="9144000" cy="0"/>
          </a:xfrm>
          <a:prstGeom prst="line">
            <a:avLst/>
          </a:prstGeom>
          <a:noFill/>
          <a:ln w="127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9638" name="Rectangle 3">
            <a:extLst>
              <a:ext uri="{FF2B5EF4-FFF2-40B4-BE49-F238E27FC236}">
                <a16:creationId xmlns:a16="http://schemas.microsoft.com/office/drawing/2014/main" id="{45D7FFE6-53BA-49BE-B718-1825B5C096E9}"/>
              </a:ext>
            </a:extLst>
          </p:cNvPr>
          <p:cNvSpPr>
            <a:spLocks noChangeArrowheads="1"/>
          </p:cNvSpPr>
          <p:nvPr/>
        </p:nvSpPr>
        <p:spPr bwMode="auto">
          <a:xfrm>
            <a:off x="2484438" y="188913"/>
            <a:ext cx="3529012" cy="457200"/>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zh-CN" altLang="en-US" sz="2400" b="1">
                <a:latin typeface="楷体_GB2312" panose="02010609030101010101" pitchFamily="49" charset="-122"/>
                <a:ea typeface="楷体_GB2312" panose="02010609030101010101" pitchFamily="49" charset="-122"/>
              </a:rPr>
              <a:t>寡  头</a:t>
            </a:r>
          </a:p>
        </p:txBody>
      </p:sp>
      <p:sp>
        <p:nvSpPr>
          <p:cNvPr id="416773" name="Rectangle 5">
            <a:extLst>
              <a:ext uri="{FF2B5EF4-FFF2-40B4-BE49-F238E27FC236}">
                <a16:creationId xmlns:a16="http://schemas.microsoft.com/office/drawing/2014/main" id="{033A1BAC-424B-48A7-9748-CEB5F0017ED1}"/>
              </a:ext>
            </a:extLst>
          </p:cNvPr>
          <p:cNvSpPr>
            <a:spLocks noChangeArrowheads="1"/>
          </p:cNvSpPr>
          <p:nvPr/>
        </p:nvSpPr>
        <p:spPr bwMode="auto">
          <a:xfrm>
            <a:off x="684213" y="1481138"/>
            <a:ext cx="4249737"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Clr>
                <a:srgbClr val="0000FF"/>
              </a:buClr>
              <a:buFont typeface="Wingdings" panose="05000000000000000000" pitchFamily="2" charset="2"/>
              <a:buChar char="l"/>
            </a:pPr>
            <a:r>
              <a:rPr kumimoji="1" lang="zh-CN" altLang="en-US" sz="2400" b="1">
                <a:latin typeface="楷体_GB2312" panose="02010609030101010101" pitchFamily="49" charset="-122"/>
                <a:ea typeface="楷体_GB2312" panose="02010609030101010101" pitchFamily="49" charset="-122"/>
              </a:rPr>
              <a:t>如果一个寡头厂商提高价</a:t>
            </a:r>
          </a:p>
          <a:p>
            <a:pPr eaLnBrk="1" hangingPunct="1">
              <a:spcBef>
                <a:spcPct val="0"/>
              </a:spcBef>
              <a:buClr>
                <a:srgbClr val="0000FF"/>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格，行业内的其他寡头厂商不</a:t>
            </a:r>
          </a:p>
          <a:p>
            <a:pPr eaLnBrk="1" hangingPunct="1">
              <a:spcBef>
                <a:spcPct val="0"/>
              </a:spcBef>
              <a:buClr>
                <a:srgbClr val="0000FF"/>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会跟着改变价格（因而提价的</a:t>
            </a:r>
          </a:p>
          <a:p>
            <a:pPr eaLnBrk="1" hangingPunct="1">
              <a:spcBef>
                <a:spcPct val="0"/>
              </a:spcBef>
              <a:buClr>
                <a:srgbClr val="0000FF"/>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寡头厂商的销售量的减少是很</a:t>
            </a:r>
          </a:p>
          <a:p>
            <a:pPr eaLnBrk="1" hangingPunct="1">
              <a:spcBef>
                <a:spcPct val="0"/>
              </a:spcBef>
              <a:buClr>
                <a:srgbClr val="0000FF"/>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多的）；</a:t>
            </a:r>
          </a:p>
          <a:p>
            <a:pPr eaLnBrk="1" hangingPunct="1">
              <a:spcBef>
                <a:spcPct val="0"/>
              </a:spcBef>
              <a:buClr>
                <a:srgbClr val="0000FF"/>
              </a:buClr>
              <a:buFont typeface="Wingdings" panose="05000000000000000000" pitchFamily="2" charset="2"/>
              <a:buChar char="l"/>
            </a:pPr>
            <a:r>
              <a:rPr kumimoji="1" lang="zh-CN" altLang="en-US" sz="2400" b="1">
                <a:latin typeface="楷体_GB2312" panose="02010609030101010101" pitchFamily="49" charset="-122"/>
                <a:ea typeface="楷体_GB2312" panose="02010609030101010101" pitchFamily="49" charset="-122"/>
              </a:rPr>
              <a:t>如果一个寡头厂商降低价</a:t>
            </a:r>
          </a:p>
          <a:p>
            <a:pPr eaLnBrk="1" hangingPunct="1">
              <a:spcBef>
                <a:spcPct val="0"/>
              </a:spcBef>
              <a:buClr>
                <a:srgbClr val="0000FF"/>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格，行业内的其他寡头厂商就</a:t>
            </a:r>
          </a:p>
          <a:p>
            <a:pPr eaLnBrk="1" hangingPunct="1">
              <a:spcBef>
                <a:spcPct val="0"/>
              </a:spcBef>
              <a:buClr>
                <a:srgbClr val="0000FF"/>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会把价格降低到相同的水平，</a:t>
            </a:r>
          </a:p>
          <a:p>
            <a:pPr eaLnBrk="1" hangingPunct="1">
              <a:spcBef>
                <a:spcPct val="0"/>
              </a:spcBef>
              <a:buClr>
                <a:srgbClr val="0000FF"/>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以避免销售份额的减少（因而</a:t>
            </a:r>
          </a:p>
          <a:p>
            <a:pPr eaLnBrk="1" hangingPunct="1">
              <a:spcBef>
                <a:spcPct val="0"/>
              </a:spcBef>
              <a:buClr>
                <a:srgbClr val="0000FF"/>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降价的寡头厂商的销售量的增</a:t>
            </a:r>
          </a:p>
          <a:p>
            <a:pPr eaLnBrk="1" hangingPunct="1">
              <a:spcBef>
                <a:spcPct val="0"/>
              </a:spcBef>
              <a:buClr>
                <a:srgbClr val="0000FF"/>
              </a:buClr>
              <a:buFont typeface="Wingdings" panose="05000000000000000000" pitchFamily="2" charset="2"/>
              <a:buNone/>
            </a:pPr>
            <a:r>
              <a:rPr kumimoji="1" lang="zh-CN" altLang="en-US" sz="2400" b="1">
                <a:latin typeface="楷体_GB2312" panose="02010609030101010101" pitchFamily="49" charset="-122"/>
                <a:ea typeface="楷体_GB2312" panose="02010609030101010101" pitchFamily="49" charset="-122"/>
              </a:rPr>
              <a:t>加是有限的）。</a:t>
            </a:r>
          </a:p>
        </p:txBody>
      </p:sp>
      <p:sp>
        <p:nvSpPr>
          <p:cNvPr id="69640" name="AutoShape 6">
            <a:extLst>
              <a:ext uri="{FF2B5EF4-FFF2-40B4-BE49-F238E27FC236}">
                <a16:creationId xmlns:a16="http://schemas.microsoft.com/office/drawing/2014/main" id="{EDB200F2-5F2D-4CFC-9FA2-C9D650F3308E}"/>
              </a:ext>
            </a:extLst>
          </p:cNvPr>
          <p:cNvSpPr>
            <a:spLocks noChangeArrowheads="1"/>
          </p:cNvSpPr>
          <p:nvPr/>
        </p:nvSpPr>
        <p:spPr bwMode="auto">
          <a:xfrm>
            <a:off x="827088" y="904875"/>
            <a:ext cx="4537075" cy="431800"/>
          </a:xfrm>
          <a:prstGeom prst="roundRect">
            <a:avLst>
              <a:gd name="adj" fmla="val 16667"/>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zh-CN" altLang="en-US" sz="2400" b="1">
                <a:latin typeface="楷体_GB2312" panose="02010609030101010101" pitchFamily="49" charset="-122"/>
                <a:ea typeface="楷体_GB2312" panose="02010609030101010101" pitchFamily="49" charset="-122"/>
              </a:rPr>
              <a:t>斯威齐模型的假定</a:t>
            </a:r>
          </a:p>
        </p:txBody>
      </p:sp>
      <p:sp>
        <p:nvSpPr>
          <p:cNvPr id="416775" name="Line 7">
            <a:extLst>
              <a:ext uri="{FF2B5EF4-FFF2-40B4-BE49-F238E27FC236}">
                <a16:creationId xmlns:a16="http://schemas.microsoft.com/office/drawing/2014/main" id="{E4625C55-D721-44F7-A67B-AD927A947977}"/>
              </a:ext>
            </a:extLst>
          </p:cNvPr>
          <p:cNvSpPr>
            <a:spLocks noChangeShapeType="1"/>
          </p:cNvSpPr>
          <p:nvPr/>
        </p:nvSpPr>
        <p:spPr bwMode="auto">
          <a:xfrm flipV="1">
            <a:off x="5508625" y="2492375"/>
            <a:ext cx="0" cy="2449513"/>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76" name="Line 8">
            <a:extLst>
              <a:ext uri="{FF2B5EF4-FFF2-40B4-BE49-F238E27FC236}">
                <a16:creationId xmlns:a16="http://schemas.microsoft.com/office/drawing/2014/main" id="{0725F21F-EDBF-4648-9370-5057ACE28DF4}"/>
              </a:ext>
            </a:extLst>
          </p:cNvPr>
          <p:cNvSpPr>
            <a:spLocks noChangeShapeType="1"/>
          </p:cNvSpPr>
          <p:nvPr/>
        </p:nvSpPr>
        <p:spPr bwMode="auto">
          <a:xfrm>
            <a:off x="5508625" y="4941888"/>
            <a:ext cx="259238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77" name="Line 9">
            <a:extLst>
              <a:ext uri="{FF2B5EF4-FFF2-40B4-BE49-F238E27FC236}">
                <a16:creationId xmlns:a16="http://schemas.microsoft.com/office/drawing/2014/main" id="{FC72EF39-EFC4-4446-A08B-AEBB9757AB83}"/>
              </a:ext>
            </a:extLst>
          </p:cNvPr>
          <p:cNvSpPr>
            <a:spLocks noChangeShapeType="1"/>
          </p:cNvSpPr>
          <p:nvPr/>
        </p:nvSpPr>
        <p:spPr bwMode="auto">
          <a:xfrm>
            <a:off x="5508625" y="3284538"/>
            <a:ext cx="1439863" cy="360362"/>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78" name="Line 10">
            <a:extLst>
              <a:ext uri="{FF2B5EF4-FFF2-40B4-BE49-F238E27FC236}">
                <a16:creationId xmlns:a16="http://schemas.microsoft.com/office/drawing/2014/main" id="{5629EB78-030F-4E83-A858-C4197E4D7DC7}"/>
              </a:ext>
            </a:extLst>
          </p:cNvPr>
          <p:cNvSpPr>
            <a:spLocks noChangeShapeType="1"/>
          </p:cNvSpPr>
          <p:nvPr/>
        </p:nvSpPr>
        <p:spPr bwMode="auto">
          <a:xfrm>
            <a:off x="6948488" y="3644900"/>
            <a:ext cx="792162" cy="720725"/>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79" name="Line 11">
            <a:extLst>
              <a:ext uri="{FF2B5EF4-FFF2-40B4-BE49-F238E27FC236}">
                <a16:creationId xmlns:a16="http://schemas.microsoft.com/office/drawing/2014/main" id="{FE1FECFC-8B1D-4BC8-986B-C676134C20FB}"/>
              </a:ext>
            </a:extLst>
          </p:cNvPr>
          <p:cNvSpPr>
            <a:spLocks noChangeShapeType="1"/>
          </p:cNvSpPr>
          <p:nvPr/>
        </p:nvSpPr>
        <p:spPr bwMode="auto">
          <a:xfrm flipH="1">
            <a:off x="5508625" y="3644900"/>
            <a:ext cx="1439863"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80" name="Line 12">
            <a:extLst>
              <a:ext uri="{FF2B5EF4-FFF2-40B4-BE49-F238E27FC236}">
                <a16:creationId xmlns:a16="http://schemas.microsoft.com/office/drawing/2014/main" id="{A5E4755D-FA16-48B2-A251-A7BAE9353498}"/>
              </a:ext>
            </a:extLst>
          </p:cNvPr>
          <p:cNvSpPr>
            <a:spLocks noChangeShapeType="1"/>
          </p:cNvSpPr>
          <p:nvPr/>
        </p:nvSpPr>
        <p:spPr bwMode="auto">
          <a:xfrm>
            <a:off x="5508625" y="3284538"/>
            <a:ext cx="1439863" cy="720725"/>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81" name="Freeform 13">
            <a:extLst>
              <a:ext uri="{FF2B5EF4-FFF2-40B4-BE49-F238E27FC236}">
                <a16:creationId xmlns:a16="http://schemas.microsoft.com/office/drawing/2014/main" id="{1E66B0DE-29BB-427D-B732-50CDE1D1DD8D}"/>
              </a:ext>
            </a:extLst>
          </p:cNvPr>
          <p:cNvSpPr>
            <a:spLocks/>
          </p:cNvSpPr>
          <p:nvPr/>
        </p:nvSpPr>
        <p:spPr bwMode="auto">
          <a:xfrm>
            <a:off x="6300788" y="3573463"/>
            <a:ext cx="1439862" cy="792162"/>
          </a:xfrm>
          <a:custGeom>
            <a:avLst/>
            <a:gdLst>
              <a:gd name="T0" fmla="*/ 0 w 907"/>
              <a:gd name="T1" fmla="*/ 2147483646 h 499"/>
              <a:gd name="T2" fmla="*/ 2147483646 w 907"/>
              <a:gd name="T3" fmla="*/ 2147483646 h 499"/>
              <a:gd name="T4" fmla="*/ 2147483646 w 907"/>
              <a:gd name="T5" fmla="*/ 2147483646 h 499"/>
              <a:gd name="T6" fmla="*/ 2147483646 w 907"/>
              <a:gd name="T7" fmla="*/ 0 h 4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07" h="499">
                <a:moveTo>
                  <a:pt x="0" y="499"/>
                </a:moveTo>
                <a:cubicBezTo>
                  <a:pt x="143" y="495"/>
                  <a:pt x="287" y="491"/>
                  <a:pt x="408" y="453"/>
                </a:cubicBezTo>
                <a:cubicBezTo>
                  <a:pt x="529" y="415"/>
                  <a:pt x="643" y="347"/>
                  <a:pt x="726" y="272"/>
                </a:cubicBezTo>
                <a:cubicBezTo>
                  <a:pt x="809" y="197"/>
                  <a:pt x="858" y="98"/>
                  <a:pt x="907" y="0"/>
                </a:cubicBezTo>
              </a:path>
            </a:pathLst>
          </a:custGeom>
          <a:noFill/>
          <a:ln w="25400" cap="flat"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82" name="Freeform 14">
            <a:extLst>
              <a:ext uri="{FF2B5EF4-FFF2-40B4-BE49-F238E27FC236}">
                <a16:creationId xmlns:a16="http://schemas.microsoft.com/office/drawing/2014/main" id="{D1655EF5-D649-4D70-8C87-1CF43C37D0A9}"/>
              </a:ext>
            </a:extLst>
          </p:cNvPr>
          <p:cNvSpPr>
            <a:spLocks/>
          </p:cNvSpPr>
          <p:nvPr/>
        </p:nvSpPr>
        <p:spPr bwMode="auto">
          <a:xfrm>
            <a:off x="6199188" y="3443288"/>
            <a:ext cx="1439862" cy="792162"/>
          </a:xfrm>
          <a:custGeom>
            <a:avLst/>
            <a:gdLst>
              <a:gd name="T0" fmla="*/ 0 w 907"/>
              <a:gd name="T1" fmla="*/ 2147483646 h 499"/>
              <a:gd name="T2" fmla="*/ 2147483646 w 907"/>
              <a:gd name="T3" fmla="*/ 2147483646 h 499"/>
              <a:gd name="T4" fmla="*/ 2147483646 w 907"/>
              <a:gd name="T5" fmla="*/ 2147483646 h 499"/>
              <a:gd name="T6" fmla="*/ 2147483646 w 907"/>
              <a:gd name="T7" fmla="*/ 0 h 4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07" h="499">
                <a:moveTo>
                  <a:pt x="0" y="499"/>
                </a:moveTo>
                <a:cubicBezTo>
                  <a:pt x="143" y="495"/>
                  <a:pt x="287" y="491"/>
                  <a:pt x="408" y="453"/>
                </a:cubicBezTo>
                <a:cubicBezTo>
                  <a:pt x="529" y="415"/>
                  <a:pt x="643" y="347"/>
                  <a:pt x="726" y="272"/>
                </a:cubicBezTo>
                <a:cubicBezTo>
                  <a:pt x="809" y="197"/>
                  <a:pt x="858" y="98"/>
                  <a:pt x="907" y="0"/>
                </a:cubicBezTo>
              </a:path>
            </a:pathLst>
          </a:custGeom>
          <a:noFill/>
          <a:ln w="25400" cap="flat"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83" name="Text Box 15">
            <a:extLst>
              <a:ext uri="{FF2B5EF4-FFF2-40B4-BE49-F238E27FC236}">
                <a16:creationId xmlns:a16="http://schemas.microsoft.com/office/drawing/2014/main" id="{AE82F123-B2B4-41F0-BD48-3958EDDAD69A}"/>
              </a:ext>
            </a:extLst>
          </p:cNvPr>
          <p:cNvSpPr txBox="1">
            <a:spLocks noChangeArrowheads="1"/>
          </p:cNvSpPr>
          <p:nvPr/>
        </p:nvSpPr>
        <p:spPr bwMode="auto">
          <a:xfrm>
            <a:off x="7740650" y="4149725"/>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solidFill>
                  <a:srgbClr val="0000FF"/>
                </a:solidFill>
                <a:latin typeface="Times New Roman" panose="02020603050405020304" pitchFamily="18" charset="0"/>
                <a:ea typeface="楷体_GB2312" panose="02010609030101010101" pitchFamily="49" charset="-122"/>
              </a:rPr>
              <a:t>D</a:t>
            </a:r>
          </a:p>
        </p:txBody>
      </p:sp>
      <p:sp>
        <p:nvSpPr>
          <p:cNvPr id="416784" name="Text Box 16">
            <a:extLst>
              <a:ext uri="{FF2B5EF4-FFF2-40B4-BE49-F238E27FC236}">
                <a16:creationId xmlns:a16="http://schemas.microsoft.com/office/drawing/2014/main" id="{747C6BA9-83E1-499C-9F26-105018189B01}"/>
              </a:ext>
            </a:extLst>
          </p:cNvPr>
          <p:cNvSpPr txBox="1">
            <a:spLocks noChangeArrowheads="1"/>
          </p:cNvSpPr>
          <p:nvPr/>
        </p:nvSpPr>
        <p:spPr bwMode="auto">
          <a:xfrm>
            <a:off x="7235825" y="5229225"/>
            <a:ext cx="539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solidFill>
                  <a:srgbClr val="0099FF"/>
                </a:solidFill>
                <a:latin typeface="Times New Roman" panose="02020603050405020304" pitchFamily="18" charset="0"/>
                <a:ea typeface="楷体_GB2312" panose="02010609030101010101" pitchFamily="49" charset="-122"/>
              </a:rPr>
              <a:t>MR</a:t>
            </a:r>
          </a:p>
        </p:txBody>
      </p:sp>
      <p:sp>
        <p:nvSpPr>
          <p:cNvPr id="416785" name="Line 17">
            <a:extLst>
              <a:ext uri="{FF2B5EF4-FFF2-40B4-BE49-F238E27FC236}">
                <a16:creationId xmlns:a16="http://schemas.microsoft.com/office/drawing/2014/main" id="{F508F108-070D-4AA2-8113-3600BF2CFE0E}"/>
              </a:ext>
            </a:extLst>
          </p:cNvPr>
          <p:cNvSpPr>
            <a:spLocks noChangeShapeType="1"/>
          </p:cNvSpPr>
          <p:nvPr/>
        </p:nvSpPr>
        <p:spPr bwMode="auto">
          <a:xfrm>
            <a:off x="6948488" y="4365625"/>
            <a:ext cx="503237" cy="935038"/>
          </a:xfrm>
          <a:prstGeom prst="line">
            <a:avLst/>
          </a:prstGeom>
          <a:noFill/>
          <a:ln w="25400">
            <a:solidFill>
              <a:srgbClr val="0099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86" name="Text Box 18">
            <a:extLst>
              <a:ext uri="{FF2B5EF4-FFF2-40B4-BE49-F238E27FC236}">
                <a16:creationId xmlns:a16="http://schemas.microsoft.com/office/drawing/2014/main" id="{6FE5FD2C-FC74-4B85-8025-0CCDF0B243DF}"/>
              </a:ext>
            </a:extLst>
          </p:cNvPr>
          <p:cNvSpPr txBox="1">
            <a:spLocks noChangeArrowheads="1"/>
          </p:cNvSpPr>
          <p:nvPr/>
        </p:nvSpPr>
        <p:spPr bwMode="auto">
          <a:xfrm>
            <a:off x="7667625" y="3357563"/>
            <a:ext cx="755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solidFill>
                  <a:srgbClr val="993300"/>
                </a:solidFill>
                <a:latin typeface="Times New Roman" panose="02020603050405020304" pitchFamily="18" charset="0"/>
                <a:ea typeface="楷体_GB2312" panose="02010609030101010101" pitchFamily="49" charset="-122"/>
              </a:rPr>
              <a:t>SMC</a:t>
            </a:r>
            <a:r>
              <a:rPr lang="en-US" altLang="zh-CN" sz="1400" b="1" i="1">
                <a:solidFill>
                  <a:srgbClr val="993300"/>
                </a:solidFill>
                <a:latin typeface="Times New Roman" panose="02020603050405020304" pitchFamily="18" charset="0"/>
                <a:ea typeface="楷体_GB2312" panose="02010609030101010101" pitchFamily="49" charset="-122"/>
              </a:rPr>
              <a:t>1</a:t>
            </a:r>
          </a:p>
        </p:txBody>
      </p:sp>
      <p:sp>
        <p:nvSpPr>
          <p:cNvPr id="416787" name="Text Box 19">
            <a:extLst>
              <a:ext uri="{FF2B5EF4-FFF2-40B4-BE49-F238E27FC236}">
                <a16:creationId xmlns:a16="http://schemas.microsoft.com/office/drawing/2014/main" id="{2254421E-7F13-4F14-8B07-76128D691F75}"/>
              </a:ext>
            </a:extLst>
          </p:cNvPr>
          <p:cNvSpPr txBox="1">
            <a:spLocks noChangeArrowheads="1"/>
          </p:cNvSpPr>
          <p:nvPr/>
        </p:nvSpPr>
        <p:spPr bwMode="auto">
          <a:xfrm>
            <a:off x="7235825" y="3068638"/>
            <a:ext cx="755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solidFill>
                  <a:srgbClr val="993300"/>
                </a:solidFill>
                <a:latin typeface="Times New Roman" panose="02020603050405020304" pitchFamily="18" charset="0"/>
                <a:ea typeface="楷体_GB2312" panose="02010609030101010101" pitchFamily="49" charset="-122"/>
              </a:rPr>
              <a:t>SMC</a:t>
            </a:r>
            <a:r>
              <a:rPr lang="en-US" altLang="zh-CN" sz="1400" b="1" i="1">
                <a:solidFill>
                  <a:srgbClr val="993300"/>
                </a:solidFill>
                <a:latin typeface="Times New Roman" panose="02020603050405020304" pitchFamily="18" charset="0"/>
                <a:ea typeface="楷体_GB2312" panose="02010609030101010101" pitchFamily="49" charset="-122"/>
              </a:rPr>
              <a:t>2</a:t>
            </a:r>
          </a:p>
        </p:txBody>
      </p:sp>
      <p:sp>
        <p:nvSpPr>
          <p:cNvPr id="416788" name="Line 20">
            <a:extLst>
              <a:ext uri="{FF2B5EF4-FFF2-40B4-BE49-F238E27FC236}">
                <a16:creationId xmlns:a16="http://schemas.microsoft.com/office/drawing/2014/main" id="{755A20F5-E379-4620-8939-3A23983A1E7E}"/>
              </a:ext>
            </a:extLst>
          </p:cNvPr>
          <p:cNvSpPr>
            <a:spLocks noChangeShapeType="1"/>
          </p:cNvSpPr>
          <p:nvPr/>
        </p:nvSpPr>
        <p:spPr bwMode="auto">
          <a:xfrm>
            <a:off x="6948488" y="4005263"/>
            <a:ext cx="0" cy="360362"/>
          </a:xfrm>
          <a:prstGeom prst="line">
            <a:avLst/>
          </a:prstGeom>
          <a:noFill/>
          <a:ln w="38100">
            <a:solidFill>
              <a:srgbClr val="FF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89" name="Line 21">
            <a:extLst>
              <a:ext uri="{FF2B5EF4-FFF2-40B4-BE49-F238E27FC236}">
                <a16:creationId xmlns:a16="http://schemas.microsoft.com/office/drawing/2014/main" id="{68E2ACE0-934F-488C-A3C5-345FB64654E7}"/>
              </a:ext>
            </a:extLst>
          </p:cNvPr>
          <p:cNvSpPr>
            <a:spLocks noChangeShapeType="1"/>
          </p:cNvSpPr>
          <p:nvPr/>
        </p:nvSpPr>
        <p:spPr bwMode="auto">
          <a:xfrm>
            <a:off x="6948488" y="3644900"/>
            <a:ext cx="0" cy="1296988"/>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91" name="Line 23">
            <a:extLst>
              <a:ext uri="{FF2B5EF4-FFF2-40B4-BE49-F238E27FC236}">
                <a16:creationId xmlns:a16="http://schemas.microsoft.com/office/drawing/2014/main" id="{D9E08D0A-47B0-4DC2-9274-F4321F31DFA1}"/>
              </a:ext>
            </a:extLst>
          </p:cNvPr>
          <p:cNvSpPr>
            <a:spLocks noChangeShapeType="1"/>
          </p:cNvSpPr>
          <p:nvPr/>
        </p:nvSpPr>
        <p:spPr bwMode="auto">
          <a:xfrm flipV="1">
            <a:off x="7451725" y="3789363"/>
            <a:ext cx="0" cy="2159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792" name="Text Box 24">
            <a:extLst>
              <a:ext uri="{FF2B5EF4-FFF2-40B4-BE49-F238E27FC236}">
                <a16:creationId xmlns:a16="http://schemas.microsoft.com/office/drawing/2014/main" id="{12211F26-1F2D-4121-A1BD-761E3411742A}"/>
              </a:ext>
            </a:extLst>
          </p:cNvPr>
          <p:cNvSpPr txBox="1">
            <a:spLocks noChangeArrowheads="1"/>
          </p:cNvSpPr>
          <p:nvPr/>
        </p:nvSpPr>
        <p:spPr bwMode="auto">
          <a:xfrm>
            <a:off x="6011863" y="314166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solidFill>
                  <a:srgbClr val="FF0000"/>
                </a:solidFill>
                <a:latin typeface="Times New Roman" panose="02020603050405020304" pitchFamily="18" charset="0"/>
                <a:ea typeface="楷体_GB2312" panose="02010609030101010101" pitchFamily="49" charset="-122"/>
              </a:rPr>
              <a:t>d</a:t>
            </a:r>
            <a:endParaRPr lang="en-US" altLang="zh-CN" sz="1400" b="1" i="1">
              <a:solidFill>
                <a:srgbClr val="FF0000"/>
              </a:solidFill>
              <a:latin typeface="Times New Roman" panose="02020603050405020304" pitchFamily="18" charset="0"/>
              <a:ea typeface="楷体_GB2312" panose="02010609030101010101" pitchFamily="49" charset="-122"/>
            </a:endParaRPr>
          </a:p>
        </p:txBody>
      </p:sp>
      <p:sp>
        <p:nvSpPr>
          <p:cNvPr id="416793" name="Text Box 25">
            <a:extLst>
              <a:ext uri="{FF2B5EF4-FFF2-40B4-BE49-F238E27FC236}">
                <a16:creationId xmlns:a16="http://schemas.microsoft.com/office/drawing/2014/main" id="{233B1EC6-57E2-4F14-A17C-296A3E0580C7}"/>
              </a:ext>
            </a:extLst>
          </p:cNvPr>
          <p:cNvSpPr txBox="1">
            <a:spLocks noChangeArrowheads="1"/>
          </p:cNvSpPr>
          <p:nvPr/>
        </p:nvSpPr>
        <p:spPr bwMode="auto">
          <a:xfrm>
            <a:off x="5148263" y="2420938"/>
            <a:ext cx="32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latin typeface="Times New Roman" panose="02020603050405020304" pitchFamily="18" charset="0"/>
                <a:ea typeface="楷体_GB2312" panose="02010609030101010101" pitchFamily="49" charset="-122"/>
              </a:rPr>
              <a:t>P</a:t>
            </a:r>
            <a:endParaRPr lang="en-US" altLang="zh-CN" sz="1400" b="1" i="1">
              <a:latin typeface="Times New Roman" panose="02020603050405020304" pitchFamily="18" charset="0"/>
              <a:ea typeface="楷体_GB2312" panose="02010609030101010101" pitchFamily="49" charset="-122"/>
            </a:endParaRPr>
          </a:p>
        </p:txBody>
      </p:sp>
      <p:sp>
        <p:nvSpPr>
          <p:cNvPr id="416794" name="Text Box 26">
            <a:extLst>
              <a:ext uri="{FF2B5EF4-FFF2-40B4-BE49-F238E27FC236}">
                <a16:creationId xmlns:a16="http://schemas.microsoft.com/office/drawing/2014/main" id="{CA48BFC5-F7EF-4717-BFFC-08097CE22CA0}"/>
              </a:ext>
            </a:extLst>
          </p:cNvPr>
          <p:cNvSpPr txBox="1">
            <a:spLocks noChangeArrowheads="1"/>
          </p:cNvSpPr>
          <p:nvPr/>
        </p:nvSpPr>
        <p:spPr bwMode="auto">
          <a:xfrm>
            <a:off x="8027988" y="47244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latin typeface="Times New Roman" panose="02020603050405020304" pitchFamily="18" charset="0"/>
                <a:ea typeface="楷体_GB2312" panose="02010609030101010101" pitchFamily="49" charset="-122"/>
              </a:rPr>
              <a:t>Q</a:t>
            </a:r>
            <a:endParaRPr lang="en-US" altLang="zh-CN" sz="1400" b="1" i="1">
              <a:latin typeface="Times New Roman" panose="02020603050405020304" pitchFamily="18" charset="0"/>
              <a:ea typeface="楷体_GB2312" panose="02010609030101010101" pitchFamily="49" charset="-122"/>
            </a:endParaRPr>
          </a:p>
        </p:txBody>
      </p:sp>
      <p:sp>
        <p:nvSpPr>
          <p:cNvPr id="416795" name="Text Box 27">
            <a:extLst>
              <a:ext uri="{FF2B5EF4-FFF2-40B4-BE49-F238E27FC236}">
                <a16:creationId xmlns:a16="http://schemas.microsoft.com/office/drawing/2014/main" id="{D40F722F-09DD-43ED-A6E9-F9E8E0B12D9F}"/>
              </a:ext>
            </a:extLst>
          </p:cNvPr>
          <p:cNvSpPr txBox="1">
            <a:spLocks noChangeArrowheads="1"/>
          </p:cNvSpPr>
          <p:nvPr/>
        </p:nvSpPr>
        <p:spPr bwMode="auto">
          <a:xfrm>
            <a:off x="5148263" y="47244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latin typeface="Times New Roman" panose="02020603050405020304" pitchFamily="18" charset="0"/>
                <a:ea typeface="楷体_GB2312" panose="02010609030101010101" pitchFamily="49" charset="-122"/>
              </a:rPr>
              <a:t>O</a:t>
            </a:r>
            <a:endParaRPr lang="en-US" altLang="zh-CN" sz="1400" b="1" i="1">
              <a:latin typeface="Times New Roman" panose="02020603050405020304" pitchFamily="18" charset="0"/>
              <a:ea typeface="楷体_GB2312" panose="02010609030101010101" pitchFamily="49" charset="-122"/>
            </a:endParaRPr>
          </a:p>
        </p:txBody>
      </p:sp>
      <p:sp>
        <p:nvSpPr>
          <p:cNvPr id="416796" name="Text Box 28">
            <a:extLst>
              <a:ext uri="{FF2B5EF4-FFF2-40B4-BE49-F238E27FC236}">
                <a16:creationId xmlns:a16="http://schemas.microsoft.com/office/drawing/2014/main" id="{CDF13922-85C6-4681-81B7-216B93363531}"/>
              </a:ext>
            </a:extLst>
          </p:cNvPr>
          <p:cNvSpPr txBox="1">
            <a:spLocks noChangeArrowheads="1"/>
          </p:cNvSpPr>
          <p:nvPr/>
        </p:nvSpPr>
        <p:spPr bwMode="auto">
          <a:xfrm>
            <a:off x="5076825" y="3429000"/>
            <a:ext cx="414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latin typeface="Times New Roman" panose="02020603050405020304" pitchFamily="18" charset="0"/>
                <a:ea typeface="楷体_GB2312" panose="02010609030101010101" pitchFamily="49" charset="-122"/>
              </a:rPr>
              <a:t>P</a:t>
            </a:r>
            <a:r>
              <a:rPr lang="en-US" altLang="zh-CN" sz="1600" b="1" i="1">
                <a:latin typeface="Times New Roman" panose="02020603050405020304" pitchFamily="18" charset="0"/>
                <a:ea typeface="楷体_GB2312" panose="02010609030101010101" pitchFamily="49" charset="-122"/>
              </a:rPr>
              <a:t>e</a:t>
            </a:r>
          </a:p>
        </p:txBody>
      </p:sp>
      <p:sp>
        <p:nvSpPr>
          <p:cNvPr id="416797" name="Text Box 29">
            <a:extLst>
              <a:ext uri="{FF2B5EF4-FFF2-40B4-BE49-F238E27FC236}">
                <a16:creationId xmlns:a16="http://schemas.microsoft.com/office/drawing/2014/main" id="{6D9A8A19-0692-4426-9D9B-408FE6C69723}"/>
              </a:ext>
            </a:extLst>
          </p:cNvPr>
          <p:cNvSpPr txBox="1">
            <a:spLocks noChangeArrowheads="1"/>
          </p:cNvSpPr>
          <p:nvPr/>
        </p:nvSpPr>
        <p:spPr bwMode="auto">
          <a:xfrm>
            <a:off x="6659563" y="4868863"/>
            <a:ext cx="4397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latin typeface="Times New Roman" panose="02020603050405020304" pitchFamily="18" charset="0"/>
                <a:ea typeface="楷体_GB2312" panose="02010609030101010101" pitchFamily="49" charset="-122"/>
              </a:rPr>
              <a:t>Q</a:t>
            </a:r>
            <a:r>
              <a:rPr lang="en-US" altLang="zh-CN" sz="1600" b="1" i="1">
                <a:latin typeface="Times New Roman" panose="02020603050405020304" pitchFamily="18" charset="0"/>
                <a:ea typeface="楷体_GB2312" panose="02010609030101010101" pitchFamily="49" charset="-122"/>
              </a:rPr>
              <a:t>e</a:t>
            </a:r>
          </a:p>
        </p:txBody>
      </p:sp>
      <p:sp>
        <p:nvSpPr>
          <p:cNvPr id="416798" name="Rectangle 30">
            <a:extLst>
              <a:ext uri="{FF2B5EF4-FFF2-40B4-BE49-F238E27FC236}">
                <a16:creationId xmlns:a16="http://schemas.microsoft.com/office/drawing/2014/main" id="{79CF0772-E95B-462D-9C08-B4CF2D7C1069}"/>
              </a:ext>
            </a:extLst>
          </p:cNvPr>
          <p:cNvSpPr>
            <a:spLocks noChangeArrowheads="1"/>
          </p:cNvSpPr>
          <p:nvPr/>
        </p:nvSpPr>
        <p:spPr bwMode="auto">
          <a:xfrm>
            <a:off x="5867400" y="1628775"/>
            <a:ext cx="2592388" cy="935038"/>
          </a:xfrm>
          <a:prstGeom prst="rect">
            <a:avLst/>
          </a:prstGeom>
          <a:noFill/>
          <a:ln w="19050" algn="ctr">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a:solidFill>
                  <a:srgbClr val="0000FF"/>
                </a:solidFill>
                <a:latin typeface="楷体_GB2312" panose="02010609030101010101" pitchFamily="49" charset="-122"/>
                <a:ea typeface="楷体_GB2312" panose="02010609030101010101" pitchFamily="49" charset="-122"/>
              </a:rPr>
              <a:t>  </a:t>
            </a:r>
            <a:r>
              <a:rPr lang="zh-CN" altLang="en-US" sz="1800" b="1">
                <a:solidFill>
                  <a:srgbClr val="0000FF"/>
                </a:solidFill>
                <a:latin typeface="楷体_GB2312" panose="02010609030101010101" pitchFamily="49" charset="-122"/>
                <a:ea typeface="楷体_GB2312" panose="02010609030101010101" pitchFamily="49" charset="-122"/>
              </a:rPr>
              <a:t>只要边际成本线在缺</a:t>
            </a:r>
          </a:p>
          <a:p>
            <a:pPr eaLnBrk="1" hangingPunct="1">
              <a:spcBef>
                <a:spcPct val="0"/>
              </a:spcBef>
              <a:buFontTx/>
              <a:buNone/>
            </a:pPr>
            <a:r>
              <a:rPr lang="zh-CN" altLang="en-US" sz="1800" b="1">
                <a:solidFill>
                  <a:srgbClr val="0000FF"/>
                </a:solidFill>
                <a:latin typeface="楷体_GB2312" panose="02010609030101010101" pitchFamily="49" charset="-122"/>
                <a:ea typeface="楷体_GB2312" panose="02010609030101010101" pitchFamily="49" charset="-122"/>
              </a:rPr>
              <a:t>口范围内波动，厂商的</a:t>
            </a:r>
          </a:p>
          <a:p>
            <a:pPr eaLnBrk="1" hangingPunct="1">
              <a:spcBef>
                <a:spcPct val="0"/>
              </a:spcBef>
              <a:buFontTx/>
              <a:buNone/>
            </a:pPr>
            <a:r>
              <a:rPr lang="zh-CN" altLang="en-US" sz="1800" b="1">
                <a:solidFill>
                  <a:srgbClr val="0000FF"/>
                </a:solidFill>
                <a:latin typeface="楷体_GB2312" panose="02010609030101010101" pitchFamily="49" charset="-122"/>
                <a:ea typeface="楷体_GB2312" panose="02010609030101010101" pitchFamily="49" charset="-122"/>
              </a:rPr>
              <a:t>价格和产量将保持不变</a:t>
            </a:r>
          </a:p>
        </p:txBody>
      </p:sp>
      <p:sp>
        <p:nvSpPr>
          <p:cNvPr id="416800" name="Line 32">
            <a:extLst>
              <a:ext uri="{FF2B5EF4-FFF2-40B4-BE49-F238E27FC236}">
                <a16:creationId xmlns:a16="http://schemas.microsoft.com/office/drawing/2014/main" id="{2036466D-E206-4803-B667-26345A67D844}"/>
              </a:ext>
            </a:extLst>
          </p:cNvPr>
          <p:cNvSpPr>
            <a:spLocks noChangeShapeType="1"/>
          </p:cNvSpPr>
          <p:nvPr/>
        </p:nvSpPr>
        <p:spPr bwMode="auto">
          <a:xfrm>
            <a:off x="6948488" y="3644900"/>
            <a:ext cx="1368425" cy="360363"/>
          </a:xfrm>
          <a:prstGeom prst="line">
            <a:avLst/>
          </a:prstGeom>
          <a:noFill/>
          <a:ln w="19050">
            <a:solidFill>
              <a:schemeClr val="tx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416801" name="Line 33">
            <a:extLst>
              <a:ext uri="{FF2B5EF4-FFF2-40B4-BE49-F238E27FC236}">
                <a16:creationId xmlns:a16="http://schemas.microsoft.com/office/drawing/2014/main" id="{DED6371C-C6AC-41AE-9782-14316521F30D}"/>
              </a:ext>
            </a:extLst>
          </p:cNvPr>
          <p:cNvSpPr>
            <a:spLocks noChangeShapeType="1"/>
          </p:cNvSpPr>
          <p:nvPr/>
        </p:nvSpPr>
        <p:spPr bwMode="auto">
          <a:xfrm flipH="1" flipV="1">
            <a:off x="6084888" y="2852738"/>
            <a:ext cx="865187" cy="792162"/>
          </a:xfrm>
          <a:prstGeom prst="line">
            <a:avLst/>
          </a:prstGeom>
          <a:noFill/>
          <a:ln w="22225">
            <a:solidFill>
              <a:schemeClr val="tx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p>
            <a:endParaRPr lang="zh-CN" altLang="en-US"/>
          </a:p>
        </p:txBody>
      </p:sp>
      <p:sp>
        <p:nvSpPr>
          <p:cNvPr id="416802" name="Text Box 34">
            <a:extLst>
              <a:ext uri="{FF2B5EF4-FFF2-40B4-BE49-F238E27FC236}">
                <a16:creationId xmlns:a16="http://schemas.microsoft.com/office/drawing/2014/main" id="{DDA14F73-7FF1-42D9-A433-7DD16D05E944}"/>
              </a:ext>
            </a:extLst>
          </p:cNvPr>
          <p:cNvSpPr txBox="1">
            <a:spLocks noChangeArrowheads="1"/>
          </p:cNvSpPr>
          <p:nvPr/>
        </p:nvSpPr>
        <p:spPr bwMode="auto">
          <a:xfrm>
            <a:off x="6877050" y="3349625"/>
            <a:ext cx="358775"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r>
              <a:rPr lang="en-US" altLang="zh-CN" sz="1800">
                <a:latin typeface="Times New Roman" panose="02020603050405020304" pitchFamily="18" charset="0"/>
              </a:rPr>
              <a:t>B</a:t>
            </a:r>
          </a:p>
        </p:txBody>
      </p:sp>
      <p:sp>
        <p:nvSpPr>
          <p:cNvPr id="416805" name="Freeform 37">
            <a:extLst>
              <a:ext uri="{FF2B5EF4-FFF2-40B4-BE49-F238E27FC236}">
                <a16:creationId xmlns:a16="http://schemas.microsoft.com/office/drawing/2014/main" id="{0D7F8BFD-67B3-4F8F-8B1A-02099BEC3C76}"/>
              </a:ext>
            </a:extLst>
          </p:cNvPr>
          <p:cNvSpPr>
            <a:spLocks/>
          </p:cNvSpPr>
          <p:nvPr/>
        </p:nvSpPr>
        <p:spPr bwMode="auto">
          <a:xfrm>
            <a:off x="5724525" y="3082925"/>
            <a:ext cx="1439863" cy="792163"/>
          </a:xfrm>
          <a:custGeom>
            <a:avLst/>
            <a:gdLst>
              <a:gd name="T0" fmla="*/ 0 w 907"/>
              <a:gd name="T1" fmla="*/ 2147483646 h 499"/>
              <a:gd name="T2" fmla="*/ 2147483646 w 907"/>
              <a:gd name="T3" fmla="*/ 2147483646 h 499"/>
              <a:gd name="T4" fmla="*/ 2147483646 w 907"/>
              <a:gd name="T5" fmla="*/ 2147483646 h 499"/>
              <a:gd name="T6" fmla="*/ 2147483646 w 907"/>
              <a:gd name="T7" fmla="*/ 0 h 4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07" h="499">
                <a:moveTo>
                  <a:pt x="0" y="499"/>
                </a:moveTo>
                <a:cubicBezTo>
                  <a:pt x="143" y="495"/>
                  <a:pt x="287" y="491"/>
                  <a:pt x="408" y="453"/>
                </a:cubicBezTo>
                <a:cubicBezTo>
                  <a:pt x="529" y="415"/>
                  <a:pt x="643" y="347"/>
                  <a:pt x="726" y="272"/>
                </a:cubicBezTo>
                <a:cubicBezTo>
                  <a:pt x="809" y="197"/>
                  <a:pt x="858" y="98"/>
                  <a:pt x="907" y="0"/>
                </a:cubicBezTo>
              </a:path>
            </a:pathLst>
          </a:custGeom>
          <a:noFill/>
          <a:ln w="25400" cap="flat"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16806" name="Text Box 38">
            <a:extLst>
              <a:ext uri="{FF2B5EF4-FFF2-40B4-BE49-F238E27FC236}">
                <a16:creationId xmlns:a16="http://schemas.microsoft.com/office/drawing/2014/main" id="{973D3981-CB88-474F-B2BD-74226D7A7ECD}"/>
              </a:ext>
            </a:extLst>
          </p:cNvPr>
          <p:cNvSpPr txBox="1">
            <a:spLocks noChangeArrowheads="1"/>
          </p:cNvSpPr>
          <p:nvPr/>
        </p:nvSpPr>
        <p:spPr bwMode="auto">
          <a:xfrm>
            <a:off x="6761163" y="2708275"/>
            <a:ext cx="755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en-US" altLang="zh-CN" sz="1800" b="1" i="1">
                <a:solidFill>
                  <a:srgbClr val="993300"/>
                </a:solidFill>
                <a:latin typeface="Times New Roman" panose="02020603050405020304" pitchFamily="18" charset="0"/>
                <a:ea typeface="楷体_GB2312" panose="02010609030101010101" pitchFamily="49" charset="-122"/>
              </a:rPr>
              <a:t>SMC</a:t>
            </a:r>
            <a:r>
              <a:rPr lang="en-US" altLang="zh-CN" sz="1400" b="1" i="1">
                <a:solidFill>
                  <a:srgbClr val="993300"/>
                </a:solidFill>
                <a:latin typeface="Times New Roman" panose="02020603050405020304" pitchFamily="18" charset="0"/>
                <a:ea typeface="楷体_GB2312" panose="02010609030101010101" pitchFamily="49" charset="-122"/>
              </a:rPr>
              <a:t>3</a:t>
            </a:r>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6773"/>
                                        </p:tgtEl>
                                        <p:attrNameLst>
                                          <p:attrName>style.visibility</p:attrName>
                                        </p:attrNameLst>
                                      </p:cBhvr>
                                      <p:to>
                                        <p:strVal val="visible"/>
                                      </p:to>
                                    </p:set>
                                    <p:animEffect transition="in" filter="blinds(horizontal)">
                                      <p:cBhvr>
                                        <p:cTn id="7" dur="500"/>
                                        <p:tgtEl>
                                          <p:spTgt spid="41677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6793"/>
                                        </p:tgtEl>
                                        <p:attrNameLst>
                                          <p:attrName>style.visibility</p:attrName>
                                        </p:attrNameLst>
                                      </p:cBhvr>
                                      <p:to>
                                        <p:strVal val="visible"/>
                                      </p:to>
                                    </p:set>
                                    <p:animEffect transition="in" filter="blinds(horizontal)">
                                      <p:cBhvr>
                                        <p:cTn id="12" dur="500"/>
                                        <p:tgtEl>
                                          <p:spTgt spid="416793"/>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16795"/>
                                        </p:tgtEl>
                                        <p:attrNameLst>
                                          <p:attrName>style.visibility</p:attrName>
                                        </p:attrNameLst>
                                      </p:cBhvr>
                                      <p:to>
                                        <p:strVal val="visible"/>
                                      </p:to>
                                    </p:set>
                                    <p:animEffect transition="in" filter="blinds(horizontal)">
                                      <p:cBhvr>
                                        <p:cTn id="15" dur="500"/>
                                        <p:tgtEl>
                                          <p:spTgt spid="416795"/>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16794"/>
                                        </p:tgtEl>
                                        <p:attrNameLst>
                                          <p:attrName>style.visibility</p:attrName>
                                        </p:attrNameLst>
                                      </p:cBhvr>
                                      <p:to>
                                        <p:strVal val="visible"/>
                                      </p:to>
                                    </p:set>
                                    <p:animEffect transition="in" filter="blinds(horizontal)">
                                      <p:cBhvr>
                                        <p:cTn id="18" dur="500"/>
                                        <p:tgtEl>
                                          <p:spTgt spid="416794"/>
                                        </p:tgtEl>
                                      </p:cBhvr>
                                    </p:animEffect>
                                  </p:childTnLst>
                                </p:cTn>
                              </p:par>
                              <p:par>
                                <p:cTn id="19" presetID="3" presetClass="entr" presetSubtype="10" fill="hold" nodeType="withEffect">
                                  <p:stCondLst>
                                    <p:cond delay="0"/>
                                  </p:stCondLst>
                                  <p:childTnLst>
                                    <p:set>
                                      <p:cBhvr>
                                        <p:cTn id="20" dur="1" fill="hold">
                                          <p:stCondLst>
                                            <p:cond delay="0"/>
                                          </p:stCondLst>
                                        </p:cTn>
                                        <p:tgtEl>
                                          <p:spTgt spid="416776"/>
                                        </p:tgtEl>
                                        <p:attrNameLst>
                                          <p:attrName>style.visibility</p:attrName>
                                        </p:attrNameLst>
                                      </p:cBhvr>
                                      <p:to>
                                        <p:strVal val="visible"/>
                                      </p:to>
                                    </p:set>
                                    <p:animEffect transition="in" filter="blinds(horizontal)">
                                      <p:cBhvr>
                                        <p:cTn id="21" dur="500"/>
                                        <p:tgtEl>
                                          <p:spTgt spid="416776"/>
                                        </p:tgtEl>
                                      </p:cBhvr>
                                    </p:animEffect>
                                  </p:childTnLst>
                                </p:cTn>
                              </p:par>
                              <p:par>
                                <p:cTn id="22" presetID="3" presetClass="entr" presetSubtype="10" fill="hold" nodeType="withEffect">
                                  <p:stCondLst>
                                    <p:cond delay="0"/>
                                  </p:stCondLst>
                                  <p:childTnLst>
                                    <p:set>
                                      <p:cBhvr>
                                        <p:cTn id="23" dur="1" fill="hold">
                                          <p:stCondLst>
                                            <p:cond delay="0"/>
                                          </p:stCondLst>
                                        </p:cTn>
                                        <p:tgtEl>
                                          <p:spTgt spid="416775"/>
                                        </p:tgtEl>
                                        <p:attrNameLst>
                                          <p:attrName>style.visibility</p:attrName>
                                        </p:attrNameLst>
                                      </p:cBhvr>
                                      <p:to>
                                        <p:strVal val="visible"/>
                                      </p:to>
                                    </p:set>
                                    <p:animEffect transition="in" filter="blinds(horizontal)">
                                      <p:cBhvr>
                                        <p:cTn id="24" dur="500"/>
                                        <p:tgtEl>
                                          <p:spTgt spid="416775"/>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416800"/>
                                        </p:tgtEl>
                                        <p:attrNameLst>
                                          <p:attrName>style.visibility</p:attrName>
                                        </p:attrNameLst>
                                      </p:cBhvr>
                                      <p:to>
                                        <p:strVal val="visible"/>
                                      </p:to>
                                    </p:set>
                                    <p:animEffect transition="in" filter="blinds(horizontal)">
                                      <p:cBhvr>
                                        <p:cTn id="29" dur="500"/>
                                        <p:tgtEl>
                                          <p:spTgt spid="416800"/>
                                        </p:tgtEl>
                                      </p:cBhvr>
                                    </p:animEffect>
                                  </p:childTnLst>
                                </p:cTn>
                              </p:par>
                              <p:par>
                                <p:cTn id="30" presetID="3" presetClass="entr" presetSubtype="10" fill="hold" nodeType="withEffect">
                                  <p:stCondLst>
                                    <p:cond delay="0"/>
                                  </p:stCondLst>
                                  <p:childTnLst>
                                    <p:set>
                                      <p:cBhvr>
                                        <p:cTn id="31" dur="1" fill="hold">
                                          <p:stCondLst>
                                            <p:cond delay="0"/>
                                          </p:stCondLst>
                                        </p:cTn>
                                        <p:tgtEl>
                                          <p:spTgt spid="416777"/>
                                        </p:tgtEl>
                                        <p:attrNameLst>
                                          <p:attrName>style.visibility</p:attrName>
                                        </p:attrNameLst>
                                      </p:cBhvr>
                                      <p:to>
                                        <p:strVal val="visible"/>
                                      </p:to>
                                    </p:set>
                                    <p:animEffect transition="in" filter="blinds(horizontal)">
                                      <p:cBhvr>
                                        <p:cTn id="32" dur="500"/>
                                        <p:tgtEl>
                                          <p:spTgt spid="416777"/>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416783"/>
                                        </p:tgtEl>
                                        <p:attrNameLst>
                                          <p:attrName>style.visibility</p:attrName>
                                        </p:attrNameLst>
                                      </p:cBhvr>
                                      <p:to>
                                        <p:strVal val="visible"/>
                                      </p:to>
                                    </p:set>
                                    <p:animEffect transition="in" filter="blinds(horizontal)">
                                      <p:cBhvr>
                                        <p:cTn id="35" dur="500"/>
                                        <p:tgtEl>
                                          <p:spTgt spid="416783"/>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416792"/>
                                        </p:tgtEl>
                                        <p:attrNameLst>
                                          <p:attrName>style.visibility</p:attrName>
                                        </p:attrNameLst>
                                      </p:cBhvr>
                                      <p:to>
                                        <p:strVal val="visible"/>
                                      </p:to>
                                    </p:set>
                                    <p:animEffect transition="in" filter="blinds(horizontal)">
                                      <p:cBhvr>
                                        <p:cTn id="38" dur="500"/>
                                        <p:tgtEl>
                                          <p:spTgt spid="416792"/>
                                        </p:tgtEl>
                                      </p:cBhvr>
                                    </p:animEffect>
                                  </p:childTnLst>
                                </p:cTn>
                              </p:par>
                              <p:par>
                                <p:cTn id="39" presetID="3" presetClass="entr" presetSubtype="10" fill="hold" nodeType="withEffect">
                                  <p:stCondLst>
                                    <p:cond delay="0"/>
                                  </p:stCondLst>
                                  <p:childTnLst>
                                    <p:set>
                                      <p:cBhvr>
                                        <p:cTn id="40" dur="1" fill="hold">
                                          <p:stCondLst>
                                            <p:cond delay="0"/>
                                          </p:stCondLst>
                                        </p:cTn>
                                        <p:tgtEl>
                                          <p:spTgt spid="416778"/>
                                        </p:tgtEl>
                                        <p:attrNameLst>
                                          <p:attrName>style.visibility</p:attrName>
                                        </p:attrNameLst>
                                      </p:cBhvr>
                                      <p:to>
                                        <p:strVal val="visible"/>
                                      </p:to>
                                    </p:set>
                                    <p:animEffect transition="in" filter="blinds(horizontal)">
                                      <p:cBhvr>
                                        <p:cTn id="41" dur="500"/>
                                        <p:tgtEl>
                                          <p:spTgt spid="416778"/>
                                        </p:tgtEl>
                                      </p:cBhvr>
                                    </p:animEffect>
                                  </p:childTnLst>
                                </p:cTn>
                              </p:par>
                              <p:par>
                                <p:cTn id="42" presetID="3" presetClass="entr" presetSubtype="10" fill="hold" nodeType="withEffect">
                                  <p:stCondLst>
                                    <p:cond delay="0"/>
                                  </p:stCondLst>
                                  <p:childTnLst>
                                    <p:set>
                                      <p:cBhvr>
                                        <p:cTn id="43" dur="1" fill="hold">
                                          <p:stCondLst>
                                            <p:cond delay="0"/>
                                          </p:stCondLst>
                                        </p:cTn>
                                        <p:tgtEl>
                                          <p:spTgt spid="416801"/>
                                        </p:tgtEl>
                                        <p:attrNameLst>
                                          <p:attrName>style.visibility</p:attrName>
                                        </p:attrNameLst>
                                      </p:cBhvr>
                                      <p:to>
                                        <p:strVal val="visible"/>
                                      </p:to>
                                    </p:set>
                                    <p:animEffect transition="in" filter="blinds(horizontal)">
                                      <p:cBhvr>
                                        <p:cTn id="44" dur="500"/>
                                        <p:tgtEl>
                                          <p:spTgt spid="416801"/>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4" presetClass="entr" presetSubtype="16" fill="hold" nodeType="clickEffect">
                                  <p:stCondLst>
                                    <p:cond delay="0"/>
                                  </p:stCondLst>
                                  <p:childTnLst>
                                    <p:set>
                                      <p:cBhvr>
                                        <p:cTn id="48" dur="1" fill="hold">
                                          <p:stCondLst>
                                            <p:cond delay="0"/>
                                          </p:stCondLst>
                                        </p:cTn>
                                        <p:tgtEl>
                                          <p:spTgt spid="416789"/>
                                        </p:tgtEl>
                                        <p:attrNameLst>
                                          <p:attrName>style.visibility</p:attrName>
                                        </p:attrNameLst>
                                      </p:cBhvr>
                                      <p:to>
                                        <p:strVal val="visible"/>
                                      </p:to>
                                    </p:set>
                                    <p:animEffect transition="in" filter="box(in)">
                                      <p:cBhvr>
                                        <p:cTn id="49" dur="500"/>
                                        <p:tgtEl>
                                          <p:spTgt spid="416789"/>
                                        </p:tgtEl>
                                      </p:cBhvr>
                                    </p:animEffect>
                                  </p:childTnLst>
                                </p:cTn>
                              </p:par>
                              <p:par>
                                <p:cTn id="50" presetID="4" presetClass="entr" presetSubtype="16" fill="hold" grpId="0" nodeType="withEffect">
                                  <p:stCondLst>
                                    <p:cond delay="0"/>
                                  </p:stCondLst>
                                  <p:childTnLst>
                                    <p:set>
                                      <p:cBhvr>
                                        <p:cTn id="51" dur="1" fill="hold">
                                          <p:stCondLst>
                                            <p:cond delay="0"/>
                                          </p:stCondLst>
                                        </p:cTn>
                                        <p:tgtEl>
                                          <p:spTgt spid="416797"/>
                                        </p:tgtEl>
                                        <p:attrNameLst>
                                          <p:attrName>style.visibility</p:attrName>
                                        </p:attrNameLst>
                                      </p:cBhvr>
                                      <p:to>
                                        <p:strVal val="visible"/>
                                      </p:to>
                                    </p:set>
                                    <p:animEffect transition="in" filter="box(in)">
                                      <p:cBhvr>
                                        <p:cTn id="52" dur="500"/>
                                        <p:tgtEl>
                                          <p:spTgt spid="416797"/>
                                        </p:tgtEl>
                                      </p:cBhvr>
                                    </p:animEffect>
                                  </p:childTnLst>
                                </p:cTn>
                              </p:par>
                              <p:par>
                                <p:cTn id="53" presetID="4" presetClass="entr" presetSubtype="16" fill="hold" grpId="0" nodeType="withEffect">
                                  <p:stCondLst>
                                    <p:cond delay="0"/>
                                  </p:stCondLst>
                                  <p:childTnLst>
                                    <p:set>
                                      <p:cBhvr>
                                        <p:cTn id="54" dur="1" fill="hold">
                                          <p:stCondLst>
                                            <p:cond delay="0"/>
                                          </p:stCondLst>
                                        </p:cTn>
                                        <p:tgtEl>
                                          <p:spTgt spid="416796"/>
                                        </p:tgtEl>
                                        <p:attrNameLst>
                                          <p:attrName>style.visibility</p:attrName>
                                        </p:attrNameLst>
                                      </p:cBhvr>
                                      <p:to>
                                        <p:strVal val="visible"/>
                                      </p:to>
                                    </p:set>
                                    <p:animEffect transition="in" filter="box(in)">
                                      <p:cBhvr>
                                        <p:cTn id="55" dur="500"/>
                                        <p:tgtEl>
                                          <p:spTgt spid="416796"/>
                                        </p:tgtEl>
                                      </p:cBhvr>
                                    </p:animEffect>
                                  </p:childTnLst>
                                </p:cTn>
                              </p:par>
                              <p:par>
                                <p:cTn id="56" presetID="4" presetClass="entr" presetSubtype="16" fill="hold" nodeType="withEffect">
                                  <p:stCondLst>
                                    <p:cond delay="0"/>
                                  </p:stCondLst>
                                  <p:childTnLst>
                                    <p:set>
                                      <p:cBhvr>
                                        <p:cTn id="57" dur="1" fill="hold">
                                          <p:stCondLst>
                                            <p:cond delay="0"/>
                                          </p:stCondLst>
                                        </p:cTn>
                                        <p:tgtEl>
                                          <p:spTgt spid="416779"/>
                                        </p:tgtEl>
                                        <p:attrNameLst>
                                          <p:attrName>style.visibility</p:attrName>
                                        </p:attrNameLst>
                                      </p:cBhvr>
                                      <p:to>
                                        <p:strVal val="visible"/>
                                      </p:to>
                                    </p:set>
                                    <p:animEffect transition="in" filter="box(in)">
                                      <p:cBhvr>
                                        <p:cTn id="58" dur="500"/>
                                        <p:tgtEl>
                                          <p:spTgt spid="416779"/>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416802"/>
                                        </p:tgtEl>
                                        <p:attrNameLst>
                                          <p:attrName>style.visibility</p:attrName>
                                        </p:attrNameLst>
                                      </p:cBhvr>
                                      <p:to>
                                        <p:strVal val="visible"/>
                                      </p:to>
                                    </p:set>
                                    <p:animEffect transition="in" filter="blinds(horizontal)">
                                      <p:cBhvr>
                                        <p:cTn id="63" dur="500"/>
                                        <p:tgtEl>
                                          <p:spTgt spid="416802"/>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8" presetClass="exit" presetSubtype="16" fill="hold" nodeType="clickEffect">
                                  <p:stCondLst>
                                    <p:cond delay="0"/>
                                  </p:stCondLst>
                                  <p:childTnLst>
                                    <p:animEffect transition="out" filter="diamond(in)">
                                      <p:cBhvr>
                                        <p:cTn id="67" dur="1000"/>
                                        <p:tgtEl>
                                          <p:spTgt spid="416801"/>
                                        </p:tgtEl>
                                      </p:cBhvr>
                                    </p:animEffect>
                                    <p:set>
                                      <p:cBhvr>
                                        <p:cTn id="68" dur="1" fill="hold">
                                          <p:stCondLst>
                                            <p:cond delay="999"/>
                                          </p:stCondLst>
                                        </p:cTn>
                                        <p:tgtEl>
                                          <p:spTgt spid="416801"/>
                                        </p:tgtEl>
                                        <p:attrNameLst>
                                          <p:attrName>style.visibility</p:attrName>
                                        </p:attrNameLst>
                                      </p:cBhvr>
                                      <p:to>
                                        <p:strVal val="hidden"/>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5" presetClass="exit" presetSubtype="10" fill="hold" nodeType="clickEffect">
                                  <p:stCondLst>
                                    <p:cond delay="0"/>
                                  </p:stCondLst>
                                  <p:childTnLst>
                                    <p:animEffect transition="out" filter="checkerboard(across)">
                                      <p:cBhvr>
                                        <p:cTn id="72" dur="500"/>
                                        <p:tgtEl>
                                          <p:spTgt spid="416800"/>
                                        </p:tgtEl>
                                      </p:cBhvr>
                                    </p:animEffect>
                                    <p:set>
                                      <p:cBhvr>
                                        <p:cTn id="73" dur="1" fill="hold">
                                          <p:stCondLst>
                                            <p:cond delay="499"/>
                                          </p:stCondLst>
                                        </p:cTn>
                                        <p:tgtEl>
                                          <p:spTgt spid="416800"/>
                                        </p:tgtEl>
                                        <p:attrNameLst>
                                          <p:attrName>style.visibility</p:attrName>
                                        </p:attrNameLst>
                                      </p:cBhvr>
                                      <p:to>
                                        <p:strVal val="hidden"/>
                                      </p:to>
                                    </p:set>
                                  </p:childTnLst>
                                </p:cTn>
                              </p:par>
                            </p:childTnLst>
                          </p:cTn>
                        </p:par>
                      </p:childTnLst>
                    </p:cTn>
                  </p:par>
                  <p:par>
                    <p:cTn id="74" fill="hold" nodeType="clickPar">
                      <p:stCondLst>
                        <p:cond delay="indefinite"/>
                      </p:stCondLst>
                      <p:childTnLst>
                        <p:par>
                          <p:cTn id="75" fill="hold" nodeType="withGroup">
                            <p:stCondLst>
                              <p:cond delay="0"/>
                            </p:stCondLst>
                            <p:childTnLst>
                              <p:par>
                                <p:cTn id="76" presetID="4" presetClass="entr" presetSubtype="16" fill="hold" nodeType="clickEffect">
                                  <p:stCondLst>
                                    <p:cond delay="0"/>
                                  </p:stCondLst>
                                  <p:childTnLst>
                                    <p:set>
                                      <p:cBhvr>
                                        <p:cTn id="77" dur="1" fill="hold">
                                          <p:stCondLst>
                                            <p:cond delay="0"/>
                                          </p:stCondLst>
                                        </p:cTn>
                                        <p:tgtEl>
                                          <p:spTgt spid="416780"/>
                                        </p:tgtEl>
                                        <p:attrNameLst>
                                          <p:attrName>style.visibility</p:attrName>
                                        </p:attrNameLst>
                                      </p:cBhvr>
                                      <p:to>
                                        <p:strVal val="visible"/>
                                      </p:to>
                                    </p:set>
                                    <p:animEffect transition="in" filter="box(in)">
                                      <p:cBhvr>
                                        <p:cTn id="78" dur="500"/>
                                        <p:tgtEl>
                                          <p:spTgt spid="416780"/>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4" presetClass="entr" presetSubtype="16" fill="hold" nodeType="clickEffect">
                                  <p:stCondLst>
                                    <p:cond delay="0"/>
                                  </p:stCondLst>
                                  <p:childTnLst>
                                    <p:set>
                                      <p:cBhvr>
                                        <p:cTn id="82" dur="1" fill="hold">
                                          <p:stCondLst>
                                            <p:cond delay="0"/>
                                          </p:stCondLst>
                                        </p:cTn>
                                        <p:tgtEl>
                                          <p:spTgt spid="416785"/>
                                        </p:tgtEl>
                                        <p:attrNameLst>
                                          <p:attrName>style.visibility</p:attrName>
                                        </p:attrNameLst>
                                      </p:cBhvr>
                                      <p:to>
                                        <p:strVal val="visible"/>
                                      </p:to>
                                    </p:set>
                                    <p:animEffect transition="in" filter="box(in)">
                                      <p:cBhvr>
                                        <p:cTn id="83" dur="500"/>
                                        <p:tgtEl>
                                          <p:spTgt spid="416785"/>
                                        </p:tgtEl>
                                      </p:cBhvr>
                                    </p:animEffect>
                                  </p:childTnLst>
                                </p:cTn>
                              </p:par>
                              <p:par>
                                <p:cTn id="84" presetID="4" presetClass="entr" presetSubtype="16" fill="hold" grpId="0" nodeType="withEffect">
                                  <p:stCondLst>
                                    <p:cond delay="0"/>
                                  </p:stCondLst>
                                  <p:childTnLst>
                                    <p:set>
                                      <p:cBhvr>
                                        <p:cTn id="85" dur="1" fill="hold">
                                          <p:stCondLst>
                                            <p:cond delay="0"/>
                                          </p:stCondLst>
                                        </p:cTn>
                                        <p:tgtEl>
                                          <p:spTgt spid="416784"/>
                                        </p:tgtEl>
                                        <p:attrNameLst>
                                          <p:attrName>style.visibility</p:attrName>
                                        </p:attrNameLst>
                                      </p:cBhvr>
                                      <p:to>
                                        <p:strVal val="visible"/>
                                      </p:to>
                                    </p:set>
                                    <p:animEffect transition="in" filter="box(in)">
                                      <p:cBhvr>
                                        <p:cTn id="86" dur="500"/>
                                        <p:tgtEl>
                                          <p:spTgt spid="416784"/>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3" presetClass="entr" presetSubtype="10" fill="hold" grpId="0" nodeType="clickEffect">
                                  <p:stCondLst>
                                    <p:cond delay="0"/>
                                  </p:stCondLst>
                                  <p:childTnLst>
                                    <p:set>
                                      <p:cBhvr>
                                        <p:cTn id="90" dur="1" fill="hold">
                                          <p:stCondLst>
                                            <p:cond delay="0"/>
                                          </p:stCondLst>
                                        </p:cTn>
                                        <p:tgtEl>
                                          <p:spTgt spid="416803"/>
                                        </p:tgtEl>
                                        <p:attrNameLst>
                                          <p:attrName>style.visibility</p:attrName>
                                        </p:attrNameLst>
                                      </p:cBhvr>
                                      <p:to>
                                        <p:strVal val="visible"/>
                                      </p:to>
                                    </p:set>
                                    <p:animEffect transition="in" filter="blinds(horizontal)">
                                      <p:cBhvr>
                                        <p:cTn id="91" dur="500"/>
                                        <p:tgtEl>
                                          <p:spTgt spid="416803"/>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416804"/>
                                        </p:tgtEl>
                                        <p:attrNameLst>
                                          <p:attrName>style.visibility</p:attrName>
                                        </p:attrNameLst>
                                      </p:cBhvr>
                                      <p:to>
                                        <p:strVal val="visible"/>
                                      </p:to>
                                    </p:set>
                                    <p:animEffect transition="in" filter="blinds(horizontal)">
                                      <p:cBhvr>
                                        <p:cTn id="94" dur="500"/>
                                        <p:tgtEl>
                                          <p:spTgt spid="416804"/>
                                        </p:tgtEl>
                                      </p:cBhvr>
                                    </p:animEffect>
                                  </p:childTnLst>
                                </p:cTn>
                              </p:par>
                              <p:par>
                                <p:cTn id="95" presetID="4" presetClass="entr" presetSubtype="16" fill="hold" nodeType="withEffect">
                                  <p:stCondLst>
                                    <p:cond delay="0"/>
                                  </p:stCondLst>
                                  <p:childTnLst>
                                    <p:set>
                                      <p:cBhvr>
                                        <p:cTn id="96" dur="1" fill="hold">
                                          <p:stCondLst>
                                            <p:cond delay="0"/>
                                          </p:stCondLst>
                                        </p:cTn>
                                        <p:tgtEl>
                                          <p:spTgt spid="416788"/>
                                        </p:tgtEl>
                                        <p:attrNameLst>
                                          <p:attrName>style.visibility</p:attrName>
                                        </p:attrNameLst>
                                      </p:cBhvr>
                                      <p:to>
                                        <p:strVal val="visible"/>
                                      </p:to>
                                    </p:set>
                                    <p:animEffect transition="in" filter="box(in)">
                                      <p:cBhvr>
                                        <p:cTn id="97" dur="500"/>
                                        <p:tgtEl>
                                          <p:spTgt spid="416788"/>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4" presetClass="entr" presetSubtype="16" fill="hold" grpId="0" nodeType="clickEffect">
                                  <p:stCondLst>
                                    <p:cond delay="0"/>
                                  </p:stCondLst>
                                  <p:childTnLst>
                                    <p:set>
                                      <p:cBhvr>
                                        <p:cTn id="101" dur="1" fill="hold">
                                          <p:stCondLst>
                                            <p:cond delay="0"/>
                                          </p:stCondLst>
                                        </p:cTn>
                                        <p:tgtEl>
                                          <p:spTgt spid="416786"/>
                                        </p:tgtEl>
                                        <p:attrNameLst>
                                          <p:attrName>style.visibility</p:attrName>
                                        </p:attrNameLst>
                                      </p:cBhvr>
                                      <p:to>
                                        <p:strVal val="visible"/>
                                      </p:to>
                                    </p:set>
                                    <p:animEffect transition="in" filter="box(in)">
                                      <p:cBhvr>
                                        <p:cTn id="102" dur="500"/>
                                        <p:tgtEl>
                                          <p:spTgt spid="416786"/>
                                        </p:tgtEl>
                                      </p:cBhvr>
                                    </p:animEffect>
                                  </p:childTnLst>
                                </p:cTn>
                              </p:par>
                              <p:par>
                                <p:cTn id="103" presetID="4" presetClass="entr" presetSubtype="16" fill="hold" nodeType="withEffect">
                                  <p:stCondLst>
                                    <p:cond delay="0"/>
                                  </p:stCondLst>
                                  <p:childTnLst>
                                    <p:set>
                                      <p:cBhvr>
                                        <p:cTn id="104" dur="1" fill="hold">
                                          <p:stCondLst>
                                            <p:cond delay="0"/>
                                          </p:stCondLst>
                                        </p:cTn>
                                        <p:tgtEl>
                                          <p:spTgt spid="416781"/>
                                        </p:tgtEl>
                                        <p:attrNameLst>
                                          <p:attrName>style.visibility</p:attrName>
                                        </p:attrNameLst>
                                      </p:cBhvr>
                                      <p:to>
                                        <p:strVal val="visible"/>
                                      </p:to>
                                    </p:set>
                                    <p:animEffect transition="in" filter="box(in)">
                                      <p:cBhvr>
                                        <p:cTn id="105" dur="500"/>
                                        <p:tgtEl>
                                          <p:spTgt spid="416781"/>
                                        </p:tgtEl>
                                      </p:cBhvr>
                                    </p:animEffect>
                                  </p:childTnLst>
                                </p:cTn>
                              </p:par>
                            </p:childTnLst>
                          </p:cTn>
                        </p:par>
                      </p:childTnLst>
                    </p:cTn>
                  </p:par>
                  <p:par>
                    <p:cTn id="106" fill="hold" nodeType="clickPar">
                      <p:stCondLst>
                        <p:cond delay="indefinite"/>
                      </p:stCondLst>
                      <p:childTnLst>
                        <p:par>
                          <p:cTn id="107" fill="hold" nodeType="withGroup">
                            <p:stCondLst>
                              <p:cond delay="0"/>
                            </p:stCondLst>
                            <p:childTnLst>
                              <p:par>
                                <p:cTn id="108" presetID="4" presetClass="entr" presetSubtype="16" fill="hold" nodeType="clickEffect">
                                  <p:stCondLst>
                                    <p:cond delay="0"/>
                                  </p:stCondLst>
                                  <p:childTnLst>
                                    <p:set>
                                      <p:cBhvr>
                                        <p:cTn id="109" dur="1" fill="hold">
                                          <p:stCondLst>
                                            <p:cond delay="0"/>
                                          </p:stCondLst>
                                        </p:cTn>
                                        <p:tgtEl>
                                          <p:spTgt spid="416791"/>
                                        </p:tgtEl>
                                        <p:attrNameLst>
                                          <p:attrName>style.visibility</p:attrName>
                                        </p:attrNameLst>
                                      </p:cBhvr>
                                      <p:to>
                                        <p:strVal val="visible"/>
                                      </p:to>
                                    </p:set>
                                    <p:animEffect transition="in" filter="box(in)">
                                      <p:cBhvr>
                                        <p:cTn id="110" dur="500"/>
                                        <p:tgtEl>
                                          <p:spTgt spid="416791"/>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4" presetClass="entr" presetSubtype="16" fill="hold" grpId="0" nodeType="clickEffect">
                                  <p:stCondLst>
                                    <p:cond delay="0"/>
                                  </p:stCondLst>
                                  <p:childTnLst>
                                    <p:set>
                                      <p:cBhvr>
                                        <p:cTn id="114" dur="1" fill="hold">
                                          <p:stCondLst>
                                            <p:cond delay="0"/>
                                          </p:stCondLst>
                                        </p:cTn>
                                        <p:tgtEl>
                                          <p:spTgt spid="416787"/>
                                        </p:tgtEl>
                                        <p:attrNameLst>
                                          <p:attrName>style.visibility</p:attrName>
                                        </p:attrNameLst>
                                      </p:cBhvr>
                                      <p:to>
                                        <p:strVal val="visible"/>
                                      </p:to>
                                    </p:set>
                                    <p:animEffect transition="in" filter="box(in)">
                                      <p:cBhvr>
                                        <p:cTn id="115" dur="500"/>
                                        <p:tgtEl>
                                          <p:spTgt spid="416787"/>
                                        </p:tgtEl>
                                      </p:cBhvr>
                                    </p:animEffect>
                                  </p:childTnLst>
                                </p:cTn>
                              </p:par>
                              <p:par>
                                <p:cTn id="116" presetID="4" presetClass="entr" presetSubtype="16" fill="hold" nodeType="withEffect">
                                  <p:stCondLst>
                                    <p:cond delay="0"/>
                                  </p:stCondLst>
                                  <p:childTnLst>
                                    <p:set>
                                      <p:cBhvr>
                                        <p:cTn id="117" dur="1" fill="hold">
                                          <p:stCondLst>
                                            <p:cond delay="0"/>
                                          </p:stCondLst>
                                        </p:cTn>
                                        <p:tgtEl>
                                          <p:spTgt spid="416782"/>
                                        </p:tgtEl>
                                        <p:attrNameLst>
                                          <p:attrName>style.visibility</p:attrName>
                                        </p:attrNameLst>
                                      </p:cBhvr>
                                      <p:to>
                                        <p:strVal val="visible"/>
                                      </p:to>
                                    </p:set>
                                    <p:animEffect transition="in" filter="box(in)">
                                      <p:cBhvr>
                                        <p:cTn id="118" dur="500"/>
                                        <p:tgtEl>
                                          <p:spTgt spid="416782"/>
                                        </p:tgtEl>
                                      </p:cBhvr>
                                    </p:animEffec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4" presetClass="entr" presetSubtype="16" fill="hold" grpId="0" nodeType="clickEffect">
                                  <p:stCondLst>
                                    <p:cond delay="0"/>
                                  </p:stCondLst>
                                  <p:childTnLst>
                                    <p:set>
                                      <p:cBhvr>
                                        <p:cTn id="122" dur="1" fill="hold">
                                          <p:stCondLst>
                                            <p:cond delay="0"/>
                                          </p:stCondLst>
                                        </p:cTn>
                                        <p:tgtEl>
                                          <p:spTgt spid="416806"/>
                                        </p:tgtEl>
                                        <p:attrNameLst>
                                          <p:attrName>style.visibility</p:attrName>
                                        </p:attrNameLst>
                                      </p:cBhvr>
                                      <p:to>
                                        <p:strVal val="visible"/>
                                      </p:to>
                                    </p:set>
                                    <p:animEffect transition="in" filter="box(in)">
                                      <p:cBhvr>
                                        <p:cTn id="123" dur="500"/>
                                        <p:tgtEl>
                                          <p:spTgt spid="416806"/>
                                        </p:tgtEl>
                                      </p:cBhvr>
                                    </p:animEffect>
                                  </p:childTnLst>
                                </p:cTn>
                              </p:par>
                              <p:par>
                                <p:cTn id="124" presetID="4" presetClass="entr" presetSubtype="16" fill="hold" nodeType="withEffect">
                                  <p:stCondLst>
                                    <p:cond delay="0"/>
                                  </p:stCondLst>
                                  <p:childTnLst>
                                    <p:set>
                                      <p:cBhvr>
                                        <p:cTn id="125" dur="1" fill="hold">
                                          <p:stCondLst>
                                            <p:cond delay="0"/>
                                          </p:stCondLst>
                                        </p:cTn>
                                        <p:tgtEl>
                                          <p:spTgt spid="416805"/>
                                        </p:tgtEl>
                                        <p:attrNameLst>
                                          <p:attrName>style.visibility</p:attrName>
                                        </p:attrNameLst>
                                      </p:cBhvr>
                                      <p:to>
                                        <p:strVal val="visible"/>
                                      </p:to>
                                    </p:set>
                                    <p:animEffect transition="in" filter="box(in)">
                                      <p:cBhvr>
                                        <p:cTn id="126" dur="500"/>
                                        <p:tgtEl>
                                          <p:spTgt spid="416805"/>
                                        </p:tgtEl>
                                      </p:cBhvr>
                                    </p:animEffec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3" presetClass="entr" presetSubtype="10" fill="hold" grpId="0" nodeType="clickEffect">
                                  <p:stCondLst>
                                    <p:cond delay="0"/>
                                  </p:stCondLst>
                                  <p:childTnLst>
                                    <p:set>
                                      <p:cBhvr>
                                        <p:cTn id="130" dur="1" fill="hold">
                                          <p:stCondLst>
                                            <p:cond delay="0"/>
                                          </p:stCondLst>
                                        </p:cTn>
                                        <p:tgtEl>
                                          <p:spTgt spid="416798"/>
                                        </p:tgtEl>
                                        <p:attrNameLst>
                                          <p:attrName>style.visibility</p:attrName>
                                        </p:attrNameLst>
                                      </p:cBhvr>
                                      <p:to>
                                        <p:strVal val="visible"/>
                                      </p:to>
                                    </p:set>
                                    <p:animEffect transition="in" filter="blinds(horizontal)">
                                      <p:cBhvr>
                                        <p:cTn id="131" dur="500"/>
                                        <p:tgtEl>
                                          <p:spTgt spid="416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6803" grpId="0"/>
      <p:bldP spid="416804" grpId="0"/>
      <p:bldP spid="416773" grpId="0"/>
      <p:bldP spid="416783" grpId="0"/>
      <p:bldP spid="416784" grpId="0"/>
      <p:bldP spid="416786" grpId="0"/>
      <p:bldP spid="416787" grpId="0"/>
      <p:bldP spid="416792" grpId="0"/>
      <p:bldP spid="416793" grpId="0"/>
      <p:bldP spid="416794" grpId="0"/>
      <p:bldP spid="416795" grpId="0"/>
      <p:bldP spid="416796" grpId="0"/>
      <p:bldP spid="416797" grpId="0"/>
      <p:bldP spid="416798" grpId="0" animBg="1"/>
      <p:bldP spid="416802" grpId="0"/>
      <p:bldP spid="41680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灯片编号占位符 3">
            <a:extLst>
              <a:ext uri="{FF2B5EF4-FFF2-40B4-BE49-F238E27FC236}">
                <a16:creationId xmlns:a16="http://schemas.microsoft.com/office/drawing/2014/main" id="{AF98F05F-7778-4A73-978A-D60A5AEA050F}"/>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8485F475-2055-4A52-82AA-1A0325B34B00}" type="slidenum">
              <a:rPr lang="en-US" altLang="zh-CN" sz="1400" smtClean="0"/>
              <a:pPr>
                <a:spcBef>
                  <a:spcPct val="0"/>
                </a:spcBef>
                <a:buFontTx/>
                <a:buNone/>
              </a:pPr>
              <a:t>63</a:t>
            </a:fld>
            <a:endParaRPr lang="en-US" altLang="zh-CN" sz="1400"/>
          </a:p>
        </p:txBody>
      </p:sp>
      <p:sp>
        <p:nvSpPr>
          <p:cNvPr id="70659" name="Line 2">
            <a:extLst>
              <a:ext uri="{FF2B5EF4-FFF2-40B4-BE49-F238E27FC236}">
                <a16:creationId xmlns:a16="http://schemas.microsoft.com/office/drawing/2014/main" id="{754CB803-E715-4A06-A099-AFB107800EC3}"/>
              </a:ext>
            </a:extLst>
          </p:cNvPr>
          <p:cNvSpPr>
            <a:spLocks noChangeShapeType="1"/>
          </p:cNvSpPr>
          <p:nvPr/>
        </p:nvSpPr>
        <p:spPr bwMode="auto">
          <a:xfrm>
            <a:off x="3175" y="730250"/>
            <a:ext cx="9144000" cy="0"/>
          </a:xfrm>
          <a:prstGeom prst="line">
            <a:avLst/>
          </a:prstGeom>
          <a:noFill/>
          <a:ln w="127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0660" name="Rectangle 3">
            <a:extLst>
              <a:ext uri="{FF2B5EF4-FFF2-40B4-BE49-F238E27FC236}">
                <a16:creationId xmlns:a16="http://schemas.microsoft.com/office/drawing/2014/main" id="{564A938D-913C-4091-8DA0-853B99EB6C2E}"/>
              </a:ext>
            </a:extLst>
          </p:cNvPr>
          <p:cNvSpPr>
            <a:spLocks noChangeArrowheads="1"/>
          </p:cNvSpPr>
          <p:nvPr/>
        </p:nvSpPr>
        <p:spPr bwMode="auto">
          <a:xfrm>
            <a:off x="2484438" y="188913"/>
            <a:ext cx="3529012" cy="457200"/>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zh-CN" altLang="en-US" sz="2400" b="1">
                <a:latin typeface="楷体_GB2312" panose="02010609030101010101" pitchFamily="49" charset="-122"/>
                <a:ea typeface="楷体_GB2312" panose="02010609030101010101" pitchFamily="49" charset="-122"/>
              </a:rPr>
              <a:t>寡  头</a:t>
            </a:r>
          </a:p>
        </p:txBody>
      </p:sp>
      <p:sp>
        <p:nvSpPr>
          <p:cNvPr id="417797" name="AutoShape 5">
            <a:extLst>
              <a:ext uri="{FF2B5EF4-FFF2-40B4-BE49-F238E27FC236}">
                <a16:creationId xmlns:a16="http://schemas.microsoft.com/office/drawing/2014/main" id="{1FD755BF-10C7-4B5B-A0EB-67E3FED6EC20}"/>
              </a:ext>
            </a:extLst>
          </p:cNvPr>
          <p:cNvSpPr>
            <a:spLocks noChangeArrowheads="1"/>
          </p:cNvSpPr>
          <p:nvPr/>
        </p:nvSpPr>
        <p:spPr bwMode="auto">
          <a:xfrm>
            <a:off x="900113" y="908050"/>
            <a:ext cx="4319587" cy="431800"/>
          </a:xfrm>
          <a:prstGeom prst="roundRect">
            <a:avLst>
              <a:gd name="adj" fmla="val 16667"/>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zh-CN" altLang="en-US" sz="2400" b="1">
                <a:latin typeface="楷体_GB2312" panose="02010609030101010101" pitchFamily="49" charset="-122"/>
                <a:ea typeface="楷体_GB2312" panose="02010609030101010101" pitchFamily="49" charset="-122"/>
              </a:rPr>
              <a:t>斯威齐模型</a:t>
            </a:r>
          </a:p>
        </p:txBody>
      </p:sp>
      <p:sp>
        <p:nvSpPr>
          <p:cNvPr id="417798" name="Rectangle 6">
            <a:extLst>
              <a:ext uri="{FF2B5EF4-FFF2-40B4-BE49-F238E27FC236}">
                <a16:creationId xmlns:a16="http://schemas.microsoft.com/office/drawing/2014/main" id="{A37AD3C4-29E8-465D-B2AF-F8DF46592F07}"/>
              </a:ext>
            </a:extLst>
          </p:cNvPr>
          <p:cNvSpPr>
            <a:spLocks noChangeArrowheads="1"/>
          </p:cNvSpPr>
          <p:nvPr/>
        </p:nvSpPr>
        <p:spPr bwMode="auto">
          <a:xfrm>
            <a:off x="755650" y="1484313"/>
            <a:ext cx="7345363"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Clr>
                <a:srgbClr val="0000FF"/>
              </a:buClr>
              <a:buFont typeface="Wingdings" panose="05000000000000000000" pitchFamily="2" charset="2"/>
              <a:buChar char="l"/>
            </a:pPr>
            <a:r>
              <a:rPr lang="en-US" altLang="zh-CN" sz="2400" b="1">
                <a:latin typeface="楷体_GB2312" panose="02010609030101010101" pitchFamily="49" charset="-122"/>
                <a:ea typeface="楷体_GB2312" panose="02010609030101010101" pitchFamily="49" charset="-122"/>
              </a:rPr>
              <a:t> </a:t>
            </a:r>
            <a:r>
              <a:rPr lang="zh-CN" altLang="en-US" sz="2400" b="1">
                <a:latin typeface="楷体_GB2312" panose="02010609030101010101" pitchFamily="49" charset="-122"/>
                <a:ea typeface="楷体_GB2312" panose="02010609030101010101" pitchFamily="49" charset="-122"/>
              </a:rPr>
              <a:t>弯折的需求曲线分析有两个缺点。</a:t>
            </a:r>
          </a:p>
          <a:p>
            <a:pPr eaLnBrk="1" hangingPunct="1">
              <a:spcBef>
                <a:spcPct val="0"/>
              </a:spcBef>
              <a:buFontTx/>
              <a:buNone/>
            </a:pPr>
            <a:r>
              <a:rPr lang="zh-CN" altLang="en-US" sz="2400" b="1">
                <a:latin typeface="楷体_GB2312" panose="02010609030101010101" pitchFamily="49" charset="-122"/>
                <a:ea typeface="楷体_GB2312" panose="02010609030101010101" pitchFamily="49" charset="-122"/>
              </a:rPr>
              <a:t>   </a:t>
            </a:r>
            <a:r>
              <a:rPr lang="zh-CN" altLang="en-US" sz="2400" b="1">
                <a:solidFill>
                  <a:srgbClr val="FF0000"/>
                </a:solidFill>
                <a:latin typeface="楷体_GB2312" panose="02010609030101010101" pitchFamily="49" charset="-122"/>
                <a:ea typeface="楷体_GB2312" panose="02010609030101010101" pitchFamily="49" charset="-122"/>
              </a:rPr>
              <a:t>第一，</a:t>
            </a:r>
            <a:r>
              <a:rPr lang="zh-CN" altLang="en-US" sz="2400" b="1">
                <a:latin typeface="楷体_GB2312" panose="02010609030101010101" pitchFamily="49" charset="-122"/>
                <a:ea typeface="楷体_GB2312" panose="02010609030101010101" pitchFamily="49" charset="-122"/>
              </a:rPr>
              <a:t>它没有解释为什么现行价格会是图中的</a:t>
            </a:r>
          </a:p>
          <a:p>
            <a:pPr eaLnBrk="1" hangingPunct="1">
              <a:spcBef>
                <a:spcPct val="0"/>
              </a:spcBef>
              <a:buFontTx/>
              <a:buNone/>
            </a:pPr>
            <a:r>
              <a:rPr lang="en-US" altLang="zh-CN" sz="2400" b="1" i="1">
                <a:latin typeface="Times New Roman" panose="02020603050405020304" pitchFamily="18" charset="0"/>
                <a:ea typeface="楷体_GB2312" panose="02010609030101010101" pitchFamily="49" charset="-122"/>
              </a:rPr>
              <a:t>P</a:t>
            </a:r>
            <a:r>
              <a:rPr lang="en-US" altLang="zh-CN" sz="2000" b="1" i="1">
                <a:latin typeface="Times New Roman" panose="02020603050405020304" pitchFamily="18" charset="0"/>
                <a:ea typeface="楷体_GB2312" panose="02010609030101010101" pitchFamily="49" charset="-122"/>
              </a:rPr>
              <a:t>e</a:t>
            </a:r>
            <a:r>
              <a:rPr lang="zh-CN" altLang="en-US" sz="2400" b="1">
                <a:latin typeface="楷体_GB2312" panose="02010609030101010101" pitchFamily="49" charset="-122"/>
                <a:ea typeface="楷体_GB2312" panose="02010609030101010101" pitchFamily="49" charset="-122"/>
              </a:rPr>
              <a:t>。它仅有助于解释为什么寡头会坚守现有的价</a:t>
            </a:r>
          </a:p>
          <a:p>
            <a:pPr eaLnBrk="1" hangingPunct="1">
              <a:spcBef>
                <a:spcPct val="0"/>
              </a:spcBef>
              <a:buFontTx/>
              <a:buNone/>
            </a:pPr>
            <a:r>
              <a:rPr lang="zh-CN" altLang="en-US" sz="2400" b="1">
                <a:latin typeface="楷体_GB2312" panose="02010609030101010101" pitchFamily="49" charset="-122"/>
                <a:ea typeface="楷体_GB2312" panose="02010609030101010101" pitchFamily="49" charset="-122"/>
              </a:rPr>
              <a:t>格。折线需求曲线虽解释了价格刚性，但却没有解</a:t>
            </a:r>
          </a:p>
          <a:p>
            <a:pPr eaLnBrk="1" hangingPunct="1">
              <a:spcBef>
                <a:spcPct val="0"/>
              </a:spcBef>
              <a:buFontTx/>
              <a:buNone/>
            </a:pPr>
            <a:r>
              <a:rPr lang="zh-CN" altLang="en-US" sz="2400" b="1">
                <a:latin typeface="楷体_GB2312" panose="02010609030101010101" pitchFamily="49" charset="-122"/>
                <a:ea typeface="楷体_GB2312" panose="02010609030101010101" pitchFamily="49" charset="-122"/>
              </a:rPr>
              <a:t>释价格本身。</a:t>
            </a:r>
          </a:p>
          <a:p>
            <a:pPr eaLnBrk="1" hangingPunct="1">
              <a:spcBef>
                <a:spcPct val="0"/>
              </a:spcBef>
              <a:buFontTx/>
              <a:buNone/>
            </a:pPr>
            <a:r>
              <a:rPr lang="zh-CN" altLang="en-US" sz="2400" b="1">
                <a:latin typeface="楷体_GB2312" panose="02010609030101010101" pitchFamily="49" charset="-122"/>
                <a:ea typeface="楷体_GB2312" panose="02010609030101010101" pitchFamily="49" charset="-122"/>
              </a:rPr>
              <a:t>   </a:t>
            </a:r>
            <a:r>
              <a:rPr lang="zh-CN" altLang="en-US" sz="2400" b="1">
                <a:solidFill>
                  <a:srgbClr val="FF0000"/>
                </a:solidFill>
                <a:latin typeface="楷体_GB2312" panose="02010609030101010101" pitchFamily="49" charset="-122"/>
                <a:ea typeface="楷体_GB2312" panose="02010609030101010101" pitchFamily="49" charset="-122"/>
              </a:rPr>
              <a:t>第二，</a:t>
            </a:r>
            <a:r>
              <a:rPr lang="zh-CN" altLang="en-US" sz="2400" b="1">
                <a:latin typeface="楷体_GB2312" panose="02010609030101010101" pitchFamily="49" charset="-122"/>
                <a:ea typeface="楷体_GB2312" panose="02010609030101010101" pitchFamily="49" charset="-122"/>
              </a:rPr>
              <a:t>当宏观经济不稳时，寡头企业的价格并</a:t>
            </a:r>
          </a:p>
          <a:p>
            <a:pPr eaLnBrk="1" hangingPunct="1">
              <a:spcBef>
                <a:spcPct val="0"/>
              </a:spcBef>
              <a:buFontTx/>
              <a:buNone/>
            </a:pPr>
            <a:r>
              <a:rPr lang="zh-CN" altLang="en-US" sz="2400" b="1">
                <a:latin typeface="楷体_GB2312" panose="02010609030101010101" pitchFamily="49" charset="-122"/>
                <a:ea typeface="楷体_GB2312" panose="02010609030101010101" pitchFamily="49" charset="-122"/>
              </a:rPr>
              <a:t>不像折线需求理论讲的那样具有刚性。</a:t>
            </a:r>
          </a:p>
          <a:p>
            <a:pPr eaLnBrk="1" hangingPunct="1">
              <a:spcBef>
                <a:spcPct val="0"/>
              </a:spcBef>
              <a:buFontTx/>
              <a:buNone/>
            </a:pPr>
            <a:r>
              <a:rPr lang="zh-CN" altLang="en-US" sz="2400" b="1">
                <a:latin typeface="楷体_GB2312" panose="02010609030101010101" pitchFamily="49" charset="-122"/>
                <a:ea typeface="楷体_GB2312" panose="02010609030101010101" pitchFamily="49" charset="-122"/>
              </a:rPr>
              <a:t>   在通货膨胀时期，许多寡头都会经常且大幅度地</a:t>
            </a:r>
          </a:p>
          <a:p>
            <a:pPr eaLnBrk="1" hangingPunct="1">
              <a:spcBef>
                <a:spcPct val="0"/>
              </a:spcBef>
              <a:buFontTx/>
              <a:buNone/>
            </a:pPr>
            <a:r>
              <a:rPr lang="zh-CN" altLang="en-US" sz="2400" b="1">
                <a:latin typeface="楷体_GB2312" panose="02010609030101010101" pitchFamily="49" charset="-122"/>
                <a:ea typeface="楷体_GB2312" panose="02010609030101010101" pitchFamily="49" charset="-122"/>
              </a:rPr>
              <a:t>提高它们的价格，而在衰退时期，有的寡头会降价。</a:t>
            </a:r>
          </a:p>
          <a:p>
            <a:pPr eaLnBrk="1" hangingPunct="1">
              <a:spcBef>
                <a:spcPct val="0"/>
              </a:spcBef>
              <a:buFontTx/>
              <a:buNone/>
            </a:pPr>
            <a:r>
              <a:rPr lang="zh-CN" altLang="en-US" sz="2400" b="1">
                <a:latin typeface="楷体_GB2312" panose="02010609030101010101" pitchFamily="49" charset="-122"/>
                <a:ea typeface="楷体_GB2312" panose="02010609030101010101" pitchFamily="49" charset="-122"/>
              </a:rPr>
              <a:t>在某些情况下，这些降价会引发一场价格战</a:t>
            </a:r>
            <a:r>
              <a:rPr lang="en-US" altLang="zh-CN" sz="2400" b="1">
                <a:latin typeface="楷体_GB2312" panose="02010609030101010101" pitchFamily="49" charset="-122"/>
                <a:ea typeface="楷体_GB2312" panose="02010609030101010101" pitchFamily="49" charset="-122"/>
              </a:rPr>
              <a:t>,</a:t>
            </a:r>
            <a:r>
              <a:rPr lang="zh-CN" altLang="en-US" sz="2400" b="1">
                <a:latin typeface="楷体_GB2312" panose="02010609030101010101" pitchFamily="49" charset="-122"/>
                <a:ea typeface="楷体_GB2312" panose="02010609030101010101" pitchFamily="49" charset="-122"/>
              </a:rPr>
              <a:t>竞争对</a:t>
            </a:r>
          </a:p>
          <a:p>
            <a:pPr eaLnBrk="1" hangingPunct="1">
              <a:spcBef>
                <a:spcPct val="0"/>
              </a:spcBef>
              <a:buFontTx/>
              <a:buNone/>
            </a:pPr>
            <a:r>
              <a:rPr lang="zh-CN" altLang="en-US" sz="2400" b="1">
                <a:latin typeface="楷体_GB2312" panose="02010609030101010101" pitchFamily="49" charset="-122"/>
                <a:ea typeface="楷体_GB2312" panose="02010609030101010101" pitchFamily="49" charset="-122"/>
              </a:rPr>
              <a:t>手为维护其市场份额所进行的一轮又一轮的降价。</a:t>
            </a:r>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7797"/>
                                        </p:tgtEl>
                                        <p:attrNameLst>
                                          <p:attrName>style.visibility</p:attrName>
                                        </p:attrNameLst>
                                      </p:cBhvr>
                                      <p:to>
                                        <p:strVal val="visible"/>
                                      </p:to>
                                    </p:set>
                                    <p:anim calcmode="lin" valueType="num">
                                      <p:cBhvr additive="base">
                                        <p:cTn id="7" dur="500" fill="hold"/>
                                        <p:tgtEl>
                                          <p:spTgt spid="417797"/>
                                        </p:tgtEl>
                                        <p:attrNameLst>
                                          <p:attrName>ppt_x</p:attrName>
                                        </p:attrNameLst>
                                      </p:cBhvr>
                                      <p:tavLst>
                                        <p:tav tm="0">
                                          <p:val>
                                            <p:strVal val="#ppt_x"/>
                                          </p:val>
                                        </p:tav>
                                        <p:tav tm="100000">
                                          <p:val>
                                            <p:strVal val="#ppt_x"/>
                                          </p:val>
                                        </p:tav>
                                      </p:tavLst>
                                    </p:anim>
                                    <p:anim calcmode="lin" valueType="num">
                                      <p:cBhvr additive="base">
                                        <p:cTn id="8" dur="500" fill="hold"/>
                                        <p:tgtEl>
                                          <p:spTgt spid="41779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7798"/>
                                        </p:tgtEl>
                                        <p:attrNameLst>
                                          <p:attrName>style.visibility</p:attrName>
                                        </p:attrNameLst>
                                      </p:cBhvr>
                                      <p:to>
                                        <p:strVal val="visible"/>
                                      </p:to>
                                    </p:set>
                                    <p:anim calcmode="lin" valueType="num">
                                      <p:cBhvr additive="base">
                                        <p:cTn id="13" dur="500" fill="hold"/>
                                        <p:tgtEl>
                                          <p:spTgt spid="417798"/>
                                        </p:tgtEl>
                                        <p:attrNameLst>
                                          <p:attrName>ppt_x</p:attrName>
                                        </p:attrNameLst>
                                      </p:cBhvr>
                                      <p:tavLst>
                                        <p:tav tm="0">
                                          <p:val>
                                            <p:strVal val="#ppt_x"/>
                                          </p:val>
                                        </p:tav>
                                        <p:tav tm="100000">
                                          <p:val>
                                            <p:strVal val="#ppt_x"/>
                                          </p:val>
                                        </p:tav>
                                      </p:tavLst>
                                    </p:anim>
                                    <p:anim calcmode="lin" valueType="num">
                                      <p:cBhvr additive="base">
                                        <p:cTn id="14" dur="500" fill="hold"/>
                                        <p:tgtEl>
                                          <p:spTgt spid="4177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797" grpId="0" animBg="1"/>
      <p:bldP spid="41779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灯片编号占位符 3">
            <a:extLst>
              <a:ext uri="{FF2B5EF4-FFF2-40B4-BE49-F238E27FC236}">
                <a16:creationId xmlns:a16="http://schemas.microsoft.com/office/drawing/2014/main" id="{5CD198FE-C5B6-4573-9AF5-5B552A3BCB4F}"/>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7AC7AE7E-E3F4-400E-B22C-F33408336EFD}" type="slidenum">
              <a:rPr lang="en-US" altLang="zh-CN" sz="1400" smtClean="0"/>
              <a:pPr>
                <a:spcBef>
                  <a:spcPct val="0"/>
                </a:spcBef>
                <a:buFontTx/>
                <a:buNone/>
              </a:pPr>
              <a:t>64</a:t>
            </a:fld>
            <a:endParaRPr lang="en-US" altLang="zh-CN" sz="1400"/>
          </a:p>
        </p:txBody>
      </p:sp>
      <p:sp>
        <p:nvSpPr>
          <p:cNvPr id="71683" name="Line 2">
            <a:extLst>
              <a:ext uri="{FF2B5EF4-FFF2-40B4-BE49-F238E27FC236}">
                <a16:creationId xmlns:a16="http://schemas.microsoft.com/office/drawing/2014/main" id="{713C9B91-E06A-48C0-B7A3-25C18244FE87}"/>
              </a:ext>
            </a:extLst>
          </p:cNvPr>
          <p:cNvSpPr>
            <a:spLocks noChangeShapeType="1"/>
          </p:cNvSpPr>
          <p:nvPr/>
        </p:nvSpPr>
        <p:spPr bwMode="auto">
          <a:xfrm>
            <a:off x="3175" y="730250"/>
            <a:ext cx="9144000" cy="0"/>
          </a:xfrm>
          <a:prstGeom prst="line">
            <a:avLst/>
          </a:prstGeom>
          <a:noFill/>
          <a:ln w="127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684" name="Rectangle 3">
            <a:extLst>
              <a:ext uri="{FF2B5EF4-FFF2-40B4-BE49-F238E27FC236}">
                <a16:creationId xmlns:a16="http://schemas.microsoft.com/office/drawing/2014/main" id="{670F733E-1791-4248-90B1-09AC6BCDF625}"/>
              </a:ext>
            </a:extLst>
          </p:cNvPr>
          <p:cNvSpPr>
            <a:spLocks noChangeArrowheads="1"/>
          </p:cNvSpPr>
          <p:nvPr/>
        </p:nvSpPr>
        <p:spPr bwMode="auto">
          <a:xfrm>
            <a:off x="2484438" y="188913"/>
            <a:ext cx="3529012" cy="457200"/>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zh-CN" altLang="en-US" sz="2400" b="1">
                <a:latin typeface="楷体_GB2312" panose="02010609030101010101" pitchFamily="49" charset="-122"/>
                <a:ea typeface="楷体_GB2312" panose="02010609030101010101" pitchFamily="49" charset="-122"/>
              </a:rPr>
              <a:t>寡  头</a:t>
            </a:r>
          </a:p>
        </p:txBody>
      </p:sp>
      <p:sp>
        <p:nvSpPr>
          <p:cNvPr id="415749" name="AutoShape 5">
            <a:extLst>
              <a:ext uri="{FF2B5EF4-FFF2-40B4-BE49-F238E27FC236}">
                <a16:creationId xmlns:a16="http://schemas.microsoft.com/office/drawing/2014/main" id="{66F19EC9-B3C7-4012-BDBE-BA0783BE0343}"/>
              </a:ext>
            </a:extLst>
          </p:cNvPr>
          <p:cNvSpPr>
            <a:spLocks noChangeArrowheads="1"/>
          </p:cNvSpPr>
          <p:nvPr/>
        </p:nvSpPr>
        <p:spPr bwMode="auto">
          <a:xfrm>
            <a:off x="247650" y="703263"/>
            <a:ext cx="4321175" cy="422275"/>
          </a:xfrm>
          <a:prstGeom prst="roundRect">
            <a:avLst>
              <a:gd name="adj" fmla="val 16667"/>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b="1">
                <a:solidFill>
                  <a:schemeClr val="bg1"/>
                </a:solidFill>
                <a:latin typeface="楷体_GB2312" panose="02010609030101010101" pitchFamily="49" charset="-122"/>
                <a:ea typeface="楷体_GB2312" panose="02010609030101010101" pitchFamily="49" charset="-122"/>
              </a:rPr>
              <a:t>4</a:t>
            </a:r>
            <a:r>
              <a:rPr kumimoji="1" lang="zh-CN" altLang="en-US" b="1">
                <a:solidFill>
                  <a:schemeClr val="bg1"/>
                </a:solidFill>
                <a:latin typeface="楷体_GB2312" panose="02010609030101010101" pitchFamily="49" charset="-122"/>
                <a:ea typeface="楷体_GB2312" panose="02010609030101010101" pitchFamily="49" charset="-122"/>
              </a:rPr>
              <a:t>、斯塔克尔伯格模型</a:t>
            </a:r>
          </a:p>
        </p:txBody>
      </p:sp>
      <p:sp>
        <p:nvSpPr>
          <p:cNvPr id="415750" name="Rectangle 6">
            <a:extLst>
              <a:ext uri="{FF2B5EF4-FFF2-40B4-BE49-F238E27FC236}">
                <a16:creationId xmlns:a16="http://schemas.microsoft.com/office/drawing/2014/main" id="{FFD5ABEA-C35A-4846-923F-3E1ED52A5F5E}"/>
              </a:ext>
            </a:extLst>
          </p:cNvPr>
          <p:cNvSpPr>
            <a:spLocks noChangeArrowheads="1"/>
          </p:cNvSpPr>
          <p:nvPr/>
        </p:nvSpPr>
        <p:spPr bwMode="auto">
          <a:xfrm>
            <a:off x="107950" y="1125538"/>
            <a:ext cx="8281988" cy="452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just">
              <a:buFont typeface="Wingdings" panose="05000000000000000000" pitchFamily="2" charset="2"/>
              <a:buChar char="Ø"/>
              <a:defRPr/>
            </a:pPr>
            <a:r>
              <a:rPr lang="zh-CN" altLang="en-US" sz="2400" dirty="0">
                <a:solidFill>
                  <a:srgbClr val="000000"/>
                </a:solidFill>
                <a:latin typeface="宋体" panose="02010600030101010101" pitchFamily="2" charset="-122"/>
              </a:rPr>
              <a:t>斯塔克尔伯格模型由德国经济学家斯塔克尔伯格在1934年提出的，在斯塔克尔伯格的寡头理论中，提出了将寡头厂商的角色定位为“领导者”与“追随者”的分析范式。</a:t>
            </a:r>
          </a:p>
          <a:p>
            <a:pPr algn="just">
              <a:buFont typeface="Wingdings" panose="05000000000000000000" pitchFamily="2" charset="2"/>
              <a:buChar char="Ø"/>
              <a:defRPr/>
            </a:pPr>
            <a:r>
              <a:rPr lang="zh-CN" altLang="en-US" sz="2400" dirty="0">
                <a:solidFill>
                  <a:srgbClr val="000000"/>
                </a:solidFill>
                <a:latin typeface="宋体" panose="02010600030101010101" pitchFamily="2" charset="-122"/>
              </a:rPr>
              <a:t>斯塔博格模型的基本假设</a:t>
            </a:r>
          </a:p>
          <a:p>
            <a:pPr marL="0" indent="0" algn="just">
              <a:lnSpc>
                <a:spcPct val="60000"/>
              </a:lnSpc>
              <a:buFont typeface="Wingdings 2" panose="05020102010507070707" pitchFamily="18" charset="2"/>
              <a:buNone/>
              <a:defRPr/>
            </a:pPr>
            <a:r>
              <a:rPr lang="zh-CN" altLang="en-US" sz="2400" dirty="0">
                <a:solidFill>
                  <a:srgbClr val="000000"/>
                </a:solidFill>
                <a:latin typeface="宋体" panose="02010600030101010101" pitchFamily="2" charset="-122"/>
              </a:rPr>
              <a:t>（1）产品同质：寡头面临相同的需求曲线</a:t>
            </a:r>
          </a:p>
          <a:p>
            <a:pPr marL="0" indent="0" algn="just">
              <a:lnSpc>
                <a:spcPct val="60000"/>
              </a:lnSpc>
              <a:buFont typeface="Wingdings 2" panose="05020102010507070707" pitchFamily="18" charset="2"/>
              <a:buNone/>
              <a:defRPr/>
            </a:pPr>
            <a:r>
              <a:rPr lang="zh-CN" altLang="en-US" sz="2400" dirty="0">
                <a:solidFill>
                  <a:srgbClr val="000000"/>
                </a:solidFill>
                <a:latin typeface="宋体" panose="02010600030101010101" pitchFamily="2" charset="-122"/>
              </a:rPr>
              <a:t>（2）决策变量：产量</a:t>
            </a:r>
          </a:p>
          <a:p>
            <a:pPr marL="0" indent="0" algn="just">
              <a:lnSpc>
                <a:spcPct val="60000"/>
              </a:lnSpc>
              <a:buFont typeface="Wingdings 2" panose="05020102010507070707" pitchFamily="18" charset="2"/>
              <a:buNone/>
              <a:defRPr/>
            </a:pPr>
            <a:r>
              <a:rPr lang="zh-CN" altLang="en-US" sz="2400" dirty="0">
                <a:solidFill>
                  <a:srgbClr val="000000"/>
                </a:solidFill>
                <a:latin typeface="宋体" panose="02010600030101010101" pitchFamily="2" charset="-122"/>
              </a:rPr>
              <a:t>（3）寡头实力不对称：主导企业、追随企业</a:t>
            </a:r>
          </a:p>
          <a:p>
            <a:pPr marL="0" indent="0" algn="just">
              <a:buFont typeface="Wingdings 2" panose="05020102010507070707" pitchFamily="18" charset="2"/>
              <a:buNone/>
              <a:defRPr/>
            </a:pPr>
            <a:r>
              <a:rPr lang="zh-CN" altLang="en-US" sz="2400" dirty="0">
                <a:solidFill>
                  <a:srgbClr val="000000"/>
                </a:solidFill>
                <a:latin typeface="宋体" panose="02010600030101010101" pitchFamily="2" charset="-122"/>
              </a:rPr>
              <a:t>（4）贯序决策：主导企业占主导地位，率先做出产量决策，追随企业根据主导型企业这一决策见机行事。</a:t>
            </a:r>
          </a:p>
          <a:p>
            <a:pPr marL="0" indent="0" algn="just">
              <a:buFont typeface="Wingdings 2" panose="05020102010507070707" pitchFamily="18" charset="2"/>
              <a:buNone/>
              <a:defRPr/>
            </a:pPr>
            <a:r>
              <a:rPr lang="zh-CN" altLang="en-US" sz="2400" dirty="0">
                <a:solidFill>
                  <a:srgbClr val="000000"/>
                </a:solidFill>
                <a:latin typeface="宋体" panose="02010600030101010101" pitchFamily="2" charset="-122"/>
              </a:rPr>
              <a:t>（5）先行优势：先行的主导企业可以充分估计自己做出的产量计划所产生的追随企业的反应函数，并把这个反应函数纳入自己的目标函数，从而做出最优的产量决策。</a:t>
            </a:r>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5749"/>
                                        </p:tgtEl>
                                        <p:attrNameLst>
                                          <p:attrName>style.visibility</p:attrName>
                                        </p:attrNameLst>
                                      </p:cBhvr>
                                      <p:to>
                                        <p:strVal val="visible"/>
                                      </p:to>
                                    </p:set>
                                    <p:anim calcmode="lin" valueType="num">
                                      <p:cBhvr additive="base">
                                        <p:cTn id="7" dur="500" fill="hold"/>
                                        <p:tgtEl>
                                          <p:spTgt spid="415749"/>
                                        </p:tgtEl>
                                        <p:attrNameLst>
                                          <p:attrName>ppt_x</p:attrName>
                                        </p:attrNameLst>
                                      </p:cBhvr>
                                      <p:tavLst>
                                        <p:tav tm="0">
                                          <p:val>
                                            <p:strVal val="#ppt_x"/>
                                          </p:val>
                                        </p:tav>
                                        <p:tav tm="100000">
                                          <p:val>
                                            <p:strVal val="#ppt_x"/>
                                          </p:val>
                                        </p:tav>
                                      </p:tavLst>
                                    </p:anim>
                                    <p:anim calcmode="lin" valueType="num">
                                      <p:cBhvr additive="base">
                                        <p:cTn id="8" dur="500" fill="hold"/>
                                        <p:tgtEl>
                                          <p:spTgt spid="41574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5750"/>
                                        </p:tgtEl>
                                        <p:attrNameLst>
                                          <p:attrName>style.visibility</p:attrName>
                                        </p:attrNameLst>
                                      </p:cBhvr>
                                      <p:to>
                                        <p:strVal val="visible"/>
                                      </p:to>
                                    </p:set>
                                    <p:anim calcmode="lin" valueType="num">
                                      <p:cBhvr additive="base">
                                        <p:cTn id="13" dur="500" fill="hold"/>
                                        <p:tgtEl>
                                          <p:spTgt spid="415750"/>
                                        </p:tgtEl>
                                        <p:attrNameLst>
                                          <p:attrName>ppt_x</p:attrName>
                                        </p:attrNameLst>
                                      </p:cBhvr>
                                      <p:tavLst>
                                        <p:tav tm="0">
                                          <p:val>
                                            <p:strVal val="#ppt_x"/>
                                          </p:val>
                                        </p:tav>
                                        <p:tav tm="100000">
                                          <p:val>
                                            <p:strVal val="#ppt_x"/>
                                          </p:val>
                                        </p:tav>
                                      </p:tavLst>
                                    </p:anim>
                                    <p:anim calcmode="lin" valueType="num">
                                      <p:cBhvr additive="base">
                                        <p:cTn id="14" dur="500" fill="hold"/>
                                        <p:tgtEl>
                                          <p:spTgt spid="4157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9" grpId="0" animBg="1"/>
      <p:bldP spid="41575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A27352C2-4661-4998-B257-B9D36B31F640}"/>
              </a:ext>
            </a:extLst>
          </p:cNvPr>
          <p:cNvSpPr>
            <a:spLocks noGrp="1" noChangeArrowheads="1"/>
          </p:cNvSpPr>
          <p:nvPr>
            <p:ph type="body" idx="1"/>
          </p:nvPr>
        </p:nvSpPr>
        <p:spPr>
          <a:xfrm>
            <a:off x="514350" y="358775"/>
            <a:ext cx="7994650" cy="5616575"/>
          </a:xfrm>
        </p:spPr>
        <p:txBody>
          <a:bodyPr/>
          <a:lstStyle/>
          <a:p>
            <a:pPr>
              <a:buFont typeface="Wingdings" panose="05000000000000000000" pitchFamily="2" charset="2"/>
              <a:buChar char="Ø"/>
              <a:defRPr/>
            </a:pPr>
            <a:r>
              <a:rPr lang="zh-CN" altLang="en-US" sz="2400" dirty="0">
                <a:solidFill>
                  <a:srgbClr val="000000"/>
                </a:solidFill>
                <a:latin typeface="宋体" panose="02010600030101010101" pitchFamily="2" charset="-122"/>
              </a:rPr>
              <a:t>基本方程和目标函数：</a:t>
            </a:r>
          </a:p>
          <a:p>
            <a:pPr marL="0" indent="0">
              <a:buFont typeface="Wingdings 2" panose="05020102010507070707" pitchFamily="18" charset="2"/>
              <a:buNone/>
              <a:defRPr/>
            </a:pPr>
            <a:endParaRPr lang="zh-CN" altLang="en-US" sz="2400" dirty="0">
              <a:solidFill>
                <a:srgbClr val="000000"/>
              </a:solidFill>
              <a:latin typeface="宋体" panose="02010600030101010101" pitchFamily="2" charset="-122"/>
            </a:endParaRPr>
          </a:p>
          <a:p>
            <a:pPr>
              <a:defRPr/>
            </a:pPr>
            <a:endParaRPr lang="zh-CN" altLang="en-US" sz="2400" dirty="0">
              <a:solidFill>
                <a:srgbClr val="000000"/>
              </a:solidFill>
              <a:latin typeface="宋体" panose="02010600030101010101" pitchFamily="2" charset="-122"/>
            </a:endParaRPr>
          </a:p>
          <a:p>
            <a:pPr>
              <a:buFont typeface="Wingdings" panose="05000000000000000000" pitchFamily="2" charset="2"/>
              <a:buChar char="Ø"/>
              <a:defRPr/>
            </a:pPr>
            <a:r>
              <a:rPr lang="zh-CN" altLang="en-US" sz="2400" dirty="0">
                <a:solidFill>
                  <a:srgbClr val="000000"/>
                </a:solidFill>
                <a:latin typeface="宋体" panose="02010600030101010101" pitchFamily="2" charset="-122"/>
              </a:rPr>
              <a:t>先行主导企业的决策</a:t>
            </a:r>
          </a:p>
          <a:p>
            <a:pPr marL="0" indent="0">
              <a:buFont typeface="Wingdings 2" panose="05020102010507070707" pitchFamily="18" charset="2"/>
              <a:buNone/>
              <a:defRPr/>
            </a:pPr>
            <a:r>
              <a:rPr lang="zh-CN" altLang="en-US" sz="2400" dirty="0">
                <a:solidFill>
                  <a:srgbClr val="000000"/>
                </a:solidFill>
                <a:latin typeface="宋体" panose="02010600030101010101" pitchFamily="2" charset="-122"/>
              </a:rPr>
              <a:t>设企业1是先行的主导企业，企业2是追随企业。先行主导企业的目标函数：               ，追随企业的反应函数：</a:t>
            </a:r>
          </a:p>
          <a:p>
            <a:pPr marL="0" indent="0">
              <a:buFont typeface="Wingdings 2" panose="05020102010507070707" pitchFamily="18" charset="2"/>
              <a:buNone/>
              <a:defRPr/>
            </a:pPr>
            <a:r>
              <a:rPr lang="zh-CN" altLang="en-US" sz="2400" dirty="0">
                <a:solidFill>
                  <a:srgbClr val="000000"/>
                </a:solidFill>
                <a:latin typeface="宋体" panose="02010600030101010101" pitchFamily="2" charset="-122"/>
              </a:rPr>
              <a:t>先行主导企业将追随企业的反应函数纳入自己的目标函数：</a:t>
            </a:r>
          </a:p>
          <a:p>
            <a:pPr marL="0" indent="0">
              <a:buFont typeface="Wingdings 2" panose="05020102010507070707" pitchFamily="18" charset="2"/>
              <a:buNone/>
              <a:defRPr/>
            </a:pPr>
            <a:endParaRPr lang="zh-CN" altLang="en-US" sz="2400" dirty="0">
              <a:solidFill>
                <a:srgbClr val="000000"/>
              </a:solidFill>
              <a:latin typeface="宋体" panose="02010600030101010101" pitchFamily="2" charset="-122"/>
            </a:endParaRPr>
          </a:p>
          <a:p>
            <a:pPr marL="0" indent="0">
              <a:buFont typeface="Wingdings 2" panose="05020102010507070707" pitchFamily="18" charset="2"/>
              <a:buNone/>
              <a:defRPr/>
            </a:pPr>
            <a:r>
              <a:rPr lang="zh-CN" altLang="en-US" sz="2400" dirty="0">
                <a:solidFill>
                  <a:srgbClr val="000000"/>
                </a:solidFill>
                <a:latin typeface="宋体" panose="02010600030101010101" pitchFamily="2" charset="-122"/>
              </a:rPr>
              <a:t>斯塔博格模型的均衡解：</a:t>
            </a:r>
          </a:p>
          <a:p>
            <a:pPr marL="0" indent="0">
              <a:buFont typeface="Wingdings 2" panose="05020102010507070707" pitchFamily="18" charset="2"/>
              <a:buNone/>
              <a:defRPr/>
            </a:pPr>
            <a:r>
              <a:rPr lang="zh-CN" altLang="en-US" sz="2400" dirty="0">
                <a:solidFill>
                  <a:srgbClr val="000000"/>
                </a:solidFill>
                <a:latin typeface="宋体" panose="02010600030101010101" pitchFamily="2" charset="-122"/>
              </a:rPr>
              <a:t>由一阶条件         可得：  和</a:t>
            </a:r>
          </a:p>
          <a:p>
            <a:pPr marL="0" indent="0">
              <a:buFont typeface="Wingdings 2" panose="05020102010507070707" pitchFamily="18" charset="2"/>
              <a:buNone/>
              <a:defRPr/>
            </a:pPr>
            <a:endParaRPr lang="zh-CN" altLang="en-US" sz="2400" dirty="0">
              <a:latin typeface="宋体" panose="02010600030101010101" pitchFamily="2" charset="-122"/>
            </a:endParaRPr>
          </a:p>
        </p:txBody>
      </p:sp>
      <p:graphicFrame>
        <p:nvGraphicFramePr>
          <p:cNvPr id="72707" name="Object 3">
            <a:extLst>
              <a:ext uri="{FF2B5EF4-FFF2-40B4-BE49-F238E27FC236}">
                <a16:creationId xmlns:a16="http://schemas.microsoft.com/office/drawing/2014/main" id="{B2028D41-4ACE-426D-A721-E7C6AE3A42D6}"/>
              </a:ext>
            </a:extLst>
          </p:cNvPr>
          <p:cNvGraphicFramePr>
            <a:graphicFrameLocks noChangeAspect="1"/>
          </p:cNvGraphicFramePr>
          <p:nvPr/>
        </p:nvGraphicFramePr>
        <p:xfrm>
          <a:off x="979488" y="879475"/>
          <a:ext cx="990600" cy="317500"/>
        </p:xfrm>
        <a:graphic>
          <a:graphicData uri="http://schemas.openxmlformats.org/presentationml/2006/ole">
            <mc:AlternateContent xmlns:mc="http://schemas.openxmlformats.org/markup-compatibility/2006">
              <mc:Choice xmlns:v="urn:schemas-microsoft-com:vml" Requires="v">
                <p:oleObj spid="_x0000_s72717" r:id="rId4" imgW="635828" imgH="203465" progId="">
                  <p:embed/>
                </p:oleObj>
              </mc:Choice>
              <mc:Fallback>
                <p:oleObj r:id="rId4" imgW="635828" imgH="203465"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9488" y="879475"/>
                        <a:ext cx="9906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708" name="Object 4">
            <a:extLst>
              <a:ext uri="{FF2B5EF4-FFF2-40B4-BE49-F238E27FC236}">
                <a16:creationId xmlns:a16="http://schemas.microsoft.com/office/drawing/2014/main" id="{21CD78CC-2958-4F45-A755-518D644C5061}"/>
              </a:ext>
            </a:extLst>
          </p:cNvPr>
          <p:cNvGraphicFramePr>
            <a:graphicFrameLocks noChangeAspect="1"/>
          </p:cNvGraphicFramePr>
          <p:nvPr/>
        </p:nvGraphicFramePr>
        <p:xfrm>
          <a:off x="2576513" y="879475"/>
          <a:ext cx="1344612" cy="317500"/>
        </p:xfrm>
        <a:graphic>
          <a:graphicData uri="http://schemas.openxmlformats.org/presentationml/2006/ole">
            <mc:AlternateContent xmlns:mc="http://schemas.openxmlformats.org/markup-compatibility/2006">
              <mc:Choice xmlns:v="urn:schemas-microsoft-com:vml" Requires="v">
                <p:oleObj spid="_x0000_s72718" r:id="rId6" imgW="914797" imgH="215994" progId="">
                  <p:embed/>
                </p:oleObj>
              </mc:Choice>
              <mc:Fallback>
                <p:oleObj r:id="rId6" imgW="914797" imgH="215994" progId="">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76513" y="879475"/>
                        <a:ext cx="13446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709" name="Object 5">
            <a:extLst>
              <a:ext uri="{FF2B5EF4-FFF2-40B4-BE49-F238E27FC236}">
                <a16:creationId xmlns:a16="http://schemas.microsoft.com/office/drawing/2014/main" id="{E0536E02-B7F9-43A3-B262-E48D70B17152}"/>
              </a:ext>
            </a:extLst>
          </p:cNvPr>
          <p:cNvGraphicFramePr>
            <a:graphicFrameLocks noChangeAspect="1"/>
          </p:cNvGraphicFramePr>
          <p:nvPr/>
        </p:nvGraphicFramePr>
        <p:xfrm>
          <a:off x="1042988" y="1308100"/>
          <a:ext cx="2143125" cy="357188"/>
        </p:xfrm>
        <a:graphic>
          <a:graphicData uri="http://schemas.openxmlformats.org/presentationml/2006/ole">
            <mc:AlternateContent xmlns:mc="http://schemas.openxmlformats.org/markup-compatibility/2006">
              <mc:Choice xmlns:v="urn:schemas-microsoft-com:vml" Requires="v">
                <p:oleObj spid="_x0000_s72719" r:id="rId8" imgW="1295962" imgH="215994" progId="">
                  <p:embed/>
                </p:oleObj>
              </mc:Choice>
              <mc:Fallback>
                <p:oleObj r:id="rId8" imgW="1295962" imgH="215994" progId="">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2988" y="1308100"/>
                        <a:ext cx="2143125"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710" name="Object 6">
            <a:extLst>
              <a:ext uri="{FF2B5EF4-FFF2-40B4-BE49-F238E27FC236}">
                <a16:creationId xmlns:a16="http://schemas.microsoft.com/office/drawing/2014/main" id="{E687576F-A37D-4382-A4D8-F6DA6DD5C0DE}"/>
              </a:ext>
            </a:extLst>
          </p:cNvPr>
          <p:cNvGraphicFramePr>
            <a:graphicFrameLocks noChangeAspect="1"/>
          </p:cNvGraphicFramePr>
          <p:nvPr/>
        </p:nvGraphicFramePr>
        <p:xfrm>
          <a:off x="3656013" y="1308100"/>
          <a:ext cx="2211387" cy="357188"/>
        </p:xfrm>
        <a:graphic>
          <a:graphicData uri="http://schemas.openxmlformats.org/presentationml/2006/ole">
            <mc:AlternateContent xmlns:mc="http://schemas.openxmlformats.org/markup-compatibility/2006">
              <mc:Choice xmlns:v="urn:schemas-microsoft-com:vml" Requires="v">
                <p:oleObj spid="_x0000_s72720" r:id="rId10" imgW="1334079" imgH="215994" progId="">
                  <p:embed/>
                </p:oleObj>
              </mc:Choice>
              <mc:Fallback>
                <p:oleObj r:id="rId10" imgW="1334079" imgH="215994" progId="">
                  <p:embed/>
                  <p:pic>
                    <p:nvPicPr>
                      <p:cNvPr id="0"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56013" y="1308100"/>
                        <a:ext cx="2211387"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711" name="Object 7">
            <a:extLst>
              <a:ext uri="{FF2B5EF4-FFF2-40B4-BE49-F238E27FC236}">
                <a16:creationId xmlns:a16="http://schemas.microsoft.com/office/drawing/2014/main" id="{85330844-4B38-4715-99D0-1995FCA4678B}"/>
              </a:ext>
            </a:extLst>
          </p:cNvPr>
          <p:cNvGraphicFramePr>
            <a:graphicFrameLocks noChangeAspect="1"/>
          </p:cNvGraphicFramePr>
          <p:nvPr/>
        </p:nvGraphicFramePr>
        <p:xfrm>
          <a:off x="3059113" y="2613025"/>
          <a:ext cx="2505075" cy="344488"/>
        </p:xfrm>
        <a:graphic>
          <a:graphicData uri="http://schemas.openxmlformats.org/presentationml/2006/ole">
            <mc:AlternateContent xmlns:mc="http://schemas.openxmlformats.org/markup-compatibility/2006">
              <mc:Choice xmlns:v="urn:schemas-microsoft-com:vml" Requires="v">
                <p:oleObj spid="_x0000_s72721" r:id="rId12" imgW="1573434" imgH="215713" progId="">
                  <p:embed/>
                </p:oleObj>
              </mc:Choice>
              <mc:Fallback>
                <p:oleObj r:id="rId12" imgW="1573434" imgH="215713" progId="">
                  <p:embed/>
                  <p:pic>
                    <p:nvPicPr>
                      <p:cNvPr id="0" name="Object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59113" y="2613025"/>
                        <a:ext cx="250507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712" name="Object 8">
            <a:extLst>
              <a:ext uri="{FF2B5EF4-FFF2-40B4-BE49-F238E27FC236}">
                <a16:creationId xmlns:a16="http://schemas.microsoft.com/office/drawing/2014/main" id="{66629321-9AAE-4349-8AB5-133D1884F02C}"/>
              </a:ext>
            </a:extLst>
          </p:cNvPr>
          <p:cNvGraphicFramePr>
            <a:graphicFrameLocks noChangeAspect="1"/>
          </p:cNvGraphicFramePr>
          <p:nvPr/>
        </p:nvGraphicFramePr>
        <p:xfrm>
          <a:off x="833438" y="2957513"/>
          <a:ext cx="1284287" cy="382587"/>
        </p:xfrm>
        <a:graphic>
          <a:graphicData uri="http://schemas.openxmlformats.org/presentationml/2006/ole">
            <mc:AlternateContent xmlns:mc="http://schemas.openxmlformats.org/markup-compatibility/2006">
              <mc:Choice xmlns:v="urn:schemas-microsoft-com:vml" Requires="v">
                <p:oleObj spid="_x0000_s72722" r:id="rId14" imgW="724741" imgH="215980" progId="">
                  <p:embed/>
                </p:oleObj>
              </mc:Choice>
              <mc:Fallback>
                <p:oleObj r:id="rId14" imgW="724741" imgH="215980" progId="">
                  <p:embed/>
                  <p:pic>
                    <p:nvPicPr>
                      <p:cNvPr id="0" name="Object 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33438" y="2957513"/>
                        <a:ext cx="1284287"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713" name="Object 9">
            <a:extLst>
              <a:ext uri="{FF2B5EF4-FFF2-40B4-BE49-F238E27FC236}">
                <a16:creationId xmlns:a16="http://schemas.microsoft.com/office/drawing/2014/main" id="{E4A654F5-17F5-4E21-B152-B018C6A4F2DD}"/>
              </a:ext>
            </a:extLst>
          </p:cNvPr>
          <p:cNvGraphicFramePr>
            <a:graphicFrameLocks noChangeAspect="1"/>
          </p:cNvGraphicFramePr>
          <p:nvPr/>
        </p:nvGraphicFramePr>
        <p:xfrm>
          <a:off x="979488" y="3749675"/>
          <a:ext cx="4049712" cy="369888"/>
        </p:xfrm>
        <a:graphic>
          <a:graphicData uri="http://schemas.openxmlformats.org/presentationml/2006/ole">
            <mc:AlternateContent xmlns:mc="http://schemas.openxmlformats.org/markup-compatibility/2006">
              <mc:Choice xmlns:v="urn:schemas-microsoft-com:vml" Requires="v">
                <p:oleObj spid="_x0000_s72723" r:id="rId16" imgW="2360151" imgH="215713" progId="">
                  <p:embed/>
                </p:oleObj>
              </mc:Choice>
              <mc:Fallback>
                <p:oleObj r:id="rId16" imgW="2360151" imgH="215713" progId="">
                  <p:embed/>
                  <p:pic>
                    <p:nvPicPr>
                      <p:cNvPr id="0" name="Object 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79488" y="3749675"/>
                        <a:ext cx="40497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714" name="Object 10">
            <a:extLst>
              <a:ext uri="{FF2B5EF4-FFF2-40B4-BE49-F238E27FC236}">
                <a16:creationId xmlns:a16="http://schemas.microsoft.com/office/drawing/2014/main" id="{947B14F4-CB8B-49F2-83B5-3BC702A48E6B}"/>
              </a:ext>
            </a:extLst>
          </p:cNvPr>
          <p:cNvGraphicFramePr>
            <a:graphicFrameLocks noChangeAspect="1"/>
          </p:cNvGraphicFramePr>
          <p:nvPr/>
        </p:nvGraphicFramePr>
        <p:xfrm>
          <a:off x="2278063" y="4911725"/>
          <a:ext cx="971550" cy="792163"/>
        </p:xfrm>
        <a:graphic>
          <a:graphicData uri="http://schemas.openxmlformats.org/presentationml/2006/ole">
            <mc:AlternateContent xmlns:mc="http://schemas.openxmlformats.org/markup-compatibility/2006">
              <mc:Choice xmlns:v="urn:schemas-microsoft-com:vml" Requires="v">
                <p:oleObj spid="_x0000_s72724" r:id="rId18" imgW="546812" imgH="445080" progId="">
                  <p:embed/>
                </p:oleObj>
              </mc:Choice>
              <mc:Fallback>
                <p:oleObj r:id="rId18" imgW="546812" imgH="445080" progId="">
                  <p:embed/>
                  <p:pic>
                    <p:nvPicPr>
                      <p:cNvPr id="0" name="Object 1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278063" y="4911725"/>
                        <a:ext cx="97155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715" name="Object 11">
            <a:extLst>
              <a:ext uri="{FF2B5EF4-FFF2-40B4-BE49-F238E27FC236}">
                <a16:creationId xmlns:a16="http://schemas.microsoft.com/office/drawing/2014/main" id="{B1A3FF52-6265-4757-82DC-66E620542746}"/>
              </a:ext>
            </a:extLst>
          </p:cNvPr>
          <p:cNvGraphicFramePr>
            <a:graphicFrameLocks noChangeAspect="1"/>
          </p:cNvGraphicFramePr>
          <p:nvPr/>
        </p:nvGraphicFramePr>
        <p:xfrm>
          <a:off x="4311650" y="4935538"/>
          <a:ext cx="400050" cy="450850"/>
        </p:xfrm>
        <a:graphic>
          <a:graphicData uri="http://schemas.openxmlformats.org/presentationml/2006/ole">
            <mc:AlternateContent xmlns:mc="http://schemas.openxmlformats.org/markup-compatibility/2006">
              <mc:Choice xmlns:v="urn:schemas-microsoft-com:vml" Requires="v">
                <p:oleObj spid="_x0000_s72725" r:id="rId20" imgW="204004" imgH="229685" progId="">
                  <p:embed/>
                </p:oleObj>
              </mc:Choice>
              <mc:Fallback>
                <p:oleObj r:id="rId20" imgW="204004" imgH="229685" progId="">
                  <p:embed/>
                  <p:pic>
                    <p:nvPicPr>
                      <p:cNvPr id="0" name="Object 1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311650" y="4935538"/>
                        <a:ext cx="40005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716" name="Object 12">
            <a:extLst>
              <a:ext uri="{FF2B5EF4-FFF2-40B4-BE49-F238E27FC236}">
                <a16:creationId xmlns:a16="http://schemas.microsoft.com/office/drawing/2014/main" id="{0AA9F58F-AB37-441C-AE21-A703CB0E7F09}"/>
              </a:ext>
            </a:extLst>
          </p:cNvPr>
          <p:cNvGraphicFramePr>
            <a:graphicFrameLocks noChangeAspect="1"/>
          </p:cNvGraphicFramePr>
          <p:nvPr/>
        </p:nvGraphicFramePr>
        <p:xfrm>
          <a:off x="5180013" y="4937125"/>
          <a:ext cx="1524000" cy="450850"/>
        </p:xfrm>
        <a:graphic>
          <a:graphicData uri="http://schemas.openxmlformats.org/presentationml/2006/ole">
            <mc:AlternateContent xmlns:mc="http://schemas.openxmlformats.org/markup-compatibility/2006">
              <mc:Choice xmlns:v="urn:schemas-microsoft-com:vml" Requires="v">
                <p:oleObj spid="_x0000_s72726" r:id="rId22" imgW="775710" imgH="228898" progId="">
                  <p:embed/>
                </p:oleObj>
              </mc:Choice>
              <mc:Fallback>
                <p:oleObj r:id="rId22" imgW="775710" imgH="228898" progId="">
                  <p:embed/>
                  <p:pic>
                    <p:nvPicPr>
                      <p:cNvPr id="0" name="Object 1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180013" y="4937125"/>
                        <a:ext cx="152400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cut thruBlk="1"/>
    <p:sndAc>
      <p:stSnd>
        <p:snd r:embed="rId3" name="chimes.wav"/>
      </p:stSnd>
    </p:sndAc>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灯片编号占位符 3">
            <a:extLst>
              <a:ext uri="{FF2B5EF4-FFF2-40B4-BE49-F238E27FC236}">
                <a16:creationId xmlns:a16="http://schemas.microsoft.com/office/drawing/2014/main" id="{A8683097-D0FD-4302-9698-F5AF1A2CB1C2}"/>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D61BDB05-196D-4951-838E-D936D6A93400}" type="slidenum">
              <a:rPr lang="en-US" altLang="zh-CN" sz="1400" smtClean="0"/>
              <a:pPr>
                <a:spcBef>
                  <a:spcPct val="0"/>
                </a:spcBef>
                <a:buFontTx/>
                <a:buNone/>
              </a:pPr>
              <a:t>66</a:t>
            </a:fld>
            <a:endParaRPr lang="en-US" altLang="zh-CN" sz="1400"/>
          </a:p>
        </p:txBody>
      </p:sp>
      <p:sp>
        <p:nvSpPr>
          <p:cNvPr id="6" name="文本框 5">
            <a:extLst>
              <a:ext uri="{FF2B5EF4-FFF2-40B4-BE49-F238E27FC236}">
                <a16:creationId xmlns:a16="http://schemas.microsoft.com/office/drawing/2014/main" id="{36BF844F-B847-4B85-B7BE-3E637F74212C}"/>
              </a:ext>
            </a:extLst>
          </p:cNvPr>
          <p:cNvSpPr txBox="1">
            <a:spLocks noChangeArrowheads="1"/>
          </p:cNvSpPr>
          <p:nvPr/>
        </p:nvSpPr>
        <p:spPr bwMode="auto">
          <a:xfrm>
            <a:off x="971550" y="339725"/>
            <a:ext cx="7056438" cy="612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nSpc>
                <a:spcPct val="200000"/>
              </a:lnSpc>
              <a:spcBef>
                <a:spcPct val="0"/>
              </a:spcBef>
              <a:buFontTx/>
              <a:buNone/>
            </a:pPr>
            <a:r>
              <a:rPr lang="zh-CN" altLang="en-US" sz="2800" b="1">
                <a:latin typeface="黑体" panose="02010609060101010101" pitchFamily="49" charset="-122"/>
                <a:ea typeface="黑体" panose="02010609060101010101" pitchFamily="49" charset="-122"/>
              </a:rPr>
              <a:t>例：</a:t>
            </a:r>
            <a:endParaRPr lang="en-US" altLang="zh-CN" sz="2800" b="1">
              <a:latin typeface="黑体" panose="02010609060101010101" pitchFamily="49" charset="-122"/>
              <a:ea typeface="黑体" panose="02010609060101010101" pitchFamily="49" charset="-122"/>
            </a:endParaRPr>
          </a:p>
          <a:p>
            <a:pPr>
              <a:lnSpc>
                <a:spcPct val="200000"/>
              </a:lnSpc>
              <a:spcBef>
                <a:spcPct val="0"/>
              </a:spcBef>
              <a:buFontTx/>
              <a:buNone/>
            </a:pPr>
            <a:r>
              <a:rPr lang="en-US" altLang="zh-CN" sz="2800" b="1">
                <a:latin typeface="黑体" panose="02010609060101010101" pitchFamily="49" charset="-122"/>
                <a:ea typeface="黑体" panose="02010609060101010101" pitchFamily="49" charset="-122"/>
              </a:rPr>
              <a:t>TC</a:t>
            </a:r>
            <a:r>
              <a:rPr lang="en-US" altLang="zh-CN" sz="2800" b="1" baseline="-25000">
                <a:latin typeface="黑体" panose="02010609060101010101" pitchFamily="49" charset="-122"/>
                <a:ea typeface="黑体" panose="02010609060101010101" pitchFamily="49" charset="-122"/>
              </a:rPr>
              <a:t>1</a:t>
            </a:r>
            <a:r>
              <a:rPr lang="en-US" altLang="zh-CN" sz="2800" b="1">
                <a:latin typeface="黑体" panose="02010609060101010101" pitchFamily="49" charset="-122"/>
                <a:ea typeface="黑体" panose="02010609060101010101" pitchFamily="49" charset="-122"/>
              </a:rPr>
              <a:t>=1.2Q</a:t>
            </a:r>
            <a:r>
              <a:rPr lang="en-US" altLang="zh-CN" sz="2800" b="1" baseline="-25000">
                <a:latin typeface="黑体" panose="02010609060101010101" pitchFamily="49" charset="-122"/>
                <a:ea typeface="黑体" panose="02010609060101010101" pitchFamily="49" charset="-122"/>
              </a:rPr>
              <a:t>1</a:t>
            </a:r>
            <a:r>
              <a:rPr lang="en-US" altLang="zh-CN" sz="2800" b="1" baseline="30000">
                <a:latin typeface="黑体" panose="02010609060101010101" pitchFamily="49" charset="-122"/>
                <a:ea typeface="黑体" panose="02010609060101010101" pitchFamily="49" charset="-122"/>
              </a:rPr>
              <a:t>2</a:t>
            </a:r>
            <a:r>
              <a:rPr lang="en-US" altLang="zh-CN" sz="2800" b="1">
                <a:latin typeface="黑体" panose="02010609060101010101" pitchFamily="49" charset="-122"/>
                <a:ea typeface="黑体" panose="02010609060101010101" pitchFamily="49" charset="-122"/>
              </a:rPr>
              <a:t>+2  TC</a:t>
            </a:r>
            <a:r>
              <a:rPr lang="en-US" altLang="zh-CN" sz="2800" b="1" baseline="-25000">
                <a:latin typeface="黑体" panose="02010609060101010101" pitchFamily="49" charset="-122"/>
                <a:ea typeface="黑体" panose="02010609060101010101" pitchFamily="49" charset="-122"/>
              </a:rPr>
              <a:t>2</a:t>
            </a:r>
            <a:r>
              <a:rPr lang="en-US" altLang="zh-CN" sz="2800" b="1">
                <a:latin typeface="黑体" panose="02010609060101010101" pitchFamily="49" charset="-122"/>
                <a:ea typeface="黑体" panose="02010609060101010101" pitchFamily="49" charset="-122"/>
              </a:rPr>
              <a:t>=1.5Q</a:t>
            </a:r>
            <a:r>
              <a:rPr lang="en-US" altLang="zh-CN" sz="2800" b="1" baseline="-25000">
                <a:latin typeface="黑体" panose="02010609060101010101" pitchFamily="49" charset="-122"/>
                <a:ea typeface="黑体" panose="02010609060101010101" pitchFamily="49" charset="-122"/>
              </a:rPr>
              <a:t>2</a:t>
            </a:r>
            <a:r>
              <a:rPr lang="en-US" altLang="zh-CN" sz="2800" b="1" baseline="30000">
                <a:latin typeface="黑体" panose="02010609060101010101" pitchFamily="49" charset="-122"/>
                <a:ea typeface="黑体" panose="02010609060101010101" pitchFamily="49" charset="-122"/>
              </a:rPr>
              <a:t>2</a:t>
            </a:r>
            <a:r>
              <a:rPr lang="en-US" altLang="zh-CN" sz="2800" b="1">
                <a:latin typeface="黑体" panose="02010609060101010101" pitchFamily="49" charset="-122"/>
                <a:ea typeface="黑体" panose="02010609060101010101" pitchFamily="49" charset="-122"/>
              </a:rPr>
              <a:t>+8  P=100-Q</a:t>
            </a:r>
            <a:r>
              <a:rPr lang="zh-CN" altLang="en-US" sz="2800" b="1">
                <a:latin typeface="黑体" panose="02010609060101010101" pitchFamily="49" charset="-122"/>
                <a:ea typeface="黑体" panose="02010609060101010101" pitchFamily="49" charset="-122"/>
              </a:rPr>
              <a:t>，企业</a:t>
            </a:r>
            <a:r>
              <a:rPr lang="en-US" altLang="zh-CN" sz="2800" b="1">
                <a:latin typeface="黑体" panose="02010609060101010101" pitchFamily="49" charset="-122"/>
                <a:ea typeface="黑体" panose="02010609060101010101" pitchFamily="49" charset="-122"/>
              </a:rPr>
              <a:t>1</a:t>
            </a:r>
            <a:r>
              <a:rPr lang="zh-CN" altLang="en-US" sz="2800" b="1">
                <a:latin typeface="黑体" panose="02010609060101010101" pitchFamily="49" charset="-122"/>
                <a:ea typeface="黑体" panose="02010609060101010101" pitchFamily="49" charset="-122"/>
              </a:rPr>
              <a:t>是领导者，企业</a:t>
            </a:r>
            <a:r>
              <a:rPr lang="en-US" altLang="zh-CN" sz="2800" b="1">
                <a:latin typeface="黑体" panose="02010609060101010101" pitchFamily="49" charset="-122"/>
                <a:ea typeface="黑体" panose="02010609060101010101" pitchFamily="49" charset="-122"/>
              </a:rPr>
              <a:t>2</a:t>
            </a:r>
            <a:r>
              <a:rPr lang="zh-CN" altLang="en-US" sz="2800" b="1">
                <a:latin typeface="黑体" panose="02010609060101010101" pitchFamily="49" charset="-122"/>
                <a:ea typeface="黑体" panose="02010609060101010101" pitchFamily="49" charset="-122"/>
              </a:rPr>
              <a:t>是追随者，试计算</a:t>
            </a:r>
            <a:r>
              <a:rPr lang="en-US" altLang="zh-CN" sz="2800" b="1">
                <a:latin typeface="黑体" panose="02010609060101010101" pitchFamily="49" charset="-122"/>
                <a:ea typeface="黑体" panose="02010609060101010101" pitchFamily="49" charset="-122"/>
              </a:rPr>
              <a:t>Q</a:t>
            </a:r>
            <a:r>
              <a:rPr lang="en-US" altLang="zh-CN" sz="2800" b="1" baseline="-25000">
                <a:latin typeface="黑体" panose="02010609060101010101" pitchFamily="49" charset="-122"/>
                <a:ea typeface="黑体" panose="02010609060101010101" pitchFamily="49" charset="-122"/>
              </a:rPr>
              <a:t>1</a:t>
            </a:r>
            <a:r>
              <a:rPr lang="zh-CN" altLang="en-US" sz="2800" b="1">
                <a:latin typeface="黑体" panose="02010609060101010101" pitchFamily="49" charset="-122"/>
                <a:ea typeface="黑体" panose="02010609060101010101" pitchFamily="49" charset="-122"/>
              </a:rPr>
              <a:t>和</a:t>
            </a:r>
            <a:r>
              <a:rPr lang="en-US" altLang="zh-CN" sz="2800" b="1">
                <a:latin typeface="黑体" panose="02010609060101010101" pitchFamily="49" charset="-122"/>
                <a:ea typeface="黑体" panose="02010609060101010101" pitchFamily="49" charset="-122"/>
              </a:rPr>
              <a:t>Q</a:t>
            </a:r>
            <a:r>
              <a:rPr lang="en-US" altLang="zh-CN" sz="2800" b="1" baseline="-25000">
                <a:latin typeface="黑体" panose="02010609060101010101" pitchFamily="49" charset="-122"/>
                <a:ea typeface="黑体" panose="02010609060101010101" pitchFamily="49" charset="-122"/>
              </a:rPr>
              <a:t>2</a:t>
            </a:r>
            <a:r>
              <a:rPr lang="zh-CN" altLang="en-US" sz="2800" b="1">
                <a:latin typeface="黑体" panose="02010609060101010101" pitchFamily="49" charset="-122"/>
                <a:ea typeface="黑体" panose="02010609060101010101" pitchFamily="49" charset="-122"/>
              </a:rPr>
              <a:t>，以及两个企业的利润分别是多少？</a:t>
            </a:r>
            <a:endParaRPr lang="en-US" altLang="zh-CN" sz="2800" b="1">
              <a:latin typeface="黑体" panose="02010609060101010101" pitchFamily="49" charset="-122"/>
              <a:ea typeface="黑体" panose="02010609060101010101" pitchFamily="49" charset="-122"/>
            </a:endParaRPr>
          </a:p>
          <a:p>
            <a:pPr>
              <a:lnSpc>
                <a:spcPct val="200000"/>
              </a:lnSpc>
              <a:spcBef>
                <a:spcPct val="0"/>
              </a:spcBef>
              <a:buFontTx/>
              <a:buNone/>
            </a:pPr>
            <a:endParaRPr lang="en-US" altLang="zh-CN" sz="2800" b="1">
              <a:latin typeface="黑体" panose="02010609060101010101" pitchFamily="49" charset="-122"/>
              <a:ea typeface="黑体" panose="02010609060101010101" pitchFamily="49" charset="-122"/>
            </a:endParaRPr>
          </a:p>
          <a:p>
            <a:pPr>
              <a:lnSpc>
                <a:spcPct val="200000"/>
              </a:lnSpc>
              <a:spcBef>
                <a:spcPct val="0"/>
              </a:spcBef>
              <a:buFontTx/>
              <a:buNone/>
            </a:pPr>
            <a:r>
              <a:rPr lang="zh-CN" altLang="en-US" sz="2800" b="1">
                <a:latin typeface="黑体" panose="02010609060101010101" pitchFamily="49" charset="-122"/>
                <a:ea typeface="黑体" panose="02010609060101010101" pitchFamily="49" charset="-122"/>
              </a:rPr>
              <a:t>   参考答案：</a:t>
            </a:r>
            <a:r>
              <a:rPr lang="en-US" altLang="zh-CN" sz="2800" b="1">
                <a:latin typeface="黑体" panose="02010609060101010101" pitchFamily="49" charset="-122"/>
                <a:ea typeface="黑体" panose="02010609060101010101" pitchFamily="49" charset="-122"/>
              </a:rPr>
              <a:t>Q</a:t>
            </a:r>
            <a:r>
              <a:rPr lang="en-US" altLang="zh-CN" sz="2800" b="1" baseline="-25000">
                <a:latin typeface="黑体" panose="02010609060101010101" pitchFamily="49" charset="-122"/>
                <a:ea typeface="黑体" panose="02010609060101010101" pitchFamily="49" charset="-122"/>
              </a:rPr>
              <a:t>1</a:t>
            </a:r>
            <a:r>
              <a:rPr lang="en-US" altLang="zh-CN" sz="2800" b="1">
                <a:latin typeface="黑体" panose="02010609060101010101" pitchFamily="49" charset="-122"/>
                <a:ea typeface="黑体" panose="02010609060101010101" pitchFamily="49" charset="-122"/>
              </a:rPr>
              <a:t>=20 Q</a:t>
            </a:r>
            <a:r>
              <a:rPr lang="en-US" altLang="zh-CN" sz="2800" b="1" baseline="-25000">
                <a:latin typeface="黑体" panose="02010609060101010101" pitchFamily="49" charset="-122"/>
                <a:ea typeface="黑体" panose="02010609060101010101" pitchFamily="49" charset="-122"/>
              </a:rPr>
              <a:t>2</a:t>
            </a:r>
            <a:r>
              <a:rPr lang="en-US" altLang="zh-CN" sz="2800" b="1">
                <a:latin typeface="黑体" panose="02010609060101010101" pitchFamily="49" charset="-122"/>
                <a:ea typeface="黑体" panose="02010609060101010101" pitchFamily="49" charset="-122"/>
              </a:rPr>
              <a:t>=16</a:t>
            </a:r>
            <a:r>
              <a:rPr lang="zh-CN" altLang="en-US" sz="2800" b="1">
                <a:latin typeface="黑体" panose="02010609060101010101" pitchFamily="49" charset="-122"/>
                <a:ea typeface="黑体" panose="02010609060101010101" pitchFamily="49" charset="-122"/>
              </a:rPr>
              <a:t>；</a:t>
            </a:r>
            <a:r>
              <a:rPr lang="en-US" altLang="zh-CN" sz="2800" b="1">
                <a:latin typeface="Symbol" panose="05050102010706020507" pitchFamily="18" charset="2"/>
                <a:ea typeface="黑体" panose="02010609060101010101" pitchFamily="49" charset="-122"/>
              </a:rPr>
              <a:t>p</a:t>
            </a:r>
            <a:r>
              <a:rPr lang="en-US" altLang="zh-CN" sz="2800" b="1" baseline="-25000">
                <a:latin typeface="黑体" panose="02010609060101010101" pitchFamily="49" charset="-122"/>
                <a:ea typeface="黑体" panose="02010609060101010101" pitchFamily="49" charset="-122"/>
              </a:rPr>
              <a:t>1</a:t>
            </a:r>
            <a:r>
              <a:rPr lang="en-US" altLang="zh-CN" sz="2800" b="1">
                <a:latin typeface="黑体" panose="02010609060101010101" pitchFamily="49" charset="-122"/>
                <a:ea typeface="黑体" panose="02010609060101010101" pitchFamily="49" charset="-122"/>
              </a:rPr>
              <a:t>=798 </a:t>
            </a:r>
            <a:r>
              <a:rPr lang="en-US" altLang="zh-CN" sz="2800" b="1">
                <a:latin typeface="Symbol" panose="05050102010706020507" pitchFamily="18" charset="2"/>
                <a:ea typeface="黑体" panose="02010609060101010101" pitchFamily="49" charset="-122"/>
              </a:rPr>
              <a:t>p</a:t>
            </a:r>
            <a:r>
              <a:rPr lang="en-US" altLang="zh-CN" sz="2800" b="1" baseline="-25000">
                <a:latin typeface="黑体" panose="02010609060101010101" pitchFamily="49" charset="-122"/>
                <a:ea typeface="黑体" panose="02010609060101010101" pitchFamily="49" charset="-122"/>
              </a:rPr>
              <a:t>2</a:t>
            </a:r>
            <a:r>
              <a:rPr lang="en-US" altLang="zh-CN" sz="2800" b="1">
                <a:latin typeface="黑体" panose="02010609060101010101" pitchFamily="49" charset="-122"/>
                <a:ea typeface="黑体" panose="02010609060101010101" pitchFamily="49" charset="-122"/>
              </a:rPr>
              <a:t>=632</a:t>
            </a:r>
            <a:endParaRPr lang="zh-CN" altLang="en-US" sz="2800" b="1">
              <a:latin typeface="黑体" panose="02010609060101010101" pitchFamily="49" charset="-122"/>
              <a:ea typeface="黑体" panose="02010609060101010101" pitchFamily="49" charset="-122"/>
            </a:endParaRPr>
          </a:p>
          <a:p>
            <a:pPr>
              <a:lnSpc>
                <a:spcPct val="200000"/>
              </a:lnSpc>
              <a:spcBef>
                <a:spcPct val="0"/>
              </a:spcBef>
              <a:buFontTx/>
              <a:buNone/>
            </a:pPr>
            <a:endParaRPr lang="zh-CN" altLang="en-US" sz="2800" b="1">
              <a:latin typeface="黑体" panose="02010609060101010101" pitchFamily="49" charset="-122"/>
              <a:ea typeface="黑体" panose="02010609060101010101" pitchFamily="49" charset="-122"/>
            </a:endParaRPr>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fade">
                                      <p:cBhvr>
                                        <p:cTn id="7" dur="1000"/>
                                        <p:tgtEl>
                                          <p:spTgt spid="6">
                                            <p:txEl>
                                              <p:pRg st="3" end="3"/>
                                            </p:txEl>
                                          </p:spTgt>
                                        </p:tgtEl>
                                      </p:cBhvr>
                                    </p:animEffect>
                                    <p:anim calcmode="lin" valueType="num">
                                      <p:cBhvr>
                                        <p:cTn id="8"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灯片编号占位符 3">
            <a:extLst>
              <a:ext uri="{FF2B5EF4-FFF2-40B4-BE49-F238E27FC236}">
                <a16:creationId xmlns:a16="http://schemas.microsoft.com/office/drawing/2014/main" id="{0DB4DDC7-B8D0-4E5A-B0AD-28A11C9A77E5}"/>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F3AEA18C-C644-4A01-A500-368146F24882}" type="slidenum">
              <a:rPr lang="en-US" altLang="zh-CN" sz="1400" smtClean="0"/>
              <a:pPr>
                <a:spcBef>
                  <a:spcPct val="0"/>
                </a:spcBef>
                <a:buFontTx/>
                <a:buNone/>
              </a:pPr>
              <a:t>67</a:t>
            </a:fld>
            <a:endParaRPr lang="en-US" altLang="zh-CN" sz="1400"/>
          </a:p>
        </p:txBody>
      </p:sp>
      <p:sp>
        <p:nvSpPr>
          <p:cNvPr id="352258" name="Rectangle 2">
            <a:hlinkClick r:id="rId2" action="ppaction://hlinksldjump"/>
            <a:extLst>
              <a:ext uri="{FF2B5EF4-FFF2-40B4-BE49-F238E27FC236}">
                <a16:creationId xmlns:a16="http://schemas.microsoft.com/office/drawing/2014/main" id="{1E744EC0-3087-4AA3-863B-866F35ED89F3}"/>
              </a:ext>
            </a:extLst>
          </p:cNvPr>
          <p:cNvSpPr>
            <a:spLocks noChangeArrowheads="1"/>
          </p:cNvSpPr>
          <p:nvPr/>
        </p:nvSpPr>
        <p:spPr bwMode="auto">
          <a:xfrm>
            <a:off x="755650" y="333375"/>
            <a:ext cx="6048375" cy="719138"/>
          </a:xfrm>
          <a:prstGeom prst="rect">
            <a:avLst/>
          </a:prstGeom>
          <a:solidFill>
            <a:schemeClr val="bg2"/>
          </a:solidFill>
          <a:ln w="34925">
            <a:solidFill>
              <a:srgbClr val="FF0000"/>
            </a:solidFill>
            <a:miter lim="800000"/>
            <a:headEnd/>
            <a:tailEnd/>
          </a:ln>
          <a:effectLst>
            <a:prstShdw prst="shdw17" dist="17961" dir="2700000">
              <a:srgbClr val="CC0000"/>
            </a:prstShdw>
          </a:effectLst>
        </p:spPr>
        <p:txBody>
          <a:bodyPr lIns="18000" tIns="46800" rIns="18000" bIns="46800" anchor="ctr"/>
          <a:lstStyle/>
          <a:p>
            <a:pPr algn="dist" eaLnBrk="1" hangingPunct="1">
              <a:defRPr/>
            </a:pPr>
            <a:r>
              <a:rPr kumimoji="1" lang="en-US" altLang="zh-CN" sz="3200" dirty="0">
                <a:solidFill>
                  <a:srgbClr val="990033"/>
                </a:solidFill>
                <a:effectLst>
                  <a:outerShdw blurRad="38100" dist="38100" dir="2700000" algn="tl">
                    <a:srgbClr val="000000"/>
                  </a:outerShdw>
                </a:effectLst>
                <a:latin typeface="Tahoma" pitchFamily="34" charset="0"/>
                <a:ea typeface="楷体_GB2312" pitchFamily="49" charset="-122"/>
              </a:rPr>
              <a:t>5</a:t>
            </a:r>
            <a:r>
              <a:rPr kumimoji="1" lang="zh-CN" altLang="en-US" sz="3200" dirty="0">
                <a:solidFill>
                  <a:srgbClr val="990033"/>
                </a:solidFill>
                <a:effectLst>
                  <a:outerShdw blurRad="38100" dist="38100" dir="2700000" algn="tl">
                    <a:srgbClr val="000000"/>
                  </a:outerShdw>
                </a:effectLst>
                <a:latin typeface="Tahoma" pitchFamily="34" charset="0"/>
                <a:ea typeface="楷体_GB2312" pitchFamily="49" charset="-122"/>
              </a:rPr>
              <a:t>、勾结性寡头市场模型</a:t>
            </a:r>
          </a:p>
        </p:txBody>
      </p:sp>
      <p:grpSp>
        <p:nvGrpSpPr>
          <p:cNvPr id="352259" name="Group 3">
            <a:extLst>
              <a:ext uri="{FF2B5EF4-FFF2-40B4-BE49-F238E27FC236}">
                <a16:creationId xmlns:a16="http://schemas.microsoft.com/office/drawing/2014/main" id="{0AC32D08-63D6-4C82-A0EF-36E4F5FCE894}"/>
              </a:ext>
            </a:extLst>
          </p:cNvPr>
          <p:cNvGrpSpPr>
            <a:grpSpLocks/>
          </p:cNvGrpSpPr>
          <p:nvPr/>
        </p:nvGrpSpPr>
        <p:grpSpPr bwMode="auto">
          <a:xfrm>
            <a:off x="1371600" y="1295400"/>
            <a:ext cx="6858000" cy="1981200"/>
            <a:chOff x="480" y="816"/>
            <a:chExt cx="4320" cy="1248"/>
          </a:xfrm>
        </p:grpSpPr>
        <p:sp>
          <p:nvSpPr>
            <p:cNvPr id="74762" name="Rectangle 4">
              <a:extLst>
                <a:ext uri="{FF2B5EF4-FFF2-40B4-BE49-F238E27FC236}">
                  <a16:creationId xmlns:a16="http://schemas.microsoft.com/office/drawing/2014/main" id="{3D8E6096-514F-4174-BCEB-EA230213F921}"/>
                </a:ext>
              </a:extLst>
            </p:cNvPr>
            <p:cNvSpPr>
              <a:spLocks noChangeArrowheads="1"/>
            </p:cNvSpPr>
            <p:nvPr/>
          </p:nvSpPr>
          <p:spPr bwMode="auto">
            <a:xfrm>
              <a:off x="480" y="864"/>
              <a:ext cx="1104"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zh-CN" altLang="en-US" sz="2800" b="1">
                  <a:latin typeface="Times New Roman" panose="02020603050405020304" pitchFamily="18" charset="0"/>
                  <a:ea typeface="华文新魏" panose="02010800040101010101" pitchFamily="2" charset="-122"/>
                </a:rPr>
                <a:t>公开勾结</a:t>
              </a:r>
            </a:p>
          </p:txBody>
        </p:sp>
        <p:sp>
          <p:nvSpPr>
            <p:cNvPr id="352261" name="Rectangle 5">
              <a:extLst>
                <a:ext uri="{FF2B5EF4-FFF2-40B4-BE49-F238E27FC236}">
                  <a16:creationId xmlns:a16="http://schemas.microsoft.com/office/drawing/2014/main" id="{068CA193-99ED-4A47-B8AB-21EF19C518AF}"/>
                </a:ext>
              </a:extLst>
            </p:cNvPr>
            <p:cNvSpPr>
              <a:spLocks noChangeArrowheads="1"/>
            </p:cNvSpPr>
            <p:nvPr/>
          </p:nvSpPr>
          <p:spPr bwMode="auto">
            <a:xfrm>
              <a:off x="624" y="1296"/>
              <a:ext cx="816"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algn="ctr" eaLnBrk="1" hangingPunct="1">
                <a:defRPr/>
              </a:pPr>
              <a:r>
                <a:rPr kumimoji="1" lang="zh-CN" altLang="en-US" sz="2400" b="1">
                  <a:solidFill>
                    <a:srgbClr val="CC0000"/>
                  </a:solidFill>
                  <a:effectLst>
                    <a:outerShdw blurRad="38100" dist="38100" dir="2700000" algn="tl">
                      <a:srgbClr val="C0C0C0"/>
                    </a:outerShdw>
                  </a:effectLst>
                  <a:latin typeface="Times New Roman" pitchFamily="18" charset="0"/>
                  <a:ea typeface="楷体_GB2312" pitchFamily="49" charset="-122"/>
                </a:rPr>
                <a:t>卡特尔</a:t>
              </a:r>
            </a:p>
          </p:txBody>
        </p:sp>
        <p:sp>
          <p:nvSpPr>
            <p:cNvPr id="74764" name="Rectangle 6">
              <a:extLst>
                <a:ext uri="{FF2B5EF4-FFF2-40B4-BE49-F238E27FC236}">
                  <a16:creationId xmlns:a16="http://schemas.microsoft.com/office/drawing/2014/main" id="{91F72F7D-98B5-4B07-ACAE-0D44B1F08A5C}"/>
                </a:ext>
              </a:extLst>
            </p:cNvPr>
            <p:cNvSpPr>
              <a:spLocks noChangeArrowheads="1"/>
            </p:cNvSpPr>
            <p:nvPr/>
          </p:nvSpPr>
          <p:spPr bwMode="auto">
            <a:xfrm>
              <a:off x="1776" y="816"/>
              <a:ext cx="2640" cy="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lvl1pPr indent="3810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120000"/>
                </a:lnSpc>
                <a:spcBef>
                  <a:spcPct val="0"/>
                </a:spcBef>
                <a:buFontTx/>
                <a:buNone/>
              </a:pPr>
              <a:r>
                <a:rPr kumimoji="1" lang="zh-CN" altLang="en-US" sz="2000" b="1">
                  <a:latin typeface="Times New Roman" panose="02020603050405020304" pitchFamily="18" charset="0"/>
                </a:rPr>
                <a:t>为了维持较高价格通过明确协议正式勾结在一起的一群厂商</a:t>
              </a:r>
            </a:p>
            <a:p>
              <a:pPr eaLnBrk="1" hangingPunct="1">
                <a:lnSpc>
                  <a:spcPct val="120000"/>
                </a:lnSpc>
                <a:spcBef>
                  <a:spcPct val="0"/>
                </a:spcBef>
                <a:buFont typeface="Wingdings" panose="05000000000000000000" pitchFamily="2" charset="2"/>
                <a:buChar char="q"/>
              </a:pPr>
              <a:r>
                <a:rPr kumimoji="1" lang="zh-CN" altLang="en-US" sz="2000">
                  <a:solidFill>
                    <a:srgbClr val="CC0000"/>
                  </a:solidFill>
                  <a:latin typeface="Times New Roman" panose="02020603050405020304" pitchFamily="18" charset="0"/>
                  <a:ea typeface="楷体_GB2312" panose="02010609030101010101" pitchFamily="49" charset="-122"/>
                </a:rPr>
                <a:t>制定统一的价格</a:t>
              </a:r>
            </a:p>
            <a:p>
              <a:pPr eaLnBrk="1" hangingPunct="1">
                <a:lnSpc>
                  <a:spcPct val="120000"/>
                </a:lnSpc>
                <a:spcBef>
                  <a:spcPct val="0"/>
                </a:spcBef>
                <a:buFont typeface="Wingdings" panose="05000000000000000000" pitchFamily="2" charset="2"/>
                <a:buChar char="q"/>
              </a:pPr>
              <a:r>
                <a:rPr kumimoji="1" lang="zh-CN" altLang="en-US" sz="2000">
                  <a:solidFill>
                    <a:srgbClr val="CC0000"/>
                  </a:solidFill>
                  <a:latin typeface="Times New Roman" panose="02020603050405020304" pitchFamily="18" charset="0"/>
                  <a:ea typeface="楷体_GB2312" panose="02010609030101010101" pitchFamily="49" charset="-122"/>
                </a:rPr>
                <a:t>分配产量</a:t>
              </a:r>
            </a:p>
          </p:txBody>
        </p:sp>
        <p:sp>
          <p:nvSpPr>
            <p:cNvPr id="352263" name="Rectangle 7">
              <a:extLst>
                <a:ext uri="{FF2B5EF4-FFF2-40B4-BE49-F238E27FC236}">
                  <a16:creationId xmlns:a16="http://schemas.microsoft.com/office/drawing/2014/main" id="{68CEA095-5D9E-4456-A270-43173EDB74FF}"/>
                </a:ext>
              </a:extLst>
            </p:cNvPr>
            <p:cNvSpPr>
              <a:spLocks noChangeArrowheads="1"/>
            </p:cNvSpPr>
            <p:nvPr/>
          </p:nvSpPr>
          <p:spPr bwMode="auto">
            <a:xfrm>
              <a:off x="1824" y="1872"/>
              <a:ext cx="297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eaLnBrk="1" hangingPunct="1">
                <a:defRPr/>
              </a:pPr>
              <a:r>
                <a:rPr kumimoji="1" lang="en-US" altLang="zh-CN" sz="2000">
                  <a:solidFill>
                    <a:srgbClr val="CC0000"/>
                  </a:solidFill>
                  <a:effectLst>
                    <a:outerShdw blurRad="38100" dist="38100" dir="2700000" algn="tl">
                      <a:srgbClr val="C0C0C0"/>
                    </a:outerShdw>
                  </a:effectLst>
                  <a:latin typeface="华文新魏" pitchFamily="2" charset="-122"/>
                  <a:ea typeface="华文新魏" pitchFamily="2" charset="-122"/>
                </a:rPr>
                <a:t>MC</a:t>
              </a:r>
              <a:r>
                <a:rPr kumimoji="1" lang="en-US" altLang="zh-CN" sz="2000" baseline="-25000">
                  <a:solidFill>
                    <a:srgbClr val="CC0000"/>
                  </a:solidFill>
                  <a:effectLst>
                    <a:outerShdw blurRad="38100" dist="38100" dir="2700000" algn="tl">
                      <a:srgbClr val="C0C0C0"/>
                    </a:outerShdw>
                  </a:effectLst>
                  <a:latin typeface="华文新魏" pitchFamily="2" charset="-122"/>
                  <a:ea typeface="华文新魏" pitchFamily="2" charset="-122"/>
                </a:rPr>
                <a:t>A</a:t>
              </a:r>
              <a:r>
                <a:rPr kumimoji="1" lang="en-US" altLang="zh-CN" sz="2000">
                  <a:solidFill>
                    <a:srgbClr val="CC0000"/>
                  </a:solidFill>
                  <a:effectLst>
                    <a:outerShdw blurRad="38100" dist="38100" dir="2700000" algn="tl">
                      <a:srgbClr val="C0C0C0"/>
                    </a:outerShdw>
                  </a:effectLst>
                  <a:latin typeface="华文新魏" pitchFamily="2" charset="-122"/>
                  <a:ea typeface="华文新魏" pitchFamily="2" charset="-122"/>
                </a:rPr>
                <a:t> = MC</a:t>
              </a:r>
              <a:r>
                <a:rPr kumimoji="1" lang="en-US" altLang="zh-CN" sz="2000" baseline="-25000">
                  <a:solidFill>
                    <a:srgbClr val="CC0000"/>
                  </a:solidFill>
                  <a:effectLst>
                    <a:outerShdw blurRad="38100" dist="38100" dir="2700000" algn="tl">
                      <a:srgbClr val="C0C0C0"/>
                    </a:outerShdw>
                  </a:effectLst>
                  <a:latin typeface="华文新魏" pitchFamily="2" charset="-122"/>
                  <a:ea typeface="华文新魏" pitchFamily="2" charset="-122"/>
                </a:rPr>
                <a:t>B</a:t>
              </a:r>
              <a:r>
                <a:rPr kumimoji="1" lang="en-US" altLang="zh-CN" sz="2000">
                  <a:solidFill>
                    <a:srgbClr val="CC0000"/>
                  </a:solidFill>
                  <a:effectLst>
                    <a:outerShdw blurRad="38100" dist="38100" dir="2700000" algn="tl">
                      <a:srgbClr val="C0C0C0"/>
                    </a:outerShdw>
                  </a:effectLst>
                  <a:latin typeface="华文新魏" pitchFamily="2" charset="-122"/>
                  <a:ea typeface="华文新魏" pitchFamily="2" charset="-122"/>
                </a:rPr>
                <a:t> = </a:t>
              </a:r>
              <a:r>
                <a:rPr kumimoji="1" lang="en-US" altLang="zh-CN" sz="2000">
                  <a:solidFill>
                    <a:srgbClr val="CC0000"/>
                  </a:solidFill>
                  <a:effectLst>
                    <a:outerShdw blurRad="38100" dist="38100" dir="2700000" algn="tl">
                      <a:srgbClr val="C0C0C0"/>
                    </a:outerShdw>
                  </a:effectLst>
                  <a:latin typeface="Times New Roman"/>
                  <a:ea typeface="华文新魏" pitchFamily="2" charset="-122"/>
                </a:rPr>
                <a:t>……</a:t>
              </a:r>
              <a:r>
                <a:rPr kumimoji="1" lang="en-US" altLang="zh-CN" sz="2000">
                  <a:solidFill>
                    <a:srgbClr val="CC0000"/>
                  </a:solidFill>
                  <a:effectLst>
                    <a:outerShdw blurRad="38100" dist="38100" dir="2700000" algn="tl">
                      <a:srgbClr val="C0C0C0"/>
                    </a:outerShdw>
                  </a:effectLst>
                  <a:latin typeface="华文新魏" pitchFamily="2" charset="-122"/>
                  <a:ea typeface="华文新魏" pitchFamily="2" charset="-122"/>
                </a:rPr>
                <a:t> = MC</a:t>
              </a:r>
              <a:r>
                <a:rPr kumimoji="1" lang="en-US" altLang="zh-CN" sz="2000" baseline="-25000">
                  <a:solidFill>
                    <a:srgbClr val="CC0000"/>
                  </a:solidFill>
                  <a:effectLst>
                    <a:outerShdw blurRad="38100" dist="38100" dir="2700000" algn="tl">
                      <a:srgbClr val="C0C0C0"/>
                    </a:outerShdw>
                  </a:effectLst>
                  <a:latin typeface="华文新魏" pitchFamily="2" charset="-122"/>
                  <a:ea typeface="华文新魏" pitchFamily="2" charset="-122"/>
                </a:rPr>
                <a:t>N</a:t>
              </a:r>
              <a:r>
                <a:rPr kumimoji="1" lang="en-US" altLang="zh-CN" sz="2000">
                  <a:solidFill>
                    <a:srgbClr val="CC0000"/>
                  </a:solidFill>
                  <a:effectLst>
                    <a:outerShdw blurRad="38100" dist="38100" dir="2700000" algn="tl">
                      <a:srgbClr val="C0C0C0"/>
                    </a:outerShdw>
                  </a:effectLst>
                  <a:latin typeface="华文新魏" pitchFamily="2" charset="-122"/>
                  <a:ea typeface="华文新魏" pitchFamily="2" charset="-122"/>
                </a:rPr>
                <a:t> = MC = MR</a:t>
              </a:r>
            </a:p>
          </p:txBody>
        </p:sp>
        <p:sp>
          <p:nvSpPr>
            <p:cNvPr id="352264" name="Line 8">
              <a:extLst>
                <a:ext uri="{FF2B5EF4-FFF2-40B4-BE49-F238E27FC236}">
                  <a16:creationId xmlns:a16="http://schemas.microsoft.com/office/drawing/2014/main" id="{C76B6EB2-3BCD-4538-8FD3-FB1B09FCCF5F}"/>
                </a:ext>
              </a:extLst>
            </p:cNvPr>
            <p:cNvSpPr>
              <a:spLocks noChangeShapeType="1"/>
            </p:cNvSpPr>
            <p:nvPr/>
          </p:nvSpPr>
          <p:spPr bwMode="auto">
            <a:xfrm>
              <a:off x="576" y="1296"/>
              <a:ext cx="912" cy="0"/>
            </a:xfrm>
            <a:prstGeom prst="line">
              <a:avLst/>
            </a:prstGeom>
            <a:noFill/>
            <a:ln w="9525">
              <a:solidFill>
                <a:schemeClr val="tx1"/>
              </a:solidFill>
              <a:round/>
              <a:headEnd/>
              <a:tailEnd/>
            </a:ln>
            <a:effectLst>
              <a:prstShdw prst="shdw17" dist="17961" dir="2700000">
                <a:schemeClr val="tx1">
                  <a:gamma/>
                  <a:shade val="60000"/>
                  <a:invGamma/>
                </a:schemeClr>
              </a:prstShdw>
            </a:effectLst>
            <a:extLst>
              <a:ext uri="{909E8E84-426E-40DD-AFC4-6F175D3DCCD1}">
                <a14:hiddenFill xmlns:a14="http://schemas.microsoft.com/office/drawing/2010/main">
                  <a:noFill/>
                </a14:hiddenFill>
              </a:ext>
            </a:extLst>
          </p:spPr>
          <p:txBody>
            <a:bodyPr wrap="none" lIns="90000" tIns="46800" rIns="90000" bIns="46800" anchor="ctr"/>
            <a:lstStyle/>
            <a:p>
              <a:pPr eaLnBrk="1" hangingPunct="1">
                <a:defRPr/>
              </a:pPr>
              <a:endParaRPr lang="zh-CN" altLang="en-US"/>
            </a:p>
          </p:txBody>
        </p:sp>
      </p:grpSp>
      <p:grpSp>
        <p:nvGrpSpPr>
          <p:cNvPr id="352265" name="Group 9">
            <a:extLst>
              <a:ext uri="{FF2B5EF4-FFF2-40B4-BE49-F238E27FC236}">
                <a16:creationId xmlns:a16="http://schemas.microsoft.com/office/drawing/2014/main" id="{16024758-F863-421A-8A24-F3B3E123135D}"/>
              </a:ext>
            </a:extLst>
          </p:cNvPr>
          <p:cNvGrpSpPr>
            <a:grpSpLocks/>
          </p:cNvGrpSpPr>
          <p:nvPr/>
        </p:nvGrpSpPr>
        <p:grpSpPr bwMode="auto">
          <a:xfrm>
            <a:off x="1295400" y="4191000"/>
            <a:ext cx="6477000" cy="1828800"/>
            <a:chOff x="816" y="2640"/>
            <a:chExt cx="4080" cy="1152"/>
          </a:xfrm>
        </p:grpSpPr>
        <p:sp>
          <p:nvSpPr>
            <p:cNvPr id="74758" name="Rectangle 10">
              <a:extLst>
                <a:ext uri="{FF2B5EF4-FFF2-40B4-BE49-F238E27FC236}">
                  <a16:creationId xmlns:a16="http://schemas.microsoft.com/office/drawing/2014/main" id="{DA9D82FF-843F-41ED-94AD-BE13880E74BE}"/>
                </a:ext>
              </a:extLst>
            </p:cNvPr>
            <p:cNvSpPr>
              <a:spLocks noChangeArrowheads="1"/>
            </p:cNvSpPr>
            <p:nvPr/>
          </p:nvSpPr>
          <p:spPr bwMode="auto">
            <a:xfrm>
              <a:off x="816" y="2736"/>
              <a:ext cx="1248"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zh-CN" altLang="en-US" sz="2800" b="1">
                  <a:solidFill>
                    <a:srgbClr val="009900"/>
                  </a:solidFill>
                  <a:latin typeface="Times New Roman" panose="02020603050405020304" pitchFamily="18" charset="0"/>
                  <a:ea typeface="华文新魏" panose="02010800040101010101" pitchFamily="2" charset="-122"/>
                </a:rPr>
                <a:t>非公开勾结</a:t>
              </a:r>
            </a:p>
          </p:txBody>
        </p:sp>
        <p:sp>
          <p:nvSpPr>
            <p:cNvPr id="352267" name="Rectangle 11">
              <a:extLst>
                <a:ext uri="{FF2B5EF4-FFF2-40B4-BE49-F238E27FC236}">
                  <a16:creationId xmlns:a16="http://schemas.microsoft.com/office/drawing/2014/main" id="{0AEC9523-5D09-4E42-8BFA-54E9B11A1A07}"/>
                </a:ext>
              </a:extLst>
            </p:cNvPr>
            <p:cNvSpPr>
              <a:spLocks noChangeArrowheads="1"/>
            </p:cNvSpPr>
            <p:nvPr/>
          </p:nvSpPr>
          <p:spPr bwMode="auto">
            <a:xfrm>
              <a:off x="960" y="3168"/>
              <a:ext cx="1008"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algn="ctr" eaLnBrk="1" hangingPunct="1">
                <a:defRPr/>
              </a:pPr>
              <a:r>
                <a:rPr kumimoji="1" lang="zh-CN" altLang="en-US" sz="2400" b="1">
                  <a:effectLst>
                    <a:outerShdw blurRad="38100" dist="38100" dir="2700000" algn="tl">
                      <a:srgbClr val="C0C0C0"/>
                    </a:outerShdw>
                  </a:effectLst>
                  <a:latin typeface="Times New Roman" pitchFamily="18" charset="0"/>
                  <a:ea typeface="楷体_GB2312" pitchFamily="49" charset="-122"/>
                </a:rPr>
                <a:t>价格领导</a:t>
              </a:r>
            </a:p>
          </p:txBody>
        </p:sp>
        <p:sp>
          <p:nvSpPr>
            <p:cNvPr id="74760" name="Line 12">
              <a:extLst>
                <a:ext uri="{FF2B5EF4-FFF2-40B4-BE49-F238E27FC236}">
                  <a16:creationId xmlns:a16="http://schemas.microsoft.com/office/drawing/2014/main" id="{C126D29B-DD13-4CCF-AA90-AF4068DF4454}"/>
                </a:ext>
              </a:extLst>
            </p:cNvPr>
            <p:cNvSpPr>
              <a:spLocks noChangeShapeType="1"/>
            </p:cNvSpPr>
            <p:nvPr/>
          </p:nvSpPr>
          <p:spPr bwMode="auto">
            <a:xfrm>
              <a:off x="1008" y="3168"/>
              <a:ext cx="912" cy="0"/>
            </a:xfrm>
            <a:prstGeom prst="line">
              <a:avLst/>
            </a:prstGeom>
            <a:noFill/>
            <a:ln w="9525">
              <a:solidFill>
                <a:srgbClr val="009900"/>
              </a:solidFill>
              <a:round/>
              <a:headEnd/>
              <a:tailEnd/>
            </a:ln>
            <a:effectLst>
              <a:prstShdw prst="shdw17" dist="17961" dir="2700000">
                <a:srgbClr val="005C00"/>
              </a:prstShdw>
            </a:effectLst>
            <a:extLst>
              <a:ext uri="{909E8E84-426E-40DD-AFC4-6F175D3DCCD1}">
                <a14:hiddenFill xmlns:a14="http://schemas.microsoft.com/office/drawing/2010/main">
                  <a:noFill/>
                </a14:hiddenFill>
              </a:ext>
            </a:extLst>
          </p:spPr>
          <p:txBody>
            <a:bodyPr wrap="none" lIns="90000" tIns="46800" rIns="90000" bIns="46800" anchor="ctr"/>
            <a:lstStyle/>
            <a:p>
              <a:endParaRPr lang="zh-CN" altLang="en-US"/>
            </a:p>
          </p:txBody>
        </p:sp>
        <p:sp>
          <p:nvSpPr>
            <p:cNvPr id="74761" name="Rectangle 13">
              <a:extLst>
                <a:ext uri="{FF2B5EF4-FFF2-40B4-BE49-F238E27FC236}">
                  <a16:creationId xmlns:a16="http://schemas.microsoft.com/office/drawing/2014/main" id="{76C8FE46-2B64-4BF0-960F-9652734C609F}"/>
                </a:ext>
              </a:extLst>
            </p:cNvPr>
            <p:cNvSpPr>
              <a:spLocks noChangeArrowheads="1"/>
            </p:cNvSpPr>
            <p:nvPr/>
          </p:nvSpPr>
          <p:spPr bwMode="auto">
            <a:xfrm>
              <a:off x="2256" y="2640"/>
              <a:ext cx="2640" cy="1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lvl1pPr indent="381000">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120000"/>
                </a:lnSpc>
                <a:spcBef>
                  <a:spcPct val="0"/>
                </a:spcBef>
                <a:buFontTx/>
                <a:buNone/>
              </a:pPr>
              <a:r>
                <a:rPr kumimoji="1" lang="zh-CN" altLang="en-US" sz="2000">
                  <a:solidFill>
                    <a:schemeClr val="folHlink"/>
                  </a:solidFill>
                  <a:latin typeface="Times New Roman" panose="02020603050405020304" pitchFamily="18" charset="0"/>
                </a:rPr>
                <a:t>由一家厂商制定价格，其他厂商均按照此价格销售</a:t>
              </a:r>
            </a:p>
            <a:p>
              <a:pPr eaLnBrk="1" hangingPunct="1">
                <a:lnSpc>
                  <a:spcPct val="120000"/>
                </a:lnSpc>
                <a:spcBef>
                  <a:spcPct val="0"/>
                </a:spcBef>
              </a:pPr>
              <a:r>
                <a:rPr kumimoji="1" lang="zh-CN" altLang="en-US" sz="2000">
                  <a:latin typeface="Times New Roman" panose="02020603050405020304" pitchFamily="18" charset="0"/>
                  <a:ea typeface="楷体_GB2312" panose="02010609030101010101" pitchFamily="49" charset="-122"/>
                </a:rPr>
                <a:t>支配型价格领先制</a:t>
              </a:r>
            </a:p>
            <a:p>
              <a:pPr eaLnBrk="1" hangingPunct="1">
                <a:lnSpc>
                  <a:spcPct val="120000"/>
                </a:lnSpc>
                <a:spcBef>
                  <a:spcPct val="0"/>
                </a:spcBef>
              </a:pPr>
              <a:r>
                <a:rPr kumimoji="1" lang="zh-CN" altLang="en-US" sz="2000">
                  <a:latin typeface="Times New Roman" panose="02020603050405020304" pitchFamily="18" charset="0"/>
                  <a:ea typeface="楷体_GB2312" panose="02010609030101010101" pitchFamily="49" charset="-122"/>
                </a:rPr>
                <a:t>晴雨表型价格领先制</a:t>
              </a:r>
            </a:p>
            <a:p>
              <a:pPr eaLnBrk="1" hangingPunct="1">
                <a:lnSpc>
                  <a:spcPct val="120000"/>
                </a:lnSpc>
                <a:spcBef>
                  <a:spcPct val="0"/>
                </a:spcBef>
              </a:pPr>
              <a:r>
                <a:rPr kumimoji="1" lang="zh-CN" altLang="en-US" sz="2000">
                  <a:latin typeface="Times New Roman" panose="02020603050405020304" pitchFamily="18" charset="0"/>
                  <a:ea typeface="楷体_GB2312" panose="02010609030101010101" pitchFamily="49" charset="-122"/>
                </a:rPr>
                <a:t>低成本型价格领先制 </a:t>
              </a:r>
            </a:p>
          </p:txBody>
        </p:sp>
      </p:gr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52259"/>
                                        </p:tgtEl>
                                        <p:attrNameLst>
                                          <p:attrName>style.visibility</p:attrName>
                                        </p:attrNameLst>
                                      </p:cBhvr>
                                      <p:to>
                                        <p:strVal val="visible"/>
                                      </p:to>
                                    </p:set>
                                    <p:animEffect transition="in" filter="wipe(left)">
                                      <p:cBhvr>
                                        <p:cTn id="7" dur="500"/>
                                        <p:tgtEl>
                                          <p:spTgt spid="3522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52265"/>
                                        </p:tgtEl>
                                        <p:attrNameLst>
                                          <p:attrName>style.visibility</p:attrName>
                                        </p:attrNameLst>
                                      </p:cBhvr>
                                      <p:to>
                                        <p:strVal val="visible"/>
                                      </p:to>
                                    </p:set>
                                    <p:animEffect transition="in" filter="wipe(left)">
                                      <p:cBhvr>
                                        <p:cTn id="12" dur="500"/>
                                        <p:tgtEl>
                                          <p:spTgt spid="352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灯片编号占位符 5">
            <a:extLst>
              <a:ext uri="{FF2B5EF4-FFF2-40B4-BE49-F238E27FC236}">
                <a16:creationId xmlns:a16="http://schemas.microsoft.com/office/drawing/2014/main" id="{5275A93F-D951-4F51-B252-AFE134BA2EB8}"/>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869CD0CA-6481-48DA-A6AD-A9772AD2495B}" type="slidenum">
              <a:rPr lang="en-US" altLang="zh-CN" sz="1400" smtClean="0"/>
              <a:pPr>
                <a:spcBef>
                  <a:spcPct val="0"/>
                </a:spcBef>
                <a:buFontTx/>
                <a:buNone/>
              </a:pPr>
              <a:t>68</a:t>
            </a:fld>
            <a:endParaRPr lang="en-US" altLang="zh-CN" sz="1400"/>
          </a:p>
        </p:txBody>
      </p:sp>
      <p:sp>
        <p:nvSpPr>
          <p:cNvPr id="75779" name="Rectangle 2">
            <a:extLst>
              <a:ext uri="{FF2B5EF4-FFF2-40B4-BE49-F238E27FC236}">
                <a16:creationId xmlns:a16="http://schemas.microsoft.com/office/drawing/2014/main" id="{85493156-8788-4FB9-B94B-11BF7E17AC4F}"/>
              </a:ext>
            </a:extLst>
          </p:cNvPr>
          <p:cNvSpPr>
            <a:spLocks noGrp="1" noChangeArrowheads="1"/>
          </p:cNvSpPr>
          <p:nvPr>
            <p:ph type="title"/>
          </p:nvPr>
        </p:nvSpPr>
        <p:spPr>
          <a:xfrm>
            <a:off x="685800" y="152400"/>
            <a:ext cx="6870700" cy="973138"/>
          </a:xfrm>
        </p:spPr>
        <p:txBody>
          <a:bodyPr/>
          <a:lstStyle/>
          <a:p>
            <a:pPr eaLnBrk="1" hangingPunct="1"/>
            <a:r>
              <a:rPr lang="en-US" altLang="zh-CN"/>
              <a:t>5</a:t>
            </a:r>
            <a:r>
              <a:rPr lang="zh-CN" altLang="en-US"/>
              <a:t>、寡头厂商的供给曲线</a:t>
            </a:r>
          </a:p>
        </p:txBody>
      </p:sp>
      <p:sp>
        <p:nvSpPr>
          <p:cNvPr id="75780" name="Rectangle 3">
            <a:extLst>
              <a:ext uri="{FF2B5EF4-FFF2-40B4-BE49-F238E27FC236}">
                <a16:creationId xmlns:a16="http://schemas.microsoft.com/office/drawing/2014/main" id="{D618E379-F121-4051-AA92-FB689CAFFA5B}"/>
              </a:ext>
            </a:extLst>
          </p:cNvPr>
          <p:cNvSpPr>
            <a:spLocks noGrp="1" noChangeArrowheads="1"/>
          </p:cNvSpPr>
          <p:nvPr>
            <p:ph type="body" idx="1"/>
          </p:nvPr>
        </p:nvSpPr>
        <p:spPr>
          <a:solidFill>
            <a:schemeClr val="bg2"/>
          </a:solidFill>
          <a:ln w="50800">
            <a:solidFill>
              <a:srgbClr val="FF0000"/>
            </a:solidFill>
            <a:miter lim="800000"/>
            <a:headEnd/>
            <a:tailEnd/>
          </a:ln>
        </p:spPr>
        <p:txBody>
          <a:bodyPr/>
          <a:lstStyle/>
          <a:p>
            <a:pPr eaLnBrk="1" hangingPunct="1"/>
            <a:r>
              <a:rPr lang="zh-CN" altLang="en-US"/>
              <a:t>和垄断和垄断竞争厂商一样，寡头厂商面临的需求曲线也是向右下方倾斜的，寡头厂商的均产量和均衡价格之间也不存在一一对应的关系，因此，不存在寡头厂商和行业的规律性的供给曲线。</a:t>
            </a:r>
          </a:p>
        </p:txBody>
      </p:sp>
    </p:spTree>
  </p:cSld>
  <p:clrMapOvr>
    <a:masterClrMapping/>
  </p:clrMapOvr>
  <p:transition spd="slow">
    <p:cut thruBlk="1"/>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灯片编号占位符 5">
            <a:extLst>
              <a:ext uri="{FF2B5EF4-FFF2-40B4-BE49-F238E27FC236}">
                <a16:creationId xmlns:a16="http://schemas.microsoft.com/office/drawing/2014/main" id="{3F5C73DA-53BD-42DD-BD8F-5C6A9E80B77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E4BEF4BC-23ED-4348-9546-0B6F16A31FDE}" type="slidenum">
              <a:rPr lang="en-US" altLang="zh-CN" sz="1400" smtClean="0"/>
              <a:pPr>
                <a:spcBef>
                  <a:spcPct val="0"/>
                </a:spcBef>
                <a:buFontTx/>
                <a:buNone/>
              </a:pPr>
              <a:t>69</a:t>
            </a:fld>
            <a:endParaRPr lang="en-US" altLang="zh-CN" sz="1400"/>
          </a:p>
        </p:txBody>
      </p:sp>
      <p:sp>
        <p:nvSpPr>
          <p:cNvPr id="76803" name="Rectangle 2">
            <a:extLst>
              <a:ext uri="{FF2B5EF4-FFF2-40B4-BE49-F238E27FC236}">
                <a16:creationId xmlns:a16="http://schemas.microsoft.com/office/drawing/2014/main" id="{545AD8DA-6744-4F19-B51C-F03D0FCC2615}"/>
              </a:ext>
            </a:extLst>
          </p:cNvPr>
          <p:cNvSpPr>
            <a:spLocks noGrp="1" noChangeArrowheads="1"/>
          </p:cNvSpPr>
          <p:nvPr>
            <p:ph type="title"/>
          </p:nvPr>
        </p:nvSpPr>
        <p:spPr>
          <a:xfrm>
            <a:off x="685800" y="152400"/>
            <a:ext cx="7702550" cy="612775"/>
          </a:xfrm>
          <a:solidFill>
            <a:schemeClr val="bg2"/>
          </a:solidFill>
        </p:spPr>
        <p:txBody>
          <a:bodyPr/>
          <a:lstStyle/>
          <a:p>
            <a:pPr eaLnBrk="1" hangingPunct="1"/>
            <a:r>
              <a:rPr lang="zh-CN" altLang="en-US" sz="3200"/>
              <a:t>四、寡头厂商之间的博弈：博弈论初步</a:t>
            </a:r>
          </a:p>
        </p:txBody>
      </p:sp>
      <p:sp>
        <p:nvSpPr>
          <p:cNvPr id="354307" name="Rectangle 3">
            <a:extLst>
              <a:ext uri="{FF2B5EF4-FFF2-40B4-BE49-F238E27FC236}">
                <a16:creationId xmlns:a16="http://schemas.microsoft.com/office/drawing/2014/main" id="{733AD234-5B79-498F-A17C-BC48B921F841}"/>
              </a:ext>
            </a:extLst>
          </p:cNvPr>
          <p:cNvSpPr>
            <a:spLocks noGrp="1" noChangeArrowheads="1"/>
          </p:cNvSpPr>
          <p:nvPr>
            <p:ph type="body" idx="1"/>
          </p:nvPr>
        </p:nvSpPr>
        <p:spPr>
          <a:xfrm>
            <a:off x="179388" y="1052513"/>
            <a:ext cx="8569325" cy="5256212"/>
          </a:xfrm>
          <a:solidFill>
            <a:srgbClr val="FFCC00"/>
          </a:solidFill>
          <a:ln w="31750">
            <a:solidFill>
              <a:srgbClr val="FF00FF"/>
            </a:solidFill>
            <a:miter lim="800000"/>
            <a:headEnd/>
            <a:tailEnd/>
          </a:ln>
        </p:spPr>
        <p:txBody>
          <a:bodyPr/>
          <a:lstStyle/>
          <a:p>
            <a:pPr marL="476250" indent="-476250" eaLnBrk="1" hangingPunct="1"/>
            <a:r>
              <a:rPr lang="zh-CN" altLang="en-US" sz="2800" b="1"/>
              <a:t>博弈论</a:t>
            </a:r>
            <a:r>
              <a:rPr lang="en-US" altLang="zh-CN" sz="2800" b="1"/>
              <a:t>(game theory)</a:t>
            </a:r>
            <a:r>
              <a:rPr lang="zh-CN" altLang="en-US" sz="2800" b="1"/>
              <a:t>又称对策论，是描述、分析多人对策行为的理论，由棋弈、桥牌、战争中借用而来，在经济学中应用广泛，如在用来表现寡头间相互依存的竞争特点便有其突出的优越性。</a:t>
            </a:r>
          </a:p>
          <a:p>
            <a:pPr marL="476250" indent="-476250" eaLnBrk="1" hangingPunct="1"/>
            <a:r>
              <a:rPr lang="zh-CN" altLang="en-US" sz="2800" b="1"/>
              <a:t>现代经济博弈理论始于</a:t>
            </a:r>
            <a:r>
              <a:rPr lang="en-US" altLang="zh-CN" sz="2800" b="1"/>
              <a:t>1944</a:t>
            </a:r>
            <a:r>
              <a:rPr lang="zh-CN" altLang="en-US" sz="2800" b="1"/>
              <a:t>年冯</a:t>
            </a:r>
            <a:r>
              <a:rPr lang="en-US" altLang="zh-CN" sz="2800" b="1">
                <a:latin typeface="Arial" panose="020B0604020202020204" pitchFamily="34" charset="0"/>
              </a:rPr>
              <a:t>·</a:t>
            </a:r>
            <a:r>
              <a:rPr lang="zh-CN" altLang="en-US" sz="2800" b="1"/>
              <a:t>诺依曼</a:t>
            </a:r>
            <a:r>
              <a:rPr lang="en-US" altLang="zh-CN" sz="2800" b="1"/>
              <a:t>(John Von Neumann)</a:t>
            </a:r>
            <a:r>
              <a:rPr lang="zh-CN" altLang="en-US" sz="2800" b="1"/>
              <a:t>和莫根施特恩</a:t>
            </a:r>
            <a:r>
              <a:rPr lang="en-US" altLang="zh-CN" sz="2800" b="1"/>
              <a:t>(Oskar Margenston)</a:t>
            </a:r>
            <a:r>
              <a:rPr lang="zh-CN" altLang="en-US" sz="2800" b="1"/>
              <a:t>的</a:t>
            </a:r>
            <a:r>
              <a:rPr lang="en-US" altLang="zh-CN" sz="2800" b="1"/>
              <a:t>《</a:t>
            </a:r>
            <a:r>
              <a:rPr lang="zh-CN" altLang="en-US" sz="2800" b="1"/>
              <a:t>博弈论与经济行为</a:t>
            </a:r>
            <a:r>
              <a:rPr lang="en-US" altLang="zh-CN" sz="2800" b="1"/>
              <a:t>》</a:t>
            </a:r>
            <a:r>
              <a:rPr lang="zh-CN" altLang="en-US" sz="2800" b="1"/>
              <a:t>一书。</a:t>
            </a:r>
          </a:p>
          <a:p>
            <a:pPr marL="476250" indent="-476250" eaLnBrk="1" hangingPunct="1"/>
            <a:r>
              <a:rPr lang="zh-CN" altLang="en-US" sz="2800" b="1"/>
              <a:t>博弈论就是用数学方法研究决策相互影响的理性人是如何进行决策以获取最大收益的。 </a:t>
            </a:r>
          </a:p>
          <a:p>
            <a:pPr marL="476250" indent="-476250" eaLnBrk="1" hangingPunct="1"/>
            <a:r>
              <a:rPr lang="zh-CN" altLang="en-US" sz="2800" b="1"/>
              <a:t>博弈：多人决策过程</a:t>
            </a:r>
          </a:p>
          <a:p>
            <a:pPr marL="476250" indent="-476250" eaLnBrk="1" hangingPunct="1"/>
            <a:r>
              <a:rPr lang="zh-CN" altLang="en-US" sz="2800" b="1"/>
              <a:t>引例：田忌赛马</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4307">
                                            <p:bg/>
                                          </p:spTgt>
                                        </p:tgtEl>
                                        <p:attrNameLst>
                                          <p:attrName>style.visibility</p:attrName>
                                        </p:attrNameLst>
                                      </p:cBhvr>
                                      <p:to>
                                        <p:strVal val="visible"/>
                                      </p:to>
                                    </p:set>
                                    <p:anim calcmode="lin" valueType="num">
                                      <p:cBhvr additive="base">
                                        <p:cTn id="7" dur="500" fill="hold"/>
                                        <p:tgtEl>
                                          <p:spTgt spid="35430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54307">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4307">
                                            <p:txEl>
                                              <p:pRg st="0" end="0"/>
                                            </p:txEl>
                                          </p:spTgt>
                                        </p:tgtEl>
                                        <p:attrNameLst>
                                          <p:attrName>style.visibility</p:attrName>
                                        </p:attrNameLst>
                                      </p:cBhvr>
                                      <p:to>
                                        <p:strVal val="visible"/>
                                      </p:to>
                                    </p:set>
                                    <p:anim calcmode="lin" valueType="num">
                                      <p:cBhvr additive="base">
                                        <p:cTn id="13" dur="500" fill="hold"/>
                                        <p:tgtEl>
                                          <p:spTgt spid="35430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43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4307">
                                            <p:txEl>
                                              <p:pRg st="1" end="1"/>
                                            </p:txEl>
                                          </p:spTgt>
                                        </p:tgtEl>
                                        <p:attrNameLst>
                                          <p:attrName>style.visibility</p:attrName>
                                        </p:attrNameLst>
                                      </p:cBhvr>
                                      <p:to>
                                        <p:strVal val="visible"/>
                                      </p:to>
                                    </p:set>
                                    <p:anim calcmode="lin" valueType="num">
                                      <p:cBhvr additive="base">
                                        <p:cTn id="19" dur="500" fill="hold"/>
                                        <p:tgtEl>
                                          <p:spTgt spid="35430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43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54307">
                                            <p:txEl>
                                              <p:pRg st="2" end="2"/>
                                            </p:txEl>
                                          </p:spTgt>
                                        </p:tgtEl>
                                        <p:attrNameLst>
                                          <p:attrName>style.visibility</p:attrName>
                                        </p:attrNameLst>
                                      </p:cBhvr>
                                      <p:to>
                                        <p:strVal val="visible"/>
                                      </p:to>
                                    </p:set>
                                    <p:anim calcmode="lin" valueType="num">
                                      <p:cBhvr additive="base">
                                        <p:cTn id="25" dur="500" fill="hold"/>
                                        <p:tgtEl>
                                          <p:spTgt spid="35430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43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54307">
                                            <p:txEl>
                                              <p:pRg st="3" end="3"/>
                                            </p:txEl>
                                          </p:spTgt>
                                        </p:tgtEl>
                                        <p:attrNameLst>
                                          <p:attrName>style.visibility</p:attrName>
                                        </p:attrNameLst>
                                      </p:cBhvr>
                                      <p:to>
                                        <p:strVal val="visible"/>
                                      </p:to>
                                    </p:set>
                                    <p:anim calcmode="lin" valueType="num">
                                      <p:cBhvr additive="base">
                                        <p:cTn id="31" dur="500" fill="hold"/>
                                        <p:tgtEl>
                                          <p:spTgt spid="35430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543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54307">
                                            <p:txEl>
                                              <p:pRg st="4" end="4"/>
                                            </p:txEl>
                                          </p:spTgt>
                                        </p:tgtEl>
                                        <p:attrNameLst>
                                          <p:attrName>style.visibility</p:attrName>
                                        </p:attrNameLst>
                                      </p:cBhvr>
                                      <p:to>
                                        <p:strVal val="visible"/>
                                      </p:to>
                                    </p:set>
                                    <p:anim calcmode="lin" valueType="num">
                                      <p:cBhvr additive="base">
                                        <p:cTn id="37" dur="500" fill="hold"/>
                                        <p:tgtEl>
                                          <p:spTgt spid="354307">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5430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30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a:extLst>
              <a:ext uri="{FF2B5EF4-FFF2-40B4-BE49-F238E27FC236}">
                <a16:creationId xmlns:a16="http://schemas.microsoft.com/office/drawing/2014/main" id="{D2F33A17-AC4A-43EC-A0B8-3AE702831445}"/>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E942F6B1-4108-4606-93FB-0CC884377E1C}" type="slidenum">
              <a:rPr lang="en-US" altLang="zh-CN" sz="1400" smtClean="0"/>
              <a:pPr>
                <a:spcBef>
                  <a:spcPct val="0"/>
                </a:spcBef>
                <a:buFontTx/>
                <a:buNone/>
              </a:pPr>
              <a:t>7</a:t>
            </a:fld>
            <a:endParaRPr lang="en-US" altLang="zh-CN" sz="1400"/>
          </a:p>
        </p:txBody>
      </p:sp>
      <p:sp>
        <p:nvSpPr>
          <p:cNvPr id="11267" name="Rectangle 2">
            <a:hlinkClick r:id="rId2" action="ppaction://hlinksldjump"/>
            <a:extLst>
              <a:ext uri="{FF2B5EF4-FFF2-40B4-BE49-F238E27FC236}">
                <a16:creationId xmlns:a16="http://schemas.microsoft.com/office/drawing/2014/main" id="{5F11E3BB-0855-41FB-94E6-ECDBB587AADF}"/>
              </a:ext>
            </a:extLst>
          </p:cNvPr>
          <p:cNvSpPr>
            <a:spLocks noChangeArrowheads="1"/>
          </p:cNvSpPr>
          <p:nvPr/>
        </p:nvSpPr>
        <p:spPr bwMode="auto">
          <a:xfrm>
            <a:off x="2555875" y="333375"/>
            <a:ext cx="5427663" cy="587375"/>
          </a:xfrm>
          <a:prstGeom prst="rect">
            <a:avLst/>
          </a:prstGeom>
          <a:solidFill>
            <a:srgbClr val="FFCC00"/>
          </a:solidFill>
          <a:ln w="57150" cmpd="thickThin" algn="ctr">
            <a:solidFill>
              <a:srgbClr val="00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lnSpc>
                <a:spcPct val="120000"/>
              </a:lnSpc>
              <a:buClr>
                <a:srgbClr val="A50021"/>
              </a:buClr>
              <a:buSzPct val="75000"/>
              <a:buFont typeface="Wingdings" panose="05000000000000000000" pitchFamily="2" charset="2"/>
              <a:buChar char="n"/>
            </a:pPr>
            <a:r>
              <a:rPr kumimoji="1" lang="zh-CN" altLang="en-US" sz="2400" b="1">
                <a:solidFill>
                  <a:srgbClr val="660033"/>
                </a:solidFill>
                <a:latin typeface="Times New Roman" panose="02020603050405020304" pitchFamily="18" charset="0"/>
              </a:rPr>
              <a:t>完全垄断厂商的需求曲线与收益曲线</a:t>
            </a:r>
          </a:p>
        </p:txBody>
      </p:sp>
      <p:sp>
        <p:nvSpPr>
          <p:cNvPr id="11268" name="Line 3">
            <a:extLst>
              <a:ext uri="{FF2B5EF4-FFF2-40B4-BE49-F238E27FC236}">
                <a16:creationId xmlns:a16="http://schemas.microsoft.com/office/drawing/2014/main" id="{15C3BD9C-AF58-4818-9068-8FD5329F1FB0}"/>
              </a:ext>
            </a:extLst>
          </p:cNvPr>
          <p:cNvSpPr>
            <a:spLocks noChangeShapeType="1"/>
          </p:cNvSpPr>
          <p:nvPr/>
        </p:nvSpPr>
        <p:spPr bwMode="auto">
          <a:xfrm flipV="1">
            <a:off x="1295400" y="990600"/>
            <a:ext cx="0" cy="2439988"/>
          </a:xfrm>
          <a:prstGeom prst="line">
            <a:avLst/>
          </a:prstGeom>
          <a:noFill/>
          <a:ln w="1905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11269" name="Line 4">
            <a:extLst>
              <a:ext uri="{FF2B5EF4-FFF2-40B4-BE49-F238E27FC236}">
                <a16:creationId xmlns:a16="http://schemas.microsoft.com/office/drawing/2014/main" id="{88CA7D23-2AD9-4AC5-BD57-E1D5ADF72E7B}"/>
              </a:ext>
            </a:extLst>
          </p:cNvPr>
          <p:cNvSpPr>
            <a:spLocks noChangeShapeType="1"/>
          </p:cNvSpPr>
          <p:nvPr/>
        </p:nvSpPr>
        <p:spPr bwMode="auto">
          <a:xfrm>
            <a:off x="1295400" y="3429000"/>
            <a:ext cx="2971800" cy="0"/>
          </a:xfrm>
          <a:prstGeom prst="line">
            <a:avLst/>
          </a:prstGeom>
          <a:noFill/>
          <a:ln w="1905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11270" name="Rectangle 5">
            <a:extLst>
              <a:ext uri="{FF2B5EF4-FFF2-40B4-BE49-F238E27FC236}">
                <a16:creationId xmlns:a16="http://schemas.microsoft.com/office/drawing/2014/main" id="{1A076076-BED7-4CA3-B423-C175720F6A38}"/>
              </a:ext>
            </a:extLst>
          </p:cNvPr>
          <p:cNvSpPr>
            <a:spLocks noChangeArrowheads="1"/>
          </p:cNvSpPr>
          <p:nvPr/>
        </p:nvSpPr>
        <p:spPr bwMode="auto">
          <a:xfrm>
            <a:off x="838200" y="1219200"/>
            <a:ext cx="3048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1905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p>
          <a:p>
            <a:pPr algn="ctr" eaLnBrk="1" hangingPunct="1">
              <a:spcBef>
                <a:spcPct val="0"/>
              </a:spcBef>
              <a:buFontTx/>
              <a:buNone/>
            </a:pPr>
            <a:r>
              <a:rPr kumimoji="1" lang="en-US" altLang="zh-CN" sz="2400" b="1">
                <a:latin typeface="Times New Roman" panose="02020603050405020304" pitchFamily="18" charset="0"/>
              </a:rPr>
              <a:t>R</a:t>
            </a:r>
          </a:p>
        </p:txBody>
      </p:sp>
      <p:sp>
        <p:nvSpPr>
          <p:cNvPr id="11271" name="Rectangle 6">
            <a:extLst>
              <a:ext uri="{FF2B5EF4-FFF2-40B4-BE49-F238E27FC236}">
                <a16:creationId xmlns:a16="http://schemas.microsoft.com/office/drawing/2014/main" id="{E0F40053-ECB0-4326-9BBE-CC0C51AD8727}"/>
              </a:ext>
            </a:extLst>
          </p:cNvPr>
          <p:cNvSpPr>
            <a:spLocks noChangeArrowheads="1"/>
          </p:cNvSpPr>
          <p:nvPr/>
        </p:nvSpPr>
        <p:spPr bwMode="auto">
          <a:xfrm>
            <a:off x="4343400" y="3276600"/>
            <a:ext cx="3048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1905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p>
        </p:txBody>
      </p:sp>
      <p:sp>
        <p:nvSpPr>
          <p:cNvPr id="11272" name="Rectangle 7">
            <a:extLst>
              <a:ext uri="{FF2B5EF4-FFF2-40B4-BE49-F238E27FC236}">
                <a16:creationId xmlns:a16="http://schemas.microsoft.com/office/drawing/2014/main" id="{F210DECA-03FA-415E-9854-5F74EA40AA3D}"/>
              </a:ext>
            </a:extLst>
          </p:cNvPr>
          <p:cNvSpPr>
            <a:spLocks noChangeArrowheads="1"/>
          </p:cNvSpPr>
          <p:nvPr/>
        </p:nvSpPr>
        <p:spPr bwMode="auto">
          <a:xfrm>
            <a:off x="990600" y="3276600"/>
            <a:ext cx="3048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1905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O</a:t>
            </a:r>
          </a:p>
        </p:txBody>
      </p:sp>
      <p:sp>
        <p:nvSpPr>
          <p:cNvPr id="11273" name="Line 8">
            <a:extLst>
              <a:ext uri="{FF2B5EF4-FFF2-40B4-BE49-F238E27FC236}">
                <a16:creationId xmlns:a16="http://schemas.microsoft.com/office/drawing/2014/main" id="{64247C86-331D-402C-BF2F-A66AE3AABABF}"/>
              </a:ext>
            </a:extLst>
          </p:cNvPr>
          <p:cNvSpPr>
            <a:spLocks noChangeShapeType="1"/>
          </p:cNvSpPr>
          <p:nvPr/>
        </p:nvSpPr>
        <p:spPr bwMode="auto">
          <a:xfrm flipV="1">
            <a:off x="1219200" y="3810000"/>
            <a:ext cx="0" cy="2286000"/>
          </a:xfrm>
          <a:prstGeom prst="line">
            <a:avLst/>
          </a:prstGeom>
          <a:noFill/>
          <a:ln w="1905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11274" name="Line 9">
            <a:extLst>
              <a:ext uri="{FF2B5EF4-FFF2-40B4-BE49-F238E27FC236}">
                <a16:creationId xmlns:a16="http://schemas.microsoft.com/office/drawing/2014/main" id="{25CF83AF-D6D6-468B-BC70-04CDF2C59A8B}"/>
              </a:ext>
            </a:extLst>
          </p:cNvPr>
          <p:cNvSpPr>
            <a:spLocks noChangeShapeType="1"/>
          </p:cNvSpPr>
          <p:nvPr/>
        </p:nvSpPr>
        <p:spPr bwMode="auto">
          <a:xfrm>
            <a:off x="1219200" y="6096000"/>
            <a:ext cx="2971800" cy="0"/>
          </a:xfrm>
          <a:prstGeom prst="line">
            <a:avLst/>
          </a:prstGeom>
          <a:noFill/>
          <a:ln w="19050">
            <a:solidFill>
              <a:srgbClr val="00336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11275" name="Rectangle 10">
            <a:extLst>
              <a:ext uri="{FF2B5EF4-FFF2-40B4-BE49-F238E27FC236}">
                <a16:creationId xmlns:a16="http://schemas.microsoft.com/office/drawing/2014/main" id="{444EAB57-AA6E-46F8-8AD6-C004B7C1150C}"/>
              </a:ext>
            </a:extLst>
          </p:cNvPr>
          <p:cNvSpPr>
            <a:spLocks noChangeArrowheads="1"/>
          </p:cNvSpPr>
          <p:nvPr/>
        </p:nvSpPr>
        <p:spPr bwMode="auto">
          <a:xfrm>
            <a:off x="762000" y="3962400"/>
            <a:ext cx="3810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1905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P</a:t>
            </a:r>
          </a:p>
          <a:p>
            <a:pPr algn="ctr" eaLnBrk="1" hangingPunct="1">
              <a:spcBef>
                <a:spcPct val="0"/>
              </a:spcBef>
              <a:buFontTx/>
              <a:buNone/>
            </a:pPr>
            <a:r>
              <a:rPr kumimoji="1" lang="en-US" altLang="zh-CN" sz="2400" b="1">
                <a:latin typeface="Times New Roman" panose="02020603050405020304" pitchFamily="18" charset="0"/>
              </a:rPr>
              <a:t>R</a:t>
            </a:r>
          </a:p>
        </p:txBody>
      </p:sp>
      <p:sp>
        <p:nvSpPr>
          <p:cNvPr id="11276" name="Rectangle 11">
            <a:extLst>
              <a:ext uri="{FF2B5EF4-FFF2-40B4-BE49-F238E27FC236}">
                <a16:creationId xmlns:a16="http://schemas.microsoft.com/office/drawing/2014/main" id="{6B7EBA9D-0DB0-4FD0-890E-21FEB96A38B7}"/>
              </a:ext>
            </a:extLst>
          </p:cNvPr>
          <p:cNvSpPr>
            <a:spLocks noChangeArrowheads="1"/>
          </p:cNvSpPr>
          <p:nvPr/>
        </p:nvSpPr>
        <p:spPr bwMode="auto">
          <a:xfrm>
            <a:off x="4191000" y="5943600"/>
            <a:ext cx="3810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1905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Q</a:t>
            </a:r>
          </a:p>
        </p:txBody>
      </p:sp>
      <p:sp>
        <p:nvSpPr>
          <p:cNvPr id="11277" name="Rectangle 12">
            <a:extLst>
              <a:ext uri="{FF2B5EF4-FFF2-40B4-BE49-F238E27FC236}">
                <a16:creationId xmlns:a16="http://schemas.microsoft.com/office/drawing/2014/main" id="{BD68ACE7-2314-43CB-BAC2-8C22F2F79508}"/>
              </a:ext>
            </a:extLst>
          </p:cNvPr>
          <p:cNvSpPr>
            <a:spLocks noChangeArrowheads="1"/>
          </p:cNvSpPr>
          <p:nvPr/>
        </p:nvSpPr>
        <p:spPr bwMode="auto">
          <a:xfrm>
            <a:off x="914400" y="6019800"/>
            <a:ext cx="381000" cy="3810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1905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kumimoji="1" lang="en-US" altLang="zh-CN" sz="2400" b="1">
                <a:latin typeface="Times New Roman" panose="02020603050405020304" pitchFamily="18" charset="0"/>
              </a:rPr>
              <a:t>O</a:t>
            </a:r>
          </a:p>
        </p:txBody>
      </p:sp>
      <p:sp>
        <p:nvSpPr>
          <p:cNvPr id="290829" name="Line 13">
            <a:extLst>
              <a:ext uri="{FF2B5EF4-FFF2-40B4-BE49-F238E27FC236}">
                <a16:creationId xmlns:a16="http://schemas.microsoft.com/office/drawing/2014/main" id="{2A35DEF3-2568-4BCD-AE71-00B558BEF894}"/>
              </a:ext>
            </a:extLst>
          </p:cNvPr>
          <p:cNvSpPr>
            <a:spLocks noChangeShapeType="1"/>
          </p:cNvSpPr>
          <p:nvPr/>
        </p:nvSpPr>
        <p:spPr bwMode="auto">
          <a:xfrm>
            <a:off x="1295400" y="1447800"/>
            <a:ext cx="2438400" cy="1981200"/>
          </a:xfrm>
          <a:prstGeom prst="line">
            <a:avLst/>
          </a:prstGeom>
          <a:noFill/>
          <a:ln w="50800">
            <a:solidFill>
              <a:srgbClr val="5D63B5"/>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290830" name="Line 14">
            <a:extLst>
              <a:ext uri="{FF2B5EF4-FFF2-40B4-BE49-F238E27FC236}">
                <a16:creationId xmlns:a16="http://schemas.microsoft.com/office/drawing/2014/main" id="{3BAC2E30-62D2-407A-98F7-4F246E6BCB1E}"/>
              </a:ext>
            </a:extLst>
          </p:cNvPr>
          <p:cNvSpPr>
            <a:spLocks noChangeShapeType="1"/>
          </p:cNvSpPr>
          <p:nvPr/>
        </p:nvSpPr>
        <p:spPr bwMode="auto">
          <a:xfrm>
            <a:off x="1295400" y="1447800"/>
            <a:ext cx="1219200" cy="2057400"/>
          </a:xfrm>
          <a:prstGeom prst="line">
            <a:avLst/>
          </a:prstGeom>
          <a:noFill/>
          <a:ln w="50800">
            <a:solidFill>
              <a:srgbClr val="008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290831" name="Rectangle 15">
            <a:extLst>
              <a:ext uri="{FF2B5EF4-FFF2-40B4-BE49-F238E27FC236}">
                <a16:creationId xmlns:a16="http://schemas.microsoft.com/office/drawing/2014/main" id="{C3F12ACA-F7BC-4456-BE48-F692ECC824A9}"/>
              </a:ext>
            </a:extLst>
          </p:cNvPr>
          <p:cNvSpPr>
            <a:spLocks noChangeArrowheads="1"/>
          </p:cNvSpPr>
          <p:nvPr/>
        </p:nvSpPr>
        <p:spPr bwMode="auto">
          <a:xfrm>
            <a:off x="3492500" y="2819400"/>
            <a:ext cx="698500" cy="3810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1905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3333CC"/>
                </a:solidFill>
                <a:effectLst>
                  <a:outerShdw blurRad="38100" dist="38100" dir="2700000" algn="tl">
                    <a:srgbClr val="C0C0C0"/>
                  </a:outerShdw>
                </a:effectLst>
                <a:latin typeface="Times New Roman" pitchFamily="18" charset="0"/>
              </a:rPr>
              <a:t>d(AR)</a:t>
            </a:r>
          </a:p>
        </p:txBody>
      </p:sp>
      <p:sp>
        <p:nvSpPr>
          <p:cNvPr id="290832" name="Rectangle 16">
            <a:extLst>
              <a:ext uri="{FF2B5EF4-FFF2-40B4-BE49-F238E27FC236}">
                <a16:creationId xmlns:a16="http://schemas.microsoft.com/office/drawing/2014/main" id="{BE24B693-576A-427A-A5F1-C53DE6317217}"/>
              </a:ext>
            </a:extLst>
          </p:cNvPr>
          <p:cNvSpPr>
            <a:spLocks noChangeArrowheads="1"/>
          </p:cNvSpPr>
          <p:nvPr/>
        </p:nvSpPr>
        <p:spPr bwMode="auto">
          <a:xfrm>
            <a:off x="1600200" y="2971800"/>
            <a:ext cx="457200" cy="3810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1905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008000"/>
                </a:solidFill>
                <a:effectLst>
                  <a:outerShdw blurRad="38100" dist="38100" dir="2700000" algn="tl">
                    <a:srgbClr val="C0C0C0"/>
                  </a:outerShdw>
                </a:effectLst>
                <a:latin typeface="Times New Roman" pitchFamily="18" charset="0"/>
              </a:rPr>
              <a:t>MR</a:t>
            </a:r>
          </a:p>
        </p:txBody>
      </p:sp>
      <p:sp>
        <p:nvSpPr>
          <p:cNvPr id="290833" name="Freeform 17">
            <a:extLst>
              <a:ext uri="{FF2B5EF4-FFF2-40B4-BE49-F238E27FC236}">
                <a16:creationId xmlns:a16="http://schemas.microsoft.com/office/drawing/2014/main" id="{A4365379-0B68-45F3-BAC5-1E0214E0CEDB}"/>
              </a:ext>
            </a:extLst>
          </p:cNvPr>
          <p:cNvSpPr>
            <a:spLocks/>
          </p:cNvSpPr>
          <p:nvPr/>
        </p:nvSpPr>
        <p:spPr bwMode="auto">
          <a:xfrm>
            <a:off x="1219200" y="4167188"/>
            <a:ext cx="2486025" cy="1928812"/>
          </a:xfrm>
          <a:custGeom>
            <a:avLst/>
            <a:gdLst>
              <a:gd name="T0" fmla="*/ 0 w 1566"/>
              <a:gd name="T1" fmla="*/ 2147483646 h 1215"/>
              <a:gd name="T2" fmla="*/ 2147483646 w 1566"/>
              <a:gd name="T3" fmla="*/ 2147483646 h 1215"/>
              <a:gd name="T4" fmla="*/ 2147483646 w 1566"/>
              <a:gd name="T5" fmla="*/ 2147483646 h 1215"/>
              <a:gd name="T6" fmla="*/ 2147483646 w 1566"/>
              <a:gd name="T7" fmla="*/ 2147483646 h 1215"/>
              <a:gd name="T8" fmla="*/ 2147483646 w 1566"/>
              <a:gd name="T9" fmla="*/ 2147483646 h 1215"/>
              <a:gd name="T10" fmla="*/ 2147483646 w 1566"/>
              <a:gd name="T11" fmla="*/ 2147483646 h 1215"/>
              <a:gd name="T12" fmla="*/ 2147483646 w 1566"/>
              <a:gd name="T13" fmla="*/ 2147483646 h 1215"/>
              <a:gd name="T14" fmla="*/ 2147483646 w 1566"/>
              <a:gd name="T15" fmla="*/ 2147483646 h 1215"/>
              <a:gd name="T16" fmla="*/ 2147483646 w 1566"/>
              <a:gd name="T17" fmla="*/ 2147483646 h 12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6" h="1215">
                <a:moveTo>
                  <a:pt x="0" y="1215"/>
                </a:moveTo>
                <a:cubicBezTo>
                  <a:pt x="25" y="1132"/>
                  <a:pt x="90" y="877"/>
                  <a:pt x="150" y="717"/>
                </a:cubicBezTo>
                <a:cubicBezTo>
                  <a:pt x="210" y="557"/>
                  <a:pt x="294" y="364"/>
                  <a:pt x="359" y="257"/>
                </a:cubicBezTo>
                <a:cubicBezTo>
                  <a:pt x="424" y="150"/>
                  <a:pt x="473" y="117"/>
                  <a:pt x="540" y="75"/>
                </a:cubicBezTo>
                <a:cubicBezTo>
                  <a:pt x="607" y="33"/>
                  <a:pt x="685" y="6"/>
                  <a:pt x="762" y="3"/>
                </a:cubicBezTo>
                <a:cubicBezTo>
                  <a:pt x="839" y="0"/>
                  <a:pt x="929" y="13"/>
                  <a:pt x="1002" y="57"/>
                </a:cubicBezTo>
                <a:cubicBezTo>
                  <a:pt x="1075" y="101"/>
                  <a:pt x="1134" y="157"/>
                  <a:pt x="1201" y="268"/>
                </a:cubicBezTo>
                <a:cubicBezTo>
                  <a:pt x="1268" y="379"/>
                  <a:pt x="1341" y="566"/>
                  <a:pt x="1402" y="724"/>
                </a:cubicBezTo>
                <a:cubicBezTo>
                  <a:pt x="1463" y="882"/>
                  <a:pt x="1532" y="1113"/>
                  <a:pt x="1566" y="1215"/>
                </a:cubicBezTo>
              </a:path>
            </a:pathLst>
          </a:custGeom>
          <a:noFill/>
          <a:ln w="53975" cap="flat" cmpd="sng">
            <a:solidFill>
              <a:srgbClr val="CC0066"/>
            </a:solidFill>
            <a:prstDash val="solid"/>
            <a:miter lim="800000"/>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290834" name="Line 18">
            <a:extLst>
              <a:ext uri="{FF2B5EF4-FFF2-40B4-BE49-F238E27FC236}">
                <a16:creationId xmlns:a16="http://schemas.microsoft.com/office/drawing/2014/main" id="{4D68894C-FA18-46DC-AF97-EEA7782F36A1}"/>
              </a:ext>
            </a:extLst>
          </p:cNvPr>
          <p:cNvSpPr>
            <a:spLocks noChangeShapeType="1"/>
          </p:cNvSpPr>
          <p:nvPr/>
        </p:nvSpPr>
        <p:spPr bwMode="auto">
          <a:xfrm>
            <a:off x="2439988" y="3048000"/>
            <a:ext cx="0" cy="3048000"/>
          </a:xfrm>
          <a:prstGeom prst="line">
            <a:avLst/>
          </a:prstGeom>
          <a:noFill/>
          <a:ln w="50800">
            <a:solidFill>
              <a:srgbClr val="0033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pic>
        <p:nvPicPr>
          <p:cNvPr id="290835" name="Picture 19" descr="268">
            <a:extLst>
              <a:ext uri="{FF2B5EF4-FFF2-40B4-BE49-F238E27FC236}">
                <a16:creationId xmlns:a16="http://schemas.microsoft.com/office/drawing/2014/main" id="{BAEA23A3-7C61-4089-9633-618133469D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3528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0836" name="Picture 20" descr="268">
            <a:extLst>
              <a:ext uri="{FF2B5EF4-FFF2-40B4-BE49-F238E27FC236}">
                <a16:creationId xmlns:a16="http://schemas.microsoft.com/office/drawing/2014/main" id="{5C4F62DE-025B-4A7A-84D5-E47942EAC3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41148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0837" name="Rectangle 21">
            <a:extLst>
              <a:ext uri="{FF2B5EF4-FFF2-40B4-BE49-F238E27FC236}">
                <a16:creationId xmlns:a16="http://schemas.microsoft.com/office/drawing/2014/main" id="{0D74FEAA-906E-449A-8E1F-51DDAAC4AF27}"/>
              </a:ext>
            </a:extLst>
          </p:cNvPr>
          <p:cNvSpPr>
            <a:spLocks noChangeArrowheads="1"/>
          </p:cNvSpPr>
          <p:nvPr/>
        </p:nvSpPr>
        <p:spPr bwMode="auto">
          <a:xfrm>
            <a:off x="3352800" y="4419600"/>
            <a:ext cx="457200" cy="3810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1905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CC0066"/>
                </a:solidFill>
                <a:effectLst>
                  <a:outerShdw blurRad="38100" dist="38100" dir="2700000" algn="tl">
                    <a:srgbClr val="C0C0C0"/>
                  </a:outerShdw>
                </a:effectLst>
                <a:latin typeface="Times New Roman" pitchFamily="18" charset="0"/>
              </a:rPr>
              <a:t>TR</a:t>
            </a:r>
          </a:p>
        </p:txBody>
      </p:sp>
      <p:sp>
        <p:nvSpPr>
          <p:cNvPr id="290838" name="Rectangle 22">
            <a:extLst>
              <a:ext uri="{FF2B5EF4-FFF2-40B4-BE49-F238E27FC236}">
                <a16:creationId xmlns:a16="http://schemas.microsoft.com/office/drawing/2014/main" id="{9CD01E7D-347F-4F28-A95D-ABC368EAB269}"/>
              </a:ext>
            </a:extLst>
          </p:cNvPr>
          <p:cNvSpPr>
            <a:spLocks noChangeArrowheads="1"/>
          </p:cNvSpPr>
          <p:nvPr/>
        </p:nvSpPr>
        <p:spPr bwMode="auto">
          <a:xfrm>
            <a:off x="4716463" y="2057400"/>
            <a:ext cx="3894137" cy="762000"/>
          </a:xfrm>
          <a:prstGeom prst="rect">
            <a:avLst/>
          </a:prstGeom>
          <a:solidFill>
            <a:srgbClr val="FFCC00"/>
          </a:solidFill>
          <a:ln>
            <a:noFill/>
          </a:ln>
          <a:effectLst/>
          <a:extLs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5D63B5"/>
                </a:solidFill>
                <a:effectLst>
                  <a:outerShdw blurRad="38100" dist="38100" dir="2700000" algn="tl">
                    <a:srgbClr val="000000"/>
                  </a:outerShdw>
                </a:effectLst>
                <a:latin typeface="华文新魏" pitchFamily="2" charset="-122"/>
                <a:ea typeface="华文新魏" pitchFamily="2" charset="-122"/>
              </a:rPr>
              <a:t>d = AR</a:t>
            </a:r>
            <a:r>
              <a:rPr kumimoji="1" lang="zh-CN" altLang="en-US" sz="2400" b="1">
                <a:solidFill>
                  <a:srgbClr val="5D63B5"/>
                </a:solidFill>
                <a:effectLst>
                  <a:outerShdw blurRad="38100" dist="38100" dir="2700000" algn="tl">
                    <a:srgbClr val="000000"/>
                  </a:outerShdw>
                </a:effectLst>
                <a:latin typeface="华文新魏" pitchFamily="2" charset="-122"/>
                <a:ea typeface="华文新魏" pitchFamily="2" charset="-122"/>
              </a:rPr>
              <a:t>＝</a:t>
            </a:r>
            <a:r>
              <a:rPr kumimoji="1" lang="en-US" altLang="zh-CN" sz="2400" b="1">
                <a:solidFill>
                  <a:srgbClr val="5D63B5"/>
                </a:solidFill>
                <a:effectLst>
                  <a:outerShdw blurRad="38100" dist="38100" dir="2700000" algn="tl">
                    <a:srgbClr val="000000"/>
                  </a:outerShdw>
                </a:effectLst>
                <a:latin typeface="华文新魏" pitchFamily="2" charset="-122"/>
                <a:ea typeface="华文新魏" pitchFamily="2" charset="-122"/>
              </a:rPr>
              <a:t>P</a:t>
            </a:r>
          </a:p>
          <a:p>
            <a:pPr algn="ctr" eaLnBrk="1" hangingPunct="1">
              <a:defRPr/>
            </a:pPr>
            <a:r>
              <a:rPr kumimoji="1" lang="zh-CN" altLang="en-US" sz="2000" b="1">
                <a:latin typeface="楷体_GB2312" pitchFamily="49" charset="-122"/>
                <a:ea typeface="楷体_GB2312" pitchFamily="49" charset="-122"/>
              </a:rPr>
              <a:t>厂商的需求曲线即市场的需求曲线</a:t>
            </a:r>
          </a:p>
        </p:txBody>
      </p:sp>
      <p:sp>
        <p:nvSpPr>
          <p:cNvPr id="290839" name="Rectangle 23">
            <a:extLst>
              <a:ext uri="{FF2B5EF4-FFF2-40B4-BE49-F238E27FC236}">
                <a16:creationId xmlns:a16="http://schemas.microsoft.com/office/drawing/2014/main" id="{1064CCA2-56C0-4574-836B-25F04F389641}"/>
              </a:ext>
            </a:extLst>
          </p:cNvPr>
          <p:cNvSpPr>
            <a:spLocks noChangeArrowheads="1"/>
          </p:cNvSpPr>
          <p:nvPr/>
        </p:nvSpPr>
        <p:spPr bwMode="auto">
          <a:xfrm>
            <a:off x="4321175" y="3500438"/>
            <a:ext cx="4427538"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a:solidFill>
                  <a:srgbClr val="008000"/>
                </a:solidFill>
                <a:effectLst>
                  <a:outerShdw blurRad="38100" dist="38100" dir="2700000" algn="tl">
                    <a:srgbClr val="C0C0C0"/>
                  </a:outerShdw>
                </a:effectLst>
                <a:latin typeface="华文新魏" pitchFamily="2" charset="-122"/>
                <a:ea typeface="华文新魏" pitchFamily="2" charset="-122"/>
              </a:rPr>
              <a:t> </a:t>
            </a:r>
            <a:r>
              <a:rPr kumimoji="1" lang="en-US" altLang="zh-CN" sz="2000" b="1">
                <a:solidFill>
                  <a:srgbClr val="008000"/>
                </a:solidFill>
                <a:effectLst>
                  <a:outerShdw blurRad="38100" dist="38100" dir="2700000" algn="tl">
                    <a:srgbClr val="C0C0C0"/>
                  </a:outerShdw>
                </a:effectLst>
                <a:latin typeface="楷体_GB2312" pitchFamily="49" charset="-122"/>
                <a:ea typeface="楷体_GB2312" pitchFamily="49" charset="-122"/>
              </a:rPr>
              <a:t>MR=dTR/dQ=d(P</a:t>
            </a:r>
            <a:r>
              <a:rPr kumimoji="1" lang="en-US" altLang="zh-CN" sz="2000" b="1">
                <a:solidFill>
                  <a:srgbClr val="008000"/>
                </a:solidFill>
                <a:effectLst>
                  <a:outerShdw blurRad="38100" dist="38100" dir="2700000" algn="tl">
                    <a:srgbClr val="C0C0C0"/>
                  </a:outerShdw>
                </a:effectLst>
                <a:latin typeface="Times New Roman"/>
                <a:ea typeface="楷体_GB2312" pitchFamily="49" charset="-122"/>
              </a:rPr>
              <a:t>·</a:t>
            </a:r>
            <a:r>
              <a:rPr kumimoji="1" lang="en-US" altLang="zh-CN" sz="2000" b="1">
                <a:solidFill>
                  <a:srgbClr val="008000"/>
                </a:solidFill>
                <a:effectLst>
                  <a:outerShdw blurRad="38100" dist="38100" dir="2700000" algn="tl">
                    <a:srgbClr val="C0C0C0"/>
                  </a:outerShdw>
                </a:effectLst>
                <a:latin typeface="楷体_GB2312" pitchFamily="49" charset="-122"/>
                <a:ea typeface="楷体_GB2312" pitchFamily="49" charset="-122"/>
              </a:rPr>
              <a:t>Q)/dQ=P+Q</a:t>
            </a:r>
            <a:r>
              <a:rPr kumimoji="1" lang="en-US" altLang="zh-CN" sz="2000" b="1">
                <a:solidFill>
                  <a:srgbClr val="008000"/>
                </a:solidFill>
                <a:effectLst>
                  <a:outerShdw blurRad="38100" dist="38100" dir="2700000" algn="tl">
                    <a:srgbClr val="C0C0C0"/>
                  </a:outerShdw>
                </a:effectLst>
                <a:latin typeface="Times New Roman"/>
                <a:ea typeface="楷体_GB2312" pitchFamily="49" charset="-122"/>
              </a:rPr>
              <a:t>·</a:t>
            </a:r>
            <a:r>
              <a:rPr kumimoji="1" lang="en-US" altLang="zh-CN" sz="2000" b="1">
                <a:solidFill>
                  <a:srgbClr val="008000"/>
                </a:solidFill>
                <a:effectLst>
                  <a:outerShdw blurRad="38100" dist="38100" dir="2700000" algn="tl">
                    <a:srgbClr val="C0C0C0"/>
                  </a:outerShdw>
                </a:effectLst>
                <a:latin typeface="楷体_GB2312" pitchFamily="49" charset="-122"/>
                <a:ea typeface="楷体_GB2312" pitchFamily="49" charset="-122"/>
              </a:rPr>
              <a:t>dP/dQ&lt;P</a:t>
            </a:r>
          </a:p>
          <a:p>
            <a:pPr algn="ctr" eaLnBrk="1" hangingPunct="1">
              <a:defRPr/>
            </a:pPr>
            <a:r>
              <a:rPr kumimoji="1" lang="zh-CN" altLang="en-US" sz="2000" b="1">
                <a:solidFill>
                  <a:srgbClr val="008000"/>
                </a:solidFill>
                <a:effectLst>
                  <a:outerShdw blurRad="38100" dist="38100" dir="2700000" algn="tl">
                    <a:srgbClr val="C0C0C0"/>
                  </a:outerShdw>
                </a:effectLst>
                <a:latin typeface="楷体_GB2312" pitchFamily="49" charset="-122"/>
                <a:ea typeface="楷体_GB2312" pitchFamily="49" charset="-122"/>
              </a:rPr>
              <a:t>边际收益小于平均收益</a:t>
            </a:r>
          </a:p>
        </p:txBody>
      </p:sp>
      <p:sp>
        <p:nvSpPr>
          <p:cNvPr id="290840" name="Rectangle 24">
            <a:extLst>
              <a:ext uri="{FF2B5EF4-FFF2-40B4-BE49-F238E27FC236}">
                <a16:creationId xmlns:a16="http://schemas.microsoft.com/office/drawing/2014/main" id="{D6A3F0F2-A80D-41CC-BCA9-341766940E30}"/>
              </a:ext>
            </a:extLst>
          </p:cNvPr>
          <p:cNvSpPr>
            <a:spLocks noChangeArrowheads="1"/>
          </p:cNvSpPr>
          <p:nvPr/>
        </p:nvSpPr>
        <p:spPr bwMode="auto">
          <a:xfrm>
            <a:off x="5003800" y="4941888"/>
            <a:ext cx="3505200" cy="685800"/>
          </a:xfrm>
          <a:prstGeom prst="rect">
            <a:avLst/>
          </a:prstGeom>
          <a:solidFill>
            <a:srgbClr val="FFFF00"/>
          </a:solidFill>
          <a:ln>
            <a:noFill/>
          </a:ln>
          <a:effectLst/>
          <a:extLs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CC0066"/>
                </a:solidFill>
                <a:effectLst>
                  <a:outerShdw blurRad="38100" dist="38100" dir="2700000" algn="tl">
                    <a:srgbClr val="000000"/>
                  </a:outerShdw>
                </a:effectLst>
                <a:latin typeface="华文新魏" pitchFamily="2" charset="-122"/>
                <a:ea typeface="华文新魏" pitchFamily="2" charset="-122"/>
              </a:rPr>
              <a:t>TR</a:t>
            </a:r>
          </a:p>
          <a:p>
            <a:pPr algn="ctr" eaLnBrk="1" hangingPunct="1">
              <a:defRPr/>
            </a:pPr>
            <a:r>
              <a:rPr kumimoji="1" lang="zh-CN" altLang="en-US" sz="2000">
                <a:solidFill>
                  <a:srgbClr val="CC0066"/>
                </a:solidFill>
                <a:effectLst>
                  <a:outerShdw blurRad="38100" dist="38100" dir="2700000" algn="tl">
                    <a:srgbClr val="000000"/>
                  </a:outerShdw>
                </a:effectLst>
                <a:latin typeface="楷体_GB2312" pitchFamily="49" charset="-122"/>
                <a:ea typeface="楷体_GB2312" pitchFamily="49" charset="-122"/>
              </a:rPr>
              <a:t>总收益曲线是一条抛物线</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90829"/>
                                        </p:tgtEl>
                                        <p:attrNameLst>
                                          <p:attrName>style.visibility</p:attrName>
                                        </p:attrNameLst>
                                      </p:cBhvr>
                                      <p:to>
                                        <p:strVal val="visible"/>
                                      </p:to>
                                    </p:set>
                                    <p:animEffect transition="in" filter="wipe(up)">
                                      <p:cBhvr>
                                        <p:cTn id="7" dur="500"/>
                                        <p:tgtEl>
                                          <p:spTgt spid="290829"/>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90831"/>
                                        </p:tgtEl>
                                        <p:attrNameLst>
                                          <p:attrName>style.visibility</p:attrName>
                                        </p:attrNameLst>
                                      </p:cBhvr>
                                      <p:to>
                                        <p:strVal val="visible"/>
                                      </p:to>
                                    </p:set>
                                    <p:animEffect transition="in" filter="dissolve">
                                      <p:cBhvr>
                                        <p:cTn id="11" dur="500"/>
                                        <p:tgtEl>
                                          <p:spTgt spid="29083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nodeType="clickEffect">
                                  <p:stCondLst>
                                    <p:cond delay="0"/>
                                  </p:stCondLst>
                                  <p:childTnLst>
                                    <p:set>
                                      <p:cBhvr>
                                        <p:cTn id="15" dur="1" fill="hold">
                                          <p:stCondLst>
                                            <p:cond delay="0"/>
                                          </p:stCondLst>
                                        </p:cTn>
                                        <p:tgtEl>
                                          <p:spTgt spid="290830"/>
                                        </p:tgtEl>
                                        <p:attrNameLst>
                                          <p:attrName>style.visibility</p:attrName>
                                        </p:attrNameLst>
                                      </p:cBhvr>
                                      <p:to>
                                        <p:strVal val="visible"/>
                                      </p:to>
                                    </p:set>
                                    <p:animEffect transition="in" filter="wipe(up)">
                                      <p:cBhvr>
                                        <p:cTn id="16" dur="500"/>
                                        <p:tgtEl>
                                          <p:spTgt spid="290830"/>
                                        </p:tgtEl>
                                      </p:cBhvr>
                                    </p:animEffect>
                                  </p:childTnLst>
                                </p:cTn>
                              </p:par>
                            </p:childTnLst>
                          </p:cTn>
                        </p:par>
                        <p:par>
                          <p:cTn id="17" fill="hold" nodeType="afterGroup">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290832"/>
                                        </p:tgtEl>
                                        <p:attrNameLst>
                                          <p:attrName>style.visibility</p:attrName>
                                        </p:attrNameLst>
                                      </p:cBhvr>
                                      <p:to>
                                        <p:strVal val="visible"/>
                                      </p:to>
                                    </p:set>
                                    <p:animEffect transition="in" filter="dissolve">
                                      <p:cBhvr>
                                        <p:cTn id="20" dur="500"/>
                                        <p:tgtEl>
                                          <p:spTgt spid="290832"/>
                                        </p:tgtEl>
                                      </p:cBhvr>
                                    </p:animEffect>
                                  </p:childTnLst>
                                </p:cTn>
                              </p:par>
                            </p:childTnLst>
                          </p:cTn>
                        </p:par>
                        <p:par>
                          <p:cTn id="21" fill="hold" nodeType="afterGroup">
                            <p:stCondLst>
                              <p:cond delay="1000"/>
                            </p:stCondLst>
                            <p:childTnLst>
                              <p:par>
                                <p:cTn id="22" presetID="9" presetClass="entr" presetSubtype="0" fill="hold" nodeType="afterEffect">
                                  <p:stCondLst>
                                    <p:cond delay="0"/>
                                  </p:stCondLst>
                                  <p:childTnLst>
                                    <p:set>
                                      <p:cBhvr>
                                        <p:cTn id="23" dur="1" fill="hold">
                                          <p:stCondLst>
                                            <p:cond delay="0"/>
                                          </p:stCondLst>
                                        </p:cTn>
                                        <p:tgtEl>
                                          <p:spTgt spid="290835"/>
                                        </p:tgtEl>
                                        <p:attrNameLst>
                                          <p:attrName>style.visibility</p:attrName>
                                        </p:attrNameLst>
                                      </p:cBhvr>
                                      <p:to>
                                        <p:strVal val="visible"/>
                                      </p:to>
                                    </p:set>
                                    <p:animEffect transition="in" filter="dissolve">
                                      <p:cBhvr>
                                        <p:cTn id="24" dur="500"/>
                                        <p:tgtEl>
                                          <p:spTgt spid="290835"/>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nodeType="clickEffect">
                                  <p:stCondLst>
                                    <p:cond delay="0"/>
                                  </p:stCondLst>
                                  <p:childTnLst>
                                    <p:set>
                                      <p:cBhvr>
                                        <p:cTn id="28" dur="1" fill="hold">
                                          <p:stCondLst>
                                            <p:cond delay="0"/>
                                          </p:stCondLst>
                                        </p:cTn>
                                        <p:tgtEl>
                                          <p:spTgt spid="290833"/>
                                        </p:tgtEl>
                                        <p:attrNameLst>
                                          <p:attrName>style.visibility</p:attrName>
                                        </p:attrNameLst>
                                      </p:cBhvr>
                                      <p:to>
                                        <p:strVal val="visible"/>
                                      </p:to>
                                    </p:set>
                                    <p:animEffect transition="in" filter="wipe(left)">
                                      <p:cBhvr>
                                        <p:cTn id="29" dur="500"/>
                                        <p:tgtEl>
                                          <p:spTgt spid="290833"/>
                                        </p:tgtEl>
                                      </p:cBhvr>
                                    </p:animEffect>
                                  </p:childTnLst>
                                </p:cTn>
                              </p:par>
                            </p:childTnLst>
                          </p:cTn>
                        </p:par>
                        <p:par>
                          <p:cTn id="30" fill="hold" nodeType="afterGroup">
                            <p:stCondLst>
                              <p:cond delay="500"/>
                            </p:stCondLst>
                            <p:childTnLst>
                              <p:par>
                                <p:cTn id="31" presetID="9" presetClass="entr" presetSubtype="0" fill="hold" grpId="0" nodeType="afterEffect">
                                  <p:stCondLst>
                                    <p:cond delay="0"/>
                                  </p:stCondLst>
                                  <p:childTnLst>
                                    <p:set>
                                      <p:cBhvr>
                                        <p:cTn id="32" dur="1" fill="hold">
                                          <p:stCondLst>
                                            <p:cond delay="0"/>
                                          </p:stCondLst>
                                        </p:cTn>
                                        <p:tgtEl>
                                          <p:spTgt spid="290837"/>
                                        </p:tgtEl>
                                        <p:attrNameLst>
                                          <p:attrName>style.visibility</p:attrName>
                                        </p:attrNameLst>
                                      </p:cBhvr>
                                      <p:to>
                                        <p:strVal val="visible"/>
                                      </p:to>
                                    </p:set>
                                    <p:animEffect transition="in" filter="dissolve">
                                      <p:cBhvr>
                                        <p:cTn id="33" dur="500"/>
                                        <p:tgtEl>
                                          <p:spTgt spid="29083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1" fill="hold" nodeType="clickEffect">
                                  <p:stCondLst>
                                    <p:cond delay="0"/>
                                  </p:stCondLst>
                                  <p:childTnLst>
                                    <p:set>
                                      <p:cBhvr>
                                        <p:cTn id="37" dur="1" fill="hold">
                                          <p:stCondLst>
                                            <p:cond delay="0"/>
                                          </p:stCondLst>
                                        </p:cTn>
                                        <p:tgtEl>
                                          <p:spTgt spid="290834"/>
                                        </p:tgtEl>
                                        <p:attrNameLst>
                                          <p:attrName>style.visibility</p:attrName>
                                        </p:attrNameLst>
                                      </p:cBhvr>
                                      <p:to>
                                        <p:strVal val="visible"/>
                                      </p:to>
                                    </p:set>
                                    <p:animEffect transition="in" filter="wipe(up)">
                                      <p:cBhvr>
                                        <p:cTn id="38" dur="500"/>
                                        <p:tgtEl>
                                          <p:spTgt spid="290834"/>
                                        </p:tgtEl>
                                      </p:cBhvr>
                                    </p:animEffect>
                                  </p:childTnLst>
                                </p:cTn>
                              </p:par>
                            </p:childTnLst>
                          </p:cTn>
                        </p:par>
                        <p:par>
                          <p:cTn id="39" fill="hold" nodeType="afterGroup">
                            <p:stCondLst>
                              <p:cond delay="500"/>
                            </p:stCondLst>
                            <p:childTnLst>
                              <p:par>
                                <p:cTn id="40" presetID="9" presetClass="entr" presetSubtype="0" fill="hold" nodeType="afterEffect">
                                  <p:stCondLst>
                                    <p:cond delay="0"/>
                                  </p:stCondLst>
                                  <p:childTnLst>
                                    <p:set>
                                      <p:cBhvr>
                                        <p:cTn id="41" dur="1" fill="hold">
                                          <p:stCondLst>
                                            <p:cond delay="0"/>
                                          </p:stCondLst>
                                        </p:cTn>
                                        <p:tgtEl>
                                          <p:spTgt spid="290836"/>
                                        </p:tgtEl>
                                        <p:attrNameLst>
                                          <p:attrName>style.visibility</p:attrName>
                                        </p:attrNameLst>
                                      </p:cBhvr>
                                      <p:to>
                                        <p:strVal val="visible"/>
                                      </p:to>
                                    </p:set>
                                    <p:animEffect transition="in" filter="dissolve">
                                      <p:cBhvr>
                                        <p:cTn id="42" dur="500"/>
                                        <p:tgtEl>
                                          <p:spTgt spid="290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31" grpId="0" autoUpdateAnimBg="0"/>
      <p:bldP spid="290832" grpId="0" autoUpdateAnimBg="0"/>
      <p:bldP spid="290837" grpId="0"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灯片编号占位符 5">
            <a:extLst>
              <a:ext uri="{FF2B5EF4-FFF2-40B4-BE49-F238E27FC236}">
                <a16:creationId xmlns:a16="http://schemas.microsoft.com/office/drawing/2014/main" id="{58B32F58-C565-43CA-842E-840B2911C7FD}"/>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DDE51E9A-9BE3-42F4-879A-C2521100AC3B}" type="slidenum">
              <a:rPr lang="en-US" altLang="zh-CN" sz="1400" smtClean="0"/>
              <a:pPr>
                <a:spcBef>
                  <a:spcPct val="0"/>
                </a:spcBef>
                <a:buFontTx/>
                <a:buNone/>
              </a:pPr>
              <a:t>70</a:t>
            </a:fld>
            <a:endParaRPr lang="en-US" altLang="zh-CN" sz="1400"/>
          </a:p>
        </p:txBody>
      </p:sp>
      <p:sp>
        <p:nvSpPr>
          <p:cNvPr id="77827" name="Rectangle 2">
            <a:extLst>
              <a:ext uri="{FF2B5EF4-FFF2-40B4-BE49-F238E27FC236}">
                <a16:creationId xmlns:a16="http://schemas.microsoft.com/office/drawing/2014/main" id="{FBC6A0BC-64DC-4FDF-BE15-5D091C9D16DA}"/>
              </a:ext>
            </a:extLst>
          </p:cNvPr>
          <p:cNvSpPr>
            <a:spLocks noGrp="1" noChangeArrowheads="1"/>
          </p:cNvSpPr>
          <p:nvPr>
            <p:ph type="title"/>
          </p:nvPr>
        </p:nvSpPr>
        <p:spPr>
          <a:xfrm>
            <a:off x="685800" y="152400"/>
            <a:ext cx="6870700" cy="828675"/>
          </a:xfrm>
        </p:spPr>
        <p:txBody>
          <a:bodyPr/>
          <a:lstStyle/>
          <a:p>
            <a:pPr eaLnBrk="1" hangingPunct="1"/>
            <a:r>
              <a:rPr lang="en-US" altLang="zh-CN"/>
              <a:t>1</a:t>
            </a:r>
            <a:r>
              <a:rPr lang="zh-CN" altLang="en-US"/>
              <a:t>、博弈论的基本要素</a:t>
            </a:r>
          </a:p>
        </p:txBody>
      </p:sp>
      <p:sp>
        <p:nvSpPr>
          <p:cNvPr id="355331" name="Rectangle 3">
            <a:extLst>
              <a:ext uri="{FF2B5EF4-FFF2-40B4-BE49-F238E27FC236}">
                <a16:creationId xmlns:a16="http://schemas.microsoft.com/office/drawing/2014/main" id="{02B2BECA-FD05-4CC0-AE22-333DD788C61B}"/>
              </a:ext>
            </a:extLst>
          </p:cNvPr>
          <p:cNvSpPr>
            <a:spLocks noGrp="1" noChangeArrowheads="1"/>
          </p:cNvSpPr>
          <p:nvPr>
            <p:ph type="body" idx="1"/>
          </p:nvPr>
        </p:nvSpPr>
        <p:spPr>
          <a:xfrm>
            <a:off x="395288" y="1412875"/>
            <a:ext cx="7985125" cy="4968875"/>
          </a:xfrm>
          <a:solidFill>
            <a:schemeClr val="bg2"/>
          </a:solidFill>
          <a:ln w="47625">
            <a:solidFill>
              <a:srgbClr val="FF0000"/>
            </a:solidFill>
            <a:miter lim="800000"/>
            <a:headEnd/>
            <a:tailEnd/>
          </a:ln>
        </p:spPr>
        <p:txBody>
          <a:bodyPr/>
          <a:lstStyle/>
          <a:p>
            <a:pPr marL="476250" indent="-476250" eaLnBrk="1" hangingPunct="1">
              <a:lnSpc>
                <a:spcPct val="80000"/>
              </a:lnSpc>
            </a:pPr>
            <a:r>
              <a:rPr lang="zh-CN" altLang="en-US" sz="2800" b="1"/>
              <a:t>参与者</a:t>
            </a:r>
            <a:r>
              <a:rPr lang="en-US" altLang="zh-CN" sz="2800" b="1"/>
              <a:t>(player)</a:t>
            </a:r>
            <a:r>
              <a:rPr lang="zh-CN" altLang="en-US" sz="2800" b="1"/>
              <a:t>（博弈方、局中人、对局者）：即有哪些人参与博弈。一般至少有两个参与者。</a:t>
            </a:r>
          </a:p>
          <a:p>
            <a:pPr marL="476250" indent="-476250" eaLnBrk="1" hangingPunct="1">
              <a:lnSpc>
                <a:spcPct val="80000"/>
              </a:lnSpc>
            </a:pPr>
            <a:r>
              <a:rPr lang="zh-CN" altLang="en-US" sz="2800" b="1"/>
              <a:t>策略</a:t>
            </a:r>
            <a:r>
              <a:rPr lang="en-US" altLang="zh-CN" sz="2800" b="1"/>
              <a:t>(strategy)</a:t>
            </a:r>
            <a:r>
              <a:rPr lang="zh-CN" altLang="en-US" sz="2800" b="1"/>
              <a:t>与策略空间</a:t>
            </a:r>
            <a:r>
              <a:rPr lang="en-US" altLang="zh-CN" sz="2800" b="1"/>
              <a:t>(strategy set)</a:t>
            </a:r>
            <a:r>
              <a:rPr lang="zh-CN" altLang="en-US" sz="2800" b="1"/>
              <a:t>：什么人在什么时候行动；当他行动时，他具有什么样的信息；他能做什么，不能做什么。 </a:t>
            </a:r>
          </a:p>
          <a:p>
            <a:pPr marL="476250" indent="-476250" eaLnBrk="1" hangingPunct="1">
              <a:lnSpc>
                <a:spcPct val="80000"/>
              </a:lnSpc>
            </a:pPr>
            <a:r>
              <a:rPr lang="zh-CN" altLang="en-US" sz="2800" b="1"/>
              <a:t>结局</a:t>
            </a:r>
            <a:r>
              <a:rPr lang="en-US" altLang="zh-CN" sz="2800" b="1"/>
              <a:t>(outcome)</a:t>
            </a:r>
            <a:r>
              <a:rPr lang="zh-CN" altLang="en-US" sz="2800" b="1"/>
              <a:t>：对参与人的不同行动，这场博弈的结果或结局是什么 </a:t>
            </a:r>
          </a:p>
          <a:p>
            <a:pPr marL="476250" indent="-476250" eaLnBrk="1" hangingPunct="1">
              <a:lnSpc>
                <a:spcPct val="80000"/>
              </a:lnSpc>
            </a:pPr>
            <a:r>
              <a:rPr lang="zh-CN" altLang="en-US" sz="2800" b="1"/>
              <a:t>报酬</a:t>
            </a:r>
            <a:r>
              <a:rPr lang="en-US" altLang="zh-CN" sz="2800" b="1"/>
              <a:t>(payoff)</a:t>
            </a:r>
            <a:r>
              <a:rPr lang="zh-CN" altLang="en-US" sz="2800" b="1"/>
              <a:t>（支付）与报酬函数</a:t>
            </a:r>
            <a:r>
              <a:rPr lang="en-US" altLang="zh-CN" sz="2800" b="1"/>
              <a:t>(payoff function)</a:t>
            </a:r>
            <a:r>
              <a:rPr lang="zh-CN" altLang="en-US" sz="2800" b="1"/>
              <a:t>：博弈的结果给参与人带来的好处。可以用报酬矩阵（支付矩阵、得益矩阵、赢得矩阵）</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5331">
                                            <p:bg/>
                                          </p:spTgt>
                                        </p:tgtEl>
                                        <p:attrNameLst>
                                          <p:attrName>style.visibility</p:attrName>
                                        </p:attrNameLst>
                                      </p:cBhvr>
                                      <p:to>
                                        <p:strVal val="visible"/>
                                      </p:to>
                                    </p:set>
                                    <p:anim calcmode="lin" valueType="num">
                                      <p:cBhvr additive="base">
                                        <p:cTn id="7" dur="500" fill="hold"/>
                                        <p:tgtEl>
                                          <p:spTgt spid="355331">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55331">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5331">
                                            <p:txEl>
                                              <p:pRg st="0" end="0"/>
                                            </p:txEl>
                                          </p:spTgt>
                                        </p:tgtEl>
                                        <p:attrNameLst>
                                          <p:attrName>style.visibility</p:attrName>
                                        </p:attrNameLst>
                                      </p:cBhvr>
                                      <p:to>
                                        <p:strVal val="visible"/>
                                      </p:to>
                                    </p:set>
                                    <p:anim calcmode="lin" valueType="num">
                                      <p:cBhvr additive="base">
                                        <p:cTn id="13" dur="500" fill="hold"/>
                                        <p:tgtEl>
                                          <p:spTgt spid="35533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53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5331">
                                            <p:txEl>
                                              <p:pRg st="1" end="1"/>
                                            </p:txEl>
                                          </p:spTgt>
                                        </p:tgtEl>
                                        <p:attrNameLst>
                                          <p:attrName>style.visibility</p:attrName>
                                        </p:attrNameLst>
                                      </p:cBhvr>
                                      <p:to>
                                        <p:strVal val="visible"/>
                                      </p:to>
                                    </p:set>
                                    <p:anim calcmode="lin" valueType="num">
                                      <p:cBhvr additive="base">
                                        <p:cTn id="19" dur="500" fill="hold"/>
                                        <p:tgtEl>
                                          <p:spTgt spid="35533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53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55331">
                                            <p:txEl>
                                              <p:pRg st="2" end="2"/>
                                            </p:txEl>
                                          </p:spTgt>
                                        </p:tgtEl>
                                        <p:attrNameLst>
                                          <p:attrName>style.visibility</p:attrName>
                                        </p:attrNameLst>
                                      </p:cBhvr>
                                      <p:to>
                                        <p:strVal val="visible"/>
                                      </p:to>
                                    </p:set>
                                    <p:anim calcmode="lin" valueType="num">
                                      <p:cBhvr additive="base">
                                        <p:cTn id="25" dur="500" fill="hold"/>
                                        <p:tgtEl>
                                          <p:spTgt spid="35533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53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55331">
                                            <p:txEl>
                                              <p:pRg st="3" end="3"/>
                                            </p:txEl>
                                          </p:spTgt>
                                        </p:tgtEl>
                                        <p:attrNameLst>
                                          <p:attrName>style.visibility</p:attrName>
                                        </p:attrNameLst>
                                      </p:cBhvr>
                                      <p:to>
                                        <p:strVal val="visible"/>
                                      </p:to>
                                    </p:set>
                                    <p:anim calcmode="lin" valueType="num">
                                      <p:cBhvr additive="base">
                                        <p:cTn id="31" dur="500" fill="hold"/>
                                        <p:tgtEl>
                                          <p:spTgt spid="355331">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5533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1"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灯片编号占位符 5">
            <a:extLst>
              <a:ext uri="{FF2B5EF4-FFF2-40B4-BE49-F238E27FC236}">
                <a16:creationId xmlns:a16="http://schemas.microsoft.com/office/drawing/2014/main" id="{F7155D49-AF78-430D-9EC7-80A7DD5CE813}"/>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EA99967E-B660-4131-9DF3-11770C9C4458}" type="slidenum">
              <a:rPr lang="en-US" altLang="zh-CN" sz="1400" smtClean="0"/>
              <a:pPr>
                <a:spcBef>
                  <a:spcPct val="0"/>
                </a:spcBef>
                <a:buFontTx/>
                <a:buNone/>
              </a:pPr>
              <a:t>71</a:t>
            </a:fld>
            <a:endParaRPr lang="en-US" altLang="zh-CN" sz="1400"/>
          </a:p>
        </p:txBody>
      </p:sp>
      <p:sp>
        <p:nvSpPr>
          <p:cNvPr id="78851" name="Rectangle 2">
            <a:extLst>
              <a:ext uri="{FF2B5EF4-FFF2-40B4-BE49-F238E27FC236}">
                <a16:creationId xmlns:a16="http://schemas.microsoft.com/office/drawing/2014/main" id="{5607DDCA-FBCE-4F23-BC4B-09ABD20CB5F5}"/>
              </a:ext>
            </a:extLst>
          </p:cNvPr>
          <p:cNvSpPr>
            <a:spLocks noGrp="1" noChangeArrowheads="1"/>
          </p:cNvSpPr>
          <p:nvPr>
            <p:ph type="title"/>
          </p:nvPr>
        </p:nvSpPr>
        <p:spPr>
          <a:xfrm>
            <a:off x="685800" y="152400"/>
            <a:ext cx="6870700" cy="612775"/>
          </a:xfrm>
        </p:spPr>
        <p:txBody>
          <a:bodyPr/>
          <a:lstStyle/>
          <a:p>
            <a:pPr eaLnBrk="1" hangingPunct="1"/>
            <a:r>
              <a:rPr lang="en-US" altLang="zh-CN" sz="4000"/>
              <a:t>2</a:t>
            </a:r>
            <a:r>
              <a:rPr lang="zh-CN" altLang="en-US" sz="4000"/>
              <a:t>、博弈均衡的基本概念</a:t>
            </a:r>
          </a:p>
        </p:txBody>
      </p:sp>
      <p:sp>
        <p:nvSpPr>
          <p:cNvPr id="356355" name="Rectangle 3">
            <a:extLst>
              <a:ext uri="{FF2B5EF4-FFF2-40B4-BE49-F238E27FC236}">
                <a16:creationId xmlns:a16="http://schemas.microsoft.com/office/drawing/2014/main" id="{E8428C92-1763-4AC7-906C-BEDE89370419}"/>
              </a:ext>
            </a:extLst>
          </p:cNvPr>
          <p:cNvSpPr>
            <a:spLocks noGrp="1" noChangeArrowheads="1"/>
          </p:cNvSpPr>
          <p:nvPr>
            <p:ph type="body" idx="1"/>
          </p:nvPr>
        </p:nvSpPr>
        <p:spPr>
          <a:xfrm>
            <a:off x="685800" y="908050"/>
            <a:ext cx="7696200" cy="4578350"/>
          </a:xfrm>
          <a:solidFill>
            <a:schemeClr val="bg2"/>
          </a:solidFill>
          <a:ln w="44450">
            <a:solidFill>
              <a:srgbClr val="FF0000"/>
            </a:solidFill>
            <a:miter lim="800000"/>
            <a:headEnd/>
            <a:tailEnd/>
          </a:ln>
        </p:spPr>
        <p:txBody>
          <a:bodyPr/>
          <a:lstStyle/>
          <a:p>
            <a:pPr eaLnBrk="1" hangingPunct="1">
              <a:lnSpc>
                <a:spcPct val="90000"/>
              </a:lnSpc>
            </a:pPr>
            <a:r>
              <a:rPr lang="zh-CN" altLang="en-US" b="1"/>
              <a:t>（</a:t>
            </a:r>
            <a:r>
              <a:rPr lang="en-US" altLang="zh-CN" b="1"/>
              <a:t>1</a:t>
            </a:r>
            <a:r>
              <a:rPr lang="zh-CN" altLang="en-US" b="1"/>
              <a:t>）占优策略均衡</a:t>
            </a:r>
          </a:p>
          <a:p>
            <a:pPr eaLnBrk="1" hangingPunct="1">
              <a:lnSpc>
                <a:spcPct val="90000"/>
              </a:lnSpc>
            </a:pPr>
            <a:r>
              <a:rPr lang="zh-CN" altLang="en-US" b="1"/>
              <a:t>占优策略：无论其他参与者采取什么策略，某参与者的惟一的最优策略就是他的占优策略。</a:t>
            </a:r>
          </a:p>
          <a:p>
            <a:pPr eaLnBrk="1" hangingPunct="1">
              <a:lnSpc>
                <a:spcPct val="90000"/>
              </a:lnSpc>
            </a:pPr>
            <a:r>
              <a:rPr lang="zh-CN" altLang="en-US" b="1"/>
              <a:t>博弈均衡：是指博弈的所有参与者都不想改变自己的策略的这样一种相对静止的状态。</a:t>
            </a:r>
          </a:p>
          <a:p>
            <a:pPr eaLnBrk="1" hangingPunct="1">
              <a:lnSpc>
                <a:spcPct val="90000"/>
              </a:lnSpc>
            </a:pPr>
            <a:r>
              <a:rPr lang="zh-CN" altLang="en-US" b="1"/>
              <a:t>占优策略均衡：由博弈中的所有参与者的占优策略所构成的均衡。</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6355">
                                            <p:bg/>
                                          </p:spTgt>
                                        </p:tgtEl>
                                        <p:attrNameLst>
                                          <p:attrName>style.visibility</p:attrName>
                                        </p:attrNameLst>
                                      </p:cBhvr>
                                      <p:to>
                                        <p:strVal val="visible"/>
                                      </p:to>
                                    </p:set>
                                    <p:anim calcmode="lin" valueType="num">
                                      <p:cBhvr additive="base">
                                        <p:cTn id="7" dur="500" fill="hold"/>
                                        <p:tgtEl>
                                          <p:spTgt spid="35635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56355">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6355">
                                            <p:txEl>
                                              <p:pRg st="0" end="0"/>
                                            </p:txEl>
                                          </p:spTgt>
                                        </p:tgtEl>
                                        <p:attrNameLst>
                                          <p:attrName>style.visibility</p:attrName>
                                        </p:attrNameLst>
                                      </p:cBhvr>
                                      <p:to>
                                        <p:strVal val="visible"/>
                                      </p:to>
                                    </p:set>
                                    <p:anim calcmode="lin" valueType="num">
                                      <p:cBhvr additive="base">
                                        <p:cTn id="13" dur="500" fill="hold"/>
                                        <p:tgtEl>
                                          <p:spTgt spid="35635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63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6355">
                                            <p:txEl>
                                              <p:pRg st="1" end="1"/>
                                            </p:txEl>
                                          </p:spTgt>
                                        </p:tgtEl>
                                        <p:attrNameLst>
                                          <p:attrName>style.visibility</p:attrName>
                                        </p:attrNameLst>
                                      </p:cBhvr>
                                      <p:to>
                                        <p:strVal val="visible"/>
                                      </p:to>
                                    </p:set>
                                    <p:anim calcmode="lin" valueType="num">
                                      <p:cBhvr additive="base">
                                        <p:cTn id="19" dur="500" fill="hold"/>
                                        <p:tgtEl>
                                          <p:spTgt spid="35635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63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56355">
                                            <p:txEl>
                                              <p:pRg st="2" end="2"/>
                                            </p:txEl>
                                          </p:spTgt>
                                        </p:tgtEl>
                                        <p:attrNameLst>
                                          <p:attrName>style.visibility</p:attrName>
                                        </p:attrNameLst>
                                      </p:cBhvr>
                                      <p:to>
                                        <p:strVal val="visible"/>
                                      </p:to>
                                    </p:set>
                                    <p:anim calcmode="lin" valueType="num">
                                      <p:cBhvr additive="base">
                                        <p:cTn id="25" dur="500" fill="hold"/>
                                        <p:tgtEl>
                                          <p:spTgt spid="35635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63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56355">
                                            <p:txEl>
                                              <p:pRg st="3" end="3"/>
                                            </p:txEl>
                                          </p:spTgt>
                                        </p:tgtEl>
                                        <p:attrNameLst>
                                          <p:attrName>style.visibility</p:attrName>
                                        </p:attrNameLst>
                                      </p:cBhvr>
                                      <p:to>
                                        <p:strVal val="visible"/>
                                      </p:to>
                                    </p:set>
                                    <p:anim calcmode="lin" valueType="num">
                                      <p:cBhvr additive="base">
                                        <p:cTn id="31" dur="500" fill="hold"/>
                                        <p:tgtEl>
                                          <p:spTgt spid="35635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5635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5"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灯片编号占位符 5">
            <a:extLst>
              <a:ext uri="{FF2B5EF4-FFF2-40B4-BE49-F238E27FC236}">
                <a16:creationId xmlns:a16="http://schemas.microsoft.com/office/drawing/2014/main" id="{2B436723-D9E0-44E8-8E2D-EA8C06105F90}"/>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3096EC7D-8EFE-4E72-82F6-65DF1CD53893}" type="slidenum">
              <a:rPr lang="en-US" altLang="zh-CN" sz="1400" smtClean="0"/>
              <a:pPr>
                <a:spcBef>
                  <a:spcPct val="0"/>
                </a:spcBef>
                <a:buFontTx/>
                <a:buNone/>
              </a:pPr>
              <a:t>72</a:t>
            </a:fld>
            <a:endParaRPr lang="en-US" altLang="zh-CN" sz="1400"/>
          </a:p>
        </p:txBody>
      </p:sp>
      <p:sp>
        <p:nvSpPr>
          <p:cNvPr id="79875" name="Rectangle 2">
            <a:extLst>
              <a:ext uri="{FF2B5EF4-FFF2-40B4-BE49-F238E27FC236}">
                <a16:creationId xmlns:a16="http://schemas.microsoft.com/office/drawing/2014/main" id="{060DCDFF-C52A-4F26-8D92-CF83D0AE8071}"/>
              </a:ext>
            </a:extLst>
          </p:cNvPr>
          <p:cNvSpPr>
            <a:spLocks noGrp="1" noChangeArrowheads="1"/>
          </p:cNvSpPr>
          <p:nvPr>
            <p:ph type="title"/>
          </p:nvPr>
        </p:nvSpPr>
        <p:spPr>
          <a:xfrm>
            <a:off x="685800" y="152400"/>
            <a:ext cx="6870700" cy="828675"/>
          </a:xfrm>
        </p:spPr>
        <p:txBody>
          <a:bodyPr/>
          <a:lstStyle/>
          <a:p>
            <a:pPr eaLnBrk="1" hangingPunct="1"/>
            <a:r>
              <a:rPr lang="zh-CN" altLang="en-US"/>
              <a:t>占优策略均衡</a:t>
            </a:r>
          </a:p>
        </p:txBody>
      </p:sp>
      <p:sp>
        <p:nvSpPr>
          <p:cNvPr id="79876" name="Rectangle 3">
            <a:extLst>
              <a:ext uri="{FF2B5EF4-FFF2-40B4-BE49-F238E27FC236}">
                <a16:creationId xmlns:a16="http://schemas.microsoft.com/office/drawing/2014/main" id="{0EC1357C-345D-411D-B428-F6B69C27B575}"/>
              </a:ext>
            </a:extLst>
          </p:cNvPr>
          <p:cNvSpPr>
            <a:spLocks noGrp="1" noChangeArrowheads="1"/>
          </p:cNvSpPr>
          <p:nvPr>
            <p:ph type="body" idx="1"/>
          </p:nvPr>
        </p:nvSpPr>
        <p:spPr>
          <a:xfrm>
            <a:off x="684213" y="1052513"/>
            <a:ext cx="7696200" cy="520700"/>
          </a:xfrm>
          <a:solidFill>
            <a:schemeClr val="bg2"/>
          </a:solidFill>
        </p:spPr>
        <p:txBody>
          <a:bodyPr/>
          <a:lstStyle/>
          <a:p>
            <a:pPr marL="476250" indent="-476250" eaLnBrk="1" hangingPunct="1"/>
            <a:r>
              <a:rPr lang="zh-CN" altLang="en-US" sz="2800"/>
              <a:t>囚犯的两难困境</a:t>
            </a:r>
            <a:r>
              <a:rPr lang="en-US" altLang="zh-CN" sz="2800"/>
              <a:t>(prisoner</a:t>
            </a:r>
            <a:r>
              <a:rPr lang="en-US" altLang="zh-CN" sz="2800">
                <a:latin typeface="Arial" panose="020B0604020202020204" pitchFamily="34" charset="0"/>
              </a:rPr>
              <a:t>’</a:t>
            </a:r>
            <a:r>
              <a:rPr lang="en-US" altLang="zh-CN" sz="2800"/>
              <a:t>s dilemma)</a:t>
            </a:r>
          </a:p>
        </p:txBody>
      </p:sp>
      <p:graphicFrame>
        <p:nvGraphicFramePr>
          <p:cNvPr id="357380" name="Group 4">
            <a:extLst>
              <a:ext uri="{FF2B5EF4-FFF2-40B4-BE49-F238E27FC236}">
                <a16:creationId xmlns:a16="http://schemas.microsoft.com/office/drawing/2014/main" id="{07023AFA-B933-4841-9202-C742EE3E222F}"/>
              </a:ext>
            </a:extLst>
          </p:cNvPr>
          <p:cNvGraphicFramePr>
            <a:graphicFrameLocks noGrp="1"/>
          </p:cNvGraphicFramePr>
          <p:nvPr/>
        </p:nvGraphicFramePr>
        <p:xfrm>
          <a:off x="1981200" y="2489200"/>
          <a:ext cx="5759450" cy="2463800"/>
        </p:xfrm>
        <a:graphic>
          <a:graphicData uri="http://schemas.openxmlformats.org/drawingml/2006/table">
            <a:tbl>
              <a:tblPr/>
              <a:tblGrid>
                <a:gridCol w="1919288">
                  <a:extLst>
                    <a:ext uri="{9D8B030D-6E8A-4147-A177-3AD203B41FA5}">
                      <a16:colId xmlns:a16="http://schemas.microsoft.com/office/drawing/2014/main" val="20000"/>
                    </a:ext>
                  </a:extLst>
                </a:gridCol>
                <a:gridCol w="1920875">
                  <a:extLst>
                    <a:ext uri="{9D8B030D-6E8A-4147-A177-3AD203B41FA5}">
                      <a16:colId xmlns:a16="http://schemas.microsoft.com/office/drawing/2014/main" val="20001"/>
                    </a:ext>
                  </a:extLst>
                </a:gridCol>
                <a:gridCol w="1919287">
                  <a:extLst>
                    <a:ext uri="{9D8B030D-6E8A-4147-A177-3AD203B41FA5}">
                      <a16:colId xmlns:a16="http://schemas.microsoft.com/office/drawing/2014/main" val="20002"/>
                    </a:ext>
                  </a:extLst>
                </a:gridCol>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3200" b="0" i="0" u="none" strike="noStrike" cap="none" normalizeH="0" baseline="0">
                          <a:ln>
                            <a:noFill/>
                          </a:ln>
                          <a:solidFill>
                            <a:schemeClr val="tx1"/>
                          </a:solidFill>
                          <a:effectLst/>
                          <a:latin typeface="Comic Sans MS" pitchFamily="66" charset="0"/>
                          <a:ea typeface="宋体" pitchFamily="2" charset="-122"/>
                        </a:rPr>
                        <a:t>坦白</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3200" b="0" i="0" u="none" strike="noStrike" cap="none" normalizeH="0" baseline="0">
                          <a:ln>
                            <a:noFill/>
                          </a:ln>
                          <a:solidFill>
                            <a:schemeClr val="tx1"/>
                          </a:solidFill>
                          <a:effectLst/>
                          <a:latin typeface="Comic Sans MS" pitchFamily="66" charset="0"/>
                          <a:ea typeface="宋体" pitchFamily="2" charset="-122"/>
                        </a:rPr>
                        <a:t>不坦白</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坦白</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-8     -8</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0     -9</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不坦白</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-9     0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     -1</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79895" name="Text Box 22">
            <a:extLst>
              <a:ext uri="{FF2B5EF4-FFF2-40B4-BE49-F238E27FC236}">
                <a16:creationId xmlns:a16="http://schemas.microsoft.com/office/drawing/2014/main" id="{838467A7-BBE5-449F-BD89-A9FC617C17BA}"/>
              </a:ext>
            </a:extLst>
          </p:cNvPr>
          <p:cNvSpPr txBox="1">
            <a:spLocks noChangeArrowheads="1"/>
          </p:cNvSpPr>
          <p:nvPr/>
        </p:nvSpPr>
        <p:spPr bwMode="auto">
          <a:xfrm>
            <a:off x="755650" y="3429000"/>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嫌犯</a:t>
            </a:r>
            <a:r>
              <a:rPr kumimoji="1" lang="en-US" altLang="zh-CN" sz="2400">
                <a:latin typeface="Times New Roman" panose="02020603050405020304" pitchFamily="18" charset="0"/>
              </a:rPr>
              <a:t>A</a:t>
            </a:r>
          </a:p>
        </p:txBody>
      </p:sp>
      <p:sp>
        <p:nvSpPr>
          <p:cNvPr id="79896" name="Text Box 23">
            <a:extLst>
              <a:ext uri="{FF2B5EF4-FFF2-40B4-BE49-F238E27FC236}">
                <a16:creationId xmlns:a16="http://schemas.microsoft.com/office/drawing/2014/main" id="{FFDADE8B-5D08-45EB-9BAE-12630CD2191F}"/>
              </a:ext>
            </a:extLst>
          </p:cNvPr>
          <p:cNvSpPr txBox="1">
            <a:spLocks noChangeArrowheads="1"/>
          </p:cNvSpPr>
          <p:nvPr/>
        </p:nvSpPr>
        <p:spPr bwMode="auto">
          <a:xfrm>
            <a:off x="4391025" y="1831975"/>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嫌犯</a:t>
            </a:r>
            <a:r>
              <a:rPr kumimoji="1" lang="en-US" altLang="zh-CN" sz="2400">
                <a:latin typeface="Times New Roman" panose="02020603050405020304" pitchFamily="18" charset="0"/>
              </a:rPr>
              <a:t>B</a:t>
            </a:r>
          </a:p>
        </p:txBody>
      </p:sp>
      <p:sp>
        <p:nvSpPr>
          <p:cNvPr id="357400" name="Oval 24">
            <a:extLst>
              <a:ext uri="{FF2B5EF4-FFF2-40B4-BE49-F238E27FC236}">
                <a16:creationId xmlns:a16="http://schemas.microsoft.com/office/drawing/2014/main" id="{E2A1ACF2-2763-4AEC-A30A-F13E3912C5A0}"/>
              </a:ext>
            </a:extLst>
          </p:cNvPr>
          <p:cNvSpPr>
            <a:spLocks noChangeArrowheads="1"/>
          </p:cNvSpPr>
          <p:nvPr/>
        </p:nvSpPr>
        <p:spPr bwMode="auto">
          <a:xfrm>
            <a:off x="4932363" y="3505200"/>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57401" name="Oval 25">
            <a:extLst>
              <a:ext uri="{FF2B5EF4-FFF2-40B4-BE49-F238E27FC236}">
                <a16:creationId xmlns:a16="http://schemas.microsoft.com/office/drawing/2014/main" id="{BA8C9984-7C4F-4DBB-ABD9-E4703C6FD7BE}"/>
              </a:ext>
            </a:extLst>
          </p:cNvPr>
          <p:cNvSpPr>
            <a:spLocks noChangeArrowheads="1"/>
          </p:cNvSpPr>
          <p:nvPr/>
        </p:nvSpPr>
        <p:spPr bwMode="auto">
          <a:xfrm>
            <a:off x="4267200" y="3505200"/>
            <a:ext cx="533400" cy="4572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57402" name="Oval 26">
            <a:extLst>
              <a:ext uri="{FF2B5EF4-FFF2-40B4-BE49-F238E27FC236}">
                <a16:creationId xmlns:a16="http://schemas.microsoft.com/office/drawing/2014/main" id="{472DC2E9-7088-452F-BEDB-96D57AADA174}"/>
              </a:ext>
            </a:extLst>
          </p:cNvPr>
          <p:cNvSpPr>
            <a:spLocks noChangeArrowheads="1"/>
          </p:cNvSpPr>
          <p:nvPr/>
        </p:nvSpPr>
        <p:spPr bwMode="auto">
          <a:xfrm>
            <a:off x="6186488" y="3505200"/>
            <a:ext cx="533400" cy="4572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57403" name="Oval 27">
            <a:extLst>
              <a:ext uri="{FF2B5EF4-FFF2-40B4-BE49-F238E27FC236}">
                <a16:creationId xmlns:a16="http://schemas.microsoft.com/office/drawing/2014/main" id="{056AB660-7FC5-4052-B450-A07EBE78CFB3}"/>
              </a:ext>
            </a:extLst>
          </p:cNvPr>
          <p:cNvSpPr>
            <a:spLocks noChangeArrowheads="1"/>
          </p:cNvSpPr>
          <p:nvPr/>
        </p:nvSpPr>
        <p:spPr bwMode="auto">
          <a:xfrm>
            <a:off x="4932363" y="4292600"/>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7401"/>
                                        </p:tgtEl>
                                        <p:attrNameLst>
                                          <p:attrName>style.visibility</p:attrName>
                                        </p:attrNameLst>
                                      </p:cBhvr>
                                      <p:to>
                                        <p:strVal val="visible"/>
                                      </p:to>
                                    </p:set>
                                    <p:animEffect transition="in" filter="dissolve">
                                      <p:cBhvr>
                                        <p:cTn id="7" dur="500"/>
                                        <p:tgtEl>
                                          <p:spTgt spid="3574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57402"/>
                                        </p:tgtEl>
                                        <p:attrNameLst>
                                          <p:attrName>style.visibility</p:attrName>
                                        </p:attrNameLst>
                                      </p:cBhvr>
                                      <p:to>
                                        <p:strVal val="visible"/>
                                      </p:to>
                                    </p:set>
                                    <p:animEffect transition="in" filter="dissolve">
                                      <p:cBhvr>
                                        <p:cTn id="12" dur="500"/>
                                        <p:tgtEl>
                                          <p:spTgt spid="35740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57400"/>
                                        </p:tgtEl>
                                        <p:attrNameLst>
                                          <p:attrName>style.visibility</p:attrName>
                                        </p:attrNameLst>
                                      </p:cBhvr>
                                      <p:to>
                                        <p:strVal val="visible"/>
                                      </p:to>
                                    </p:set>
                                    <p:animEffect transition="in" filter="dissolve">
                                      <p:cBhvr>
                                        <p:cTn id="17" dur="500"/>
                                        <p:tgtEl>
                                          <p:spTgt spid="35740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57403"/>
                                        </p:tgtEl>
                                        <p:attrNameLst>
                                          <p:attrName>style.visibility</p:attrName>
                                        </p:attrNameLst>
                                      </p:cBhvr>
                                      <p:to>
                                        <p:strVal val="visible"/>
                                      </p:to>
                                    </p:set>
                                    <p:animEffect transition="in" filter="dissolve">
                                      <p:cBhvr>
                                        <p:cTn id="22" dur="500"/>
                                        <p:tgtEl>
                                          <p:spTgt spid="357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400" grpId="0" animBg="1"/>
      <p:bldP spid="357401" grpId="0" animBg="1"/>
      <p:bldP spid="357402" grpId="0" animBg="1"/>
      <p:bldP spid="357403"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灯片编号占位符 5">
            <a:extLst>
              <a:ext uri="{FF2B5EF4-FFF2-40B4-BE49-F238E27FC236}">
                <a16:creationId xmlns:a16="http://schemas.microsoft.com/office/drawing/2014/main" id="{F3BDFF3E-F911-45A2-BF68-B0D14EBC542D}"/>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1C760ADC-E711-4C45-94D7-A6DF16DA2330}" type="slidenum">
              <a:rPr lang="en-US" altLang="zh-CN" sz="1400" smtClean="0"/>
              <a:pPr>
                <a:spcBef>
                  <a:spcPct val="0"/>
                </a:spcBef>
                <a:buFontTx/>
                <a:buNone/>
              </a:pPr>
              <a:t>73</a:t>
            </a:fld>
            <a:endParaRPr lang="en-US" altLang="zh-CN" sz="1400"/>
          </a:p>
        </p:txBody>
      </p:sp>
      <p:sp>
        <p:nvSpPr>
          <p:cNvPr id="402435" name="Rectangle 3">
            <a:extLst>
              <a:ext uri="{FF2B5EF4-FFF2-40B4-BE49-F238E27FC236}">
                <a16:creationId xmlns:a16="http://schemas.microsoft.com/office/drawing/2014/main" id="{451B418E-1F4F-466B-8895-61E32F012576}"/>
              </a:ext>
            </a:extLst>
          </p:cNvPr>
          <p:cNvSpPr>
            <a:spLocks noGrp="1" noChangeArrowheads="1"/>
          </p:cNvSpPr>
          <p:nvPr>
            <p:ph type="body" idx="1"/>
          </p:nvPr>
        </p:nvSpPr>
        <p:spPr>
          <a:solidFill>
            <a:srgbClr val="FFCC00"/>
          </a:solidFill>
        </p:spPr>
        <p:txBody>
          <a:bodyPr/>
          <a:lstStyle/>
          <a:p>
            <a:pPr eaLnBrk="1" hangingPunct="1">
              <a:spcBef>
                <a:spcPct val="50000"/>
              </a:spcBef>
            </a:pPr>
            <a:r>
              <a:rPr lang="zh-CN" altLang="en-US" sz="3300" b="1">
                <a:latin typeface="Arial" panose="020B0604020202020204" pitchFamily="34" charset="0"/>
              </a:rPr>
              <a:t>如果两个疑犯都能够选择不坦白的话，他们将明显地得到一个更大的收益，但由于两人的信息无法沟通，选择不坦白并不是两人的理性选择。对于两人而言，不管对方坦白或是不坦白，自己选择坦白都是更优的选择，因而，</a:t>
            </a:r>
            <a:r>
              <a:rPr lang="en-US" altLang="zh-CN" sz="3300" b="1">
                <a:latin typeface="Arial" panose="020B0604020202020204" pitchFamily="34" charset="0"/>
              </a:rPr>
              <a:t>{</a:t>
            </a:r>
            <a:r>
              <a:rPr lang="zh-CN" altLang="en-US" sz="3300" b="1">
                <a:latin typeface="Arial" panose="020B0604020202020204" pitchFamily="34" charset="0"/>
              </a:rPr>
              <a:t>坦白，坦白</a:t>
            </a:r>
            <a:r>
              <a:rPr lang="en-US" altLang="zh-CN" sz="3300" b="1">
                <a:latin typeface="Arial" panose="020B0604020202020204" pitchFamily="34" charset="0"/>
              </a:rPr>
              <a:t>}</a:t>
            </a:r>
            <a:r>
              <a:rPr lang="zh-CN" altLang="en-US" sz="3300" b="1">
                <a:latin typeface="Arial" panose="020B0604020202020204" pitchFamily="34" charset="0"/>
              </a:rPr>
              <a:t>就是均衡战略。</a:t>
            </a:r>
          </a:p>
          <a:p>
            <a:pPr eaLnBrk="1" hangingPunct="1">
              <a:spcBef>
                <a:spcPct val="50000"/>
              </a:spcBef>
            </a:pPr>
            <a:endParaRPr lang="zh-CN" altLang="en-US" sz="3300">
              <a:latin typeface="Arial" panose="020B0604020202020204" pitchFamily="34" charset="0"/>
            </a:endParaRPr>
          </a:p>
          <a:p>
            <a:pPr eaLnBrk="1" hangingPunct="1"/>
            <a:endParaRPr lang="en-US" altLang="zh-CN" sz="4400"/>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2435">
                                            <p:bg/>
                                          </p:spTgt>
                                        </p:tgtEl>
                                        <p:attrNameLst>
                                          <p:attrName>style.visibility</p:attrName>
                                        </p:attrNameLst>
                                      </p:cBhvr>
                                      <p:to>
                                        <p:strVal val="visible"/>
                                      </p:to>
                                    </p:set>
                                    <p:animEffect transition="in" filter="blinds(horizontal)">
                                      <p:cBhvr>
                                        <p:cTn id="7" dur="500"/>
                                        <p:tgtEl>
                                          <p:spTgt spid="40243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02435">
                                            <p:txEl>
                                              <p:pRg st="0" end="0"/>
                                            </p:txEl>
                                          </p:spTgt>
                                        </p:tgtEl>
                                        <p:attrNameLst>
                                          <p:attrName>style.visibility</p:attrName>
                                        </p:attrNameLst>
                                      </p:cBhvr>
                                      <p:to>
                                        <p:strVal val="visible"/>
                                      </p:to>
                                    </p:set>
                                    <p:animEffect transition="in" filter="blinds(horizontal)">
                                      <p:cBhvr>
                                        <p:cTn id="12" dur="500"/>
                                        <p:tgtEl>
                                          <p:spTgt spid="402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35"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灯片编号占位符 5">
            <a:extLst>
              <a:ext uri="{FF2B5EF4-FFF2-40B4-BE49-F238E27FC236}">
                <a16:creationId xmlns:a16="http://schemas.microsoft.com/office/drawing/2014/main" id="{14E02986-2BD1-4495-965E-2B7929469D22}"/>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1636ED0E-4EB1-411B-9108-19EC02386C44}" type="slidenum">
              <a:rPr lang="en-US" altLang="zh-CN" sz="1400" smtClean="0"/>
              <a:pPr>
                <a:spcBef>
                  <a:spcPct val="0"/>
                </a:spcBef>
                <a:buFontTx/>
                <a:buNone/>
              </a:pPr>
              <a:t>74</a:t>
            </a:fld>
            <a:endParaRPr lang="en-US" altLang="zh-CN" sz="1400"/>
          </a:p>
        </p:txBody>
      </p:sp>
      <p:sp>
        <p:nvSpPr>
          <p:cNvPr id="81923" name="Rectangle 2">
            <a:extLst>
              <a:ext uri="{FF2B5EF4-FFF2-40B4-BE49-F238E27FC236}">
                <a16:creationId xmlns:a16="http://schemas.microsoft.com/office/drawing/2014/main" id="{6B6A2870-4854-4935-91D0-17317990CC51}"/>
              </a:ext>
            </a:extLst>
          </p:cNvPr>
          <p:cNvSpPr>
            <a:spLocks noGrp="1" noChangeArrowheads="1"/>
          </p:cNvSpPr>
          <p:nvPr>
            <p:ph type="title"/>
          </p:nvPr>
        </p:nvSpPr>
        <p:spPr>
          <a:xfrm>
            <a:off x="685800" y="152400"/>
            <a:ext cx="6870700" cy="684213"/>
          </a:xfrm>
        </p:spPr>
        <p:txBody>
          <a:bodyPr/>
          <a:lstStyle/>
          <a:p>
            <a:pPr eaLnBrk="1" hangingPunct="1"/>
            <a:r>
              <a:rPr lang="zh-CN" altLang="en-US" sz="4000"/>
              <a:t>占优策略均衡</a:t>
            </a:r>
          </a:p>
        </p:txBody>
      </p:sp>
      <p:sp>
        <p:nvSpPr>
          <p:cNvPr id="81924" name="Rectangle 3">
            <a:extLst>
              <a:ext uri="{FF2B5EF4-FFF2-40B4-BE49-F238E27FC236}">
                <a16:creationId xmlns:a16="http://schemas.microsoft.com/office/drawing/2014/main" id="{3E8D5879-892F-41E7-8A19-FC283F1A1450}"/>
              </a:ext>
            </a:extLst>
          </p:cNvPr>
          <p:cNvSpPr>
            <a:spLocks noGrp="1" noChangeArrowheads="1"/>
          </p:cNvSpPr>
          <p:nvPr>
            <p:ph type="body" idx="1"/>
          </p:nvPr>
        </p:nvSpPr>
        <p:spPr>
          <a:xfrm>
            <a:off x="539750" y="981075"/>
            <a:ext cx="7696200" cy="663575"/>
          </a:xfrm>
          <a:solidFill>
            <a:schemeClr val="bg2"/>
          </a:solidFill>
          <a:extLst>
            <a:ext uri="{91240B29-F687-4F45-9708-019B960494DF}">
              <a14:hiddenLine xmlns:a14="http://schemas.microsoft.com/office/drawing/2010/main" w="9525" cap="flat" cmpd="sng" algn="ctr">
                <a:solidFill>
                  <a:srgbClr val="000000"/>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476250" indent="-476250" eaLnBrk="1" hangingPunct="1"/>
            <a:r>
              <a:rPr lang="zh-CN" altLang="en-US" sz="2800"/>
              <a:t>犯人招供与黑社会制裁</a:t>
            </a:r>
          </a:p>
        </p:txBody>
      </p:sp>
      <p:graphicFrame>
        <p:nvGraphicFramePr>
          <p:cNvPr id="358404" name="Group 4">
            <a:extLst>
              <a:ext uri="{FF2B5EF4-FFF2-40B4-BE49-F238E27FC236}">
                <a16:creationId xmlns:a16="http://schemas.microsoft.com/office/drawing/2014/main" id="{4C55D902-2BC0-49BB-AEC3-047B82DEAED8}"/>
              </a:ext>
            </a:extLst>
          </p:cNvPr>
          <p:cNvGraphicFramePr>
            <a:graphicFrameLocks noGrp="1"/>
          </p:cNvGraphicFramePr>
          <p:nvPr/>
        </p:nvGraphicFramePr>
        <p:xfrm>
          <a:off x="1981200" y="2489200"/>
          <a:ext cx="5867400" cy="2463800"/>
        </p:xfrm>
        <a:graphic>
          <a:graphicData uri="http://schemas.openxmlformats.org/drawingml/2006/table">
            <a:tbl>
              <a:tblPr/>
              <a:tblGrid>
                <a:gridCol w="1955800">
                  <a:extLst>
                    <a:ext uri="{9D8B030D-6E8A-4147-A177-3AD203B41FA5}">
                      <a16:colId xmlns:a16="http://schemas.microsoft.com/office/drawing/2014/main" val="20000"/>
                    </a:ext>
                  </a:extLst>
                </a:gridCol>
                <a:gridCol w="1955800">
                  <a:extLst>
                    <a:ext uri="{9D8B030D-6E8A-4147-A177-3AD203B41FA5}">
                      <a16:colId xmlns:a16="http://schemas.microsoft.com/office/drawing/2014/main" val="20001"/>
                    </a:ext>
                  </a:extLst>
                </a:gridCol>
                <a:gridCol w="1955800">
                  <a:extLst>
                    <a:ext uri="{9D8B030D-6E8A-4147-A177-3AD203B41FA5}">
                      <a16:colId xmlns:a16="http://schemas.microsoft.com/office/drawing/2014/main" val="20002"/>
                    </a:ext>
                  </a:extLst>
                </a:gridCol>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坦白</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不坦白</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坦白</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    -∞</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    -9</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不坦白</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-9     -∞</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       -1</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81943" name="Text Box 22">
            <a:extLst>
              <a:ext uri="{FF2B5EF4-FFF2-40B4-BE49-F238E27FC236}">
                <a16:creationId xmlns:a16="http://schemas.microsoft.com/office/drawing/2014/main" id="{B440C72B-AC6B-4162-B4C4-A85E433E719B}"/>
              </a:ext>
            </a:extLst>
          </p:cNvPr>
          <p:cNvSpPr txBox="1">
            <a:spLocks noChangeArrowheads="1"/>
          </p:cNvSpPr>
          <p:nvPr/>
        </p:nvSpPr>
        <p:spPr bwMode="auto">
          <a:xfrm>
            <a:off x="790575" y="3446463"/>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嫌犯</a:t>
            </a:r>
            <a:r>
              <a:rPr kumimoji="1" lang="en-US" altLang="zh-CN" sz="2400">
                <a:latin typeface="Times New Roman" panose="02020603050405020304" pitchFamily="18" charset="0"/>
              </a:rPr>
              <a:t>A</a:t>
            </a:r>
          </a:p>
        </p:txBody>
      </p:sp>
      <p:sp>
        <p:nvSpPr>
          <p:cNvPr id="81944" name="Text Box 23">
            <a:extLst>
              <a:ext uri="{FF2B5EF4-FFF2-40B4-BE49-F238E27FC236}">
                <a16:creationId xmlns:a16="http://schemas.microsoft.com/office/drawing/2014/main" id="{53257925-908C-4981-97BB-368EE5FD611F}"/>
              </a:ext>
            </a:extLst>
          </p:cNvPr>
          <p:cNvSpPr txBox="1">
            <a:spLocks noChangeArrowheads="1"/>
          </p:cNvSpPr>
          <p:nvPr/>
        </p:nvSpPr>
        <p:spPr bwMode="auto">
          <a:xfrm>
            <a:off x="4391025" y="1831975"/>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嫌犯</a:t>
            </a:r>
            <a:r>
              <a:rPr kumimoji="1" lang="en-US" altLang="zh-CN" sz="2400">
                <a:latin typeface="Times New Roman" panose="02020603050405020304" pitchFamily="18" charset="0"/>
              </a:rPr>
              <a:t>B</a:t>
            </a:r>
          </a:p>
        </p:txBody>
      </p:sp>
      <p:sp>
        <p:nvSpPr>
          <p:cNvPr id="358424" name="Oval 24">
            <a:extLst>
              <a:ext uri="{FF2B5EF4-FFF2-40B4-BE49-F238E27FC236}">
                <a16:creationId xmlns:a16="http://schemas.microsoft.com/office/drawing/2014/main" id="{22FDFE8C-5F00-4519-9BB8-954D2FB8EB91}"/>
              </a:ext>
            </a:extLst>
          </p:cNvPr>
          <p:cNvSpPr>
            <a:spLocks noChangeArrowheads="1"/>
          </p:cNvSpPr>
          <p:nvPr/>
        </p:nvSpPr>
        <p:spPr bwMode="auto">
          <a:xfrm>
            <a:off x="4267200" y="4329113"/>
            <a:ext cx="533400" cy="4572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58425" name="Oval 25">
            <a:extLst>
              <a:ext uri="{FF2B5EF4-FFF2-40B4-BE49-F238E27FC236}">
                <a16:creationId xmlns:a16="http://schemas.microsoft.com/office/drawing/2014/main" id="{B05EB857-14A0-4626-8C60-EFABF3434720}"/>
              </a:ext>
            </a:extLst>
          </p:cNvPr>
          <p:cNvSpPr>
            <a:spLocks noChangeArrowheads="1"/>
          </p:cNvSpPr>
          <p:nvPr/>
        </p:nvSpPr>
        <p:spPr bwMode="auto">
          <a:xfrm>
            <a:off x="6215063" y="4329113"/>
            <a:ext cx="533400" cy="4572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58426" name="Oval 26">
            <a:extLst>
              <a:ext uri="{FF2B5EF4-FFF2-40B4-BE49-F238E27FC236}">
                <a16:creationId xmlns:a16="http://schemas.microsoft.com/office/drawing/2014/main" id="{B2089DBA-782E-4466-BBAA-CA67D9CFD040}"/>
              </a:ext>
            </a:extLst>
          </p:cNvPr>
          <p:cNvSpPr>
            <a:spLocks noChangeArrowheads="1"/>
          </p:cNvSpPr>
          <p:nvPr/>
        </p:nvSpPr>
        <p:spPr bwMode="auto">
          <a:xfrm>
            <a:off x="6996113" y="3505200"/>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58427" name="Oval 27">
            <a:extLst>
              <a:ext uri="{FF2B5EF4-FFF2-40B4-BE49-F238E27FC236}">
                <a16:creationId xmlns:a16="http://schemas.microsoft.com/office/drawing/2014/main" id="{2E566989-1B7D-423B-91E1-1A311F2B2EF3}"/>
              </a:ext>
            </a:extLst>
          </p:cNvPr>
          <p:cNvSpPr>
            <a:spLocks noChangeArrowheads="1"/>
          </p:cNvSpPr>
          <p:nvPr/>
        </p:nvSpPr>
        <p:spPr bwMode="auto">
          <a:xfrm>
            <a:off x="6996113" y="4314825"/>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8424"/>
                                        </p:tgtEl>
                                        <p:attrNameLst>
                                          <p:attrName>style.visibility</p:attrName>
                                        </p:attrNameLst>
                                      </p:cBhvr>
                                      <p:to>
                                        <p:strVal val="visible"/>
                                      </p:to>
                                    </p:set>
                                    <p:animEffect transition="in" filter="dissolve">
                                      <p:cBhvr>
                                        <p:cTn id="7" dur="500"/>
                                        <p:tgtEl>
                                          <p:spTgt spid="3584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58425"/>
                                        </p:tgtEl>
                                        <p:attrNameLst>
                                          <p:attrName>style.visibility</p:attrName>
                                        </p:attrNameLst>
                                      </p:cBhvr>
                                      <p:to>
                                        <p:strVal val="visible"/>
                                      </p:to>
                                    </p:set>
                                    <p:animEffect transition="in" filter="dissolve">
                                      <p:cBhvr>
                                        <p:cTn id="12" dur="500"/>
                                        <p:tgtEl>
                                          <p:spTgt spid="35842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58426"/>
                                        </p:tgtEl>
                                        <p:attrNameLst>
                                          <p:attrName>style.visibility</p:attrName>
                                        </p:attrNameLst>
                                      </p:cBhvr>
                                      <p:to>
                                        <p:strVal val="visible"/>
                                      </p:to>
                                    </p:set>
                                    <p:animEffect transition="in" filter="dissolve">
                                      <p:cBhvr>
                                        <p:cTn id="17" dur="500"/>
                                        <p:tgtEl>
                                          <p:spTgt spid="35842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58427"/>
                                        </p:tgtEl>
                                        <p:attrNameLst>
                                          <p:attrName>style.visibility</p:attrName>
                                        </p:attrNameLst>
                                      </p:cBhvr>
                                      <p:to>
                                        <p:strVal val="visible"/>
                                      </p:to>
                                    </p:set>
                                    <p:animEffect transition="in" filter="dissolve">
                                      <p:cBhvr>
                                        <p:cTn id="22" dur="500"/>
                                        <p:tgtEl>
                                          <p:spTgt spid="358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4" grpId="0" animBg="1"/>
      <p:bldP spid="358425" grpId="0" animBg="1"/>
      <p:bldP spid="358426" grpId="0" animBg="1"/>
      <p:bldP spid="358427"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灯片编号占位符 5">
            <a:extLst>
              <a:ext uri="{FF2B5EF4-FFF2-40B4-BE49-F238E27FC236}">
                <a16:creationId xmlns:a16="http://schemas.microsoft.com/office/drawing/2014/main" id="{19955875-2D2C-4D85-8398-445FBE8ABC87}"/>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ABE35574-FCCE-4E19-B9B9-B0510899790C}" type="slidenum">
              <a:rPr lang="en-US" altLang="zh-CN" sz="1400" smtClean="0"/>
              <a:pPr>
                <a:spcBef>
                  <a:spcPct val="0"/>
                </a:spcBef>
                <a:buFontTx/>
                <a:buNone/>
              </a:pPr>
              <a:t>75</a:t>
            </a:fld>
            <a:endParaRPr lang="en-US" altLang="zh-CN" sz="1400"/>
          </a:p>
        </p:txBody>
      </p:sp>
      <p:sp>
        <p:nvSpPr>
          <p:cNvPr id="419866" name="Rectangle 26">
            <a:extLst>
              <a:ext uri="{FF2B5EF4-FFF2-40B4-BE49-F238E27FC236}">
                <a16:creationId xmlns:a16="http://schemas.microsoft.com/office/drawing/2014/main" id="{4FBE2A70-4C88-4AC5-A385-0ADAC6365571}"/>
              </a:ext>
            </a:extLst>
          </p:cNvPr>
          <p:cNvSpPr>
            <a:spLocks noChangeArrowheads="1"/>
          </p:cNvSpPr>
          <p:nvPr/>
        </p:nvSpPr>
        <p:spPr bwMode="auto">
          <a:xfrm>
            <a:off x="7380288" y="2852738"/>
            <a:ext cx="1223962" cy="2089150"/>
          </a:xfrm>
          <a:prstGeom prst="rect">
            <a:avLst/>
          </a:prstGeom>
          <a:solidFill>
            <a:srgbClr val="FFCC00"/>
          </a:solidFill>
          <a:ln w="50800">
            <a:solidFill>
              <a:srgbClr val="0033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82948" name="Rectangle 2">
            <a:extLst>
              <a:ext uri="{FF2B5EF4-FFF2-40B4-BE49-F238E27FC236}">
                <a16:creationId xmlns:a16="http://schemas.microsoft.com/office/drawing/2014/main" id="{9C297EF7-3A01-4161-B7F2-71BA6EBAEE47}"/>
              </a:ext>
            </a:extLst>
          </p:cNvPr>
          <p:cNvSpPr>
            <a:spLocks noGrp="1" noChangeArrowheads="1"/>
          </p:cNvSpPr>
          <p:nvPr>
            <p:ph type="title"/>
          </p:nvPr>
        </p:nvSpPr>
        <p:spPr>
          <a:xfrm>
            <a:off x="827088" y="333375"/>
            <a:ext cx="6870700" cy="771525"/>
          </a:xfrm>
        </p:spPr>
        <p:txBody>
          <a:bodyPr/>
          <a:lstStyle/>
          <a:p>
            <a:pPr eaLnBrk="1" hangingPunct="1"/>
            <a:r>
              <a:rPr lang="zh-CN" altLang="en-US">
                <a:solidFill>
                  <a:srgbClr val="336600"/>
                </a:solidFill>
                <a:ea typeface="黑体" panose="02010609060101010101" pitchFamily="49" charset="-122"/>
              </a:rPr>
              <a:t>智猪博弈</a:t>
            </a:r>
          </a:p>
        </p:txBody>
      </p:sp>
      <p:graphicFrame>
        <p:nvGraphicFramePr>
          <p:cNvPr id="419870" name="Group 30">
            <a:extLst>
              <a:ext uri="{FF2B5EF4-FFF2-40B4-BE49-F238E27FC236}">
                <a16:creationId xmlns:a16="http://schemas.microsoft.com/office/drawing/2014/main" id="{DCF3EAE1-E8DD-4A7F-B8D3-6DE5FE8A1AD6}"/>
              </a:ext>
            </a:extLst>
          </p:cNvPr>
          <p:cNvGraphicFramePr>
            <a:graphicFrameLocks noGrp="1"/>
          </p:cNvGraphicFramePr>
          <p:nvPr/>
        </p:nvGraphicFramePr>
        <p:xfrm>
          <a:off x="4787900" y="2852738"/>
          <a:ext cx="3814763" cy="2092325"/>
        </p:xfrm>
        <a:graphic>
          <a:graphicData uri="http://schemas.openxmlformats.org/drawingml/2006/table">
            <a:tbl>
              <a:tblPr/>
              <a:tblGrid>
                <a:gridCol w="1271588">
                  <a:extLst>
                    <a:ext uri="{9D8B030D-6E8A-4147-A177-3AD203B41FA5}">
                      <a16:colId xmlns:a16="http://schemas.microsoft.com/office/drawing/2014/main" val="20000"/>
                    </a:ext>
                  </a:extLst>
                </a:gridCol>
                <a:gridCol w="1320800">
                  <a:extLst>
                    <a:ext uri="{9D8B030D-6E8A-4147-A177-3AD203B41FA5}">
                      <a16:colId xmlns:a16="http://schemas.microsoft.com/office/drawing/2014/main" val="20001"/>
                    </a:ext>
                  </a:extLst>
                </a:gridCol>
                <a:gridCol w="1222375">
                  <a:extLst>
                    <a:ext uri="{9D8B030D-6E8A-4147-A177-3AD203B41FA5}">
                      <a16:colId xmlns:a16="http://schemas.microsoft.com/office/drawing/2014/main" val="20002"/>
                    </a:ext>
                  </a:extLst>
                </a:gridCol>
              </a:tblGrid>
              <a:tr h="696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按</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等待</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985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按</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3    1</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2    4</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96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等待</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7    -1</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0    0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82967" name="Text Box 22">
            <a:extLst>
              <a:ext uri="{FF2B5EF4-FFF2-40B4-BE49-F238E27FC236}">
                <a16:creationId xmlns:a16="http://schemas.microsoft.com/office/drawing/2014/main" id="{6757B10D-A315-442E-BABB-DA1F0571F1BB}"/>
              </a:ext>
            </a:extLst>
          </p:cNvPr>
          <p:cNvSpPr txBox="1">
            <a:spLocks noChangeArrowheads="1"/>
          </p:cNvSpPr>
          <p:nvPr/>
        </p:nvSpPr>
        <p:spPr bwMode="auto">
          <a:xfrm>
            <a:off x="3851275" y="3860800"/>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大猪</a:t>
            </a:r>
          </a:p>
        </p:txBody>
      </p:sp>
      <p:sp>
        <p:nvSpPr>
          <p:cNvPr id="82968" name="Text Box 23">
            <a:extLst>
              <a:ext uri="{FF2B5EF4-FFF2-40B4-BE49-F238E27FC236}">
                <a16:creationId xmlns:a16="http://schemas.microsoft.com/office/drawing/2014/main" id="{C3E4BB5D-2E62-4134-97AB-1308378D072F}"/>
              </a:ext>
            </a:extLst>
          </p:cNvPr>
          <p:cNvSpPr txBox="1">
            <a:spLocks noChangeArrowheads="1"/>
          </p:cNvSpPr>
          <p:nvPr/>
        </p:nvSpPr>
        <p:spPr bwMode="auto">
          <a:xfrm>
            <a:off x="6732588" y="2276475"/>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小猪</a:t>
            </a:r>
          </a:p>
        </p:txBody>
      </p:sp>
      <p:sp>
        <p:nvSpPr>
          <p:cNvPr id="82969" name="Text Box 24">
            <a:extLst>
              <a:ext uri="{FF2B5EF4-FFF2-40B4-BE49-F238E27FC236}">
                <a16:creationId xmlns:a16="http://schemas.microsoft.com/office/drawing/2014/main" id="{8E0765C3-214B-4903-B50C-87F96A8680F8}"/>
              </a:ext>
            </a:extLst>
          </p:cNvPr>
          <p:cNvSpPr txBox="1">
            <a:spLocks noChangeArrowheads="1"/>
          </p:cNvSpPr>
          <p:nvPr/>
        </p:nvSpPr>
        <p:spPr bwMode="auto">
          <a:xfrm>
            <a:off x="755650" y="5222875"/>
            <a:ext cx="2879725" cy="3667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50000"/>
              </a:spcBef>
              <a:buFontTx/>
              <a:buNone/>
            </a:pPr>
            <a:endParaRPr lang="zh-CN" altLang="zh-CN" sz="1800"/>
          </a:p>
        </p:txBody>
      </p:sp>
      <p:sp>
        <p:nvSpPr>
          <p:cNvPr id="82970" name="Text Box 25">
            <a:extLst>
              <a:ext uri="{FF2B5EF4-FFF2-40B4-BE49-F238E27FC236}">
                <a16:creationId xmlns:a16="http://schemas.microsoft.com/office/drawing/2014/main" id="{1905EA5C-23AA-44F7-A926-2D8725FE7AFD}"/>
              </a:ext>
            </a:extLst>
          </p:cNvPr>
          <p:cNvSpPr txBox="1">
            <a:spLocks noChangeArrowheads="1"/>
          </p:cNvSpPr>
          <p:nvPr/>
        </p:nvSpPr>
        <p:spPr bwMode="auto">
          <a:xfrm>
            <a:off x="395288" y="1052513"/>
            <a:ext cx="3455987" cy="444658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dist" eaLnBrk="1" hangingPunct="1">
              <a:spcBef>
                <a:spcPct val="50000"/>
              </a:spcBef>
              <a:buFontTx/>
              <a:buNone/>
            </a:pPr>
            <a:r>
              <a:rPr lang="zh-CN" altLang="en-US" sz="2200">
                <a:latin typeface="黑体" panose="02010609060101010101" pitchFamily="49" charset="-122"/>
                <a:ea typeface="黑体" panose="02010609060101010101" pitchFamily="49" charset="-122"/>
              </a:rPr>
              <a:t>猪圈里养着两头猪，一头大猪，一头小猪，猪圈的一头有一个食槽，另一头安装着一个按钮，控制着猪食的供应。按一下按钮，</a:t>
            </a:r>
            <a:r>
              <a:rPr lang="en-US" altLang="zh-CN" sz="2200">
                <a:latin typeface="黑体" panose="02010609060101010101" pitchFamily="49" charset="-122"/>
                <a:ea typeface="黑体" panose="02010609060101010101" pitchFamily="49" charset="-122"/>
              </a:rPr>
              <a:t>8</a:t>
            </a:r>
            <a:r>
              <a:rPr lang="zh-CN" altLang="en-US" sz="2200">
                <a:latin typeface="黑体" panose="02010609060101010101" pitchFamily="49" charset="-122"/>
                <a:ea typeface="黑体" panose="02010609060101010101" pitchFamily="49" charset="-122"/>
              </a:rPr>
              <a:t>个单位的猪食进槽，但需要支出</a:t>
            </a:r>
            <a:r>
              <a:rPr lang="en-US" altLang="zh-CN" sz="2200">
                <a:latin typeface="黑体" panose="02010609060101010101" pitchFamily="49" charset="-122"/>
                <a:ea typeface="黑体" panose="02010609060101010101" pitchFamily="49" charset="-122"/>
              </a:rPr>
              <a:t>2</a:t>
            </a:r>
            <a:r>
              <a:rPr lang="zh-CN" altLang="en-US" sz="2200">
                <a:latin typeface="黑体" panose="02010609060101010101" pitchFamily="49" charset="-122"/>
                <a:ea typeface="黑体" panose="02010609060101010101" pitchFamily="49" charset="-122"/>
              </a:rPr>
              <a:t>个单位的成本。若大猪先到，大猪吃到</a:t>
            </a:r>
            <a:r>
              <a:rPr lang="en-US" altLang="zh-CN" sz="2200">
                <a:latin typeface="黑体" panose="02010609060101010101" pitchFamily="49" charset="-122"/>
                <a:ea typeface="黑体" panose="02010609060101010101" pitchFamily="49" charset="-122"/>
              </a:rPr>
              <a:t>7</a:t>
            </a:r>
            <a:r>
              <a:rPr lang="zh-CN" altLang="en-US" sz="2200">
                <a:latin typeface="黑体" panose="02010609060101010101" pitchFamily="49" charset="-122"/>
                <a:ea typeface="黑体" panose="02010609060101010101" pitchFamily="49" charset="-122"/>
              </a:rPr>
              <a:t>个单位，小猪吃到</a:t>
            </a:r>
            <a:r>
              <a:rPr lang="en-US" altLang="zh-CN" sz="2200">
                <a:latin typeface="黑体" panose="02010609060101010101" pitchFamily="49" charset="-122"/>
                <a:ea typeface="黑体" panose="02010609060101010101" pitchFamily="49" charset="-122"/>
              </a:rPr>
              <a:t>1</a:t>
            </a:r>
            <a:r>
              <a:rPr lang="zh-CN" altLang="en-US" sz="2200">
                <a:latin typeface="黑体" panose="02010609060101010101" pitchFamily="49" charset="-122"/>
                <a:ea typeface="黑体" panose="02010609060101010101" pitchFamily="49" charset="-122"/>
              </a:rPr>
              <a:t>个单位；若小猪先到，大猪和小猪各吃到</a:t>
            </a:r>
            <a:r>
              <a:rPr lang="en-US" altLang="zh-CN" sz="2200">
                <a:latin typeface="黑体" panose="02010609060101010101" pitchFamily="49" charset="-122"/>
                <a:ea typeface="黑体" panose="02010609060101010101" pitchFamily="49" charset="-122"/>
              </a:rPr>
              <a:t>4</a:t>
            </a:r>
            <a:r>
              <a:rPr lang="zh-CN" altLang="en-US" sz="2200">
                <a:latin typeface="黑体" panose="02010609060101010101" pitchFamily="49" charset="-122"/>
                <a:ea typeface="黑体" panose="02010609060101010101" pitchFamily="49" charset="-122"/>
              </a:rPr>
              <a:t>个单位；若两猪同时到，大猪吃到</a:t>
            </a:r>
            <a:r>
              <a:rPr lang="en-US" altLang="zh-CN" sz="2200">
                <a:latin typeface="黑体" panose="02010609060101010101" pitchFamily="49" charset="-122"/>
                <a:ea typeface="黑体" panose="02010609060101010101" pitchFamily="49" charset="-122"/>
              </a:rPr>
              <a:t>5</a:t>
            </a:r>
            <a:r>
              <a:rPr lang="zh-CN" altLang="en-US" sz="2200">
                <a:latin typeface="黑体" panose="02010609060101010101" pitchFamily="49" charset="-122"/>
                <a:ea typeface="黑体" panose="02010609060101010101" pitchFamily="49" charset="-122"/>
              </a:rPr>
              <a:t>个单位，小猪吃到</a:t>
            </a:r>
            <a:r>
              <a:rPr lang="en-US" altLang="zh-CN" sz="2200">
                <a:latin typeface="黑体" panose="02010609060101010101" pitchFamily="49" charset="-122"/>
                <a:ea typeface="黑体" panose="02010609060101010101" pitchFamily="49" charset="-122"/>
              </a:rPr>
              <a:t>3</a:t>
            </a:r>
            <a:r>
              <a:rPr lang="zh-CN" altLang="en-US" sz="2200">
                <a:latin typeface="黑体" panose="02010609060101010101" pitchFamily="49" charset="-122"/>
                <a:ea typeface="黑体" panose="02010609060101010101" pitchFamily="49" charset="-122"/>
              </a:rPr>
              <a:t>个单位。</a:t>
            </a:r>
          </a:p>
        </p:txBody>
      </p:sp>
      <p:sp>
        <p:nvSpPr>
          <p:cNvPr id="419867" name="Oval 27">
            <a:extLst>
              <a:ext uri="{FF2B5EF4-FFF2-40B4-BE49-F238E27FC236}">
                <a16:creationId xmlns:a16="http://schemas.microsoft.com/office/drawing/2014/main" id="{A021C1CD-E489-45E9-ACD9-E15C01F8DF11}"/>
              </a:ext>
            </a:extLst>
          </p:cNvPr>
          <p:cNvSpPr>
            <a:spLocks noChangeArrowheads="1"/>
          </p:cNvSpPr>
          <p:nvPr/>
        </p:nvSpPr>
        <p:spPr bwMode="auto">
          <a:xfrm>
            <a:off x="7956550" y="3644900"/>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19868" name="Oval 28">
            <a:extLst>
              <a:ext uri="{FF2B5EF4-FFF2-40B4-BE49-F238E27FC236}">
                <a16:creationId xmlns:a16="http://schemas.microsoft.com/office/drawing/2014/main" id="{1B88D0C5-61C9-4F4D-A00F-A0F4D484F0DC}"/>
              </a:ext>
            </a:extLst>
          </p:cNvPr>
          <p:cNvSpPr>
            <a:spLocks noChangeArrowheads="1"/>
          </p:cNvSpPr>
          <p:nvPr/>
        </p:nvSpPr>
        <p:spPr bwMode="auto">
          <a:xfrm>
            <a:off x="7423150" y="3644900"/>
            <a:ext cx="533400" cy="4572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9866"/>
                                        </p:tgtEl>
                                        <p:attrNameLst>
                                          <p:attrName>style.visibility</p:attrName>
                                        </p:attrNameLst>
                                      </p:cBhvr>
                                      <p:to>
                                        <p:strVal val="visible"/>
                                      </p:to>
                                    </p:set>
                                    <p:animEffect transition="in" filter="blinds(horizontal)">
                                      <p:cBhvr>
                                        <p:cTn id="7" dur="500"/>
                                        <p:tgtEl>
                                          <p:spTgt spid="4198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9867"/>
                                        </p:tgtEl>
                                        <p:attrNameLst>
                                          <p:attrName>style.visibility</p:attrName>
                                        </p:attrNameLst>
                                      </p:cBhvr>
                                      <p:to>
                                        <p:strVal val="visible"/>
                                      </p:to>
                                    </p:set>
                                    <p:animEffect transition="in" filter="dissolve">
                                      <p:cBhvr>
                                        <p:cTn id="12" dur="500"/>
                                        <p:tgtEl>
                                          <p:spTgt spid="41986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19868"/>
                                        </p:tgtEl>
                                        <p:attrNameLst>
                                          <p:attrName>style.visibility</p:attrName>
                                        </p:attrNameLst>
                                      </p:cBhvr>
                                      <p:to>
                                        <p:strVal val="visible"/>
                                      </p:to>
                                    </p:set>
                                    <p:animEffect transition="in" filter="dissolve">
                                      <p:cBhvr>
                                        <p:cTn id="17" dur="500"/>
                                        <p:tgtEl>
                                          <p:spTgt spid="419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6" grpId="0" animBg="1"/>
      <p:bldP spid="419867" grpId="0" animBg="1"/>
      <p:bldP spid="41986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灯片编号占位符 5">
            <a:extLst>
              <a:ext uri="{FF2B5EF4-FFF2-40B4-BE49-F238E27FC236}">
                <a16:creationId xmlns:a16="http://schemas.microsoft.com/office/drawing/2014/main" id="{BF6F21F4-4A6E-46DF-89DA-5C5EAC01BC92}"/>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A1C7C55B-21A1-4B6A-92E3-BFC85A45C91A}" type="slidenum">
              <a:rPr lang="en-US" altLang="zh-CN" sz="1400" smtClean="0"/>
              <a:pPr>
                <a:spcBef>
                  <a:spcPct val="0"/>
                </a:spcBef>
                <a:buFontTx/>
                <a:buNone/>
              </a:pPr>
              <a:t>76</a:t>
            </a:fld>
            <a:endParaRPr lang="en-US" altLang="zh-CN" sz="1400"/>
          </a:p>
        </p:txBody>
      </p:sp>
      <p:sp>
        <p:nvSpPr>
          <p:cNvPr id="83971" name="Rectangle 2">
            <a:extLst>
              <a:ext uri="{FF2B5EF4-FFF2-40B4-BE49-F238E27FC236}">
                <a16:creationId xmlns:a16="http://schemas.microsoft.com/office/drawing/2014/main" id="{AAED5283-ACFC-46E5-985B-E47362B3D55A}"/>
              </a:ext>
            </a:extLst>
          </p:cNvPr>
          <p:cNvSpPr>
            <a:spLocks noGrp="1" noChangeArrowheads="1"/>
          </p:cNvSpPr>
          <p:nvPr>
            <p:ph type="title"/>
          </p:nvPr>
        </p:nvSpPr>
        <p:spPr>
          <a:xfrm>
            <a:off x="685800" y="260350"/>
            <a:ext cx="6870700" cy="844550"/>
          </a:xfrm>
        </p:spPr>
        <p:txBody>
          <a:bodyPr/>
          <a:lstStyle/>
          <a:p>
            <a:pPr eaLnBrk="1" hangingPunct="1"/>
            <a:r>
              <a:rPr lang="zh-CN" altLang="en-US">
                <a:solidFill>
                  <a:srgbClr val="336600"/>
                </a:solidFill>
                <a:ea typeface="黑体" panose="02010609060101010101" pitchFamily="49" charset="-122"/>
              </a:rPr>
              <a:t>夫妻博弈</a:t>
            </a:r>
          </a:p>
        </p:txBody>
      </p:sp>
      <p:sp>
        <p:nvSpPr>
          <p:cNvPr id="83972" name="Rectangle 3">
            <a:extLst>
              <a:ext uri="{FF2B5EF4-FFF2-40B4-BE49-F238E27FC236}">
                <a16:creationId xmlns:a16="http://schemas.microsoft.com/office/drawing/2014/main" id="{04B1A6E4-9D14-416B-99E6-EF7D67B2C34F}"/>
              </a:ext>
            </a:extLst>
          </p:cNvPr>
          <p:cNvSpPr>
            <a:spLocks noGrp="1" noChangeArrowheads="1"/>
          </p:cNvSpPr>
          <p:nvPr>
            <p:ph type="body" idx="1"/>
          </p:nvPr>
        </p:nvSpPr>
        <p:spPr>
          <a:xfrm>
            <a:off x="685800" y="1341438"/>
            <a:ext cx="3814763" cy="4248150"/>
          </a:xfrm>
        </p:spPr>
        <p:txBody>
          <a:bodyPr/>
          <a:lstStyle/>
          <a:p>
            <a:pPr marL="0" indent="0" eaLnBrk="1" hangingPunct="1">
              <a:lnSpc>
                <a:spcPct val="80000"/>
              </a:lnSpc>
              <a:buFontTx/>
              <a:buNone/>
            </a:pPr>
            <a:r>
              <a:rPr lang="zh-CN" altLang="en-US" sz="2400">
                <a:latin typeface="黑体" panose="02010609060101010101" pitchFamily="49" charset="-122"/>
                <a:ea typeface="黑体" panose="02010609060101010101" pitchFamily="49" charset="-122"/>
              </a:rPr>
              <a:t>有一对夫妻，丈夫喜欢看足球赛节目，妻子喜欢看肥皂剧节目，但是家里只有一台电视，于是就产生了争夺频道的矛盾。假设双方都同意看足球赛，则丈夫可得到</a:t>
            </a:r>
            <a:r>
              <a:rPr lang="en-US" altLang="zh-CN" sz="2400">
                <a:latin typeface="黑体" panose="02010609060101010101" pitchFamily="49" charset="-122"/>
                <a:ea typeface="黑体" panose="02010609060101010101" pitchFamily="49" charset="-122"/>
              </a:rPr>
              <a:t>2</a:t>
            </a:r>
            <a:r>
              <a:rPr lang="zh-CN" altLang="en-US" sz="2400">
                <a:latin typeface="黑体" panose="02010609060101010101" pitchFamily="49" charset="-122"/>
                <a:ea typeface="黑体" panose="02010609060101010101" pitchFamily="49" charset="-122"/>
              </a:rPr>
              <a:t>单位效用，妻子得到</a:t>
            </a:r>
            <a:r>
              <a:rPr lang="en-US" altLang="zh-CN" sz="2400">
                <a:latin typeface="黑体" panose="02010609060101010101" pitchFamily="49" charset="-122"/>
                <a:ea typeface="黑体" panose="02010609060101010101" pitchFamily="49" charset="-122"/>
              </a:rPr>
              <a:t>1</a:t>
            </a:r>
            <a:r>
              <a:rPr lang="zh-CN" altLang="en-US" sz="2400">
                <a:latin typeface="黑体" panose="02010609060101010101" pitchFamily="49" charset="-122"/>
                <a:ea typeface="黑体" panose="02010609060101010101" pitchFamily="49" charset="-122"/>
              </a:rPr>
              <a:t>单位效用；如果都同意看肥皂剧，则丈夫可得到</a:t>
            </a:r>
            <a:r>
              <a:rPr lang="en-US" altLang="zh-CN" sz="2400">
                <a:latin typeface="黑体" panose="02010609060101010101" pitchFamily="49" charset="-122"/>
                <a:ea typeface="黑体" panose="02010609060101010101" pitchFamily="49" charset="-122"/>
              </a:rPr>
              <a:t>1</a:t>
            </a:r>
            <a:r>
              <a:rPr lang="zh-CN" altLang="en-US" sz="2400">
                <a:latin typeface="黑体" panose="02010609060101010101" pitchFamily="49" charset="-122"/>
                <a:ea typeface="黑体" panose="02010609060101010101" pitchFamily="49" charset="-122"/>
              </a:rPr>
              <a:t>单位效用，妻子得到</a:t>
            </a:r>
            <a:r>
              <a:rPr lang="en-US" altLang="zh-CN" sz="2400">
                <a:latin typeface="黑体" panose="02010609060101010101" pitchFamily="49" charset="-122"/>
                <a:ea typeface="黑体" panose="02010609060101010101" pitchFamily="49" charset="-122"/>
              </a:rPr>
              <a:t>2</a:t>
            </a:r>
            <a:r>
              <a:rPr lang="zh-CN" altLang="en-US" sz="2400">
                <a:latin typeface="黑体" panose="02010609060101010101" pitchFamily="49" charset="-122"/>
                <a:ea typeface="黑体" panose="02010609060101010101" pitchFamily="49" charset="-122"/>
              </a:rPr>
              <a:t>单位效用；如果双方意见不一致，结果只好大家都不看，各自只能得到</a:t>
            </a:r>
            <a:r>
              <a:rPr lang="en-US" altLang="zh-CN" sz="2400">
                <a:latin typeface="黑体" panose="02010609060101010101" pitchFamily="49" charset="-122"/>
                <a:ea typeface="黑体" panose="02010609060101010101" pitchFamily="49" charset="-122"/>
              </a:rPr>
              <a:t>0</a:t>
            </a:r>
            <a:r>
              <a:rPr lang="zh-CN" altLang="en-US" sz="2400">
                <a:latin typeface="黑体" panose="02010609060101010101" pitchFamily="49" charset="-122"/>
                <a:ea typeface="黑体" panose="02010609060101010101" pitchFamily="49" charset="-122"/>
              </a:rPr>
              <a:t>单位效用。 </a:t>
            </a:r>
          </a:p>
        </p:txBody>
      </p:sp>
      <p:graphicFrame>
        <p:nvGraphicFramePr>
          <p:cNvPr id="420868" name="Group 4">
            <a:extLst>
              <a:ext uri="{FF2B5EF4-FFF2-40B4-BE49-F238E27FC236}">
                <a16:creationId xmlns:a16="http://schemas.microsoft.com/office/drawing/2014/main" id="{DA71ED5E-601D-4BA9-AF0B-E42B2F4FD1FA}"/>
              </a:ext>
            </a:extLst>
          </p:cNvPr>
          <p:cNvGraphicFramePr>
            <a:graphicFrameLocks noGrp="1"/>
          </p:cNvGraphicFramePr>
          <p:nvPr/>
        </p:nvGraphicFramePr>
        <p:xfrm>
          <a:off x="5003800" y="2636838"/>
          <a:ext cx="3814763" cy="2092325"/>
        </p:xfrm>
        <a:graphic>
          <a:graphicData uri="http://schemas.openxmlformats.org/drawingml/2006/table">
            <a:tbl>
              <a:tblPr/>
              <a:tblGrid>
                <a:gridCol w="1271588">
                  <a:extLst>
                    <a:ext uri="{9D8B030D-6E8A-4147-A177-3AD203B41FA5}">
                      <a16:colId xmlns:a16="http://schemas.microsoft.com/office/drawing/2014/main" val="20000"/>
                    </a:ext>
                  </a:extLst>
                </a:gridCol>
                <a:gridCol w="1320800">
                  <a:extLst>
                    <a:ext uri="{9D8B030D-6E8A-4147-A177-3AD203B41FA5}">
                      <a16:colId xmlns:a16="http://schemas.microsoft.com/office/drawing/2014/main" val="20001"/>
                    </a:ext>
                  </a:extLst>
                </a:gridCol>
                <a:gridCol w="1222375">
                  <a:extLst>
                    <a:ext uri="{9D8B030D-6E8A-4147-A177-3AD203B41FA5}">
                      <a16:colId xmlns:a16="http://schemas.microsoft.com/office/drawing/2014/main" val="20002"/>
                    </a:ext>
                  </a:extLst>
                </a:gridCol>
              </a:tblGrid>
              <a:tr h="696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足球</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肥皂剧</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985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足球</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2    1</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0    0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96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肥皂剧</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0    0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1    2</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83991" name="Text Box 22">
            <a:extLst>
              <a:ext uri="{FF2B5EF4-FFF2-40B4-BE49-F238E27FC236}">
                <a16:creationId xmlns:a16="http://schemas.microsoft.com/office/drawing/2014/main" id="{64CA7E3C-3F2E-43CE-B1F6-E9D1FAB2A91B}"/>
              </a:ext>
            </a:extLst>
          </p:cNvPr>
          <p:cNvSpPr txBox="1">
            <a:spLocks noChangeArrowheads="1"/>
          </p:cNvSpPr>
          <p:nvPr/>
        </p:nvSpPr>
        <p:spPr bwMode="auto">
          <a:xfrm>
            <a:off x="4067175" y="3644900"/>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丈夫</a:t>
            </a:r>
          </a:p>
        </p:txBody>
      </p:sp>
      <p:sp>
        <p:nvSpPr>
          <p:cNvPr id="83992" name="Text Box 23">
            <a:extLst>
              <a:ext uri="{FF2B5EF4-FFF2-40B4-BE49-F238E27FC236}">
                <a16:creationId xmlns:a16="http://schemas.microsoft.com/office/drawing/2014/main" id="{19C56338-9801-42DB-9854-5478C95D60D6}"/>
              </a:ext>
            </a:extLst>
          </p:cNvPr>
          <p:cNvSpPr txBox="1">
            <a:spLocks noChangeArrowheads="1"/>
          </p:cNvSpPr>
          <p:nvPr/>
        </p:nvSpPr>
        <p:spPr bwMode="auto">
          <a:xfrm>
            <a:off x="6948488" y="1989138"/>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妻子</a:t>
            </a:r>
          </a:p>
        </p:txBody>
      </p:sp>
    </p:spTree>
  </p:cSld>
  <p:clrMapOvr>
    <a:masterClrMapping/>
  </p:clrMapOvr>
  <p:transition spd="slow">
    <p:cut thruBlk="1"/>
    <p:sndAc>
      <p:stSnd>
        <p:snd r:embed="rId2" name="chimes.wav"/>
      </p:stSnd>
    </p:sndAc>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5">
            <a:extLst>
              <a:ext uri="{FF2B5EF4-FFF2-40B4-BE49-F238E27FC236}">
                <a16:creationId xmlns:a16="http://schemas.microsoft.com/office/drawing/2014/main" id="{7BDB0795-C36F-4D20-B808-1C86DEDDFCF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64BF54E9-71FC-4066-A08B-FE6A51E79739}" type="slidenum">
              <a:rPr lang="en-US" altLang="zh-CN" sz="1400" smtClean="0"/>
              <a:pPr>
                <a:spcBef>
                  <a:spcPct val="0"/>
                </a:spcBef>
                <a:buFontTx/>
                <a:buNone/>
              </a:pPr>
              <a:t>77</a:t>
            </a:fld>
            <a:endParaRPr lang="en-US" altLang="zh-CN" sz="1400"/>
          </a:p>
        </p:txBody>
      </p:sp>
      <p:sp>
        <p:nvSpPr>
          <p:cNvPr id="84995" name="Rectangle 2">
            <a:extLst>
              <a:ext uri="{FF2B5EF4-FFF2-40B4-BE49-F238E27FC236}">
                <a16:creationId xmlns:a16="http://schemas.microsoft.com/office/drawing/2014/main" id="{311A2CFB-3498-49D3-9D99-E55AB4E587E4}"/>
              </a:ext>
            </a:extLst>
          </p:cNvPr>
          <p:cNvSpPr>
            <a:spLocks noGrp="1" noChangeArrowheads="1"/>
          </p:cNvSpPr>
          <p:nvPr>
            <p:ph type="title"/>
          </p:nvPr>
        </p:nvSpPr>
        <p:spPr>
          <a:xfrm>
            <a:off x="685800" y="152400"/>
            <a:ext cx="6870700" cy="684213"/>
          </a:xfrm>
        </p:spPr>
        <p:txBody>
          <a:bodyPr/>
          <a:lstStyle/>
          <a:p>
            <a:pPr eaLnBrk="1" hangingPunct="1"/>
            <a:r>
              <a:rPr lang="zh-CN" altLang="en-US" sz="4000"/>
              <a:t>（</a:t>
            </a:r>
            <a:r>
              <a:rPr lang="en-US" altLang="zh-CN" sz="4000"/>
              <a:t>2</a:t>
            </a:r>
            <a:r>
              <a:rPr lang="zh-CN" altLang="en-US" sz="4000"/>
              <a:t>）纳什均衡</a:t>
            </a:r>
          </a:p>
        </p:txBody>
      </p:sp>
      <p:sp>
        <p:nvSpPr>
          <p:cNvPr id="359427" name="Rectangle 3">
            <a:extLst>
              <a:ext uri="{FF2B5EF4-FFF2-40B4-BE49-F238E27FC236}">
                <a16:creationId xmlns:a16="http://schemas.microsoft.com/office/drawing/2014/main" id="{84594D36-E82D-4E42-B295-770246F47016}"/>
              </a:ext>
            </a:extLst>
          </p:cNvPr>
          <p:cNvSpPr>
            <a:spLocks noGrp="1" noChangeArrowheads="1"/>
          </p:cNvSpPr>
          <p:nvPr>
            <p:ph type="body" idx="1"/>
          </p:nvPr>
        </p:nvSpPr>
        <p:spPr>
          <a:xfrm>
            <a:off x="685800" y="1268413"/>
            <a:ext cx="7696200" cy="4217987"/>
          </a:xfrm>
          <a:solidFill>
            <a:srgbClr val="FFCC00"/>
          </a:solidFill>
        </p:spPr>
        <p:txBody>
          <a:bodyPr/>
          <a:lstStyle/>
          <a:p>
            <a:pPr eaLnBrk="1" hangingPunct="1"/>
            <a:r>
              <a:rPr lang="zh-CN" altLang="en-US" b="1"/>
              <a:t>纳什均衡：在一个纳什均衡里，任何一个参与者都不会改变自己的策略，如果其他参与者均不改变各自的策略。</a:t>
            </a:r>
          </a:p>
          <a:p>
            <a:pPr eaLnBrk="1" hangingPunct="1"/>
            <a:r>
              <a:rPr lang="zh-CN" altLang="en-US" b="1"/>
              <a:t>博弈中双方都没有绝对的最优策略，一方的最优策略取决于对方的选择。</a:t>
            </a:r>
          </a:p>
          <a:p>
            <a:pPr eaLnBrk="1" hangingPunct="1"/>
            <a:r>
              <a:rPr lang="zh-CN" altLang="en-US" b="1"/>
              <a:t>占优策略均衡一定是纳什均衡，但纳什均衡不一定是占优策略均衡。</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9427">
                                            <p:bg/>
                                          </p:spTgt>
                                        </p:tgtEl>
                                        <p:attrNameLst>
                                          <p:attrName>style.visibility</p:attrName>
                                        </p:attrNameLst>
                                      </p:cBhvr>
                                      <p:to>
                                        <p:strVal val="visible"/>
                                      </p:to>
                                    </p:set>
                                    <p:animEffect transition="in" filter="blinds(horizontal)">
                                      <p:cBhvr>
                                        <p:cTn id="7" dur="500"/>
                                        <p:tgtEl>
                                          <p:spTgt spid="35942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59427">
                                            <p:txEl>
                                              <p:pRg st="0" end="0"/>
                                            </p:txEl>
                                          </p:spTgt>
                                        </p:tgtEl>
                                        <p:attrNameLst>
                                          <p:attrName>style.visibility</p:attrName>
                                        </p:attrNameLst>
                                      </p:cBhvr>
                                      <p:to>
                                        <p:strVal val="visible"/>
                                      </p:to>
                                    </p:set>
                                    <p:animEffect transition="in" filter="blinds(horizontal)">
                                      <p:cBhvr>
                                        <p:cTn id="12" dur="500"/>
                                        <p:tgtEl>
                                          <p:spTgt spid="3594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59427">
                                            <p:txEl>
                                              <p:pRg st="1" end="1"/>
                                            </p:txEl>
                                          </p:spTgt>
                                        </p:tgtEl>
                                        <p:attrNameLst>
                                          <p:attrName>style.visibility</p:attrName>
                                        </p:attrNameLst>
                                      </p:cBhvr>
                                      <p:to>
                                        <p:strVal val="visible"/>
                                      </p:to>
                                    </p:set>
                                    <p:animEffect transition="in" filter="blinds(horizontal)">
                                      <p:cBhvr>
                                        <p:cTn id="17" dur="500"/>
                                        <p:tgtEl>
                                          <p:spTgt spid="35942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59427">
                                            <p:txEl>
                                              <p:pRg st="2" end="2"/>
                                            </p:txEl>
                                          </p:spTgt>
                                        </p:tgtEl>
                                        <p:attrNameLst>
                                          <p:attrName>style.visibility</p:attrName>
                                        </p:attrNameLst>
                                      </p:cBhvr>
                                      <p:to>
                                        <p:strVal val="visible"/>
                                      </p:to>
                                    </p:set>
                                    <p:animEffect transition="in" filter="blinds(horizontal)">
                                      <p:cBhvr>
                                        <p:cTn id="22" dur="500"/>
                                        <p:tgtEl>
                                          <p:spTgt spid="3594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7"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灯片编号占位符 5">
            <a:extLst>
              <a:ext uri="{FF2B5EF4-FFF2-40B4-BE49-F238E27FC236}">
                <a16:creationId xmlns:a16="http://schemas.microsoft.com/office/drawing/2014/main" id="{736F8DD7-8A04-4A64-BDAE-A31467B18468}"/>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C60D96F1-1681-4521-918C-66F7564B44CE}" type="slidenum">
              <a:rPr lang="en-US" altLang="zh-CN" sz="1400" smtClean="0"/>
              <a:pPr>
                <a:spcBef>
                  <a:spcPct val="0"/>
                </a:spcBef>
                <a:buFontTx/>
                <a:buNone/>
              </a:pPr>
              <a:t>78</a:t>
            </a:fld>
            <a:endParaRPr lang="en-US" altLang="zh-CN" sz="1400"/>
          </a:p>
        </p:txBody>
      </p:sp>
      <p:sp>
        <p:nvSpPr>
          <p:cNvPr id="86019" name="Rectangle 2">
            <a:extLst>
              <a:ext uri="{FF2B5EF4-FFF2-40B4-BE49-F238E27FC236}">
                <a16:creationId xmlns:a16="http://schemas.microsoft.com/office/drawing/2014/main" id="{5F191245-FA15-4E52-9B05-E217FA30188B}"/>
              </a:ext>
            </a:extLst>
          </p:cNvPr>
          <p:cNvSpPr>
            <a:spLocks noGrp="1" noChangeArrowheads="1"/>
          </p:cNvSpPr>
          <p:nvPr>
            <p:ph type="title"/>
          </p:nvPr>
        </p:nvSpPr>
        <p:spPr>
          <a:xfrm>
            <a:off x="2700338" y="692150"/>
            <a:ext cx="4856162" cy="628650"/>
          </a:xfrm>
        </p:spPr>
        <p:txBody>
          <a:bodyPr/>
          <a:lstStyle/>
          <a:p>
            <a:pPr eaLnBrk="1" hangingPunct="1"/>
            <a:r>
              <a:rPr lang="zh-CN" altLang="en-US" sz="4000">
                <a:solidFill>
                  <a:srgbClr val="336600"/>
                </a:solidFill>
                <a:ea typeface="黑体" panose="02010609060101010101" pitchFamily="49" charset="-122"/>
              </a:rPr>
              <a:t>夫妻博弈</a:t>
            </a:r>
          </a:p>
        </p:txBody>
      </p:sp>
      <p:graphicFrame>
        <p:nvGraphicFramePr>
          <p:cNvPr id="422916" name="Group 4">
            <a:extLst>
              <a:ext uri="{FF2B5EF4-FFF2-40B4-BE49-F238E27FC236}">
                <a16:creationId xmlns:a16="http://schemas.microsoft.com/office/drawing/2014/main" id="{8FA4B801-5F78-4CBA-B3C8-8B0A69796723}"/>
              </a:ext>
            </a:extLst>
          </p:cNvPr>
          <p:cNvGraphicFramePr>
            <a:graphicFrameLocks noGrp="1"/>
          </p:cNvGraphicFramePr>
          <p:nvPr/>
        </p:nvGraphicFramePr>
        <p:xfrm>
          <a:off x="2484438" y="2636838"/>
          <a:ext cx="5472112" cy="2232025"/>
        </p:xfrm>
        <a:graphic>
          <a:graphicData uri="http://schemas.openxmlformats.org/drawingml/2006/table">
            <a:tbl>
              <a:tblPr/>
              <a:tblGrid>
                <a:gridCol w="1824037">
                  <a:extLst>
                    <a:ext uri="{9D8B030D-6E8A-4147-A177-3AD203B41FA5}">
                      <a16:colId xmlns:a16="http://schemas.microsoft.com/office/drawing/2014/main" val="20000"/>
                    </a:ext>
                  </a:extLst>
                </a:gridCol>
                <a:gridCol w="1893888">
                  <a:extLst>
                    <a:ext uri="{9D8B030D-6E8A-4147-A177-3AD203B41FA5}">
                      <a16:colId xmlns:a16="http://schemas.microsoft.com/office/drawing/2014/main" val="20001"/>
                    </a:ext>
                  </a:extLst>
                </a:gridCol>
                <a:gridCol w="1754187">
                  <a:extLst>
                    <a:ext uri="{9D8B030D-6E8A-4147-A177-3AD203B41FA5}">
                      <a16:colId xmlns:a16="http://schemas.microsoft.com/office/drawing/2014/main" val="20002"/>
                    </a:ext>
                  </a:extLst>
                </a:gridCol>
              </a:tblGrid>
              <a:tr h="742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足球</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肥皂剧</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足球</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2    1</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0    0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42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Comic Sans MS" pitchFamily="66" charset="0"/>
                          <a:ea typeface="宋体" pitchFamily="2" charset="-122"/>
                        </a:rPr>
                        <a:t>肥皂剧</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0    0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1    2</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86038" name="Text Box 22">
            <a:extLst>
              <a:ext uri="{FF2B5EF4-FFF2-40B4-BE49-F238E27FC236}">
                <a16:creationId xmlns:a16="http://schemas.microsoft.com/office/drawing/2014/main" id="{2F1225D6-5262-4A69-ADF8-53D48C1BF193}"/>
              </a:ext>
            </a:extLst>
          </p:cNvPr>
          <p:cNvSpPr txBox="1">
            <a:spLocks noChangeArrowheads="1"/>
          </p:cNvSpPr>
          <p:nvPr/>
        </p:nvSpPr>
        <p:spPr bwMode="auto">
          <a:xfrm>
            <a:off x="1331913" y="3573463"/>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丈夫</a:t>
            </a:r>
          </a:p>
        </p:txBody>
      </p:sp>
      <p:sp>
        <p:nvSpPr>
          <p:cNvPr id="86039" name="Text Box 23">
            <a:extLst>
              <a:ext uri="{FF2B5EF4-FFF2-40B4-BE49-F238E27FC236}">
                <a16:creationId xmlns:a16="http://schemas.microsoft.com/office/drawing/2014/main" id="{0CA0B295-4547-4523-ADC3-6A303215F09B}"/>
              </a:ext>
            </a:extLst>
          </p:cNvPr>
          <p:cNvSpPr txBox="1">
            <a:spLocks noChangeArrowheads="1"/>
          </p:cNvSpPr>
          <p:nvPr/>
        </p:nvSpPr>
        <p:spPr bwMode="auto">
          <a:xfrm>
            <a:off x="5665788" y="1890713"/>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妻子</a:t>
            </a:r>
          </a:p>
        </p:txBody>
      </p:sp>
      <p:sp>
        <p:nvSpPr>
          <p:cNvPr id="422941" name="Oval 29">
            <a:extLst>
              <a:ext uri="{FF2B5EF4-FFF2-40B4-BE49-F238E27FC236}">
                <a16:creationId xmlns:a16="http://schemas.microsoft.com/office/drawing/2014/main" id="{3F7B748D-5B7F-4181-B125-5506E0E713FF}"/>
              </a:ext>
            </a:extLst>
          </p:cNvPr>
          <p:cNvSpPr>
            <a:spLocks noChangeArrowheads="1"/>
          </p:cNvSpPr>
          <p:nvPr/>
        </p:nvSpPr>
        <p:spPr bwMode="auto">
          <a:xfrm>
            <a:off x="5292725" y="3500438"/>
            <a:ext cx="533400" cy="4572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22942" name="Oval 30">
            <a:extLst>
              <a:ext uri="{FF2B5EF4-FFF2-40B4-BE49-F238E27FC236}">
                <a16:creationId xmlns:a16="http://schemas.microsoft.com/office/drawing/2014/main" id="{F1871230-FEA2-4C2A-95EB-F38EBE0EEDBE}"/>
              </a:ext>
            </a:extLst>
          </p:cNvPr>
          <p:cNvSpPr>
            <a:spLocks noChangeArrowheads="1"/>
          </p:cNvSpPr>
          <p:nvPr/>
        </p:nvSpPr>
        <p:spPr bwMode="auto">
          <a:xfrm>
            <a:off x="7092950" y="4292600"/>
            <a:ext cx="533400" cy="4572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22943" name="Oval 31">
            <a:extLst>
              <a:ext uri="{FF2B5EF4-FFF2-40B4-BE49-F238E27FC236}">
                <a16:creationId xmlns:a16="http://schemas.microsoft.com/office/drawing/2014/main" id="{52E21ED2-C34A-4E79-A367-5F9CD32ABC12}"/>
              </a:ext>
            </a:extLst>
          </p:cNvPr>
          <p:cNvSpPr>
            <a:spLocks noChangeArrowheads="1"/>
          </p:cNvSpPr>
          <p:nvPr/>
        </p:nvSpPr>
        <p:spPr bwMode="auto">
          <a:xfrm>
            <a:off x="6516688" y="4292600"/>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22944" name="Oval 32">
            <a:extLst>
              <a:ext uri="{FF2B5EF4-FFF2-40B4-BE49-F238E27FC236}">
                <a16:creationId xmlns:a16="http://schemas.microsoft.com/office/drawing/2014/main" id="{EC7CB969-723C-493D-B3CC-BBD6FDD91DAB}"/>
              </a:ext>
            </a:extLst>
          </p:cNvPr>
          <p:cNvSpPr>
            <a:spLocks noChangeArrowheads="1"/>
          </p:cNvSpPr>
          <p:nvPr/>
        </p:nvSpPr>
        <p:spPr bwMode="auto">
          <a:xfrm>
            <a:off x="4716463" y="3500438"/>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22944"/>
                                        </p:tgtEl>
                                        <p:attrNameLst>
                                          <p:attrName>style.visibility</p:attrName>
                                        </p:attrNameLst>
                                      </p:cBhvr>
                                      <p:to>
                                        <p:strVal val="visible"/>
                                      </p:to>
                                    </p:set>
                                    <p:animEffect transition="in" filter="dissolve">
                                      <p:cBhvr>
                                        <p:cTn id="7" dur="500"/>
                                        <p:tgtEl>
                                          <p:spTgt spid="4229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22943"/>
                                        </p:tgtEl>
                                        <p:attrNameLst>
                                          <p:attrName>style.visibility</p:attrName>
                                        </p:attrNameLst>
                                      </p:cBhvr>
                                      <p:to>
                                        <p:strVal val="visible"/>
                                      </p:to>
                                    </p:set>
                                    <p:animEffect transition="in" filter="dissolve">
                                      <p:cBhvr>
                                        <p:cTn id="12" dur="500"/>
                                        <p:tgtEl>
                                          <p:spTgt spid="42294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22941"/>
                                        </p:tgtEl>
                                        <p:attrNameLst>
                                          <p:attrName>style.visibility</p:attrName>
                                        </p:attrNameLst>
                                      </p:cBhvr>
                                      <p:to>
                                        <p:strVal val="visible"/>
                                      </p:to>
                                    </p:set>
                                    <p:animEffect transition="in" filter="dissolve">
                                      <p:cBhvr>
                                        <p:cTn id="17" dur="500"/>
                                        <p:tgtEl>
                                          <p:spTgt spid="42294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22942"/>
                                        </p:tgtEl>
                                        <p:attrNameLst>
                                          <p:attrName>style.visibility</p:attrName>
                                        </p:attrNameLst>
                                      </p:cBhvr>
                                      <p:to>
                                        <p:strVal val="visible"/>
                                      </p:to>
                                    </p:set>
                                    <p:animEffect transition="in" filter="dissolve">
                                      <p:cBhvr>
                                        <p:cTn id="22" dur="500"/>
                                        <p:tgtEl>
                                          <p:spTgt spid="4229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41" grpId="0" animBg="1"/>
      <p:bldP spid="422942" grpId="0" animBg="1"/>
      <p:bldP spid="422943" grpId="0" animBg="1"/>
      <p:bldP spid="422944"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灯片编号占位符 5">
            <a:extLst>
              <a:ext uri="{FF2B5EF4-FFF2-40B4-BE49-F238E27FC236}">
                <a16:creationId xmlns:a16="http://schemas.microsoft.com/office/drawing/2014/main" id="{9B756AEB-D6B3-44D9-B6A8-D1AE32AFBB6D}"/>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44D93306-6858-4476-99E4-45B05FB5011C}" type="slidenum">
              <a:rPr lang="en-US" altLang="zh-CN" sz="1400" smtClean="0"/>
              <a:pPr>
                <a:spcBef>
                  <a:spcPct val="0"/>
                </a:spcBef>
                <a:buFontTx/>
                <a:buNone/>
              </a:pPr>
              <a:t>79</a:t>
            </a:fld>
            <a:endParaRPr lang="en-US" altLang="zh-CN" sz="1400"/>
          </a:p>
        </p:txBody>
      </p:sp>
      <p:sp>
        <p:nvSpPr>
          <p:cNvPr id="87043" name="Rectangle 2">
            <a:extLst>
              <a:ext uri="{FF2B5EF4-FFF2-40B4-BE49-F238E27FC236}">
                <a16:creationId xmlns:a16="http://schemas.microsoft.com/office/drawing/2014/main" id="{68D215B1-F102-4786-BE13-C646103EE774}"/>
              </a:ext>
            </a:extLst>
          </p:cNvPr>
          <p:cNvSpPr>
            <a:spLocks noGrp="1" noChangeArrowheads="1"/>
          </p:cNvSpPr>
          <p:nvPr>
            <p:ph type="title"/>
          </p:nvPr>
        </p:nvSpPr>
        <p:spPr>
          <a:xfrm>
            <a:off x="685800" y="152400"/>
            <a:ext cx="6870700" cy="612775"/>
          </a:xfrm>
        </p:spPr>
        <p:txBody>
          <a:bodyPr/>
          <a:lstStyle/>
          <a:p>
            <a:pPr eaLnBrk="1" hangingPunct="1"/>
            <a:r>
              <a:rPr lang="zh-CN" altLang="en-US" sz="4000"/>
              <a:t>纳什均衡</a:t>
            </a:r>
          </a:p>
        </p:txBody>
      </p:sp>
      <p:sp>
        <p:nvSpPr>
          <p:cNvPr id="87044" name="Rectangle 3">
            <a:extLst>
              <a:ext uri="{FF2B5EF4-FFF2-40B4-BE49-F238E27FC236}">
                <a16:creationId xmlns:a16="http://schemas.microsoft.com/office/drawing/2014/main" id="{908DFCBD-5627-4471-8235-27D8253BE898}"/>
              </a:ext>
            </a:extLst>
          </p:cNvPr>
          <p:cNvSpPr>
            <a:spLocks noGrp="1" noChangeArrowheads="1"/>
          </p:cNvSpPr>
          <p:nvPr>
            <p:ph type="body" idx="1"/>
          </p:nvPr>
        </p:nvSpPr>
        <p:spPr>
          <a:xfrm>
            <a:off x="684213" y="1052513"/>
            <a:ext cx="7696200" cy="592137"/>
          </a:xfrm>
        </p:spPr>
        <p:txBody>
          <a:bodyPr/>
          <a:lstStyle/>
          <a:p>
            <a:pPr marL="476250" indent="-476250" eaLnBrk="1" hangingPunct="1"/>
            <a:r>
              <a:rPr lang="zh-CN" altLang="en-US"/>
              <a:t>军工民用博弈</a:t>
            </a:r>
          </a:p>
        </p:txBody>
      </p:sp>
      <p:graphicFrame>
        <p:nvGraphicFramePr>
          <p:cNvPr id="360452" name="Group 4">
            <a:extLst>
              <a:ext uri="{FF2B5EF4-FFF2-40B4-BE49-F238E27FC236}">
                <a16:creationId xmlns:a16="http://schemas.microsoft.com/office/drawing/2014/main" id="{7A48B85B-C034-4DA1-A115-B288FEB3B01E}"/>
              </a:ext>
            </a:extLst>
          </p:cNvPr>
          <p:cNvGraphicFramePr>
            <a:graphicFrameLocks noGrp="1"/>
          </p:cNvGraphicFramePr>
          <p:nvPr/>
        </p:nvGraphicFramePr>
        <p:xfrm>
          <a:off x="1981200" y="2489200"/>
          <a:ext cx="5867400" cy="2463800"/>
        </p:xfrm>
        <a:graphic>
          <a:graphicData uri="http://schemas.openxmlformats.org/drawingml/2006/table">
            <a:tbl>
              <a:tblPr/>
              <a:tblGrid>
                <a:gridCol w="1955800">
                  <a:extLst>
                    <a:ext uri="{9D8B030D-6E8A-4147-A177-3AD203B41FA5}">
                      <a16:colId xmlns:a16="http://schemas.microsoft.com/office/drawing/2014/main" val="20000"/>
                    </a:ext>
                  </a:extLst>
                </a:gridCol>
                <a:gridCol w="1955800">
                  <a:extLst>
                    <a:ext uri="{9D8B030D-6E8A-4147-A177-3AD203B41FA5}">
                      <a16:colId xmlns:a16="http://schemas.microsoft.com/office/drawing/2014/main" val="20001"/>
                    </a:ext>
                  </a:extLst>
                </a:gridCol>
                <a:gridCol w="1955800">
                  <a:extLst>
                    <a:ext uri="{9D8B030D-6E8A-4147-A177-3AD203B41FA5}">
                      <a16:colId xmlns:a16="http://schemas.microsoft.com/office/drawing/2014/main" val="20002"/>
                    </a:ext>
                  </a:extLst>
                </a:gridCol>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民用</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军工</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民用</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6     5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8     9</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军工</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7     8</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5     7</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87063" name="Text Box 22">
            <a:extLst>
              <a:ext uri="{FF2B5EF4-FFF2-40B4-BE49-F238E27FC236}">
                <a16:creationId xmlns:a16="http://schemas.microsoft.com/office/drawing/2014/main" id="{7F5E095C-E12E-401D-AA2D-CDF45C0B2522}"/>
              </a:ext>
            </a:extLst>
          </p:cNvPr>
          <p:cNvSpPr txBox="1">
            <a:spLocks noChangeArrowheads="1"/>
          </p:cNvSpPr>
          <p:nvPr/>
        </p:nvSpPr>
        <p:spPr bwMode="auto">
          <a:xfrm>
            <a:off x="790575" y="3446463"/>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a:latin typeface="Times New Roman" panose="02020603050405020304" pitchFamily="18" charset="0"/>
              </a:rPr>
              <a:t>101</a:t>
            </a:r>
            <a:r>
              <a:rPr kumimoji="1" lang="zh-CN" altLang="en-US" sz="2400">
                <a:latin typeface="Times New Roman" panose="02020603050405020304" pitchFamily="18" charset="0"/>
              </a:rPr>
              <a:t>厂</a:t>
            </a:r>
          </a:p>
        </p:txBody>
      </p:sp>
      <p:sp>
        <p:nvSpPr>
          <p:cNvPr id="87064" name="Text Box 23">
            <a:extLst>
              <a:ext uri="{FF2B5EF4-FFF2-40B4-BE49-F238E27FC236}">
                <a16:creationId xmlns:a16="http://schemas.microsoft.com/office/drawing/2014/main" id="{AC41713B-01E6-4F6D-B2EA-8D76E9CC5349}"/>
              </a:ext>
            </a:extLst>
          </p:cNvPr>
          <p:cNvSpPr txBox="1">
            <a:spLocks noChangeArrowheads="1"/>
          </p:cNvSpPr>
          <p:nvPr/>
        </p:nvSpPr>
        <p:spPr bwMode="auto">
          <a:xfrm>
            <a:off x="4391025" y="1831975"/>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en-US" altLang="zh-CN" sz="2400">
                <a:latin typeface="Times New Roman" panose="02020603050405020304" pitchFamily="18" charset="0"/>
              </a:rPr>
              <a:t>808</a:t>
            </a:r>
            <a:r>
              <a:rPr kumimoji="1" lang="zh-CN" altLang="en-US" sz="2400">
                <a:latin typeface="Times New Roman" panose="02020603050405020304" pitchFamily="18" charset="0"/>
              </a:rPr>
              <a:t>厂</a:t>
            </a:r>
          </a:p>
        </p:txBody>
      </p:sp>
      <p:sp>
        <p:nvSpPr>
          <p:cNvPr id="360472" name="Oval 24">
            <a:extLst>
              <a:ext uri="{FF2B5EF4-FFF2-40B4-BE49-F238E27FC236}">
                <a16:creationId xmlns:a16="http://schemas.microsoft.com/office/drawing/2014/main" id="{BE0B08E7-C0E9-470F-B169-A25901A43380}"/>
              </a:ext>
            </a:extLst>
          </p:cNvPr>
          <p:cNvSpPr>
            <a:spLocks noChangeArrowheads="1"/>
          </p:cNvSpPr>
          <p:nvPr/>
        </p:nvSpPr>
        <p:spPr bwMode="auto">
          <a:xfrm>
            <a:off x="4343400" y="4300538"/>
            <a:ext cx="533400" cy="4572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0473" name="Oval 25">
            <a:extLst>
              <a:ext uri="{FF2B5EF4-FFF2-40B4-BE49-F238E27FC236}">
                <a16:creationId xmlns:a16="http://schemas.microsoft.com/office/drawing/2014/main" id="{403A44FF-2690-4E43-AE14-471CA562EC50}"/>
              </a:ext>
            </a:extLst>
          </p:cNvPr>
          <p:cNvSpPr>
            <a:spLocks noChangeArrowheads="1"/>
          </p:cNvSpPr>
          <p:nvPr/>
        </p:nvSpPr>
        <p:spPr bwMode="auto">
          <a:xfrm>
            <a:off x="6324600" y="3505200"/>
            <a:ext cx="533400" cy="4572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0474" name="Oval 26">
            <a:extLst>
              <a:ext uri="{FF2B5EF4-FFF2-40B4-BE49-F238E27FC236}">
                <a16:creationId xmlns:a16="http://schemas.microsoft.com/office/drawing/2014/main" id="{CFB76ED5-2D33-4537-85F0-16BC23E23C9B}"/>
              </a:ext>
            </a:extLst>
          </p:cNvPr>
          <p:cNvSpPr>
            <a:spLocks noChangeArrowheads="1"/>
          </p:cNvSpPr>
          <p:nvPr/>
        </p:nvSpPr>
        <p:spPr bwMode="auto">
          <a:xfrm>
            <a:off x="6905625" y="3505200"/>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0475" name="Oval 27">
            <a:extLst>
              <a:ext uri="{FF2B5EF4-FFF2-40B4-BE49-F238E27FC236}">
                <a16:creationId xmlns:a16="http://schemas.microsoft.com/office/drawing/2014/main" id="{A8838D6C-BD39-4A2A-8467-B97B65B35994}"/>
              </a:ext>
            </a:extLst>
          </p:cNvPr>
          <p:cNvSpPr>
            <a:spLocks noChangeArrowheads="1"/>
          </p:cNvSpPr>
          <p:nvPr/>
        </p:nvSpPr>
        <p:spPr bwMode="auto">
          <a:xfrm>
            <a:off x="4919663" y="4300538"/>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0472"/>
                                        </p:tgtEl>
                                        <p:attrNameLst>
                                          <p:attrName>style.visibility</p:attrName>
                                        </p:attrNameLst>
                                      </p:cBhvr>
                                      <p:to>
                                        <p:strVal val="visible"/>
                                      </p:to>
                                    </p:set>
                                    <p:animEffect transition="in" filter="dissolve">
                                      <p:cBhvr>
                                        <p:cTn id="7" dur="500"/>
                                        <p:tgtEl>
                                          <p:spTgt spid="3604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60473"/>
                                        </p:tgtEl>
                                        <p:attrNameLst>
                                          <p:attrName>style.visibility</p:attrName>
                                        </p:attrNameLst>
                                      </p:cBhvr>
                                      <p:to>
                                        <p:strVal val="visible"/>
                                      </p:to>
                                    </p:set>
                                    <p:animEffect transition="in" filter="dissolve">
                                      <p:cBhvr>
                                        <p:cTn id="12" dur="500"/>
                                        <p:tgtEl>
                                          <p:spTgt spid="36047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60474"/>
                                        </p:tgtEl>
                                        <p:attrNameLst>
                                          <p:attrName>style.visibility</p:attrName>
                                        </p:attrNameLst>
                                      </p:cBhvr>
                                      <p:to>
                                        <p:strVal val="visible"/>
                                      </p:to>
                                    </p:set>
                                    <p:animEffect transition="in" filter="dissolve">
                                      <p:cBhvr>
                                        <p:cTn id="17" dur="500"/>
                                        <p:tgtEl>
                                          <p:spTgt spid="36047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60475"/>
                                        </p:tgtEl>
                                        <p:attrNameLst>
                                          <p:attrName>style.visibility</p:attrName>
                                        </p:attrNameLst>
                                      </p:cBhvr>
                                      <p:to>
                                        <p:strVal val="visible"/>
                                      </p:to>
                                    </p:set>
                                    <p:animEffect transition="in" filter="dissolve">
                                      <p:cBhvr>
                                        <p:cTn id="22" dur="500"/>
                                        <p:tgtEl>
                                          <p:spTgt spid="360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72" grpId="0" animBg="1"/>
      <p:bldP spid="360473" grpId="0" animBg="1"/>
      <p:bldP spid="360474" grpId="0" animBg="1"/>
      <p:bldP spid="36047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a:extLst>
              <a:ext uri="{FF2B5EF4-FFF2-40B4-BE49-F238E27FC236}">
                <a16:creationId xmlns:a16="http://schemas.microsoft.com/office/drawing/2014/main" id="{6E26E621-3E99-476C-A232-E4A8C1C0D1C6}"/>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157DDB5A-3E36-4EEF-934B-797FA3FFE765}" type="slidenum">
              <a:rPr lang="en-US" altLang="zh-CN" sz="1400" smtClean="0"/>
              <a:pPr>
                <a:spcBef>
                  <a:spcPct val="0"/>
                </a:spcBef>
                <a:buFontTx/>
                <a:buNone/>
              </a:pPr>
              <a:t>8</a:t>
            </a:fld>
            <a:endParaRPr lang="en-US" altLang="zh-CN" sz="1400"/>
          </a:p>
        </p:txBody>
      </p:sp>
      <p:sp>
        <p:nvSpPr>
          <p:cNvPr id="292866" name="Rectangle 2">
            <a:extLst>
              <a:ext uri="{FF2B5EF4-FFF2-40B4-BE49-F238E27FC236}">
                <a16:creationId xmlns:a16="http://schemas.microsoft.com/office/drawing/2014/main" id="{2F686056-CB66-4BD2-B84F-890FBB26CEC5}"/>
              </a:ext>
            </a:extLst>
          </p:cNvPr>
          <p:cNvSpPr>
            <a:spLocks noGrp="1" noChangeArrowheads="1"/>
          </p:cNvSpPr>
          <p:nvPr>
            <p:ph type="title"/>
          </p:nvPr>
        </p:nvSpPr>
        <p:spPr>
          <a:xfrm>
            <a:off x="395288" y="152400"/>
            <a:ext cx="7561262" cy="900113"/>
          </a:xfrm>
        </p:spPr>
        <p:txBody>
          <a:bodyPr/>
          <a:lstStyle/>
          <a:p>
            <a:pPr eaLnBrk="1" hangingPunct="1">
              <a:defRPr/>
            </a:pPr>
            <a:r>
              <a:rPr kumimoji="1" lang="zh-CN" altLang="en-US" sz="3600">
                <a:solidFill>
                  <a:srgbClr val="990033"/>
                </a:solidFill>
                <a:effectLst>
                  <a:outerShdw blurRad="38100" dist="38100" dir="2700000" algn="tl">
                    <a:srgbClr val="C0C0C0"/>
                  </a:outerShdw>
                </a:effectLst>
              </a:rPr>
              <a:t>完全垄断厂商的需求曲线与收益曲线</a:t>
            </a:r>
          </a:p>
        </p:txBody>
      </p:sp>
      <p:sp>
        <p:nvSpPr>
          <p:cNvPr id="292868" name="Text Box 4">
            <a:extLst>
              <a:ext uri="{FF2B5EF4-FFF2-40B4-BE49-F238E27FC236}">
                <a16:creationId xmlns:a16="http://schemas.microsoft.com/office/drawing/2014/main" id="{0D1A2D6B-2E44-4E97-AAB7-CDB57EC87484}"/>
              </a:ext>
            </a:extLst>
          </p:cNvPr>
          <p:cNvSpPr>
            <a:spLocks noChangeArrowheads="1"/>
          </p:cNvSpPr>
          <p:nvPr>
            <p:ph type="body" idx="1"/>
          </p:nvPr>
        </p:nvSpPr>
        <p:spPr>
          <a:xfrm>
            <a:off x="611188" y="1341438"/>
            <a:ext cx="7696200" cy="1816100"/>
          </a:xfrm>
          <a:solidFill>
            <a:srgbClr val="FFCC00"/>
          </a:solidFill>
          <a:ln w="31750" cap="flat">
            <a:solidFill>
              <a:srgbClr val="000000"/>
            </a:solidFill>
            <a:miter lim="800000"/>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kumimoji="1" lang="zh-CN" altLang="en-US" b="1"/>
              <a:t>例：设反需求函数为</a:t>
            </a:r>
            <a:r>
              <a:rPr kumimoji="1" lang="en-US" altLang="zh-CN" b="1" i="1"/>
              <a:t>P=a-bQ</a:t>
            </a:r>
            <a:r>
              <a:rPr kumimoji="1" lang="zh-CN" altLang="en-US" b="1"/>
              <a:t>，则总收益函数为</a:t>
            </a:r>
            <a:r>
              <a:rPr kumimoji="1" lang="en-US" altLang="zh-CN" b="1" i="1"/>
              <a:t>TR=P</a:t>
            </a:r>
            <a:r>
              <a:rPr kumimoji="1" lang="en-US" altLang="zh-CN" b="1" i="1">
                <a:latin typeface="Arial" panose="020B0604020202020204" pitchFamily="34" charset="0"/>
              </a:rPr>
              <a:t>·</a:t>
            </a:r>
            <a:r>
              <a:rPr kumimoji="1" lang="en-US" altLang="zh-CN" b="1" i="1"/>
              <a:t>Q=aQ-bQ</a:t>
            </a:r>
            <a:r>
              <a:rPr kumimoji="1" lang="en-US" altLang="zh-CN" b="1" i="1" baseline="30000"/>
              <a:t>2</a:t>
            </a:r>
            <a:r>
              <a:rPr kumimoji="1" lang="zh-CN" altLang="en-US" b="1"/>
              <a:t>，边际收益函数为</a:t>
            </a:r>
            <a:r>
              <a:rPr kumimoji="1" lang="en-US" altLang="zh-CN" b="1" i="1"/>
              <a:t>MR=dTR/dQ=a-2bQ</a:t>
            </a:r>
            <a:endParaRPr kumimoji="1" lang="en-US" altLang="zh-CN" b="1"/>
          </a:p>
          <a:p>
            <a:pPr eaLnBrk="1" hangingPunct="1">
              <a:spcBef>
                <a:spcPct val="0"/>
              </a:spcBef>
              <a:buFontTx/>
              <a:buNone/>
            </a:pPr>
            <a:endParaRPr lang="en-US" altLang="zh-CN" sz="1800" b="1"/>
          </a:p>
        </p:txBody>
      </p:sp>
      <p:sp>
        <p:nvSpPr>
          <p:cNvPr id="292869" name="Text Box 5">
            <a:extLst>
              <a:ext uri="{FF2B5EF4-FFF2-40B4-BE49-F238E27FC236}">
                <a16:creationId xmlns:a16="http://schemas.microsoft.com/office/drawing/2014/main" id="{9FC411D1-56CC-469E-BCAB-8C06894999DE}"/>
              </a:ext>
            </a:extLst>
          </p:cNvPr>
          <p:cNvSpPr txBox="1">
            <a:spLocks noChangeArrowheads="1"/>
          </p:cNvSpPr>
          <p:nvPr/>
        </p:nvSpPr>
        <p:spPr bwMode="auto">
          <a:xfrm>
            <a:off x="611188" y="3357563"/>
            <a:ext cx="7696200" cy="792162"/>
          </a:xfrm>
          <a:prstGeom prst="rect">
            <a:avLst/>
          </a:prstGeom>
          <a:solidFill>
            <a:srgbClr val="FFCC00"/>
          </a:solidFill>
          <a:ln w="317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kumimoji="1" lang="zh-CN" altLang="en-US" b="1"/>
              <a:t>则： </a:t>
            </a:r>
            <a:r>
              <a:rPr kumimoji="1" lang="en-US" altLang="zh-CN" b="1" i="1"/>
              <a:t>dP/dQ=-b    dMR/dQ=-2b</a:t>
            </a:r>
            <a:endParaRPr kumimoji="1" lang="en-US" altLang="zh-CN" b="1"/>
          </a:p>
          <a:p>
            <a:pPr eaLnBrk="1" hangingPunct="1">
              <a:spcBef>
                <a:spcPct val="0"/>
              </a:spcBef>
              <a:buFontTx/>
              <a:buNone/>
            </a:pPr>
            <a:endParaRPr lang="en-US" altLang="zh-CN" sz="1800" b="1"/>
          </a:p>
        </p:txBody>
      </p:sp>
      <p:sp>
        <p:nvSpPr>
          <p:cNvPr id="292870" name="Text Box 6">
            <a:extLst>
              <a:ext uri="{FF2B5EF4-FFF2-40B4-BE49-F238E27FC236}">
                <a16:creationId xmlns:a16="http://schemas.microsoft.com/office/drawing/2014/main" id="{AE402172-497C-4278-8435-42BF62405BF3}"/>
              </a:ext>
            </a:extLst>
          </p:cNvPr>
          <p:cNvSpPr txBox="1">
            <a:spLocks noChangeArrowheads="1"/>
          </p:cNvSpPr>
          <p:nvPr/>
        </p:nvSpPr>
        <p:spPr bwMode="auto">
          <a:xfrm>
            <a:off x="611188" y="4508500"/>
            <a:ext cx="7696200" cy="1512888"/>
          </a:xfrm>
          <a:prstGeom prst="rect">
            <a:avLst/>
          </a:prstGeom>
          <a:solidFill>
            <a:srgbClr val="FFCC00"/>
          </a:solidFill>
          <a:ln w="317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r>
              <a:rPr kumimoji="1" lang="zh-CN" altLang="en-US" sz="2800" b="1"/>
              <a:t>则：当垄断厂商的需求曲线是直线时，需求曲线和边际收益曲线的纵轴截距相等，边际收益曲线的横轴截距是需求曲线横轴截距的一半。</a:t>
            </a:r>
            <a:endParaRPr lang="zh-CN" altLang="en-US" sz="2800" b="1"/>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92868">
                                            <p:bg/>
                                          </p:spTgt>
                                        </p:tgtEl>
                                        <p:attrNameLst>
                                          <p:attrName>style.visibility</p:attrName>
                                        </p:attrNameLst>
                                      </p:cBhvr>
                                      <p:to>
                                        <p:strVal val="visible"/>
                                      </p:to>
                                    </p:set>
                                    <p:animEffect transition="in" filter="diamond(in)">
                                      <p:cBhvr>
                                        <p:cTn id="7" dur="2000"/>
                                        <p:tgtEl>
                                          <p:spTgt spid="292868">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92868">
                                            <p:txEl>
                                              <p:pRg st="0" end="0"/>
                                            </p:txEl>
                                          </p:spTgt>
                                        </p:tgtEl>
                                        <p:attrNameLst>
                                          <p:attrName>style.visibility</p:attrName>
                                        </p:attrNameLst>
                                      </p:cBhvr>
                                      <p:to>
                                        <p:strVal val="visible"/>
                                      </p:to>
                                    </p:set>
                                    <p:animEffect transition="in" filter="diamond(in)">
                                      <p:cBhvr>
                                        <p:cTn id="12" dur="2000"/>
                                        <p:tgtEl>
                                          <p:spTgt spid="29286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92869"/>
                                        </p:tgtEl>
                                        <p:attrNameLst>
                                          <p:attrName>style.visibility</p:attrName>
                                        </p:attrNameLst>
                                      </p:cBhvr>
                                      <p:to>
                                        <p:strVal val="visible"/>
                                      </p:to>
                                    </p:set>
                                    <p:animEffect transition="in" filter="diamond(in)">
                                      <p:cBhvr>
                                        <p:cTn id="17" dur="2000"/>
                                        <p:tgtEl>
                                          <p:spTgt spid="29286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92870"/>
                                        </p:tgtEl>
                                        <p:attrNameLst>
                                          <p:attrName>style.visibility</p:attrName>
                                        </p:attrNameLst>
                                      </p:cBhvr>
                                      <p:to>
                                        <p:strVal val="visible"/>
                                      </p:to>
                                    </p:set>
                                    <p:animEffect transition="in" filter="diamond(in)">
                                      <p:cBhvr>
                                        <p:cTn id="22" dur="2000"/>
                                        <p:tgtEl>
                                          <p:spTgt spid="292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8" grpId="0" build="p" animBg="1"/>
      <p:bldP spid="292869" grpId="0" animBg="1"/>
      <p:bldP spid="29287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灯片编号占位符 5">
            <a:extLst>
              <a:ext uri="{FF2B5EF4-FFF2-40B4-BE49-F238E27FC236}">
                <a16:creationId xmlns:a16="http://schemas.microsoft.com/office/drawing/2014/main" id="{BD987945-7613-40EB-864D-C45BA5CA4B31}"/>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6330001C-DE7E-42D5-869B-EF65B76EE9E4}" type="slidenum">
              <a:rPr lang="en-US" altLang="zh-CN" sz="1400" smtClean="0"/>
              <a:pPr>
                <a:spcBef>
                  <a:spcPct val="0"/>
                </a:spcBef>
                <a:buFontTx/>
                <a:buNone/>
              </a:pPr>
              <a:t>80</a:t>
            </a:fld>
            <a:endParaRPr lang="en-US" altLang="zh-CN" sz="1400"/>
          </a:p>
        </p:txBody>
      </p:sp>
      <p:sp>
        <p:nvSpPr>
          <p:cNvPr id="88067" name="Rectangle 2">
            <a:extLst>
              <a:ext uri="{FF2B5EF4-FFF2-40B4-BE49-F238E27FC236}">
                <a16:creationId xmlns:a16="http://schemas.microsoft.com/office/drawing/2014/main" id="{B0199686-6708-40E2-B3B9-B62EC3FA3593}"/>
              </a:ext>
            </a:extLst>
          </p:cNvPr>
          <p:cNvSpPr>
            <a:spLocks noGrp="1" noChangeArrowheads="1"/>
          </p:cNvSpPr>
          <p:nvPr>
            <p:ph type="title"/>
          </p:nvPr>
        </p:nvSpPr>
        <p:spPr>
          <a:xfrm>
            <a:off x="685800" y="152400"/>
            <a:ext cx="6870700" cy="539750"/>
          </a:xfrm>
        </p:spPr>
        <p:txBody>
          <a:bodyPr/>
          <a:lstStyle/>
          <a:p>
            <a:pPr eaLnBrk="1" hangingPunct="1"/>
            <a:r>
              <a:rPr lang="zh-CN" altLang="en-US" sz="4000"/>
              <a:t>纳什均衡</a:t>
            </a:r>
          </a:p>
        </p:txBody>
      </p:sp>
      <p:sp>
        <p:nvSpPr>
          <p:cNvPr id="88068" name="Rectangle 3">
            <a:extLst>
              <a:ext uri="{FF2B5EF4-FFF2-40B4-BE49-F238E27FC236}">
                <a16:creationId xmlns:a16="http://schemas.microsoft.com/office/drawing/2014/main" id="{17BA24FE-2CBB-41A8-A876-8C9B4A516A74}"/>
              </a:ext>
            </a:extLst>
          </p:cNvPr>
          <p:cNvSpPr>
            <a:spLocks noGrp="1" noChangeArrowheads="1"/>
          </p:cNvSpPr>
          <p:nvPr>
            <p:ph type="body" idx="1"/>
          </p:nvPr>
        </p:nvSpPr>
        <p:spPr>
          <a:xfrm>
            <a:off x="539750" y="836613"/>
            <a:ext cx="7696200" cy="520700"/>
          </a:xfrm>
        </p:spPr>
        <p:txBody>
          <a:bodyPr/>
          <a:lstStyle/>
          <a:p>
            <a:pPr marL="476250" indent="-476250" eaLnBrk="1" hangingPunct="1"/>
            <a:r>
              <a:rPr lang="zh-CN" altLang="en-US" sz="2800"/>
              <a:t>交通博弈</a:t>
            </a:r>
          </a:p>
        </p:txBody>
      </p:sp>
      <p:graphicFrame>
        <p:nvGraphicFramePr>
          <p:cNvPr id="361476" name="Group 4">
            <a:extLst>
              <a:ext uri="{FF2B5EF4-FFF2-40B4-BE49-F238E27FC236}">
                <a16:creationId xmlns:a16="http://schemas.microsoft.com/office/drawing/2014/main" id="{20FDCD3E-50E1-49B8-92C8-F5E6AB68D2B5}"/>
              </a:ext>
            </a:extLst>
          </p:cNvPr>
          <p:cNvGraphicFramePr>
            <a:graphicFrameLocks noGrp="1"/>
          </p:cNvGraphicFramePr>
          <p:nvPr/>
        </p:nvGraphicFramePr>
        <p:xfrm>
          <a:off x="1981200" y="2489200"/>
          <a:ext cx="5867400" cy="2463800"/>
        </p:xfrm>
        <a:graphic>
          <a:graphicData uri="http://schemas.openxmlformats.org/drawingml/2006/table">
            <a:tbl>
              <a:tblPr/>
              <a:tblGrid>
                <a:gridCol w="1955800">
                  <a:extLst>
                    <a:ext uri="{9D8B030D-6E8A-4147-A177-3AD203B41FA5}">
                      <a16:colId xmlns:a16="http://schemas.microsoft.com/office/drawing/2014/main" val="20000"/>
                    </a:ext>
                  </a:extLst>
                </a:gridCol>
                <a:gridCol w="1955800">
                  <a:extLst>
                    <a:ext uri="{9D8B030D-6E8A-4147-A177-3AD203B41FA5}">
                      <a16:colId xmlns:a16="http://schemas.microsoft.com/office/drawing/2014/main" val="20001"/>
                    </a:ext>
                  </a:extLst>
                </a:gridCol>
                <a:gridCol w="1955800">
                  <a:extLst>
                    <a:ext uri="{9D8B030D-6E8A-4147-A177-3AD203B41FA5}">
                      <a16:colId xmlns:a16="http://schemas.microsoft.com/office/drawing/2014/main" val="20002"/>
                    </a:ext>
                  </a:extLst>
                </a:gridCol>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开</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等</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开</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-10     -10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1     0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等</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0     1</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     -1</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88087" name="Text Box 22">
            <a:extLst>
              <a:ext uri="{FF2B5EF4-FFF2-40B4-BE49-F238E27FC236}">
                <a16:creationId xmlns:a16="http://schemas.microsoft.com/office/drawing/2014/main" id="{16A1A3AF-D1CE-4203-BD12-33608876611F}"/>
              </a:ext>
            </a:extLst>
          </p:cNvPr>
          <p:cNvSpPr txBox="1">
            <a:spLocks noChangeArrowheads="1"/>
          </p:cNvSpPr>
          <p:nvPr/>
        </p:nvSpPr>
        <p:spPr bwMode="auto">
          <a:xfrm>
            <a:off x="790575" y="3446463"/>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你</a:t>
            </a:r>
          </a:p>
        </p:txBody>
      </p:sp>
      <p:sp>
        <p:nvSpPr>
          <p:cNvPr id="88088" name="Text Box 23">
            <a:extLst>
              <a:ext uri="{FF2B5EF4-FFF2-40B4-BE49-F238E27FC236}">
                <a16:creationId xmlns:a16="http://schemas.microsoft.com/office/drawing/2014/main" id="{0A91F2A7-AE8A-487B-A833-339786EE356E}"/>
              </a:ext>
            </a:extLst>
          </p:cNvPr>
          <p:cNvSpPr txBox="1">
            <a:spLocks noChangeArrowheads="1"/>
          </p:cNvSpPr>
          <p:nvPr/>
        </p:nvSpPr>
        <p:spPr bwMode="auto">
          <a:xfrm>
            <a:off x="4391025" y="1831975"/>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他</a:t>
            </a:r>
          </a:p>
        </p:txBody>
      </p:sp>
      <p:sp>
        <p:nvSpPr>
          <p:cNvPr id="361496" name="Oval 24">
            <a:extLst>
              <a:ext uri="{FF2B5EF4-FFF2-40B4-BE49-F238E27FC236}">
                <a16:creationId xmlns:a16="http://schemas.microsoft.com/office/drawing/2014/main" id="{F91FAB1C-4627-4A06-AE83-56F4D20E2A3C}"/>
              </a:ext>
            </a:extLst>
          </p:cNvPr>
          <p:cNvSpPr>
            <a:spLocks noChangeArrowheads="1"/>
          </p:cNvSpPr>
          <p:nvPr/>
        </p:nvSpPr>
        <p:spPr bwMode="auto">
          <a:xfrm>
            <a:off x="4343400" y="4300538"/>
            <a:ext cx="533400" cy="4572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1497" name="Oval 25">
            <a:extLst>
              <a:ext uri="{FF2B5EF4-FFF2-40B4-BE49-F238E27FC236}">
                <a16:creationId xmlns:a16="http://schemas.microsoft.com/office/drawing/2014/main" id="{B11E532C-32E9-4ADE-A9F6-0F2C3E565216}"/>
              </a:ext>
            </a:extLst>
          </p:cNvPr>
          <p:cNvSpPr>
            <a:spLocks noChangeArrowheads="1"/>
          </p:cNvSpPr>
          <p:nvPr/>
        </p:nvSpPr>
        <p:spPr bwMode="auto">
          <a:xfrm>
            <a:off x="6324600" y="3505200"/>
            <a:ext cx="533400" cy="4572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1498" name="Oval 26">
            <a:extLst>
              <a:ext uri="{FF2B5EF4-FFF2-40B4-BE49-F238E27FC236}">
                <a16:creationId xmlns:a16="http://schemas.microsoft.com/office/drawing/2014/main" id="{6184DE10-15A1-467D-A26C-A2CBBE44A39E}"/>
              </a:ext>
            </a:extLst>
          </p:cNvPr>
          <p:cNvSpPr>
            <a:spLocks noChangeArrowheads="1"/>
          </p:cNvSpPr>
          <p:nvPr/>
        </p:nvSpPr>
        <p:spPr bwMode="auto">
          <a:xfrm>
            <a:off x="6905625" y="3505200"/>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1499" name="Oval 27">
            <a:extLst>
              <a:ext uri="{FF2B5EF4-FFF2-40B4-BE49-F238E27FC236}">
                <a16:creationId xmlns:a16="http://schemas.microsoft.com/office/drawing/2014/main" id="{D4F74C14-EE47-40CB-A896-5B4ECD61B2CA}"/>
              </a:ext>
            </a:extLst>
          </p:cNvPr>
          <p:cNvSpPr>
            <a:spLocks noChangeArrowheads="1"/>
          </p:cNvSpPr>
          <p:nvPr/>
        </p:nvSpPr>
        <p:spPr bwMode="auto">
          <a:xfrm>
            <a:off x="4919663" y="4300538"/>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1496"/>
                                        </p:tgtEl>
                                        <p:attrNameLst>
                                          <p:attrName>style.visibility</p:attrName>
                                        </p:attrNameLst>
                                      </p:cBhvr>
                                      <p:to>
                                        <p:strVal val="visible"/>
                                      </p:to>
                                    </p:set>
                                    <p:animEffect transition="in" filter="dissolve">
                                      <p:cBhvr>
                                        <p:cTn id="7" dur="500"/>
                                        <p:tgtEl>
                                          <p:spTgt spid="3614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61497"/>
                                        </p:tgtEl>
                                        <p:attrNameLst>
                                          <p:attrName>style.visibility</p:attrName>
                                        </p:attrNameLst>
                                      </p:cBhvr>
                                      <p:to>
                                        <p:strVal val="visible"/>
                                      </p:to>
                                    </p:set>
                                    <p:animEffect transition="in" filter="dissolve">
                                      <p:cBhvr>
                                        <p:cTn id="12" dur="500"/>
                                        <p:tgtEl>
                                          <p:spTgt spid="36149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61498"/>
                                        </p:tgtEl>
                                        <p:attrNameLst>
                                          <p:attrName>style.visibility</p:attrName>
                                        </p:attrNameLst>
                                      </p:cBhvr>
                                      <p:to>
                                        <p:strVal val="visible"/>
                                      </p:to>
                                    </p:set>
                                    <p:animEffect transition="in" filter="dissolve">
                                      <p:cBhvr>
                                        <p:cTn id="17" dur="500"/>
                                        <p:tgtEl>
                                          <p:spTgt spid="36149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61499"/>
                                        </p:tgtEl>
                                        <p:attrNameLst>
                                          <p:attrName>style.visibility</p:attrName>
                                        </p:attrNameLst>
                                      </p:cBhvr>
                                      <p:to>
                                        <p:strVal val="visible"/>
                                      </p:to>
                                    </p:set>
                                    <p:animEffect transition="in" filter="dissolve">
                                      <p:cBhvr>
                                        <p:cTn id="22" dur="500"/>
                                        <p:tgtEl>
                                          <p:spTgt spid="361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496" grpId="0" animBg="1"/>
      <p:bldP spid="361497" grpId="0" animBg="1"/>
      <p:bldP spid="361498" grpId="0" animBg="1"/>
      <p:bldP spid="36149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灯片编号占位符 5">
            <a:extLst>
              <a:ext uri="{FF2B5EF4-FFF2-40B4-BE49-F238E27FC236}">
                <a16:creationId xmlns:a16="http://schemas.microsoft.com/office/drawing/2014/main" id="{8B61F210-54F0-43D8-B29D-57275F3FD34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E00E2AEE-2F71-4305-9CE9-4AAF4E630FF3}" type="slidenum">
              <a:rPr lang="en-US" altLang="zh-CN" sz="1400" smtClean="0"/>
              <a:pPr>
                <a:spcBef>
                  <a:spcPct val="0"/>
                </a:spcBef>
                <a:buFontTx/>
                <a:buNone/>
              </a:pPr>
              <a:t>81</a:t>
            </a:fld>
            <a:endParaRPr lang="en-US" altLang="zh-CN" sz="1400"/>
          </a:p>
        </p:txBody>
      </p:sp>
      <p:sp>
        <p:nvSpPr>
          <p:cNvPr id="89091" name="Rectangle 2">
            <a:extLst>
              <a:ext uri="{FF2B5EF4-FFF2-40B4-BE49-F238E27FC236}">
                <a16:creationId xmlns:a16="http://schemas.microsoft.com/office/drawing/2014/main" id="{E7E58136-6F6D-4269-9936-DC57BBB4C0EE}"/>
              </a:ext>
            </a:extLst>
          </p:cNvPr>
          <p:cNvSpPr>
            <a:spLocks noGrp="1" noChangeArrowheads="1"/>
          </p:cNvSpPr>
          <p:nvPr>
            <p:ph type="title"/>
          </p:nvPr>
        </p:nvSpPr>
        <p:spPr>
          <a:xfrm>
            <a:off x="685800" y="152400"/>
            <a:ext cx="6870700" cy="828675"/>
          </a:xfrm>
        </p:spPr>
        <p:txBody>
          <a:bodyPr/>
          <a:lstStyle/>
          <a:p>
            <a:pPr eaLnBrk="1" hangingPunct="1"/>
            <a:r>
              <a:rPr lang="en-US" altLang="zh-CN" sz="4000"/>
              <a:t>3</a:t>
            </a:r>
            <a:r>
              <a:rPr lang="zh-CN" altLang="en-US" sz="4000"/>
              <a:t>、寡头厂商的共谋及其特征</a:t>
            </a:r>
          </a:p>
        </p:txBody>
      </p:sp>
      <p:sp>
        <p:nvSpPr>
          <p:cNvPr id="363523" name="Rectangle 3">
            <a:extLst>
              <a:ext uri="{FF2B5EF4-FFF2-40B4-BE49-F238E27FC236}">
                <a16:creationId xmlns:a16="http://schemas.microsoft.com/office/drawing/2014/main" id="{06F73E43-2871-4C7D-9D8F-14E30D732FF3}"/>
              </a:ext>
            </a:extLst>
          </p:cNvPr>
          <p:cNvSpPr>
            <a:spLocks noGrp="1" noChangeArrowheads="1"/>
          </p:cNvSpPr>
          <p:nvPr>
            <p:ph type="body" idx="1"/>
          </p:nvPr>
        </p:nvSpPr>
        <p:spPr>
          <a:xfrm>
            <a:off x="685800" y="1484313"/>
            <a:ext cx="7696200" cy="2808287"/>
          </a:xfrm>
          <a:solidFill>
            <a:schemeClr val="bg2"/>
          </a:solidFill>
          <a:ln w="47625">
            <a:solidFill>
              <a:srgbClr val="FF00FF"/>
            </a:solidFill>
            <a:miter lim="800000"/>
            <a:headEnd/>
            <a:tailEnd/>
          </a:ln>
        </p:spPr>
        <p:txBody>
          <a:bodyPr/>
          <a:lstStyle/>
          <a:p>
            <a:pPr eaLnBrk="1" hangingPunct="1"/>
            <a:r>
              <a:rPr lang="zh-CN" altLang="en-US" b="1"/>
              <a:t>寡头间合作的方式</a:t>
            </a:r>
          </a:p>
          <a:p>
            <a:pPr lvl="1" eaLnBrk="1" hangingPunct="1"/>
            <a:r>
              <a:rPr lang="zh-CN" altLang="en-US" b="1"/>
              <a:t>卡特尔</a:t>
            </a:r>
          </a:p>
          <a:p>
            <a:pPr lvl="1" eaLnBrk="1" hangingPunct="1"/>
            <a:r>
              <a:rPr lang="zh-CN" altLang="en-US" b="1"/>
              <a:t>价格领导制</a:t>
            </a:r>
          </a:p>
          <a:p>
            <a:pPr eaLnBrk="1" hangingPunct="1"/>
            <a:r>
              <a:rPr lang="zh-CN" altLang="en-US" b="1"/>
              <a:t>寡头间的合作是不稳定的。</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3523">
                                            <p:bg/>
                                          </p:spTgt>
                                        </p:tgtEl>
                                        <p:attrNameLst>
                                          <p:attrName>style.visibility</p:attrName>
                                        </p:attrNameLst>
                                      </p:cBhvr>
                                      <p:to>
                                        <p:strVal val="visible"/>
                                      </p:to>
                                    </p:set>
                                    <p:anim calcmode="lin" valueType="num">
                                      <p:cBhvr additive="base">
                                        <p:cTn id="7" dur="500" fill="hold"/>
                                        <p:tgtEl>
                                          <p:spTgt spid="36352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6352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63523">
                                            <p:txEl>
                                              <p:pRg st="0" end="0"/>
                                            </p:txEl>
                                          </p:spTgt>
                                        </p:tgtEl>
                                        <p:attrNameLst>
                                          <p:attrName>style.visibility</p:attrName>
                                        </p:attrNameLst>
                                      </p:cBhvr>
                                      <p:to>
                                        <p:strVal val="visible"/>
                                      </p:to>
                                    </p:set>
                                    <p:anim calcmode="lin" valueType="num">
                                      <p:cBhvr additive="base">
                                        <p:cTn id="11" dur="500" fill="hold"/>
                                        <p:tgtEl>
                                          <p:spTgt spid="3635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6352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63523">
                                            <p:txEl>
                                              <p:pRg st="1" end="1"/>
                                            </p:txEl>
                                          </p:spTgt>
                                        </p:tgtEl>
                                        <p:attrNameLst>
                                          <p:attrName>style.visibility</p:attrName>
                                        </p:attrNameLst>
                                      </p:cBhvr>
                                      <p:to>
                                        <p:strVal val="visible"/>
                                      </p:to>
                                    </p:set>
                                    <p:anim calcmode="lin" valueType="num">
                                      <p:cBhvr additive="base">
                                        <p:cTn id="15" dur="500" fill="hold"/>
                                        <p:tgtEl>
                                          <p:spTgt spid="36352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6352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63523">
                                            <p:txEl>
                                              <p:pRg st="2" end="2"/>
                                            </p:txEl>
                                          </p:spTgt>
                                        </p:tgtEl>
                                        <p:attrNameLst>
                                          <p:attrName>style.visibility</p:attrName>
                                        </p:attrNameLst>
                                      </p:cBhvr>
                                      <p:to>
                                        <p:strVal val="visible"/>
                                      </p:to>
                                    </p:set>
                                    <p:anim calcmode="lin" valueType="num">
                                      <p:cBhvr additive="base">
                                        <p:cTn id="19" dur="500" fill="hold"/>
                                        <p:tgtEl>
                                          <p:spTgt spid="36352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35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63523">
                                            <p:txEl>
                                              <p:pRg st="3" end="3"/>
                                            </p:txEl>
                                          </p:spTgt>
                                        </p:tgtEl>
                                        <p:attrNameLst>
                                          <p:attrName>style.visibility</p:attrName>
                                        </p:attrNameLst>
                                      </p:cBhvr>
                                      <p:to>
                                        <p:strVal val="visible"/>
                                      </p:to>
                                    </p:set>
                                    <p:anim calcmode="lin" valueType="num">
                                      <p:cBhvr additive="base">
                                        <p:cTn id="25" dur="500" fill="hold"/>
                                        <p:tgtEl>
                                          <p:spTgt spid="36352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6352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3"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灯片编号占位符 5">
            <a:extLst>
              <a:ext uri="{FF2B5EF4-FFF2-40B4-BE49-F238E27FC236}">
                <a16:creationId xmlns:a16="http://schemas.microsoft.com/office/drawing/2014/main" id="{E4AA5D94-DF54-4B63-903F-A4DE5871465E}"/>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54F41DD9-CB3F-4677-9346-13BE3CB9037A}" type="slidenum">
              <a:rPr lang="en-US" altLang="zh-CN" sz="1400" smtClean="0"/>
              <a:pPr>
                <a:spcBef>
                  <a:spcPct val="0"/>
                </a:spcBef>
                <a:buFontTx/>
                <a:buNone/>
              </a:pPr>
              <a:t>82</a:t>
            </a:fld>
            <a:endParaRPr lang="en-US" altLang="zh-CN" sz="1400"/>
          </a:p>
        </p:txBody>
      </p:sp>
      <p:sp>
        <p:nvSpPr>
          <p:cNvPr id="90115" name="Rectangle 3">
            <a:extLst>
              <a:ext uri="{FF2B5EF4-FFF2-40B4-BE49-F238E27FC236}">
                <a16:creationId xmlns:a16="http://schemas.microsoft.com/office/drawing/2014/main" id="{6D563745-8DE2-4B02-A94B-BEEAB1B315C3}"/>
              </a:ext>
            </a:extLst>
          </p:cNvPr>
          <p:cNvSpPr>
            <a:spLocks noGrp="1" noChangeArrowheads="1"/>
          </p:cNvSpPr>
          <p:nvPr>
            <p:ph type="body" idx="1"/>
          </p:nvPr>
        </p:nvSpPr>
        <p:spPr>
          <a:xfrm>
            <a:off x="684213" y="1052513"/>
            <a:ext cx="7696200" cy="520700"/>
          </a:xfrm>
        </p:spPr>
        <p:txBody>
          <a:bodyPr/>
          <a:lstStyle/>
          <a:p>
            <a:pPr marL="476250" indent="-476250" eaLnBrk="1" hangingPunct="1"/>
            <a:r>
              <a:rPr lang="zh-CN" altLang="en-US" sz="2800"/>
              <a:t>（</a:t>
            </a:r>
            <a:r>
              <a:rPr lang="en-US" altLang="zh-CN" sz="2800"/>
              <a:t>1</a:t>
            </a:r>
            <a:r>
              <a:rPr lang="zh-CN" altLang="en-US" sz="2800"/>
              <a:t>）囚犯的两难困境</a:t>
            </a:r>
            <a:r>
              <a:rPr lang="en-US" altLang="zh-CN" sz="2800"/>
              <a:t>(prisoner</a:t>
            </a:r>
            <a:r>
              <a:rPr lang="en-US" altLang="zh-CN" sz="2800">
                <a:latin typeface="Arial" panose="020B0604020202020204" pitchFamily="34" charset="0"/>
              </a:rPr>
              <a:t>’</a:t>
            </a:r>
            <a:r>
              <a:rPr lang="en-US" altLang="zh-CN" sz="2800"/>
              <a:t>s dilemma)</a:t>
            </a:r>
          </a:p>
        </p:txBody>
      </p:sp>
      <p:graphicFrame>
        <p:nvGraphicFramePr>
          <p:cNvPr id="364548" name="Group 4">
            <a:extLst>
              <a:ext uri="{FF2B5EF4-FFF2-40B4-BE49-F238E27FC236}">
                <a16:creationId xmlns:a16="http://schemas.microsoft.com/office/drawing/2014/main" id="{F43712D6-6C03-4F77-821B-2C0BA43FA51E}"/>
              </a:ext>
            </a:extLst>
          </p:cNvPr>
          <p:cNvGraphicFramePr>
            <a:graphicFrameLocks noGrp="1"/>
          </p:cNvGraphicFramePr>
          <p:nvPr/>
        </p:nvGraphicFramePr>
        <p:xfrm>
          <a:off x="1981200" y="2489200"/>
          <a:ext cx="5759450" cy="2463800"/>
        </p:xfrm>
        <a:graphic>
          <a:graphicData uri="http://schemas.openxmlformats.org/drawingml/2006/table">
            <a:tbl>
              <a:tblPr/>
              <a:tblGrid>
                <a:gridCol w="1919288">
                  <a:extLst>
                    <a:ext uri="{9D8B030D-6E8A-4147-A177-3AD203B41FA5}">
                      <a16:colId xmlns:a16="http://schemas.microsoft.com/office/drawing/2014/main" val="20000"/>
                    </a:ext>
                  </a:extLst>
                </a:gridCol>
                <a:gridCol w="1920875">
                  <a:extLst>
                    <a:ext uri="{9D8B030D-6E8A-4147-A177-3AD203B41FA5}">
                      <a16:colId xmlns:a16="http://schemas.microsoft.com/office/drawing/2014/main" val="20001"/>
                    </a:ext>
                  </a:extLst>
                </a:gridCol>
                <a:gridCol w="1919287">
                  <a:extLst>
                    <a:ext uri="{9D8B030D-6E8A-4147-A177-3AD203B41FA5}">
                      <a16:colId xmlns:a16="http://schemas.microsoft.com/office/drawing/2014/main" val="20002"/>
                    </a:ext>
                  </a:extLst>
                </a:gridCol>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3200" b="0" i="0" u="none" strike="noStrike" cap="none" normalizeH="0" baseline="0">
                          <a:ln>
                            <a:noFill/>
                          </a:ln>
                          <a:solidFill>
                            <a:schemeClr val="tx1"/>
                          </a:solidFill>
                          <a:effectLst/>
                          <a:latin typeface="Comic Sans MS" pitchFamily="66" charset="0"/>
                          <a:ea typeface="宋体" pitchFamily="2" charset="-122"/>
                        </a:rPr>
                        <a:t>坦白</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3200" b="0" i="0" u="none" strike="noStrike" cap="none" normalizeH="0" baseline="0">
                          <a:ln>
                            <a:noFill/>
                          </a:ln>
                          <a:solidFill>
                            <a:schemeClr val="tx1"/>
                          </a:solidFill>
                          <a:effectLst/>
                          <a:latin typeface="Comic Sans MS" pitchFamily="66" charset="0"/>
                          <a:ea typeface="宋体" pitchFamily="2" charset="-122"/>
                        </a:rPr>
                        <a:t>不坦白</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坦白</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-8       -8</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0      -9</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不坦白</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-9        0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     -1</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90134" name="Text Box 22">
            <a:extLst>
              <a:ext uri="{FF2B5EF4-FFF2-40B4-BE49-F238E27FC236}">
                <a16:creationId xmlns:a16="http://schemas.microsoft.com/office/drawing/2014/main" id="{F25D7BDB-1345-436F-BAFA-FDBE43D7088A}"/>
              </a:ext>
            </a:extLst>
          </p:cNvPr>
          <p:cNvSpPr txBox="1">
            <a:spLocks noChangeArrowheads="1"/>
          </p:cNvSpPr>
          <p:nvPr/>
        </p:nvSpPr>
        <p:spPr bwMode="auto">
          <a:xfrm>
            <a:off x="755650" y="3429000"/>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嫌犯</a:t>
            </a:r>
            <a:r>
              <a:rPr kumimoji="1" lang="en-US" altLang="zh-CN" sz="2400">
                <a:latin typeface="Times New Roman" panose="02020603050405020304" pitchFamily="18" charset="0"/>
              </a:rPr>
              <a:t>A</a:t>
            </a:r>
          </a:p>
        </p:txBody>
      </p:sp>
      <p:sp>
        <p:nvSpPr>
          <p:cNvPr id="90135" name="Text Box 23">
            <a:extLst>
              <a:ext uri="{FF2B5EF4-FFF2-40B4-BE49-F238E27FC236}">
                <a16:creationId xmlns:a16="http://schemas.microsoft.com/office/drawing/2014/main" id="{2394581E-2AB6-4937-8B00-444A61A11745}"/>
              </a:ext>
            </a:extLst>
          </p:cNvPr>
          <p:cNvSpPr txBox="1">
            <a:spLocks noChangeArrowheads="1"/>
          </p:cNvSpPr>
          <p:nvPr/>
        </p:nvSpPr>
        <p:spPr bwMode="auto">
          <a:xfrm>
            <a:off x="4391025" y="1831975"/>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嫌犯</a:t>
            </a:r>
            <a:r>
              <a:rPr kumimoji="1" lang="en-US" altLang="zh-CN" sz="2400">
                <a:latin typeface="Times New Roman" panose="02020603050405020304" pitchFamily="18" charset="0"/>
              </a:rPr>
              <a:t>B</a:t>
            </a:r>
          </a:p>
        </p:txBody>
      </p:sp>
      <p:sp>
        <p:nvSpPr>
          <p:cNvPr id="364568" name="Oval 24">
            <a:extLst>
              <a:ext uri="{FF2B5EF4-FFF2-40B4-BE49-F238E27FC236}">
                <a16:creationId xmlns:a16="http://schemas.microsoft.com/office/drawing/2014/main" id="{6B509EA6-D519-4DFA-9119-BB843BA27594}"/>
              </a:ext>
            </a:extLst>
          </p:cNvPr>
          <p:cNvSpPr>
            <a:spLocks noChangeArrowheads="1"/>
          </p:cNvSpPr>
          <p:nvPr/>
        </p:nvSpPr>
        <p:spPr bwMode="auto">
          <a:xfrm>
            <a:off x="4995863" y="3505200"/>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4569" name="Oval 25">
            <a:extLst>
              <a:ext uri="{FF2B5EF4-FFF2-40B4-BE49-F238E27FC236}">
                <a16:creationId xmlns:a16="http://schemas.microsoft.com/office/drawing/2014/main" id="{D79C1EEA-9734-4BE2-9240-6E79AD2F37CF}"/>
              </a:ext>
            </a:extLst>
          </p:cNvPr>
          <p:cNvSpPr>
            <a:spLocks noChangeArrowheads="1"/>
          </p:cNvSpPr>
          <p:nvPr/>
        </p:nvSpPr>
        <p:spPr bwMode="auto">
          <a:xfrm>
            <a:off x="4267200" y="3505200"/>
            <a:ext cx="533400" cy="4572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4570" name="Oval 26">
            <a:extLst>
              <a:ext uri="{FF2B5EF4-FFF2-40B4-BE49-F238E27FC236}">
                <a16:creationId xmlns:a16="http://schemas.microsoft.com/office/drawing/2014/main" id="{BB30507B-00F9-41FF-A357-22E6694A998C}"/>
              </a:ext>
            </a:extLst>
          </p:cNvPr>
          <p:cNvSpPr>
            <a:spLocks noChangeArrowheads="1"/>
          </p:cNvSpPr>
          <p:nvPr/>
        </p:nvSpPr>
        <p:spPr bwMode="auto">
          <a:xfrm>
            <a:off x="6186488" y="3505200"/>
            <a:ext cx="533400" cy="4572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4571" name="Oval 27">
            <a:extLst>
              <a:ext uri="{FF2B5EF4-FFF2-40B4-BE49-F238E27FC236}">
                <a16:creationId xmlns:a16="http://schemas.microsoft.com/office/drawing/2014/main" id="{18303BED-CEB8-4122-BBC4-82FEA30E3F43}"/>
              </a:ext>
            </a:extLst>
          </p:cNvPr>
          <p:cNvSpPr>
            <a:spLocks noChangeArrowheads="1"/>
          </p:cNvSpPr>
          <p:nvPr/>
        </p:nvSpPr>
        <p:spPr bwMode="auto">
          <a:xfrm>
            <a:off x="5010150" y="4329113"/>
            <a:ext cx="533400" cy="457200"/>
          </a:xfrm>
          <a:prstGeom prst="ellipse">
            <a:avLst/>
          </a:prstGeom>
          <a:noFill/>
          <a:ln w="254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4573" name="Text Box 29">
            <a:extLst>
              <a:ext uri="{FF2B5EF4-FFF2-40B4-BE49-F238E27FC236}">
                <a16:creationId xmlns:a16="http://schemas.microsoft.com/office/drawing/2014/main" id="{1413DF46-F41D-44D2-825B-979A99923AEA}"/>
              </a:ext>
            </a:extLst>
          </p:cNvPr>
          <p:cNvSpPr txBox="1">
            <a:spLocks noChangeArrowheads="1"/>
          </p:cNvSpPr>
          <p:nvPr/>
        </p:nvSpPr>
        <p:spPr bwMode="auto">
          <a:xfrm>
            <a:off x="250825" y="5368925"/>
            <a:ext cx="8424863" cy="533400"/>
          </a:xfrm>
          <a:prstGeom prst="rect">
            <a:avLst/>
          </a:prstGeom>
          <a:solidFill>
            <a:srgbClr val="FF9900"/>
          </a:solidFill>
          <a:ln w="76200">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zh-CN" altLang="en-US" sz="2400" b="1"/>
              <a:t>囚犯困境的占优策略均衡反应了个人理性与团体理性的冲突</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4569"/>
                                        </p:tgtEl>
                                        <p:attrNameLst>
                                          <p:attrName>style.visibility</p:attrName>
                                        </p:attrNameLst>
                                      </p:cBhvr>
                                      <p:to>
                                        <p:strVal val="visible"/>
                                      </p:to>
                                    </p:set>
                                    <p:animEffect transition="in" filter="dissolve">
                                      <p:cBhvr>
                                        <p:cTn id="7" dur="500"/>
                                        <p:tgtEl>
                                          <p:spTgt spid="3645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64570"/>
                                        </p:tgtEl>
                                        <p:attrNameLst>
                                          <p:attrName>style.visibility</p:attrName>
                                        </p:attrNameLst>
                                      </p:cBhvr>
                                      <p:to>
                                        <p:strVal val="visible"/>
                                      </p:to>
                                    </p:set>
                                    <p:animEffect transition="in" filter="dissolve">
                                      <p:cBhvr>
                                        <p:cTn id="12" dur="500"/>
                                        <p:tgtEl>
                                          <p:spTgt spid="36457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64568"/>
                                        </p:tgtEl>
                                        <p:attrNameLst>
                                          <p:attrName>style.visibility</p:attrName>
                                        </p:attrNameLst>
                                      </p:cBhvr>
                                      <p:to>
                                        <p:strVal val="visible"/>
                                      </p:to>
                                    </p:set>
                                    <p:animEffect transition="in" filter="dissolve">
                                      <p:cBhvr>
                                        <p:cTn id="17" dur="500"/>
                                        <p:tgtEl>
                                          <p:spTgt spid="36456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64571"/>
                                        </p:tgtEl>
                                        <p:attrNameLst>
                                          <p:attrName>style.visibility</p:attrName>
                                        </p:attrNameLst>
                                      </p:cBhvr>
                                      <p:to>
                                        <p:strVal val="visible"/>
                                      </p:to>
                                    </p:set>
                                    <p:animEffect transition="in" filter="dissolve">
                                      <p:cBhvr>
                                        <p:cTn id="22" dur="500"/>
                                        <p:tgtEl>
                                          <p:spTgt spid="36457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64573"/>
                                        </p:tgtEl>
                                        <p:attrNameLst>
                                          <p:attrName>style.visibility</p:attrName>
                                        </p:attrNameLst>
                                      </p:cBhvr>
                                      <p:to>
                                        <p:strVal val="visible"/>
                                      </p:to>
                                    </p:set>
                                    <p:anim calcmode="lin" valueType="num">
                                      <p:cBhvr additive="base">
                                        <p:cTn id="27" dur="500" fill="hold"/>
                                        <p:tgtEl>
                                          <p:spTgt spid="364573"/>
                                        </p:tgtEl>
                                        <p:attrNameLst>
                                          <p:attrName>ppt_x</p:attrName>
                                        </p:attrNameLst>
                                      </p:cBhvr>
                                      <p:tavLst>
                                        <p:tav tm="0">
                                          <p:val>
                                            <p:strVal val="#ppt_x"/>
                                          </p:val>
                                        </p:tav>
                                        <p:tav tm="100000">
                                          <p:val>
                                            <p:strVal val="#ppt_x"/>
                                          </p:val>
                                        </p:tav>
                                      </p:tavLst>
                                    </p:anim>
                                    <p:anim calcmode="lin" valueType="num">
                                      <p:cBhvr additive="base">
                                        <p:cTn id="28" dur="500" fill="hold"/>
                                        <p:tgtEl>
                                          <p:spTgt spid="3645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68" grpId="0" animBg="1"/>
      <p:bldP spid="364569" grpId="0" animBg="1"/>
      <p:bldP spid="364570" grpId="0" animBg="1"/>
      <p:bldP spid="364571" grpId="0" animBg="1"/>
      <p:bldP spid="364573"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灯片编号占位符 5">
            <a:extLst>
              <a:ext uri="{FF2B5EF4-FFF2-40B4-BE49-F238E27FC236}">
                <a16:creationId xmlns:a16="http://schemas.microsoft.com/office/drawing/2014/main" id="{4C5E7DB1-B7CF-4807-9FEB-B69C90C77C2F}"/>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6994353C-5680-4CD9-AF61-C7E4349B1D05}" type="slidenum">
              <a:rPr lang="en-US" altLang="zh-CN" sz="1400" smtClean="0"/>
              <a:pPr>
                <a:spcBef>
                  <a:spcPct val="0"/>
                </a:spcBef>
                <a:buFontTx/>
                <a:buNone/>
              </a:pPr>
              <a:t>83</a:t>
            </a:fld>
            <a:endParaRPr lang="en-US" altLang="zh-CN" sz="1400"/>
          </a:p>
        </p:txBody>
      </p:sp>
      <p:sp>
        <p:nvSpPr>
          <p:cNvPr id="91139" name="Rectangle 2">
            <a:extLst>
              <a:ext uri="{FF2B5EF4-FFF2-40B4-BE49-F238E27FC236}">
                <a16:creationId xmlns:a16="http://schemas.microsoft.com/office/drawing/2014/main" id="{23716B60-84CB-4FD5-97F1-EE4B0AC9BB6F}"/>
              </a:ext>
            </a:extLst>
          </p:cNvPr>
          <p:cNvSpPr>
            <a:spLocks noGrp="1" noChangeArrowheads="1"/>
          </p:cNvSpPr>
          <p:nvPr>
            <p:ph type="title"/>
          </p:nvPr>
        </p:nvSpPr>
        <p:spPr>
          <a:xfrm>
            <a:off x="468313" y="152400"/>
            <a:ext cx="8064500" cy="539750"/>
          </a:xfrm>
          <a:solidFill>
            <a:srgbClr val="FFCC00"/>
          </a:solidFill>
          <a:ln w="41275">
            <a:solidFill>
              <a:srgbClr val="FF0000"/>
            </a:solidFill>
            <a:miter lim="800000"/>
            <a:headEnd/>
            <a:tailEnd/>
          </a:ln>
        </p:spPr>
        <p:txBody>
          <a:bodyPr/>
          <a:lstStyle/>
          <a:p>
            <a:pPr eaLnBrk="1" hangingPunct="1"/>
            <a:r>
              <a:rPr lang="zh-CN" altLang="en-US" sz="2400" b="1"/>
              <a:t>（</a:t>
            </a:r>
            <a:r>
              <a:rPr lang="en-US" altLang="zh-CN" sz="2400" b="1"/>
              <a:t>2</a:t>
            </a:r>
            <a:r>
              <a:rPr lang="zh-CN" altLang="en-US" sz="2400" b="1"/>
              <a:t>）囚犯困境模型的扩展应用：寡头厂商合作的不稳定性</a:t>
            </a:r>
          </a:p>
        </p:txBody>
      </p:sp>
      <p:sp>
        <p:nvSpPr>
          <p:cNvPr id="91140" name="Rectangle 3">
            <a:extLst>
              <a:ext uri="{FF2B5EF4-FFF2-40B4-BE49-F238E27FC236}">
                <a16:creationId xmlns:a16="http://schemas.microsoft.com/office/drawing/2014/main" id="{01DEDE9B-77DF-4FEA-8577-091D155B45ED}"/>
              </a:ext>
            </a:extLst>
          </p:cNvPr>
          <p:cNvSpPr>
            <a:spLocks noGrp="1" noChangeArrowheads="1"/>
          </p:cNvSpPr>
          <p:nvPr>
            <p:ph type="body" idx="1"/>
          </p:nvPr>
        </p:nvSpPr>
        <p:spPr>
          <a:xfrm>
            <a:off x="684213" y="1125538"/>
            <a:ext cx="7696200" cy="574675"/>
          </a:xfrm>
        </p:spPr>
        <p:txBody>
          <a:bodyPr/>
          <a:lstStyle/>
          <a:p>
            <a:pPr marL="476250" indent="-476250" eaLnBrk="1" hangingPunct="1">
              <a:lnSpc>
                <a:spcPct val="90000"/>
              </a:lnSpc>
            </a:pPr>
            <a:r>
              <a:rPr lang="zh-CN" altLang="en-US"/>
              <a:t>卡特尔</a:t>
            </a:r>
          </a:p>
        </p:txBody>
      </p:sp>
      <p:graphicFrame>
        <p:nvGraphicFramePr>
          <p:cNvPr id="365572" name="Group 4">
            <a:extLst>
              <a:ext uri="{FF2B5EF4-FFF2-40B4-BE49-F238E27FC236}">
                <a16:creationId xmlns:a16="http://schemas.microsoft.com/office/drawing/2014/main" id="{AB24CD24-39E0-4463-AA79-FB0BDA8CBC9D}"/>
              </a:ext>
            </a:extLst>
          </p:cNvPr>
          <p:cNvGraphicFramePr>
            <a:graphicFrameLocks noGrp="1"/>
          </p:cNvGraphicFramePr>
          <p:nvPr/>
        </p:nvGraphicFramePr>
        <p:xfrm>
          <a:off x="1981200" y="2489200"/>
          <a:ext cx="5867400" cy="2463800"/>
        </p:xfrm>
        <a:graphic>
          <a:graphicData uri="http://schemas.openxmlformats.org/drawingml/2006/table">
            <a:tbl>
              <a:tblPr/>
              <a:tblGrid>
                <a:gridCol w="1955800">
                  <a:extLst>
                    <a:ext uri="{9D8B030D-6E8A-4147-A177-3AD203B41FA5}">
                      <a16:colId xmlns:a16="http://schemas.microsoft.com/office/drawing/2014/main" val="20000"/>
                    </a:ext>
                  </a:extLst>
                </a:gridCol>
                <a:gridCol w="1955800">
                  <a:extLst>
                    <a:ext uri="{9D8B030D-6E8A-4147-A177-3AD203B41FA5}">
                      <a16:colId xmlns:a16="http://schemas.microsoft.com/office/drawing/2014/main" val="20001"/>
                    </a:ext>
                  </a:extLst>
                </a:gridCol>
                <a:gridCol w="1955800">
                  <a:extLst>
                    <a:ext uri="{9D8B030D-6E8A-4147-A177-3AD203B41FA5}">
                      <a16:colId xmlns:a16="http://schemas.microsoft.com/office/drawing/2014/main" val="20002"/>
                    </a:ext>
                  </a:extLst>
                </a:gridCol>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违约</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守约</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违约</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1024     1024</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1296     864</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守约</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864     1296</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1152     1152</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91159" name="Text Box 22">
            <a:extLst>
              <a:ext uri="{FF2B5EF4-FFF2-40B4-BE49-F238E27FC236}">
                <a16:creationId xmlns:a16="http://schemas.microsoft.com/office/drawing/2014/main" id="{198BB4D0-317C-4A4F-AF4B-DE3BF5066223}"/>
              </a:ext>
            </a:extLst>
          </p:cNvPr>
          <p:cNvSpPr txBox="1">
            <a:spLocks noChangeArrowheads="1"/>
          </p:cNvSpPr>
          <p:nvPr/>
        </p:nvSpPr>
        <p:spPr bwMode="auto">
          <a:xfrm>
            <a:off x="790575" y="3446463"/>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寡头</a:t>
            </a:r>
            <a:r>
              <a:rPr kumimoji="1" lang="en-US" altLang="zh-CN" sz="2400">
                <a:latin typeface="Times New Roman" panose="02020603050405020304" pitchFamily="18" charset="0"/>
              </a:rPr>
              <a:t>A</a:t>
            </a:r>
          </a:p>
        </p:txBody>
      </p:sp>
      <p:sp>
        <p:nvSpPr>
          <p:cNvPr id="91160" name="Text Box 23">
            <a:extLst>
              <a:ext uri="{FF2B5EF4-FFF2-40B4-BE49-F238E27FC236}">
                <a16:creationId xmlns:a16="http://schemas.microsoft.com/office/drawing/2014/main" id="{8F6F4A46-B85B-40A8-8929-D9442F532D94}"/>
              </a:ext>
            </a:extLst>
          </p:cNvPr>
          <p:cNvSpPr txBox="1">
            <a:spLocks noChangeArrowheads="1"/>
          </p:cNvSpPr>
          <p:nvPr/>
        </p:nvSpPr>
        <p:spPr bwMode="auto">
          <a:xfrm>
            <a:off x="4391025" y="1831975"/>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寡头</a:t>
            </a:r>
            <a:r>
              <a:rPr kumimoji="1" lang="en-US" altLang="zh-CN" sz="2400">
                <a:latin typeface="Times New Roman" panose="02020603050405020304" pitchFamily="18" charset="0"/>
              </a:rPr>
              <a:t>B</a:t>
            </a:r>
          </a:p>
        </p:txBody>
      </p:sp>
      <p:sp>
        <p:nvSpPr>
          <p:cNvPr id="365592" name="Oval 24">
            <a:extLst>
              <a:ext uri="{FF2B5EF4-FFF2-40B4-BE49-F238E27FC236}">
                <a16:creationId xmlns:a16="http://schemas.microsoft.com/office/drawing/2014/main" id="{418CAA88-5AA3-4798-AE26-57FB5AD44A8E}"/>
              </a:ext>
            </a:extLst>
          </p:cNvPr>
          <p:cNvSpPr>
            <a:spLocks noChangeArrowheads="1"/>
          </p:cNvSpPr>
          <p:nvPr/>
        </p:nvSpPr>
        <p:spPr bwMode="auto">
          <a:xfrm>
            <a:off x="4081463" y="3457575"/>
            <a:ext cx="762000" cy="5334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5593" name="Oval 25">
            <a:extLst>
              <a:ext uri="{FF2B5EF4-FFF2-40B4-BE49-F238E27FC236}">
                <a16:creationId xmlns:a16="http://schemas.microsoft.com/office/drawing/2014/main" id="{9989C47C-60FC-4506-BAE9-49EA71720BEA}"/>
              </a:ext>
            </a:extLst>
          </p:cNvPr>
          <p:cNvSpPr>
            <a:spLocks noChangeArrowheads="1"/>
          </p:cNvSpPr>
          <p:nvPr/>
        </p:nvSpPr>
        <p:spPr bwMode="auto">
          <a:xfrm>
            <a:off x="6067425" y="3457575"/>
            <a:ext cx="762000" cy="5334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5594" name="Oval 26">
            <a:extLst>
              <a:ext uri="{FF2B5EF4-FFF2-40B4-BE49-F238E27FC236}">
                <a16:creationId xmlns:a16="http://schemas.microsoft.com/office/drawing/2014/main" id="{D9EA790B-C675-4A01-B3B1-60F8CBBB34E6}"/>
              </a:ext>
            </a:extLst>
          </p:cNvPr>
          <p:cNvSpPr>
            <a:spLocks noChangeArrowheads="1"/>
          </p:cNvSpPr>
          <p:nvPr/>
        </p:nvSpPr>
        <p:spPr bwMode="auto">
          <a:xfrm>
            <a:off x="5029200" y="3457575"/>
            <a:ext cx="762000" cy="533400"/>
          </a:xfrm>
          <a:prstGeom prst="ellipse">
            <a:avLst/>
          </a:prstGeom>
          <a:noFill/>
          <a:ln w="25400">
            <a:solidFill>
              <a:srgbClr val="00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5595" name="Oval 27">
            <a:extLst>
              <a:ext uri="{FF2B5EF4-FFF2-40B4-BE49-F238E27FC236}">
                <a16:creationId xmlns:a16="http://schemas.microsoft.com/office/drawing/2014/main" id="{7A010FDB-C2EA-4C59-A39D-AC7776B131E5}"/>
              </a:ext>
            </a:extLst>
          </p:cNvPr>
          <p:cNvSpPr>
            <a:spLocks noChangeArrowheads="1"/>
          </p:cNvSpPr>
          <p:nvPr/>
        </p:nvSpPr>
        <p:spPr bwMode="auto">
          <a:xfrm>
            <a:off x="4981575" y="4267200"/>
            <a:ext cx="762000" cy="533400"/>
          </a:xfrm>
          <a:prstGeom prst="ellipse">
            <a:avLst/>
          </a:prstGeom>
          <a:noFill/>
          <a:ln w="25400">
            <a:solidFill>
              <a:srgbClr val="00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5592"/>
                                        </p:tgtEl>
                                        <p:attrNameLst>
                                          <p:attrName>style.visibility</p:attrName>
                                        </p:attrNameLst>
                                      </p:cBhvr>
                                      <p:to>
                                        <p:strVal val="visible"/>
                                      </p:to>
                                    </p:set>
                                    <p:animEffect transition="in" filter="dissolve">
                                      <p:cBhvr>
                                        <p:cTn id="7" dur="500"/>
                                        <p:tgtEl>
                                          <p:spTgt spid="3655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65593"/>
                                        </p:tgtEl>
                                        <p:attrNameLst>
                                          <p:attrName>style.visibility</p:attrName>
                                        </p:attrNameLst>
                                      </p:cBhvr>
                                      <p:to>
                                        <p:strVal val="visible"/>
                                      </p:to>
                                    </p:set>
                                    <p:animEffect transition="in" filter="dissolve">
                                      <p:cBhvr>
                                        <p:cTn id="12" dur="500"/>
                                        <p:tgtEl>
                                          <p:spTgt spid="36559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65594"/>
                                        </p:tgtEl>
                                        <p:attrNameLst>
                                          <p:attrName>style.visibility</p:attrName>
                                        </p:attrNameLst>
                                      </p:cBhvr>
                                      <p:to>
                                        <p:strVal val="visible"/>
                                      </p:to>
                                    </p:set>
                                    <p:animEffect transition="in" filter="dissolve">
                                      <p:cBhvr>
                                        <p:cTn id="17" dur="500"/>
                                        <p:tgtEl>
                                          <p:spTgt spid="3655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65595"/>
                                        </p:tgtEl>
                                        <p:attrNameLst>
                                          <p:attrName>style.visibility</p:attrName>
                                        </p:attrNameLst>
                                      </p:cBhvr>
                                      <p:to>
                                        <p:strVal val="visible"/>
                                      </p:to>
                                    </p:set>
                                    <p:animEffect transition="in" filter="dissolve">
                                      <p:cBhvr>
                                        <p:cTn id="22" dur="500"/>
                                        <p:tgtEl>
                                          <p:spTgt spid="365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92" grpId="0" animBg="1"/>
      <p:bldP spid="365593" grpId="0" animBg="1"/>
      <p:bldP spid="365594" grpId="0" animBg="1"/>
      <p:bldP spid="365595"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灯片编号占位符 5">
            <a:extLst>
              <a:ext uri="{FF2B5EF4-FFF2-40B4-BE49-F238E27FC236}">
                <a16:creationId xmlns:a16="http://schemas.microsoft.com/office/drawing/2014/main" id="{7F74B595-863B-4889-AE2D-62C73FE9503D}"/>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1A8496D6-0D29-4BEB-BC42-D065C80579F3}" type="slidenum">
              <a:rPr lang="en-US" altLang="zh-CN" sz="1400" smtClean="0"/>
              <a:pPr>
                <a:spcBef>
                  <a:spcPct val="0"/>
                </a:spcBef>
                <a:buFontTx/>
                <a:buNone/>
              </a:pPr>
              <a:t>84</a:t>
            </a:fld>
            <a:endParaRPr lang="en-US" altLang="zh-CN" sz="1400"/>
          </a:p>
        </p:txBody>
      </p:sp>
      <p:sp>
        <p:nvSpPr>
          <p:cNvPr id="92163" name="Rectangle 2">
            <a:extLst>
              <a:ext uri="{FF2B5EF4-FFF2-40B4-BE49-F238E27FC236}">
                <a16:creationId xmlns:a16="http://schemas.microsoft.com/office/drawing/2014/main" id="{FD12A45E-B506-49FC-9C15-D5F5E7E505C2}"/>
              </a:ext>
            </a:extLst>
          </p:cNvPr>
          <p:cNvSpPr>
            <a:spLocks noGrp="1" noChangeArrowheads="1"/>
          </p:cNvSpPr>
          <p:nvPr>
            <p:ph type="title"/>
          </p:nvPr>
        </p:nvSpPr>
        <p:spPr>
          <a:xfrm>
            <a:off x="685800" y="152400"/>
            <a:ext cx="7773988" cy="900113"/>
          </a:xfrm>
          <a:solidFill>
            <a:srgbClr val="FFCC00"/>
          </a:solidFill>
          <a:ln w="41275" cap="flat" algn="ctr">
            <a:solidFill>
              <a:srgbClr val="FF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zh-CN" altLang="en-US" sz="4000" b="1"/>
              <a:t>（</a:t>
            </a:r>
            <a:r>
              <a:rPr lang="en-US" altLang="zh-CN" sz="4000" b="1"/>
              <a:t>3</a:t>
            </a:r>
            <a:r>
              <a:rPr lang="zh-CN" altLang="en-US" sz="4000" b="1"/>
              <a:t>）重复博弈：走出囚徒困境</a:t>
            </a:r>
          </a:p>
        </p:txBody>
      </p:sp>
      <p:sp>
        <p:nvSpPr>
          <p:cNvPr id="366595" name="Rectangle 3">
            <a:extLst>
              <a:ext uri="{FF2B5EF4-FFF2-40B4-BE49-F238E27FC236}">
                <a16:creationId xmlns:a16="http://schemas.microsoft.com/office/drawing/2014/main" id="{5D98E59C-BADB-4001-B90A-C2126560FB74}"/>
              </a:ext>
            </a:extLst>
          </p:cNvPr>
          <p:cNvSpPr>
            <a:spLocks noGrp="1" noChangeArrowheads="1"/>
          </p:cNvSpPr>
          <p:nvPr>
            <p:ph type="body" idx="1"/>
          </p:nvPr>
        </p:nvSpPr>
        <p:spPr>
          <a:xfrm>
            <a:off x="685800" y="1268413"/>
            <a:ext cx="7696200" cy="4968875"/>
          </a:xfrm>
          <a:solidFill>
            <a:srgbClr val="FFCC00"/>
          </a:solidFill>
          <a:ln w="28575">
            <a:solidFill>
              <a:srgbClr val="FF0000"/>
            </a:solidFill>
            <a:miter lim="800000"/>
            <a:headEnd/>
            <a:tailEnd/>
          </a:ln>
        </p:spPr>
        <p:txBody>
          <a:bodyPr/>
          <a:lstStyle/>
          <a:p>
            <a:pPr eaLnBrk="1" hangingPunct="1"/>
            <a:r>
              <a:rPr lang="zh-CN" altLang="en-US" b="1"/>
              <a:t>前面的分析是完全信息静态博弈。在寡头市场上每个寡头出自个人理性的占优策略却导致了总体和个体利益的下降。</a:t>
            </a:r>
          </a:p>
          <a:p>
            <a:pPr eaLnBrk="1" hangingPunct="1"/>
            <a:r>
              <a:rPr lang="zh-CN" altLang="en-US" b="1"/>
              <a:t>在重复博弈（动态博弈的一种）中上述情况有可能改变。</a:t>
            </a:r>
          </a:p>
          <a:p>
            <a:pPr eaLnBrk="1" hangingPunct="1"/>
            <a:r>
              <a:rPr lang="zh-CN" altLang="en-US" b="1"/>
              <a:t>无限次重复博弈会走出</a:t>
            </a:r>
            <a:r>
              <a:rPr lang="zh-CN" altLang="en-US" b="1">
                <a:latin typeface="Arial" panose="020B0604020202020204" pitchFamily="34" charset="0"/>
              </a:rPr>
              <a:t>“</a:t>
            </a:r>
            <a:r>
              <a:rPr lang="zh-CN" altLang="en-US" b="1"/>
              <a:t>囚徒困境</a:t>
            </a:r>
            <a:r>
              <a:rPr lang="zh-CN" altLang="en-US" b="1">
                <a:latin typeface="Arial" panose="020B0604020202020204" pitchFamily="34" charset="0"/>
              </a:rPr>
              <a:t>”</a:t>
            </a:r>
            <a:r>
              <a:rPr lang="zh-CN" altLang="en-US" b="1"/>
              <a:t>。</a:t>
            </a:r>
          </a:p>
          <a:p>
            <a:pPr eaLnBrk="1" hangingPunct="1"/>
            <a:r>
              <a:rPr lang="zh-CN" altLang="en-US" b="1"/>
              <a:t>有限次重复博弈中仍然会存在</a:t>
            </a:r>
            <a:r>
              <a:rPr lang="zh-CN" altLang="en-US" b="1">
                <a:latin typeface="Arial" panose="020B0604020202020204" pitchFamily="34" charset="0"/>
              </a:rPr>
              <a:t>“</a:t>
            </a:r>
            <a:r>
              <a:rPr lang="zh-CN" altLang="en-US" b="1"/>
              <a:t>囚徒困境</a:t>
            </a:r>
            <a:r>
              <a:rPr lang="zh-CN" altLang="en-US" b="1">
                <a:latin typeface="Arial" panose="020B0604020202020204" pitchFamily="34" charset="0"/>
              </a:rPr>
              <a:t>”</a:t>
            </a:r>
            <a:r>
              <a:rPr lang="zh-CN" altLang="en-US" b="1"/>
              <a:t>。</a:t>
            </a: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66595">
                                            <p:bg/>
                                          </p:spTgt>
                                        </p:tgtEl>
                                        <p:attrNameLst>
                                          <p:attrName>style.visibility</p:attrName>
                                        </p:attrNameLst>
                                      </p:cBhvr>
                                      <p:to>
                                        <p:strVal val="visible"/>
                                      </p:to>
                                    </p:set>
                                    <p:animEffect transition="in" filter="diamond(in)">
                                      <p:cBhvr>
                                        <p:cTn id="7" dur="2000"/>
                                        <p:tgtEl>
                                          <p:spTgt spid="36659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66595">
                                            <p:txEl>
                                              <p:pRg st="0" end="0"/>
                                            </p:txEl>
                                          </p:spTgt>
                                        </p:tgtEl>
                                        <p:attrNameLst>
                                          <p:attrName>style.visibility</p:attrName>
                                        </p:attrNameLst>
                                      </p:cBhvr>
                                      <p:to>
                                        <p:strVal val="visible"/>
                                      </p:to>
                                    </p:set>
                                    <p:animEffect transition="in" filter="diamond(in)">
                                      <p:cBhvr>
                                        <p:cTn id="12" dur="2000"/>
                                        <p:tgtEl>
                                          <p:spTgt spid="36659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66595">
                                            <p:txEl>
                                              <p:pRg st="1" end="1"/>
                                            </p:txEl>
                                          </p:spTgt>
                                        </p:tgtEl>
                                        <p:attrNameLst>
                                          <p:attrName>style.visibility</p:attrName>
                                        </p:attrNameLst>
                                      </p:cBhvr>
                                      <p:to>
                                        <p:strVal val="visible"/>
                                      </p:to>
                                    </p:set>
                                    <p:animEffect transition="in" filter="diamond(in)">
                                      <p:cBhvr>
                                        <p:cTn id="17" dur="2000"/>
                                        <p:tgtEl>
                                          <p:spTgt spid="36659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66595">
                                            <p:txEl>
                                              <p:pRg st="2" end="2"/>
                                            </p:txEl>
                                          </p:spTgt>
                                        </p:tgtEl>
                                        <p:attrNameLst>
                                          <p:attrName>style.visibility</p:attrName>
                                        </p:attrNameLst>
                                      </p:cBhvr>
                                      <p:to>
                                        <p:strVal val="visible"/>
                                      </p:to>
                                    </p:set>
                                    <p:animEffect transition="in" filter="diamond(in)">
                                      <p:cBhvr>
                                        <p:cTn id="22" dur="2000"/>
                                        <p:tgtEl>
                                          <p:spTgt spid="36659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66595">
                                            <p:txEl>
                                              <p:pRg st="3" end="3"/>
                                            </p:txEl>
                                          </p:spTgt>
                                        </p:tgtEl>
                                        <p:attrNameLst>
                                          <p:attrName>style.visibility</p:attrName>
                                        </p:attrNameLst>
                                      </p:cBhvr>
                                      <p:to>
                                        <p:strVal val="visible"/>
                                      </p:to>
                                    </p:set>
                                    <p:animEffect transition="in" filter="diamond(in)">
                                      <p:cBhvr>
                                        <p:cTn id="27" dur="2000"/>
                                        <p:tgtEl>
                                          <p:spTgt spid="3665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595"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灯片编号占位符 5">
            <a:extLst>
              <a:ext uri="{FF2B5EF4-FFF2-40B4-BE49-F238E27FC236}">
                <a16:creationId xmlns:a16="http://schemas.microsoft.com/office/drawing/2014/main" id="{283D7C26-F0F6-44A2-A1C7-0B8583DD6E43}"/>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5BE34A54-C450-4D99-972F-3BB9BFD04C0E}" type="slidenum">
              <a:rPr lang="en-US" altLang="zh-CN" sz="1400" smtClean="0"/>
              <a:pPr>
                <a:spcBef>
                  <a:spcPct val="0"/>
                </a:spcBef>
                <a:buFontTx/>
                <a:buNone/>
              </a:pPr>
              <a:t>85</a:t>
            </a:fld>
            <a:endParaRPr lang="en-US" altLang="zh-CN" sz="1400"/>
          </a:p>
        </p:txBody>
      </p:sp>
      <p:sp>
        <p:nvSpPr>
          <p:cNvPr id="93187" name="Rectangle 2">
            <a:extLst>
              <a:ext uri="{FF2B5EF4-FFF2-40B4-BE49-F238E27FC236}">
                <a16:creationId xmlns:a16="http://schemas.microsoft.com/office/drawing/2014/main" id="{33BB8CB1-CA19-4DD8-B8B7-E3063E653598}"/>
              </a:ext>
            </a:extLst>
          </p:cNvPr>
          <p:cNvSpPr>
            <a:spLocks noGrp="1" noChangeArrowheads="1"/>
          </p:cNvSpPr>
          <p:nvPr>
            <p:ph type="title"/>
          </p:nvPr>
        </p:nvSpPr>
        <p:spPr>
          <a:xfrm>
            <a:off x="1187450" y="908050"/>
            <a:ext cx="6870700" cy="627063"/>
          </a:xfrm>
        </p:spPr>
        <p:txBody>
          <a:bodyPr/>
          <a:lstStyle/>
          <a:p>
            <a:pPr eaLnBrk="1" hangingPunct="1"/>
            <a:r>
              <a:rPr lang="zh-CN" altLang="en-US" sz="3200" b="1">
                <a:solidFill>
                  <a:srgbClr val="336600"/>
                </a:solidFill>
                <a:ea typeface="黑体" panose="02010609060101010101" pitchFamily="49" charset="-122"/>
              </a:rPr>
              <a:t>寡头厂商合作</a:t>
            </a:r>
          </a:p>
        </p:txBody>
      </p:sp>
      <p:graphicFrame>
        <p:nvGraphicFramePr>
          <p:cNvPr id="423940" name="Group 4">
            <a:extLst>
              <a:ext uri="{FF2B5EF4-FFF2-40B4-BE49-F238E27FC236}">
                <a16:creationId xmlns:a16="http://schemas.microsoft.com/office/drawing/2014/main" id="{F45F7914-4272-4D26-9FBF-FBF59F6177FC}"/>
              </a:ext>
            </a:extLst>
          </p:cNvPr>
          <p:cNvGraphicFramePr>
            <a:graphicFrameLocks noGrp="1"/>
          </p:cNvGraphicFramePr>
          <p:nvPr/>
        </p:nvGraphicFramePr>
        <p:xfrm>
          <a:off x="2197100" y="2705100"/>
          <a:ext cx="5867400" cy="2463800"/>
        </p:xfrm>
        <a:graphic>
          <a:graphicData uri="http://schemas.openxmlformats.org/drawingml/2006/table">
            <a:tbl>
              <a:tblPr/>
              <a:tblGrid>
                <a:gridCol w="1955800">
                  <a:extLst>
                    <a:ext uri="{9D8B030D-6E8A-4147-A177-3AD203B41FA5}">
                      <a16:colId xmlns:a16="http://schemas.microsoft.com/office/drawing/2014/main" val="20000"/>
                    </a:ext>
                  </a:extLst>
                </a:gridCol>
                <a:gridCol w="1955800">
                  <a:extLst>
                    <a:ext uri="{9D8B030D-6E8A-4147-A177-3AD203B41FA5}">
                      <a16:colId xmlns:a16="http://schemas.microsoft.com/office/drawing/2014/main" val="20001"/>
                    </a:ext>
                  </a:extLst>
                </a:gridCol>
                <a:gridCol w="1955800">
                  <a:extLst>
                    <a:ext uri="{9D8B030D-6E8A-4147-A177-3AD203B41FA5}">
                      <a16:colId xmlns:a16="http://schemas.microsoft.com/office/drawing/2014/main" val="20002"/>
                    </a:ext>
                  </a:extLst>
                </a:gridCol>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违约</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守约</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违约</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1024     1024</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1296     864</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Comic Sans MS" pitchFamily="66" charset="0"/>
                          <a:ea typeface="宋体" pitchFamily="2" charset="-122"/>
                        </a:rPr>
                        <a:t>守约</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864     1296</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Comic Sans MS" pitchFamily="66" charset="0"/>
                          <a:ea typeface="宋体" pitchFamily="2" charset="-122"/>
                        </a:rPr>
                        <a:t>1152     1152</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93206" name="Text Box 22">
            <a:extLst>
              <a:ext uri="{FF2B5EF4-FFF2-40B4-BE49-F238E27FC236}">
                <a16:creationId xmlns:a16="http://schemas.microsoft.com/office/drawing/2014/main" id="{B50452DC-16A4-4CEE-9026-C253A222B73C}"/>
              </a:ext>
            </a:extLst>
          </p:cNvPr>
          <p:cNvSpPr txBox="1">
            <a:spLocks noChangeArrowheads="1"/>
          </p:cNvSpPr>
          <p:nvPr/>
        </p:nvSpPr>
        <p:spPr bwMode="auto">
          <a:xfrm>
            <a:off x="1006475" y="3662363"/>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寡头</a:t>
            </a:r>
            <a:r>
              <a:rPr kumimoji="1" lang="en-US" altLang="zh-CN" sz="2400">
                <a:latin typeface="Times New Roman" panose="02020603050405020304" pitchFamily="18" charset="0"/>
              </a:rPr>
              <a:t>A</a:t>
            </a:r>
          </a:p>
        </p:txBody>
      </p:sp>
      <p:sp>
        <p:nvSpPr>
          <p:cNvPr id="93207" name="Text Box 23">
            <a:extLst>
              <a:ext uri="{FF2B5EF4-FFF2-40B4-BE49-F238E27FC236}">
                <a16:creationId xmlns:a16="http://schemas.microsoft.com/office/drawing/2014/main" id="{F90A1131-EA88-4D30-A7C7-4133F6AAC932}"/>
              </a:ext>
            </a:extLst>
          </p:cNvPr>
          <p:cNvSpPr txBox="1">
            <a:spLocks noChangeArrowheads="1"/>
          </p:cNvSpPr>
          <p:nvPr/>
        </p:nvSpPr>
        <p:spPr bwMode="auto">
          <a:xfrm>
            <a:off x="4606925" y="2047875"/>
            <a:ext cx="10668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a:lnSpc>
                <a:spcPct val="120000"/>
              </a:lnSpc>
              <a:spcBef>
                <a:spcPct val="50000"/>
              </a:spcBef>
              <a:buClr>
                <a:srgbClr val="99CCCC"/>
              </a:buClr>
              <a:buFontTx/>
              <a:buNone/>
            </a:pPr>
            <a:r>
              <a:rPr kumimoji="1" lang="zh-CN" altLang="en-US" sz="2400">
                <a:latin typeface="Times New Roman" panose="02020603050405020304" pitchFamily="18" charset="0"/>
              </a:rPr>
              <a:t>寡头</a:t>
            </a:r>
            <a:r>
              <a:rPr kumimoji="1" lang="en-US" altLang="zh-CN" sz="2400">
                <a:latin typeface="Times New Roman" panose="02020603050405020304" pitchFamily="18" charset="0"/>
              </a:rPr>
              <a:t>B</a:t>
            </a:r>
          </a:p>
        </p:txBody>
      </p:sp>
      <p:sp>
        <p:nvSpPr>
          <p:cNvPr id="423960" name="Oval 24">
            <a:extLst>
              <a:ext uri="{FF2B5EF4-FFF2-40B4-BE49-F238E27FC236}">
                <a16:creationId xmlns:a16="http://schemas.microsoft.com/office/drawing/2014/main" id="{12684492-8C76-4B38-B827-122DBECA8C4D}"/>
              </a:ext>
            </a:extLst>
          </p:cNvPr>
          <p:cNvSpPr>
            <a:spLocks noChangeArrowheads="1"/>
          </p:cNvSpPr>
          <p:nvPr/>
        </p:nvSpPr>
        <p:spPr bwMode="auto">
          <a:xfrm>
            <a:off x="4297363" y="3673475"/>
            <a:ext cx="762000" cy="5334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23961" name="Oval 25">
            <a:extLst>
              <a:ext uri="{FF2B5EF4-FFF2-40B4-BE49-F238E27FC236}">
                <a16:creationId xmlns:a16="http://schemas.microsoft.com/office/drawing/2014/main" id="{F4EE33A5-C966-4626-A7F3-8A80318D4839}"/>
              </a:ext>
            </a:extLst>
          </p:cNvPr>
          <p:cNvSpPr>
            <a:spLocks noChangeArrowheads="1"/>
          </p:cNvSpPr>
          <p:nvPr/>
        </p:nvSpPr>
        <p:spPr bwMode="auto">
          <a:xfrm>
            <a:off x="6283325" y="3673475"/>
            <a:ext cx="762000" cy="5334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23962" name="Oval 26">
            <a:extLst>
              <a:ext uri="{FF2B5EF4-FFF2-40B4-BE49-F238E27FC236}">
                <a16:creationId xmlns:a16="http://schemas.microsoft.com/office/drawing/2014/main" id="{4F2E1108-5F54-4252-AA50-B72EED4E60AE}"/>
              </a:ext>
            </a:extLst>
          </p:cNvPr>
          <p:cNvSpPr>
            <a:spLocks noChangeArrowheads="1"/>
          </p:cNvSpPr>
          <p:nvPr/>
        </p:nvSpPr>
        <p:spPr bwMode="auto">
          <a:xfrm>
            <a:off x="5245100" y="3673475"/>
            <a:ext cx="762000" cy="533400"/>
          </a:xfrm>
          <a:prstGeom prst="ellipse">
            <a:avLst/>
          </a:prstGeom>
          <a:noFill/>
          <a:ln w="25400">
            <a:solidFill>
              <a:srgbClr val="00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23963" name="Oval 27">
            <a:extLst>
              <a:ext uri="{FF2B5EF4-FFF2-40B4-BE49-F238E27FC236}">
                <a16:creationId xmlns:a16="http://schemas.microsoft.com/office/drawing/2014/main" id="{AED2AED9-EF5B-48A9-960A-2392D510A018}"/>
              </a:ext>
            </a:extLst>
          </p:cNvPr>
          <p:cNvSpPr>
            <a:spLocks noChangeArrowheads="1"/>
          </p:cNvSpPr>
          <p:nvPr/>
        </p:nvSpPr>
        <p:spPr bwMode="auto">
          <a:xfrm>
            <a:off x="5197475" y="4483100"/>
            <a:ext cx="762000" cy="533400"/>
          </a:xfrm>
          <a:prstGeom prst="ellipse">
            <a:avLst/>
          </a:prstGeom>
          <a:noFill/>
          <a:ln w="25400">
            <a:solidFill>
              <a:srgbClr val="00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23964" name="Oval 28">
            <a:extLst>
              <a:ext uri="{FF2B5EF4-FFF2-40B4-BE49-F238E27FC236}">
                <a16:creationId xmlns:a16="http://schemas.microsoft.com/office/drawing/2014/main" id="{75A635C4-A5ED-49B2-896B-E659B00AA00A}"/>
              </a:ext>
            </a:extLst>
          </p:cNvPr>
          <p:cNvSpPr>
            <a:spLocks noChangeArrowheads="1"/>
          </p:cNvSpPr>
          <p:nvPr/>
        </p:nvSpPr>
        <p:spPr bwMode="auto">
          <a:xfrm>
            <a:off x="6300788" y="4437063"/>
            <a:ext cx="1655762" cy="647700"/>
          </a:xfrm>
          <a:prstGeom prst="ellipse">
            <a:avLst/>
          </a:prstGeom>
          <a:noFill/>
          <a:ln w="50800">
            <a:solidFill>
              <a:srgbClr val="000080"/>
            </a:solidFill>
            <a:miter lim="800000"/>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23961"/>
                                        </p:tgtEl>
                                        <p:attrNameLst>
                                          <p:attrName>style.visibility</p:attrName>
                                        </p:attrNameLst>
                                      </p:cBhvr>
                                      <p:to>
                                        <p:strVal val="visible"/>
                                      </p:to>
                                    </p:set>
                                    <p:animEffect transition="in" filter="dissolve">
                                      <p:cBhvr>
                                        <p:cTn id="7" dur="500"/>
                                        <p:tgtEl>
                                          <p:spTgt spid="42396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23960"/>
                                        </p:tgtEl>
                                        <p:attrNameLst>
                                          <p:attrName>style.visibility</p:attrName>
                                        </p:attrNameLst>
                                      </p:cBhvr>
                                      <p:to>
                                        <p:strVal val="visible"/>
                                      </p:to>
                                    </p:set>
                                    <p:animEffect transition="in" filter="dissolve">
                                      <p:cBhvr>
                                        <p:cTn id="12" dur="500"/>
                                        <p:tgtEl>
                                          <p:spTgt spid="42396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23963"/>
                                        </p:tgtEl>
                                        <p:attrNameLst>
                                          <p:attrName>style.visibility</p:attrName>
                                        </p:attrNameLst>
                                      </p:cBhvr>
                                      <p:to>
                                        <p:strVal val="visible"/>
                                      </p:to>
                                    </p:set>
                                    <p:animEffect transition="in" filter="dissolve">
                                      <p:cBhvr>
                                        <p:cTn id="17" dur="500"/>
                                        <p:tgtEl>
                                          <p:spTgt spid="42396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23962"/>
                                        </p:tgtEl>
                                        <p:attrNameLst>
                                          <p:attrName>style.visibility</p:attrName>
                                        </p:attrNameLst>
                                      </p:cBhvr>
                                      <p:to>
                                        <p:strVal val="visible"/>
                                      </p:to>
                                    </p:set>
                                    <p:animEffect transition="in" filter="dissolve">
                                      <p:cBhvr>
                                        <p:cTn id="22" dur="500"/>
                                        <p:tgtEl>
                                          <p:spTgt spid="42396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xit" presetSubtype="16" fill="hold" grpId="1" nodeType="clickEffect">
                                  <p:stCondLst>
                                    <p:cond delay="0"/>
                                  </p:stCondLst>
                                  <p:childTnLst>
                                    <p:animEffect transition="out" filter="box(in)">
                                      <p:cBhvr>
                                        <p:cTn id="26" dur="500"/>
                                        <p:tgtEl>
                                          <p:spTgt spid="423961"/>
                                        </p:tgtEl>
                                      </p:cBhvr>
                                    </p:animEffect>
                                    <p:set>
                                      <p:cBhvr>
                                        <p:cTn id="27" dur="1" fill="hold">
                                          <p:stCondLst>
                                            <p:cond delay="499"/>
                                          </p:stCondLst>
                                        </p:cTn>
                                        <p:tgtEl>
                                          <p:spTgt spid="423961"/>
                                        </p:tgtEl>
                                        <p:attrNameLst>
                                          <p:attrName>style.visibility</p:attrName>
                                        </p:attrNameLst>
                                      </p:cBhvr>
                                      <p:to>
                                        <p:strVal val="hidden"/>
                                      </p:to>
                                    </p:set>
                                  </p:childTnLst>
                                </p:cTn>
                              </p:par>
                              <p:par>
                                <p:cTn id="28" presetID="4" presetClass="exit" presetSubtype="16" fill="hold" grpId="1" nodeType="withEffect">
                                  <p:stCondLst>
                                    <p:cond delay="0"/>
                                  </p:stCondLst>
                                  <p:childTnLst>
                                    <p:animEffect transition="out" filter="box(in)">
                                      <p:cBhvr>
                                        <p:cTn id="29" dur="500"/>
                                        <p:tgtEl>
                                          <p:spTgt spid="423962"/>
                                        </p:tgtEl>
                                      </p:cBhvr>
                                    </p:animEffect>
                                    <p:set>
                                      <p:cBhvr>
                                        <p:cTn id="30" dur="1" fill="hold">
                                          <p:stCondLst>
                                            <p:cond delay="499"/>
                                          </p:stCondLst>
                                        </p:cTn>
                                        <p:tgtEl>
                                          <p:spTgt spid="423962"/>
                                        </p:tgtEl>
                                        <p:attrNameLst>
                                          <p:attrName>style.visibility</p:attrName>
                                        </p:attrNameLst>
                                      </p:cBhvr>
                                      <p:to>
                                        <p:strVal val="hidden"/>
                                      </p:to>
                                    </p:set>
                                  </p:childTnLst>
                                </p:cTn>
                              </p:par>
                              <p:par>
                                <p:cTn id="31" presetID="4" presetClass="exit" presetSubtype="16" fill="hold" grpId="1" nodeType="withEffect">
                                  <p:stCondLst>
                                    <p:cond delay="0"/>
                                  </p:stCondLst>
                                  <p:childTnLst>
                                    <p:animEffect transition="out" filter="box(in)">
                                      <p:cBhvr>
                                        <p:cTn id="32" dur="500"/>
                                        <p:tgtEl>
                                          <p:spTgt spid="423960"/>
                                        </p:tgtEl>
                                      </p:cBhvr>
                                    </p:animEffect>
                                    <p:set>
                                      <p:cBhvr>
                                        <p:cTn id="33" dur="1" fill="hold">
                                          <p:stCondLst>
                                            <p:cond delay="499"/>
                                          </p:stCondLst>
                                        </p:cTn>
                                        <p:tgtEl>
                                          <p:spTgt spid="423960"/>
                                        </p:tgtEl>
                                        <p:attrNameLst>
                                          <p:attrName>style.visibility</p:attrName>
                                        </p:attrNameLst>
                                      </p:cBhvr>
                                      <p:to>
                                        <p:strVal val="hidden"/>
                                      </p:to>
                                    </p:set>
                                  </p:childTnLst>
                                </p:cTn>
                              </p:par>
                              <p:par>
                                <p:cTn id="34" presetID="4" presetClass="exit" presetSubtype="16" fill="hold" grpId="1" nodeType="withEffect">
                                  <p:stCondLst>
                                    <p:cond delay="0"/>
                                  </p:stCondLst>
                                  <p:childTnLst>
                                    <p:animEffect transition="out" filter="box(in)">
                                      <p:cBhvr>
                                        <p:cTn id="35" dur="500"/>
                                        <p:tgtEl>
                                          <p:spTgt spid="423963"/>
                                        </p:tgtEl>
                                      </p:cBhvr>
                                    </p:animEffect>
                                    <p:set>
                                      <p:cBhvr>
                                        <p:cTn id="36" dur="1" fill="hold">
                                          <p:stCondLst>
                                            <p:cond delay="499"/>
                                          </p:stCondLst>
                                        </p:cTn>
                                        <p:tgtEl>
                                          <p:spTgt spid="423963"/>
                                        </p:tgtEl>
                                        <p:attrNameLst>
                                          <p:attrName>style.visibility</p:attrName>
                                        </p:attrNameLst>
                                      </p:cBhvr>
                                      <p:to>
                                        <p:strVal val="hidden"/>
                                      </p:to>
                                    </p:set>
                                  </p:childTnLst>
                                </p:cTn>
                              </p:par>
                            </p:childTnLst>
                          </p:cTn>
                        </p:par>
                        <p:par>
                          <p:cTn id="37" fill="hold" nodeType="afterGroup">
                            <p:stCondLst>
                              <p:cond delay="500"/>
                            </p:stCondLst>
                            <p:childTnLst>
                              <p:par>
                                <p:cTn id="38" presetID="8" presetClass="entr" presetSubtype="16" fill="hold" grpId="0" nodeType="afterEffect">
                                  <p:stCondLst>
                                    <p:cond delay="0"/>
                                  </p:stCondLst>
                                  <p:childTnLst>
                                    <p:set>
                                      <p:cBhvr>
                                        <p:cTn id="39" dur="1" fill="hold">
                                          <p:stCondLst>
                                            <p:cond delay="0"/>
                                          </p:stCondLst>
                                        </p:cTn>
                                        <p:tgtEl>
                                          <p:spTgt spid="423964"/>
                                        </p:tgtEl>
                                        <p:attrNameLst>
                                          <p:attrName>style.visibility</p:attrName>
                                        </p:attrNameLst>
                                      </p:cBhvr>
                                      <p:to>
                                        <p:strVal val="visible"/>
                                      </p:to>
                                    </p:set>
                                    <p:animEffect transition="in" filter="diamond(in)">
                                      <p:cBhvr>
                                        <p:cTn id="40" dur="2000"/>
                                        <p:tgtEl>
                                          <p:spTgt spid="423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60" grpId="0" animBg="1"/>
      <p:bldP spid="423960" grpId="1" animBg="1"/>
      <p:bldP spid="423961" grpId="0" animBg="1"/>
      <p:bldP spid="423961" grpId="1" animBg="1"/>
      <p:bldP spid="423962" grpId="0" animBg="1"/>
      <p:bldP spid="423962" grpId="1" animBg="1"/>
      <p:bldP spid="423963" grpId="0" animBg="1"/>
      <p:bldP spid="423963" grpId="1" animBg="1"/>
      <p:bldP spid="423964"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灯片编号占位符 5">
            <a:extLst>
              <a:ext uri="{FF2B5EF4-FFF2-40B4-BE49-F238E27FC236}">
                <a16:creationId xmlns:a16="http://schemas.microsoft.com/office/drawing/2014/main" id="{8AEB5399-46D0-456C-BD21-ACA4BCFB5F48}"/>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184BC5E7-A6CD-4848-B4C4-92E4A8B4F0CC}" type="slidenum">
              <a:rPr lang="en-US" altLang="zh-CN" sz="1400" smtClean="0"/>
              <a:pPr>
                <a:spcBef>
                  <a:spcPct val="0"/>
                </a:spcBef>
                <a:buFontTx/>
                <a:buNone/>
              </a:pPr>
              <a:t>86</a:t>
            </a:fld>
            <a:endParaRPr lang="en-US" altLang="zh-CN" sz="1400"/>
          </a:p>
        </p:txBody>
      </p:sp>
      <p:sp>
        <p:nvSpPr>
          <p:cNvPr id="94211" name="Rectangle 2">
            <a:extLst>
              <a:ext uri="{FF2B5EF4-FFF2-40B4-BE49-F238E27FC236}">
                <a16:creationId xmlns:a16="http://schemas.microsoft.com/office/drawing/2014/main" id="{17C828B2-50EB-4FCE-B13F-A99E4545A289}"/>
              </a:ext>
            </a:extLst>
          </p:cNvPr>
          <p:cNvSpPr>
            <a:spLocks noGrp="1" noChangeArrowheads="1"/>
          </p:cNvSpPr>
          <p:nvPr>
            <p:ph type="title"/>
          </p:nvPr>
        </p:nvSpPr>
        <p:spPr>
          <a:xfrm>
            <a:off x="827088" y="260350"/>
            <a:ext cx="6870700" cy="763588"/>
          </a:xfrm>
          <a:solidFill>
            <a:srgbClr val="FFCC00"/>
          </a:solidFill>
          <a:ln w="41275" cap="flat" algn="ctr">
            <a:solidFill>
              <a:srgbClr val="FF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zh-CN" altLang="en-US" sz="4000" b="1"/>
              <a:t>（</a:t>
            </a:r>
            <a:r>
              <a:rPr lang="en-US" altLang="zh-CN" sz="4000" b="1"/>
              <a:t>4</a:t>
            </a:r>
            <a:r>
              <a:rPr lang="zh-CN" altLang="en-US" sz="4000" b="1"/>
              <a:t>）威胁和承诺的可信性</a:t>
            </a:r>
          </a:p>
        </p:txBody>
      </p:sp>
      <p:graphicFrame>
        <p:nvGraphicFramePr>
          <p:cNvPr id="367620" name="Group 4">
            <a:extLst>
              <a:ext uri="{FF2B5EF4-FFF2-40B4-BE49-F238E27FC236}">
                <a16:creationId xmlns:a16="http://schemas.microsoft.com/office/drawing/2014/main" id="{3C62860A-C6F0-40E5-9D49-46E05BC4E694}"/>
              </a:ext>
            </a:extLst>
          </p:cNvPr>
          <p:cNvGraphicFramePr>
            <a:graphicFrameLocks noGrp="1"/>
          </p:cNvGraphicFramePr>
          <p:nvPr>
            <p:ph idx="1"/>
          </p:nvPr>
        </p:nvGraphicFramePr>
        <p:xfrm>
          <a:off x="3059113" y="2852738"/>
          <a:ext cx="5322887" cy="2489200"/>
        </p:xfrm>
        <a:graphic>
          <a:graphicData uri="http://schemas.openxmlformats.org/drawingml/2006/table">
            <a:tbl>
              <a:tblPr/>
              <a:tblGrid>
                <a:gridCol w="1774825">
                  <a:extLst>
                    <a:ext uri="{9D8B030D-6E8A-4147-A177-3AD203B41FA5}">
                      <a16:colId xmlns:a16="http://schemas.microsoft.com/office/drawing/2014/main" val="20000"/>
                    </a:ext>
                  </a:extLst>
                </a:gridCol>
                <a:gridCol w="1773237">
                  <a:extLst>
                    <a:ext uri="{9D8B030D-6E8A-4147-A177-3AD203B41FA5}">
                      <a16:colId xmlns:a16="http://schemas.microsoft.com/office/drawing/2014/main" val="20001"/>
                    </a:ext>
                  </a:extLst>
                </a:gridCol>
                <a:gridCol w="1774825">
                  <a:extLst>
                    <a:ext uri="{9D8B030D-6E8A-4147-A177-3AD203B41FA5}">
                      <a16:colId xmlns:a16="http://schemas.microsoft.com/office/drawing/2014/main" val="20002"/>
                    </a:ext>
                  </a:extLst>
                </a:gridCol>
              </a:tblGrid>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a:ln>
                            <a:noFill/>
                          </a:ln>
                          <a:solidFill>
                            <a:schemeClr val="tx1"/>
                          </a:solidFill>
                          <a:effectLst/>
                          <a:latin typeface="Comic Sans MS" pitchFamily="66" charset="0"/>
                          <a:ea typeface="宋体" pitchFamily="2" charset="-122"/>
                        </a:rPr>
                        <a:t>进入</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a:ln>
                            <a:noFill/>
                          </a:ln>
                          <a:solidFill>
                            <a:schemeClr val="tx1"/>
                          </a:solidFill>
                          <a:effectLst/>
                          <a:latin typeface="Comic Sans MS" pitchFamily="66" charset="0"/>
                          <a:ea typeface="宋体" pitchFamily="2" charset="-122"/>
                        </a:rPr>
                        <a:t>不进入</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31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a:ln>
                            <a:noFill/>
                          </a:ln>
                          <a:solidFill>
                            <a:schemeClr val="tx1"/>
                          </a:solidFill>
                          <a:effectLst/>
                          <a:latin typeface="Comic Sans MS" pitchFamily="66" charset="0"/>
                          <a:ea typeface="宋体" pitchFamily="2" charset="-122"/>
                        </a:rPr>
                        <a:t>抵制</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800      600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1300     900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a:ln>
                            <a:noFill/>
                          </a:ln>
                          <a:solidFill>
                            <a:schemeClr val="tx1"/>
                          </a:solidFill>
                          <a:effectLst/>
                          <a:latin typeface="Comic Sans MS" pitchFamily="66" charset="0"/>
                          <a:ea typeface="宋体" pitchFamily="2" charset="-122"/>
                        </a:rPr>
                        <a:t>不抵制</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900     1200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1300     900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94230" name="Text Box 23">
            <a:extLst>
              <a:ext uri="{FF2B5EF4-FFF2-40B4-BE49-F238E27FC236}">
                <a16:creationId xmlns:a16="http://schemas.microsoft.com/office/drawing/2014/main" id="{6AFAC70C-D8D3-4B6E-9693-E7A5F727C8FE}"/>
              </a:ext>
            </a:extLst>
          </p:cNvPr>
          <p:cNvSpPr txBox="1">
            <a:spLocks noChangeArrowheads="1"/>
          </p:cNvSpPr>
          <p:nvPr/>
        </p:nvSpPr>
        <p:spPr bwMode="auto">
          <a:xfrm>
            <a:off x="6084888" y="2349500"/>
            <a:ext cx="1095375" cy="45720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zh-CN" altLang="en-US" sz="2400"/>
              <a:t>进入者</a:t>
            </a:r>
          </a:p>
        </p:txBody>
      </p:sp>
      <p:sp>
        <p:nvSpPr>
          <p:cNvPr id="94231" name="Text Box 24">
            <a:extLst>
              <a:ext uri="{FF2B5EF4-FFF2-40B4-BE49-F238E27FC236}">
                <a16:creationId xmlns:a16="http://schemas.microsoft.com/office/drawing/2014/main" id="{88210352-88F5-4534-9767-FDA46BD0D425}"/>
              </a:ext>
            </a:extLst>
          </p:cNvPr>
          <p:cNvSpPr txBox="1">
            <a:spLocks noChangeArrowheads="1"/>
          </p:cNvSpPr>
          <p:nvPr/>
        </p:nvSpPr>
        <p:spPr bwMode="auto">
          <a:xfrm>
            <a:off x="1908175" y="4221163"/>
            <a:ext cx="1095375" cy="45720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zh-CN" altLang="en-US" sz="2400"/>
              <a:t>在位者</a:t>
            </a:r>
          </a:p>
        </p:txBody>
      </p:sp>
      <p:sp>
        <p:nvSpPr>
          <p:cNvPr id="367641" name="Text Box 25">
            <a:extLst>
              <a:ext uri="{FF2B5EF4-FFF2-40B4-BE49-F238E27FC236}">
                <a16:creationId xmlns:a16="http://schemas.microsoft.com/office/drawing/2014/main" id="{F53909A4-E866-4DCC-99EC-88643DCEF9D6}"/>
              </a:ext>
            </a:extLst>
          </p:cNvPr>
          <p:cNvSpPr txBox="1">
            <a:spLocks noChangeArrowheads="1"/>
          </p:cNvSpPr>
          <p:nvPr/>
        </p:nvSpPr>
        <p:spPr bwMode="auto">
          <a:xfrm>
            <a:off x="4859338" y="5589588"/>
            <a:ext cx="2538412" cy="519112"/>
          </a:xfrm>
          <a:prstGeom prst="rect">
            <a:avLst/>
          </a:prstGeom>
          <a:solidFill>
            <a:srgbClr val="FFCC00"/>
          </a:solidFill>
          <a:ln>
            <a:noFill/>
          </a:ln>
          <a:effectLst/>
          <a:extLs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zh-CN" altLang="en-US" sz="2800"/>
              <a:t>不可置信威胁</a:t>
            </a:r>
          </a:p>
        </p:txBody>
      </p:sp>
      <p:sp>
        <p:nvSpPr>
          <p:cNvPr id="94233" name="Text Box 26">
            <a:extLst>
              <a:ext uri="{FF2B5EF4-FFF2-40B4-BE49-F238E27FC236}">
                <a16:creationId xmlns:a16="http://schemas.microsoft.com/office/drawing/2014/main" id="{9D6D6106-CB53-4220-8238-107C41FB7BF1}"/>
              </a:ext>
            </a:extLst>
          </p:cNvPr>
          <p:cNvSpPr txBox="1">
            <a:spLocks noChangeArrowheads="1"/>
          </p:cNvSpPr>
          <p:nvPr/>
        </p:nvSpPr>
        <p:spPr bwMode="auto">
          <a:xfrm>
            <a:off x="809625" y="1306513"/>
            <a:ext cx="3435350" cy="573087"/>
          </a:xfrm>
          <a:prstGeom prst="rect">
            <a:avLst/>
          </a:prstGeom>
          <a:solidFill>
            <a:srgbClr val="FFCC00"/>
          </a:solidFill>
          <a:ln w="5397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zh-CN" altLang="en-US" sz="2800"/>
              <a:t>在位者和进入者博弈</a:t>
            </a:r>
          </a:p>
        </p:txBody>
      </p:sp>
      <p:sp>
        <p:nvSpPr>
          <p:cNvPr id="367643" name="Oval 27">
            <a:extLst>
              <a:ext uri="{FF2B5EF4-FFF2-40B4-BE49-F238E27FC236}">
                <a16:creationId xmlns:a16="http://schemas.microsoft.com/office/drawing/2014/main" id="{B81C48A9-390D-4485-8A42-79AFE2237F1F}"/>
              </a:ext>
            </a:extLst>
          </p:cNvPr>
          <p:cNvSpPr>
            <a:spLocks noChangeArrowheads="1"/>
          </p:cNvSpPr>
          <p:nvPr/>
        </p:nvSpPr>
        <p:spPr bwMode="auto">
          <a:xfrm>
            <a:off x="4859338" y="4652963"/>
            <a:ext cx="762000" cy="5334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7644" name="Oval 28">
            <a:extLst>
              <a:ext uri="{FF2B5EF4-FFF2-40B4-BE49-F238E27FC236}">
                <a16:creationId xmlns:a16="http://schemas.microsoft.com/office/drawing/2014/main" id="{C85064FA-C39B-4C14-8964-B15E963A775A}"/>
              </a:ext>
            </a:extLst>
          </p:cNvPr>
          <p:cNvSpPr>
            <a:spLocks noChangeArrowheads="1"/>
          </p:cNvSpPr>
          <p:nvPr/>
        </p:nvSpPr>
        <p:spPr bwMode="auto">
          <a:xfrm>
            <a:off x="6659563" y="4652963"/>
            <a:ext cx="762000" cy="5334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7645" name="Oval 29">
            <a:extLst>
              <a:ext uri="{FF2B5EF4-FFF2-40B4-BE49-F238E27FC236}">
                <a16:creationId xmlns:a16="http://schemas.microsoft.com/office/drawing/2014/main" id="{6CEED972-3231-4BF2-9262-FC45632713DE}"/>
              </a:ext>
            </a:extLst>
          </p:cNvPr>
          <p:cNvSpPr>
            <a:spLocks noChangeArrowheads="1"/>
          </p:cNvSpPr>
          <p:nvPr/>
        </p:nvSpPr>
        <p:spPr bwMode="auto">
          <a:xfrm>
            <a:off x="7596188" y="3860800"/>
            <a:ext cx="762000" cy="533400"/>
          </a:xfrm>
          <a:prstGeom prst="ellipse">
            <a:avLst/>
          </a:prstGeom>
          <a:noFill/>
          <a:ln w="25400">
            <a:solidFill>
              <a:srgbClr val="00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367646" name="Oval 30">
            <a:extLst>
              <a:ext uri="{FF2B5EF4-FFF2-40B4-BE49-F238E27FC236}">
                <a16:creationId xmlns:a16="http://schemas.microsoft.com/office/drawing/2014/main" id="{01EFBD73-A356-4B00-8F99-7E57A86B7203}"/>
              </a:ext>
            </a:extLst>
          </p:cNvPr>
          <p:cNvSpPr>
            <a:spLocks noChangeArrowheads="1"/>
          </p:cNvSpPr>
          <p:nvPr/>
        </p:nvSpPr>
        <p:spPr bwMode="auto">
          <a:xfrm>
            <a:off x="5748338" y="4670425"/>
            <a:ext cx="762000" cy="533400"/>
          </a:xfrm>
          <a:prstGeom prst="ellipse">
            <a:avLst/>
          </a:prstGeom>
          <a:noFill/>
          <a:ln w="25400">
            <a:solidFill>
              <a:srgbClr val="00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7643"/>
                                        </p:tgtEl>
                                        <p:attrNameLst>
                                          <p:attrName>style.visibility</p:attrName>
                                        </p:attrNameLst>
                                      </p:cBhvr>
                                      <p:to>
                                        <p:strVal val="visible"/>
                                      </p:to>
                                    </p:set>
                                    <p:animEffect transition="in" filter="dissolve">
                                      <p:cBhvr>
                                        <p:cTn id="7" dur="500"/>
                                        <p:tgtEl>
                                          <p:spTgt spid="3676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67644"/>
                                        </p:tgtEl>
                                        <p:attrNameLst>
                                          <p:attrName>style.visibility</p:attrName>
                                        </p:attrNameLst>
                                      </p:cBhvr>
                                      <p:to>
                                        <p:strVal val="visible"/>
                                      </p:to>
                                    </p:set>
                                    <p:animEffect transition="in" filter="dissolve">
                                      <p:cBhvr>
                                        <p:cTn id="12" dur="500"/>
                                        <p:tgtEl>
                                          <p:spTgt spid="36764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67645"/>
                                        </p:tgtEl>
                                        <p:attrNameLst>
                                          <p:attrName>style.visibility</p:attrName>
                                        </p:attrNameLst>
                                      </p:cBhvr>
                                      <p:to>
                                        <p:strVal val="visible"/>
                                      </p:to>
                                    </p:set>
                                    <p:animEffect transition="in" filter="dissolve">
                                      <p:cBhvr>
                                        <p:cTn id="17" dur="500"/>
                                        <p:tgtEl>
                                          <p:spTgt spid="36764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67646"/>
                                        </p:tgtEl>
                                        <p:attrNameLst>
                                          <p:attrName>style.visibility</p:attrName>
                                        </p:attrNameLst>
                                      </p:cBhvr>
                                      <p:to>
                                        <p:strVal val="visible"/>
                                      </p:to>
                                    </p:set>
                                    <p:animEffect transition="in" filter="dissolve">
                                      <p:cBhvr>
                                        <p:cTn id="22" dur="500"/>
                                        <p:tgtEl>
                                          <p:spTgt spid="36764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67641"/>
                                        </p:tgtEl>
                                        <p:attrNameLst>
                                          <p:attrName>style.visibility</p:attrName>
                                        </p:attrNameLst>
                                      </p:cBhvr>
                                      <p:to>
                                        <p:strVal val="visible"/>
                                      </p:to>
                                    </p:set>
                                    <p:animEffect transition="in" filter="blinds(horizontal)">
                                      <p:cBhvr>
                                        <p:cTn id="27" dur="500"/>
                                        <p:tgtEl>
                                          <p:spTgt spid="3676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41" grpId="0" animBg="1"/>
      <p:bldP spid="367643" grpId="0" animBg="1"/>
      <p:bldP spid="367644" grpId="0" animBg="1"/>
      <p:bldP spid="367645" grpId="0" animBg="1"/>
      <p:bldP spid="367646"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灯片编号占位符 5">
            <a:extLst>
              <a:ext uri="{FF2B5EF4-FFF2-40B4-BE49-F238E27FC236}">
                <a16:creationId xmlns:a16="http://schemas.microsoft.com/office/drawing/2014/main" id="{B2D1A67C-37B8-479A-B0F9-77A56DCA8CFC}"/>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001CCA5B-EAC0-40DB-BDDF-F8DAF08B6B62}" type="slidenum">
              <a:rPr lang="en-US" altLang="zh-CN" sz="1400" smtClean="0"/>
              <a:pPr>
                <a:spcBef>
                  <a:spcPct val="0"/>
                </a:spcBef>
                <a:buFontTx/>
                <a:buNone/>
              </a:pPr>
              <a:t>87</a:t>
            </a:fld>
            <a:endParaRPr lang="en-US" altLang="zh-CN" sz="1400"/>
          </a:p>
        </p:txBody>
      </p:sp>
      <p:graphicFrame>
        <p:nvGraphicFramePr>
          <p:cNvPr id="406532" name="Group 4">
            <a:extLst>
              <a:ext uri="{FF2B5EF4-FFF2-40B4-BE49-F238E27FC236}">
                <a16:creationId xmlns:a16="http://schemas.microsoft.com/office/drawing/2014/main" id="{C571F9C4-F26D-4035-A908-0D958069C15C}"/>
              </a:ext>
            </a:extLst>
          </p:cNvPr>
          <p:cNvGraphicFramePr>
            <a:graphicFrameLocks noGrp="1"/>
          </p:cNvGraphicFramePr>
          <p:nvPr>
            <p:ph idx="1"/>
          </p:nvPr>
        </p:nvGraphicFramePr>
        <p:xfrm>
          <a:off x="3132138" y="2924175"/>
          <a:ext cx="5249862" cy="2562225"/>
        </p:xfrm>
        <a:graphic>
          <a:graphicData uri="http://schemas.openxmlformats.org/drawingml/2006/table">
            <a:tbl>
              <a:tblPr/>
              <a:tblGrid>
                <a:gridCol w="1749425">
                  <a:extLst>
                    <a:ext uri="{9D8B030D-6E8A-4147-A177-3AD203B41FA5}">
                      <a16:colId xmlns:a16="http://schemas.microsoft.com/office/drawing/2014/main" val="20000"/>
                    </a:ext>
                  </a:extLst>
                </a:gridCol>
                <a:gridCol w="1751012">
                  <a:extLst>
                    <a:ext uri="{9D8B030D-6E8A-4147-A177-3AD203B41FA5}">
                      <a16:colId xmlns:a16="http://schemas.microsoft.com/office/drawing/2014/main" val="20001"/>
                    </a:ext>
                  </a:extLst>
                </a:gridCol>
                <a:gridCol w="1749425">
                  <a:extLst>
                    <a:ext uri="{9D8B030D-6E8A-4147-A177-3AD203B41FA5}">
                      <a16:colId xmlns:a16="http://schemas.microsoft.com/office/drawing/2014/main" val="20002"/>
                    </a:ext>
                  </a:extLst>
                </a:gridCol>
              </a:tblGrid>
              <a:tr h="854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a:ln>
                          <a:noFill/>
                        </a:ln>
                        <a:solidFill>
                          <a:schemeClr val="tx1"/>
                        </a:solidFill>
                        <a:effectLst/>
                        <a:latin typeface="Comic Sans MS" pitchFamily="66"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a:ln>
                            <a:noFill/>
                          </a:ln>
                          <a:solidFill>
                            <a:schemeClr val="tx1"/>
                          </a:solidFill>
                          <a:effectLst/>
                          <a:latin typeface="Comic Sans MS" pitchFamily="66" charset="0"/>
                          <a:ea typeface="宋体" pitchFamily="2" charset="-122"/>
                        </a:rPr>
                        <a:t>进入</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a:ln>
                            <a:noFill/>
                          </a:ln>
                          <a:solidFill>
                            <a:schemeClr val="tx1"/>
                          </a:solidFill>
                          <a:effectLst/>
                          <a:latin typeface="Comic Sans MS" pitchFamily="66" charset="0"/>
                          <a:ea typeface="宋体" pitchFamily="2" charset="-122"/>
                        </a:rPr>
                        <a:t>不进入</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54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a:ln>
                            <a:noFill/>
                          </a:ln>
                          <a:solidFill>
                            <a:schemeClr val="tx1"/>
                          </a:solidFill>
                          <a:effectLst/>
                          <a:latin typeface="Comic Sans MS" pitchFamily="66" charset="0"/>
                          <a:ea typeface="宋体" pitchFamily="2" charset="-122"/>
                        </a:rPr>
                        <a:t>抵制</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800     600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1300     900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4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a:ln>
                            <a:noFill/>
                          </a:ln>
                          <a:solidFill>
                            <a:schemeClr val="tx1"/>
                          </a:solidFill>
                          <a:effectLst/>
                          <a:latin typeface="Comic Sans MS" pitchFamily="66" charset="0"/>
                          <a:ea typeface="宋体" pitchFamily="2" charset="-122"/>
                        </a:rPr>
                        <a:t>不抵制</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700     1200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Comic Sans MS" pitchFamily="66" charset="0"/>
                          <a:ea typeface="宋体" pitchFamily="2" charset="-122"/>
                        </a:rPr>
                        <a:t>1300     900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95253" name="Text Box 24">
            <a:extLst>
              <a:ext uri="{FF2B5EF4-FFF2-40B4-BE49-F238E27FC236}">
                <a16:creationId xmlns:a16="http://schemas.microsoft.com/office/drawing/2014/main" id="{52288085-294D-4FEB-9B23-518DAF5C9280}"/>
              </a:ext>
            </a:extLst>
          </p:cNvPr>
          <p:cNvSpPr txBox="1">
            <a:spLocks noChangeArrowheads="1"/>
          </p:cNvSpPr>
          <p:nvPr/>
        </p:nvSpPr>
        <p:spPr bwMode="auto">
          <a:xfrm>
            <a:off x="6227763" y="2343150"/>
            <a:ext cx="1095375" cy="45720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zh-CN" altLang="en-US" sz="2400"/>
              <a:t>进入者</a:t>
            </a:r>
          </a:p>
        </p:txBody>
      </p:sp>
      <p:sp>
        <p:nvSpPr>
          <p:cNvPr id="95254" name="Text Box 25">
            <a:extLst>
              <a:ext uri="{FF2B5EF4-FFF2-40B4-BE49-F238E27FC236}">
                <a16:creationId xmlns:a16="http://schemas.microsoft.com/office/drawing/2014/main" id="{4E2D872C-8F22-42F6-A78A-CA5E599AADC8}"/>
              </a:ext>
            </a:extLst>
          </p:cNvPr>
          <p:cNvSpPr txBox="1">
            <a:spLocks noChangeArrowheads="1"/>
          </p:cNvSpPr>
          <p:nvPr/>
        </p:nvSpPr>
        <p:spPr bwMode="auto">
          <a:xfrm>
            <a:off x="1979613" y="4214813"/>
            <a:ext cx="1095375" cy="45720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zh-CN" altLang="en-US" sz="2400"/>
              <a:t>在位者</a:t>
            </a:r>
          </a:p>
        </p:txBody>
      </p:sp>
      <p:sp>
        <p:nvSpPr>
          <p:cNvPr id="406554" name="Text Box 26">
            <a:extLst>
              <a:ext uri="{FF2B5EF4-FFF2-40B4-BE49-F238E27FC236}">
                <a16:creationId xmlns:a16="http://schemas.microsoft.com/office/drawing/2014/main" id="{38DC447C-F2B6-40A1-9024-DF5D8BC10F16}"/>
              </a:ext>
            </a:extLst>
          </p:cNvPr>
          <p:cNvSpPr txBox="1">
            <a:spLocks noChangeArrowheads="1"/>
          </p:cNvSpPr>
          <p:nvPr/>
        </p:nvSpPr>
        <p:spPr bwMode="auto">
          <a:xfrm>
            <a:off x="5076825" y="5734050"/>
            <a:ext cx="1655763" cy="519113"/>
          </a:xfrm>
          <a:prstGeom prst="rect">
            <a:avLst/>
          </a:prstGeom>
          <a:solidFill>
            <a:srgbClr val="FFCC00"/>
          </a:solidFill>
          <a:ln>
            <a:noFill/>
          </a:ln>
          <a:effectLst/>
          <a:extLs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lang="zh-CN" altLang="en-US" sz="2800"/>
              <a:t>可信威胁</a:t>
            </a:r>
          </a:p>
        </p:txBody>
      </p:sp>
      <p:sp>
        <p:nvSpPr>
          <p:cNvPr id="95256" name="Text Box 27">
            <a:extLst>
              <a:ext uri="{FF2B5EF4-FFF2-40B4-BE49-F238E27FC236}">
                <a16:creationId xmlns:a16="http://schemas.microsoft.com/office/drawing/2014/main" id="{D2A51C2A-2EE9-4793-9FDF-DCC62BB21D02}"/>
              </a:ext>
            </a:extLst>
          </p:cNvPr>
          <p:cNvSpPr>
            <a:spLocks noChangeArrowheads="1"/>
          </p:cNvSpPr>
          <p:nvPr>
            <p:ph type="title"/>
          </p:nvPr>
        </p:nvSpPr>
        <p:spPr>
          <a:xfrm>
            <a:off x="685800" y="908050"/>
            <a:ext cx="5399088" cy="844550"/>
          </a:xfrm>
          <a:solidFill>
            <a:srgbClr val="FFCC00"/>
          </a:solidFill>
          <a:ln w="53975" cap="flat">
            <a:solidFill>
              <a:srgbClr val="FF00FF"/>
            </a:solidFill>
            <a:miter lim="800000"/>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1" hangingPunct="1"/>
            <a:r>
              <a:rPr lang="zh-CN" altLang="en-US"/>
              <a:t>在位者和进入者博弈</a:t>
            </a:r>
          </a:p>
        </p:txBody>
      </p:sp>
      <p:sp>
        <p:nvSpPr>
          <p:cNvPr id="406556" name="Oval 28">
            <a:extLst>
              <a:ext uri="{FF2B5EF4-FFF2-40B4-BE49-F238E27FC236}">
                <a16:creationId xmlns:a16="http://schemas.microsoft.com/office/drawing/2014/main" id="{DB4DD441-2189-4533-B638-1516A3FCDFC0}"/>
              </a:ext>
            </a:extLst>
          </p:cNvPr>
          <p:cNvSpPr>
            <a:spLocks noChangeArrowheads="1"/>
          </p:cNvSpPr>
          <p:nvPr/>
        </p:nvSpPr>
        <p:spPr bwMode="auto">
          <a:xfrm>
            <a:off x="4932363" y="3933825"/>
            <a:ext cx="762000" cy="5334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06557" name="Oval 29">
            <a:extLst>
              <a:ext uri="{FF2B5EF4-FFF2-40B4-BE49-F238E27FC236}">
                <a16:creationId xmlns:a16="http://schemas.microsoft.com/office/drawing/2014/main" id="{C4DD3CC8-3521-4205-B1A1-F22E0AB3EA1E}"/>
              </a:ext>
            </a:extLst>
          </p:cNvPr>
          <p:cNvSpPr>
            <a:spLocks noChangeArrowheads="1"/>
          </p:cNvSpPr>
          <p:nvPr/>
        </p:nvSpPr>
        <p:spPr bwMode="auto">
          <a:xfrm>
            <a:off x="6659563" y="4797425"/>
            <a:ext cx="762000" cy="533400"/>
          </a:xfrm>
          <a:prstGeom prst="ellipse">
            <a:avLst/>
          </a:prstGeom>
          <a:noFill/>
          <a:ln w="2540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06558" name="Oval 30">
            <a:extLst>
              <a:ext uri="{FF2B5EF4-FFF2-40B4-BE49-F238E27FC236}">
                <a16:creationId xmlns:a16="http://schemas.microsoft.com/office/drawing/2014/main" id="{9C3E78CB-8B4C-4D70-8562-C6ED402572C0}"/>
              </a:ext>
            </a:extLst>
          </p:cNvPr>
          <p:cNvSpPr>
            <a:spLocks noChangeArrowheads="1"/>
          </p:cNvSpPr>
          <p:nvPr/>
        </p:nvSpPr>
        <p:spPr bwMode="auto">
          <a:xfrm>
            <a:off x="7596188" y="3933825"/>
            <a:ext cx="762000" cy="533400"/>
          </a:xfrm>
          <a:prstGeom prst="ellipse">
            <a:avLst/>
          </a:prstGeom>
          <a:noFill/>
          <a:ln w="25400">
            <a:solidFill>
              <a:srgbClr val="00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
        <p:nvSpPr>
          <p:cNvPr id="406559" name="Oval 31">
            <a:extLst>
              <a:ext uri="{FF2B5EF4-FFF2-40B4-BE49-F238E27FC236}">
                <a16:creationId xmlns:a16="http://schemas.microsoft.com/office/drawing/2014/main" id="{609B7E01-97CF-411B-AAE6-F8401A08F480}"/>
              </a:ext>
            </a:extLst>
          </p:cNvPr>
          <p:cNvSpPr>
            <a:spLocks noChangeArrowheads="1"/>
          </p:cNvSpPr>
          <p:nvPr/>
        </p:nvSpPr>
        <p:spPr bwMode="auto">
          <a:xfrm>
            <a:off x="5795963" y="4797425"/>
            <a:ext cx="762000" cy="533400"/>
          </a:xfrm>
          <a:prstGeom prst="ellipse">
            <a:avLst/>
          </a:prstGeom>
          <a:noFill/>
          <a:ln w="25400">
            <a:solidFill>
              <a:srgbClr val="00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endParaRPr lang="zh-CN" altLang="en-US" sz="1800"/>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6556"/>
                                        </p:tgtEl>
                                        <p:attrNameLst>
                                          <p:attrName>style.visibility</p:attrName>
                                        </p:attrNameLst>
                                      </p:cBhvr>
                                      <p:to>
                                        <p:strVal val="visible"/>
                                      </p:to>
                                    </p:set>
                                    <p:animEffect transition="in" filter="dissolve">
                                      <p:cBhvr>
                                        <p:cTn id="7" dur="500"/>
                                        <p:tgtEl>
                                          <p:spTgt spid="4065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06557"/>
                                        </p:tgtEl>
                                        <p:attrNameLst>
                                          <p:attrName>style.visibility</p:attrName>
                                        </p:attrNameLst>
                                      </p:cBhvr>
                                      <p:to>
                                        <p:strVal val="visible"/>
                                      </p:to>
                                    </p:set>
                                    <p:animEffect transition="in" filter="dissolve">
                                      <p:cBhvr>
                                        <p:cTn id="12" dur="500"/>
                                        <p:tgtEl>
                                          <p:spTgt spid="40655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06558"/>
                                        </p:tgtEl>
                                        <p:attrNameLst>
                                          <p:attrName>style.visibility</p:attrName>
                                        </p:attrNameLst>
                                      </p:cBhvr>
                                      <p:to>
                                        <p:strVal val="visible"/>
                                      </p:to>
                                    </p:set>
                                    <p:animEffect transition="in" filter="dissolve">
                                      <p:cBhvr>
                                        <p:cTn id="17" dur="500"/>
                                        <p:tgtEl>
                                          <p:spTgt spid="40655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06559"/>
                                        </p:tgtEl>
                                        <p:attrNameLst>
                                          <p:attrName>style.visibility</p:attrName>
                                        </p:attrNameLst>
                                      </p:cBhvr>
                                      <p:to>
                                        <p:strVal val="visible"/>
                                      </p:to>
                                    </p:set>
                                    <p:animEffect transition="in" filter="dissolve">
                                      <p:cBhvr>
                                        <p:cTn id="22" dur="500"/>
                                        <p:tgtEl>
                                          <p:spTgt spid="40655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06554"/>
                                        </p:tgtEl>
                                        <p:attrNameLst>
                                          <p:attrName>style.visibility</p:attrName>
                                        </p:attrNameLst>
                                      </p:cBhvr>
                                      <p:to>
                                        <p:strVal val="visible"/>
                                      </p:to>
                                    </p:set>
                                    <p:animEffect transition="in" filter="blinds(horizontal)">
                                      <p:cBhvr>
                                        <p:cTn id="27" dur="500"/>
                                        <p:tgtEl>
                                          <p:spTgt spid="406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54" grpId="0" animBg="1"/>
      <p:bldP spid="406556" grpId="0" animBg="1"/>
      <p:bldP spid="406557" grpId="0" animBg="1"/>
      <p:bldP spid="406558" grpId="0" animBg="1"/>
      <p:bldP spid="406559"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灯片编号占位符 5">
            <a:extLst>
              <a:ext uri="{FF2B5EF4-FFF2-40B4-BE49-F238E27FC236}">
                <a16:creationId xmlns:a16="http://schemas.microsoft.com/office/drawing/2014/main" id="{A512AEBE-117A-4EFF-A9F9-101DCE2E8C43}"/>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63F1984B-0C7E-4611-8736-A1C650D3CBB3}" type="slidenum">
              <a:rPr lang="en-US" altLang="zh-CN" sz="1400" smtClean="0"/>
              <a:pPr>
                <a:spcBef>
                  <a:spcPct val="0"/>
                </a:spcBef>
                <a:buFontTx/>
                <a:buNone/>
              </a:pPr>
              <a:t>88</a:t>
            </a:fld>
            <a:endParaRPr lang="en-US" altLang="zh-CN" sz="1400"/>
          </a:p>
        </p:txBody>
      </p:sp>
      <p:sp>
        <p:nvSpPr>
          <p:cNvPr id="96259" name="Rectangle 2">
            <a:extLst>
              <a:ext uri="{FF2B5EF4-FFF2-40B4-BE49-F238E27FC236}">
                <a16:creationId xmlns:a16="http://schemas.microsoft.com/office/drawing/2014/main" id="{FDEE28F4-6911-41D9-BEA8-E90863527312}"/>
              </a:ext>
            </a:extLst>
          </p:cNvPr>
          <p:cNvSpPr>
            <a:spLocks noGrp="1" noChangeArrowheads="1"/>
          </p:cNvSpPr>
          <p:nvPr>
            <p:ph type="title"/>
          </p:nvPr>
        </p:nvSpPr>
        <p:spPr>
          <a:xfrm>
            <a:off x="685800" y="152400"/>
            <a:ext cx="6870700" cy="684213"/>
          </a:xfrm>
        </p:spPr>
        <p:txBody>
          <a:bodyPr/>
          <a:lstStyle/>
          <a:p>
            <a:pPr eaLnBrk="1" hangingPunct="1"/>
            <a:r>
              <a:rPr lang="zh-CN" altLang="en-US" sz="4000"/>
              <a:t>五、不同市场的比较</a:t>
            </a:r>
          </a:p>
        </p:txBody>
      </p:sp>
      <p:sp>
        <p:nvSpPr>
          <p:cNvPr id="368643" name="Rectangle 3">
            <a:extLst>
              <a:ext uri="{FF2B5EF4-FFF2-40B4-BE49-F238E27FC236}">
                <a16:creationId xmlns:a16="http://schemas.microsoft.com/office/drawing/2014/main" id="{D962736E-55C0-4265-8F52-B264AB2AB1BF}"/>
              </a:ext>
            </a:extLst>
          </p:cNvPr>
          <p:cNvSpPr>
            <a:spLocks noGrp="1" noChangeArrowheads="1"/>
          </p:cNvSpPr>
          <p:nvPr>
            <p:ph type="body" idx="1"/>
          </p:nvPr>
        </p:nvSpPr>
        <p:spPr>
          <a:xfrm>
            <a:off x="685800" y="1196975"/>
            <a:ext cx="7696200" cy="4289425"/>
          </a:xfrm>
          <a:solidFill>
            <a:srgbClr val="FFCC00"/>
          </a:solidFill>
          <a:ln w="47625">
            <a:solidFill>
              <a:srgbClr val="FF00FF"/>
            </a:solidFill>
            <a:miter lim="800000"/>
            <a:headEnd/>
            <a:tailEnd/>
          </a:ln>
        </p:spPr>
        <p:txBody>
          <a:bodyPr/>
          <a:lstStyle/>
          <a:p>
            <a:pPr eaLnBrk="1" hangingPunct="1"/>
            <a:r>
              <a:rPr lang="zh-CN" altLang="en-US" b="1"/>
              <a:t>经济效益：利用资源的有效性。高的经济效益表示对资源的充分利用或能以最有效的生产方式进行生产；低的经济效益表示对资源的利用不充分或没有以最有效的方式进行生产。</a:t>
            </a:r>
          </a:p>
          <a:p>
            <a:pPr eaLnBrk="1" hangingPunct="1"/>
            <a:endParaRPr lang="en-US" altLang="zh-CN" b="1"/>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68643">
                                            <p:bg/>
                                          </p:spTgt>
                                        </p:tgtEl>
                                        <p:attrNameLst>
                                          <p:attrName>style.visibility</p:attrName>
                                        </p:attrNameLst>
                                      </p:cBhvr>
                                      <p:to>
                                        <p:strVal val="visible"/>
                                      </p:to>
                                    </p:set>
                                    <p:animEffect transition="in" filter="diamond(in)">
                                      <p:cBhvr>
                                        <p:cTn id="7" dur="2000"/>
                                        <p:tgtEl>
                                          <p:spTgt spid="36864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68643">
                                            <p:txEl>
                                              <p:pRg st="0" end="0"/>
                                            </p:txEl>
                                          </p:spTgt>
                                        </p:tgtEl>
                                        <p:attrNameLst>
                                          <p:attrName>style.visibility</p:attrName>
                                        </p:attrNameLst>
                                      </p:cBhvr>
                                      <p:to>
                                        <p:strVal val="visible"/>
                                      </p:to>
                                    </p:set>
                                    <p:animEffect transition="in" filter="diamond(in)">
                                      <p:cBhvr>
                                        <p:cTn id="12" dur="2000"/>
                                        <p:tgtEl>
                                          <p:spTgt spid="3686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3"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灯片编号占位符 5">
            <a:extLst>
              <a:ext uri="{FF2B5EF4-FFF2-40B4-BE49-F238E27FC236}">
                <a16:creationId xmlns:a16="http://schemas.microsoft.com/office/drawing/2014/main" id="{C8D62CD1-AFA4-426B-A2EE-5E43F2B31046}"/>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DB8FEF50-EAE4-461F-AAF5-52C1D6AB88DF}" type="slidenum">
              <a:rPr lang="en-US" altLang="zh-CN" sz="1400" smtClean="0"/>
              <a:pPr>
                <a:spcBef>
                  <a:spcPct val="0"/>
                </a:spcBef>
                <a:buFontTx/>
                <a:buNone/>
              </a:pPr>
              <a:t>89</a:t>
            </a:fld>
            <a:endParaRPr lang="en-US" altLang="zh-CN" sz="1400"/>
          </a:p>
        </p:txBody>
      </p:sp>
      <p:sp>
        <p:nvSpPr>
          <p:cNvPr id="97283" name="Rectangle 2">
            <a:extLst>
              <a:ext uri="{FF2B5EF4-FFF2-40B4-BE49-F238E27FC236}">
                <a16:creationId xmlns:a16="http://schemas.microsoft.com/office/drawing/2014/main" id="{982195B7-952F-4A63-9687-C7666B10FBC7}"/>
              </a:ext>
            </a:extLst>
          </p:cNvPr>
          <p:cNvSpPr>
            <a:spLocks noGrp="1" noChangeArrowheads="1"/>
          </p:cNvSpPr>
          <p:nvPr>
            <p:ph type="title"/>
          </p:nvPr>
        </p:nvSpPr>
        <p:spPr>
          <a:xfrm>
            <a:off x="685800" y="152400"/>
            <a:ext cx="6870700" cy="755650"/>
          </a:xfrm>
        </p:spPr>
        <p:txBody>
          <a:bodyPr/>
          <a:lstStyle/>
          <a:p>
            <a:pPr eaLnBrk="1" hangingPunct="1"/>
            <a:r>
              <a:rPr lang="zh-CN" altLang="en-US" sz="4000"/>
              <a:t>垄断竞争与完全竞争比较</a:t>
            </a:r>
          </a:p>
        </p:txBody>
      </p:sp>
      <p:sp>
        <p:nvSpPr>
          <p:cNvPr id="374787" name="Rectangle 3">
            <a:extLst>
              <a:ext uri="{FF2B5EF4-FFF2-40B4-BE49-F238E27FC236}">
                <a16:creationId xmlns:a16="http://schemas.microsoft.com/office/drawing/2014/main" id="{51A5F0F9-42A7-4348-9AD0-4F1CC837E078}"/>
              </a:ext>
            </a:extLst>
          </p:cNvPr>
          <p:cNvSpPr>
            <a:spLocks noGrp="1" noChangeArrowheads="1"/>
          </p:cNvSpPr>
          <p:nvPr>
            <p:ph type="body" idx="1"/>
          </p:nvPr>
        </p:nvSpPr>
        <p:spPr>
          <a:xfrm>
            <a:off x="685800" y="1268413"/>
            <a:ext cx="7696200" cy="4217987"/>
          </a:xfrm>
        </p:spPr>
        <p:txBody>
          <a:bodyPr/>
          <a:lstStyle/>
          <a:p>
            <a:pPr marL="476250" indent="-476250" eaLnBrk="1" hangingPunct="1"/>
            <a:r>
              <a:rPr lang="zh-CN" altLang="en-US"/>
              <a:t>垄断竞争与完全竞争的对比</a:t>
            </a:r>
          </a:p>
          <a:p>
            <a:pPr marL="1139825" lvl="1" indent="-473075" eaLnBrk="1" hangingPunct="1"/>
            <a:r>
              <a:rPr lang="zh-CN" altLang="en-US"/>
              <a:t>收益曲线</a:t>
            </a:r>
          </a:p>
          <a:p>
            <a:pPr marL="1139825" lvl="1" indent="-473075" eaLnBrk="1" hangingPunct="1"/>
            <a:r>
              <a:rPr lang="zh-CN" altLang="en-US"/>
              <a:t>均衡价格与均衡产量</a:t>
            </a:r>
          </a:p>
          <a:p>
            <a:pPr marL="1139825" lvl="1" indent="-473075" eaLnBrk="1" hangingPunct="1"/>
            <a:r>
              <a:rPr lang="zh-CN" altLang="en-US"/>
              <a:t>生产效率：过剩生产能力</a:t>
            </a:r>
            <a:r>
              <a:rPr lang="en-US" altLang="zh-CN"/>
              <a:t>(Excess capacity)</a:t>
            </a:r>
          </a:p>
          <a:p>
            <a:pPr marL="1139825" lvl="1" indent="-473075" eaLnBrk="1" hangingPunct="1"/>
            <a:r>
              <a:rPr lang="zh-CN" altLang="en-US"/>
              <a:t>资源配置效率</a:t>
            </a:r>
          </a:p>
          <a:p>
            <a:pPr marL="1139825" lvl="1" indent="-473075" eaLnBrk="1" hangingPunct="1"/>
            <a:r>
              <a:rPr lang="zh-CN" altLang="en-US"/>
              <a:t>产品差别与消费者选择</a:t>
            </a:r>
          </a:p>
          <a:p>
            <a:pPr marL="1139825" lvl="1" indent="-473075" eaLnBrk="1" hangingPunct="1"/>
            <a:r>
              <a:rPr lang="zh-CN" altLang="en-US"/>
              <a:t>产品替代与厂商竞争</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4787">
                                            <p:txEl>
                                              <p:pRg st="0" end="0"/>
                                            </p:txEl>
                                          </p:spTgt>
                                        </p:tgtEl>
                                        <p:attrNameLst>
                                          <p:attrName>style.visibility</p:attrName>
                                        </p:attrNameLst>
                                      </p:cBhvr>
                                      <p:to>
                                        <p:strVal val="visible"/>
                                      </p:to>
                                    </p:set>
                                    <p:anim calcmode="lin" valueType="num">
                                      <p:cBhvr additive="base">
                                        <p:cTn id="7" dur="500" fill="hold"/>
                                        <p:tgtEl>
                                          <p:spTgt spid="3747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47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4787">
                                            <p:txEl>
                                              <p:pRg st="1" end="1"/>
                                            </p:txEl>
                                          </p:spTgt>
                                        </p:tgtEl>
                                        <p:attrNameLst>
                                          <p:attrName>style.visibility</p:attrName>
                                        </p:attrNameLst>
                                      </p:cBhvr>
                                      <p:to>
                                        <p:strVal val="visible"/>
                                      </p:to>
                                    </p:set>
                                    <p:anim calcmode="lin" valueType="num">
                                      <p:cBhvr additive="base">
                                        <p:cTn id="13" dur="500" fill="hold"/>
                                        <p:tgtEl>
                                          <p:spTgt spid="3747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47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4787">
                                            <p:txEl>
                                              <p:pRg st="2" end="2"/>
                                            </p:txEl>
                                          </p:spTgt>
                                        </p:tgtEl>
                                        <p:attrNameLst>
                                          <p:attrName>style.visibility</p:attrName>
                                        </p:attrNameLst>
                                      </p:cBhvr>
                                      <p:to>
                                        <p:strVal val="visible"/>
                                      </p:to>
                                    </p:set>
                                    <p:anim calcmode="lin" valueType="num">
                                      <p:cBhvr additive="base">
                                        <p:cTn id="19" dur="500" fill="hold"/>
                                        <p:tgtEl>
                                          <p:spTgt spid="3747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47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4787">
                                            <p:txEl>
                                              <p:pRg st="3" end="3"/>
                                            </p:txEl>
                                          </p:spTgt>
                                        </p:tgtEl>
                                        <p:attrNameLst>
                                          <p:attrName>style.visibility</p:attrName>
                                        </p:attrNameLst>
                                      </p:cBhvr>
                                      <p:to>
                                        <p:strVal val="visible"/>
                                      </p:to>
                                    </p:set>
                                    <p:anim calcmode="lin" valueType="num">
                                      <p:cBhvr additive="base">
                                        <p:cTn id="25" dur="500" fill="hold"/>
                                        <p:tgtEl>
                                          <p:spTgt spid="3747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47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4787">
                                            <p:txEl>
                                              <p:pRg st="4" end="4"/>
                                            </p:txEl>
                                          </p:spTgt>
                                        </p:tgtEl>
                                        <p:attrNameLst>
                                          <p:attrName>style.visibility</p:attrName>
                                        </p:attrNameLst>
                                      </p:cBhvr>
                                      <p:to>
                                        <p:strVal val="visible"/>
                                      </p:to>
                                    </p:set>
                                    <p:anim calcmode="lin" valueType="num">
                                      <p:cBhvr additive="base">
                                        <p:cTn id="31" dur="500" fill="hold"/>
                                        <p:tgtEl>
                                          <p:spTgt spid="3747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478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4787">
                                            <p:txEl>
                                              <p:pRg st="5" end="5"/>
                                            </p:txEl>
                                          </p:spTgt>
                                        </p:tgtEl>
                                        <p:attrNameLst>
                                          <p:attrName>style.visibility</p:attrName>
                                        </p:attrNameLst>
                                      </p:cBhvr>
                                      <p:to>
                                        <p:strVal val="visible"/>
                                      </p:to>
                                    </p:set>
                                    <p:anim calcmode="lin" valueType="num">
                                      <p:cBhvr additive="base">
                                        <p:cTn id="37" dur="500" fill="hold"/>
                                        <p:tgtEl>
                                          <p:spTgt spid="37478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478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74787">
                                            <p:txEl>
                                              <p:pRg st="6" end="6"/>
                                            </p:txEl>
                                          </p:spTgt>
                                        </p:tgtEl>
                                        <p:attrNameLst>
                                          <p:attrName>style.visibility</p:attrName>
                                        </p:attrNameLst>
                                      </p:cBhvr>
                                      <p:to>
                                        <p:strVal val="visible"/>
                                      </p:to>
                                    </p:set>
                                    <p:anim calcmode="lin" valueType="num">
                                      <p:cBhvr additive="base">
                                        <p:cTn id="43" dur="500" fill="hold"/>
                                        <p:tgtEl>
                                          <p:spTgt spid="37478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7478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7" grpId="0"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灯片编号占位符 7">
            <a:extLst>
              <a:ext uri="{FF2B5EF4-FFF2-40B4-BE49-F238E27FC236}">
                <a16:creationId xmlns:a16="http://schemas.microsoft.com/office/drawing/2014/main" id="{EF573846-E5B1-4A22-A5E6-748EBB501761}"/>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E9F344CA-391E-4632-A336-7D1D3F07D189}" type="slidenum">
              <a:rPr lang="en-US" altLang="zh-CN" sz="1400" smtClean="0"/>
              <a:pPr>
                <a:spcBef>
                  <a:spcPct val="0"/>
                </a:spcBef>
                <a:buFontTx/>
                <a:buNone/>
              </a:pPr>
              <a:t>9</a:t>
            </a:fld>
            <a:endParaRPr lang="en-US" altLang="zh-CN" sz="1400"/>
          </a:p>
        </p:txBody>
      </p:sp>
      <p:sp>
        <p:nvSpPr>
          <p:cNvPr id="288776" name="Rectangle 8">
            <a:extLst>
              <a:ext uri="{FF2B5EF4-FFF2-40B4-BE49-F238E27FC236}">
                <a16:creationId xmlns:a16="http://schemas.microsoft.com/office/drawing/2014/main" id="{B94DB961-083A-49AC-81B7-682E9F872F19}"/>
              </a:ext>
            </a:extLst>
          </p:cNvPr>
          <p:cNvSpPr>
            <a:spLocks noGrp="1" noChangeArrowheads="1"/>
          </p:cNvSpPr>
          <p:nvPr>
            <p:ph type="title"/>
          </p:nvPr>
        </p:nvSpPr>
        <p:spPr>
          <a:xfrm>
            <a:off x="468313" y="1125538"/>
            <a:ext cx="7775575" cy="1223962"/>
          </a:xfrm>
          <a:solidFill>
            <a:srgbClr val="FFCC00"/>
          </a:solidFill>
          <a:ln>
            <a:solidFill>
              <a:srgbClr val="000000"/>
            </a:solidFill>
            <a:miter lim="800000"/>
            <a:headEnd/>
            <a:tailEnd/>
          </a:ln>
        </p:spPr>
        <p:txBody>
          <a:bodyPr/>
          <a:lstStyle/>
          <a:p>
            <a:pPr eaLnBrk="1" hangingPunct="1">
              <a:defRPr/>
            </a:pPr>
            <a:r>
              <a:rPr lang="zh-CN" altLang="en-US" sz="3600" b="1"/>
              <a:t>总收益、边际收益、价格与需求弹性的关系</a:t>
            </a:r>
            <a:endParaRPr kumimoji="1" lang="zh-CN" altLang="en-US" sz="3600" b="1">
              <a:effectLst>
                <a:outerShdw blurRad="38100" dist="38100" dir="2700000" algn="tl">
                  <a:srgbClr val="FFFFFF"/>
                </a:outerShdw>
              </a:effectLst>
            </a:endParaRPr>
          </a:p>
        </p:txBody>
      </p:sp>
      <p:grpSp>
        <p:nvGrpSpPr>
          <p:cNvPr id="288782" name="Group 14">
            <a:extLst>
              <a:ext uri="{FF2B5EF4-FFF2-40B4-BE49-F238E27FC236}">
                <a16:creationId xmlns:a16="http://schemas.microsoft.com/office/drawing/2014/main" id="{CADB538C-74A0-48A7-9C94-55061E580BBB}"/>
              </a:ext>
            </a:extLst>
          </p:cNvPr>
          <p:cNvGrpSpPr>
            <a:grpSpLocks/>
          </p:cNvGrpSpPr>
          <p:nvPr/>
        </p:nvGrpSpPr>
        <p:grpSpPr bwMode="auto">
          <a:xfrm>
            <a:off x="250825" y="3068638"/>
            <a:ext cx="8532813" cy="1152525"/>
            <a:chOff x="158" y="1434"/>
            <a:chExt cx="5375" cy="726"/>
          </a:xfrm>
        </p:grpSpPr>
        <p:graphicFrame>
          <p:nvGraphicFramePr>
            <p:cNvPr id="13317" name="Object 9">
              <a:extLst>
                <a:ext uri="{FF2B5EF4-FFF2-40B4-BE49-F238E27FC236}">
                  <a16:creationId xmlns:a16="http://schemas.microsoft.com/office/drawing/2014/main" id="{D22677A2-6499-477B-B2C1-E657B07E9960}"/>
                </a:ext>
              </a:extLst>
            </p:cNvPr>
            <p:cNvGraphicFramePr>
              <a:graphicFrameLocks noChangeAspect="1"/>
            </p:cNvGraphicFramePr>
            <p:nvPr/>
          </p:nvGraphicFramePr>
          <p:xfrm>
            <a:off x="158" y="1434"/>
            <a:ext cx="5375" cy="726"/>
          </p:xfrm>
          <a:graphic>
            <a:graphicData uri="http://schemas.openxmlformats.org/presentationml/2006/ole">
              <mc:AlternateContent xmlns:mc="http://schemas.openxmlformats.org/markup-compatibility/2006">
                <mc:Choice xmlns:v="urn:schemas-microsoft-com:vml" Requires="v">
                  <p:oleObj spid="_x0000_s13319" name="Equation" r:id="rId3" imgW="3743172" imgH="352630" progId="Equation.DSMT4">
                    <p:embed/>
                  </p:oleObj>
                </mc:Choice>
                <mc:Fallback>
                  <p:oleObj name="Equation" r:id="rId3" imgW="3743172" imgH="352630" progId="Equation.DSMT4">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 y="1434"/>
                          <a:ext cx="5375" cy="726"/>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8" name="Rectangle 13">
              <a:extLst>
                <a:ext uri="{FF2B5EF4-FFF2-40B4-BE49-F238E27FC236}">
                  <a16:creationId xmlns:a16="http://schemas.microsoft.com/office/drawing/2014/main" id="{48B7586C-7432-43FF-BBC6-DB2E9AE787AF}"/>
                </a:ext>
              </a:extLst>
            </p:cNvPr>
            <p:cNvSpPr>
              <a:spLocks noChangeArrowheads="1"/>
            </p:cNvSpPr>
            <p:nvPr/>
          </p:nvSpPr>
          <p:spPr bwMode="auto">
            <a:xfrm>
              <a:off x="5043" y="1682"/>
              <a:ext cx="182" cy="181"/>
            </a:xfrm>
            <a:prstGeom prst="rect">
              <a:avLst/>
            </a:prstGeom>
            <a:solidFill>
              <a:srgbClr val="FFCC00"/>
            </a:solidFill>
            <a:ln>
              <a:noFill/>
            </a:ln>
            <a:effectLst/>
            <a:extLst>
              <a:ext uri="{91240B29-F687-4F45-9708-019B960494DF}">
                <a14:hiddenLine xmlns:a14="http://schemas.microsoft.com/office/drawing/2010/main" w="50800">
                  <a:solidFill>
                    <a:srgbClr val="0033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lang="zh-CN" altLang="en-US" sz="1800"/>
                <a:t>－</a:t>
              </a:r>
            </a:p>
          </p:txBody>
        </p:sp>
      </p:gr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88782"/>
                                        </p:tgtEl>
                                        <p:attrNameLst>
                                          <p:attrName>style.visibility</p:attrName>
                                        </p:attrNameLst>
                                      </p:cBhvr>
                                      <p:to>
                                        <p:strVal val="visible"/>
                                      </p:to>
                                    </p:set>
                                    <p:anim calcmode="lin" valueType="num">
                                      <p:cBhvr additive="base">
                                        <p:cTn id="7" dur="500" fill="hold"/>
                                        <p:tgtEl>
                                          <p:spTgt spid="288782"/>
                                        </p:tgtEl>
                                        <p:attrNameLst>
                                          <p:attrName>ppt_x</p:attrName>
                                        </p:attrNameLst>
                                      </p:cBhvr>
                                      <p:tavLst>
                                        <p:tav tm="0">
                                          <p:val>
                                            <p:strVal val="0-#ppt_w/2"/>
                                          </p:val>
                                        </p:tav>
                                        <p:tav tm="100000">
                                          <p:val>
                                            <p:strVal val="#ppt_x"/>
                                          </p:val>
                                        </p:tav>
                                      </p:tavLst>
                                    </p:anim>
                                    <p:anim calcmode="lin" valueType="num">
                                      <p:cBhvr additive="base">
                                        <p:cTn id="8" dur="500" fill="hold"/>
                                        <p:tgtEl>
                                          <p:spTgt spid="2887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灯片编号占位符 5">
            <a:extLst>
              <a:ext uri="{FF2B5EF4-FFF2-40B4-BE49-F238E27FC236}">
                <a16:creationId xmlns:a16="http://schemas.microsoft.com/office/drawing/2014/main" id="{A523181D-D149-4AEC-B6CA-E46EA30E2A8F}"/>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BE35ED4A-91AB-4D5B-8D60-192E9C8777D4}" type="slidenum">
              <a:rPr lang="en-US" altLang="zh-CN" sz="1400" smtClean="0"/>
              <a:pPr>
                <a:spcBef>
                  <a:spcPct val="0"/>
                </a:spcBef>
                <a:buFontTx/>
                <a:buNone/>
              </a:pPr>
              <a:t>90</a:t>
            </a:fld>
            <a:endParaRPr lang="en-US" altLang="zh-CN" sz="1400"/>
          </a:p>
        </p:txBody>
      </p:sp>
      <p:sp>
        <p:nvSpPr>
          <p:cNvPr id="67586" name="Rectangle 2">
            <a:extLst>
              <a:ext uri="{FF2B5EF4-FFF2-40B4-BE49-F238E27FC236}">
                <a16:creationId xmlns:a16="http://schemas.microsoft.com/office/drawing/2014/main" id="{3ECCDA5A-79B9-490C-BD55-CAEDA71DCE66}"/>
              </a:ext>
            </a:extLst>
          </p:cNvPr>
          <p:cNvSpPr>
            <a:spLocks noGrp="1" noChangeArrowheads="1"/>
          </p:cNvSpPr>
          <p:nvPr>
            <p:ph type="title"/>
          </p:nvPr>
        </p:nvSpPr>
        <p:spPr>
          <a:xfrm>
            <a:off x="611188" y="765175"/>
            <a:ext cx="7772400" cy="720725"/>
          </a:xfrm>
          <a:solidFill>
            <a:srgbClr val="FFCC00"/>
          </a:solidFill>
          <a:ln>
            <a:solidFill>
              <a:srgbClr val="006600"/>
            </a:solidFill>
            <a:miter lim="800000"/>
            <a:headEnd/>
            <a:tailEnd/>
          </a:ln>
        </p:spPr>
        <p:txBody>
          <a:bodyPr/>
          <a:lstStyle/>
          <a:p>
            <a:pPr eaLnBrk="1" hangingPunct="1"/>
            <a:r>
              <a:rPr lang="zh-CN" altLang="en-US" sz="2400">
                <a:solidFill>
                  <a:srgbClr val="A50021"/>
                </a:solidFill>
                <a:ea typeface="黑体" panose="02010609060101010101" pitchFamily="49" charset="-122"/>
              </a:rPr>
              <a:t>三个市场比较</a:t>
            </a:r>
            <a:r>
              <a:rPr lang="zh-CN" altLang="en-US" sz="3100">
                <a:solidFill>
                  <a:srgbClr val="A50021"/>
                </a:solidFill>
                <a:ea typeface="黑体" panose="02010609060101010101" pitchFamily="49" charset="-122"/>
              </a:rPr>
              <a:t>：</a:t>
            </a:r>
            <a:r>
              <a:rPr lang="zh-CN" altLang="en-US" sz="3100">
                <a:solidFill>
                  <a:srgbClr val="006600"/>
                </a:solidFill>
                <a:ea typeface="黑体" panose="02010609060101010101" pitchFamily="49" charset="-122"/>
              </a:rPr>
              <a:t>完全竞争</a:t>
            </a:r>
            <a:r>
              <a:rPr lang="zh-CN" altLang="en-US" sz="3100">
                <a:solidFill>
                  <a:srgbClr val="660033"/>
                </a:solidFill>
                <a:ea typeface="黑体" panose="02010609060101010101" pitchFamily="49" charset="-122"/>
              </a:rPr>
              <a:t> </a:t>
            </a:r>
            <a:r>
              <a:rPr lang="zh-CN" altLang="en-US" sz="3100" b="1">
                <a:solidFill>
                  <a:srgbClr val="0000CC"/>
                </a:solidFill>
                <a:ea typeface="黑体" panose="02010609060101010101" pitchFamily="49" charset="-122"/>
              </a:rPr>
              <a:t>垄断竞争</a:t>
            </a:r>
            <a:r>
              <a:rPr lang="zh-CN" altLang="en-US" sz="3100">
                <a:solidFill>
                  <a:srgbClr val="A50021"/>
                </a:solidFill>
                <a:ea typeface="黑体" panose="02010609060101010101" pitchFamily="49" charset="-122"/>
              </a:rPr>
              <a:t> </a:t>
            </a:r>
            <a:r>
              <a:rPr lang="zh-CN" altLang="en-US" sz="3100">
                <a:solidFill>
                  <a:srgbClr val="FF0066"/>
                </a:solidFill>
                <a:ea typeface="黑体" panose="02010609060101010101" pitchFamily="49" charset="-122"/>
              </a:rPr>
              <a:t>完全垄断</a:t>
            </a:r>
          </a:p>
        </p:txBody>
      </p:sp>
      <p:sp>
        <p:nvSpPr>
          <p:cNvPr id="67587" name="Rectangle 3">
            <a:extLst>
              <a:ext uri="{FF2B5EF4-FFF2-40B4-BE49-F238E27FC236}">
                <a16:creationId xmlns:a16="http://schemas.microsoft.com/office/drawing/2014/main" id="{3016665C-D26D-4ABE-B0BB-C4DCD331C0DC}"/>
              </a:ext>
            </a:extLst>
          </p:cNvPr>
          <p:cNvSpPr>
            <a:spLocks noGrp="1" noChangeArrowheads="1"/>
          </p:cNvSpPr>
          <p:nvPr>
            <p:ph type="body" idx="1"/>
          </p:nvPr>
        </p:nvSpPr>
        <p:spPr>
          <a:xfrm>
            <a:off x="684213" y="1876425"/>
            <a:ext cx="1997075" cy="4000500"/>
          </a:xfrm>
          <a:solidFill>
            <a:srgbClr val="FFCC00"/>
          </a:solidFill>
          <a:ln w="76200" cmpd="tri">
            <a:solidFill>
              <a:srgbClr val="660033"/>
            </a:solidFill>
            <a:miter lim="800000"/>
            <a:headEnd/>
            <a:tailEnd/>
          </a:ln>
        </p:spPr>
        <p:txBody>
          <a:bodyPr/>
          <a:lstStyle/>
          <a:p>
            <a:pPr eaLnBrk="1" hangingPunct="1">
              <a:lnSpc>
                <a:spcPct val="80000"/>
              </a:lnSpc>
              <a:buFontTx/>
              <a:buNone/>
            </a:pPr>
            <a:r>
              <a:rPr lang="zh-CN" altLang="en-US" sz="2400">
                <a:ea typeface="黑体" panose="02010609060101010101" pitchFamily="49" charset="-122"/>
              </a:rPr>
              <a:t>价格</a:t>
            </a:r>
          </a:p>
          <a:p>
            <a:pPr eaLnBrk="1" hangingPunct="1">
              <a:lnSpc>
                <a:spcPct val="80000"/>
              </a:lnSpc>
              <a:buFontTx/>
              <a:buNone/>
            </a:pPr>
            <a:r>
              <a:rPr lang="zh-CN" altLang="en-US">
                <a:solidFill>
                  <a:srgbClr val="006600"/>
                </a:solidFill>
                <a:ea typeface="黑体" panose="02010609060101010101" pitchFamily="49" charset="-122"/>
              </a:rPr>
              <a:t>  </a:t>
            </a:r>
            <a:r>
              <a:rPr lang="en-US" altLang="zh-CN">
                <a:solidFill>
                  <a:srgbClr val="006600"/>
                </a:solidFill>
                <a:ea typeface="黑体" panose="02010609060101010101" pitchFamily="49" charset="-122"/>
              </a:rPr>
              <a:t>ON</a:t>
            </a:r>
          </a:p>
          <a:p>
            <a:pPr eaLnBrk="1" hangingPunct="1">
              <a:lnSpc>
                <a:spcPct val="80000"/>
              </a:lnSpc>
              <a:buFontTx/>
              <a:buNone/>
            </a:pPr>
            <a:r>
              <a:rPr lang="en-US" altLang="zh-CN">
                <a:solidFill>
                  <a:srgbClr val="A50021"/>
                </a:solidFill>
                <a:ea typeface="黑体" panose="02010609060101010101" pitchFamily="49" charset="-122"/>
              </a:rPr>
              <a:t>&lt;</a:t>
            </a:r>
            <a:r>
              <a:rPr lang="en-US" altLang="zh-CN">
                <a:solidFill>
                  <a:srgbClr val="0000CC"/>
                </a:solidFill>
                <a:ea typeface="黑体" panose="02010609060101010101" pitchFamily="49" charset="-122"/>
              </a:rPr>
              <a:t>ON</a:t>
            </a:r>
            <a:r>
              <a:rPr lang="en-US" altLang="zh-CN">
                <a:solidFill>
                  <a:srgbClr val="0000CC"/>
                </a:solidFill>
              </a:rPr>
              <a:t>′</a:t>
            </a:r>
            <a:endParaRPr lang="en-US" altLang="zh-CN">
              <a:solidFill>
                <a:srgbClr val="0000CC"/>
              </a:solidFill>
              <a:ea typeface="黑体" panose="02010609060101010101" pitchFamily="49" charset="-122"/>
            </a:endParaRPr>
          </a:p>
          <a:p>
            <a:pPr eaLnBrk="1" hangingPunct="1">
              <a:lnSpc>
                <a:spcPct val="80000"/>
              </a:lnSpc>
              <a:buFontTx/>
              <a:buNone/>
            </a:pPr>
            <a:r>
              <a:rPr lang="en-US" altLang="zh-CN">
                <a:solidFill>
                  <a:srgbClr val="A50021"/>
                </a:solidFill>
                <a:ea typeface="黑体" panose="02010609060101010101" pitchFamily="49" charset="-122"/>
              </a:rPr>
              <a:t>&lt;</a:t>
            </a:r>
            <a:r>
              <a:rPr lang="en-US" altLang="zh-CN">
                <a:solidFill>
                  <a:srgbClr val="FF0066"/>
                </a:solidFill>
                <a:ea typeface="黑体" panose="02010609060101010101" pitchFamily="49" charset="-122"/>
              </a:rPr>
              <a:t>ON</a:t>
            </a:r>
            <a:r>
              <a:rPr lang="en-US" altLang="zh-CN">
                <a:solidFill>
                  <a:srgbClr val="FF0066"/>
                </a:solidFill>
              </a:rPr>
              <a:t>″</a:t>
            </a:r>
            <a:endParaRPr lang="en-US" altLang="zh-CN" sz="2400">
              <a:solidFill>
                <a:srgbClr val="FF0066"/>
              </a:solidFill>
              <a:ea typeface="黑体" panose="02010609060101010101" pitchFamily="49" charset="-122"/>
            </a:endParaRPr>
          </a:p>
          <a:p>
            <a:pPr eaLnBrk="1" hangingPunct="1">
              <a:lnSpc>
                <a:spcPct val="80000"/>
              </a:lnSpc>
              <a:buFontTx/>
              <a:buNone/>
            </a:pPr>
            <a:endParaRPr lang="en-US" altLang="zh-CN" sz="2400">
              <a:ea typeface="黑体" panose="02010609060101010101" pitchFamily="49" charset="-122"/>
            </a:endParaRPr>
          </a:p>
          <a:p>
            <a:pPr eaLnBrk="1" hangingPunct="1">
              <a:lnSpc>
                <a:spcPct val="80000"/>
              </a:lnSpc>
              <a:buFontTx/>
              <a:buNone/>
            </a:pPr>
            <a:r>
              <a:rPr lang="zh-CN" altLang="en-US" sz="2400">
                <a:ea typeface="黑体" panose="02010609060101010101" pitchFamily="49" charset="-122"/>
              </a:rPr>
              <a:t>产量</a:t>
            </a:r>
          </a:p>
          <a:p>
            <a:pPr eaLnBrk="1" hangingPunct="1">
              <a:lnSpc>
                <a:spcPct val="80000"/>
              </a:lnSpc>
              <a:buFontTx/>
              <a:buNone/>
            </a:pPr>
            <a:r>
              <a:rPr lang="zh-CN" altLang="en-US" sz="2800">
                <a:solidFill>
                  <a:srgbClr val="006600"/>
                </a:solidFill>
                <a:ea typeface="黑体" panose="02010609060101010101" pitchFamily="49" charset="-122"/>
              </a:rPr>
              <a:t>  </a:t>
            </a:r>
            <a:r>
              <a:rPr lang="en-US" altLang="zh-CN" sz="2800">
                <a:solidFill>
                  <a:srgbClr val="006600"/>
                </a:solidFill>
                <a:ea typeface="黑体" panose="02010609060101010101" pitchFamily="49" charset="-122"/>
              </a:rPr>
              <a:t>OM</a:t>
            </a:r>
          </a:p>
          <a:p>
            <a:pPr eaLnBrk="1" hangingPunct="1">
              <a:lnSpc>
                <a:spcPct val="80000"/>
              </a:lnSpc>
              <a:buFontTx/>
              <a:buNone/>
            </a:pPr>
            <a:r>
              <a:rPr lang="en-US" altLang="zh-CN" sz="2800">
                <a:solidFill>
                  <a:srgbClr val="A50021"/>
                </a:solidFill>
                <a:ea typeface="黑体" panose="02010609060101010101" pitchFamily="49" charset="-122"/>
              </a:rPr>
              <a:t>&gt;</a:t>
            </a:r>
            <a:r>
              <a:rPr lang="en-US" altLang="zh-CN" sz="2800">
                <a:solidFill>
                  <a:srgbClr val="0000CC"/>
                </a:solidFill>
                <a:ea typeface="黑体" panose="02010609060101010101" pitchFamily="49" charset="-122"/>
              </a:rPr>
              <a:t>OM</a:t>
            </a:r>
            <a:r>
              <a:rPr lang="en-US" altLang="zh-CN" sz="2800">
                <a:solidFill>
                  <a:srgbClr val="0000CC"/>
                </a:solidFill>
              </a:rPr>
              <a:t>′</a:t>
            </a:r>
            <a:endParaRPr lang="en-US" altLang="zh-CN" sz="2800">
              <a:solidFill>
                <a:srgbClr val="0000CC"/>
              </a:solidFill>
              <a:ea typeface="黑体" panose="02010609060101010101" pitchFamily="49" charset="-122"/>
            </a:endParaRPr>
          </a:p>
          <a:p>
            <a:pPr eaLnBrk="1" hangingPunct="1">
              <a:lnSpc>
                <a:spcPct val="80000"/>
              </a:lnSpc>
              <a:buFontTx/>
              <a:buNone/>
            </a:pPr>
            <a:r>
              <a:rPr lang="en-US" altLang="zh-CN" sz="2800">
                <a:solidFill>
                  <a:srgbClr val="A50021"/>
                </a:solidFill>
                <a:ea typeface="黑体" panose="02010609060101010101" pitchFamily="49" charset="-122"/>
              </a:rPr>
              <a:t>&gt;</a:t>
            </a:r>
            <a:r>
              <a:rPr lang="en-US" altLang="zh-CN" sz="2800">
                <a:solidFill>
                  <a:srgbClr val="FF0066"/>
                </a:solidFill>
                <a:ea typeface="黑体" panose="02010609060101010101" pitchFamily="49" charset="-122"/>
              </a:rPr>
              <a:t>OM</a:t>
            </a:r>
            <a:r>
              <a:rPr lang="en-US" altLang="zh-CN" sz="2800">
                <a:solidFill>
                  <a:srgbClr val="FF0066"/>
                </a:solidFill>
              </a:rPr>
              <a:t>″</a:t>
            </a:r>
          </a:p>
        </p:txBody>
      </p:sp>
      <p:sp>
        <p:nvSpPr>
          <p:cNvPr id="67654" name="Line 70">
            <a:extLst>
              <a:ext uri="{FF2B5EF4-FFF2-40B4-BE49-F238E27FC236}">
                <a16:creationId xmlns:a16="http://schemas.microsoft.com/office/drawing/2014/main" id="{B3DC3F12-9730-4856-AC65-9F38EA2B5D15}"/>
              </a:ext>
            </a:extLst>
          </p:cNvPr>
          <p:cNvSpPr>
            <a:spLocks noChangeShapeType="1"/>
          </p:cNvSpPr>
          <p:nvPr/>
        </p:nvSpPr>
        <p:spPr bwMode="auto">
          <a:xfrm flipV="1">
            <a:off x="3048000" y="1828800"/>
            <a:ext cx="0" cy="4140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7655" name="Line 71">
            <a:extLst>
              <a:ext uri="{FF2B5EF4-FFF2-40B4-BE49-F238E27FC236}">
                <a16:creationId xmlns:a16="http://schemas.microsoft.com/office/drawing/2014/main" id="{64F8E209-6CF0-44B8-B1F8-D81277956F5E}"/>
              </a:ext>
            </a:extLst>
          </p:cNvPr>
          <p:cNvSpPr>
            <a:spLocks noChangeShapeType="1"/>
          </p:cNvSpPr>
          <p:nvPr/>
        </p:nvSpPr>
        <p:spPr bwMode="auto">
          <a:xfrm>
            <a:off x="3048000" y="5943600"/>
            <a:ext cx="53340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7656" name="Line 72">
            <a:extLst>
              <a:ext uri="{FF2B5EF4-FFF2-40B4-BE49-F238E27FC236}">
                <a16:creationId xmlns:a16="http://schemas.microsoft.com/office/drawing/2014/main" id="{9547D20A-1FED-410C-AB6A-F48A5AB9DD60}"/>
              </a:ext>
            </a:extLst>
          </p:cNvPr>
          <p:cNvSpPr>
            <a:spLocks noChangeShapeType="1"/>
          </p:cNvSpPr>
          <p:nvPr/>
        </p:nvSpPr>
        <p:spPr bwMode="auto">
          <a:xfrm>
            <a:off x="3048000" y="2057400"/>
            <a:ext cx="3733800" cy="2971800"/>
          </a:xfrm>
          <a:prstGeom prst="line">
            <a:avLst/>
          </a:prstGeom>
          <a:noFill/>
          <a:ln w="381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67657" name="Line 73">
            <a:extLst>
              <a:ext uri="{FF2B5EF4-FFF2-40B4-BE49-F238E27FC236}">
                <a16:creationId xmlns:a16="http://schemas.microsoft.com/office/drawing/2014/main" id="{D397BE68-0ABE-4896-9BFD-D47FDE85FB2E}"/>
              </a:ext>
            </a:extLst>
          </p:cNvPr>
          <p:cNvSpPr>
            <a:spLocks noChangeShapeType="1"/>
          </p:cNvSpPr>
          <p:nvPr/>
        </p:nvSpPr>
        <p:spPr bwMode="auto">
          <a:xfrm>
            <a:off x="3048000" y="2057400"/>
            <a:ext cx="2286000" cy="3429000"/>
          </a:xfrm>
          <a:prstGeom prst="line">
            <a:avLst/>
          </a:prstGeom>
          <a:noFill/>
          <a:ln w="38100">
            <a:solidFill>
              <a:srgbClr val="FF0066"/>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7658" name="Freeform 74">
            <a:extLst>
              <a:ext uri="{FF2B5EF4-FFF2-40B4-BE49-F238E27FC236}">
                <a16:creationId xmlns:a16="http://schemas.microsoft.com/office/drawing/2014/main" id="{1AA0C1D7-4A53-49EC-A61A-1DCECA6B7491}"/>
              </a:ext>
            </a:extLst>
          </p:cNvPr>
          <p:cNvSpPr>
            <a:spLocks/>
          </p:cNvSpPr>
          <p:nvPr/>
        </p:nvSpPr>
        <p:spPr bwMode="auto">
          <a:xfrm>
            <a:off x="3276600" y="2438400"/>
            <a:ext cx="3962400" cy="2667000"/>
          </a:xfrm>
          <a:custGeom>
            <a:avLst/>
            <a:gdLst>
              <a:gd name="T0" fmla="*/ 0 w 1008"/>
              <a:gd name="T1" fmla="*/ 2147483646 h 1424"/>
              <a:gd name="T2" fmla="*/ 2147483646 w 1008"/>
              <a:gd name="T3" fmla="*/ 2147483646 h 1424"/>
              <a:gd name="T4" fmla="*/ 2147483646 w 1008"/>
              <a:gd name="T5" fmla="*/ 2147483646 h 1424"/>
              <a:gd name="T6" fmla="*/ 2147483646 w 1008"/>
              <a:gd name="T7" fmla="*/ 2147483646 h 14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8" h="1424">
                <a:moveTo>
                  <a:pt x="0" y="920"/>
                </a:moveTo>
                <a:cubicBezTo>
                  <a:pt x="116" y="1172"/>
                  <a:pt x="232" y="1424"/>
                  <a:pt x="384" y="1304"/>
                </a:cubicBezTo>
                <a:cubicBezTo>
                  <a:pt x="536" y="1184"/>
                  <a:pt x="816" y="400"/>
                  <a:pt x="912" y="200"/>
                </a:cubicBezTo>
                <a:cubicBezTo>
                  <a:pt x="1008" y="0"/>
                  <a:pt x="984" y="52"/>
                  <a:pt x="960" y="104"/>
                </a:cubicBezTo>
              </a:path>
            </a:pathLst>
          </a:custGeom>
          <a:noFill/>
          <a:ln w="76200" cmpd="sng">
            <a:solidFill>
              <a:srgbClr val="00CC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67659" name="Freeform 75">
            <a:extLst>
              <a:ext uri="{FF2B5EF4-FFF2-40B4-BE49-F238E27FC236}">
                <a16:creationId xmlns:a16="http://schemas.microsoft.com/office/drawing/2014/main" id="{8BEF6BD5-5F89-4444-BD38-E9AD2BC0BAD0}"/>
              </a:ext>
            </a:extLst>
          </p:cNvPr>
          <p:cNvSpPr>
            <a:spLocks/>
          </p:cNvSpPr>
          <p:nvPr/>
        </p:nvSpPr>
        <p:spPr bwMode="auto">
          <a:xfrm>
            <a:off x="4191000" y="2667000"/>
            <a:ext cx="3884613" cy="1582738"/>
          </a:xfrm>
          <a:custGeom>
            <a:avLst/>
            <a:gdLst>
              <a:gd name="T0" fmla="*/ 0 w 1056"/>
              <a:gd name="T1" fmla="*/ 0 h 544"/>
              <a:gd name="T2" fmla="*/ 2147483646 w 1056"/>
              <a:gd name="T3" fmla="*/ 2147483646 h 544"/>
              <a:gd name="T4" fmla="*/ 2147483646 w 1056"/>
              <a:gd name="T5" fmla="*/ 2147483646 h 544"/>
              <a:gd name="T6" fmla="*/ 0 60000 65536"/>
              <a:gd name="T7" fmla="*/ 0 60000 65536"/>
              <a:gd name="T8" fmla="*/ 0 60000 65536"/>
            </a:gdLst>
            <a:ahLst/>
            <a:cxnLst>
              <a:cxn ang="T6">
                <a:pos x="T0" y="T1"/>
              </a:cxn>
              <a:cxn ang="T7">
                <a:pos x="T2" y="T3"/>
              </a:cxn>
              <a:cxn ang="T8">
                <a:pos x="T4" y="T5"/>
              </a:cxn>
            </a:cxnLst>
            <a:rect l="0" t="0" r="r" b="b"/>
            <a:pathLst>
              <a:path w="1056" h="544">
                <a:moveTo>
                  <a:pt x="0" y="0"/>
                </a:moveTo>
                <a:cubicBezTo>
                  <a:pt x="104" y="256"/>
                  <a:pt x="208" y="512"/>
                  <a:pt x="384" y="528"/>
                </a:cubicBezTo>
                <a:cubicBezTo>
                  <a:pt x="560" y="544"/>
                  <a:pt x="944" y="168"/>
                  <a:pt x="1056" y="96"/>
                </a:cubicBezTo>
              </a:path>
            </a:pathLst>
          </a:custGeom>
          <a:noFill/>
          <a:ln w="9525"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67660" name="Line 76">
            <a:extLst>
              <a:ext uri="{FF2B5EF4-FFF2-40B4-BE49-F238E27FC236}">
                <a16:creationId xmlns:a16="http://schemas.microsoft.com/office/drawing/2014/main" id="{0478C718-ED2E-4880-BD98-6B0FDD1FDC64}"/>
              </a:ext>
            </a:extLst>
          </p:cNvPr>
          <p:cNvSpPr>
            <a:spLocks noChangeShapeType="1"/>
          </p:cNvSpPr>
          <p:nvPr/>
        </p:nvSpPr>
        <p:spPr bwMode="auto">
          <a:xfrm>
            <a:off x="5638800" y="4191000"/>
            <a:ext cx="3175" cy="1727200"/>
          </a:xfrm>
          <a:prstGeom prst="line">
            <a:avLst/>
          </a:prstGeom>
          <a:noFill/>
          <a:ln w="57150" cap="rnd" cmpd="thickThin">
            <a:solidFill>
              <a:srgbClr val="0066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7661" name="Line 77">
            <a:extLst>
              <a:ext uri="{FF2B5EF4-FFF2-40B4-BE49-F238E27FC236}">
                <a16:creationId xmlns:a16="http://schemas.microsoft.com/office/drawing/2014/main" id="{C138C161-8C91-495B-AEBB-30B69FF1B7BD}"/>
              </a:ext>
            </a:extLst>
          </p:cNvPr>
          <p:cNvSpPr>
            <a:spLocks noChangeShapeType="1"/>
          </p:cNvSpPr>
          <p:nvPr/>
        </p:nvSpPr>
        <p:spPr bwMode="auto">
          <a:xfrm>
            <a:off x="3048000" y="4038600"/>
            <a:ext cx="2057400" cy="0"/>
          </a:xfrm>
          <a:prstGeom prst="line">
            <a:avLst/>
          </a:prstGeom>
          <a:noFill/>
          <a:ln w="38100">
            <a:solidFill>
              <a:srgbClr val="0000CC"/>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7662" name="Text Box 78">
            <a:extLst>
              <a:ext uri="{FF2B5EF4-FFF2-40B4-BE49-F238E27FC236}">
                <a16:creationId xmlns:a16="http://schemas.microsoft.com/office/drawing/2014/main" id="{C403AC34-C0C8-41AB-A34A-DDA1597A262F}"/>
              </a:ext>
            </a:extLst>
          </p:cNvPr>
          <p:cNvSpPr txBox="1">
            <a:spLocks noChangeArrowheads="1"/>
          </p:cNvSpPr>
          <p:nvPr/>
        </p:nvSpPr>
        <p:spPr bwMode="auto">
          <a:xfrm>
            <a:off x="7380288" y="5013325"/>
            <a:ext cx="1444625" cy="4572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b="1">
                <a:solidFill>
                  <a:srgbClr val="0000CC"/>
                </a:solidFill>
                <a:latin typeface="Times New Roman" panose="02020603050405020304" pitchFamily="18" charset="0"/>
              </a:rPr>
              <a:t>AR</a:t>
            </a:r>
            <a:r>
              <a:rPr kumimoji="1" lang="en-US" altLang="zh-CN" sz="1800" b="1">
                <a:solidFill>
                  <a:srgbClr val="0000CC"/>
                </a:solidFill>
              </a:rPr>
              <a:t>′</a:t>
            </a:r>
            <a:r>
              <a:rPr kumimoji="1" lang="en-US" altLang="zh-CN" sz="2400" b="1">
                <a:solidFill>
                  <a:srgbClr val="0000CC"/>
                </a:solidFill>
                <a:latin typeface="Times New Roman" panose="02020603050405020304" pitchFamily="18" charset="0"/>
              </a:rPr>
              <a:t>=P</a:t>
            </a:r>
            <a:r>
              <a:rPr kumimoji="1" lang="en-US" altLang="zh-CN" sz="1800" b="1">
                <a:solidFill>
                  <a:srgbClr val="0000CC"/>
                </a:solidFill>
              </a:rPr>
              <a:t>′</a:t>
            </a:r>
          </a:p>
        </p:txBody>
      </p:sp>
      <p:sp>
        <p:nvSpPr>
          <p:cNvPr id="67663" name="Text Box 79">
            <a:extLst>
              <a:ext uri="{FF2B5EF4-FFF2-40B4-BE49-F238E27FC236}">
                <a16:creationId xmlns:a16="http://schemas.microsoft.com/office/drawing/2014/main" id="{05F29D2D-AB99-4AE0-A683-3D3165886422}"/>
              </a:ext>
            </a:extLst>
          </p:cNvPr>
          <p:cNvSpPr txBox="1">
            <a:spLocks noChangeArrowheads="1"/>
          </p:cNvSpPr>
          <p:nvPr/>
        </p:nvSpPr>
        <p:spPr bwMode="auto">
          <a:xfrm>
            <a:off x="7924800" y="3048000"/>
            <a:ext cx="828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b="1">
                <a:latin typeface="Times New Roman" panose="02020603050405020304" pitchFamily="18" charset="0"/>
              </a:rPr>
              <a:t>LAC</a:t>
            </a:r>
          </a:p>
        </p:txBody>
      </p:sp>
      <p:sp>
        <p:nvSpPr>
          <p:cNvPr id="67664" name="Text Box 80">
            <a:extLst>
              <a:ext uri="{FF2B5EF4-FFF2-40B4-BE49-F238E27FC236}">
                <a16:creationId xmlns:a16="http://schemas.microsoft.com/office/drawing/2014/main" id="{3D53895F-CEFE-4E2A-B6EB-4094738AB0B8}"/>
              </a:ext>
            </a:extLst>
          </p:cNvPr>
          <p:cNvSpPr txBox="1">
            <a:spLocks noChangeArrowheads="1"/>
          </p:cNvSpPr>
          <p:nvPr/>
        </p:nvSpPr>
        <p:spPr bwMode="auto">
          <a:xfrm>
            <a:off x="6588125" y="5516563"/>
            <a:ext cx="92233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b="1">
                <a:solidFill>
                  <a:srgbClr val="0000CC"/>
                </a:solidFill>
                <a:latin typeface="Times New Roman" panose="02020603050405020304" pitchFamily="18" charset="0"/>
              </a:rPr>
              <a:t>MR</a:t>
            </a:r>
            <a:r>
              <a:rPr kumimoji="1" lang="en-US" altLang="zh-CN" sz="1800" b="1"/>
              <a:t>′</a:t>
            </a:r>
          </a:p>
        </p:txBody>
      </p:sp>
      <p:sp>
        <p:nvSpPr>
          <p:cNvPr id="67665" name="Text Box 81">
            <a:extLst>
              <a:ext uri="{FF2B5EF4-FFF2-40B4-BE49-F238E27FC236}">
                <a16:creationId xmlns:a16="http://schemas.microsoft.com/office/drawing/2014/main" id="{B5423AC4-477D-4564-A4C6-2EAB95EDC945}"/>
              </a:ext>
            </a:extLst>
          </p:cNvPr>
          <p:cNvSpPr txBox="1">
            <a:spLocks noChangeArrowheads="1"/>
          </p:cNvSpPr>
          <p:nvPr/>
        </p:nvSpPr>
        <p:spPr bwMode="auto">
          <a:xfrm>
            <a:off x="5486400" y="35814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660033"/>
                </a:solidFill>
                <a:latin typeface="Times New Roman" panose="02020603050405020304" pitchFamily="18" charset="0"/>
              </a:rPr>
              <a:t>E</a:t>
            </a:r>
          </a:p>
        </p:txBody>
      </p:sp>
      <p:sp>
        <p:nvSpPr>
          <p:cNvPr id="67666" name="Text Box 82">
            <a:extLst>
              <a:ext uri="{FF2B5EF4-FFF2-40B4-BE49-F238E27FC236}">
                <a16:creationId xmlns:a16="http://schemas.microsoft.com/office/drawing/2014/main" id="{FA9B3C3F-9AA8-42D3-B914-F8433FE6A838}"/>
              </a:ext>
            </a:extLst>
          </p:cNvPr>
          <p:cNvSpPr txBox="1">
            <a:spLocks noChangeArrowheads="1"/>
          </p:cNvSpPr>
          <p:nvPr/>
        </p:nvSpPr>
        <p:spPr bwMode="auto">
          <a:xfrm>
            <a:off x="2667000" y="57912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latin typeface="Times New Roman" panose="02020603050405020304" pitchFamily="18" charset="0"/>
              </a:rPr>
              <a:t>O</a:t>
            </a:r>
          </a:p>
        </p:txBody>
      </p:sp>
      <p:sp>
        <p:nvSpPr>
          <p:cNvPr id="67667" name="Text Box 83">
            <a:extLst>
              <a:ext uri="{FF2B5EF4-FFF2-40B4-BE49-F238E27FC236}">
                <a16:creationId xmlns:a16="http://schemas.microsoft.com/office/drawing/2014/main" id="{BBCDBB15-AFE3-4C09-9E1E-E85E3E360B58}"/>
              </a:ext>
            </a:extLst>
          </p:cNvPr>
          <p:cNvSpPr txBox="1">
            <a:spLocks noChangeArrowheads="1"/>
          </p:cNvSpPr>
          <p:nvPr/>
        </p:nvSpPr>
        <p:spPr bwMode="auto">
          <a:xfrm>
            <a:off x="6705600" y="1981200"/>
            <a:ext cx="895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b="1">
                <a:solidFill>
                  <a:srgbClr val="00CC66"/>
                </a:solidFill>
                <a:latin typeface="Times New Roman" panose="02020603050405020304" pitchFamily="18" charset="0"/>
              </a:rPr>
              <a:t>LMC</a:t>
            </a:r>
          </a:p>
        </p:txBody>
      </p:sp>
      <p:sp>
        <p:nvSpPr>
          <p:cNvPr id="67668" name="Line 84">
            <a:extLst>
              <a:ext uri="{FF2B5EF4-FFF2-40B4-BE49-F238E27FC236}">
                <a16:creationId xmlns:a16="http://schemas.microsoft.com/office/drawing/2014/main" id="{56584E68-0E73-4400-9035-DDACFF1E3E08}"/>
              </a:ext>
            </a:extLst>
          </p:cNvPr>
          <p:cNvSpPr>
            <a:spLocks noChangeShapeType="1"/>
          </p:cNvSpPr>
          <p:nvPr/>
        </p:nvSpPr>
        <p:spPr bwMode="auto">
          <a:xfrm flipH="1">
            <a:off x="3048000" y="3505200"/>
            <a:ext cx="1828800" cy="0"/>
          </a:xfrm>
          <a:prstGeom prst="line">
            <a:avLst/>
          </a:prstGeom>
          <a:noFill/>
          <a:ln w="38100" cap="rnd" cmpd="dbl">
            <a:solidFill>
              <a:srgbClr val="FF00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7673" name="Line 89">
            <a:extLst>
              <a:ext uri="{FF2B5EF4-FFF2-40B4-BE49-F238E27FC236}">
                <a16:creationId xmlns:a16="http://schemas.microsoft.com/office/drawing/2014/main" id="{095A7392-D975-4645-8BB5-0DDD6516BC72}"/>
              </a:ext>
            </a:extLst>
          </p:cNvPr>
          <p:cNvSpPr>
            <a:spLocks noChangeShapeType="1"/>
          </p:cNvSpPr>
          <p:nvPr/>
        </p:nvSpPr>
        <p:spPr bwMode="auto">
          <a:xfrm>
            <a:off x="3048000" y="4191000"/>
            <a:ext cx="5334000" cy="0"/>
          </a:xfrm>
          <a:prstGeom prst="line">
            <a:avLst/>
          </a:prstGeom>
          <a:noFill/>
          <a:ln w="76200">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7674" name="Line 90">
            <a:extLst>
              <a:ext uri="{FF2B5EF4-FFF2-40B4-BE49-F238E27FC236}">
                <a16:creationId xmlns:a16="http://schemas.microsoft.com/office/drawing/2014/main" id="{E483D7AB-42DC-4700-A173-7BFB54E1B4BA}"/>
              </a:ext>
            </a:extLst>
          </p:cNvPr>
          <p:cNvSpPr>
            <a:spLocks noChangeShapeType="1"/>
          </p:cNvSpPr>
          <p:nvPr/>
        </p:nvSpPr>
        <p:spPr bwMode="auto">
          <a:xfrm>
            <a:off x="3048000" y="2943225"/>
            <a:ext cx="4764088" cy="2544763"/>
          </a:xfrm>
          <a:prstGeom prst="line">
            <a:avLst/>
          </a:prstGeom>
          <a:noFill/>
          <a:ln w="12700">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7675" name="Line 91">
            <a:extLst>
              <a:ext uri="{FF2B5EF4-FFF2-40B4-BE49-F238E27FC236}">
                <a16:creationId xmlns:a16="http://schemas.microsoft.com/office/drawing/2014/main" id="{DC156230-8B85-465A-86A5-866D573CDC34}"/>
              </a:ext>
            </a:extLst>
          </p:cNvPr>
          <p:cNvSpPr>
            <a:spLocks noChangeShapeType="1"/>
          </p:cNvSpPr>
          <p:nvPr/>
        </p:nvSpPr>
        <p:spPr bwMode="auto">
          <a:xfrm>
            <a:off x="3059113" y="2997200"/>
            <a:ext cx="3600450" cy="2736850"/>
          </a:xfrm>
          <a:prstGeom prst="line">
            <a:avLst/>
          </a:prstGeom>
          <a:noFill/>
          <a:ln w="57150">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7676" name="Text Box 92">
            <a:extLst>
              <a:ext uri="{FF2B5EF4-FFF2-40B4-BE49-F238E27FC236}">
                <a16:creationId xmlns:a16="http://schemas.microsoft.com/office/drawing/2014/main" id="{5E2D9FD1-79D4-4ACF-A953-5757B7AB4D8D}"/>
              </a:ext>
            </a:extLst>
          </p:cNvPr>
          <p:cNvSpPr txBox="1">
            <a:spLocks noChangeArrowheads="1"/>
          </p:cNvSpPr>
          <p:nvPr/>
        </p:nvSpPr>
        <p:spPr bwMode="auto">
          <a:xfrm>
            <a:off x="6994525" y="3775075"/>
            <a:ext cx="1595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006600"/>
                </a:solidFill>
                <a:latin typeface="Times New Roman" panose="02020603050405020304" pitchFamily="18" charset="0"/>
              </a:rPr>
              <a:t>AR=MR=P</a:t>
            </a:r>
          </a:p>
        </p:txBody>
      </p:sp>
      <p:sp>
        <p:nvSpPr>
          <p:cNvPr id="67677" name="Line 93">
            <a:extLst>
              <a:ext uri="{FF2B5EF4-FFF2-40B4-BE49-F238E27FC236}">
                <a16:creationId xmlns:a16="http://schemas.microsoft.com/office/drawing/2014/main" id="{BA55D8BA-3AA7-4207-AEF6-4CE9CC4F8195}"/>
              </a:ext>
            </a:extLst>
          </p:cNvPr>
          <p:cNvSpPr>
            <a:spLocks noChangeShapeType="1"/>
          </p:cNvSpPr>
          <p:nvPr/>
        </p:nvSpPr>
        <p:spPr bwMode="auto">
          <a:xfrm>
            <a:off x="5181600" y="4038600"/>
            <a:ext cx="0" cy="1905000"/>
          </a:xfrm>
          <a:prstGeom prst="line">
            <a:avLst/>
          </a:prstGeom>
          <a:noFill/>
          <a:ln w="28575">
            <a:solidFill>
              <a:srgbClr val="0000CC"/>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7678" name="Text Box 94">
            <a:extLst>
              <a:ext uri="{FF2B5EF4-FFF2-40B4-BE49-F238E27FC236}">
                <a16:creationId xmlns:a16="http://schemas.microsoft.com/office/drawing/2014/main" id="{E80615E3-6757-424A-9C32-B5E6756D5072}"/>
              </a:ext>
            </a:extLst>
          </p:cNvPr>
          <p:cNvSpPr txBox="1">
            <a:spLocks noChangeArrowheads="1"/>
          </p:cNvSpPr>
          <p:nvPr/>
        </p:nvSpPr>
        <p:spPr bwMode="auto">
          <a:xfrm>
            <a:off x="5257800" y="4343400"/>
            <a:ext cx="598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A50021"/>
                </a:solidFill>
                <a:latin typeface="Times New Roman" panose="02020603050405020304" pitchFamily="18" charset="0"/>
              </a:rPr>
              <a:t>E</a:t>
            </a:r>
            <a:r>
              <a:rPr kumimoji="1" lang="en-US" altLang="zh-CN" sz="1800"/>
              <a:t>′</a:t>
            </a:r>
          </a:p>
        </p:txBody>
      </p:sp>
      <p:sp>
        <p:nvSpPr>
          <p:cNvPr id="67679" name="Line 95">
            <a:extLst>
              <a:ext uri="{FF2B5EF4-FFF2-40B4-BE49-F238E27FC236}">
                <a16:creationId xmlns:a16="http://schemas.microsoft.com/office/drawing/2014/main" id="{D3162FA4-5822-4C76-8244-125F1FF1AC2E}"/>
              </a:ext>
            </a:extLst>
          </p:cNvPr>
          <p:cNvSpPr>
            <a:spLocks noChangeShapeType="1"/>
          </p:cNvSpPr>
          <p:nvPr/>
        </p:nvSpPr>
        <p:spPr bwMode="auto">
          <a:xfrm flipV="1">
            <a:off x="4876800" y="3505200"/>
            <a:ext cx="0" cy="2438400"/>
          </a:xfrm>
          <a:prstGeom prst="line">
            <a:avLst/>
          </a:prstGeom>
          <a:noFill/>
          <a:ln w="57150" cap="rnd" cmpd="thickThin">
            <a:solidFill>
              <a:srgbClr val="FF00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7680" name="Text Box 96">
            <a:extLst>
              <a:ext uri="{FF2B5EF4-FFF2-40B4-BE49-F238E27FC236}">
                <a16:creationId xmlns:a16="http://schemas.microsoft.com/office/drawing/2014/main" id="{E39C920A-D76C-4491-833F-DCB24DDFB456}"/>
              </a:ext>
            </a:extLst>
          </p:cNvPr>
          <p:cNvSpPr txBox="1">
            <a:spLocks noChangeArrowheads="1"/>
          </p:cNvSpPr>
          <p:nvPr/>
        </p:nvSpPr>
        <p:spPr bwMode="auto">
          <a:xfrm>
            <a:off x="4495800" y="4800600"/>
            <a:ext cx="598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000066"/>
                </a:solidFill>
                <a:latin typeface="Times New Roman" panose="02020603050405020304" pitchFamily="18" charset="0"/>
              </a:rPr>
              <a:t>E</a:t>
            </a:r>
            <a:r>
              <a:rPr kumimoji="1" lang="en-US" altLang="zh-CN" sz="1800"/>
              <a:t>″</a:t>
            </a:r>
          </a:p>
        </p:txBody>
      </p:sp>
      <p:sp>
        <p:nvSpPr>
          <p:cNvPr id="67681" name="Rectangle 97">
            <a:extLst>
              <a:ext uri="{FF2B5EF4-FFF2-40B4-BE49-F238E27FC236}">
                <a16:creationId xmlns:a16="http://schemas.microsoft.com/office/drawing/2014/main" id="{B8429EDD-EBF0-4A87-AEFB-46E969B6701D}"/>
              </a:ext>
            </a:extLst>
          </p:cNvPr>
          <p:cNvSpPr>
            <a:spLocks noChangeArrowheads="1"/>
          </p:cNvSpPr>
          <p:nvPr/>
        </p:nvSpPr>
        <p:spPr bwMode="auto">
          <a:xfrm>
            <a:off x="6084888" y="4292600"/>
            <a:ext cx="1444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eaLnBrk="1" hangingPunct="1">
              <a:spcBef>
                <a:spcPct val="0"/>
              </a:spcBef>
              <a:buFontTx/>
              <a:buNone/>
            </a:pPr>
            <a:r>
              <a:rPr kumimoji="1" lang="en-US" altLang="zh-CN" sz="2400" b="1">
                <a:solidFill>
                  <a:srgbClr val="FF0066"/>
                </a:solidFill>
                <a:latin typeface="Times New Roman" panose="02020603050405020304" pitchFamily="18" charset="0"/>
              </a:rPr>
              <a:t>AR</a:t>
            </a:r>
            <a:r>
              <a:rPr kumimoji="1" lang="en-US" altLang="zh-CN" sz="1800" b="1"/>
              <a:t>″</a:t>
            </a:r>
            <a:r>
              <a:rPr kumimoji="1" lang="en-US" altLang="zh-CN" sz="2400" b="1">
                <a:solidFill>
                  <a:srgbClr val="FF0066"/>
                </a:solidFill>
                <a:latin typeface="Times New Roman" panose="02020603050405020304" pitchFamily="18" charset="0"/>
              </a:rPr>
              <a:t>=P</a:t>
            </a:r>
            <a:r>
              <a:rPr kumimoji="1" lang="en-US" altLang="zh-CN" sz="1800" b="1"/>
              <a:t>″</a:t>
            </a:r>
          </a:p>
        </p:txBody>
      </p:sp>
      <p:sp>
        <p:nvSpPr>
          <p:cNvPr id="67682" name="Text Box 98">
            <a:extLst>
              <a:ext uri="{FF2B5EF4-FFF2-40B4-BE49-F238E27FC236}">
                <a16:creationId xmlns:a16="http://schemas.microsoft.com/office/drawing/2014/main" id="{FA09F265-98A1-4CBC-80A2-6DA13FE9B4BF}"/>
              </a:ext>
            </a:extLst>
          </p:cNvPr>
          <p:cNvSpPr txBox="1">
            <a:spLocks noChangeArrowheads="1"/>
          </p:cNvSpPr>
          <p:nvPr/>
        </p:nvSpPr>
        <p:spPr bwMode="auto">
          <a:xfrm>
            <a:off x="5105400" y="5410200"/>
            <a:ext cx="922338" cy="457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b="1">
                <a:solidFill>
                  <a:srgbClr val="FF0066"/>
                </a:solidFill>
                <a:latin typeface="Times New Roman" panose="02020603050405020304" pitchFamily="18" charset="0"/>
              </a:rPr>
              <a:t>MR</a:t>
            </a:r>
            <a:r>
              <a:rPr kumimoji="1" lang="en-US" altLang="zh-CN" sz="1800" b="1"/>
              <a:t>″</a:t>
            </a:r>
          </a:p>
        </p:txBody>
      </p:sp>
      <p:sp>
        <p:nvSpPr>
          <p:cNvPr id="67683" name="Text Box 99">
            <a:extLst>
              <a:ext uri="{FF2B5EF4-FFF2-40B4-BE49-F238E27FC236}">
                <a16:creationId xmlns:a16="http://schemas.microsoft.com/office/drawing/2014/main" id="{F473C58A-6ABE-4430-BD6A-E69F3665B7B9}"/>
              </a:ext>
            </a:extLst>
          </p:cNvPr>
          <p:cNvSpPr txBox="1">
            <a:spLocks noChangeArrowheads="1"/>
          </p:cNvSpPr>
          <p:nvPr/>
        </p:nvSpPr>
        <p:spPr bwMode="auto">
          <a:xfrm>
            <a:off x="8382000" y="57150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latin typeface="Times New Roman" panose="02020603050405020304" pitchFamily="18" charset="0"/>
              </a:rPr>
              <a:t>Q</a:t>
            </a:r>
          </a:p>
        </p:txBody>
      </p:sp>
      <p:sp>
        <p:nvSpPr>
          <p:cNvPr id="67684" name="Text Box 100">
            <a:extLst>
              <a:ext uri="{FF2B5EF4-FFF2-40B4-BE49-F238E27FC236}">
                <a16:creationId xmlns:a16="http://schemas.microsoft.com/office/drawing/2014/main" id="{07D187A0-865A-42B5-9CD5-FBB140CD80A2}"/>
              </a:ext>
            </a:extLst>
          </p:cNvPr>
          <p:cNvSpPr txBox="1">
            <a:spLocks noChangeArrowheads="1"/>
          </p:cNvSpPr>
          <p:nvPr/>
        </p:nvSpPr>
        <p:spPr bwMode="auto">
          <a:xfrm>
            <a:off x="2667000" y="18288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latin typeface="Times New Roman" panose="02020603050405020304" pitchFamily="18" charset="0"/>
              </a:rPr>
              <a:t>P</a:t>
            </a:r>
          </a:p>
        </p:txBody>
      </p:sp>
      <p:sp>
        <p:nvSpPr>
          <p:cNvPr id="67685" name="Text Box 101">
            <a:extLst>
              <a:ext uri="{FF2B5EF4-FFF2-40B4-BE49-F238E27FC236}">
                <a16:creationId xmlns:a16="http://schemas.microsoft.com/office/drawing/2014/main" id="{76BB4EF2-3DA1-4B35-BC96-8E77A549989F}"/>
              </a:ext>
            </a:extLst>
          </p:cNvPr>
          <p:cNvSpPr txBox="1">
            <a:spLocks noChangeArrowheads="1"/>
          </p:cNvSpPr>
          <p:nvPr/>
        </p:nvSpPr>
        <p:spPr bwMode="auto">
          <a:xfrm>
            <a:off x="5486400" y="5943600"/>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006600"/>
                </a:solidFill>
                <a:latin typeface="Times New Roman" panose="02020603050405020304" pitchFamily="18" charset="0"/>
              </a:rPr>
              <a:t>M</a:t>
            </a:r>
          </a:p>
        </p:txBody>
      </p:sp>
      <p:sp>
        <p:nvSpPr>
          <p:cNvPr id="67686" name="Text Box 102">
            <a:extLst>
              <a:ext uri="{FF2B5EF4-FFF2-40B4-BE49-F238E27FC236}">
                <a16:creationId xmlns:a16="http://schemas.microsoft.com/office/drawing/2014/main" id="{77CF2785-DC04-48DF-BE2B-70C531D78A05}"/>
              </a:ext>
            </a:extLst>
          </p:cNvPr>
          <p:cNvSpPr txBox="1">
            <a:spLocks noChangeArrowheads="1"/>
          </p:cNvSpPr>
          <p:nvPr/>
        </p:nvSpPr>
        <p:spPr bwMode="auto">
          <a:xfrm>
            <a:off x="5029200" y="5943600"/>
            <a:ext cx="684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0000CC"/>
                </a:solidFill>
                <a:latin typeface="Times New Roman" panose="02020603050405020304" pitchFamily="18" charset="0"/>
              </a:rPr>
              <a:t>M</a:t>
            </a:r>
            <a:r>
              <a:rPr kumimoji="1" lang="en-US" altLang="zh-CN" sz="1800"/>
              <a:t>′</a:t>
            </a:r>
          </a:p>
        </p:txBody>
      </p:sp>
      <p:sp>
        <p:nvSpPr>
          <p:cNvPr id="67687" name="Text Box 103">
            <a:extLst>
              <a:ext uri="{FF2B5EF4-FFF2-40B4-BE49-F238E27FC236}">
                <a16:creationId xmlns:a16="http://schemas.microsoft.com/office/drawing/2014/main" id="{EDCB7620-2166-4E86-82BF-8123137C01BC}"/>
              </a:ext>
            </a:extLst>
          </p:cNvPr>
          <p:cNvSpPr txBox="1">
            <a:spLocks noChangeArrowheads="1"/>
          </p:cNvSpPr>
          <p:nvPr/>
        </p:nvSpPr>
        <p:spPr bwMode="auto">
          <a:xfrm>
            <a:off x="4572000" y="5943600"/>
            <a:ext cx="684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FF0066"/>
                </a:solidFill>
                <a:latin typeface="Times New Roman" panose="02020603050405020304" pitchFamily="18" charset="0"/>
              </a:rPr>
              <a:t>M</a:t>
            </a:r>
            <a:r>
              <a:rPr kumimoji="1" lang="en-US" altLang="zh-CN" sz="1800"/>
              <a:t>″</a:t>
            </a:r>
          </a:p>
        </p:txBody>
      </p:sp>
      <p:sp>
        <p:nvSpPr>
          <p:cNvPr id="67688" name="Text Box 104">
            <a:extLst>
              <a:ext uri="{FF2B5EF4-FFF2-40B4-BE49-F238E27FC236}">
                <a16:creationId xmlns:a16="http://schemas.microsoft.com/office/drawing/2014/main" id="{6A1B3243-09A4-462E-BA3C-F394339C2FCB}"/>
              </a:ext>
            </a:extLst>
          </p:cNvPr>
          <p:cNvSpPr txBox="1">
            <a:spLocks noChangeArrowheads="1"/>
          </p:cNvSpPr>
          <p:nvPr/>
        </p:nvSpPr>
        <p:spPr bwMode="auto">
          <a:xfrm>
            <a:off x="2590800" y="40386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006600"/>
                </a:solidFill>
                <a:latin typeface="Times New Roman" panose="02020603050405020304" pitchFamily="18" charset="0"/>
              </a:rPr>
              <a:t>N</a:t>
            </a:r>
          </a:p>
        </p:txBody>
      </p:sp>
      <p:sp>
        <p:nvSpPr>
          <p:cNvPr id="67689" name="Text Box 105">
            <a:extLst>
              <a:ext uri="{FF2B5EF4-FFF2-40B4-BE49-F238E27FC236}">
                <a16:creationId xmlns:a16="http://schemas.microsoft.com/office/drawing/2014/main" id="{DD5BCA75-D017-4CAF-BDCC-2B26DF66965D}"/>
              </a:ext>
            </a:extLst>
          </p:cNvPr>
          <p:cNvSpPr txBox="1">
            <a:spLocks noChangeArrowheads="1"/>
          </p:cNvSpPr>
          <p:nvPr/>
        </p:nvSpPr>
        <p:spPr bwMode="auto">
          <a:xfrm>
            <a:off x="2590800" y="3733800"/>
            <a:ext cx="633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0000CC"/>
                </a:solidFill>
                <a:latin typeface="Times New Roman" panose="02020603050405020304" pitchFamily="18" charset="0"/>
              </a:rPr>
              <a:t>N</a:t>
            </a:r>
            <a:r>
              <a:rPr kumimoji="1" lang="en-US" altLang="zh-CN" sz="1800"/>
              <a:t>′</a:t>
            </a:r>
          </a:p>
        </p:txBody>
      </p:sp>
      <p:sp>
        <p:nvSpPr>
          <p:cNvPr id="67690" name="Text Box 106">
            <a:extLst>
              <a:ext uri="{FF2B5EF4-FFF2-40B4-BE49-F238E27FC236}">
                <a16:creationId xmlns:a16="http://schemas.microsoft.com/office/drawing/2014/main" id="{358719E9-5CBF-4099-A9AA-0D9C437F6915}"/>
              </a:ext>
            </a:extLst>
          </p:cNvPr>
          <p:cNvSpPr txBox="1">
            <a:spLocks noChangeArrowheads="1"/>
          </p:cNvSpPr>
          <p:nvPr/>
        </p:nvSpPr>
        <p:spPr bwMode="auto">
          <a:xfrm>
            <a:off x="2590800" y="3276600"/>
            <a:ext cx="633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r>
              <a:rPr kumimoji="1" lang="en-US" altLang="zh-CN" sz="2400">
                <a:solidFill>
                  <a:srgbClr val="FF0066"/>
                </a:solidFill>
                <a:latin typeface="Times New Roman" panose="02020603050405020304" pitchFamily="18" charset="0"/>
              </a:rPr>
              <a:t>N</a:t>
            </a:r>
            <a:r>
              <a:rPr kumimoji="1" lang="en-US" altLang="zh-CN" sz="1800"/>
              <a:t>″</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7586"/>
                                        </p:tgtEl>
                                        <p:attrNameLst>
                                          <p:attrName>style.visibility</p:attrName>
                                        </p:attrNameLst>
                                      </p:cBhvr>
                                      <p:to>
                                        <p:strVal val="visible"/>
                                      </p:to>
                                    </p:set>
                                    <p:anim calcmode="lin" valueType="num">
                                      <p:cBhvr additive="base">
                                        <p:cTn id="7" dur="500" fill="hold"/>
                                        <p:tgtEl>
                                          <p:spTgt spid="67586"/>
                                        </p:tgtEl>
                                        <p:attrNameLst>
                                          <p:attrName>ppt_x</p:attrName>
                                        </p:attrNameLst>
                                      </p:cBhvr>
                                      <p:tavLst>
                                        <p:tav tm="0">
                                          <p:val>
                                            <p:strVal val="0-#ppt_w/2"/>
                                          </p:val>
                                        </p:tav>
                                        <p:tav tm="100000">
                                          <p:val>
                                            <p:strVal val="#ppt_x"/>
                                          </p:val>
                                        </p:tav>
                                      </p:tavLst>
                                    </p:anim>
                                    <p:anim calcmode="lin" valueType="num">
                                      <p:cBhvr additive="base">
                                        <p:cTn id="8" dur="500" fill="hold"/>
                                        <p:tgtEl>
                                          <p:spTgt spid="6758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67654"/>
                                        </p:tgtEl>
                                        <p:attrNameLst>
                                          <p:attrName>style.visibility</p:attrName>
                                        </p:attrNameLst>
                                      </p:cBhvr>
                                      <p:to>
                                        <p:strVal val="visible"/>
                                      </p:to>
                                    </p:set>
                                    <p:anim calcmode="lin" valueType="num">
                                      <p:cBhvr additive="base">
                                        <p:cTn id="13" dur="500" fill="hold"/>
                                        <p:tgtEl>
                                          <p:spTgt spid="67654"/>
                                        </p:tgtEl>
                                        <p:attrNameLst>
                                          <p:attrName>ppt_x</p:attrName>
                                        </p:attrNameLst>
                                      </p:cBhvr>
                                      <p:tavLst>
                                        <p:tav tm="0">
                                          <p:val>
                                            <p:strVal val="0-#ppt_w/2"/>
                                          </p:val>
                                        </p:tav>
                                        <p:tav tm="100000">
                                          <p:val>
                                            <p:strVal val="#ppt_x"/>
                                          </p:val>
                                        </p:tav>
                                      </p:tavLst>
                                    </p:anim>
                                    <p:anim calcmode="lin" valueType="num">
                                      <p:cBhvr additive="base">
                                        <p:cTn id="14" dur="500" fill="hold"/>
                                        <p:tgtEl>
                                          <p:spTgt spid="6765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7684"/>
                                        </p:tgtEl>
                                        <p:attrNameLst>
                                          <p:attrName>style.visibility</p:attrName>
                                        </p:attrNameLst>
                                      </p:cBhvr>
                                      <p:to>
                                        <p:strVal val="visible"/>
                                      </p:to>
                                    </p:set>
                                    <p:anim calcmode="lin" valueType="num">
                                      <p:cBhvr additive="base">
                                        <p:cTn id="19" dur="500" fill="hold"/>
                                        <p:tgtEl>
                                          <p:spTgt spid="67684"/>
                                        </p:tgtEl>
                                        <p:attrNameLst>
                                          <p:attrName>ppt_x</p:attrName>
                                        </p:attrNameLst>
                                      </p:cBhvr>
                                      <p:tavLst>
                                        <p:tav tm="0">
                                          <p:val>
                                            <p:strVal val="0-#ppt_w/2"/>
                                          </p:val>
                                        </p:tav>
                                        <p:tav tm="100000">
                                          <p:val>
                                            <p:strVal val="#ppt_x"/>
                                          </p:val>
                                        </p:tav>
                                      </p:tavLst>
                                    </p:anim>
                                    <p:anim calcmode="lin" valueType="num">
                                      <p:cBhvr additive="base">
                                        <p:cTn id="20" dur="500" fill="hold"/>
                                        <p:tgtEl>
                                          <p:spTgt spid="6768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67655"/>
                                        </p:tgtEl>
                                        <p:attrNameLst>
                                          <p:attrName>style.visibility</p:attrName>
                                        </p:attrNameLst>
                                      </p:cBhvr>
                                      <p:to>
                                        <p:strVal val="visible"/>
                                      </p:to>
                                    </p:set>
                                    <p:anim calcmode="lin" valueType="num">
                                      <p:cBhvr additive="base">
                                        <p:cTn id="25" dur="500" fill="hold"/>
                                        <p:tgtEl>
                                          <p:spTgt spid="67655"/>
                                        </p:tgtEl>
                                        <p:attrNameLst>
                                          <p:attrName>ppt_x</p:attrName>
                                        </p:attrNameLst>
                                      </p:cBhvr>
                                      <p:tavLst>
                                        <p:tav tm="0">
                                          <p:val>
                                            <p:strVal val="0-#ppt_w/2"/>
                                          </p:val>
                                        </p:tav>
                                        <p:tav tm="100000">
                                          <p:val>
                                            <p:strVal val="#ppt_x"/>
                                          </p:val>
                                        </p:tav>
                                      </p:tavLst>
                                    </p:anim>
                                    <p:anim calcmode="lin" valueType="num">
                                      <p:cBhvr additive="base">
                                        <p:cTn id="26" dur="500" fill="hold"/>
                                        <p:tgtEl>
                                          <p:spTgt spid="6765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7683"/>
                                        </p:tgtEl>
                                        <p:attrNameLst>
                                          <p:attrName>style.visibility</p:attrName>
                                        </p:attrNameLst>
                                      </p:cBhvr>
                                      <p:to>
                                        <p:strVal val="visible"/>
                                      </p:to>
                                    </p:set>
                                    <p:anim calcmode="lin" valueType="num">
                                      <p:cBhvr additive="base">
                                        <p:cTn id="31" dur="500" fill="hold"/>
                                        <p:tgtEl>
                                          <p:spTgt spid="67683"/>
                                        </p:tgtEl>
                                        <p:attrNameLst>
                                          <p:attrName>ppt_x</p:attrName>
                                        </p:attrNameLst>
                                      </p:cBhvr>
                                      <p:tavLst>
                                        <p:tav tm="0">
                                          <p:val>
                                            <p:strVal val="0-#ppt_w/2"/>
                                          </p:val>
                                        </p:tav>
                                        <p:tav tm="100000">
                                          <p:val>
                                            <p:strVal val="#ppt_x"/>
                                          </p:val>
                                        </p:tav>
                                      </p:tavLst>
                                    </p:anim>
                                    <p:anim calcmode="lin" valueType="num">
                                      <p:cBhvr additive="base">
                                        <p:cTn id="32" dur="500" fill="hold"/>
                                        <p:tgtEl>
                                          <p:spTgt spid="67683"/>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7666"/>
                                        </p:tgtEl>
                                        <p:attrNameLst>
                                          <p:attrName>style.visibility</p:attrName>
                                        </p:attrNameLst>
                                      </p:cBhvr>
                                      <p:to>
                                        <p:strVal val="visible"/>
                                      </p:to>
                                    </p:set>
                                    <p:anim calcmode="lin" valueType="num">
                                      <p:cBhvr additive="base">
                                        <p:cTn id="37" dur="500" fill="hold"/>
                                        <p:tgtEl>
                                          <p:spTgt spid="67666"/>
                                        </p:tgtEl>
                                        <p:attrNameLst>
                                          <p:attrName>ppt_x</p:attrName>
                                        </p:attrNameLst>
                                      </p:cBhvr>
                                      <p:tavLst>
                                        <p:tav tm="0">
                                          <p:val>
                                            <p:strVal val="0-#ppt_w/2"/>
                                          </p:val>
                                        </p:tav>
                                        <p:tav tm="100000">
                                          <p:val>
                                            <p:strVal val="#ppt_x"/>
                                          </p:val>
                                        </p:tav>
                                      </p:tavLst>
                                    </p:anim>
                                    <p:anim calcmode="lin" valueType="num">
                                      <p:cBhvr additive="base">
                                        <p:cTn id="38" dur="500" fill="hold"/>
                                        <p:tgtEl>
                                          <p:spTgt spid="6766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67659"/>
                                        </p:tgtEl>
                                        <p:attrNameLst>
                                          <p:attrName>style.visibility</p:attrName>
                                        </p:attrNameLst>
                                      </p:cBhvr>
                                      <p:to>
                                        <p:strVal val="visible"/>
                                      </p:to>
                                    </p:set>
                                    <p:anim calcmode="lin" valueType="num">
                                      <p:cBhvr additive="base">
                                        <p:cTn id="43" dur="500" fill="hold"/>
                                        <p:tgtEl>
                                          <p:spTgt spid="67659"/>
                                        </p:tgtEl>
                                        <p:attrNameLst>
                                          <p:attrName>ppt_x</p:attrName>
                                        </p:attrNameLst>
                                      </p:cBhvr>
                                      <p:tavLst>
                                        <p:tav tm="0">
                                          <p:val>
                                            <p:strVal val="0-#ppt_w/2"/>
                                          </p:val>
                                        </p:tav>
                                        <p:tav tm="100000">
                                          <p:val>
                                            <p:strVal val="#ppt_x"/>
                                          </p:val>
                                        </p:tav>
                                      </p:tavLst>
                                    </p:anim>
                                    <p:anim calcmode="lin" valueType="num">
                                      <p:cBhvr additive="base">
                                        <p:cTn id="44" dur="500" fill="hold"/>
                                        <p:tgtEl>
                                          <p:spTgt spid="6765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67663">
                                            <p:txEl>
                                              <p:pRg st="0" end="0"/>
                                            </p:txEl>
                                          </p:spTgt>
                                        </p:tgtEl>
                                        <p:attrNameLst>
                                          <p:attrName>style.visibility</p:attrName>
                                        </p:attrNameLst>
                                      </p:cBhvr>
                                      <p:to>
                                        <p:strVal val="visible"/>
                                      </p:to>
                                    </p:set>
                                    <p:anim calcmode="lin" valueType="num">
                                      <p:cBhvr additive="base">
                                        <p:cTn id="49" dur="500" fill="hold"/>
                                        <p:tgtEl>
                                          <p:spTgt spid="67663">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766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67658"/>
                                        </p:tgtEl>
                                        <p:attrNameLst>
                                          <p:attrName>style.visibility</p:attrName>
                                        </p:attrNameLst>
                                      </p:cBhvr>
                                      <p:to>
                                        <p:strVal val="visible"/>
                                      </p:to>
                                    </p:set>
                                    <p:anim calcmode="lin" valueType="num">
                                      <p:cBhvr additive="base">
                                        <p:cTn id="55" dur="500" fill="hold"/>
                                        <p:tgtEl>
                                          <p:spTgt spid="67658"/>
                                        </p:tgtEl>
                                        <p:attrNameLst>
                                          <p:attrName>ppt_x</p:attrName>
                                        </p:attrNameLst>
                                      </p:cBhvr>
                                      <p:tavLst>
                                        <p:tav tm="0">
                                          <p:val>
                                            <p:strVal val="0-#ppt_w/2"/>
                                          </p:val>
                                        </p:tav>
                                        <p:tav tm="100000">
                                          <p:val>
                                            <p:strVal val="#ppt_x"/>
                                          </p:val>
                                        </p:tav>
                                      </p:tavLst>
                                    </p:anim>
                                    <p:anim calcmode="lin" valueType="num">
                                      <p:cBhvr additive="base">
                                        <p:cTn id="56" dur="500" fill="hold"/>
                                        <p:tgtEl>
                                          <p:spTgt spid="6765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2" name="WHOOSH.WAV"/>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7667"/>
                                        </p:tgtEl>
                                        <p:attrNameLst>
                                          <p:attrName>style.visibility</p:attrName>
                                        </p:attrNameLst>
                                      </p:cBhvr>
                                      <p:to>
                                        <p:strVal val="visible"/>
                                      </p:to>
                                    </p:set>
                                    <p:anim calcmode="lin" valueType="num">
                                      <p:cBhvr additive="base">
                                        <p:cTn id="61" dur="500" fill="hold"/>
                                        <p:tgtEl>
                                          <p:spTgt spid="67667"/>
                                        </p:tgtEl>
                                        <p:attrNameLst>
                                          <p:attrName>ppt_x</p:attrName>
                                        </p:attrNameLst>
                                      </p:cBhvr>
                                      <p:tavLst>
                                        <p:tav tm="0">
                                          <p:val>
                                            <p:strVal val="0-#ppt_w/2"/>
                                          </p:val>
                                        </p:tav>
                                        <p:tav tm="100000">
                                          <p:val>
                                            <p:strVal val="#ppt_x"/>
                                          </p:val>
                                        </p:tav>
                                      </p:tavLst>
                                    </p:anim>
                                    <p:anim calcmode="lin" valueType="num">
                                      <p:cBhvr additive="base">
                                        <p:cTn id="62" dur="500" fill="hold"/>
                                        <p:tgtEl>
                                          <p:spTgt spid="67667"/>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nodeType="clickEffect">
                                  <p:stCondLst>
                                    <p:cond delay="0"/>
                                  </p:stCondLst>
                                  <p:childTnLst>
                                    <p:set>
                                      <p:cBhvr>
                                        <p:cTn id="66" dur="1" fill="hold">
                                          <p:stCondLst>
                                            <p:cond delay="0"/>
                                          </p:stCondLst>
                                        </p:cTn>
                                        <p:tgtEl>
                                          <p:spTgt spid="67673"/>
                                        </p:tgtEl>
                                        <p:attrNameLst>
                                          <p:attrName>style.visibility</p:attrName>
                                        </p:attrNameLst>
                                      </p:cBhvr>
                                      <p:to>
                                        <p:strVal val="visible"/>
                                      </p:to>
                                    </p:set>
                                    <p:anim calcmode="lin" valueType="num">
                                      <p:cBhvr additive="base">
                                        <p:cTn id="67" dur="500" fill="hold"/>
                                        <p:tgtEl>
                                          <p:spTgt spid="67673"/>
                                        </p:tgtEl>
                                        <p:attrNameLst>
                                          <p:attrName>ppt_x</p:attrName>
                                        </p:attrNameLst>
                                      </p:cBhvr>
                                      <p:tavLst>
                                        <p:tav tm="0">
                                          <p:val>
                                            <p:strVal val="0-#ppt_w/2"/>
                                          </p:val>
                                        </p:tav>
                                        <p:tav tm="100000">
                                          <p:val>
                                            <p:strVal val="#ppt_x"/>
                                          </p:val>
                                        </p:tav>
                                      </p:tavLst>
                                    </p:anim>
                                    <p:anim calcmode="lin" valueType="num">
                                      <p:cBhvr additive="base">
                                        <p:cTn id="68" dur="500" fill="hold"/>
                                        <p:tgtEl>
                                          <p:spTgt spid="67673"/>
                                        </p:tgtEl>
                                        <p:attrNameLst>
                                          <p:attrName>ppt_y</p:attrName>
                                        </p:attrNameLst>
                                      </p:cBhvr>
                                      <p:tavLst>
                                        <p:tav tm="0">
                                          <p:val>
                                            <p:strVal val="#ppt_y"/>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67676"/>
                                        </p:tgtEl>
                                        <p:attrNameLst>
                                          <p:attrName>style.visibility</p:attrName>
                                        </p:attrNameLst>
                                      </p:cBhvr>
                                      <p:to>
                                        <p:strVal val="visible"/>
                                      </p:to>
                                    </p:set>
                                    <p:anim calcmode="lin" valueType="num">
                                      <p:cBhvr additive="base">
                                        <p:cTn id="73" dur="500" fill="hold"/>
                                        <p:tgtEl>
                                          <p:spTgt spid="67676"/>
                                        </p:tgtEl>
                                        <p:attrNameLst>
                                          <p:attrName>ppt_x</p:attrName>
                                        </p:attrNameLst>
                                      </p:cBhvr>
                                      <p:tavLst>
                                        <p:tav tm="0">
                                          <p:val>
                                            <p:strVal val="0-#ppt_w/2"/>
                                          </p:val>
                                        </p:tav>
                                        <p:tav tm="100000">
                                          <p:val>
                                            <p:strVal val="#ppt_x"/>
                                          </p:val>
                                        </p:tav>
                                      </p:tavLst>
                                    </p:anim>
                                    <p:anim calcmode="lin" valueType="num">
                                      <p:cBhvr additive="base">
                                        <p:cTn id="74" dur="500" fill="hold"/>
                                        <p:tgtEl>
                                          <p:spTgt spid="67676"/>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67665"/>
                                        </p:tgtEl>
                                        <p:attrNameLst>
                                          <p:attrName>style.visibility</p:attrName>
                                        </p:attrNameLst>
                                      </p:cBhvr>
                                      <p:to>
                                        <p:strVal val="visible"/>
                                      </p:to>
                                    </p:set>
                                    <p:anim calcmode="lin" valueType="num">
                                      <p:cBhvr additive="base">
                                        <p:cTn id="79" dur="500" fill="hold"/>
                                        <p:tgtEl>
                                          <p:spTgt spid="67665"/>
                                        </p:tgtEl>
                                        <p:attrNameLst>
                                          <p:attrName>ppt_x</p:attrName>
                                        </p:attrNameLst>
                                      </p:cBhvr>
                                      <p:tavLst>
                                        <p:tav tm="0">
                                          <p:val>
                                            <p:strVal val="0-#ppt_w/2"/>
                                          </p:val>
                                        </p:tav>
                                        <p:tav tm="100000">
                                          <p:val>
                                            <p:strVal val="#ppt_x"/>
                                          </p:val>
                                        </p:tav>
                                      </p:tavLst>
                                    </p:anim>
                                    <p:anim calcmode="lin" valueType="num">
                                      <p:cBhvr additive="base">
                                        <p:cTn id="80" dur="500" fill="hold"/>
                                        <p:tgtEl>
                                          <p:spTgt spid="67665"/>
                                        </p:tgtEl>
                                        <p:attrNameLst>
                                          <p:attrName>ppt_y</p:attrName>
                                        </p:attrNameLst>
                                      </p:cBhvr>
                                      <p:tavLst>
                                        <p:tav tm="0">
                                          <p:val>
                                            <p:strVal val="#ppt_y"/>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8" fill="hold" nodeType="clickEffect">
                                  <p:stCondLst>
                                    <p:cond delay="0"/>
                                  </p:stCondLst>
                                  <p:childTnLst>
                                    <p:set>
                                      <p:cBhvr>
                                        <p:cTn id="84" dur="1" fill="hold">
                                          <p:stCondLst>
                                            <p:cond delay="0"/>
                                          </p:stCondLst>
                                        </p:cTn>
                                        <p:tgtEl>
                                          <p:spTgt spid="67660"/>
                                        </p:tgtEl>
                                        <p:attrNameLst>
                                          <p:attrName>style.visibility</p:attrName>
                                        </p:attrNameLst>
                                      </p:cBhvr>
                                      <p:to>
                                        <p:strVal val="visible"/>
                                      </p:to>
                                    </p:set>
                                    <p:anim calcmode="lin" valueType="num">
                                      <p:cBhvr additive="base">
                                        <p:cTn id="85" dur="500" fill="hold"/>
                                        <p:tgtEl>
                                          <p:spTgt spid="67660"/>
                                        </p:tgtEl>
                                        <p:attrNameLst>
                                          <p:attrName>ppt_x</p:attrName>
                                        </p:attrNameLst>
                                      </p:cBhvr>
                                      <p:tavLst>
                                        <p:tav tm="0">
                                          <p:val>
                                            <p:strVal val="0-#ppt_w/2"/>
                                          </p:val>
                                        </p:tav>
                                        <p:tav tm="100000">
                                          <p:val>
                                            <p:strVal val="#ppt_x"/>
                                          </p:val>
                                        </p:tav>
                                      </p:tavLst>
                                    </p:anim>
                                    <p:anim calcmode="lin" valueType="num">
                                      <p:cBhvr additive="base">
                                        <p:cTn id="86" dur="500" fill="hold"/>
                                        <p:tgtEl>
                                          <p:spTgt spid="6766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3"/>
                                            </p:cond>
                                          </p:stCondLst>
                                          <p:endCondLst>
                                            <p:cond evt="onStopAudio" delay="0">
                                              <p:tgtEl>
                                                <p:sldTgt/>
                                              </p:tgtEl>
                                            </p:cond>
                                          </p:endCondLst>
                                        </p:cTn>
                                        <p:tgtEl>
                                          <p:sndTgt r:embed="rId2" name="WHOOSH.WAV"/>
                                        </p:tgtEl>
                                      </p:cMediaNode>
                                    </p:audio>
                                  </p:sub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67685"/>
                                        </p:tgtEl>
                                        <p:attrNameLst>
                                          <p:attrName>style.visibility</p:attrName>
                                        </p:attrNameLst>
                                      </p:cBhvr>
                                      <p:to>
                                        <p:strVal val="visible"/>
                                      </p:to>
                                    </p:set>
                                    <p:anim calcmode="lin" valueType="num">
                                      <p:cBhvr additive="base">
                                        <p:cTn id="91" dur="500" fill="hold"/>
                                        <p:tgtEl>
                                          <p:spTgt spid="67685"/>
                                        </p:tgtEl>
                                        <p:attrNameLst>
                                          <p:attrName>ppt_x</p:attrName>
                                        </p:attrNameLst>
                                      </p:cBhvr>
                                      <p:tavLst>
                                        <p:tav tm="0">
                                          <p:val>
                                            <p:strVal val="0-#ppt_w/2"/>
                                          </p:val>
                                        </p:tav>
                                        <p:tav tm="100000">
                                          <p:val>
                                            <p:strVal val="#ppt_x"/>
                                          </p:val>
                                        </p:tav>
                                      </p:tavLst>
                                    </p:anim>
                                    <p:anim calcmode="lin" valueType="num">
                                      <p:cBhvr additive="base">
                                        <p:cTn id="92" dur="500" fill="hold"/>
                                        <p:tgtEl>
                                          <p:spTgt spid="67685"/>
                                        </p:tgtEl>
                                        <p:attrNameLst>
                                          <p:attrName>ppt_y</p:attrName>
                                        </p:attrNameLst>
                                      </p:cBhvr>
                                      <p:tavLst>
                                        <p:tav tm="0">
                                          <p:val>
                                            <p:strVal val="#ppt_y"/>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67688"/>
                                        </p:tgtEl>
                                        <p:attrNameLst>
                                          <p:attrName>style.visibility</p:attrName>
                                        </p:attrNameLst>
                                      </p:cBhvr>
                                      <p:to>
                                        <p:strVal val="visible"/>
                                      </p:to>
                                    </p:set>
                                    <p:anim calcmode="lin" valueType="num">
                                      <p:cBhvr additive="base">
                                        <p:cTn id="97" dur="500" fill="hold"/>
                                        <p:tgtEl>
                                          <p:spTgt spid="67688"/>
                                        </p:tgtEl>
                                        <p:attrNameLst>
                                          <p:attrName>ppt_x</p:attrName>
                                        </p:attrNameLst>
                                      </p:cBhvr>
                                      <p:tavLst>
                                        <p:tav tm="0">
                                          <p:val>
                                            <p:strVal val="0-#ppt_w/2"/>
                                          </p:val>
                                        </p:tav>
                                        <p:tav tm="100000">
                                          <p:val>
                                            <p:strVal val="#ppt_x"/>
                                          </p:val>
                                        </p:tav>
                                      </p:tavLst>
                                    </p:anim>
                                    <p:anim calcmode="lin" valueType="num">
                                      <p:cBhvr additive="base">
                                        <p:cTn id="98" dur="500" fill="hold"/>
                                        <p:tgtEl>
                                          <p:spTgt spid="67688"/>
                                        </p:tgtEl>
                                        <p:attrNameLst>
                                          <p:attrName>ppt_y</p:attrName>
                                        </p:attrNameLst>
                                      </p:cBhvr>
                                      <p:tavLst>
                                        <p:tav tm="0">
                                          <p:val>
                                            <p:strVal val="#ppt_y"/>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8" fill="hold" nodeType="clickEffect">
                                  <p:stCondLst>
                                    <p:cond delay="0"/>
                                  </p:stCondLst>
                                  <p:childTnLst>
                                    <p:set>
                                      <p:cBhvr>
                                        <p:cTn id="102" dur="1" fill="hold">
                                          <p:stCondLst>
                                            <p:cond delay="0"/>
                                          </p:stCondLst>
                                        </p:cTn>
                                        <p:tgtEl>
                                          <p:spTgt spid="67674"/>
                                        </p:tgtEl>
                                        <p:attrNameLst>
                                          <p:attrName>style.visibility</p:attrName>
                                        </p:attrNameLst>
                                      </p:cBhvr>
                                      <p:to>
                                        <p:strVal val="visible"/>
                                      </p:to>
                                    </p:set>
                                    <p:anim calcmode="lin" valueType="num">
                                      <p:cBhvr additive="base">
                                        <p:cTn id="103" dur="500" fill="hold"/>
                                        <p:tgtEl>
                                          <p:spTgt spid="67674"/>
                                        </p:tgtEl>
                                        <p:attrNameLst>
                                          <p:attrName>ppt_x</p:attrName>
                                        </p:attrNameLst>
                                      </p:cBhvr>
                                      <p:tavLst>
                                        <p:tav tm="0">
                                          <p:val>
                                            <p:strVal val="0-#ppt_w/2"/>
                                          </p:val>
                                        </p:tav>
                                        <p:tav tm="100000">
                                          <p:val>
                                            <p:strVal val="#ppt_x"/>
                                          </p:val>
                                        </p:tav>
                                      </p:tavLst>
                                    </p:anim>
                                    <p:anim calcmode="lin" valueType="num">
                                      <p:cBhvr additive="base">
                                        <p:cTn id="104" dur="500" fill="hold"/>
                                        <p:tgtEl>
                                          <p:spTgt spid="67674"/>
                                        </p:tgtEl>
                                        <p:attrNameLst>
                                          <p:attrName>ppt_y</p:attrName>
                                        </p:attrNameLst>
                                      </p:cBhvr>
                                      <p:tavLst>
                                        <p:tav tm="0">
                                          <p:val>
                                            <p:strVal val="#ppt_y"/>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67662"/>
                                        </p:tgtEl>
                                        <p:attrNameLst>
                                          <p:attrName>style.visibility</p:attrName>
                                        </p:attrNameLst>
                                      </p:cBhvr>
                                      <p:to>
                                        <p:strVal val="visible"/>
                                      </p:to>
                                    </p:set>
                                    <p:anim calcmode="lin" valueType="num">
                                      <p:cBhvr additive="base">
                                        <p:cTn id="109" dur="500" fill="hold"/>
                                        <p:tgtEl>
                                          <p:spTgt spid="67662"/>
                                        </p:tgtEl>
                                        <p:attrNameLst>
                                          <p:attrName>ppt_x</p:attrName>
                                        </p:attrNameLst>
                                      </p:cBhvr>
                                      <p:tavLst>
                                        <p:tav tm="0">
                                          <p:val>
                                            <p:strVal val="0-#ppt_w/2"/>
                                          </p:val>
                                        </p:tav>
                                        <p:tav tm="100000">
                                          <p:val>
                                            <p:strVal val="#ppt_x"/>
                                          </p:val>
                                        </p:tav>
                                      </p:tavLst>
                                    </p:anim>
                                    <p:anim calcmode="lin" valueType="num">
                                      <p:cBhvr additive="base">
                                        <p:cTn id="110" dur="500" fill="hold"/>
                                        <p:tgtEl>
                                          <p:spTgt spid="6766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7"/>
                                            </p:cond>
                                          </p:stCondLst>
                                          <p:endCondLst>
                                            <p:cond evt="onStopAudio" delay="0">
                                              <p:tgtEl>
                                                <p:sldTgt/>
                                              </p:tgtEl>
                                            </p:cond>
                                          </p:endCondLst>
                                        </p:cTn>
                                        <p:tgtEl>
                                          <p:sndTgt r:embed="rId2" name="WHOOSH.WAV"/>
                                        </p:tgtEl>
                                      </p:cMediaNode>
                                    </p:audio>
                                  </p:subTnLst>
                                </p:cTn>
                              </p:par>
                            </p:childTnLst>
                          </p:cTn>
                        </p:par>
                      </p:childTnLst>
                    </p:cTn>
                  </p:par>
                  <p:par>
                    <p:cTn id="111" fill="hold" nodeType="clickPar">
                      <p:stCondLst>
                        <p:cond delay="indefinite"/>
                      </p:stCondLst>
                      <p:childTnLst>
                        <p:par>
                          <p:cTn id="112" fill="hold" nodeType="withGroup">
                            <p:stCondLst>
                              <p:cond delay="0"/>
                            </p:stCondLst>
                            <p:childTnLst>
                              <p:par>
                                <p:cTn id="113" presetID="2" presetClass="entr" presetSubtype="8" fill="hold" nodeType="clickEffect">
                                  <p:stCondLst>
                                    <p:cond delay="0"/>
                                  </p:stCondLst>
                                  <p:childTnLst>
                                    <p:set>
                                      <p:cBhvr>
                                        <p:cTn id="114" dur="1" fill="hold">
                                          <p:stCondLst>
                                            <p:cond delay="0"/>
                                          </p:stCondLst>
                                        </p:cTn>
                                        <p:tgtEl>
                                          <p:spTgt spid="67675"/>
                                        </p:tgtEl>
                                        <p:attrNameLst>
                                          <p:attrName>style.visibility</p:attrName>
                                        </p:attrNameLst>
                                      </p:cBhvr>
                                      <p:to>
                                        <p:strVal val="visible"/>
                                      </p:to>
                                    </p:set>
                                    <p:anim calcmode="lin" valueType="num">
                                      <p:cBhvr additive="base">
                                        <p:cTn id="115" dur="500" fill="hold"/>
                                        <p:tgtEl>
                                          <p:spTgt spid="67675"/>
                                        </p:tgtEl>
                                        <p:attrNameLst>
                                          <p:attrName>ppt_x</p:attrName>
                                        </p:attrNameLst>
                                      </p:cBhvr>
                                      <p:tavLst>
                                        <p:tav tm="0">
                                          <p:val>
                                            <p:strVal val="0-#ppt_w/2"/>
                                          </p:val>
                                        </p:tav>
                                        <p:tav tm="100000">
                                          <p:val>
                                            <p:strVal val="#ppt_x"/>
                                          </p:val>
                                        </p:tav>
                                      </p:tavLst>
                                    </p:anim>
                                    <p:anim calcmode="lin" valueType="num">
                                      <p:cBhvr additive="base">
                                        <p:cTn id="116" dur="500" fill="hold"/>
                                        <p:tgtEl>
                                          <p:spTgt spid="67675"/>
                                        </p:tgtEl>
                                        <p:attrNameLst>
                                          <p:attrName>ppt_y</p:attrName>
                                        </p:attrNameLst>
                                      </p:cBhvr>
                                      <p:tavLst>
                                        <p:tav tm="0">
                                          <p:val>
                                            <p:strVal val="#ppt_y"/>
                                          </p:val>
                                        </p:tav>
                                        <p:tav tm="100000">
                                          <p:val>
                                            <p:strVal val="#ppt_y"/>
                                          </p:val>
                                        </p:tav>
                                      </p:tavLst>
                                    </p:anim>
                                  </p:childTnLst>
                                </p:cTn>
                              </p:par>
                            </p:childTnLst>
                          </p:cTn>
                        </p:par>
                      </p:childTnLst>
                    </p:cTn>
                  </p:par>
                  <p:par>
                    <p:cTn id="117" fill="hold" nodeType="clickPar">
                      <p:stCondLst>
                        <p:cond delay="indefinite"/>
                      </p:stCondLst>
                      <p:childTnLst>
                        <p:par>
                          <p:cTn id="118" fill="hold" nodeType="withGroup">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67664"/>
                                        </p:tgtEl>
                                        <p:attrNameLst>
                                          <p:attrName>style.visibility</p:attrName>
                                        </p:attrNameLst>
                                      </p:cBhvr>
                                      <p:to>
                                        <p:strVal val="visible"/>
                                      </p:to>
                                    </p:set>
                                    <p:anim calcmode="lin" valueType="num">
                                      <p:cBhvr additive="base">
                                        <p:cTn id="121" dur="500" fill="hold"/>
                                        <p:tgtEl>
                                          <p:spTgt spid="67664"/>
                                        </p:tgtEl>
                                        <p:attrNameLst>
                                          <p:attrName>ppt_x</p:attrName>
                                        </p:attrNameLst>
                                      </p:cBhvr>
                                      <p:tavLst>
                                        <p:tav tm="0">
                                          <p:val>
                                            <p:strVal val="0-#ppt_w/2"/>
                                          </p:val>
                                        </p:tav>
                                        <p:tav tm="100000">
                                          <p:val>
                                            <p:strVal val="#ppt_x"/>
                                          </p:val>
                                        </p:tav>
                                      </p:tavLst>
                                    </p:anim>
                                    <p:anim calcmode="lin" valueType="num">
                                      <p:cBhvr additive="base">
                                        <p:cTn id="122" dur="500" fill="hold"/>
                                        <p:tgtEl>
                                          <p:spTgt spid="6766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9"/>
                                            </p:cond>
                                          </p:stCondLst>
                                          <p:endCondLst>
                                            <p:cond evt="onStopAudio" delay="0">
                                              <p:tgtEl>
                                                <p:sldTgt/>
                                              </p:tgtEl>
                                            </p:cond>
                                          </p:endCondLst>
                                        </p:cTn>
                                        <p:tgtEl>
                                          <p:sndTgt r:embed="rId2" name="WHOOSH.WAV"/>
                                        </p:tgtEl>
                                      </p:cMediaNode>
                                    </p:audio>
                                  </p:subTnLst>
                                </p:cTn>
                              </p:par>
                            </p:childTnLst>
                          </p:cTn>
                        </p:par>
                      </p:childTnLst>
                    </p:cTn>
                  </p:par>
                  <p:par>
                    <p:cTn id="123" fill="hold" nodeType="clickPar">
                      <p:stCondLst>
                        <p:cond delay="indefinite"/>
                      </p:stCondLst>
                      <p:childTnLst>
                        <p:par>
                          <p:cTn id="124" fill="hold" nodeType="withGroup">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67678"/>
                                        </p:tgtEl>
                                        <p:attrNameLst>
                                          <p:attrName>style.visibility</p:attrName>
                                        </p:attrNameLst>
                                      </p:cBhvr>
                                      <p:to>
                                        <p:strVal val="visible"/>
                                      </p:to>
                                    </p:set>
                                    <p:anim calcmode="lin" valueType="num">
                                      <p:cBhvr additive="base">
                                        <p:cTn id="127" dur="500" fill="hold"/>
                                        <p:tgtEl>
                                          <p:spTgt spid="67678"/>
                                        </p:tgtEl>
                                        <p:attrNameLst>
                                          <p:attrName>ppt_x</p:attrName>
                                        </p:attrNameLst>
                                      </p:cBhvr>
                                      <p:tavLst>
                                        <p:tav tm="0">
                                          <p:val>
                                            <p:strVal val="0-#ppt_w/2"/>
                                          </p:val>
                                        </p:tav>
                                        <p:tav tm="100000">
                                          <p:val>
                                            <p:strVal val="#ppt_x"/>
                                          </p:val>
                                        </p:tav>
                                      </p:tavLst>
                                    </p:anim>
                                    <p:anim calcmode="lin" valueType="num">
                                      <p:cBhvr additive="base">
                                        <p:cTn id="128" dur="500" fill="hold"/>
                                        <p:tgtEl>
                                          <p:spTgt spid="67678"/>
                                        </p:tgtEl>
                                        <p:attrNameLst>
                                          <p:attrName>ppt_y</p:attrName>
                                        </p:attrNameLst>
                                      </p:cBhvr>
                                      <p:tavLst>
                                        <p:tav tm="0">
                                          <p:val>
                                            <p:strVal val="#ppt_y"/>
                                          </p:val>
                                        </p:tav>
                                        <p:tav tm="100000">
                                          <p:val>
                                            <p:strVal val="#ppt_y"/>
                                          </p:val>
                                        </p:tav>
                                      </p:tavLst>
                                    </p:anim>
                                  </p:childTnLst>
                                </p:cTn>
                              </p:par>
                            </p:childTnLst>
                          </p:cTn>
                        </p:par>
                      </p:childTnLst>
                    </p:cTn>
                  </p:par>
                  <p:par>
                    <p:cTn id="129" fill="hold" nodeType="clickPar">
                      <p:stCondLst>
                        <p:cond delay="indefinite"/>
                      </p:stCondLst>
                      <p:childTnLst>
                        <p:par>
                          <p:cTn id="130" fill="hold" nodeType="withGroup">
                            <p:stCondLst>
                              <p:cond delay="0"/>
                            </p:stCondLst>
                            <p:childTnLst>
                              <p:par>
                                <p:cTn id="131" presetID="2" presetClass="entr" presetSubtype="8" fill="hold" nodeType="clickEffect">
                                  <p:stCondLst>
                                    <p:cond delay="0"/>
                                  </p:stCondLst>
                                  <p:childTnLst>
                                    <p:set>
                                      <p:cBhvr>
                                        <p:cTn id="132" dur="1" fill="hold">
                                          <p:stCondLst>
                                            <p:cond delay="0"/>
                                          </p:stCondLst>
                                        </p:cTn>
                                        <p:tgtEl>
                                          <p:spTgt spid="67677"/>
                                        </p:tgtEl>
                                        <p:attrNameLst>
                                          <p:attrName>style.visibility</p:attrName>
                                        </p:attrNameLst>
                                      </p:cBhvr>
                                      <p:to>
                                        <p:strVal val="visible"/>
                                      </p:to>
                                    </p:set>
                                    <p:anim calcmode="lin" valueType="num">
                                      <p:cBhvr additive="base">
                                        <p:cTn id="133" dur="500" fill="hold"/>
                                        <p:tgtEl>
                                          <p:spTgt spid="67677"/>
                                        </p:tgtEl>
                                        <p:attrNameLst>
                                          <p:attrName>ppt_x</p:attrName>
                                        </p:attrNameLst>
                                      </p:cBhvr>
                                      <p:tavLst>
                                        <p:tav tm="0">
                                          <p:val>
                                            <p:strVal val="0-#ppt_w/2"/>
                                          </p:val>
                                        </p:tav>
                                        <p:tav tm="100000">
                                          <p:val>
                                            <p:strVal val="#ppt_x"/>
                                          </p:val>
                                        </p:tav>
                                      </p:tavLst>
                                    </p:anim>
                                    <p:anim calcmode="lin" valueType="num">
                                      <p:cBhvr additive="base">
                                        <p:cTn id="134" dur="500" fill="hold"/>
                                        <p:tgtEl>
                                          <p:spTgt spid="67677"/>
                                        </p:tgtEl>
                                        <p:attrNameLst>
                                          <p:attrName>ppt_y</p:attrName>
                                        </p:attrNameLst>
                                      </p:cBhvr>
                                      <p:tavLst>
                                        <p:tav tm="0">
                                          <p:val>
                                            <p:strVal val="#ppt_y"/>
                                          </p:val>
                                        </p:tav>
                                        <p:tav tm="100000">
                                          <p:val>
                                            <p:strVal val="#ppt_y"/>
                                          </p:val>
                                        </p:tav>
                                      </p:tavLst>
                                    </p:anim>
                                  </p:childTnLst>
                                </p:cTn>
                              </p:par>
                            </p:childTnLst>
                          </p:cTn>
                        </p:par>
                      </p:childTnLst>
                    </p:cTn>
                  </p:par>
                  <p:par>
                    <p:cTn id="135" fill="hold" nodeType="clickPar">
                      <p:stCondLst>
                        <p:cond delay="indefinite"/>
                      </p:stCondLst>
                      <p:childTnLst>
                        <p:par>
                          <p:cTn id="136" fill="hold" nodeType="withGroup">
                            <p:stCondLst>
                              <p:cond delay="0"/>
                            </p:stCondLst>
                            <p:childTnLst>
                              <p:par>
                                <p:cTn id="137" presetID="2" presetClass="entr" presetSubtype="8" fill="hold" grpId="0" nodeType="clickEffect">
                                  <p:stCondLst>
                                    <p:cond delay="0"/>
                                  </p:stCondLst>
                                  <p:childTnLst>
                                    <p:set>
                                      <p:cBhvr>
                                        <p:cTn id="138" dur="1" fill="hold">
                                          <p:stCondLst>
                                            <p:cond delay="0"/>
                                          </p:stCondLst>
                                        </p:cTn>
                                        <p:tgtEl>
                                          <p:spTgt spid="67686"/>
                                        </p:tgtEl>
                                        <p:attrNameLst>
                                          <p:attrName>style.visibility</p:attrName>
                                        </p:attrNameLst>
                                      </p:cBhvr>
                                      <p:to>
                                        <p:strVal val="visible"/>
                                      </p:to>
                                    </p:set>
                                    <p:anim calcmode="lin" valueType="num">
                                      <p:cBhvr additive="base">
                                        <p:cTn id="139" dur="500" fill="hold"/>
                                        <p:tgtEl>
                                          <p:spTgt spid="67686"/>
                                        </p:tgtEl>
                                        <p:attrNameLst>
                                          <p:attrName>ppt_x</p:attrName>
                                        </p:attrNameLst>
                                      </p:cBhvr>
                                      <p:tavLst>
                                        <p:tav tm="0">
                                          <p:val>
                                            <p:strVal val="0-#ppt_w/2"/>
                                          </p:val>
                                        </p:tav>
                                        <p:tav tm="100000">
                                          <p:val>
                                            <p:strVal val="#ppt_x"/>
                                          </p:val>
                                        </p:tav>
                                      </p:tavLst>
                                    </p:anim>
                                    <p:anim calcmode="lin" valueType="num">
                                      <p:cBhvr additive="base">
                                        <p:cTn id="140" dur="500" fill="hold"/>
                                        <p:tgtEl>
                                          <p:spTgt spid="67686"/>
                                        </p:tgtEl>
                                        <p:attrNameLst>
                                          <p:attrName>ppt_y</p:attrName>
                                        </p:attrNameLst>
                                      </p:cBhvr>
                                      <p:tavLst>
                                        <p:tav tm="0">
                                          <p:val>
                                            <p:strVal val="#ppt_y"/>
                                          </p:val>
                                        </p:tav>
                                        <p:tav tm="100000">
                                          <p:val>
                                            <p:strVal val="#ppt_y"/>
                                          </p:val>
                                        </p:tav>
                                      </p:tavLst>
                                    </p:anim>
                                  </p:childTnLst>
                                </p:cTn>
                              </p:par>
                            </p:childTnLst>
                          </p:cTn>
                        </p:par>
                      </p:childTnLst>
                    </p:cTn>
                  </p:par>
                  <p:par>
                    <p:cTn id="141" fill="hold" nodeType="clickPar">
                      <p:stCondLst>
                        <p:cond delay="indefinite"/>
                      </p:stCondLst>
                      <p:childTnLst>
                        <p:par>
                          <p:cTn id="142" fill="hold" nodeType="withGroup">
                            <p:stCondLst>
                              <p:cond delay="0"/>
                            </p:stCondLst>
                            <p:childTnLst>
                              <p:par>
                                <p:cTn id="143" presetID="2" presetClass="entr" presetSubtype="8" fill="hold" nodeType="clickEffect">
                                  <p:stCondLst>
                                    <p:cond delay="0"/>
                                  </p:stCondLst>
                                  <p:childTnLst>
                                    <p:set>
                                      <p:cBhvr>
                                        <p:cTn id="144" dur="1" fill="hold">
                                          <p:stCondLst>
                                            <p:cond delay="0"/>
                                          </p:stCondLst>
                                        </p:cTn>
                                        <p:tgtEl>
                                          <p:spTgt spid="67661"/>
                                        </p:tgtEl>
                                        <p:attrNameLst>
                                          <p:attrName>style.visibility</p:attrName>
                                        </p:attrNameLst>
                                      </p:cBhvr>
                                      <p:to>
                                        <p:strVal val="visible"/>
                                      </p:to>
                                    </p:set>
                                    <p:anim calcmode="lin" valueType="num">
                                      <p:cBhvr additive="base">
                                        <p:cTn id="145" dur="500" fill="hold"/>
                                        <p:tgtEl>
                                          <p:spTgt spid="67661"/>
                                        </p:tgtEl>
                                        <p:attrNameLst>
                                          <p:attrName>ppt_x</p:attrName>
                                        </p:attrNameLst>
                                      </p:cBhvr>
                                      <p:tavLst>
                                        <p:tav tm="0">
                                          <p:val>
                                            <p:strVal val="0-#ppt_w/2"/>
                                          </p:val>
                                        </p:tav>
                                        <p:tav tm="100000">
                                          <p:val>
                                            <p:strVal val="#ppt_x"/>
                                          </p:val>
                                        </p:tav>
                                      </p:tavLst>
                                    </p:anim>
                                    <p:anim calcmode="lin" valueType="num">
                                      <p:cBhvr additive="base">
                                        <p:cTn id="146" dur="500" fill="hold"/>
                                        <p:tgtEl>
                                          <p:spTgt spid="6766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43"/>
                                            </p:cond>
                                          </p:stCondLst>
                                          <p:endCondLst>
                                            <p:cond evt="onStopAudio" delay="0">
                                              <p:tgtEl>
                                                <p:sldTgt/>
                                              </p:tgtEl>
                                            </p:cond>
                                          </p:endCondLst>
                                        </p:cTn>
                                        <p:tgtEl>
                                          <p:sndTgt r:embed="rId2" name="WHOOSH.WAV"/>
                                        </p:tgtEl>
                                      </p:cMediaNode>
                                    </p:audio>
                                  </p:subTnLst>
                                </p:cTn>
                              </p:par>
                            </p:childTnLst>
                          </p:cTn>
                        </p:par>
                      </p:childTnLst>
                    </p:cTn>
                  </p:par>
                  <p:par>
                    <p:cTn id="147" fill="hold" nodeType="clickPar">
                      <p:stCondLst>
                        <p:cond delay="indefinite"/>
                      </p:stCondLst>
                      <p:childTnLst>
                        <p:par>
                          <p:cTn id="148" fill="hold" nodeType="withGroup">
                            <p:stCondLst>
                              <p:cond delay="0"/>
                            </p:stCondLst>
                            <p:childTnLst>
                              <p:par>
                                <p:cTn id="149" presetID="2" presetClass="entr" presetSubtype="8" fill="hold" grpId="0" nodeType="clickEffect">
                                  <p:stCondLst>
                                    <p:cond delay="0"/>
                                  </p:stCondLst>
                                  <p:childTnLst>
                                    <p:set>
                                      <p:cBhvr>
                                        <p:cTn id="150" dur="1" fill="hold">
                                          <p:stCondLst>
                                            <p:cond delay="0"/>
                                          </p:stCondLst>
                                        </p:cTn>
                                        <p:tgtEl>
                                          <p:spTgt spid="67689"/>
                                        </p:tgtEl>
                                        <p:attrNameLst>
                                          <p:attrName>style.visibility</p:attrName>
                                        </p:attrNameLst>
                                      </p:cBhvr>
                                      <p:to>
                                        <p:strVal val="visible"/>
                                      </p:to>
                                    </p:set>
                                    <p:anim calcmode="lin" valueType="num">
                                      <p:cBhvr additive="base">
                                        <p:cTn id="151" dur="500" fill="hold"/>
                                        <p:tgtEl>
                                          <p:spTgt spid="67689"/>
                                        </p:tgtEl>
                                        <p:attrNameLst>
                                          <p:attrName>ppt_x</p:attrName>
                                        </p:attrNameLst>
                                      </p:cBhvr>
                                      <p:tavLst>
                                        <p:tav tm="0">
                                          <p:val>
                                            <p:strVal val="0-#ppt_w/2"/>
                                          </p:val>
                                        </p:tav>
                                        <p:tav tm="100000">
                                          <p:val>
                                            <p:strVal val="#ppt_x"/>
                                          </p:val>
                                        </p:tav>
                                      </p:tavLst>
                                    </p:anim>
                                    <p:anim calcmode="lin" valueType="num">
                                      <p:cBhvr additive="base">
                                        <p:cTn id="152" dur="500" fill="hold"/>
                                        <p:tgtEl>
                                          <p:spTgt spid="67689"/>
                                        </p:tgtEl>
                                        <p:attrNameLst>
                                          <p:attrName>ppt_y</p:attrName>
                                        </p:attrNameLst>
                                      </p:cBhvr>
                                      <p:tavLst>
                                        <p:tav tm="0">
                                          <p:val>
                                            <p:strVal val="#ppt_y"/>
                                          </p:val>
                                        </p:tav>
                                        <p:tav tm="100000">
                                          <p:val>
                                            <p:strVal val="#ppt_y"/>
                                          </p:val>
                                        </p:tav>
                                      </p:tavLst>
                                    </p:anim>
                                  </p:childTnLst>
                                </p:cTn>
                              </p:par>
                            </p:childTnLst>
                          </p:cTn>
                        </p:par>
                      </p:childTnLst>
                    </p:cTn>
                  </p:par>
                  <p:par>
                    <p:cTn id="153" fill="hold" nodeType="clickPar">
                      <p:stCondLst>
                        <p:cond delay="indefinite"/>
                      </p:stCondLst>
                      <p:childTnLst>
                        <p:par>
                          <p:cTn id="154" fill="hold" nodeType="withGroup">
                            <p:stCondLst>
                              <p:cond delay="0"/>
                            </p:stCondLst>
                            <p:childTnLst>
                              <p:par>
                                <p:cTn id="155" presetID="2" presetClass="entr" presetSubtype="8" fill="hold" nodeType="clickEffect">
                                  <p:stCondLst>
                                    <p:cond delay="0"/>
                                  </p:stCondLst>
                                  <p:childTnLst>
                                    <p:set>
                                      <p:cBhvr>
                                        <p:cTn id="156" dur="1" fill="hold">
                                          <p:stCondLst>
                                            <p:cond delay="0"/>
                                          </p:stCondLst>
                                        </p:cTn>
                                        <p:tgtEl>
                                          <p:spTgt spid="67656"/>
                                        </p:tgtEl>
                                        <p:attrNameLst>
                                          <p:attrName>style.visibility</p:attrName>
                                        </p:attrNameLst>
                                      </p:cBhvr>
                                      <p:to>
                                        <p:strVal val="visible"/>
                                      </p:to>
                                    </p:set>
                                    <p:anim calcmode="lin" valueType="num">
                                      <p:cBhvr additive="base">
                                        <p:cTn id="157" dur="500" fill="hold"/>
                                        <p:tgtEl>
                                          <p:spTgt spid="67656"/>
                                        </p:tgtEl>
                                        <p:attrNameLst>
                                          <p:attrName>ppt_x</p:attrName>
                                        </p:attrNameLst>
                                      </p:cBhvr>
                                      <p:tavLst>
                                        <p:tav tm="0">
                                          <p:val>
                                            <p:strVal val="0-#ppt_w/2"/>
                                          </p:val>
                                        </p:tav>
                                        <p:tav tm="100000">
                                          <p:val>
                                            <p:strVal val="#ppt_x"/>
                                          </p:val>
                                        </p:tav>
                                      </p:tavLst>
                                    </p:anim>
                                    <p:anim calcmode="lin" valueType="num">
                                      <p:cBhvr additive="base">
                                        <p:cTn id="158" dur="500" fill="hold"/>
                                        <p:tgtEl>
                                          <p:spTgt spid="6765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5"/>
                                            </p:cond>
                                          </p:stCondLst>
                                          <p:endCondLst>
                                            <p:cond evt="onStopAudio" delay="0">
                                              <p:tgtEl>
                                                <p:sldTgt/>
                                              </p:tgtEl>
                                            </p:cond>
                                          </p:endCondLst>
                                        </p:cTn>
                                        <p:tgtEl>
                                          <p:sndTgt r:embed="rId2" name="WHOOSH.WAV"/>
                                        </p:tgtEl>
                                      </p:cMediaNode>
                                    </p:audio>
                                  </p:subTnLst>
                                </p:cTn>
                              </p:par>
                            </p:childTnLst>
                          </p:cTn>
                        </p:par>
                      </p:childTnLst>
                    </p:cTn>
                  </p:par>
                  <p:par>
                    <p:cTn id="159" fill="hold" nodeType="clickPar">
                      <p:stCondLst>
                        <p:cond delay="indefinite"/>
                      </p:stCondLst>
                      <p:childTnLst>
                        <p:par>
                          <p:cTn id="160" fill="hold" nodeType="withGroup">
                            <p:stCondLst>
                              <p:cond delay="0"/>
                            </p:stCondLst>
                            <p:childTnLst>
                              <p:par>
                                <p:cTn id="161" presetID="2" presetClass="entr" presetSubtype="8" fill="hold" grpId="0" nodeType="clickEffect">
                                  <p:stCondLst>
                                    <p:cond delay="0"/>
                                  </p:stCondLst>
                                  <p:childTnLst>
                                    <p:set>
                                      <p:cBhvr>
                                        <p:cTn id="162" dur="1" fill="hold">
                                          <p:stCondLst>
                                            <p:cond delay="0"/>
                                          </p:stCondLst>
                                        </p:cTn>
                                        <p:tgtEl>
                                          <p:spTgt spid="67681"/>
                                        </p:tgtEl>
                                        <p:attrNameLst>
                                          <p:attrName>style.visibility</p:attrName>
                                        </p:attrNameLst>
                                      </p:cBhvr>
                                      <p:to>
                                        <p:strVal val="visible"/>
                                      </p:to>
                                    </p:set>
                                    <p:anim calcmode="lin" valueType="num">
                                      <p:cBhvr additive="base">
                                        <p:cTn id="163" dur="500" fill="hold"/>
                                        <p:tgtEl>
                                          <p:spTgt spid="67681"/>
                                        </p:tgtEl>
                                        <p:attrNameLst>
                                          <p:attrName>ppt_x</p:attrName>
                                        </p:attrNameLst>
                                      </p:cBhvr>
                                      <p:tavLst>
                                        <p:tav tm="0">
                                          <p:val>
                                            <p:strVal val="0-#ppt_w/2"/>
                                          </p:val>
                                        </p:tav>
                                        <p:tav tm="100000">
                                          <p:val>
                                            <p:strVal val="#ppt_x"/>
                                          </p:val>
                                        </p:tav>
                                      </p:tavLst>
                                    </p:anim>
                                    <p:anim calcmode="lin" valueType="num">
                                      <p:cBhvr additive="base">
                                        <p:cTn id="164" dur="500" fill="hold"/>
                                        <p:tgtEl>
                                          <p:spTgt spid="67681"/>
                                        </p:tgtEl>
                                        <p:attrNameLst>
                                          <p:attrName>ppt_y</p:attrName>
                                        </p:attrNameLst>
                                      </p:cBhvr>
                                      <p:tavLst>
                                        <p:tav tm="0">
                                          <p:val>
                                            <p:strVal val="#ppt_y"/>
                                          </p:val>
                                        </p:tav>
                                        <p:tav tm="100000">
                                          <p:val>
                                            <p:strVal val="#ppt_y"/>
                                          </p:val>
                                        </p:tav>
                                      </p:tavLst>
                                    </p:anim>
                                  </p:childTnLst>
                                </p:cTn>
                              </p:par>
                            </p:childTnLst>
                          </p:cTn>
                        </p:par>
                      </p:childTnLst>
                    </p:cTn>
                  </p:par>
                  <p:par>
                    <p:cTn id="165" fill="hold" nodeType="clickPar">
                      <p:stCondLst>
                        <p:cond delay="indefinite"/>
                      </p:stCondLst>
                      <p:childTnLst>
                        <p:par>
                          <p:cTn id="166" fill="hold" nodeType="withGroup">
                            <p:stCondLst>
                              <p:cond delay="0"/>
                            </p:stCondLst>
                            <p:childTnLst>
                              <p:par>
                                <p:cTn id="167" presetID="2" presetClass="entr" presetSubtype="8" fill="hold" nodeType="clickEffect">
                                  <p:stCondLst>
                                    <p:cond delay="0"/>
                                  </p:stCondLst>
                                  <p:childTnLst>
                                    <p:set>
                                      <p:cBhvr>
                                        <p:cTn id="168" dur="1" fill="hold">
                                          <p:stCondLst>
                                            <p:cond delay="0"/>
                                          </p:stCondLst>
                                        </p:cTn>
                                        <p:tgtEl>
                                          <p:spTgt spid="67657"/>
                                        </p:tgtEl>
                                        <p:attrNameLst>
                                          <p:attrName>style.visibility</p:attrName>
                                        </p:attrNameLst>
                                      </p:cBhvr>
                                      <p:to>
                                        <p:strVal val="visible"/>
                                      </p:to>
                                    </p:set>
                                    <p:anim calcmode="lin" valueType="num">
                                      <p:cBhvr additive="base">
                                        <p:cTn id="169" dur="500" fill="hold"/>
                                        <p:tgtEl>
                                          <p:spTgt spid="67657"/>
                                        </p:tgtEl>
                                        <p:attrNameLst>
                                          <p:attrName>ppt_x</p:attrName>
                                        </p:attrNameLst>
                                      </p:cBhvr>
                                      <p:tavLst>
                                        <p:tav tm="0">
                                          <p:val>
                                            <p:strVal val="0-#ppt_w/2"/>
                                          </p:val>
                                        </p:tav>
                                        <p:tav tm="100000">
                                          <p:val>
                                            <p:strVal val="#ppt_x"/>
                                          </p:val>
                                        </p:tav>
                                      </p:tavLst>
                                    </p:anim>
                                    <p:anim calcmode="lin" valueType="num">
                                      <p:cBhvr additive="base">
                                        <p:cTn id="170" dur="500" fill="hold"/>
                                        <p:tgtEl>
                                          <p:spTgt spid="6765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67"/>
                                            </p:cond>
                                          </p:stCondLst>
                                          <p:endCondLst>
                                            <p:cond evt="onStopAudio" delay="0">
                                              <p:tgtEl>
                                                <p:sldTgt/>
                                              </p:tgtEl>
                                            </p:cond>
                                          </p:endCondLst>
                                        </p:cTn>
                                        <p:tgtEl>
                                          <p:sndTgt r:embed="rId2" name="WHOOSH.WAV"/>
                                        </p:tgtEl>
                                      </p:cMediaNode>
                                    </p:audio>
                                  </p:subTnLst>
                                </p:cTn>
                              </p:par>
                            </p:childTnLst>
                          </p:cTn>
                        </p:par>
                      </p:childTnLst>
                    </p:cTn>
                  </p:par>
                  <p:par>
                    <p:cTn id="171" fill="hold" nodeType="clickPar">
                      <p:stCondLst>
                        <p:cond delay="indefinite"/>
                      </p:stCondLst>
                      <p:childTnLst>
                        <p:par>
                          <p:cTn id="172" fill="hold" nodeType="withGroup">
                            <p:stCondLst>
                              <p:cond delay="0"/>
                            </p:stCondLst>
                            <p:childTnLst>
                              <p:par>
                                <p:cTn id="173" presetID="2" presetClass="entr" presetSubtype="8" fill="hold" grpId="0" nodeType="clickEffect">
                                  <p:stCondLst>
                                    <p:cond delay="0"/>
                                  </p:stCondLst>
                                  <p:childTnLst>
                                    <p:set>
                                      <p:cBhvr>
                                        <p:cTn id="174" dur="1" fill="hold">
                                          <p:stCondLst>
                                            <p:cond delay="0"/>
                                          </p:stCondLst>
                                        </p:cTn>
                                        <p:tgtEl>
                                          <p:spTgt spid="67682"/>
                                        </p:tgtEl>
                                        <p:attrNameLst>
                                          <p:attrName>style.visibility</p:attrName>
                                        </p:attrNameLst>
                                      </p:cBhvr>
                                      <p:to>
                                        <p:strVal val="visible"/>
                                      </p:to>
                                    </p:set>
                                    <p:anim calcmode="lin" valueType="num">
                                      <p:cBhvr additive="base">
                                        <p:cTn id="175" dur="500" fill="hold"/>
                                        <p:tgtEl>
                                          <p:spTgt spid="67682"/>
                                        </p:tgtEl>
                                        <p:attrNameLst>
                                          <p:attrName>ppt_x</p:attrName>
                                        </p:attrNameLst>
                                      </p:cBhvr>
                                      <p:tavLst>
                                        <p:tav tm="0">
                                          <p:val>
                                            <p:strVal val="0-#ppt_w/2"/>
                                          </p:val>
                                        </p:tav>
                                        <p:tav tm="100000">
                                          <p:val>
                                            <p:strVal val="#ppt_x"/>
                                          </p:val>
                                        </p:tav>
                                      </p:tavLst>
                                    </p:anim>
                                    <p:anim calcmode="lin" valueType="num">
                                      <p:cBhvr additive="base">
                                        <p:cTn id="176" dur="500" fill="hold"/>
                                        <p:tgtEl>
                                          <p:spTgt spid="67682"/>
                                        </p:tgtEl>
                                        <p:attrNameLst>
                                          <p:attrName>ppt_y</p:attrName>
                                        </p:attrNameLst>
                                      </p:cBhvr>
                                      <p:tavLst>
                                        <p:tav tm="0">
                                          <p:val>
                                            <p:strVal val="#ppt_y"/>
                                          </p:val>
                                        </p:tav>
                                        <p:tav tm="100000">
                                          <p:val>
                                            <p:strVal val="#ppt_y"/>
                                          </p:val>
                                        </p:tav>
                                      </p:tavLst>
                                    </p:anim>
                                  </p:childTnLst>
                                </p:cTn>
                              </p:par>
                            </p:childTnLst>
                          </p:cTn>
                        </p:par>
                      </p:childTnLst>
                    </p:cTn>
                  </p:par>
                  <p:par>
                    <p:cTn id="177" fill="hold" nodeType="clickPar">
                      <p:stCondLst>
                        <p:cond delay="indefinite"/>
                      </p:stCondLst>
                      <p:childTnLst>
                        <p:par>
                          <p:cTn id="178" fill="hold" nodeType="withGroup">
                            <p:stCondLst>
                              <p:cond delay="0"/>
                            </p:stCondLst>
                            <p:childTnLst>
                              <p:par>
                                <p:cTn id="179" presetID="2" presetClass="entr" presetSubtype="8" fill="hold" grpId="0" nodeType="clickEffect">
                                  <p:stCondLst>
                                    <p:cond delay="0"/>
                                  </p:stCondLst>
                                  <p:childTnLst>
                                    <p:set>
                                      <p:cBhvr>
                                        <p:cTn id="180" dur="1" fill="hold">
                                          <p:stCondLst>
                                            <p:cond delay="0"/>
                                          </p:stCondLst>
                                        </p:cTn>
                                        <p:tgtEl>
                                          <p:spTgt spid="67680"/>
                                        </p:tgtEl>
                                        <p:attrNameLst>
                                          <p:attrName>style.visibility</p:attrName>
                                        </p:attrNameLst>
                                      </p:cBhvr>
                                      <p:to>
                                        <p:strVal val="visible"/>
                                      </p:to>
                                    </p:set>
                                    <p:anim calcmode="lin" valueType="num">
                                      <p:cBhvr additive="base">
                                        <p:cTn id="181" dur="500" fill="hold"/>
                                        <p:tgtEl>
                                          <p:spTgt spid="67680"/>
                                        </p:tgtEl>
                                        <p:attrNameLst>
                                          <p:attrName>ppt_x</p:attrName>
                                        </p:attrNameLst>
                                      </p:cBhvr>
                                      <p:tavLst>
                                        <p:tav tm="0">
                                          <p:val>
                                            <p:strVal val="0-#ppt_w/2"/>
                                          </p:val>
                                        </p:tav>
                                        <p:tav tm="100000">
                                          <p:val>
                                            <p:strVal val="#ppt_x"/>
                                          </p:val>
                                        </p:tav>
                                      </p:tavLst>
                                    </p:anim>
                                    <p:anim calcmode="lin" valueType="num">
                                      <p:cBhvr additive="base">
                                        <p:cTn id="182" dur="500" fill="hold"/>
                                        <p:tgtEl>
                                          <p:spTgt spid="67680"/>
                                        </p:tgtEl>
                                        <p:attrNameLst>
                                          <p:attrName>ppt_y</p:attrName>
                                        </p:attrNameLst>
                                      </p:cBhvr>
                                      <p:tavLst>
                                        <p:tav tm="0">
                                          <p:val>
                                            <p:strVal val="#ppt_y"/>
                                          </p:val>
                                        </p:tav>
                                        <p:tav tm="100000">
                                          <p:val>
                                            <p:strVal val="#ppt_y"/>
                                          </p:val>
                                        </p:tav>
                                      </p:tavLst>
                                    </p:anim>
                                  </p:childTnLst>
                                </p:cTn>
                              </p:par>
                            </p:childTnLst>
                          </p:cTn>
                        </p:par>
                      </p:childTnLst>
                    </p:cTn>
                  </p:par>
                  <p:par>
                    <p:cTn id="183" fill="hold" nodeType="clickPar">
                      <p:stCondLst>
                        <p:cond delay="indefinite"/>
                      </p:stCondLst>
                      <p:childTnLst>
                        <p:par>
                          <p:cTn id="184" fill="hold" nodeType="withGroup">
                            <p:stCondLst>
                              <p:cond delay="0"/>
                            </p:stCondLst>
                            <p:childTnLst>
                              <p:par>
                                <p:cTn id="185" presetID="2" presetClass="entr" presetSubtype="8" fill="hold" nodeType="clickEffect">
                                  <p:stCondLst>
                                    <p:cond delay="0"/>
                                  </p:stCondLst>
                                  <p:childTnLst>
                                    <p:set>
                                      <p:cBhvr>
                                        <p:cTn id="186" dur="1" fill="hold">
                                          <p:stCondLst>
                                            <p:cond delay="0"/>
                                          </p:stCondLst>
                                        </p:cTn>
                                        <p:tgtEl>
                                          <p:spTgt spid="67679"/>
                                        </p:tgtEl>
                                        <p:attrNameLst>
                                          <p:attrName>style.visibility</p:attrName>
                                        </p:attrNameLst>
                                      </p:cBhvr>
                                      <p:to>
                                        <p:strVal val="visible"/>
                                      </p:to>
                                    </p:set>
                                    <p:anim calcmode="lin" valueType="num">
                                      <p:cBhvr additive="base">
                                        <p:cTn id="187" dur="500" fill="hold"/>
                                        <p:tgtEl>
                                          <p:spTgt spid="67679"/>
                                        </p:tgtEl>
                                        <p:attrNameLst>
                                          <p:attrName>ppt_x</p:attrName>
                                        </p:attrNameLst>
                                      </p:cBhvr>
                                      <p:tavLst>
                                        <p:tav tm="0">
                                          <p:val>
                                            <p:strVal val="0-#ppt_w/2"/>
                                          </p:val>
                                        </p:tav>
                                        <p:tav tm="100000">
                                          <p:val>
                                            <p:strVal val="#ppt_x"/>
                                          </p:val>
                                        </p:tav>
                                      </p:tavLst>
                                    </p:anim>
                                    <p:anim calcmode="lin" valueType="num">
                                      <p:cBhvr additive="base">
                                        <p:cTn id="188" dur="500" fill="hold"/>
                                        <p:tgtEl>
                                          <p:spTgt spid="67679"/>
                                        </p:tgtEl>
                                        <p:attrNameLst>
                                          <p:attrName>ppt_y</p:attrName>
                                        </p:attrNameLst>
                                      </p:cBhvr>
                                      <p:tavLst>
                                        <p:tav tm="0">
                                          <p:val>
                                            <p:strVal val="#ppt_y"/>
                                          </p:val>
                                        </p:tav>
                                        <p:tav tm="100000">
                                          <p:val>
                                            <p:strVal val="#ppt_y"/>
                                          </p:val>
                                        </p:tav>
                                      </p:tavLst>
                                    </p:anim>
                                  </p:childTnLst>
                                </p:cTn>
                              </p:par>
                            </p:childTnLst>
                          </p:cTn>
                        </p:par>
                      </p:childTnLst>
                    </p:cTn>
                  </p:par>
                  <p:par>
                    <p:cTn id="189" fill="hold" nodeType="clickPar">
                      <p:stCondLst>
                        <p:cond delay="indefinite"/>
                      </p:stCondLst>
                      <p:childTnLst>
                        <p:par>
                          <p:cTn id="190" fill="hold" nodeType="withGroup">
                            <p:stCondLst>
                              <p:cond delay="0"/>
                            </p:stCondLst>
                            <p:childTnLst>
                              <p:par>
                                <p:cTn id="191" presetID="2" presetClass="entr" presetSubtype="8" fill="hold" grpId="0" nodeType="clickEffect">
                                  <p:stCondLst>
                                    <p:cond delay="0"/>
                                  </p:stCondLst>
                                  <p:childTnLst>
                                    <p:set>
                                      <p:cBhvr>
                                        <p:cTn id="192" dur="1" fill="hold">
                                          <p:stCondLst>
                                            <p:cond delay="0"/>
                                          </p:stCondLst>
                                        </p:cTn>
                                        <p:tgtEl>
                                          <p:spTgt spid="67687"/>
                                        </p:tgtEl>
                                        <p:attrNameLst>
                                          <p:attrName>style.visibility</p:attrName>
                                        </p:attrNameLst>
                                      </p:cBhvr>
                                      <p:to>
                                        <p:strVal val="visible"/>
                                      </p:to>
                                    </p:set>
                                    <p:anim calcmode="lin" valueType="num">
                                      <p:cBhvr additive="base">
                                        <p:cTn id="193" dur="500" fill="hold"/>
                                        <p:tgtEl>
                                          <p:spTgt spid="67687"/>
                                        </p:tgtEl>
                                        <p:attrNameLst>
                                          <p:attrName>ppt_x</p:attrName>
                                        </p:attrNameLst>
                                      </p:cBhvr>
                                      <p:tavLst>
                                        <p:tav tm="0">
                                          <p:val>
                                            <p:strVal val="0-#ppt_w/2"/>
                                          </p:val>
                                        </p:tav>
                                        <p:tav tm="100000">
                                          <p:val>
                                            <p:strVal val="#ppt_x"/>
                                          </p:val>
                                        </p:tav>
                                      </p:tavLst>
                                    </p:anim>
                                    <p:anim calcmode="lin" valueType="num">
                                      <p:cBhvr additive="base">
                                        <p:cTn id="194" dur="500" fill="hold"/>
                                        <p:tgtEl>
                                          <p:spTgt spid="67687"/>
                                        </p:tgtEl>
                                        <p:attrNameLst>
                                          <p:attrName>ppt_y</p:attrName>
                                        </p:attrNameLst>
                                      </p:cBhvr>
                                      <p:tavLst>
                                        <p:tav tm="0">
                                          <p:val>
                                            <p:strVal val="#ppt_y"/>
                                          </p:val>
                                        </p:tav>
                                        <p:tav tm="100000">
                                          <p:val>
                                            <p:strVal val="#ppt_y"/>
                                          </p:val>
                                        </p:tav>
                                      </p:tavLst>
                                    </p:anim>
                                  </p:childTnLst>
                                </p:cTn>
                              </p:par>
                            </p:childTnLst>
                          </p:cTn>
                        </p:par>
                      </p:childTnLst>
                    </p:cTn>
                  </p:par>
                  <p:par>
                    <p:cTn id="195" fill="hold" nodeType="clickPar">
                      <p:stCondLst>
                        <p:cond delay="indefinite"/>
                      </p:stCondLst>
                      <p:childTnLst>
                        <p:par>
                          <p:cTn id="196" fill="hold" nodeType="withGroup">
                            <p:stCondLst>
                              <p:cond delay="0"/>
                            </p:stCondLst>
                            <p:childTnLst>
                              <p:par>
                                <p:cTn id="197" presetID="2" presetClass="entr" presetSubtype="8" fill="hold" nodeType="clickEffect">
                                  <p:stCondLst>
                                    <p:cond delay="0"/>
                                  </p:stCondLst>
                                  <p:childTnLst>
                                    <p:set>
                                      <p:cBhvr>
                                        <p:cTn id="198" dur="1" fill="hold">
                                          <p:stCondLst>
                                            <p:cond delay="0"/>
                                          </p:stCondLst>
                                        </p:cTn>
                                        <p:tgtEl>
                                          <p:spTgt spid="67668"/>
                                        </p:tgtEl>
                                        <p:attrNameLst>
                                          <p:attrName>style.visibility</p:attrName>
                                        </p:attrNameLst>
                                      </p:cBhvr>
                                      <p:to>
                                        <p:strVal val="visible"/>
                                      </p:to>
                                    </p:set>
                                    <p:anim calcmode="lin" valueType="num">
                                      <p:cBhvr additive="base">
                                        <p:cTn id="199" dur="500" fill="hold"/>
                                        <p:tgtEl>
                                          <p:spTgt spid="67668"/>
                                        </p:tgtEl>
                                        <p:attrNameLst>
                                          <p:attrName>ppt_x</p:attrName>
                                        </p:attrNameLst>
                                      </p:cBhvr>
                                      <p:tavLst>
                                        <p:tav tm="0">
                                          <p:val>
                                            <p:strVal val="0-#ppt_w/2"/>
                                          </p:val>
                                        </p:tav>
                                        <p:tav tm="100000">
                                          <p:val>
                                            <p:strVal val="#ppt_x"/>
                                          </p:val>
                                        </p:tav>
                                      </p:tavLst>
                                    </p:anim>
                                    <p:anim calcmode="lin" valueType="num">
                                      <p:cBhvr additive="base">
                                        <p:cTn id="200" dur="500" fill="hold"/>
                                        <p:tgtEl>
                                          <p:spTgt spid="67668"/>
                                        </p:tgtEl>
                                        <p:attrNameLst>
                                          <p:attrName>ppt_y</p:attrName>
                                        </p:attrNameLst>
                                      </p:cBhvr>
                                      <p:tavLst>
                                        <p:tav tm="0">
                                          <p:val>
                                            <p:strVal val="#ppt_y"/>
                                          </p:val>
                                        </p:tav>
                                        <p:tav tm="100000">
                                          <p:val>
                                            <p:strVal val="#ppt_y"/>
                                          </p:val>
                                        </p:tav>
                                      </p:tavLst>
                                    </p:anim>
                                  </p:childTnLst>
                                </p:cTn>
                              </p:par>
                            </p:childTnLst>
                          </p:cTn>
                        </p:par>
                      </p:childTnLst>
                    </p:cTn>
                  </p:par>
                  <p:par>
                    <p:cTn id="201" fill="hold" nodeType="clickPar">
                      <p:stCondLst>
                        <p:cond delay="indefinite"/>
                      </p:stCondLst>
                      <p:childTnLst>
                        <p:par>
                          <p:cTn id="202" fill="hold" nodeType="withGroup">
                            <p:stCondLst>
                              <p:cond delay="0"/>
                            </p:stCondLst>
                            <p:childTnLst>
                              <p:par>
                                <p:cTn id="203" presetID="2" presetClass="entr" presetSubtype="8" fill="hold" grpId="0" nodeType="clickEffect">
                                  <p:stCondLst>
                                    <p:cond delay="0"/>
                                  </p:stCondLst>
                                  <p:childTnLst>
                                    <p:set>
                                      <p:cBhvr>
                                        <p:cTn id="204" dur="1" fill="hold">
                                          <p:stCondLst>
                                            <p:cond delay="0"/>
                                          </p:stCondLst>
                                        </p:cTn>
                                        <p:tgtEl>
                                          <p:spTgt spid="67690"/>
                                        </p:tgtEl>
                                        <p:attrNameLst>
                                          <p:attrName>style.visibility</p:attrName>
                                        </p:attrNameLst>
                                      </p:cBhvr>
                                      <p:to>
                                        <p:strVal val="visible"/>
                                      </p:to>
                                    </p:set>
                                    <p:anim calcmode="lin" valueType="num">
                                      <p:cBhvr additive="base">
                                        <p:cTn id="205" dur="500" fill="hold"/>
                                        <p:tgtEl>
                                          <p:spTgt spid="67690"/>
                                        </p:tgtEl>
                                        <p:attrNameLst>
                                          <p:attrName>ppt_x</p:attrName>
                                        </p:attrNameLst>
                                      </p:cBhvr>
                                      <p:tavLst>
                                        <p:tav tm="0">
                                          <p:val>
                                            <p:strVal val="0-#ppt_w/2"/>
                                          </p:val>
                                        </p:tav>
                                        <p:tav tm="100000">
                                          <p:val>
                                            <p:strVal val="#ppt_x"/>
                                          </p:val>
                                        </p:tav>
                                      </p:tavLst>
                                    </p:anim>
                                    <p:anim calcmode="lin" valueType="num">
                                      <p:cBhvr additive="base">
                                        <p:cTn id="206" dur="500" fill="hold"/>
                                        <p:tgtEl>
                                          <p:spTgt spid="67690"/>
                                        </p:tgtEl>
                                        <p:attrNameLst>
                                          <p:attrName>ppt_y</p:attrName>
                                        </p:attrNameLst>
                                      </p:cBhvr>
                                      <p:tavLst>
                                        <p:tav tm="0">
                                          <p:val>
                                            <p:strVal val="#ppt_y"/>
                                          </p:val>
                                        </p:tav>
                                        <p:tav tm="100000">
                                          <p:val>
                                            <p:strVal val="#ppt_y"/>
                                          </p:val>
                                        </p:tav>
                                      </p:tavLst>
                                    </p:anim>
                                  </p:childTnLst>
                                </p:cTn>
                              </p:par>
                            </p:childTnLst>
                          </p:cTn>
                        </p:par>
                      </p:childTnLst>
                    </p:cTn>
                  </p:par>
                  <p:par>
                    <p:cTn id="207" fill="hold" nodeType="clickPar">
                      <p:stCondLst>
                        <p:cond delay="indefinite"/>
                      </p:stCondLst>
                      <p:childTnLst>
                        <p:par>
                          <p:cTn id="208" fill="hold" nodeType="withGroup">
                            <p:stCondLst>
                              <p:cond delay="0"/>
                            </p:stCondLst>
                            <p:childTnLst>
                              <p:par>
                                <p:cTn id="209" presetID="2" presetClass="entr" presetSubtype="8" fill="hold" grpId="0" nodeType="clickEffect">
                                  <p:stCondLst>
                                    <p:cond delay="0"/>
                                  </p:stCondLst>
                                  <p:childTnLst>
                                    <p:set>
                                      <p:cBhvr>
                                        <p:cTn id="210" dur="1" fill="hold">
                                          <p:stCondLst>
                                            <p:cond delay="0"/>
                                          </p:stCondLst>
                                        </p:cTn>
                                        <p:tgtEl>
                                          <p:spTgt spid="67587">
                                            <p:txEl>
                                              <p:pRg st="0" end="0"/>
                                            </p:txEl>
                                          </p:spTgt>
                                        </p:tgtEl>
                                        <p:attrNameLst>
                                          <p:attrName>style.visibility</p:attrName>
                                        </p:attrNameLst>
                                      </p:cBhvr>
                                      <p:to>
                                        <p:strVal val="visible"/>
                                      </p:to>
                                    </p:set>
                                    <p:anim calcmode="lin" valueType="num">
                                      <p:cBhvr additive="base">
                                        <p:cTn id="211" dur="500" fill="hold"/>
                                        <p:tgtEl>
                                          <p:spTgt spid="67587">
                                            <p:txEl>
                                              <p:pRg st="0" end="0"/>
                                            </p:txEl>
                                          </p:spTgt>
                                        </p:tgtEl>
                                        <p:attrNameLst>
                                          <p:attrName>ppt_x</p:attrName>
                                        </p:attrNameLst>
                                      </p:cBhvr>
                                      <p:tavLst>
                                        <p:tav tm="0">
                                          <p:val>
                                            <p:strVal val="0-#ppt_w/2"/>
                                          </p:val>
                                        </p:tav>
                                        <p:tav tm="100000">
                                          <p:val>
                                            <p:strVal val="#ppt_x"/>
                                          </p:val>
                                        </p:tav>
                                      </p:tavLst>
                                    </p:anim>
                                    <p:anim calcmode="lin" valueType="num">
                                      <p:cBhvr additive="base">
                                        <p:cTn id="212" dur="500" fill="hold"/>
                                        <p:tgtEl>
                                          <p:spTgt spid="67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3" fill="hold" nodeType="clickPar">
                      <p:stCondLst>
                        <p:cond delay="indefinite"/>
                      </p:stCondLst>
                      <p:childTnLst>
                        <p:par>
                          <p:cTn id="214" fill="hold" nodeType="withGroup">
                            <p:stCondLst>
                              <p:cond delay="0"/>
                            </p:stCondLst>
                            <p:childTnLst>
                              <p:par>
                                <p:cTn id="215" presetID="2" presetClass="entr" presetSubtype="8" fill="hold" grpId="0" nodeType="clickEffect">
                                  <p:stCondLst>
                                    <p:cond delay="0"/>
                                  </p:stCondLst>
                                  <p:childTnLst>
                                    <p:set>
                                      <p:cBhvr>
                                        <p:cTn id="216" dur="1" fill="hold">
                                          <p:stCondLst>
                                            <p:cond delay="0"/>
                                          </p:stCondLst>
                                        </p:cTn>
                                        <p:tgtEl>
                                          <p:spTgt spid="67587">
                                            <p:txEl>
                                              <p:pRg st="1" end="1"/>
                                            </p:txEl>
                                          </p:spTgt>
                                        </p:tgtEl>
                                        <p:attrNameLst>
                                          <p:attrName>style.visibility</p:attrName>
                                        </p:attrNameLst>
                                      </p:cBhvr>
                                      <p:to>
                                        <p:strVal val="visible"/>
                                      </p:to>
                                    </p:set>
                                    <p:anim calcmode="lin" valueType="num">
                                      <p:cBhvr additive="base">
                                        <p:cTn id="217" dur="500" fill="hold"/>
                                        <p:tgtEl>
                                          <p:spTgt spid="67587">
                                            <p:txEl>
                                              <p:pRg st="1" end="1"/>
                                            </p:txEl>
                                          </p:spTgt>
                                        </p:tgtEl>
                                        <p:attrNameLst>
                                          <p:attrName>ppt_x</p:attrName>
                                        </p:attrNameLst>
                                      </p:cBhvr>
                                      <p:tavLst>
                                        <p:tav tm="0">
                                          <p:val>
                                            <p:strVal val="0-#ppt_w/2"/>
                                          </p:val>
                                        </p:tav>
                                        <p:tav tm="100000">
                                          <p:val>
                                            <p:strVal val="#ppt_x"/>
                                          </p:val>
                                        </p:tav>
                                      </p:tavLst>
                                    </p:anim>
                                    <p:anim calcmode="lin" valueType="num">
                                      <p:cBhvr additive="base">
                                        <p:cTn id="218" dur="500" fill="hold"/>
                                        <p:tgtEl>
                                          <p:spTgt spid="675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9" fill="hold" nodeType="clickPar">
                      <p:stCondLst>
                        <p:cond delay="indefinite"/>
                      </p:stCondLst>
                      <p:childTnLst>
                        <p:par>
                          <p:cTn id="220" fill="hold" nodeType="withGroup">
                            <p:stCondLst>
                              <p:cond delay="0"/>
                            </p:stCondLst>
                            <p:childTnLst>
                              <p:par>
                                <p:cTn id="221" presetID="2" presetClass="entr" presetSubtype="8" fill="hold" grpId="0" nodeType="clickEffect">
                                  <p:stCondLst>
                                    <p:cond delay="0"/>
                                  </p:stCondLst>
                                  <p:childTnLst>
                                    <p:set>
                                      <p:cBhvr>
                                        <p:cTn id="222" dur="1" fill="hold">
                                          <p:stCondLst>
                                            <p:cond delay="0"/>
                                          </p:stCondLst>
                                        </p:cTn>
                                        <p:tgtEl>
                                          <p:spTgt spid="67587">
                                            <p:txEl>
                                              <p:pRg st="2" end="2"/>
                                            </p:txEl>
                                          </p:spTgt>
                                        </p:tgtEl>
                                        <p:attrNameLst>
                                          <p:attrName>style.visibility</p:attrName>
                                        </p:attrNameLst>
                                      </p:cBhvr>
                                      <p:to>
                                        <p:strVal val="visible"/>
                                      </p:to>
                                    </p:set>
                                    <p:anim calcmode="lin" valueType="num">
                                      <p:cBhvr additive="base">
                                        <p:cTn id="223" dur="500" fill="hold"/>
                                        <p:tgtEl>
                                          <p:spTgt spid="67587">
                                            <p:txEl>
                                              <p:pRg st="2" end="2"/>
                                            </p:txEl>
                                          </p:spTgt>
                                        </p:tgtEl>
                                        <p:attrNameLst>
                                          <p:attrName>ppt_x</p:attrName>
                                        </p:attrNameLst>
                                      </p:cBhvr>
                                      <p:tavLst>
                                        <p:tav tm="0">
                                          <p:val>
                                            <p:strVal val="0-#ppt_w/2"/>
                                          </p:val>
                                        </p:tav>
                                        <p:tav tm="100000">
                                          <p:val>
                                            <p:strVal val="#ppt_x"/>
                                          </p:val>
                                        </p:tav>
                                      </p:tavLst>
                                    </p:anim>
                                    <p:anim calcmode="lin" valueType="num">
                                      <p:cBhvr additive="base">
                                        <p:cTn id="224" dur="500" fill="hold"/>
                                        <p:tgtEl>
                                          <p:spTgt spid="675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25" fill="hold" nodeType="clickPar">
                      <p:stCondLst>
                        <p:cond delay="indefinite"/>
                      </p:stCondLst>
                      <p:childTnLst>
                        <p:par>
                          <p:cTn id="226" fill="hold" nodeType="withGroup">
                            <p:stCondLst>
                              <p:cond delay="0"/>
                            </p:stCondLst>
                            <p:childTnLst>
                              <p:par>
                                <p:cTn id="227" presetID="2" presetClass="entr" presetSubtype="8" fill="hold" grpId="0" nodeType="clickEffect">
                                  <p:stCondLst>
                                    <p:cond delay="0"/>
                                  </p:stCondLst>
                                  <p:childTnLst>
                                    <p:set>
                                      <p:cBhvr>
                                        <p:cTn id="228" dur="1" fill="hold">
                                          <p:stCondLst>
                                            <p:cond delay="0"/>
                                          </p:stCondLst>
                                        </p:cTn>
                                        <p:tgtEl>
                                          <p:spTgt spid="67587">
                                            <p:txEl>
                                              <p:pRg st="3" end="3"/>
                                            </p:txEl>
                                          </p:spTgt>
                                        </p:tgtEl>
                                        <p:attrNameLst>
                                          <p:attrName>style.visibility</p:attrName>
                                        </p:attrNameLst>
                                      </p:cBhvr>
                                      <p:to>
                                        <p:strVal val="visible"/>
                                      </p:to>
                                    </p:set>
                                    <p:anim calcmode="lin" valueType="num">
                                      <p:cBhvr additive="base">
                                        <p:cTn id="229" dur="500" fill="hold"/>
                                        <p:tgtEl>
                                          <p:spTgt spid="67587">
                                            <p:txEl>
                                              <p:pRg st="3" end="3"/>
                                            </p:txEl>
                                          </p:spTgt>
                                        </p:tgtEl>
                                        <p:attrNameLst>
                                          <p:attrName>ppt_x</p:attrName>
                                        </p:attrNameLst>
                                      </p:cBhvr>
                                      <p:tavLst>
                                        <p:tav tm="0">
                                          <p:val>
                                            <p:strVal val="0-#ppt_w/2"/>
                                          </p:val>
                                        </p:tav>
                                        <p:tav tm="100000">
                                          <p:val>
                                            <p:strVal val="#ppt_x"/>
                                          </p:val>
                                        </p:tav>
                                      </p:tavLst>
                                    </p:anim>
                                    <p:anim calcmode="lin" valueType="num">
                                      <p:cBhvr additive="base">
                                        <p:cTn id="230" dur="500" fill="hold"/>
                                        <p:tgtEl>
                                          <p:spTgt spid="675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1" fill="hold" nodeType="clickPar">
                      <p:stCondLst>
                        <p:cond delay="indefinite"/>
                      </p:stCondLst>
                      <p:childTnLst>
                        <p:par>
                          <p:cTn id="232" fill="hold" nodeType="withGroup">
                            <p:stCondLst>
                              <p:cond delay="0"/>
                            </p:stCondLst>
                            <p:childTnLst>
                              <p:par>
                                <p:cTn id="233" presetID="2" presetClass="entr" presetSubtype="8" fill="hold" grpId="0" nodeType="clickEffect">
                                  <p:stCondLst>
                                    <p:cond delay="0"/>
                                  </p:stCondLst>
                                  <p:childTnLst>
                                    <p:set>
                                      <p:cBhvr>
                                        <p:cTn id="234" dur="1" fill="hold">
                                          <p:stCondLst>
                                            <p:cond delay="0"/>
                                          </p:stCondLst>
                                        </p:cTn>
                                        <p:tgtEl>
                                          <p:spTgt spid="67587">
                                            <p:txEl>
                                              <p:pRg st="5" end="5"/>
                                            </p:txEl>
                                          </p:spTgt>
                                        </p:tgtEl>
                                        <p:attrNameLst>
                                          <p:attrName>style.visibility</p:attrName>
                                        </p:attrNameLst>
                                      </p:cBhvr>
                                      <p:to>
                                        <p:strVal val="visible"/>
                                      </p:to>
                                    </p:set>
                                    <p:anim calcmode="lin" valueType="num">
                                      <p:cBhvr additive="base">
                                        <p:cTn id="235" dur="500" fill="hold"/>
                                        <p:tgtEl>
                                          <p:spTgt spid="67587">
                                            <p:txEl>
                                              <p:pRg st="5" end="5"/>
                                            </p:txEl>
                                          </p:spTgt>
                                        </p:tgtEl>
                                        <p:attrNameLst>
                                          <p:attrName>ppt_x</p:attrName>
                                        </p:attrNameLst>
                                      </p:cBhvr>
                                      <p:tavLst>
                                        <p:tav tm="0">
                                          <p:val>
                                            <p:strVal val="0-#ppt_w/2"/>
                                          </p:val>
                                        </p:tav>
                                        <p:tav tm="100000">
                                          <p:val>
                                            <p:strVal val="#ppt_x"/>
                                          </p:val>
                                        </p:tav>
                                      </p:tavLst>
                                    </p:anim>
                                    <p:anim calcmode="lin" valueType="num">
                                      <p:cBhvr additive="base">
                                        <p:cTn id="236" dur="500" fill="hold"/>
                                        <p:tgtEl>
                                          <p:spTgt spid="6758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37" fill="hold" nodeType="clickPar">
                      <p:stCondLst>
                        <p:cond delay="indefinite"/>
                      </p:stCondLst>
                      <p:childTnLst>
                        <p:par>
                          <p:cTn id="238" fill="hold" nodeType="withGroup">
                            <p:stCondLst>
                              <p:cond delay="0"/>
                            </p:stCondLst>
                            <p:childTnLst>
                              <p:par>
                                <p:cTn id="239" presetID="2" presetClass="entr" presetSubtype="8" fill="hold" grpId="0" nodeType="clickEffect">
                                  <p:stCondLst>
                                    <p:cond delay="0"/>
                                  </p:stCondLst>
                                  <p:childTnLst>
                                    <p:set>
                                      <p:cBhvr>
                                        <p:cTn id="240" dur="1" fill="hold">
                                          <p:stCondLst>
                                            <p:cond delay="0"/>
                                          </p:stCondLst>
                                        </p:cTn>
                                        <p:tgtEl>
                                          <p:spTgt spid="67587">
                                            <p:txEl>
                                              <p:pRg st="6" end="6"/>
                                            </p:txEl>
                                          </p:spTgt>
                                        </p:tgtEl>
                                        <p:attrNameLst>
                                          <p:attrName>style.visibility</p:attrName>
                                        </p:attrNameLst>
                                      </p:cBhvr>
                                      <p:to>
                                        <p:strVal val="visible"/>
                                      </p:to>
                                    </p:set>
                                    <p:anim calcmode="lin" valueType="num">
                                      <p:cBhvr additive="base">
                                        <p:cTn id="241" dur="500" fill="hold"/>
                                        <p:tgtEl>
                                          <p:spTgt spid="67587">
                                            <p:txEl>
                                              <p:pRg st="6" end="6"/>
                                            </p:txEl>
                                          </p:spTgt>
                                        </p:tgtEl>
                                        <p:attrNameLst>
                                          <p:attrName>ppt_x</p:attrName>
                                        </p:attrNameLst>
                                      </p:cBhvr>
                                      <p:tavLst>
                                        <p:tav tm="0">
                                          <p:val>
                                            <p:strVal val="0-#ppt_w/2"/>
                                          </p:val>
                                        </p:tav>
                                        <p:tav tm="100000">
                                          <p:val>
                                            <p:strVal val="#ppt_x"/>
                                          </p:val>
                                        </p:tav>
                                      </p:tavLst>
                                    </p:anim>
                                    <p:anim calcmode="lin" valueType="num">
                                      <p:cBhvr additive="base">
                                        <p:cTn id="242" dur="500" fill="hold"/>
                                        <p:tgtEl>
                                          <p:spTgt spid="6758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43" fill="hold" nodeType="clickPar">
                      <p:stCondLst>
                        <p:cond delay="indefinite"/>
                      </p:stCondLst>
                      <p:childTnLst>
                        <p:par>
                          <p:cTn id="244" fill="hold" nodeType="withGroup">
                            <p:stCondLst>
                              <p:cond delay="0"/>
                            </p:stCondLst>
                            <p:childTnLst>
                              <p:par>
                                <p:cTn id="245" presetID="2" presetClass="entr" presetSubtype="8" fill="hold" grpId="0" nodeType="clickEffect">
                                  <p:stCondLst>
                                    <p:cond delay="0"/>
                                  </p:stCondLst>
                                  <p:childTnLst>
                                    <p:set>
                                      <p:cBhvr>
                                        <p:cTn id="246" dur="1" fill="hold">
                                          <p:stCondLst>
                                            <p:cond delay="0"/>
                                          </p:stCondLst>
                                        </p:cTn>
                                        <p:tgtEl>
                                          <p:spTgt spid="67587">
                                            <p:txEl>
                                              <p:pRg st="7" end="7"/>
                                            </p:txEl>
                                          </p:spTgt>
                                        </p:tgtEl>
                                        <p:attrNameLst>
                                          <p:attrName>style.visibility</p:attrName>
                                        </p:attrNameLst>
                                      </p:cBhvr>
                                      <p:to>
                                        <p:strVal val="visible"/>
                                      </p:to>
                                    </p:set>
                                    <p:anim calcmode="lin" valueType="num">
                                      <p:cBhvr additive="base">
                                        <p:cTn id="247" dur="500" fill="hold"/>
                                        <p:tgtEl>
                                          <p:spTgt spid="67587">
                                            <p:txEl>
                                              <p:pRg st="7" end="7"/>
                                            </p:txEl>
                                          </p:spTgt>
                                        </p:tgtEl>
                                        <p:attrNameLst>
                                          <p:attrName>ppt_x</p:attrName>
                                        </p:attrNameLst>
                                      </p:cBhvr>
                                      <p:tavLst>
                                        <p:tav tm="0">
                                          <p:val>
                                            <p:strVal val="0-#ppt_w/2"/>
                                          </p:val>
                                        </p:tav>
                                        <p:tav tm="100000">
                                          <p:val>
                                            <p:strVal val="#ppt_x"/>
                                          </p:val>
                                        </p:tav>
                                      </p:tavLst>
                                    </p:anim>
                                    <p:anim calcmode="lin" valueType="num">
                                      <p:cBhvr additive="base">
                                        <p:cTn id="248" dur="500" fill="hold"/>
                                        <p:tgtEl>
                                          <p:spTgt spid="6758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249" fill="hold" nodeType="clickPar">
                      <p:stCondLst>
                        <p:cond delay="indefinite"/>
                      </p:stCondLst>
                      <p:childTnLst>
                        <p:par>
                          <p:cTn id="250" fill="hold" nodeType="withGroup">
                            <p:stCondLst>
                              <p:cond delay="0"/>
                            </p:stCondLst>
                            <p:childTnLst>
                              <p:par>
                                <p:cTn id="251" presetID="2" presetClass="entr" presetSubtype="8" fill="hold" grpId="0" nodeType="clickEffect">
                                  <p:stCondLst>
                                    <p:cond delay="0"/>
                                  </p:stCondLst>
                                  <p:childTnLst>
                                    <p:set>
                                      <p:cBhvr>
                                        <p:cTn id="252" dur="1" fill="hold">
                                          <p:stCondLst>
                                            <p:cond delay="0"/>
                                          </p:stCondLst>
                                        </p:cTn>
                                        <p:tgtEl>
                                          <p:spTgt spid="67587">
                                            <p:txEl>
                                              <p:pRg st="8" end="8"/>
                                            </p:txEl>
                                          </p:spTgt>
                                        </p:tgtEl>
                                        <p:attrNameLst>
                                          <p:attrName>style.visibility</p:attrName>
                                        </p:attrNameLst>
                                      </p:cBhvr>
                                      <p:to>
                                        <p:strVal val="visible"/>
                                      </p:to>
                                    </p:set>
                                    <p:anim calcmode="lin" valueType="num">
                                      <p:cBhvr additive="base">
                                        <p:cTn id="253" dur="500" fill="hold"/>
                                        <p:tgtEl>
                                          <p:spTgt spid="67587">
                                            <p:txEl>
                                              <p:pRg st="8" end="8"/>
                                            </p:txEl>
                                          </p:spTgt>
                                        </p:tgtEl>
                                        <p:attrNameLst>
                                          <p:attrName>ppt_x</p:attrName>
                                        </p:attrNameLst>
                                      </p:cBhvr>
                                      <p:tavLst>
                                        <p:tav tm="0">
                                          <p:val>
                                            <p:strVal val="0-#ppt_w/2"/>
                                          </p:val>
                                        </p:tav>
                                        <p:tav tm="100000">
                                          <p:val>
                                            <p:strVal val="#ppt_x"/>
                                          </p:val>
                                        </p:tav>
                                      </p:tavLst>
                                    </p:anim>
                                    <p:anim calcmode="lin" valueType="num">
                                      <p:cBhvr additive="base">
                                        <p:cTn id="254" dur="500" fill="hold"/>
                                        <p:tgtEl>
                                          <p:spTgt spid="6758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animBg="1" autoUpdateAnimBg="0"/>
      <p:bldP spid="67587" grpId="0" build="p" autoUpdateAnimBg="0"/>
      <p:bldP spid="67662" grpId="0" animBg="1" autoUpdateAnimBg="0"/>
      <p:bldP spid="67663" grpId="0" build="p" autoUpdateAnimBg="0"/>
      <p:bldP spid="67664" grpId="0" autoUpdateAnimBg="0"/>
      <p:bldP spid="67665" grpId="0" autoUpdateAnimBg="0"/>
      <p:bldP spid="67666" grpId="0" autoUpdateAnimBg="0"/>
      <p:bldP spid="67667" grpId="0" autoUpdateAnimBg="0"/>
      <p:bldP spid="67676" grpId="0" autoUpdateAnimBg="0"/>
      <p:bldP spid="67678" grpId="0" autoUpdateAnimBg="0"/>
      <p:bldP spid="67680" grpId="0" autoUpdateAnimBg="0"/>
      <p:bldP spid="67681" grpId="0" autoUpdateAnimBg="0"/>
      <p:bldP spid="67682" grpId="0" animBg="1" autoUpdateAnimBg="0"/>
      <p:bldP spid="67683" grpId="0" autoUpdateAnimBg="0"/>
      <p:bldP spid="67684" grpId="0" autoUpdateAnimBg="0"/>
      <p:bldP spid="67685" grpId="0" autoUpdateAnimBg="0"/>
      <p:bldP spid="67686" grpId="0" autoUpdateAnimBg="0"/>
      <p:bldP spid="67687" grpId="0" autoUpdateAnimBg="0"/>
      <p:bldP spid="67688" grpId="0" autoUpdateAnimBg="0"/>
      <p:bldP spid="67689" grpId="0" autoUpdateAnimBg="0"/>
      <p:bldP spid="67690" grpId="0" autoUpdateAnimBg="0"/>
    </p:bld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灯片编号占位符 3">
            <a:extLst>
              <a:ext uri="{FF2B5EF4-FFF2-40B4-BE49-F238E27FC236}">
                <a16:creationId xmlns:a16="http://schemas.microsoft.com/office/drawing/2014/main" id="{816D1B74-E850-409D-B33E-C0DFDDCAEE12}"/>
              </a:ext>
            </a:extLst>
          </p:cNvPr>
          <p:cNvSpPr>
            <a:spLocks noGrp="1"/>
          </p:cNvSpPr>
          <p:nvPr>
            <p:ph type="sldNum" sz="quarter" idx="12"/>
          </p:nvPr>
        </p:nvSpPr>
        <p:spPr>
          <a:noFill/>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spcBef>
                <a:spcPct val="0"/>
              </a:spcBef>
              <a:buFontTx/>
              <a:buNone/>
            </a:pPr>
            <a:fld id="{0B45979D-9068-4F51-9F86-C3DED5722469}" type="slidenum">
              <a:rPr lang="en-US" altLang="zh-CN" sz="1400" smtClean="0"/>
              <a:pPr>
                <a:spcBef>
                  <a:spcPct val="0"/>
                </a:spcBef>
                <a:buFontTx/>
                <a:buNone/>
              </a:pPr>
              <a:t>91</a:t>
            </a:fld>
            <a:endParaRPr lang="en-US" altLang="zh-CN" sz="1400"/>
          </a:p>
        </p:txBody>
      </p:sp>
      <p:graphicFrame>
        <p:nvGraphicFramePr>
          <p:cNvPr id="99331" name="Object 21">
            <a:extLst>
              <a:ext uri="{FF2B5EF4-FFF2-40B4-BE49-F238E27FC236}">
                <a16:creationId xmlns:a16="http://schemas.microsoft.com/office/drawing/2014/main" id="{FFAEDF92-1E50-454C-883B-D7F8B96C6C47}"/>
              </a:ext>
            </a:extLst>
          </p:cNvPr>
          <p:cNvGraphicFramePr>
            <a:graphicFrameLocks noChangeAspect="1"/>
          </p:cNvGraphicFramePr>
          <p:nvPr/>
        </p:nvGraphicFramePr>
        <p:xfrm>
          <a:off x="827088" y="549275"/>
          <a:ext cx="7777162" cy="5645150"/>
        </p:xfrm>
        <a:graphic>
          <a:graphicData uri="http://schemas.openxmlformats.org/presentationml/2006/ole">
            <mc:AlternateContent xmlns:mc="http://schemas.openxmlformats.org/markup-compatibility/2006">
              <mc:Choice xmlns:v="urn:schemas-microsoft-com:vml" Requires="v">
                <p:oleObj spid="_x0000_s99332" name="位图图像" r:id="rId3" imgW="6744641" imgH="4896533" progId="Paint.Picture">
                  <p:embed/>
                </p:oleObj>
              </mc:Choice>
              <mc:Fallback>
                <p:oleObj name="位图图像" r:id="rId3" imgW="6744641" imgH="4896533" progId="Paint.Picture">
                  <p:embed/>
                  <p:pic>
                    <p:nvPicPr>
                      <p:cNvPr id="0"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549275"/>
                        <a:ext cx="7777162" cy="5645150"/>
                      </a:xfrm>
                      <a:prstGeom prst="rect">
                        <a:avLst/>
                      </a:prstGeom>
                      <a:solidFill>
                        <a:schemeClr val="bg2"/>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fade thruBlk="1"/>
  </p:transition>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宋体"/>
        <a:cs typeface=""/>
      </a:majorFont>
      <a:minorFont>
        <a:latin typeface="Comic Sans MS"/>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00"/>
        </a:solidFill>
        <a:ln w="50800" cap="flat" cmpd="sng" algn="ctr">
          <a:solidFill>
            <a:srgbClr val="003366"/>
          </a:solidFill>
          <a:prstDash val="solid"/>
          <a:miter lim="800000"/>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b"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Comic Sans MS" pitchFamily="66" charset="0"/>
            <a:ea typeface="宋体" pitchFamily="2" charset="-122"/>
          </a:defRPr>
        </a:defPPr>
      </a:lstStyle>
    </a:spDef>
    <a:lnDef>
      <a:spPr bwMode="auto">
        <a:xfrm>
          <a:off x="0" y="0"/>
          <a:ext cx="1" cy="1"/>
        </a:xfrm>
        <a:custGeom>
          <a:avLst/>
          <a:gdLst/>
          <a:ahLst/>
          <a:cxnLst/>
          <a:rect l="0" t="0" r="0" b="0"/>
          <a:pathLst/>
        </a:custGeom>
        <a:solidFill>
          <a:srgbClr val="FFCC00"/>
        </a:solidFill>
        <a:ln w="50800" cap="flat" cmpd="sng" algn="ctr">
          <a:solidFill>
            <a:srgbClr val="003366"/>
          </a:solidFill>
          <a:prstDash val="solid"/>
          <a:miter lim="800000"/>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b"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Comic Sans MS" pitchFamily="66" charset="0"/>
            <a:ea typeface="宋体" pitchFamily="2" charset="-122"/>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Crayons</Template>
  <TotalTime>4479</TotalTime>
  <Words>6031</Words>
  <Application>Microsoft Office PowerPoint</Application>
  <PresentationFormat>全屏显示(4:3)</PresentationFormat>
  <Paragraphs>1109</Paragraphs>
  <Slides>91</Slides>
  <Notes>2</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3</vt:i4>
      </vt:variant>
      <vt:variant>
        <vt:lpstr>幻灯片标题</vt:lpstr>
      </vt:variant>
      <vt:variant>
        <vt:i4>91</vt:i4>
      </vt:variant>
    </vt:vector>
  </HeadingPairs>
  <TitlesOfParts>
    <vt:vector size="108" baseType="lpstr">
      <vt:lpstr>Comic Sans MS</vt:lpstr>
      <vt:lpstr>宋体</vt:lpstr>
      <vt:lpstr>Arial</vt:lpstr>
      <vt:lpstr>Times New Roman</vt:lpstr>
      <vt:lpstr>黑体</vt:lpstr>
      <vt:lpstr>华文细黑</vt:lpstr>
      <vt:lpstr>华文新魏</vt:lpstr>
      <vt:lpstr>Symbol</vt:lpstr>
      <vt:lpstr>Wingdings</vt:lpstr>
      <vt:lpstr>楷体_GB2312</vt:lpstr>
      <vt:lpstr>方正姚体</vt:lpstr>
      <vt:lpstr>Tahoma</vt:lpstr>
      <vt:lpstr>Wingdings 2</vt:lpstr>
      <vt:lpstr>Crayons</vt:lpstr>
      <vt:lpstr>MathType 5.0 Equation</vt:lpstr>
      <vt:lpstr>Microsoft 公式 3.0</vt:lpstr>
      <vt:lpstr>位图图像</vt:lpstr>
      <vt:lpstr>第七章 不完全竞争市场 </vt:lpstr>
      <vt:lpstr> 微观经济学的基本框架</vt:lpstr>
      <vt:lpstr>PowerPoint 演示文稿</vt:lpstr>
      <vt:lpstr>一、完全垄断市场（perfect monopoly market） </vt:lpstr>
      <vt:lpstr>垄断的成因</vt:lpstr>
      <vt:lpstr>2、垄断厂商的需求和收益曲线</vt:lpstr>
      <vt:lpstr>PowerPoint 演示文稿</vt:lpstr>
      <vt:lpstr>完全垄断厂商的需求曲线与收益曲线</vt:lpstr>
      <vt:lpstr>总收益、边际收益、价格与需求弹性的关系</vt:lpstr>
      <vt:lpstr>总收益、边际收益、价格与需求弹性的关系</vt:lpstr>
      <vt:lpstr>PowerPoint 演示文稿</vt:lpstr>
      <vt:lpstr>PowerPoint 演示文稿</vt:lpstr>
      <vt:lpstr>3、垄断厂商的短期均衡</vt:lpstr>
      <vt:lpstr>垄断厂商的短期均衡</vt:lpstr>
      <vt:lpstr>PowerPoint 演示文稿</vt:lpstr>
      <vt:lpstr>PowerPoint 演示文稿</vt:lpstr>
      <vt:lpstr>PowerPoint 演示文稿</vt:lpstr>
      <vt:lpstr>4、垄断厂商的供给曲线问题</vt:lpstr>
      <vt:lpstr>垄断厂商的供给曲线问题</vt:lpstr>
      <vt:lpstr>垄断厂商的供给曲线问题</vt:lpstr>
      <vt:lpstr>5、垄断厂商的长期均衡</vt:lpstr>
      <vt:lpstr>5、垄断厂商的长期均衡</vt:lpstr>
      <vt:lpstr>6、价格歧视</vt:lpstr>
      <vt:lpstr>价格歧视的条件</vt:lpstr>
      <vt:lpstr>一级价格歧视</vt:lpstr>
      <vt:lpstr>PowerPoint 演示文稿</vt:lpstr>
      <vt:lpstr>一级价格歧视</vt:lpstr>
      <vt:lpstr>一级价格歧视</vt:lpstr>
      <vt:lpstr>一级价格歧视</vt:lpstr>
      <vt:lpstr>一级价格歧视</vt:lpstr>
      <vt:lpstr>二级价格歧视</vt:lpstr>
      <vt:lpstr>PowerPoint 演示文稿</vt:lpstr>
      <vt:lpstr>二级价格歧视</vt:lpstr>
      <vt:lpstr>三级价格歧视</vt:lpstr>
      <vt:lpstr>三级价格歧视</vt:lpstr>
      <vt:lpstr>三级价格歧视</vt:lpstr>
      <vt:lpstr>7、自然垄断和政府管制</vt:lpstr>
      <vt:lpstr>自然垄断</vt:lpstr>
      <vt:lpstr>二、垄断竞争市场（Monopolistic Competition Market）</vt:lpstr>
      <vt:lpstr>2、垄断竞争市场特点</vt:lpstr>
      <vt:lpstr>PowerPoint 演示文稿</vt:lpstr>
      <vt:lpstr>PowerPoint 演示文稿</vt:lpstr>
      <vt:lpstr>PowerPoint 演示文稿</vt:lpstr>
      <vt:lpstr>垄断竞争市场的短期均衡 MR = SMC</vt:lpstr>
      <vt:lpstr>5、垄断竞争市场的长期均衡</vt:lpstr>
      <vt:lpstr>6、垄断竞争与理想的产量</vt:lpstr>
      <vt:lpstr>7、垄断竞争厂商的供给曲线</vt:lpstr>
      <vt:lpstr>8、垄断竞争厂商的非价格竞争</vt:lpstr>
      <vt:lpstr>垄断竞争厂商的非价格竞争</vt:lpstr>
      <vt:lpstr>三、寡头垄断市场</vt:lpstr>
      <vt:lpstr>2、非勾结性寡头模型——古诺模型</vt:lpstr>
      <vt:lpstr>2、非勾结行性寡头模型——古诺模型</vt:lpstr>
      <vt:lpstr>PowerPoint 演示文稿</vt:lpstr>
      <vt:lpstr>例：代数方法</vt:lpstr>
      <vt:lpstr>古诺模型和反应函数</vt:lpstr>
      <vt:lpstr>古诺模型——一般分析</vt:lpstr>
      <vt:lpstr>古诺模型——一般分析</vt:lpstr>
      <vt:lpstr>古诺模型——一般分析</vt:lpstr>
      <vt:lpstr>古诺模型——一般分析</vt:lpstr>
      <vt:lpstr>古诺模型——一般分析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5、寡头厂商的供给曲线</vt:lpstr>
      <vt:lpstr>四、寡头厂商之间的博弈：博弈论初步</vt:lpstr>
      <vt:lpstr>1、博弈论的基本要素</vt:lpstr>
      <vt:lpstr>2、博弈均衡的基本概念</vt:lpstr>
      <vt:lpstr>占优策略均衡</vt:lpstr>
      <vt:lpstr>PowerPoint 演示文稿</vt:lpstr>
      <vt:lpstr>占优策略均衡</vt:lpstr>
      <vt:lpstr>智猪博弈</vt:lpstr>
      <vt:lpstr>夫妻博弈</vt:lpstr>
      <vt:lpstr>（2）纳什均衡</vt:lpstr>
      <vt:lpstr>夫妻博弈</vt:lpstr>
      <vt:lpstr>纳什均衡</vt:lpstr>
      <vt:lpstr>纳什均衡</vt:lpstr>
      <vt:lpstr>3、寡头厂商的共谋及其特征</vt:lpstr>
      <vt:lpstr>PowerPoint 演示文稿</vt:lpstr>
      <vt:lpstr>（2）囚犯困境模型的扩展应用：寡头厂商合作的不稳定性</vt:lpstr>
      <vt:lpstr>（3）重复博弈：走出囚徒困境</vt:lpstr>
      <vt:lpstr>寡头厂商合作</vt:lpstr>
      <vt:lpstr>（4）威胁和承诺的可信性</vt:lpstr>
      <vt:lpstr>在位者和进入者博弈</vt:lpstr>
      <vt:lpstr>五、不同市场的比较</vt:lpstr>
      <vt:lpstr>垄断竞争与完全竞争比较</vt:lpstr>
      <vt:lpstr>三个市场比较：完全竞争 垄断竞争 完全垄断</vt:lpstr>
      <vt:lpstr>PowerPoint 演示文稿</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几组概念比较：</dc:title>
  <dc:creator>ssa</dc:creator>
  <cp:lastModifiedBy>ssa</cp:lastModifiedBy>
  <cp:revision>1079</cp:revision>
  <dcterms:created xsi:type="dcterms:W3CDTF">1996-07-15T15:40:02Z</dcterms:created>
  <dcterms:modified xsi:type="dcterms:W3CDTF">2023-08-28T14:41:42Z</dcterms:modified>
</cp:coreProperties>
</file>