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77" r:id="rId2"/>
    <p:sldId id="303" r:id="rId3"/>
    <p:sldId id="315" r:id="rId4"/>
    <p:sldId id="316" r:id="rId5"/>
    <p:sldId id="271" r:id="rId6"/>
    <p:sldId id="317" r:id="rId7"/>
    <p:sldId id="258" r:id="rId8"/>
    <p:sldId id="282" r:id="rId9"/>
    <p:sldId id="318" r:id="rId10"/>
    <p:sldId id="319" r:id="rId11"/>
    <p:sldId id="320" r:id="rId12"/>
    <p:sldId id="321" r:id="rId13"/>
    <p:sldId id="322" r:id="rId14"/>
    <p:sldId id="323" r:id="rId15"/>
    <p:sldId id="324" r:id="rId16"/>
    <p:sldId id="325" r:id="rId17"/>
    <p:sldId id="326" r:id="rId18"/>
    <p:sldId id="327" r:id="rId19"/>
    <p:sldId id="328" r:id="rId20"/>
    <p:sldId id="329" r:id="rId21"/>
    <p:sldId id="330" r:id="rId22"/>
    <p:sldId id="331" r:id="rId23"/>
    <p:sldId id="332" r:id="rId24"/>
    <p:sldId id="298" r:id="rId25"/>
  </p:sldIdLst>
  <p:sldSz cx="12192000" cy="6858000"/>
  <p:notesSz cx="6794500" cy="9869488"/>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orient="horz" pos="2160">
          <p15:clr>
            <a:srgbClr val="A4A3A4"/>
          </p15:clr>
        </p15:guide>
        <p15:guide id="3"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4865"/>
    <a:srgbClr val="610303"/>
    <a:srgbClr val="31C2DF"/>
    <a:srgbClr val="82B0CC"/>
    <a:srgbClr val="4D8FB7"/>
    <a:srgbClr val="666666"/>
    <a:srgbClr val="8E8E8E"/>
    <a:srgbClr val="E2E9E9"/>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中度样式 3 - 强调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472" autoAdjust="0"/>
    <p:restoredTop sz="94660" autoAdjust="0"/>
  </p:normalViewPr>
  <p:slideViewPr>
    <p:cSldViewPr snapToGrid="0">
      <p:cViewPr varScale="1">
        <p:scale>
          <a:sx n="75" d="100"/>
          <a:sy n="75" d="100"/>
        </p:scale>
        <p:origin x="435" y="45"/>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4283" cy="493474"/>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48645" y="0"/>
            <a:ext cx="2944283" cy="493474"/>
          </a:xfrm>
          <a:prstGeom prst="rect">
            <a:avLst/>
          </a:prstGeom>
        </p:spPr>
        <p:txBody>
          <a:bodyPr vert="horz" lIns="91440" tIns="45720" rIns="91440" bIns="45720" rtlCol="0"/>
          <a:lstStyle>
            <a:lvl1pPr algn="r">
              <a:defRPr sz="1200"/>
            </a:lvl1pPr>
          </a:lstStyle>
          <a:p>
            <a:fld id="{41EFB1FE-9661-484F-A3F4-A28076CBD086}" type="datetimeFigureOut">
              <a:rPr lang="zh-CN" altLang="en-US" smtClean="0"/>
              <a:t>2023/8/28</a:t>
            </a:fld>
            <a:endParaRPr lang="zh-CN" altLang="en-US"/>
          </a:p>
        </p:txBody>
      </p:sp>
      <p:sp>
        <p:nvSpPr>
          <p:cNvPr id="4" name="幻灯片图像占位符 3"/>
          <p:cNvSpPr>
            <a:spLocks noGrp="1" noRot="1" noChangeAspect="1"/>
          </p:cNvSpPr>
          <p:nvPr>
            <p:ph type="sldImg" idx="2"/>
          </p:nvPr>
        </p:nvSpPr>
        <p:spPr>
          <a:xfrm>
            <a:off x="106363" y="739775"/>
            <a:ext cx="6581775" cy="370205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450" y="4688007"/>
            <a:ext cx="5435600" cy="444127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374301"/>
            <a:ext cx="2944283" cy="493474"/>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48645" y="9374301"/>
            <a:ext cx="2944283" cy="493474"/>
          </a:xfrm>
          <a:prstGeom prst="rect">
            <a:avLst/>
          </a:prstGeom>
        </p:spPr>
        <p:txBody>
          <a:bodyPr vert="horz" lIns="91440" tIns="45720" rIns="91440" bIns="45720" rtlCol="0" anchor="b"/>
          <a:lstStyle>
            <a:lvl1pPr algn="r">
              <a:defRPr sz="1200"/>
            </a:lvl1pPr>
          </a:lstStyle>
          <a:p>
            <a:fld id="{8F1CB6D9-8422-47B9-A6AD-378C452C6559}" type="slidenum">
              <a:rPr lang="zh-CN" altLang="en-US" smtClean="0"/>
              <a:t>‹#›</a:t>
            </a:fld>
            <a:endParaRPr lang="zh-CN" altLang="en-US"/>
          </a:p>
        </p:txBody>
      </p:sp>
    </p:spTree>
    <p:extLst>
      <p:ext uri="{BB962C8B-B14F-4D97-AF65-F5344CB8AC3E}">
        <p14:creationId xmlns:p14="http://schemas.microsoft.com/office/powerpoint/2010/main" val="3460227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1</a:t>
            </a:fld>
            <a:endParaRPr lang="zh-CN" altLang="en-US"/>
          </a:p>
        </p:txBody>
      </p:sp>
    </p:spTree>
    <p:extLst>
      <p:ext uri="{BB962C8B-B14F-4D97-AF65-F5344CB8AC3E}">
        <p14:creationId xmlns:p14="http://schemas.microsoft.com/office/powerpoint/2010/main" val="35636480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10</a:t>
            </a:fld>
            <a:endParaRPr lang="zh-CN" altLang="en-US"/>
          </a:p>
        </p:txBody>
      </p:sp>
    </p:spTree>
    <p:extLst>
      <p:ext uri="{BB962C8B-B14F-4D97-AF65-F5344CB8AC3E}">
        <p14:creationId xmlns:p14="http://schemas.microsoft.com/office/powerpoint/2010/main" val="744896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11</a:t>
            </a:fld>
            <a:endParaRPr lang="zh-CN" altLang="en-US"/>
          </a:p>
        </p:txBody>
      </p:sp>
    </p:spTree>
    <p:extLst>
      <p:ext uri="{BB962C8B-B14F-4D97-AF65-F5344CB8AC3E}">
        <p14:creationId xmlns:p14="http://schemas.microsoft.com/office/powerpoint/2010/main" val="2396411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12</a:t>
            </a:fld>
            <a:endParaRPr lang="zh-CN" altLang="en-US"/>
          </a:p>
        </p:txBody>
      </p:sp>
    </p:spTree>
    <p:extLst>
      <p:ext uri="{BB962C8B-B14F-4D97-AF65-F5344CB8AC3E}">
        <p14:creationId xmlns:p14="http://schemas.microsoft.com/office/powerpoint/2010/main" val="26752546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13</a:t>
            </a:fld>
            <a:endParaRPr lang="zh-CN" altLang="en-US"/>
          </a:p>
        </p:txBody>
      </p:sp>
    </p:spTree>
    <p:extLst>
      <p:ext uri="{BB962C8B-B14F-4D97-AF65-F5344CB8AC3E}">
        <p14:creationId xmlns:p14="http://schemas.microsoft.com/office/powerpoint/2010/main" val="896517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14</a:t>
            </a:fld>
            <a:endParaRPr lang="zh-CN" altLang="en-US"/>
          </a:p>
        </p:txBody>
      </p:sp>
    </p:spTree>
    <p:extLst>
      <p:ext uri="{BB962C8B-B14F-4D97-AF65-F5344CB8AC3E}">
        <p14:creationId xmlns:p14="http://schemas.microsoft.com/office/powerpoint/2010/main" val="1552802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15</a:t>
            </a:fld>
            <a:endParaRPr lang="zh-CN" altLang="en-US"/>
          </a:p>
        </p:txBody>
      </p:sp>
    </p:spTree>
    <p:extLst>
      <p:ext uri="{BB962C8B-B14F-4D97-AF65-F5344CB8AC3E}">
        <p14:creationId xmlns:p14="http://schemas.microsoft.com/office/powerpoint/2010/main" val="3466519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16</a:t>
            </a:fld>
            <a:endParaRPr lang="zh-CN" altLang="en-US"/>
          </a:p>
        </p:txBody>
      </p:sp>
    </p:spTree>
    <p:extLst>
      <p:ext uri="{BB962C8B-B14F-4D97-AF65-F5344CB8AC3E}">
        <p14:creationId xmlns:p14="http://schemas.microsoft.com/office/powerpoint/2010/main" val="4032326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17</a:t>
            </a:fld>
            <a:endParaRPr lang="zh-CN" altLang="en-US"/>
          </a:p>
        </p:txBody>
      </p:sp>
    </p:spTree>
    <p:extLst>
      <p:ext uri="{BB962C8B-B14F-4D97-AF65-F5344CB8AC3E}">
        <p14:creationId xmlns:p14="http://schemas.microsoft.com/office/powerpoint/2010/main" val="42395122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18</a:t>
            </a:fld>
            <a:endParaRPr lang="zh-CN" altLang="en-US"/>
          </a:p>
        </p:txBody>
      </p:sp>
    </p:spTree>
    <p:extLst>
      <p:ext uri="{BB962C8B-B14F-4D97-AF65-F5344CB8AC3E}">
        <p14:creationId xmlns:p14="http://schemas.microsoft.com/office/powerpoint/2010/main" val="3681494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19</a:t>
            </a:fld>
            <a:endParaRPr lang="zh-CN" altLang="en-US"/>
          </a:p>
        </p:txBody>
      </p:sp>
    </p:spTree>
    <p:extLst>
      <p:ext uri="{BB962C8B-B14F-4D97-AF65-F5344CB8AC3E}">
        <p14:creationId xmlns:p14="http://schemas.microsoft.com/office/powerpoint/2010/main" val="2876955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2</a:t>
            </a:fld>
            <a:endParaRPr lang="zh-CN" altLang="en-US"/>
          </a:p>
        </p:txBody>
      </p:sp>
    </p:spTree>
    <p:extLst>
      <p:ext uri="{BB962C8B-B14F-4D97-AF65-F5344CB8AC3E}">
        <p14:creationId xmlns:p14="http://schemas.microsoft.com/office/powerpoint/2010/main" val="36328784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20</a:t>
            </a:fld>
            <a:endParaRPr lang="zh-CN" altLang="en-US"/>
          </a:p>
        </p:txBody>
      </p:sp>
    </p:spTree>
    <p:extLst>
      <p:ext uri="{BB962C8B-B14F-4D97-AF65-F5344CB8AC3E}">
        <p14:creationId xmlns:p14="http://schemas.microsoft.com/office/powerpoint/2010/main" val="29447226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21</a:t>
            </a:fld>
            <a:endParaRPr lang="zh-CN" altLang="en-US"/>
          </a:p>
        </p:txBody>
      </p:sp>
    </p:spTree>
    <p:extLst>
      <p:ext uri="{BB962C8B-B14F-4D97-AF65-F5344CB8AC3E}">
        <p14:creationId xmlns:p14="http://schemas.microsoft.com/office/powerpoint/2010/main" val="27354109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22</a:t>
            </a:fld>
            <a:endParaRPr lang="zh-CN" altLang="en-US"/>
          </a:p>
        </p:txBody>
      </p:sp>
    </p:spTree>
    <p:extLst>
      <p:ext uri="{BB962C8B-B14F-4D97-AF65-F5344CB8AC3E}">
        <p14:creationId xmlns:p14="http://schemas.microsoft.com/office/powerpoint/2010/main" val="2217291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23</a:t>
            </a:fld>
            <a:endParaRPr lang="zh-CN" altLang="en-US"/>
          </a:p>
        </p:txBody>
      </p:sp>
    </p:spTree>
    <p:extLst>
      <p:ext uri="{BB962C8B-B14F-4D97-AF65-F5344CB8AC3E}">
        <p14:creationId xmlns:p14="http://schemas.microsoft.com/office/powerpoint/2010/main" val="38889370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24</a:t>
            </a:fld>
            <a:endParaRPr lang="zh-CN" altLang="en-US"/>
          </a:p>
        </p:txBody>
      </p:sp>
    </p:spTree>
    <p:extLst>
      <p:ext uri="{BB962C8B-B14F-4D97-AF65-F5344CB8AC3E}">
        <p14:creationId xmlns:p14="http://schemas.microsoft.com/office/powerpoint/2010/main" val="2091547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3</a:t>
            </a:fld>
            <a:endParaRPr lang="zh-CN" altLang="en-US"/>
          </a:p>
        </p:txBody>
      </p:sp>
    </p:spTree>
    <p:extLst>
      <p:ext uri="{BB962C8B-B14F-4D97-AF65-F5344CB8AC3E}">
        <p14:creationId xmlns:p14="http://schemas.microsoft.com/office/powerpoint/2010/main" val="3831950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4</a:t>
            </a:fld>
            <a:endParaRPr lang="zh-CN" altLang="en-US"/>
          </a:p>
        </p:txBody>
      </p:sp>
    </p:spTree>
    <p:extLst>
      <p:ext uri="{BB962C8B-B14F-4D97-AF65-F5344CB8AC3E}">
        <p14:creationId xmlns:p14="http://schemas.microsoft.com/office/powerpoint/2010/main" val="77470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5</a:t>
            </a:fld>
            <a:endParaRPr lang="zh-CN" altLang="en-US"/>
          </a:p>
        </p:txBody>
      </p:sp>
    </p:spTree>
    <p:extLst>
      <p:ext uri="{BB962C8B-B14F-4D97-AF65-F5344CB8AC3E}">
        <p14:creationId xmlns:p14="http://schemas.microsoft.com/office/powerpoint/2010/main" val="1247593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6</a:t>
            </a:fld>
            <a:endParaRPr lang="zh-CN" altLang="en-US"/>
          </a:p>
        </p:txBody>
      </p:sp>
    </p:spTree>
    <p:extLst>
      <p:ext uri="{BB962C8B-B14F-4D97-AF65-F5344CB8AC3E}">
        <p14:creationId xmlns:p14="http://schemas.microsoft.com/office/powerpoint/2010/main" val="3224082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7</a:t>
            </a:fld>
            <a:endParaRPr lang="zh-CN" altLang="en-US"/>
          </a:p>
        </p:txBody>
      </p:sp>
    </p:spTree>
    <p:extLst>
      <p:ext uri="{BB962C8B-B14F-4D97-AF65-F5344CB8AC3E}">
        <p14:creationId xmlns:p14="http://schemas.microsoft.com/office/powerpoint/2010/main" val="2807513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8</a:t>
            </a:fld>
            <a:endParaRPr lang="zh-CN" altLang="en-US"/>
          </a:p>
        </p:txBody>
      </p:sp>
    </p:spTree>
    <p:extLst>
      <p:ext uri="{BB962C8B-B14F-4D97-AF65-F5344CB8AC3E}">
        <p14:creationId xmlns:p14="http://schemas.microsoft.com/office/powerpoint/2010/main" val="20599441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1CB6D9-8422-47B9-A6AD-378C452C6559}" type="slidenum">
              <a:rPr lang="zh-CN" altLang="en-US" smtClean="0"/>
              <a:t>9</a:t>
            </a:fld>
            <a:endParaRPr lang="zh-CN" altLang="en-US"/>
          </a:p>
        </p:txBody>
      </p:sp>
    </p:spTree>
    <p:extLst>
      <p:ext uri="{BB962C8B-B14F-4D97-AF65-F5344CB8AC3E}">
        <p14:creationId xmlns:p14="http://schemas.microsoft.com/office/powerpoint/2010/main" val="776908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23111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826288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kUpDiag">
          <a:fgClr>
            <a:schemeClr val="bg1">
              <a:lumMod val="95000"/>
            </a:schemeClr>
          </a:fgClr>
          <a:bgClr>
            <a:schemeClr val="bg1"/>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743446"/>
      </p:ext>
    </p:extLst>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2.w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dk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 name="矩形 3"/>
          <p:cNvSpPr/>
          <p:nvPr/>
        </p:nvSpPr>
        <p:spPr>
          <a:xfrm>
            <a:off x="1300292" y="2510757"/>
            <a:ext cx="9655728" cy="923330"/>
          </a:xfrm>
          <a:prstGeom prst="rect">
            <a:avLst/>
          </a:prstGeom>
          <a:solidFill>
            <a:srgbClr val="314865"/>
          </a:solidFill>
          <a:ln>
            <a:solidFill>
              <a:schemeClr val="tx1">
                <a:lumMod val="75000"/>
                <a:lumOff val="25000"/>
              </a:schemeClr>
            </a:solidFill>
          </a:ln>
        </p:spPr>
        <p:txBody>
          <a:bodyPr wrap="square" anchor="ctr">
            <a:spAutoFit/>
          </a:bodyPr>
          <a:lstStyle/>
          <a:p>
            <a:pPr algn="ctr"/>
            <a:r>
              <a:rPr lang="zh-CN" altLang="en-US" sz="5400" b="1" spc="1000" dirty="0">
                <a:solidFill>
                  <a:schemeClr val="bg1"/>
                </a:solidFill>
                <a:effectLst>
                  <a:outerShdw blurRad="38100" dist="38100" dir="2700000" algn="tl">
                    <a:srgbClr val="000000">
                      <a:alpha val="43137"/>
                    </a:srgbClr>
                  </a:outerShdw>
                </a:effectLst>
                <a:latin typeface="Arial"/>
                <a:ea typeface="微软雅黑"/>
                <a:sym typeface="Arial"/>
              </a:rPr>
              <a:t>微观经济学</a:t>
            </a:r>
          </a:p>
        </p:txBody>
      </p:sp>
      <p:sp>
        <p:nvSpPr>
          <p:cNvPr id="14" name="矩形 13">
            <a:extLst>
              <a:ext uri="{FF2B5EF4-FFF2-40B4-BE49-F238E27FC236}">
                <a16:creationId xmlns:a16="http://schemas.microsoft.com/office/drawing/2014/main" id="{BF300CFA-1A6A-4D76-860A-899BB1E29C4B}"/>
              </a:ext>
            </a:extLst>
          </p:cNvPr>
          <p:cNvSpPr/>
          <p:nvPr/>
        </p:nvSpPr>
        <p:spPr>
          <a:xfrm>
            <a:off x="2726423" y="4063377"/>
            <a:ext cx="6400798" cy="581057"/>
          </a:xfrm>
          <a:prstGeom prst="rect">
            <a:avLst/>
          </a:prstGeom>
          <a:ln>
            <a:solidFill>
              <a:schemeClr val="tx1">
                <a:lumMod val="75000"/>
                <a:lumOff val="25000"/>
              </a:schemeClr>
            </a:solidFill>
          </a:ln>
        </p:spPr>
        <p:txBody>
          <a:bodyPr wrap="square">
            <a:spAutoFit/>
          </a:bodyPr>
          <a:lstStyle/>
          <a:p>
            <a:pPr algn="ctr">
              <a:lnSpc>
                <a:spcPct val="150000"/>
              </a:lnSpc>
            </a:pPr>
            <a:r>
              <a:rPr lang="zh-CN" altLang="en-US" sz="2400" dirty="0">
                <a:solidFill>
                  <a:schemeClr val="bg1">
                    <a:lumMod val="50000"/>
                  </a:schemeClr>
                </a:solidFill>
                <a:latin typeface="Arial"/>
                <a:ea typeface="微软雅黑"/>
                <a:sym typeface="Arial"/>
              </a:rPr>
              <a:t>公管教研室</a:t>
            </a:r>
            <a:endParaRPr lang="zh-CN" altLang="en-US" sz="2400" b="0" dirty="0">
              <a:solidFill>
                <a:schemeClr val="bg1">
                  <a:lumMod val="50000"/>
                </a:schemeClr>
              </a:solidFill>
              <a:latin typeface="Arial"/>
              <a:ea typeface="微软雅黑"/>
              <a:sym typeface="Arial"/>
            </a:endParaRPr>
          </a:p>
        </p:txBody>
      </p:sp>
      <p:sp>
        <p:nvSpPr>
          <p:cNvPr id="22" name="TextBox 7">
            <a:extLst>
              <a:ext uri="{FF2B5EF4-FFF2-40B4-BE49-F238E27FC236}">
                <a16:creationId xmlns:a16="http://schemas.microsoft.com/office/drawing/2014/main" id="{C23E139E-6490-4619-BC23-1278360B5935}"/>
              </a:ext>
            </a:extLst>
          </p:cNvPr>
          <p:cNvSpPr>
            <a:spLocks noChangeArrowheads="1"/>
          </p:cNvSpPr>
          <p:nvPr/>
        </p:nvSpPr>
        <p:spPr bwMode="auto">
          <a:xfrm>
            <a:off x="4399256" y="4950086"/>
            <a:ext cx="26816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chemeClr val="tx1">
                    <a:lumMod val="50000"/>
                    <a:lumOff val="50000"/>
                  </a:schemeClr>
                </a:solidFill>
                <a:latin typeface="Arial"/>
                <a:ea typeface="微软雅黑"/>
                <a:sym typeface="Arial"/>
              </a:rPr>
              <a:t>史胜安</a:t>
            </a:r>
          </a:p>
        </p:txBody>
      </p:sp>
      <p:cxnSp>
        <p:nvCxnSpPr>
          <p:cNvPr id="23" name="直接连接符 22">
            <a:extLst>
              <a:ext uri="{FF2B5EF4-FFF2-40B4-BE49-F238E27FC236}">
                <a16:creationId xmlns:a16="http://schemas.microsoft.com/office/drawing/2014/main" id="{A5C28C4B-295F-427E-97BE-5B976946F29D}"/>
              </a:ext>
            </a:extLst>
          </p:cNvPr>
          <p:cNvCxnSpPr/>
          <p:nvPr/>
        </p:nvCxnSpPr>
        <p:spPr>
          <a:xfrm flipH="1">
            <a:off x="3675005" y="5057807"/>
            <a:ext cx="610790" cy="0"/>
          </a:xfrm>
          <a:prstGeom prst="line">
            <a:avLst/>
          </a:prstGeom>
          <a:ln w="6350">
            <a:solidFill>
              <a:schemeClr val="tx1">
                <a:lumMod val="85000"/>
                <a:lumOff val="15000"/>
              </a:schemeClr>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id="{0C2FDB96-8147-4A79-9269-76F1E31F645A}"/>
              </a:ext>
            </a:extLst>
          </p:cNvPr>
          <p:cNvCxnSpPr/>
          <p:nvPr/>
        </p:nvCxnSpPr>
        <p:spPr>
          <a:xfrm>
            <a:off x="7203396" y="5057807"/>
            <a:ext cx="610790" cy="0"/>
          </a:xfrm>
          <a:prstGeom prst="line">
            <a:avLst/>
          </a:prstGeom>
          <a:ln w="6350">
            <a:solidFill>
              <a:schemeClr val="tx1">
                <a:lumMod val="85000"/>
                <a:lumOff val="15000"/>
              </a:schemeClr>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id="{F0AE1546-F1A7-4AD3-A1CF-E0FC1F37E09A}"/>
              </a:ext>
            </a:extLst>
          </p:cNvPr>
          <p:cNvSpPr/>
          <p:nvPr/>
        </p:nvSpPr>
        <p:spPr>
          <a:xfrm rot="4499273">
            <a:off x="1511166" y="231006"/>
            <a:ext cx="1607419" cy="1385706"/>
          </a:xfrm>
          <a:prstGeom prst="triangl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99" name="等腰三角形 198">
            <a:extLst>
              <a:ext uri="{FF2B5EF4-FFF2-40B4-BE49-F238E27FC236}">
                <a16:creationId xmlns:a16="http://schemas.microsoft.com/office/drawing/2014/main" id="{E119EE2D-2DDC-4BDC-8023-53213D15A010}"/>
              </a:ext>
            </a:extLst>
          </p:cNvPr>
          <p:cNvSpPr/>
          <p:nvPr/>
        </p:nvSpPr>
        <p:spPr>
          <a:xfrm rot="18665383">
            <a:off x="10422453" y="4319379"/>
            <a:ext cx="1463240" cy="1261414"/>
          </a:xfrm>
          <a:prstGeom prst="triangl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00" name="等腰三角形 199">
            <a:extLst>
              <a:ext uri="{FF2B5EF4-FFF2-40B4-BE49-F238E27FC236}">
                <a16:creationId xmlns:a16="http://schemas.microsoft.com/office/drawing/2014/main" id="{5C186AE1-013F-4ACB-9141-5EB620591E71}"/>
              </a:ext>
            </a:extLst>
          </p:cNvPr>
          <p:cNvSpPr/>
          <p:nvPr/>
        </p:nvSpPr>
        <p:spPr>
          <a:xfrm rot="961450">
            <a:off x="11233554" y="6038168"/>
            <a:ext cx="798333" cy="688218"/>
          </a:xfrm>
          <a:prstGeom prst="triangl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01" name="等腰三角形 200">
            <a:extLst>
              <a:ext uri="{FF2B5EF4-FFF2-40B4-BE49-F238E27FC236}">
                <a16:creationId xmlns:a16="http://schemas.microsoft.com/office/drawing/2014/main" id="{6E2EAD45-83C8-4B49-A507-241CE4DE8969}"/>
              </a:ext>
            </a:extLst>
          </p:cNvPr>
          <p:cNvSpPr/>
          <p:nvPr/>
        </p:nvSpPr>
        <p:spPr>
          <a:xfrm rot="7947741">
            <a:off x="400932" y="1199831"/>
            <a:ext cx="1209165" cy="1042384"/>
          </a:xfrm>
          <a:prstGeom prst="triangl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Tree>
    <p:extLst>
      <p:ext uri="{BB962C8B-B14F-4D97-AF65-F5344CB8AC3E}">
        <p14:creationId xmlns:p14="http://schemas.microsoft.com/office/powerpoint/2010/main" val="33610318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000" fill="hold"/>
                                        <p:tgtEl>
                                          <p:spTgt spid="2"/>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201"/>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199"/>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200"/>
                                        </p:tgtEl>
                                        <p:attrNameLst>
                                          <p:attrName>r</p:attrName>
                                        </p:attrNameLst>
                                      </p:cBhvr>
                                    </p:animRot>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6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16" presetClass="entr" presetSubtype="37" fill="hold" grpId="0" nodeType="withEffect">
                                  <p:stCondLst>
                                    <p:cond delay="1100"/>
                                  </p:stCondLst>
                                  <p:childTnLst>
                                    <p:set>
                                      <p:cBhvr>
                                        <p:cTn id="22" dur="1" fill="hold">
                                          <p:stCondLst>
                                            <p:cond delay="0"/>
                                          </p:stCondLst>
                                        </p:cTn>
                                        <p:tgtEl>
                                          <p:spTgt spid="22"/>
                                        </p:tgtEl>
                                        <p:attrNameLst>
                                          <p:attrName>style.visibility</p:attrName>
                                        </p:attrNameLst>
                                      </p:cBhvr>
                                      <p:to>
                                        <p:strVal val="visible"/>
                                      </p:to>
                                    </p:set>
                                    <p:animEffect transition="in" filter="barn(outVertical)">
                                      <p:cBhvr>
                                        <p:cTn id="23" dur="1000"/>
                                        <p:tgtEl>
                                          <p:spTgt spid="22"/>
                                        </p:tgtEl>
                                      </p:cBhvr>
                                    </p:animEffect>
                                  </p:childTnLst>
                                </p:cTn>
                              </p:par>
                            </p:childTnLst>
                          </p:cTn>
                        </p:par>
                        <p:par>
                          <p:cTn id="24" fill="hold">
                            <p:stCondLst>
                              <p:cond delay="2100"/>
                            </p:stCondLst>
                            <p:childTnLst>
                              <p:par>
                                <p:cTn id="25" presetID="22" presetClass="entr" presetSubtype="2"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right)">
                                      <p:cBhvr>
                                        <p:cTn id="27" dur="500"/>
                                        <p:tgtEl>
                                          <p:spTgt spid="23"/>
                                        </p:tgtEl>
                                      </p:cBhvr>
                                    </p:animEffect>
                                  </p:childTnLst>
                                </p:cTn>
                              </p:par>
                              <p:par>
                                <p:cTn id="28" presetID="22" presetClass="entr" presetSubtype="8"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left)">
                                      <p:cBhvr>
                                        <p:cTn id="3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22" grpId="0"/>
      <p:bldP spid="2" grpId="0" animBg="1"/>
      <p:bldP spid="199" grpId="0" animBg="1"/>
      <p:bldP spid="200" grpId="0" animBg="1"/>
      <p:bldP spid="20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455071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第一节  经济学的内涵</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865909" y="1541679"/>
            <a:ext cx="8291946" cy="4875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zh-CN" altLang="en-US" sz="2800" dirty="0">
                <a:solidFill>
                  <a:srgbClr val="C00000"/>
                </a:solidFill>
                <a:latin typeface="Arial"/>
                <a:ea typeface="微软雅黑"/>
                <a:sym typeface="Arial"/>
              </a:rPr>
              <a:t>三、需求的无限性与资源的稀缺性</a:t>
            </a:r>
          </a:p>
          <a:p>
            <a:pPr indent="900113">
              <a:buNone/>
            </a:pPr>
            <a:r>
              <a:rPr lang="zh-CN" altLang="en-US" sz="2800" dirty="0">
                <a:solidFill>
                  <a:schemeClr val="accent2">
                    <a:lumMod val="75000"/>
                  </a:schemeClr>
                </a:solidFill>
                <a:latin typeface="Arial"/>
                <a:ea typeface="微软雅黑"/>
                <a:sym typeface="Arial"/>
              </a:rPr>
              <a:t>终日奔波只为饥      方才一饱便思衣</a:t>
            </a:r>
          </a:p>
          <a:p>
            <a:pPr indent="900113">
              <a:buNone/>
            </a:pPr>
            <a:r>
              <a:rPr lang="zh-CN" altLang="en-US" sz="2800" dirty="0">
                <a:solidFill>
                  <a:schemeClr val="accent2">
                    <a:lumMod val="75000"/>
                  </a:schemeClr>
                </a:solidFill>
                <a:latin typeface="Arial"/>
                <a:ea typeface="微软雅黑"/>
                <a:sym typeface="Arial"/>
              </a:rPr>
              <a:t>衣食两般皆俱足      又想娇容美貌妻</a:t>
            </a:r>
          </a:p>
          <a:p>
            <a:pPr indent="900113">
              <a:buNone/>
            </a:pPr>
            <a:r>
              <a:rPr lang="zh-CN" altLang="en-US" sz="2800" dirty="0">
                <a:solidFill>
                  <a:schemeClr val="accent2">
                    <a:lumMod val="75000"/>
                  </a:schemeClr>
                </a:solidFill>
                <a:latin typeface="Arial"/>
                <a:ea typeface="微软雅黑"/>
                <a:sym typeface="Arial"/>
              </a:rPr>
              <a:t>取得美妻生下子      恨无天地少根基</a:t>
            </a:r>
          </a:p>
          <a:p>
            <a:pPr indent="900113">
              <a:buNone/>
            </a:pPr>
            <a:r>
              <a:rPr lang="zh-CN" altLang="en-US" sz="2800" dirty="0">
                <a:solidFill>
                  <a:schemeClr val="accent2">
                    <a:lumMod val="75000"/>
                  </a:schemeClr>
                </a:solidFill>
                <a:latin typeface="Arial"/>
                <a:ea typeface="微软雅黑"/>
                <a:sym typeface="Arial"/>
              </a:rPr>
              <a:t>买到田园多广阔      出入无船少马骑</a:t>
            </a:r>
          </a:p>
          <a:p>
            <a:pPr indent="900113">
              <a:buNone/>
            </a:pPr>
            <a:r>
              <a:rPr lang="zh-CN" altLang="en-US" sz="2800" dirty="0">
                <a:solidFill>
                  <a:schemeClr val="accent2">
                    <a:lumMod val="75000"/>
                  </a:schemeClr>
                </a:solidFill>
                <a:latin typeface="Arial"/>
                <a:ea typeface="微软雅黑"/>
                <a:sym typeface="Arial"/>
              </a:rPr>
              <a:t>槽头扣了骡和马      叹无官职被人欺</a:t>
            </a:r>
          </a:p>
          <a:p>
            <a:pPr indent="900113">
              <a:buNone/>
            </a:pPr>
            <a:r>
              <a:rPr lang="zh-CN" altLang="en-US" sz="2800" dirty="0">
                <a:solidFill>
                  <a:schemeClr val="accent2">
                    <a:lumMod val="75000"/>
                  </a:schemeClr>
                </a:solidFill>
                <a:latin typeface="Arial"/>
                <a:ea typeface="微软雅黑"/>
                <a:sym typeface="Arial"/>
              </a:rPr>
              <a:t>县丞主簿还嫌小      又要朝中挂紫衣</a:t>
            </a:r>
          </a:p>
          <a:p>
            <a:pPr indent="900113">
              <a:buNone/>
            </a:pPr>
            <a:r>
              <a:rPr lang="zh-CN" altLang="en-US" sz="2800" dirty="0">
                <a:solidFill>
                  <a:schemeClr val="accent2">
                    <a:lumMod val="75000"/>
                  </a:schemeClr>
                </a:solidFill>
                <a:latin typeface="Arial"/>
                <a:ea typeface="微软雅黑"/>
                <a:sym typeface="Arial"/>
              </a:rPr>
              <a:t>作了皇帝求仙术      更想登天跨鹤飞</a:t>
            </a:r>
          </a:p>
          <a:p>
            <a:pPr indent="900113">
              <a:buNone/>
            </a:pPr>
            <a:r>
              <a:rPr lang="zh-CN" altLang="en-US" sz="2800" dirty="0">
                <a:solidFill>
                  <a:schemeClr val="accent2">
                    <a:lumMod val="75000"/>
                  </a:schemeClr>
                </a:solidFill>
                <a:latin typeface="Arial"/>
                <a:ea typeface="微软雅黑"/>
                <a:sym typeface="Arial"/>
              </a:rPr>
              <a:t>若要世人心里足      除是南柯一梦西</a:t>
            </a: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pic>
        <p:nvPicPr>
          <p:cNvPr id="3" name="图片 2">
            <a:extLst>
              <a:ext uri="{FF2B5EF4-FFF2-40B4-BE49-F238E27FC236}">
                <a16:creationId xmlns:a16="http://schemas.microsoft.com/office/drawing/2014/main" id="{74D5BE82-B469-49AA-A493-840642E51F98}"/>
              </a:ext>
            </a:extLst>
          </p:cNvPr>
          <p:cNvPicPr>
            <a:picLocks noChangeAspect="1"/>
          </p:cNvPicPr>
          <p:nvPr/>
        </p:nvPicPr>
        <p:blipFill rotWithShape="1">
          <a:blip r:embed="rId3">
            <a:extLst>
              <a:ext uri="{28A0092B-C50C-407E-A947-70E740481C1C}">
                <a14:useLocalDpi xmlns:a14="http://schemas.microsoft.com/office/drawing/2010/main" val="0"/>
              </a:ext>
            </a:extLst>
          </a:blip>
          <a:srcRect l="3584" t="3290" r="3735" b="15367"/>
          <a:stretch/>
        </p:blipFill>
        <p:spPr>
          <a:xfrm>
            <a:off x="7869380" y="1822273"/>
            <a:ext cx="3948547" cy="4320293"/>
          </a:xfrm>
          <a:prstGeom prst="rect">
            <a:avLst/>
          </a:prstGeom>
        </p:spPr>
      </p:pic>
    </p:spTree>
    <p:extLst>
      <p:ext uri="{BB962C8B-B14F-4D97-AF65-F5344CB8AC3E}">
        <p14:creationId xmlns:p14="http://schemas.microsoft.com/office/powerpoint/2010/main" val="21124951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55">
                                            <p:txEl>
                                              <p:pRg st="1" end="1"/>
                                            </p:txEl>
                                          </p:spTgt>
                                        </p:tgtEl>
                                        <p:attrNameLst>
                                          <p:attrName>style.visibility</p:attrName>
                                        </p:attrNameLst>
                                      </p:cBhvr>
                                      <p:to>
                                        <p:strVal val="visible"/>
                                      </p:to>
                                    </p:set>
                                    <p:animEffect transition="in" filter="wipe(down)">
                                      <p:cBhvr>
                                        <p:cTn id="25" dur="500"/>
                                        <p:tgtEl>
                                          <p:spTgt spid="55">
                                            <p:txEl>
                                              <p:pRg st="1" end="1"/>
                                            </p:txEl>
                                          </p:spTgt>
                                        </p:tgtEl>
                                      </p:cBhvr>
                                    </p:animEffect>
                                  </p:childTnLst>
                                </p:cTn>
                              </p:par>
                            </p:childTnLst>
                          </p:cTn>
                        </p:par>
                        <p:par>
                          <p:cTn id="26" fill="hold">
                            <p:stCondLst>
                              <p:cond delay="500"/>
                            </p:stCondLst>
                            <p:childTnLst>
                              <p:par>
                                <p:cTn id="27" presetID="42" presetClass="entr" presetSubtype="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55">
                                            <p:txEl>
                                              <p:pRg st="2" end="2"/>
                                            </p:txEl>
                                          </p:spTgt>
                                        </p:tgtEl>
                                        <p:attrNameLst>
                                          <p:attrName>style.visibility</p:attrName>
                                        </p:attrNameLst>
                                      </p:cBhvr>
                                      <p:to>
                                        <p:strVal val="visible"/>
                                      </p:to>
                                    </p:set>
                                    <p:animEffect transition="in" filter="wipe(down)">
                                      <p:cBhvr>
                                        <p:cTn id="36" dur="500"/>
                                        <p:tgtEl>
                                          <p:spTgt spid="55">
                                            <p:txEl>
                                              <p:pRg st="2" end="2"/>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55">
                                            <p:txEl>
                                              <p:pRg st="3" end="3"/>
                                            </p:txEl>
                                          </p:spTgt>
                                        </p:tgtEl>
                                        <p:attrNameLst>
                                          <p:attrName>style.visibility</p:attrName>
                                        </p:attrNameLst>
                                      </p:cBhvr>
                                      <p:to>
                                        <p:strVal val="visible"/>
                                      </p:to>
                                    </p:set>
                                    <p:animEffect transition="in" filter="wipe(down)">
                                      <p:cBhvr>
                                        <p:cTn id="41" dur="500"/>
                                        <p:tgtEl>
                                          <p:spTgt spid="55">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55">
                                            <p:txEl>
                                              <p:pRg st="4" end="4"/>
                                            </p:txEl>
                                          </p:spTgt>
                                        </p:tgtEl>
                                        <p:attrNameLst>
                                          <p:attrName>style.visibility</p:attrName>
                                        </p:attrNameLst>
                                      </p:cBhvr>
                                      <p:to>
                                        <p:strVal val="visible"/>
                                      </p:to>
                                    </p:set>
                                    <p:animEffect transition="in" filter="wipe(down)">
                                      <p:cBhvr>
                                        <p:cTn id="46" dur="500"/>
                                        <p:tgtEl>
                                          <p:spTgt spid="55">
                                            <p:txEl>
                                              <p:pRg st="4" end="4"/>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55">
                                            <p:txEl>
                                              <p:pRg st="5" end="5"/>
                                            </p:txEl>
                                          </p:spTgt>
                                        </p:tgtEl>
                                        <p:attrNameLst>
                                          <p:attrName>style.visibility</p:attrName>
                                        </p:attrNameLst>
                                      </p:cBhvr>
                                      <p:to>
                                        <p:strVal val="visible"/>
                                      </p:to>
                                    </p:set>
                                    <p:animEffect transition="in" filter="wipe(down)">
                                      <p:cBhvr>
                                        <p:cTn id="51" dur="500"/>
                                        <p:tgtEl>
                                          <p:spTgt spid="55">
                                            <p:txEl>
                                              <p:pRg st="5" end="5"/>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55">
                                            <p:txEl>
                                              <p:pRg st="6" end="6"/>
                                            </p:txEl>
                                          </p:spTgt>
                                        </p:tgtEl>
                                        <p:attrNameLst>
                                          <p:attrName>style.visibility</p:attrName>
                                        </p:attrNameLst>
                                      </p:cBhvr>
                                      <p:to>
                                        <p:strVal val="visible"/>
                                      </p:to>
                                    </p:set>
                                    <p:animEffect transition="in" filter="wipe(down)">
                                      <p:cBhvr>
                                        <p:cTn id="56" dur="500"/>
                                        <p:tgtEl>
                                          <p:spTgt spid="55">
                                            <p:txEl>
                                              <p:pRg st="6" end="6"/>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55">
                                            <p:txEl>
                                              <p:pRg st="7" end="7"/>
                                            </p:txEl>
                                          </p:spTgt>
                                        </p:tgtEl>
                                        <p:attrNameLst>
                                          <p:attrName>style.visibility</p:attrName>
                                        </p:attrNameLst>
                                      </p:cBhvr>
                                      <p:to>
                                        <p:strVal val="visible"/>
                                      </p:to>
                                    </p:set>
                                    <p:animEffect transition="in" filter="wipe(down)">
                                      <p:cBhvr>
                                        <p:cTn id="61" dur="500"/>
                                        <p:tgtEl>
                                          <p:spTgt spid="55">
                                            <p:txEl>
                                              <p:pRg st="7" end="7"/>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55">
                                            <p:txEl>
                                              <p:pRg st="8" end="8"/>
                                            </p:txEl>
                                          </p:spTgt>
                                        </p:tgtEl>
                                        <p:attrNameLst>
                                          <p:attrName>style.visibility</p:attrName>
                                        </p:attrNameLst>
                                      </p:cBhvr>
                                      <p:to>
                                        <p:strVal val="visible"/>
                                      </p:to>
                                    </p:set>
                                    <p:animEffect transition="in" filter="wipe(down)">
                                      <p:cBhvr>
                                        <p:cTn id="66" dur="500"/>
                                        <p:tgtEl>
                                          <p:spTgt spid="5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455071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第一节  经济学的内涵</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432796" y="1541679"/>
            <a:ext cx="11515841" cy="46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zh-CN" altLang="en-US" sz="2600" dirty="0">
                <a:solidFill>
                  <a:srgbClr val="C00000"/>
                </a:solidFill>
                <a:latin typeface="Arial"/>
                <a:ea typeface="微软雅黑"/>
                <a:sym typeface="Arial"/>
              </a:rPr>
              <a:t>三、需求的无限性与资源的稀缺性</a:t>
            </a:r>
          </a:p>
          <a:p>
            <a:pPr indent="900113">
              <a:buNone/>
            </a:pPr>
            <a:r>
              <a:rPr lang="zh-CN" altLang="en-US" sz="2600" dirty="0">
                <a:solidFill>
                  <a:schemeClr val="accent2">
                    <a:lumMod val="75000"/>
                  </a:schemeClr>
                </a:solidFill>
                <a:latin typeface="Arial"/>
                <a:ea typeface="微软雅黑"/>
                <a:sym typeface="Arial"/>
              </a:rPr>
              <a:t>（</a:t>
            </a:r>
            <a:r>
              <a:rPr lang="en-US" altLang="zh-CN" sz="2600" dirty="0">
                <a:solidFill>
                  <a:schemeClr val="accent2">
                    <a:lumMod val="75000"/>
                  </a:schemeClr>
                </a:solidFill>
                <a:latin typeface="Arial"/>
                <a:ea typeface="微软雅黑"/>
                <a:sym typeface="Arial"/>
              </a:rPr>
              <a:t>1</a:t>
            </a:r>
            <a:r>
              <a:rPr lang="zh-CN" altLang="en-US" sz="2600" dirty="0">
                <a:solidFill>
                  <a:schemeClr val="accent2">
                    <a:lumMod val="75000"/>
                  </a:schemeClr>
                </a:solidFill>
                <a:latin typeface="Arial"/>
                <a:ea typeface="微软雅黑"/>
                <a:sym typeface="Arial"/>
              </a:rPr>
              <a:t>）稀缺与稀缺法则</a:t>
            </a:r>
          </a:p>
          <a:p>
            <a:pPr indent="900113">
              <a:buNone/>
            </a:pPr>
            <a:r>
              <a:rPr lang="zh-CN" altLang="en-US" sz="2600" dirty="0">
                <a:solidFill>
                  <a:schemeClr val="tx2">
                    <a:lumMod val="75000"/>
                  </a:schemeClr>
                </a:solidFill>
                <a:latin typeface="Arial"/>
                <a:ea typeface="微软雅黑"/>
                <a:sym typeface="Arial"/>
              </a:rPr>
              <a:t>稀缺：指任何社会在获得人们所需要的物品上所存在着的自然的限制。稀缺具有相对性和绝对性。</a:t>
            </a:r>
          </a:p>
          <a:p>
            <a:pPr indent="900113">
              <a:buNone/>
            </a:pPr>
            <a:r>
              <a:rPr lang="zh-CN" altLang="en-US" sz="2600" dirty="0">
                <a:solidFill>
                  <a:schemeClr val="tx2">
                    <a:lumMod val="75000"/>
                  </a:schemeClr>
                </a:solidFill>
                <a:latin typeface="Arial"/>
                <a:ea typeface="微软雅黑"/>
                <a:sym typeface="Arial"/>
              </a:rPr>
              <a:t>相对性：资源是否稀缺并不取决于资源物品本身绝对数量的多少，而是相对于人们无限增长的需要而言的。</a:t>
            </a:r>
          </a:p>
          <a:p>
            <a:pPr indent="900113">
              <a:buNone/>
            </a:pPr>
            <a:r>
              <a:rPr lang="zh-CN" altLang="en-US" sz="2600" dirty="0">
                <a:solidFill>
                  <a:schemeClr val="tx2">
                    <a:lumMod val="75000"/>
                  </a:schemeClr>
                </a:solidFill>
                <a:latin typeface="Arial"/>
                <a:ea typeface="微软雅黑"/>
                <a:sym typeface="Arial"/>
              </a:rPr>
              <a:t>绝对性：资源稀缺的属性在任何时期、任何国家都是存在的，即使在长时期内，物品的质和量可以改变，但仍然是有限的。  </a:t>
            </a:r>
          </a:p>
          <a:p>
            <a:pPr indent="900113">
              <a:buNone/>
            </a:pPr>
            <a:r>
              <a:rPr lang="zh-CN" altLang="en-US" sz="2600" dirty="0">
                <a:solidFill>
                  <a:schemeClr val="tx2">
                    <a:lumMod val="75000"/>
                  </a:schemeClr>
                </a:solidFill>
                <a:latin typeface="Arial"/>
                <a:ea typeface="微软雅黑"/>
                <a:sym typeface="Arial"/>
              </a:rPr>
              <a:t>稀缺法则：资源和物品相对于人类无限欲望的有限性以及由此产生的合理使用资源和物品（有所选择）的客观要求。 </a:t>
            </a: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Tree>
    <p:extLst>
      <p:ext uri="{BB962C8B-B14F-4D97-AF65-F5344CB8AC3E}">
        <p14:creationId xmlns:p14="http://schemas.microsoft.com/office/powerpoint/2010/main" val="7798719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55">
                                            <p:txEl>
                                              <p:pRg st="0" end="0"/>
                                            </p:txEl>
                                          </p:spTgt>
                                        </p:tgtEl>
                                        <p:attrNameLst>
                                          <p:attrName>style.visibility</p:attrName>
                                        </p:attrNameLst>
                                      </p:cBhvr>
                                      <p:to>
                                        <p:strVal val="visible"/>
                                      </p:to>
                                    </p:set>
                                    <p:animEffect transition="in" filter="fade">
                                      <p:cBhvr>
                                        <p:cTn id="17" dur="1000"/>
                                        <p:tgtEl>
                                          <p:spTgt spid="55">
                                            <p:txEl>
                                              <p:pRg st="0" end="0"/>
                                            </p:txEl>
                                          </p:spTgt>
                                        </p:tgtEl>
                                      </p:cBhvr>
                                    </p:animEffect>
                                    <p:anim calcmode="lin" valueType="num">
                                      <p:cBhvr>
                                        <p:cTn id="18"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5">
                                            <p:txEl>
                                              <p:pRg st="1" end="1"/>
                                            </p:txEl>
                                          </p:spTgt>
                                        </p:tgtEl>
                                        <p:attrNameLst>
                                          <p:attrName>style.visibility</p:attrName>
                                        </p:attrNameLst>
                                      </p:cBhvr>
                                      <p:to>
                                        <p:strVal val="visible"/>
                                      </p:to>
                                    </p:set>
                                    <p:animEffect transition="in" filter="fade">
                                      <p:cBhvr>
                                        <p:cTn id="24" dur="1000"/>
                                        <p:tgtEl>
                                          <p:spTgt spid="55">
                                            <p:txEl>
                                              <p:pRg st="1" end="1"/>
                                            </p:txEl>
                                          </p:spTgt>
                                        </p:tgtEl>
                                      </p:cBhvr>
                                    </p:animEffect>
                                    <p:anim calcmode="lin" valueType="num">
                                      <p:cBhvr>
                                        <p:cTn id="25"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55">
                                            <p:txEl>
                                              <p:pRg st="1" end="1"/>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55">
                                            <p:txEl>
                                              <p:pRg st="2" end="2"/>
                                            </p:txEl>
                                          </p:spTgt>
                                        </p:tgtEl>
                                        <p:attrNameLst>
                                          <p:attrName>style.visibility</p:attrName>
                                        </p:attrNameLst>
                                      </p:cBhvr>
                                      <p:to>
                                        <p:strVal val="visible"/>
                                      </p:to>
                                    </p:set>
                                    <p:animEffect transition="in" filter="fade">
                                      <p:cBhvr>
                                        <p:cTn id="29" dur="1000"/>
                                        <p:tgtEl>
                                          <p:spTgt spid="55">
                                            <p:txEl>
                                              <p:pRg st="2" end="2"/>
                                            </p:txEl>
                                          </p:spTgt>
                                        </p:tgtEl>
                                      </p:cBhvr>
                                    </p:animEffect>
                                    <p:anim calcmode="lin" valueType="num">
                                      <p:cBhvr>
                                        <p:cTn id="30"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55">
                                            <p:txEl>
                                              <p:pRg st="3" end="3"/>
                                            </p:txEl>
                                          </p:spTgt>
                                        </p:tgtEl>
                                        <p:attrNameLst>
                                          <p:attrName>style.visibility</p:attrName>
                                        </p:attrNameLst>
                                      </p:cBhvr>
                                      <p:to>
                                        <p:strVal val="visible"/>
                                      </p:to>
                                    </p:set>
                                    <p:animEffect transition="in" filter="fade">
                                      <p:cBhvr>
                                        <p:cTn id="36" dur="1000"/>
                                        <p:tgtEl>
                                          <p:spTgt spid="55">
                                            <p:txEl>
                                              <p:pRg st="3" end="3"/>
                                            </p:txEl>
                                          </p:spTgt>
                                        </p:tgtEl>
                                      </p:cBhvr>
                                    </p:animEffect>
                                    <p:anim calcmode="lin" valueType="num">
                                      <p:cBhvr>
                                        <p:cTn id="37" dur="1000" fill="hold"/>
                                        <p:tgtEl>
                                          <p:spTgt spid="55">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5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55">
                                            <p:txEl>
                                              <p:pRg st="4" end="4"/>
                                            </p:txEl>
                                          </p:spTgt>
                                        </p:tgtEl>
                                        <p:attrNameLst>
                                          <p:attrName>style.visibility</p:attrName>
                                        </p:attrNameLst>
                                      </p:cBhvr>
                                      <p:to>
                                        <p:strVal val="visible"/>
                                      </p:to>
                                    </p:set>
                                    <p:animEffect transition="in" filter="fade">
                                      <p:cBhvr>
                                        <p:cTn id="43" dur="1000"/>
                                        <p:tgtEl>
                                          <p:spTgt spid="55">
                                            <p:txEl>
                                              <p:pRg st="4" end="4"/>
                                            </p:txEl>
                                          </p:spTgt>
                                        </p:tgtEl>
                                      </p:cBhvr>
                                    </p:animEffect>
                                    <p:anim calcmode="lin" valueType="num">
                                      <p:cBhvr>
                                        <p:cTn id="44" dur="1000" fill="hold"/>
                                        <p:tgtEl>
                                          <p:spTgt spid="55">
                                            <p:txEl>
                                              <p:pRg st="4" end="4"/>
                                            </p:txEl>
                                          </p:spTgt>
                                        </p:tgtEl>
                                        <p:attrNameLst>
                                          <p:attrName>ppt_x</p:attrName>
                                        </p:attrNameLst>
                                      </p:cBhvr>
                                      <p:tavLst>
                                        <p:tav tm="0">
                                          <p:val>
                                            <p:strVal val="#ppt_x"/>
                                          </p:val>
                                        </p:tav>
                                        <p:tav tm="100000">
                                          <p:val>
                                            <p:strVal val="#ppt_x"/>
                                          </p:val>
                                        </p:tav>
                                      </p:tavLst>
                                    </p:anim>
                                    <p:anim calcmode="lin" valueType="num">
                                      <p:cBhvr>
                                        <p:cTn id="45" dur="1000" fill="hold"/>
                                        <p:tgtEl>
                                          <p:spTgt spid="5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55">
                                            <p:txEl>
                                              <p:pRg st="5" end="5"/>
                                            </p:txEl>
                                          </p:spTgt>
                                        </p:tgtEl>
                                        <p:attrNameLst>
                                          <p:attrName>style.visibility</p:attrName>
                                        </p:attrNameLst>
                                      </p:cBhvr>
                                      <p:to>
                                        <p:strVal val="visible"/>
                                      </p:to>
                                    </p:set>
                                    <p:animEffect transition="in" filter="fade">
                                      <p:cBhvr>
                                        <p:cTn id="50" dur="1000"/>
                                        <p:tgtEl>
                                          <p:spTgt spid="55">
                                            <p:txEl>
                                              <p:pRg st="5" end="5"/>
                                            </p:txEl>
                                          </p:spTgt>
                                        </p:tgtEl>
                                      </p:cBhvr>
                                    </p:animEffect>
                                    <p:anim calcmode="lin" valueType="num">
                                      <p:cBhvr>
                                        <p:cTn id="51" dur="1000" fill="hold"/>
                                        <p:tgtEl>
                                          <p:spTgt spid="55">
                                            <p:txEl>
                                              <p:pRg st="5" end="5"/>
                                            </p:txEl>
                                          </p:spTgt>
                                        </p:tgtEl>
                                        <p:attrNameLst>
                                          <p:attrName>ppt_x</p:attrName>
                                        </p:attrNameLst>
                                      </p:cBhvr>
                                      <p:tavLst>
                                        <p:tav tm="0">
                                          <p:val>
                                            <p:strVal val="#ppt_x"/>
                                          </p:val>
                                        </p:tav>
                                        <p:tav tm="100000">
                                          <p:val>
                                            <p:strVal val="#ppt_x"/>
                                          </p:val>
                                        </p:tav>
                                      </p:tavLst>
                                    </p:anim>
                                    <p:anim calcmode="lin" valueType="num">
                                      <p:cBhvr>
                                        <p:cTn id="52" dur="1000" fill="hold"/>
                                        <p:tgtEl>
                                          <p:spTgt spid="5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455071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第一节  经济学的内涵</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432796" y="1541679"/>
            <a:ext cx="11515841" cy="4373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zh-CN" altLang="en-US" sz="2600" dirty="0">
                <a:solidFill>
                  <a:srgbClr val="C00000"/>
                </a:solidFill>
                <a:latin typeface="Arial"/>
                <a:ea typeface="微软雅黑"/>
                <a:sym typeface="Arial"/>
              </a:rPr>
              <a:t>三、需求的无限性与资源的稀缺性</a:t>
            </a:r>
          </a:p>
          <a:p>
            <a:pPr indent="900113">
              <a:buNone/>
            </a:pPr>
            <a:r>
              <a:rPr lang="zh-CN" altLang="en-US" sz="2600" dirty="0">
                <a:solidFill>
                  <a:schemeClr val="accent2">
                    <a:lumMod val="75000"/>
                  </a:schemeClr>
                </a:solidFill>
                <a:latin typeface="Arial"/>
                <a:ea typeface="微软雅黑"/>
                <a:sym typeface="Arial"/>
              </a:rPr>
              <a:t>（</a:t>
            </a:r>
            <a:r>
              <a:rPr lang="en-US" altLang="zh-CN" sz="2600" dirty="0">
                <a:solidFill>
                  <a:schemeClr val="accent2">
                    <a:lumMod val="75000"/>
                  </a:schemeClr>
                </a:solidFill>
                <a:latin typeface="Arial"/>
                <a:ea typeface="微软雅黑"/>
                <a:sym typeface="Arial"/>
              </a:rPr>
              <a:t>1</a:t>
            </a:r>
            <a:r>
              <a:rPr lang="zh-CN" altLang="en-US" sz="2600" dirty="0">
                <a:solidFill>
                  <a:schemeClr val="accent2">
                    <a:lumMod val="75000"/>
                  </a:schemeClr>
                </a:solidFill>
                <a:latin typeface="Arial"/>
                <a:ea typeface="微软雅黑"/>
                <a:sym typeface="Arial"/>
              </a:rPr>
              <a:t>）稀缺与稀缺法则</a:t>
            </a:r>
          </a:p>
          <a:p>
            <a:pPr indent="900113">
              <a:buNone/>
            </a:pPr>
            <a:r>
              <a:rPr lang="zh-CN" altLang="en-US" sz="2600" dirty="0">
                <a:solidFill>
                  <a:schemeClr val="accent2">
                    <a:lumMod val="75000"/>
                  </a:schemeClr>
                </a:solidFill>
                <a:latin typeface="Arial"/>
                <a:ea typeface="微软雅黑"/>
                <a:sym typeface="Arial"/>
              </a:rPr>
              <a:t>（</a:t>
            </a:r>
            <a:r>
              <a:rPr lang="en-US" altLang="zh-CN" sz="2600" dirty="0">
                <a:solidFill>
                  <a:schemeClr val="accent2">
                    <a:lumMod val="75000"/>
                  </a:schemeClr>
                </a:solidFill>
                <a:latin typeface="Arial"/>
                <a:ea typeface="微软雅黑"/>
                <a:sym typeface="Arial"/>
              </a:rPr>
              <a:t>2</a:t>
            </a:r>
            <a:r>
              <a:rPr lang="zh-CN" altLang="en-US" sz="2600" dirty="0">
                <a:solidFill>
                  <a:schemeClr val="accent2">
                    <a:lumMod val="75000"/>
                  </a:schemeClr>
                </a:solidFill>
                <a:latin typeface="Arial"/>
                <a:ea typeface="微软雅黑"/>
                <a:sym typeface="Arial"/>
              </a:rPr>
              <a:t>）自由物品和经济物品</a:t>
            </a:r>
          </a:p>
          <a:p>
            <a:pPr indent="900113">
              <a:buNone/>
            </a:pPr>
            <a:r>
              <a:rPr lang="zh-CN" altLang="en-US" sz="2600" dirty="0">
                <a:solidFill>
                  <a:schemeClr val="tx2">
                    <a:lumMod val="75000"/>
                  </a:schemeClr>
                </a:solidFill>
                <a:latin typeface="Arial"/>
                <a:ea typeface="微软雅黑"/>
                <a:sym typeface="Arial"/>
              </a:rPr>
              <a:t>自由物品（自由财货 </a:t>
            </a:r>
            <a:r>
              <a:rPr lang="en-US" altLang="zh-CN" sz="2600" dirty="0">
                <a:solidFill>
                  <a:schemeClr val="tx2">
                    <a:lumMod val="75000"/>
                  </a:schemeClr>
                </a:solidFill>
                <a:latin typeface="Arial"/>
                <a:ea typeface="微软雅黑"/>
                <a:sym typeface="Arial"/>
              </a:rPr>
              <a:t>Free  Goods</a:t>
            </a:r>
            <a:r>
              <a:rPr lang="zh-CN" altLang="en-US" sz="2600" dirty="0">
                <a:solidFill>
                  <a:schemeClr val="tx2">
                    <a:lumMod val="75000"/>
                  </a:schemeClr>
                </a:solidFill>
                <a:latin typeface="Arial"/>
                <a:ea typeface="微软雅黑"/>
                <a:sym typeface="Arial"/>
              </a:rPr>
              <a:t>），即不受限制不付代价而可以任意取用的物品，这类物品非稀缺资源形成的。</a:t>
            </a:r>
          </a:p>
          <a:p>
            <a:pPr indent="900113">
              <a:buNone/>
            </a:pPr>
            <a:r>
              <a:rPr lang="zh-CN" altLang="en-US" sz="2600" dirty="0">
                <a:solidFill>
                  <a:schemeClr val="tx2">
                    <a:lumMod val="75000"/>
                  </a:schemeClr>
                </a:solidFill>
                <a:latin typeface="Arial"/>
                <a:ea typeface="微软雅黑"/>
                <a:sym typeface="Arial"/>
              </a:rPr>
              <a:t>经济物品（</a:t>
            </a:r>
            <a:r>
              <a:rPr lang="en-US" altLang="zh-CN" sz="2600" dirty="0">
                <a:solidFill>
                  <a:schemeClr val="tx2">
                    <a:lumMod val="75000"/>
                  </a:schemeClr>
                </a:solidFill>
                <a:latin typeface="Arial"/>
                <a:ea typeface="微软雅黑"/>
                <a:sym typeface="Arial"/>
              </a:rPr>
              <a:t>Economic Goods</a:t>
            </a:r>
            <a:r>
              <a:rPr lang="zh-CN" altLang="en-US" sz="2600" dirty="0">
                <a:solidFill>
                  <a:schemeClr val="tx2">
                    <a:lumMod val="75000"/>
                  </a:schemeClr>
                </a:solidFill>
                <a:latin typeface="Arial"/>
                <a:ea typeface="微软雅黑"/>
                <a:sym typeface="Arial"/>
              </a:rPr>
              <a:t>），用稀缺资源生产出来的相对于人们的需要来说，是有限的物品。 </a:t>
            </a:r>
          </a:p>
          <a:p>
            <a:pPr indent="900113">
              <a:buNone/>
            </a:pPr>
            <a:endParaRPr lang="zh-CN" altLang="en-US" sz="2600" dirty="0">
              <a:solidFill>
                <a:schemeClr val="tx2">
                  <a:lumMod val="75000"/>
                </a:schemeClr>
              </a:solidFill>
              <a:latin typeface="Arial"/>
              <a:ea typeface="微软雅黑"/>
              <a:sym typeface="Arial"/>
            </a:endParaRPr>
          </a:p>
          <a:p>
            <a:pPr indent="900113">
              <a:buNone/>
            </a:pPr>
            <a:r>
              <a:rPr lang="zh-CN" altLang="en-US" sz="2600" dirty="0">
                <a:solidFill>
                  <a:schemeClr val="tx2">
                    <a:lumMod val="75000"/>
                  </a:schemeClr>
                </a:solidFill>
                <a:latin typeface="Arial"/>
                <a:ea typeface="微软雅黑"/>
                <a:sym typeface="Arial"/>
              </a:rPr>
              <a:t>         土地         劳动         资本         企业家才能 </a:t>
            </a: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Tree>
    <p:extLst>
      <p:ext uri="{BB962C8B-B14F-4D97-AF65-F5344CB8AC3E}">
        <p14:creationId xmlns:p14="http://schemas.microsoft.com/office/powerpoint/2010/main" val="10017430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55">
                                            <p:txEl>
                                              <p:pRg st="0" end="0"/>
                                            </p:txEl>
                                          </p:spTgt>
                                        </p:tgtEl>
                                        <p:attrNameLst>
                                          <p:attrName>style.visibility</p:attrName>
                                        </p:attrNameLst>
                                      </p:cBhvr>
                                      <p:to>
                                        <p:strVal val="visible"/>
                                      </p:to>
                                    </p:set>
                                    <p:animEffect transition="in" filter="fade">
                                      <p:cBhvr>
                                        <p:cTn id="17" dur="1000"/>
                                        <p:tgtEl>
                                          <p:spTgt spid="55">
                                            <p:txEl>
                                              <p:pRg st="0" end="0"/>
                                            </p:txEl>
                                          </p:spTgt>
                                        </p:tgtEl>
                                      </p:cBhvr>
                                    </p:animEffect>
                                    <p:anim calcmode="lin" valueType="num">
                                      <p:cBhvr>
                                        <p:cTn id="18"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5">
                                            <p:txEl>
                                              <p:pRg st="1" end="1"/>
                                            </p:txEl>
                                          </p:spTgt>
                                        </p:tgtEl>
                                        <p:attrNameLst>
                                          <p:attrName>style.visibility</p:attrName>
                                        </p:attrNameLst>
                                      </p:cBhvr>
                                      <p:to>
                                        <p:strVal val="visible"/>
                                      </p:to>
                                    </p:set>
                                    <p:animEffect transition="in" filter="fade">
                                      <p:cBhvr>
                                        <p:cTn id="24" dur="1000"/>
                                        <p:tgtEl>
                                          <p:spTgt spid="55">
                                            <p:txEl>
                                              <p:pRg st="1" end="1"/>
                                            </p:txEl>
                                          </p:spTgt>
                                        </p:tgtEl>
                                      </p:cBhvr>
                                    </p:animEffect>
                                    <p:anim calcmode="lin" valueType="num">
                                      <p:cBhvr>
                                        <p:cTn id="25"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5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5">
                                            <p:txEl>
                                              <p:pRg st="2" end="2"/>
                                            </p:txEl>
                                          </p:spTgt>
                                        </p:tgtEl>
                                        <p:attrNameLst>
                                          <p:attrName>style.visibility</p:attrName>
                                        </p:attrNameLst>
                                      </p:cBhvr>
                                      <p:to>
                                        <p:strVal val="visible"/>
                                      </p:to>
                                    </p:set>
                                    <p:animEffect transition="in" filter="fade">
                                      <p:cBhvr>
                                        <p:cTn id="31" dur="1000"/>
                                        <p:tgtEl>
                                          <p:spTgt spid="55">
                                            <p:txEl>
                                              <p:pRg st="2" end="2"/>
                                            </p:txEl>
                                          </p:spTgt>
                                        </p:tgtEl>
                                      </p:cBhvr>
                                    </p:animEffect>
                                    <p:anim calcmode="lin" valueType="num">
                                      <p:cBhvr>
                                        <p:cTn id="32"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55">
                                            <p:txEl>
                                              <p:pRg st="2" end="2"/>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55">
                                            <p:txEl>
                                              <p:pRg st="3" end="3"/>
                                            </p:txEl>
                                          </p:spTgt>
                                        </p:tgtEl>
                                        <p:attrNameLst>
                                          <p:attrName>style.visibility</p:attrName>
                                        </p:attrNameLst>
                                      </p:cBhvr>
                                      <p:to>
                                        <p:strVal val="visible"/>
                                      </p:to>
                                    </p:set>
                                    <p:animEffect transition="in" filter="fade">
                                      <p:cBhvr>
                                        <p:cTn id="36" dur="1000"/>
                                        <p:tgtEl>
                                          <p:spTgt spid="55">
                                            <p:txEl>
                                              <p:pRg st="3" end="3"/>
                                            </p:txEl>
                                          </p:spTgt>
                                        </p:tgtEl>
                                      </p:cBhvr>
                                    </p:animEffect>
                                    <p:anim calcmode="lin" valueType="num">
                                      <p:cBhvr>
                                        <p:cTn id="37" dur="1000" fill="hold"/>
                                        <p:tgtEl>
                                          <p:spTgt spid="55">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5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55">
                                            <p:txEl>
                                              <p:pRg st="4" end="4"/>
                                            </p:txEl>
                                          </p:spTgt>
                                        </p:tgtEl>
                                        <p:attrNameLst>
                                          <p:attrName>style.visibility</p:attrName>
                                        </p:attrNameLst>
                                      </p:cBhvr>
                                      <p:to>
                                        <p:strVal val="visible"/>
                                      </p:to>
                                    </p:set>
                                    <p:animEffect transition="in" filter="fade">
                                      <p:cBhvr>
                                        <p:cTn id="43" dur="1000"/>
                                        <p:tgtEl>
                                          <p:spTgt spid="55">
                                            <p:txEl>
                                              <p:pRg st="4" end="4"/>
                                            </p:txEl>
                                          </p:spTgt>
                                        </p:tgtEl>
                                      </p:cBhvr>
                                    </p:animEffect>
                                    <p:anim calcmode="lin" valueType="num">
                                      <p:cBhvr>
                                        <p:cTn id="44" dur="1000" fill="hold"/>
                                        <p:tgtEl>
                                          <p:spTgt spid="55">
                                            <p:txEl>
                                              <p:pRg st="4" end="4"/>
                                            </p:txEl>
                                          </p:spTgt>
                                        </p:tgtEl>
                                        <p:attrNameLst>
                                          <p:attrName>ppt_x</p:attrName>
                                        </p:attrNameLst>
                                      </p:cBhvr>
                                      <p:tavLst>
                                        <p:tav tm="0">
                                          <p:val>
                                            <p:strVal val="#ppt_x"/>
                                          </p:val>
                                        </p:tav>
                                        <p:tav tm="100000">
                                          <p:val>
                                            <p:strVal val="#ppt_x"/>
                                          </p:val>
                                        </p:tav>
                                      </p:tavLst>
                                    </p:anim>
                                    <p:anim calcmode="lin" valueType="num">
                                      <p:cBhvr>
                                        <p:cTn id="45" dur="1000" fill="hold"/>
                                        <p:tgtEl>
                                          <p:spTgt spid="5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55">
                                            <p:txEl>
                                              <p:pRg st="6" end="6"/>
                                            </p:txEl>
                                          </p:spTgt>
                                        </p:tgtEl>
                                        <p:attrNameLst>
                                          <p:attrName>style.visibility</p:attrName>
                                        </p:attrNameLst>
                                      </p:cBhvr>
                                      <p:to>
                                        <p:strVal val="visible"/>
                                      </p:to>
                                    </p:set>
                                    <p:animEffect transition="in" filter="fade">
                                      <p:cBhvr>
                                        <p:cTn id="50" dur="1000"/>
                                        <p:tgtEl>
                                          <p:spTgt spid="55">
                                            <p:txEl>
                                              <p:pRg st="6" end="6"/>
                                            </p:txEl>
                                          </p:spTgt>
                                        </p:tgtEl>
                                      </p:cBhvr>
                                    </p:animEffect>
                                    <p:anim calcmode="lin" valueType="num">
                                      <p:cBhvr>
                                        <p:cTn id="51" dur="1000" fill="hold"/>
                                        <p:tgtEl>
                                          <p:spTgt spid="55">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5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455071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第一节  经济学的内涵</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1094351" y="1485234"/>
            <a:ext cx="5815604" cy="2501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zh-CN" altLang="en-US" sz="2600" dirty="0">
                <a:solidFill>
                  <a:srgbClr val="C00000"/>
                </a:solidFill>
                <a:latin typeface="Arial"/>
                <a:ea typeface="微软雅黑"/>
                <a:sym typeface="Arial"/>
              </a:rPr>
              <a:t>四、经济学的发展</a:t>
            </a:r>
          </a:p>
          <a:p>
            <a:pPr>
              <a:lnSpc>
                <a:spcPct val="150000"/>
              </a:lnSpc>
              <a:buNone/>
            </a:pPr>
            <a:r>
              <a:rPr lang="en-US" altLang="zh-CN" sz="2600" dirty="0">
                <a:solidFill>
                  <a:srgbClr val="314865"/>
                </a:solidFill>
                <a:latin typeface="Arial"/>
                <a:ea typeface="微软雅黑"/>
                <a:sym typeface="Arial"/>
              </a:rPr>
              <a:t>1776</a:t>
            </a:r>
            <a:r>
              <a:rPr lang="zh-CN" altLang="en-US" sz="2600" dirty="0">
                <a:solidFill>
                  <a:srgbClr val="314865"/>
                </a:solidFill>
                <a:latin typeface="Arial"/>
                <a:ea typeface="微软雅黑"/>
                <a:sym typeface="Arial"/>
              </a:rPr>
              <a:t>年，亚当</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斯密（</a:t>
            </a:r>
            <a:r>
              <a:rPr lang="en-US" altLang="zh-CN" sz="2600" dirty="0">
                <a:solidFill>
                  <a:srgbClr val="314865"/>
                </a:solidFill>
                <a:latin typeface="Arial"/>
                <a:ea typeface="微软雅黑"/>
                <a:sym typeface="Arial"/>
              </a:rPr>
              <a:t>Adam Smith,1723-1790</a:t>
            </a:r>
            <a:r>
              <a:rPr lang="zh-CN" altLang="en-US" sz="2600" dirty="0">
                <a:solidFill>
                  <a:srgbClr val="314865"/>
                </a:solidFill>
                <a:latin typeface="Arial"/>
                <a:ea typeface="微软雅黑"/>
                <a:sym typeface="Arial"/>
              </a:rPr>
              <a:t>）  </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国民财富的性质和原因的研究</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，简称</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国富论</a:t>
            </a:r>
            <a:r>
              <a:rPr lang="en-US" altLang="zh-CN" sz="2600" dirty="0">
                <a:solidFill>
                  <a:srgbClr val="314865"/>
                </a:solidFill>
                <a:latin typeface="Arial"/>
                <a:ea typeface="微软雅黑"/>
                <a:sym typeface="Arial"/>
              </a:rPr>
              <a:t>》</a:t>
            </a: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pic>
        <p:nvPicPr>
          <p:cNvPr id="1026" name="Picture 2" descr="https://gss3.bdstatic.com/7Po3dSag_xI4khGkpoWK1HF6hhy/baike/w%3D268%3Bg%3D0/sign=3766dfada5c379317d68812fd3ffd078/b90e7bec54e736d160b891a391504fc2d46269f5.jpg">
            <a:extLst>
              <a:ext uri="{FF2B5EF4-FFF2-40B4-BE49-F238E27FC236}">
                <a16:creationId xmlns:a16="http://schemas.microsoft.com/office/drawing/2014/main" id="{E0618A99-C477-40B9-BAB3-1E14E39BCE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9955" y="1442069"/>
            <a:ext cx="1953531" cy="2908429"/>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a:extLst>
              <a:ext uri="{FF2B5EF4-FFF2-40B4-BE49-F238E27FC236}">
                <a16:creationId xmlns:a16="http://schemas.microsoft.com/office/drawing/2014/main" id="{F40BC710-CAAC-4F94-BE3C-24EDB0B35115}"/>
              </a:ext>
            </a:extLst>
          </p:cNvPr>
          <p:cNvSpPr txBox="1"/>
          <p:nvPr/>
        </p:nvSpPr>
        <p:spPr>
          <a:xfrm>
            <a:off x="8957623" y="1831617"/>
            <a:ext cx="1607128" cy="646331"/>
          </a:xfrm>
          <a:prstGeom prst="rect">
            <a:avLst/>
          </a:prstGeom>
          <a:noFill/>
        </p:spPr>
        <p:txBody>
          <a:bodyPr wrap="square" rtlCol="0">
            <a:spAutoFit/>
          </a:bodyPr>
          <a:lstStyle/>
          <a:p>
            <a:r>
              <a:rPr lang="en-US" altLang="zh-CN" dirty="0">
                <a:solidFill>
                  <a:srgbClr val="314865"/>
                </a:solidFill>
                <a:latin typeface="Arial"/>
                <a:sym typeface="Arial"/>
              </a:rPr>
              <a:t>Adam Smith (1723-1790)</a:t>
            </a:r>
            <a:endParaRPr lang="zh-CN" altLang="en-US" dirty="0"/>
          </a:p>
        </p:txBody>
      </p:sp>
      <p:sp>
        <p:nvSpPr>
          <p:cNvPr id="12" name="矩形 47">
            <a:extLst>
              <a:ext uri="{FF2B5EF4-FFF2-40B4-BE49-F238E27FC236}">
                <a16:creationId xmlns:a16="http://schemas.microsoft.com/office/drawing/2014/main" id="{F0E40243-0CAB-44FF-8E3D-DBDBEC46D14A}"/>
              </a:ext>
            </a:extLst>
          </p:cNvPr>
          <p:cNvSpPr>
            <a:spLocks noChangeArrowheads="1"/>
          </p:cNvSpPr>
          <p:nvPr/>
        </p:nvSpPr>
        <p:spPr bwMode="auto">
          <a:xfrm>
            <a:off x="5877713" y="4556491"/>
            <a:ext cx="4687038" cy="190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en-US" altLang="zh-CN" sz="2600" dirty="0">
                <a:solidFill>
                  <a:srgbClr val="314865"/>
                </a:solidFill>
                <a:latin typeface="Arial"/>
                <a:ea typeface="微软雅黑"/>
                <a:sym typeface="Arial"/>
              </a:rPr>
              <a:t>1821</a:t>
            </a:r>
            <a:r>
              <a:rPr lang="zh-CN" altLang="en-US" sz="2600" dirty="0">
                <a:solidFill>
                  <a:srgbClr val="314865"/>
                </a:solidFill>
                <a:latin typeface="Arial"/>
                <a:ea typeface="微软雅黑"/>
                <a:sym typeface="Arial"/>
              </a:rPr>
              <a:t>年，英国  詹姆斯</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穆勒（</a:t>
            </a:r>
            <a:r>
              <a:rPr lang="en-US" altLang="zh-CN" sz="2600" dirty="0">
                <a:solidFill>
                  <a:srgbClr val="314865"/>
                </a:solidFill>
                <a:latin typeface="Arial"/>
                <a:ea typeface="微软雅黑"/>
                <a:sym typeface="Arial"/>
              </a:rPr>
              <a:t>James Mill,1773-1836</a:t>
            </a:r>
            <a:r>
              <a:rPr lang="zh-CN" altLang="en-US" sz="2600" dirty="0">
                <a:solidFill>
                  <a:srgbClr val="314865"/>
                </a:solidFill>
                <a:latin typeface="Arial"/>
                <a:ea typeface="微软雅黑"/>
                <a:sym typeface="Arial"/>
              </a:rPr>
              <a:t>） </a:t>
            </a:r>
          </a:p>
          <a:p>
            <a:pPr>
              <a:lnSpc>
                <a:spcPct val="150000"/>
              </a:lnSpc>
              <a:buNone/>
            </a:pPr>
            <a:r>
              <a:rPr lang="zh-CN" altLang="en-US" sz="2600" dirty="0">
                <a:solidFill>
                  <a:srgbClr val="314865"/>
                </a:solidFill>
                <a:latin typeface="Arial"/>
                <a:ea typeface="微软雅黑"/>
                <a:sym typeface="Arial"/>
              </a:rPr>
              <a:t>            </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政治经济学纲要</a:t>
            </a:r>
            <a:r>
              <a:rPr lang="en-US" altLang="zh-CN" sz="2600" dirty="0">
                <a:solidFill>
                  <a:srgbClr val="314865"/>
                </a:solidFill>
                <a:latin typeface="Arial"/>
                <a:ea typeface="微软雅黑"/>
                <a:sym typeface="Arial"/>
              </a:rPr>
              <a:t>》  </a:t>
            </a:r>
          </a:p>
        </p:txBody>
      </p:sp>
      <p:pic>
        <p:nvPicPr>
          <p:cNvPr id="1028" name="Picture 4" descr="https://gss2.bdstatic.com/9fo3dSag_xI4khGkpoWK1HF6hhy/baike/w%3D268%3Bg%3D0/sign=4f2f8e09ad86c9170803553ff10617f2/0df3d7ca7bcb0a4628fae1c86163f6246a60af63.jpg">
            <a:extLst>
              <a:ext uri="{FF2B5EF4-FFF2-40B4-BE49-F238E27FC236}">
                <a16:creationId xmlns:a16="http://schemas.microsoft.com/office/drawing/2014/main" id="{8A396273-2C75-47ED-B7A9-E776608C26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5288" y="4037011"/>
            <a:ext cx="2000467" cy="2739446"/>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a:extLst>
              <a:ext uri="{FF2B5EF4-FFF2-40B4-BE49-F238E27FC236}">
                <a16:creationId xmlns:a16="http://schemas.microsoft.com/office/drawing/2014/main" id="{235B31F8-81FB-45F1-AC76-006EBE97F623}"/>
              </a:ext>
            </a:extLst>
          </p:cNvPr>
          <p:cNvSpPr/>
          <p:nvPr/>
        </p:nvSpPr>
        <p:spPr>
          <a:xfrm>
            <a:off x="2064389" y="5184062"/>
            <a:ext cx="1441420" cy="646331"/>
          </a:xfrm>
          <a:prstGeom prst="rect">
            <a:avLst/>
          </a:prstGeom>
        </p:spPr>
        <p:txBody>
          <a:bodyPr wrap="none">
            <a:spAutoFit/>
          </a:bodyPr>
          <a:lstStyle/>
          <a:p>
            <a:r>
              <a:rPr lang="en-US" altLang="zh-CN" dirty="0">
                <a:solidFill>
                  <a:srgbClr val="314865"/>
                </a:solidFill>
                <a:latin typeface="Arial"/>
                <a:sym typeface="Arial"/>
              </a:rPr>
              <a:t>James Mill</a:t>
            </a:r>
          </a:p>
          <a:p>
            <a:r>
              <a:rPr lang="en-US" altLang="zh-CN" dirty="0">
                <a:solidFill>
                  <a:srgbClr val="314865"/>
                </a:solidFill>
                <a:latin typeface="Arial"/>
                <a:sym typeface="Arial"/>
              </a:rPr>
              <a:t>(1773-1836)</a:t>
            </a:r>
            <a:endParaRPr lang="zh-CN" altLang="en-US" dirty="0"/>
          </a:p>
        </p:txBody>
      </p:sp>
    </p:spTree>
    <p:extLst>
      <p:ext uri="{BB962C8B-B14F-4D97-AF65-F5344CB8AC3E}">
        <p14:creationId xmlns:p14="http://schemas.microsoft.com/office/powerpoint/2010/main" val="27925816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5">
                                            <p:txEl>
                                              <p:pRg st="1" end="1"/>
                                            </p:txEl>
                                          </p:spTgt>
                                        </p:tgtEl>
                                        <p:attrNameLst>
                                          <p:attrName>style.visibility</p:attrName>
                                        </p:attrNameLst>
                                      </p:cBhvr>
                                      <p:to>
                                        <p:strVal val="visible"/>
                                      </p:to>
                                    </p:set>
                                    <p:animEffect transition="in" filter="fade">
                                      <p:cBhvr>
                                        <p:cTn id="23" dur="1000"/>
                                        <p:tgtEl>
                                          <p:spTgt spid="55">
                                            <p:txEl>
                                              <p:pRg st="1" end="1"/>
                                            </p:txEl>
                                          </p:spTgt>
                                        </p:tgtEl>
                                      </p:cBhvr>
                                    </p:animEffect>
                                    <p:anim calcmode="lin" valueType="num">
                                      <p:cBhvr>
                                        <p:cTn id="24"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5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026"/>
                                        </p:tgtEl>
                                        <p:attrNameLst>
                                          <p:attrName>style.visibility</p:attrName>
                                        </p:attrNameLst>
                                      </p:cBhvr>
                                      <p:to>
                                        <p:strVal val="visible"/>
                                      </p:to>
                                    </p:set>
                                    <p:animEffect transition="in" filter="fade">
                                      <p:cBhvr>
                                        <p:cTn id="30" dur="1000"/>
                                        <p:tgtEl>
                                          <p:spTgt spid="1026"/>
                                        </p:tgtEl>
                                      </p:cBhvr>
                                    </p:animEffect>
                                    <p:anim calcmode="lin" valueType="num">
                                      <p:cBhvr>
                                        <p:cTn id="31" dur="1000" fill="hold"/>
                                        <p:tgtEl>
                                          <p:spTgt spid="1026"/>
                                        </p:tgtEl>
                                        <p:attrNameLst>
                                          <p:attrName>ppt_x</p:attrName>
                                        </p:attrNameLst>
                                      </p:cBhvr>
                                      <p:tavLst>
                                        <p:tav tm="0">
                                          <p:val>
                                            <p:strVal val="#ppt_x"/>
                                          </p:val>
                                        </p:tav>
                                        <p:tav tm="100000">
                                          <p:val>
                                            <p:strVal val="#ppt_x"/>
                                          </p:val>
                                        </p:tav>
                                      </p:tavLst>
                                    </p:anim>
                                    <p:anim calcmode="lin" valueType="num">
                                      <p:cBhvr>
                                        <p:cTn id="32" dur="1000" fill="hold"/>
                                        <p:tgtEl>
                                          <p:spTgt spid="102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028"/>
                                        </p:tgtEl>
                                        <p:attrNameLst>
                                          <p:attrName>style.visibility</p:attrName>
                                        </p:attrNameLst>
                                      </p:cBhvr>
                                      <p:to>
                                        <p:strVal val="visible"/>
                                      </p:to>
                                    </p:set>
                                    <p:animEffect transition="in" filter="fade">
                                      <p:cBhvr>
                                        <p:cTn id="49" dur="1000"/>
                                        <p:tgtEl>
                                          <p:spTgt spid="1028"/>
                                        </p:tgtEl>
                                      </p:cBhvr>
                                    </p:animEffect>
                                    <p:anim calcmode="lin" valueType="num">
                                      <p:cBhvr>
                                        <p:cTn id="50" dur="1000" fill="hold"/>
                                        <p:tgtEl>
                                          <p:spTgt spid="1028"/>
                                        </p:tgtEl>
                                        <p:attrNameLst>
                                          <p:attrName>ppt_x</p:attrName>
                                        </p:attrNameLst>
                                      </p:cBhvr>
                                      <p:tavLst>
                                        <p:tav tm="0">
                                          <p:val>
                                            <p:strVal val="#ppt_x"/>
                                          </p:val>
                                        </p:tav>
                                        <p:tav tm="100000">
                                          <p:val>
                                            <p:strVal val="#ppt_x"/>
                                          </p:val>
                                        </p:tav>
                                      </p:tavLst>
                                    </p:anim>
                                    <p:anim calcmode="lin" valueType="num">
                                      <p:cBhvr>
                                        <p:cTn id="51" dur="1000" fill="hold"/>
                                        <p:tgtEl>
                                          <p:spTgt spid="102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fade">
                                      <p:cBhvr>
                                        <p:cTn id="54" dur="1000"/>
                                        <p:tgtEl>
                                          <p:spTgt spid="3"/>
                                        </p:tgtEl>
                                      </p:cBhvr>
                                    </p:animEffect>
                                    <p:anim calcmode="lin" valueType="num">
                                      <p:cBhvr>
                                        <p:cTn id="55" dur="1000" fill="hold"/>
                                        <p:tgtEl>
                                          <p:spTgt spid="3"/>
                                        </p:tgtEl>
                                        <p:attrNameLst>
                                          <p:attrName>ppt_x</p:attrName>
                                        </p:attrNameLst>
                                      </p:cBhvr>
                                      <p:tavLst>
                                        <p:tav tm="0">
                                          <p:val>
                                            <p:strVal val="#ppt_x"/>
                                          </p:val>
                                        </p:tav>
                                        <p:tav tm="100000">
                                          <p:val>
                                            <p:strVal val="#ppt_x"/>
                                          </p:val>
                                        </p:tav>
                                      </p:tavLst>
                                    </p:anim>
                                    <p:anim calcmode="lin" valueType="num">
                                      <p:cBhvr>
                                        <p:cTn id="5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P spid="2" grpId="0"/>
      <p:bldP spid="1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455071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第一节  经济学的内涵</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432796" y="1541679"/>
            <a:ext cx="8073895" cy="522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zh-CN" altLang="en-US" sz="2600" dirty="0">
                <a:solidFill>
                  <a:srgbClr val="C00000"/>
                </a:solidFill>
                <a:latin typeface="Arial"/>
                <a:ea typeface="微软雅黑"/>
                <a:sym typeface="Arial"/>
              </a:rPr>
              <a:t>四、经济学的发展</a:t>
            </a:r>
          </a:p>
          <a:p>
            <a:pPr>
              <a:lnSpc>
                <a:spcPct val="150000"/>
              </a:lnSpc>
              <a:buNone/>
            </a:pPr>
            <a:r>
              <a:rPr lang="zh-CN" altLang="en-US" sz="2600" dirty="0">
                <a:solidFill>
                  <a:schemeClr val="accent2">
                    <a:lumMod val="75000"/>
                  </a:schemeClr>
                </a:solidFill>
                <a:latin typeface="Arial"/>
                <a:ea typeface="微软雅黑"/>
                <a:sym typeface="Arial"/>
              </a:rPr>
              <a:t>（</a:t>
            </a:r>
            <a:r>
              <a:rPr lang="en-US" altLang="zh-CN" sz="2600" dirty="0">
                <a:solidFill>
                  <a:schemeClr val="accent2">
                    <a:lumMod val="75000"/>
                  </a:schemeClr>
                </a:solidFill>
                <a:latin typeface="Arial"/>
                <a:ea typeface="微软雅黑"/>
                <a:sym typeface="Arial"/>
              </a:rPr>
              <a:t>1</a:t>
            </a:r>
            <a:r>
              <a:rPr lang="zh-CN" altLang="en-US" sz="2600" dirty="0">
                <a:solidFill>
                  <a:schemeClr val="accent2">
                    <a:lumMod val="75000"/>
                  </a:schemeClr>
                </a:solidFill>
                <a:latin typeface="Arial"/>
                <a:ea typeface="微软雅黑"/>
                <a:sym typeface="Arial"/>
              </a:rPr>
              <a:t>）微观经济学理论</a:t>
            </a:r>
          </a:p>
          <a:p>
            <a:pPr indent="803275">
              <a:lnSpc>
                <a:spcPct val="150000"/>
              </a:lnSpc>
              <a:buNone/>
            </a:pPr>
            <a:r>
              <a:rPr lang="zh-CN" altLang="en-US" sz="2600" dirty="0">
                <a:solidFill>
                  <a:srgbClr val="314865"/>
                </a:solidFill>
                <a:latin typeface="Arial"/>
                <a:ea typeface="微软雅黑"/>
                <a:sym typeface="Arial"/>
              </a:rPr>
              <a:t>阿弗里德</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马歇尔（英 </a:t>
            </a:r>
            <a:r>
              <a:rPr lang="en-US" altLang="zh-CN" sz="2600" dirty="0">
                <a:solidFill>
                  <a:srgbClr val="314865"/>
                </a:solidFill>
                <a:latin typeface="Arial"/>
                <a:ea typeface="微软雅黑"/>
                <a:sym typeface="Arial"/>
              </a:rPr>
              <a:t>Alfred </a:t>
            </a:r>
            <a:r>
              <a:rPr lang="en-US" altLang="zh-CN" sz="2600" dirty="0" err="1">
                <a:solidFill>
                  <a:srgbClr val="314865"/>
                </a:solidFill>
                <a:latin typeface="Arial"/>
                <a:ea typeface="微软雅黑"/>
                <a:sym typeface="Arial"/>
              </a:rPr>
              <a:t>Marshll</a:t>
            </a:r>
            <a:r>
              <a:rPr lang="en-US" altLang="zh-CN" sz="2600" dirty="0">
                <a:solidFill>
                  <a:srgbClr val="314865"/>
                </a:solidFill>
                <a:latin typeface="Arial"/>
                <a:ea typeface="微软雅黑"/>
                <a:sym typeface="Arial"/>
              </a:rPr>
              <a:t> 1842——1924</a:t>
            </a:r>
            <a:r>
              <a:rPr lang="zh-CN" altLang="en-US" sz="2600" dirty="0">
                <a:solidFill>
                  <a:srgbClr val="314865"/>
                </a:solidFill>
                <a:latin typeface="Arial"/>
                <a:ea typeface="微软雅黑"/>
                <a:sym typeface="Arial"/>
              </a:rPr>
              <a:t>）</a:t>
            </a:r>
          </a:p>
          <a:p>
            <a:pPr>
              <a:lnSpc>
                <a:spcPct val="150000"/>
              </a:lnSpc>
              <a:buNone/>
            </a:pPr>
            <a:r>
              <a:rPr lang="zh-CN" altLang="en-US" sz="2600" dirty="0">
                <a:solidFill>
                  <a:schemeClr val="accent2">
                    <a:lumMod val="75000"/>
                  </a:schemeClr>
                </a:solidFill>
                <a:latin typeface="Arial"/>
                <a:ea typeface="微软雅黑"/>
                <a:sym typeface="Arial"/>
              </a:rPr>
              <a:t>（</a:t>
            </a:r>
            <a:r>
              <a:rPr lang="en-US" altLang="zh-CN" sz="2600" dirty="0">
                <a:solidFill>
                  <a:schemeClr val="accent2">
                    <a:lumMod val="75000"/>
                  </a:schemeClr>
                </a:solidFill>
                <a:latin typeface="Arial"/>
                <a:ea typeface="微软雅黑"/>
                <a:sym typeface="Arial"/>
              </a:rPr>
              <a:t>2</a:t>
            </a:r>
            <a:r>
              <a:rPr lang="zh-CN" altLang="en-US" sz="2600" dirty="0">
                <a:solidFill>
                  <a:schemeClr val="accent2">
                    <a:lumMod val="75000"/>
                  </a:schemeClr>
                </a:solidFill>
                <a:latin typeface="Arial"/>
                <a:ea typeface="微软雅黑"/>
                <a:sym typeface="Arial"/>
              </a:rPr>
              <a:t>）宏观经济理论</a:t>
            </a:r>
          </a:p>
          <a:p>
            <a:pPr indent="803275">
              <a:lnSpc>
                <a:spcPct val="150000"/>
              </a:lnSpc>
              <a:buNone/>
            </a:pPr>
            <a:r>
              <a:rPr lang="zh-CN" altLang="en-US" sz="2600" dirty="0">
                <a:solidFill>
                  <a:srgbClr val="314865"/>
                </a:solidFill>
                <a:latin typeface="Arial"/>
                <a:ea typeface="微软雅黑"/>
                <a:sym typeface="Arial"/>
              </a:rPr>
              <a:t>约翰</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梅纳德</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凯恩斯（英 </a:t>
            </a:r>
            <a:r>
              <a:rPr lang="en-US" altLang="zh-CN" sz="2600" dirty="0">
                <a:solidFill>
                  <a:srgbClr val="314865"/>
                </a:solidFill>
                <a:latin typeface="Arial"/>
                <a:ea typeface="微软雅黑"/>
                <a:sym typeface="Arial"/>
              </a:rPr>
              <a:t>John Maynard Keynes   1883——1946</a:t>
            </a:r>
            <a:r>
              <a:rPr lang="zh-CN" altLang="en-US" sz="2600" dirty="0">
                <a:solidFill>
                  <a:srgbClr val="314865"/>
                </a:solidFill>
                <a:latin typeface="Arial"/>
                <a:ea typeface="微软雅黑"/>
                <a:sym typeface="Arial"/>
              </a:rPr>
              <a:t>）</a:t>
            </a:r>
          </a:p>
          <a:p>
            <a:pPr indent="803275">
              <a:lnSpc>
                <a:spcPct val="150000"/>
              </a:lnSpc>
              <a:buNone/>
            </a:pPr>
            <a:r>
              <a:rPr lang="zh-CN" altLang="en-US" sz="2600" dirty="0">
                <a:solidFill>
                  <a:srgbClr val="314865"/>
                </a:solidFill>
                <a:latin typeface="Arial"/>
                <a:ea typeface="微软雅黑"/>
                <a:sym typeface="Arial"/>
              </a:rPr>
              <a:t> </a:t>
            </a:r>
            <a:r>
              <a:rPr lang="en-US" altLang="zh-CN" sz="2600" dirty="0">
                <a:solidFill>
                  <a:srgbClr val="314865"/>
                </a:solidFill>
                <a:latin typeface="Arial"/>
                <a:ea typeface="微软雅黑"/>
                <a:sym typeface="Arial"/>
              </a:rPr>
              <a:t>1936</a:t>
            </a:r>
            <a:r>
              <a:rPr lang="zh-CN" altLang="en-US" sz="2600" dirty="0">
                <a:solidFill>
                  <a:srgbClr val="314865"/>
                </a:solidFill>
                <a:latin typeface="Arial"/>
                <a:ea typeface="微软雅黑"/>
                <a:sym typeface="Arial"/>
              </a:rPr>
              <a:t>年发表了</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就业、利息和货币通论</a:t>
            </a:r>
            <a:r>
              <a:rPr lang="en-US" altLang="zh-CN" sz="2600" dirty="0">
                <a:solidFill>
                  <a:srgbClr val="314865"/>
                </a:solidFill>
                <a:latin typeface="Arial"/>
                <a:ea typeface="微软雅黑"/>
                <a:sym typeface="Arial"/>
              </a:rPr>
              <a:t>》</a:t>
            </a: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pic>
        <p:nvPicPr>
          <p:cNvPr id="7170" name="Picture 2" descr="https://gss3.bdstatic.com/7Po3dSag_xI4khGkpoWK1HF6hhy/baike/w%3D268%3Bg%3D0/sign=bd7d3a0c0df431adbcd2443f730dcb92/f636afc379310a55bcd3016ab64543a9832610bc.jpg">
            <a:extLst>
              <a:ext uri="{FF2B5EF4-FFF2-40B4-BE49-F238E27FC236}">
                <a16:creationId xmlns:a16="http://schemas.microsoft.com/office/drawing/2014/main" id="{D64CE87D-0087-4F0E-907B-F7FD3B1BE7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90757" y="1350771"/>
            <a:ext cx="1619250" cy="247650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a:extLst>
              <a:ext uri="{FF2B5EF4-FFF2-40B4-BE49-F238E27FC236}">
                <a16:creationId xmlns:a16="http://schemas.microsoft.com/office/drawing/2014/main" id="{B5270A2C-4E05-4AFD-8D3C-801F5DF15B4E}"/>
              </a:ext>
            </a:extLst>
          </p:cNvPr>
          <p:cNvSpPr/>
          <p:nvPr/>
        </p:nvSpPr>
        <p:spPr>
          <a:xfrm>
            <a:off x="10010007" y="2259567"/>
            <a:ext cx="1749197" cy="646331"/>
          </a:xfrm>
          <a:prstGeom prst="rect">
            <a:avLst/>
          </a:prstGeom>
        </p:spPr>
        <p:txBody>
          <a:bodyPr wrap="none">
            <a:spAutoFit/>
          </a:bodyPr>
          <a:lstStyle/>
          <a:p>
            <a:r>
              <a:rPr lang="en-US" altLang="zh-CN" dirty="0">
                <a:solidFill>
                  <a:srgbClr val="314865"/>
                </a:solidFill>
                <a:latin typeface="Arial"/>
                <a:sym typeface="Arial"/>
              </a:rPr>
              <a:t>Alfred </a:t>
            </a:r>
            <a:r>
              <a:rPr lang="en-US" altLang="zh-CN" dirty="0" err="1">
                <a:solidFill>
                  <a:srgbClr val="314865"/>
                </a:solidFill>
                <a:latin typeface="Arial"/>
                <a:sym typeface="Arial"/>
              </a:rPr>
              <a:t>Marshll</a:t>
            </a:r>
            <a:r>
              <a:rPr lang="en-US" altLang="zh-CN" dirty="0">
                <a:solidFill>
                  <a:srgbClr val="314865"/>
                </a:solidFill>
                <a:latin typeface="Arial"/>
                <a:sym typeface="Arial"/>
              </a:rPr>
              <a:t> </a:t>
            </a:r>
          </a:p>
          <a:p>
            <a:r>
              <a:rPr lang="en-US" altLang="zh-CN" dirty="0">
                <a:solidFill>
                  <a:srgbClr val="314865"/>
                </a:solidFill>
                <a:latin typeface="Arial"/>
                <a:sym typeface="Arial"/>
              </a:rPr>
              <a:t>(1842—1924</a:t>
            </a:r>
            <a:r>
              <a:rPr lang="zh-CN" altLang="en-US" dirty="0">
                <a:solidFill>
                  <a:srgbClr val="314865"/>
                </a:solidFill>
                <a:latin typeface="Arial"/>
                <a:sym typeface="Arial"/>
              </a:rPr>
              <a:t>）</a:t>
            </a:r>
            <a:endParaRPr lang="zh-CN" altLang="en-US" dirty="0"/>
          </a:p>
        </p:txBody>
      </p:sp>
      <p:pic>
        <p:nvPicPr>
          <p:cNvPr id="7172" name="Picture 4" descr="https://gss1.bdstatic.com/9vo3dSag_xI4khGkpoWK1HF6hhy/baike/w%3D268%3Bg%3D0/sign=59192e6beb24b899de3c7e3e563d7aa8/0823dd54564e9258a02882859e82d158ccbf4eb8.jpg">
            <a:extLst>
              <a:ext uri="{FF2B5EF4-FFF2-40B4-BE49-F238E27FC236}">
                <a16:creationId xmlns:a16="http://schemas.microsoft.com/office/drawing/2014/main" id="{B69DB559-F581-48F9-87F7-64319A8821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0757" y="4627420"/>
            <a:ext cx="1596780" cy="20019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a:extLst>
              <a:ext uri="{FF2B5EF4-FFF2-40B4-BE49-F238E27FC236}">
                <a16:creationId xmlns:a16="http://schemas.microsoft.com/office/drawing/2014/main" id="{261678F9-4044-4C96-BD9F-293FF05F9BFC}"/>
              </a:ext>
            </a:extLst>
          </p:cNvPr>
          <p:cNvSpPr/>
          <p:nvPr/>
        </p:nvSpPr>
        <p:spPr>
          <a:xfrm>
            <a:off x="10176971" y="5045564"/>
            <a:ext cx="1771667" cy="923330"/>
          </a:xfrm>
          <a:prstGeom prst="rect">
            <a:avLst/>
          </a:prstGeom>
        </p:spPr>
        <p:txBody>
          <a:bodyPr wrap="square">
            <a:spAutoFit/>
          </a:bodyPr>
          <a:lstStyle/>
          <a:p>
            <a:r>
              <a:rPr lang="en-US" altLang="zh-CN" dirty="0">
                <a:solidFill>
                  <a:srgbClr val="314865"/>
                </a:solidFill>
                <a:latin typeface="Arial"/>
                <a:sym typeface="Arial"/>
              </a:rPr>
              <a:t>John Maynard Keynes   </a:t>
            </a:r>
          </a:p>
          <a:p>
            <a:r>
              <a:rPr lang="en-US" altLang="zh-CN" dirty="0">
                <a:solidFill>
                  <a:srgbClr val="314865"/>
                </a:solidFill>
                <a:latin typeface="Arial"/>
                <a:sym typeface="Arial"/>
              </a:rPr>
              <a:t>(1883—1946</a:t>
            </a:r>
            <a:r>
              <a:rPr lang="zh-CN" altLang="en-US" dirty="0">
                <a:solidFill>
                  <a:srgbClr val="314865"/>
                </a:solidFill>
                <a:latin typeface="Arial"/>
                <a:sym typeface="Arial"/>
              </a:rPr>
              <a:t>）</a:t>
            </a:r>
            <a:endParaRPr lang="zh-CN" altLang="en-US" dirty="0"/>
          </a:p>
        </p:txBody>
      </p:sp>
    </p:spTree>
    <p:extLst>
      <p:ext uri="{BB962C8B-B14F-4D97-AF65-F5344CB8AC3E}">
        <p14:creationId xmlns:p14="http://schemas.microsoft.com/office/powerpoint/2010/main" val="40540675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5">
                                            <p:txEl>
                                              <p:pRg st="1" end="1"/>
                                            </p:txEl>
                                          </p:spTgt>
                                        </p:tgtEl>
                                        <p:attrNameLst>
                                          <p:attrName>style.visibility</p:attrName>
                                        </p:attrNameLst>
                                      </p:cBhvr>
                                      <p:to>
                                        <p:strVal val="visible"/>
                                      </p:to>
                                    </p:set>
                                    <p:animEffect transition="in" filter="fade">
                                      <p:cBhvr>
                                        <p:cTn id="23" dur="1000"/>
                                        <p:tgtEl>
                                          <p:spTgt spid="55">
                                            <p:txEl>
                                              <p:pRg st="1" end="1"/>
                                            </p:txEl>
                                          </p:spTgt>
                                        </p:tgtEl>
                                      </p:cBhvr>
                                    </p:animEffect>
                                    <p:anim calcmode="lin" valueType="num">
                                      <p:cBhvr>
                                        <p:cTn id="24"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55">
                                            <p:txEl>
                                              <p:pRg st="1" end="1"/>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55">
                                            <p:txEl>
                                              <p:pRg st="2" end="2"/>
                                            </p:txEl>
                                          </p:spTgt>
                                        </p:tgtEl>
                                        <p:attrNameLst>
                                          <p:attrName>style.visibility</p:attrName>
                                        </p:attrNameLst>
                                      </p:cBhvr>
                                      <p:to>
                                        <p:strVal val="visible"/>
                                      </p:to>
                                    </p:set>
                                    <p:animEffect transition="in" filter="fade">
                                      <p:cBhvr>
                                        <p:cTn id="28" dur="1000"/>
                                        <p:tgtEl>
                                          <p:spTgt spid="55">
                                            <p:txEl>
                                              <p:pRg st="2" end="2"/>
                                            </p:txEl>
                                          </p:spTgt>
                                        </p:tgtEl>
                                      </p:cBhvr>
                                    </p:animEffect>
                                    <p:anim calcmode="lin" valueType="num">
                                      <p:cBhvr>
                                        <p:cTn id="29"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170"/>
                                        </p:tgtEl>
                                        <p:attrNameLst>
                                          <p:attrName>style.visibility</p:attrName>
                                        </p:attrNameLst>
                                      </p:cBhvr>
                                      <p:to>
                                        <p:strVal val="visible"/>
                                      </p:to>
                                    </p:set>
                                    <p:animEffect transition="in" filter="fade">
                                      <p:cBhvr>
                                        <p:cTn id="35" dur="1000"/>
                                        <p:tgtEl>
                                          <p:spTgt spid="7170"/>
                                        </p:tgtEl>
                                      </p:cBhvr>
                                    </p:animEffect>
                                    <p:anim calcmode="lin" valueType="num">
                                      <p:cBhvr>
                                        <p:cTn id="36" dur="1000" fill="hold"/>
                                        <p:tgtEl>
                                          <p:spTgt spid="7170"/>
                                        </p:tgtEl>
                                        <p:attrNameLst>
                                          <p:attrName>ppt_x</p:attrName>
                                        </p:attrNameLst>
                                      </p:cBhvr>
                                      <p:tavLst>
                                        <p:tav tm="0">
                                          <p:val>
                                            <p:strVal val="#ppt_x"/>
                                          </p:val>
                                        </p:tav>
                                        <p:tav tm="100000">
                                          <p:val>
                                            <p:strVal val="#ppt_x"/>
                                          </p:val>
                                        </p:tav>
                                      </p:tavLst>
                                    </p:anim>
                                    <p:anim calcmode="lin" valueType="num">
                                      <p:cBhvr>
                                        <p:cTn id="37" dur="1000" fill="hold"/>
                                        <p:tgtEl>
                                          <p:spTgt spid="717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1000"/>
                                        <p:tgtEl>
                                          <p:spTgt spid="2"/>
                                        </p:tgtEl>
                                      </p:cBhvr>
                                    </p:animEffect>
                                    <p:anim calcmode="lin" valueType="num">
                                      <p:cBhvr>
                                        <p:cTn id="41" dur="1000" fill="hold"/>
                                        <p:tgtEl>
                                          <p:spTgt spid="2"/>
                                        </p:tgtEl>
                                        <p:attrNameLst>
                                          <p:attrName>ppt_x</p:attrName>
                                        </p:attrNameLst>
                                      </p:cBhvr>
                                      <p:tavLst>
                                        <p:tav tm="0">
                                          <p:val>
                                            <p:strVal val="#ppt_x"/>
                                          </p:val>
                                        </p:tav>
                                        <p:tav tm="100000">
                                          <p:val>
                                            <p:strVal val="#ppt_x"/>
                                          </p:val>
                                        </p:tav>
                                      </p:tavLst>
                                    </p:anim>
                                    <p:anim calcmode="lin" valueType="num">
                                      <p:cBhvr>
                                        <p:cTn id="4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55">
                                            <p:txEl>
                                              <p:pRg st="3" end="3"/>
                                            </p:txEl>
                                          </p:spTgt>
                                        </p:tgtEl>
                                        <p:attrNameLst>
                                          <p:attrName>style.visibility</p:attrName>
                                        </p:attrNameLst>
                                      </p:cBhvr>
                                      <p:to>
                                        <p:strVal val="visible"/>
                                      </p:to>
                                    </p:set>
                                    <p:animEffect transition="in" filter="fade">
                                      <p:cBhvr>
                                        <p:cTn id="47" dur="1000"/>
                                        <p:tgtEl>
                                          <p:spTgt spid="55">
                                            <p:txEl>
                                              <p:pRg st="3" end="3"/>
                                            </p:txEl>
                                          </p:spTgt>
                                        </p:tgtEl>
                                      </p:cBhvr>
                                    </p:animEffect>
                                    <p:anim calcmode="lin" valueType="num">
                                      <p:cBhvr>
                                        <p:cTn id="48" dur="1000" fill="hold"/>
                                        <p:tgtEl>
                                          <p:spTgt spid="55">
                                            <p:txEl>
                                              <p:pRg st="3" end="3"/>
                                            </p:txEl>
                                          </p:spTgt>
                                        </p:tgtEl>
                                        <p:attrNameLst>
                                          <p:attrName>ppt_x</p:attrName>
                                        </p:attrNameLst>
                                      </p:cBhvr>
                                      <p:tavLst>
                                        <p:tav tm="0">
                                          <p:val>
                                            <p:strVal val="#ppt_x"/>
                                          </p:val>
                                        </p:tav>
                                        <p:tav tm="100000">
                                          <p:val>
                                            <p:strVal val="#ppt_x"/>
                                          </p:val>
                                        </p:tav>
                                      </p:tavLst>
                                    </p:anim>
                                    <p:anim calcmode="lin" valueType="num">
                                      <p:cBhvr>
                                        <p:cTn id="49" dur="1000" fill="hold"/>
                                        <p:tgtEl>
                                          <p:spTgt spid="55">
                                            <p:txEl>
                                              <p:pRg st="3" end="3"/>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55">
                                            <p:txEl>
                                              <p:pRg st="4" end="4"/>
                                            </p:txEl>
                                          </p:spTgt>
                                        </p:tgtEl>
                                        <p:attrNameLst>
                                          <p:attrName>style.visibility</p:attrName>
                                        </p:attrNameLst>
                                      </p:cBhvr>
                                      <p:to>
                                        <p:strVal val="visible"/>
                                      </p:to>
                                    </p:set>
                                    <p:animEffect transition="in" filter="fade">
                                      <p:cBhvr>
                                        <p:cTn id="52" dur="1000"/>
                                        <p:tgtEl>
                                          <p:spTgt spid="55">
                                            <p:txEl>
                                              <p:pRg st="4" end="4"/>
                                            </p:txEl>
                                          </p:spTgt>
                                        </p:tgtEl>
                                      </p:cBhvr>
                                    </p:animEffect>
                                    <p:anim calcmode="lin" valueType="num">
                                      <p:cBhvr>
                                        <p:cTn id="53" dur="1000" fill="hold"/>
                                        <p:tgtEl>
                                          <p:spTgt spid="55">
                                            <p:txEl>
                                              <p:pRg st="4" end="4"/>
                                            </p:txEl>
                                          </p:spTgt>
                                        </p:tgtEl>
                                        <p:attrNameLst>
                                          <p:attrName>ppt_x</p:attrName>
                                        </p:attrNameLst>
                                      </p:cBhvr>
                                      <p:tavLst>
                                        <p:tav tm="0">
                                          <p:val>
                                            <p:strVal val="#ppt_x"/>
                                          </p:val>
                                        </p:tav>
                                        <p:tav tm="100000">
                                          <p:val>
                                            <p:strVal val="#ppt_x"/>
                                          </p:val>
                                        </p:tav>
                                      </p:tavLst>
                                    </p:anim>
                                    <p:anim calcmode="lin" valueType="num">
                                      <p:cBhvr>
                                        <p:cTn id="54" dur="1000" fill="hold"/>
                                        <p:tgtEl>
                                          <p:spTgt spid="55">
                                            <p:txEl>
                                              <p:pRg st="4" end="4"/>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5">
                                            <p:txEl>
                                              <p:pRg st="5" end="5"/>
                                            </p:txEl>
                                          </p:spTgt>
                                        </p:tgtEl>
                                        <p:attrNameLst>
                                          <p:attrName>style.visibility</p:attrName>
                                        </p:attrNameLst>
                                      </p:cBhvr>
                                      <p:to>
                                        <p:strVal val="visible"/>
                                      </p:to>
                                    </p:set>
                                    <p:animEffect transition="in" filter="fade">
                                      <p:cBhvr>
                                        <p:cTn id="57" dur="1000"/>
                                        <p:tgtEl>
                                          <p:spTgt spid="55">
                                            <p:txEl>
                                              <p:pRg st="5" end="5"/>
                                            </p:txEl>
                                          </p:spTgt>
                                        </p:tgtEl>
                                      </p:cBhvr>
                                    </p:animEffect>
                                    <p:anim calcmode="lin" valueType="num">
                                      <p:cBhvr>
                                        <p:cTn id="58" dur="1000" fill="hold"/>
                                        <p:tgtEl>
                                          <p:spTgt spid="55">
                                            <p:txEl>
                                              <p:pRg st="5" end="5"/>
                                            </p:txEl>
                                          </p:spTgt>
                                        </p:tgtEl>
                                        <p:attrNameLst>
                                          <p:attrName>ppt_x</p:attrName>
                                        </p:attrNameLst>
                                      </p:cBhvr>
                                      <p:tavLst>
                                        <p:tav tm="0">
                                          <p:val>
                                            <p:strVal val="#ppt_x"/>
                                          </p:val>
                                        </p:tav>
                                        <p:tav tm="100000">
                                          <p:val>
                                            <p:strVal val="#ppt_x"/>
                                          </p:val>
                                        </p:tav>
                                      </p:tavLst>
                                    </p:anim>
                                    <p:anim calcmode="lin" valueType="num">
                                      <p:cBhvr>
                                        <p:cTn id="59" dur="1000" fill="hold"/>
                                        <p:tgtEl>
                                          <p:spTgt spid="5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7172"/>
                                        </p:tgtEl>
                                        <p:attrNameLst>
                                          <p:attrName>style.visibility</p:attrName>
                                        </p:attrNameLst>
                                      </p:cBhvr>
                                      <p:to>
                                        <p:strVal val="visible"/>
                                      </p:to>
                                    </p:set>
                                    <p:animEffect transition="in" filter="fade">
                                      <p:cBhvr>
                                        <p:cTn id="64" dur="1000"/>
                                        <p:tgtEl>
                                          <p:spTgt spid="7172"/>
                                        </p:tgtEl>
                                      </p:cBhvr>
                                    </p:animEffect>
                                    <p:anim calcmode="lin" valueType="num">
                                      <p:cBhvr>
                                        <p:cTn id="65" dur="1000" fill="hold"/>
                                        <p:tgtEl>
                                          <p:spTgt spid="7172"/>
                                        </p:tgtEl>
                                        <p:attrNameLst>
                                          <p:attrName>ppt_x</p:attrName>
                                        </p:attrNameLst>
                                      </p:cBhvr>
                                      <p:tavLst>
                                        <p:tav tm="0">
                                          <p:val>
                                            <p:strVal val="#ppt_x"/>
                                          </p:val>
                                        </p:tav>
                                        <p:tav tm="100000">
                                          <p:val>
                                            <p:strVal val="#ppt_x"/>
                                          </p:val>
                                        </p:tav>
                                      </p:tavLst>
                                    </p:anim>
                                    <p:anim calcmode="lin" valueType="num">
                                      <p:cBhvr>
                                        <p:cTn id="66" dur="1000" fill="hold"/>
                                        <p:tgtEl>
                                          <p:spTgt spid="717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fade">
                                      <p:cBhvr>
                                        <p:cTn id="69" dur="1000"/>
                                        <p:tgtEl>
                                          <p:spTgt spid="3"/>
                                        </p:tgtEl>
                                      </p:cBhvr>
                                    </p:animEffect>
                                    <p:anim calcmode="lin" valueType="num">
                                      <p:cBhvr>
                                        <p:cTn id="70" dur="1000" fill="hold"/>
                                        <p:tgtEl>
                                          <p:spTgt spid="3"/>
                                        </p:tgtEl>
                                        <p:attrNameLst>
                                          <p:attrName>ppt_x</p:attrName>
                                        </p:attrNameLst>
                                      </p:cBhvr>
                                      <p:tavLst>
                                        <p:tav tm="0">
                                          <p:val>
                                            <p:strVal val="#ppt_x"/>
                                          </p:val>
                                        </p:tav>
                                        <p:tav tm="100000">
                                          <p:val>
                                            <p:strVal val="#ppt_x"/>
                                          </p:val>
                                        </p:tav>
                                      </p:tavLst>
                                    </p:anim>
                                    <p:anim calcmode="lin" valueType="num">
                                      <p:cBhvr>
                                        <p:cTn id="7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582945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第二节  经济学的基本分析方法</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432796" y="1541679"/>
            <a:ext cx="11246586" cy="393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zh-CN" altLang="en-US" sz="2600" dirty="0">
                <a:solidFill>
                  <a:srgbClr val="C00000"/>
                </a:solidFill>
                <a:latin typeface="Arial"/>
                <a:ea typeface="微软雅黑"/>
                <a:sym typeface="Arial"/>
              </a:rPr>
              <a:t>一、边际分析法</a:t>
            </a:r>
          </a:p>
          <a:p>
            <a:pPr>
              <a:lnSpc>
                <a:spcPct val="150000"/>
              </a:lnSpc>
              <a:buNone/>
            </a:pPr>
            <a:r>
              <a:rPr lang="en-US" altLang="zh-CN" sz="2600" dirty="0">
                <a:solidFill>
                  <a:schemeClr val="accent2">
                    <a:lumMod val="75000"/>
                  </a:schemeClr>
                </a:solidFill>
                <a:latin typeface="Arial"/>
                <a:ea typeface="微软雅黑"/>
                <a:sym typeface="Arial"/>
              </a:rPr>
              <a:t>1. </a:t>
            </a:r>
            <a:r>
              <a:rPr lang="zh-CN" altLang="en-US" sz="2600" dirty="0">
                <a:solidFill>
                  <a:schemeClr val="accent2">
                    <a:lumMod val="75000"/>
                  </a:schemeClr>
                </a:solidFill>
                <a:latin typeface="Arial"/>
                <a:ea typeface="微软雅黑"/>
                <a:sym typeface="Arial"/>
              </a:rPr>
              <a:t>边际分析法的含义 </a:t>
            </a:r>
          </a:p>
          <a:p>
            <a:pPr indent="539750">
              <a:lnSpc>
                <a:spcPct val="150000"/>
              </a:lnSpc>
              <a:buNone/>
            </a:pPr>
            <a:r>
              <a:rPr lang="zh-CN" altLang="en-US" sz="2600" dirty="0">
                <a:solidFill>
                  <a:srgbClr val="314865"/>
                </a:solidFill>
                <a:latin typeface="Arial"/>
                <a:ea typeface="微软雅黑"/>
                <a:sym typeface="Arial"/>
              </a:rPr>
              <a:t>边际分析法就是运用导数和微分方法研究经济运行中微增量的变化，用以分析各经济变量之间的相互关系及变化过程的一种方法。</a:t>
            </a:r>
            <a:endParaRPr lang="en-US" altLang="zh-CN" sz="2600" dirty="0">
              <a:solidFill>
                <a:srgbClr val="314865"/>
              </a:solidFill>
              <a:latin typeface="Arial"/>
              <a:ea typeface="微软雅黑"/>
              <a:sym typeface="Arial"/>
            </a:endParaRPr>
          </a:p>
          <a:p>
            <a:pPr indent="539750">
              <a:lnSpc>
                <a:spcPct val="150000"/>
              </a:lnSpc>
              <a:buNone/>
            </a:pP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例</a:t>
            </a:r>
            <a:r>
              <a:rPr lang="en-US" altLang="zh-CN" sz="2600" dirty="0">
                <a:solidFill>
                  <a:srgbClr val="314865"/>
                </a:solidFill>
                <a:latin typeface="Arial"/>
                <a:ea typeface="微软雅黑"/>
                <a:sym typeface="Arial"/>
              </a:rPr>
              <a:t>1]</a:t>
            </a:r>
            <a:r>
              <a:rPr lang="zh-CN" altLang="en-US" sz="2600" dirty="0">
                <a:solidFill>
                  <a:srgbClr val="314865"/>
                </a:solidFill>
                <a:latin typeface="Arial"/>
                <a:ea typeface="微软雅黑"/>
                <a:sym typeface="Arial"/>
              </a:rPr>
              <a:t>某商品的效用表如下：</a:t>
            </a:r>
          </a:p>
          <a:p>
            <a:pPr indent="539750">
              <a:lnSpc>
                <a:spcPct val="150000"/>
              </a:lnSpc>
              <a:buNone/>
            </a:pPr>
            <a:endParaRPr lang="zh-CN" altLang="en-US" sz="2600" dirty="0">
              <a:solidFill>
                <a:srgbClr val="314865"/>
              </a:solidFill>
              <a:latin typeface="Arial"/>
              <a:ea typeface="微软雅黑"/>
              <a:sym typeface="Arial"/>
            </a:endParaRP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Tree>
    <p:extLst>
      <p:ext uri="{BB962C8B-B14F-4D97-AF65-F5344CB8AC3E}">
        <p14:creationId xmlns:p14="http://schemas.microsoft.com/office/powerpoint/2010/main" val="3341497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55">
                                            <p:txEl>
                                              <p:pRg st="1" end="1"/>
                                            </p:txEl>
                                          </p:spTgt>
                                        </p:tgtEl>
                                        <p:attrNameLst>
                                          <p:attrName>style.visibility</p:attrName>
                                        </p:attrNameLst>
                                      </p:cBhvr>
                                      <p:to>
                                        <p:strVal val="visible"/>
                                      </p:to>
                                    </p:set>
                                    <p:animEffect transition="in" filter="fade">
                                      <p:cBhvr>
                                        <p:cTn id="25" dur="1000"/>
                                        <p:tgtEl>
                                          <p:spTgt spid="55">
                                            <p:txEl>
                                              <p:pRg st="1" end="1"/>
                                            </p:txEl>
                                          </p:spTgt>
                                        </p:tgtEl>
                                      </p:cBhvr>
                                    </p:animEffect>
                                    <p:anim calcmode="lin" valueType="num">
                                      <p:cBhvr>
                                        <p:cTn id="26"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5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55">
                                            <p:txEl>
                                              <p:pRg st="2" end="2"/>
                                            </p:txEl>
                                          </p:spTgt>
                                        </p:tgtEl>
                                        <p:attrNameLst>
                                          <p:attrName>style.visibility</p:attrName>
                                        </p:attrNameLst>
                                      </p:cBhvr>
                                      <p:to>
                                        <p:strVal val="visible"/>
                                      </p:to>
                                    </p:set>
                                    <p:animEffect transition="in" filter="fade">
                                      <p:cBhvr>
                                        <p:cTn id="32" dur="1000"/>
                                        <p:tgtEl>
                                          <p:spTgt spid="55">
                                            <p:txEl>
                                              <p:pRg st="2" end="2"/>
                                            </p:txEl>
                                          </p:spTgt>
                                        </p:tgtEl>
                                      </p:cBhvr>
                                    </p:animEffect>
                                    <p:anim calcmode="lin" valueType="num">
                                      <p:cBhvr>
                                        <p:cTn id="33"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34" dur="1000" fill="hold"/>
                                        <p:tgtEl>
                                          <p:spTgt spid="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55">
                                            <p:txEl>
                                              <p:pRg st="3" end="3"/>
                                            </p:txEl>
                                          </p:spTgt>
                                        </p:tgtEl>
                                        <p:attrNameLst>
                                          <p:attrName>style.visibility</p:attrName>
                                        </p:attrNameLst>
                                      </p:cBhvr>
                                      <p:to>
                                        <p:strVal val="visible"/>
                                      </p:to>
                                    </p:set>
                                    <p:animEffect transition="in" filter="fade">
                                      <p:cBhvr>
                                        <p:cTn id="39" dur="1000"/>
                                        <p:tgtEl>
                                          <p:spTgt spid="55">
                                            <p:txEl>
                                              <p:pRg st="3" end="3"/>
                                            </p:txEl>
                                          </p:spTgt>
                                        </p:tgtEl>
                                      </p:cBhvr>
                                    </p:animEffect>
                                    <p:anim calcmode="lin" valueType="num">
                                      <p:cBhvr>
                                        <p:cTn id="40" dur="1000" fill="hold"/>
                                        <p:tgtEl>
                                          <p:spTgt spid="55">
                                            <p:txEl>
                                              <p:pRg st="3" end="3"/>
                                            </p:txEl>
                                          </p:spTgt>
                                        </p:tgtEl>
                                        <p:attrNameLst>
                                          <p:attrName>ppt_x</p:attrName>
                                        </p:attrNameLst>
                                      </p:cBhvr>
                                      <p:tavLst>
                                        <p:tav tm="0">
                                          <p:val>
                                            <p:strVal val="#ppt_x"/>
                                          </p:val>
                                        </p:tav>
                                        <p:tav tm="100000">
                                          <p:val>
                                            <p:strVal val="#ppt_x"/>
                                          </p:val>
                                        </p:tav>
                                      </p:tavLst>
                                    </p:anim>
                                    <p:anim calcmode="lin" valueType="num">
                                      <p:cBhvr>
                                        <p:cTn id="41" dur="1000" fill="hold"/>
                                        <p:tgtEl>
                                          <p:spTgt spid="5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582945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第二节  经济学的基本分析方法</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432796" y="1541679"/>
            <a:ext cx="2642913" cy="190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zh-CN" altLang="en-US" sz="2600" dirty="0">
                <a:solidFill>
                  <a:srgbClr val="C00000"/>
                </a:solidFill>
                <a:latin typeface="Arial"/>
                <a:ea typeface="微软雅黑"/>
                <a:sym typeface="Arial"/>
              </a:rPr>
              <a:t>一、边际分析法</a:t>
            </a:r>
          </a:p>
          <a:p>
            <a:pPr indent="539750">
              <a:lnSpc>
                <a:spcPct val="150000"/>
              </a:lnSpc>
              <a:buNone/>
            </a:pP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例</a:t>
            </a:r>
            <a:r>
              <a:rPr lang="en-US" altLang="zh-CN" sz="2600" dirty="0">
                <a:solidFill>
                  <a:srgbClr val="314865"/>
                </a:solidFill>
                <a:latin typeface="Arial"/>
                <a:ea typeface="微软雅黑"/>
                <a:sym typeface="Arial"/>
              </a:rPr>
              <a:t>1]</a:t>
            </a:r>
            <a:r>
              <a:rPr lang="zh-CN" altLang="en-US" sz="2600" dirty="0">
                <a:solidFill>
                  <a:srgbClr val="314865"/>
                </a:solidFill>
                <a:latin typeface="Arial"/>
                <a:ea typeface="微软雅黑"/>
                <a:sym typeface="Arial"/>
              </a:rPr>
              <a:t>某商品的效用表如下：</a:t>
            </a: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graphicFrame>
        <p:nvGraphicFramePr>
          <p:cNvPr id="3" name="表格 2">
            <a:extLst>
              <a:ext uri="{FF2B5EF4-FFF2-40B4-BE49-F238E27FC236}">
                <a16:creationId xmlns:a16="http://schemas.microsoft.com/office/drawing/2014/main" id="{0632E199-B032-4760-BC76-6888D06D82FB}"/>
              </a:ext>
            </a:extLst>
          </p:cNvPr>
          <p:cNvGraphicFramePr>
            <a:graphicFrameLocks noGrp="1"/>
          </p:cNvGraphicFramePr>
          <p:nvPr>
            <p:extLst>
              <p:ext uri="{D42A27DB-BD31-4B8C-83A1-F6EECF244321}">
                <p14:modId xmlns:p14="http://schemas.microsoft.com/office/powerpoint/2010/main" val="759689436"/>
              </p:ext>
            </p:extLst>
          </p:nvPr>
        </p:nvGraphicFramePr>
        <p:xfrm>
          <a:off x="3625128" y="1742498"/>
          <a:ext cx="7777162" cy="4760931"/>
        </p:xfrm>
        <a:graphic>
          <a:graphicData uri="http://schemas.openxmlformats.org/drawingml/2006/table">
            <a:tbl>
              <a:tblPr>
                <a:tableStyleId>{74C1A8A3-306A-4EB7-A6B1-4F7E0EB9C5D6}</a:tableStyleId>
              </a:tblPr>
              <a:tblGrid>
                <a:gridCol w="2511425">
                  <a:extLst>
                    <a:ext uri="{9D8B030D-6E8A-4147-A177-3AD203B41FA5}">
                      <a16:colId xmlns:a16="http://schemas.microsoft.com/office/drawing/2014/main" val="1762499726"/>
                    </a:ext>
                  </a:extLst>
                </a:gridCol>
                <a:gridCol w="2170112">
                  <a:extLst>
                    <a:ext uri="{9D8B030D-6E8A-4147-A177-3AD203B41FA5}">
                      <a16:colId xmlns:a16="http://schemas.microsoft.com/office/drawing/2014/main" val="3206697658"/>
                    </a:ext>
                  </a:extLst>
                </a:gridCol>
                <a:gridCol w="3095625">
                  <a:extLst>
                    <a:ext uri="{9D8B030D-6E8A-4147-A177-3AD203B41FA5}">
                      <a16:colId xmlns:a16="http://schemas.microsoft.com/office/drawing/2014/main" val="460975908"/>
                    </a:ext>
                  </a:extLst>
                </a:gridCol>
              </a:tblGrid>
              <a:tr h="6158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800" u="none" strike="noStrike" cap="none" normalizeH="0" baseline="0" dirty="0">
                          <a:ln>
                            <a:noFill/>
                          </a:ln>
                          <a:effectLst/>
                        </a:rPr>
                        <a:t>商品数量</a:t>
                      </a:r>
                      <a:endParaRPr kumimoji="0" lang="zh-CN" altLang="en-US" sz="2800" b="1" i="0" u="none" strike="noStrike" cap="none" normalizeH="0" baseline="0" dirty="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800" u="none" strike="noStrike" cap="none" normalizeH="0" baseline="0">
                          <a:ln>
                            <a:noFill/>
                          </a:ln>
                          <a:effectLst/>
                        </a:rPr>
                        <a:t>满足程度</a:t>
                      </a:r>
                      <a:endParaRPr kumimoji="0" lang="zh-CN" altLang="en-US"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800" u="none" strike="noStrike" cap="none" normalizeH="0" baseline="0">
                          <a:ln>
                            <a:noFill/>
                          </a:ln>
                          <a:effectLst/>
                        </a:rPr>
                        <a:t>边际满足程度</a:t>
                      </a:r>
                      <a:endParaRPr kumimoji="0" lang="zh-CN" altLang="en-US"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extLst>
                  <a:ext uri="{0D108BD9-81ED-4DB2-BD59-A6C34878D82A}">
                    <a16:rowId xmlns:a16="http://schemas.microsoft.com/office/drawing/2014/main" val="1805839353"/>
                  </a:ext>
                </a:extLst>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a:ln>
                            <a:noFill/>
                          </a:ln>
                          <a:effectLst/>
                        </a:rPr>
                        <a:t>0</a:t>
                      </a:r>
                      <a:endParaRPr kumimoji="0" lang="en-US" altLang="zh-CN"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dirty="0">
                          <a:ln>
                            <a:noFill/>
                          </a:ln>
                          <a:effectLst/>
                        </a:rPr>
                        <a:t>0</a:t>
                      </a:r>
                      <a:endParaRPr kumimoji="0" lang="en-US" altLang="zh-CN" sz="2800" b="1" i="0" u="none" strike="noStrike" cap="none" normalizeH="0" baseline="0" dirty="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a:ln>
                          <a:noFill/>
                        </a:ln>
                        <a:solidFill>
                          <a:schemeClr val="tx2">
                            <a:lumMod val="75000"/>
                          </a:schemeClr>
                        </a:solidFill>
                        <a:effectLst/>
                        <a:latin typeface="Arial" charset="0"/>
                      </a:endParaRPr>
                    </a:p>
                  </a:txBody>
                  <a:tcPr marT="45710" marB="45710" horzOverflow="overflow"/>
                </a:tc>
                <a:extLst>
                  <a:ext uri="{0D108BD9-81ED-4DB2-BD59-A6C34878D82A}">
                    <a16:rowId xmlns:a16="http://schemas.microsoft.com/office/drawing/2014/main" val="1378900061"/>
                  </a:ext>
                </a:extLst>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a:ln>
                            <a:noFill/>
                          </a:ln>
                          <a:effectLst/>
                        </a:rPr>
                        <a:t>1</a:t>
                      </a:r>
                      <a:endParaRPr kumimoji="0" lang="en-US" altLang="zh-CN"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dirty="0">
                          <a:ln>
                            <a:noFill/>
                          </a:ln>
                          <a:effectLst/>
                        </a:rPr>
                        <a:t>10</a:t>
                      </a:r>
                      <a:endParaRPr kumimoji="0" lang="en-US" altLang="zh-CN" sz="2800" b="1" i="0" u="none" strike="noStrike" cap="none" normalizeH="0" baseline="0" dirty="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dirty="0">
                          <a:ln>
                            <a:noFill/>
                          </a:ln>
                          <a:effectLst/>
                        </a:rPr>
                        <a:t>10</a:t>
                      </a:r>
                      <a:endParaRPr kumimoji="0" lang="en-US" altLang="zh-CN" sz="2800" b="1" i="0" u="none" strike="noStrike" cap="none" normalizeH="0" baseline="0" dirty="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extLst>
                  <a:ext uri="{0D108BD9-81ED-4DB2-BD59-A6C34878D82A}">
                    <a16:rowId xmlns:a16="http://schemas.microsoft.com/office/drawing/2014/main" val="2065809213"/>
                  </a:ext>
                </a:extLst>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dirty="0">
                          <a:ln>
                            <a:noFill/>
                          </a:ln>
                          <a:effectLst/>
                        </a:rPr>
                        <a:t>2</a:t>
                      </a:r>
                      <a:endParaRPr kumimoji="0" lang="en-US" altLang="zh-CN" sz="2800" b="1" i="0" u="none" strike="noStrike" cap="none" normalizeH="0" baseline="0" dirty="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a:ln>
                            <a:noFill/>
                          </a:ln>
                          <a:effectLst/>
                        </a:rPr>
                        <a:t>18</a:t>
                      </a:r>
                      <a:endParaRPr kumimoji="0" lang="en-US" altLang="zh-CN"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dirty="0">
                          <a:ln>
                            <a:noFill/>
                          </a:ln>
                          <a:effectLst/>
                        </a:rPr>
                        <a:t>8</a:t>
                      </a:r>
                      <a:endParaRPr kumimoji="0" lang="en-US" altLang="zh-CN" sz="2800" b="1" i="0" u="none" strike="noStrike" cap="none" normalizeH="0" baseline="0" dirty="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extLst>
                  <a:ext uri="{0D108BD9-81ED-4DB2-BD59-A6C34878D82A}">
                    <a16:rowId xmlns:a16="http://schemas.microsoft.com/office/drawing/2014/main" val="3595432508"/>
                  </a:ext>
                </a:extLst>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a:ln>
                            <a:noFill/>
                          </a:ln>
                          <a:effectLst/>
                        </a:rPr>
                        <a:t>3</a:t>
                      </a:r>
                      <a:endParaRPr kumimoji="0" lang="en-US" altLang="zh-CN"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a:ln>
                            <a:noFill/>
                          </a:ln>
                          <a:effectLst/>
                        </a:rPr>
                        <a:t>24</a:t>
                      </a:r>
                      <a:endParaRPr kumimoji="0" lang="en-US" altLang="zh-CN"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dirty="0">
                          <a:ln>
                            <a:noFill/>
                          </a:ln>
                          <a:effectLst/>
                        </a:rPr>
                        <a:t>6</a:t>
                      </a:r>
                      <a:endParaRPr kumimoji="0" lang="en-US" altLang="zh-CN" sz="2800" b="1" i="0" u="none" strike="noStrike" cap="none" normalizeH="0" baseline="0" dirty="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extLst>
                  <a:ext uri="{0D108BD9-81ED-4DB2-BD59-A6C34878D82A}">
                    <a16:rowId xmlns:a16="http://schemas.microsoft.com/office/drawing/2014/main" val="3075022229"/>
                  </a:ext>
                </a:extLst>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a:ln>
                            <a:noFill/>
                          </a:ln>
                          <a:effectLst/>
                        </a:rPr>
                        <a:t>4</a:t>
                      </a:r>
                      <a:endParaRPr kumimoji="0" lang="en-US" altLang="zh-CN"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a:ln>
                            <a:noFill/>
                          </a:ln>
                          <a:effectLst/>
                        </a:rPr>
                        <a:t>28</a:t>
                      </a:r>
                      <a:endParaRPr kumimoji="0" lang="en-US" altLang="zh-CN"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dirty="0">
                          <a:ln>
                            <a:noFill/>
                          </a:ln>
                          <a:effectLst/>
                        </a:rPr>
                        <a:t>4</a:t>
                      </a:r>
                      <a:endParaRPr kumimoji="0" lang="en-US" altLang="zh-CN" sz="2800" b="1" i="0" u="none" strike="noStrike" cap="none" normalizeH="0" baseline="0" dirty="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extLst>
                  <a:ext uri="{0D108BD9-81ED-4DB2-BD59-A6C34878D82A}">
                    <a16:rowId xmlns:a16="http://schemas.microsoft.com/office/drawing/2014/main" val="1460359707"/>
                  </a:ext>
                </a:extLst>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a:ln>
                            <a:noFill/>
                          </a:ln>
                          <a:effectLst/>
                        </a:rPr>
                        <a:t>5</a:t>
                      </a:r>
                      <a:endParaRPr kumimoji="0" lang="en-US" altLang="zh-CN"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a:ln>
                            <a:noFill/>
                          </a:ln>
                          <a:effectLst/>
                        </a:rPr>
                        <a:t>30</a:t>
                      </a:r>
                      <a:endParaRPr kumimoji="0" lang="en-US" altLang="zh-CN"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dirty="0">
                          <a:ln>
                            <a:noFill/>
                          </a:ln>
                          <a:effectLst/>
                        </a:rPr>
                        <a:t>2</a:t>
                      </a:r>
                      <a:endParaRPr kumimoji="0" lang="en-US" altLang="zh-CN" sz="2800" b="1" i="0" u="none" strike="noStrike" cap="none" normalizeH="0" baseline="0" dirty="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extLst>
                  <a:ext uri="{0D108BD9-81ED-4DB2-BD59-A6C34878D82A}">
                    <a16:rowId xmlns:a16="http://schemas.microsoft.com/office/drawing/2014/main" val="1003347790"/>
                  </a:ext>
                </a:extLst>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a:ln>
                            <a:noFill/>
                          </a:ln>
                          <a:effectLst/>
                        </a:rPr>
                        <a:t>6</a:t>
                      </a:r>
                      <a:endParaRPr kumimoji="0" lang="en-US" altLang="zh-CN"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a:ln>
                            <a:noFill/>
                          </a:ln>
                          <a:effectLst/>
                        </a:rPr>
                        <a:t>30</a:t>
                      </a:r>
                      <a:endParaRPr kumimoji="0" lang="en-US" altLang="zh-CN"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dirty="0">
                          <a:ln>
                            <a:noFill/>
                          </a:ln>
                          <a:effectLst/>
                        </a:rPr>
                        <a:t>0</a:t>
                      </a:r>
                      <a:endParaRPr kumimoji="0" lang="en-US" altLang="zh-CN" sz="2800" b="1" i="0" u="none" strike="noStrike" cap="none" normalizeH="0" baseline="0" dirty="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extLst>
                  <a:ext uri="{0D108BD9-81ED-4DB2-BD59-A6C34878D82A}">
                    <a16:rowId xmlns:a16="http://schemas.microsoft.com/office/drawing/2014/main" val="4076786378"/>
                  </a:ext>
                </a:extLst>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dirty="0">
                          <a:ln>
                            <a:noFill/>
                          </a:ln>
                          <a:effectLst/>
                        </a:rPr>
                        <a:t>7</a:t>
                      </a:r>
                      <a:endParaRPr kumimoji="0" lang="en-US" altLang="zh-CN" sz="2800" b="1" i="0" u="none" strike="noStrike" cap="none" normalizeH="0" baseline="0" dirty="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a:ln>
                            <a:noFill/>
                          </a:ln>
                          <a:effectLst/>
                        </a:rPr>
                        <a:t>28</a:t>
                      </a:r>
                      <a:endParaRPr kumimoji="0" lang="en-US" altLang="zh-CN" sz="2800" b="1" i="0" u="none" strike="noStrike" cap="none" normalizeH="0" baseline="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u="none" strike="noStrike" cap="none" normalizeH="0" baseline="0" dirty="0">
                          <a:ln>
                            <a:noFill/>
                          </a:ln>
                          <a:effectLst/>
                        </a:rPr>
                        <a:t>-2</a:t>
                      </a:r>
                      <a:endParaRPr kumimoji="0" lang="en-US" altLang="zh-CN" sz="2800" b="1" i="0" u="none" strike="noStrike" cap="none" normalizeH="0" baseline="0" dirty="0">
                        <a:ln>
                          <a:noFill/>
                        </a:ln>
                        <a:solidFill>
                          <a:schemeClr val="tx2">
                            <a:lumMod val="75000"/>
                          </a:schemeClr>
                        </a:solidFill>
                        <a:effectLst/>
                        <a:latin typeface="Arial" charset="0"/>
                        <a:ea typeface="宋体" pitchFamily="2" charset="-122"/>
                        <a:cs typeface="Times New Roman" pitchFamily="18" charset="0"/>
                      </a:endParaRPr>
                    </a:p>
                  </a:txBody>
                  <a:tcPr marT="45710" marB="45710" horzOverflow="overflow"/>
                </a:tc>
                <a:extLst>
                  <a:ext uri="{0D108BD9-81ED-4DB2-BD59-A6C34878D82A}">
                    <a16:rowId xmlns:a16="http://schemas.microsoft.com/office/drawing/2014/main" val="329707487"/>
                  </a:ext>
                </a:extLst>
              </a:tr>
            </a:tbl>
          </a:graphicData>
        </a:graphic>
      </p:graphicFrame>
    </p:spTree>
    <p:extLst>
      <p:ext uri="{BB962C8B-B14F-4D97-AF65-F5344CB8AC3E}">
        <p14:creationId xmlns:p14="http://schemas.microsoft.com/office/powerpoint/2010/main" val="26698457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55">
                                            <p:txEl>
                                              <p:pRg st="1" end="1"/>
                                            </p:txEl>
                                          </p:spTgt>
                                        </p:tgtEl>
                                        <p:attrNameLst>
                                          <p:attrName>style.visibility</p:attrName>
                                        </p:attrNameLst>
                                      </p:cBhvr>
                                      <p:to>
                                        <p:strVal val="visible"/>
                                      </p:to>
                                    </p:set>
                                    <p:animEffect transition="in" filter="fade">
                                      <p:cBhvr>
                                        <p:cTn id="25" dur="1000"/>
                                        <p:tgtEl>
                                          <p:spTgt spid="55">
                                            <p:txEl>
                                              <p:pRg st="1" end="1"/>
                                            </p:txEl>
                                          </p:spTgt>
                                        </p:tgtEl>
                                      </p:cBhvr>
                                    </p:animEffect>
                                    <p:anim calcmode="lin" valueType="num">
                                      <p:cBhvr>
                                        <p:cTn id="26"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5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582945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第二节  经济学的基本分析方法</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pic>
        <p:nvPicPr>
          <p:cNvPr id="11" name="Picture 4">
            <a:extLst>
              <a:ext uri="{FF2B5EF4-FFF2-40B4-BE49-F238E27FC236}">
                <a16:creationId xmlns:a16="http://schemas.microsoft.com/office/drawing/2014/main" id="{69911740-CCE4-4B9A-BB6C-8C9E9DDFC1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0" y="1541679"/>
            <a:ext cx="5731151" cy="47053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4">
            <a:extLst>
              <a:ext uri="{FF2B5EF4-FFF2-40B4-BE49-F238E27FC236}">
                <a16:creationId xmlns:a16="http://schemas.microsoft.com/office/drawing/2014/main" id="{9F559E7E-62A0-4244-9ADA-012026525D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5731151" y="1541679"/>
            <a:ext cx="6345791" cy="470672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3573551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582945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第二节  经济学的基本分析方法</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432796" y="1541679"/>
            <a:ext cx="11246586" cy="4019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例</a:t>
            </a:r>
            <a:r>
              <a:rPr lang="en-US" altLang="zh-CN" sz="2600" dirty="0">
                <a:solidFill>
                  <a:srgbClr val="314865"/>
                </a:solidFill>
                <a:latin typeface="Arial"/>
                <a:ea typeface="微软雅黑"/>
                <a:sym typeface="Arial"/>
              </a:rPr>
              <a:t>2]</a:t>
            </a:r>
            <a:r>
              <a:rPr lang="zh-CN" altLang="en-US" sz="2600" dirty="0">
                <a:solidFill>
                  <a:srgbClr val="314865"/>
                </a:solidFill>
                <a:latin typeface="Arial"/>
                <a:ea typeface="微软雅黑"/>
                <a:sym typeface="Arial"/>
              </a:rPr>
              <a:t>若已知总收入曲线方程                                    </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求使总收入最多的产量。</a:t>
            </a:r>
          </a:p>
          <a:p>
            <a:pPr>
              <a:lnSpc>
                <a:spcPct val="150000"/>
              </a:lnSpc>
              <a:buNone/>
            </a:pPr>
            <a:endParaRPr lang="en-US" altLang="zh-CN" sz="2600" dirty="0">
              <a:solidFill>
                <a:srgbClr val="314865"/>
              </a:solidFill>
              <a:latin typeface="Arial"/>
              <a:ea typeface="微软雅黑"/>
              <a:sym typeface="Arial"/>
            </a:endParaRPr>
          </a:p>
          <a:p>
            <a:pPr>
              <a:lnSpc>
                <a:spcPct val="150000"/>
              </a:lnSpc>
              <a:buNone/>
            </a:pPr>
            <a:r>
              <a:rPr lang="zh-CN" altLang="en-US" sz="2600" dirty="0">
                <a:solidFill>
                  <a:srgbClr val="314865"/>
                </a:solidFill>
                <a:latin typeface="Arial"/>
                <a:ea typeface="微软雅黑"/>
                <a:sym typeface="Arial"/>
              </a:rPr>
              <a:t>解：</a:t>
            </a:r>
          </a:p>
          <a:p>
            <a:pPr>
              <a:lnSpc>
                <a:spcPct val="150000"/>
              </a:lnSpc>
              <a:buNone/>
            </a:pPr>
            <a:r>
              <a:rPr lang="zh-CN" altLang="en-US" sz="2600" dirty="0">
                <a:solidFill>
                  <a:srgbClr val="314865"/>
                </a:solidFill>
                <a:latin typeface="Arial"/>
                <a:ea typeface="微软雅黑"/>
                <a:sym typeface="Arial"/>
              </a:rPr>
              <a:t>令</a:t>
            </a:r>
            <a:r>
              <a:rPr lang="en-US" altLang="zh-CN" sz="2600" dirty="0">
                <a:solidFill>
                  <a:srgbClr val="314865"/>
                </a:solidFill>
                <a:latin typeface="Arial"/>
                <a:ea typeface="微软雅黑"/>
                <a:sym typeface="Arial"/>
              </a:rPr>
              <a:t>-10Q+1500=0</a:t>
            </a:r>
            <a:r>
              <a:rPr lang="zh-CN" altLang="en-US" sz="2600" dirty="0">
                <a:solidFill>
                  <a:srgbClr val="314865"/>
                </a:solidFill>
                <a:latin typeface="Arial"/>
                <a:ea typeface="微软雅黑"/>
                <a:sym typeface="Arial"/>
              </a:rPr>
              <a:t>，则有</a:t>
            </a:r>
            <a:r>
              <a:rPr lang="en-US" altLang="zh-CN" sz="2600" dirty="0">
                <a:solidFill>
                  <a:srgbClr val="314865"/>
                </a:solidFill>
                <a:latin typeface="Arial"/>
                <a:ea typeface="微软雅黑"/>
                <a:sym typeface="Arial"/>
              </a:rPr>
              <a:t>Q=150</a:t>
            </a:r>
            <a:r>
              <a:rPr lang="zh-CN" altLang="en-US" sz="2600" dirty="0">
                <a:solidFill>
                  <a:srgbClr val="314865"/>
                </a:solidFill>
                <a:latin typeface="Arial"/>
                <a:ea typeface="微软雅黑"/>
                <a:sym typeface="Arial"/>
              </a:rPr>
              <a:t>，</a:t>
            </a:r>
          </a:p>
          <a:p>
            <a:pPr>
              <a:lnSpc>
                <a:spcPct val="150000"/>
              </a:lnSpc>
              <a:buNone/>
            </a:pPr>
            <a:r>
              <a:rPr lang="zh-CN" altLang="en-US" sz="2600" dirty="0">
                <a:solidFill>
                  <a:srgbClr val="314865"/>
                </a:solidFill>
                <a:latin typeface="Arial"/>
                <a:ea typeface="微软雅黑"/>
                <a:sym typeface="Arial"/>
              </a:rPr>
              <a:t>所以</a:t>
            </a:r>
            <a:r>
              <a:rPr lang="en-US" altLang="zh-CN" sz="2600" dirty="0" err="1">
                <a:solidFill>
                  <a:srgbClr val="314865"/>
                </a:solidFill>
                <a:latin typeface="Arial"/>
                <a:ea typeface="微软雅黑"/>
                <a:sym typeface="Arial"/>
              </a:rPr>
              <a:t>TRmax</a:t>
            </a:r>
            <a:r>
              <a:rPr lang="en-US" altLang="zh-CN" sz="2600" dirty="0">
                <a:solidFill>
                  <a:srgbClr val="314865"/>
                </a:solidFill>
                <a:latin typeface="Arial"/>
                <a:ea typeface="微软雅黑"/>
                <a:sym typeface="Arial"/>
              </a:rPr>
              <a:t>=-5*1502+150*1500=112500</a:t>
            </a:r>
            <a:r>
              <a:rPr lang="zh-CN" altLang="en-US" sz="2600" dirty="0">
                <a:solidFill>
                  <a:srgbClr val="314865"/>
                </a:solidFill>
                <a:latin typeface="Arial"/>
                <a:ea typeface="微软雅黑"/>
                <a:sym typeface="Arial"/>
              </a:rPr>
              <a:t>元</a:t>
            </a:r>
          </a:p>
          <a:p>
            <a:pPr indent="539750">
              <a:lnSpc>
                <a:spcPct val="150000"/>
              </a:lnSpc>
              <a:buNone/>
            </a:pPr>
            <a:endParaRPr lang="zh-CN" altLang="en-US" sz="2600" dirty="0">
              <a:solidFill>
                <a:srgbClr val="314865"/>
              </a:solidFill>
              <a:latin typeface="Arial"/>
              <a:ea typeface="微软雅黑"/>
              <a:sym typeface="Arial"/>
            </a:endParaRP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graphicFrame>
        <p:nvGraphicFramePr>
          <p:cNvPr id="10" name="Object 4">
            <a:extLst>
              <a:ext uri="{FF2B5EF4-FFF2-40B4-BE49-F238E27FC236}">
                <a16:creationId xmlns:a16="http://schemas.microsoft.com/office/drawing/2014/main" id="{FC7E5312-4F44-4DE1-A824-1A3C722FD2B3}"/>
              </a:ext>
            </a:extLst>
          </p:cNvPr>
          <p:cNvGraphicFramePr>
            <a:graphicFrameLocks noChangeAspect="1"/>
          </p:cNvGraphicFramePr>
          <p:nvPr>
            <p:extLst>
              <p:ext uri="{D42A27DB-BD31-4B8C-83A1-F6EECF244321}">
                <p14:modId xmlns:p14="http://schemas.microsoft.com/office/powerpoint/2010/main" val="4291571933"/>
              </p:ext>
            </p:extLst>
          </p:nvPr>
        </p:nvGraphicFramePr>
        <p:xfrm>
          <a:off x="4714442" y="1644756"/>
          <a:ext cx="3095625" cy="561975"/>
        </p:xfrm>
        <a:graphic>
          <a:graphicData uri="http://schemas.openxmlformats.org/presentationml/2006/ole">
            <mc:AlternateContent xmlns:mc="http://schemas.openxmlformats.org/markup-compatibility/2006">
              <mc:Choice xmlns:v="urn:schemas-microsoft-com:vml" Requires="v">
                <p:oleObj spid="_x0000_s8216" name="公式" r:id="rId4" imgW="1257300" imgH="228600" progId="Equation.3">
                  <p:embed/>
                </p:oleObj>
              </mc:Choice>
              <mc:Fallback>
                <p:oleObj name="公式" r:id="rId4" imgW="1257300" imgH="228600" progId="Equation.3">
                  <p:embed/>
                  <p:pic>
                    <p:nvPicPr>
                      <p:cNvPr id="84996" name="Object 4">
                        <a:extLst>
                          <a:ext uri="{FF2B5EF4-FFF2-40B4-BE49-F238E27FC236}">
                            <a16:creationId xmlns:a16="http://schemas.microsoft.com/office/drawing/2014/main" id="{8D807E29-F5BB-4137-AC5D-D172DFB9CD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4442" y="1644756"/>
                        <a:ext cx="3095625"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838009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55">
                                            <p:txEl>
                                              <p:pRg st="2" end="2"/>
                                            </p:txEl>
                                          </p:spTgt>
                                        </p:tgtEl>
                                        <p:attrNameLst>
                                          <p:attrName>style.visibility</p:attrName>
                                        </p:attrNameLst>
                                      </p:cBhvr>
                                      <p:to>
                                        <p:strVal val="visible"/>
                                      </p:to>
                                    </p:set>
                                    <p:animEffect transition="in" filter="fade">
                                      <p:cBhvr>
                                        <p:cTn id="30" dur="1000"/>
                                        <p:tgtEl>
                                          <p:spTgt spid="55">
                                            <p:txEl>
                                              <p:pRg st="2" end="2"/>
                                            </p:txEl>
                                          </p:spTgt>
                                        </p:tgtEl>
                                      </p:cBhvr>
                                    </p:animEffect>
                                    <p:anim calcmode="lin" valueType="num">
                                      <p:cBhvr>
                                        <p:cTn id="31"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55">
                                            <p:txEl>
                                              <p:pRg st="3" end="3"/>
                                            </p:txEl>
                                          </p:spTgt>
                                        </p:tgtEl>
                                        <p:attrNameLst>
                                          <p:attrName>style.visibility</p:attrName>
                                        </p:attrNameLst>
                                      </p:cBhvr>
                                      <p:to>
                                        <p:strVal val="visible"/>
                                      </p:to>
                                    </p:set>
                                    <p:animEffect transition="in" filter="fade">
                                      <p:cBhvr>
                                        <p:cTn id="37" dur="1000"/>
                                        <p:tgtEl>
                                          <p:spTgt spid="55">
                                            <p:txEl>
                                              <p:pRg st="3" end="3"/>
                                            </p:txEl>
                                          </p:spTgt>
                                        </p:tgtEl>
                                      </p:cBhvr>
                                    </p:animEffect>
                                    <p:anim calcmode="lin" valueType="num">
                                      <p:cBhvr>
                                        <p:cTn id="38" dur="1000" fill="hold"/>
                                        <p:tgtEl>
                                          <p:spTgt spid="55">
                                            <p:txEl>
                                              <p:pRg st="3" end="3"/>
                                            </p:txEl>
                                          </p:spTgt>
                                        </p:tgtEl>
                                        <p:attrNameLst>
                                          <p:attrName>ppt_x</p:attrName>
                                        </p:attrNameLst>
                                      </p:cBhvr>
                                      <p:tavLst>
                                        <p:tav tm="0">
                                          <p:val>
                                            <p:strVal val="#ppt_x"/>
                                          </p:val>
                                        </p:tav>
                                        <p:tav tm="100000">
                                          <p:val>
                                            <p:strVal val="#ppt_x"/>
                                          </p:val>
                                        </p:tav>
                                      </p:tavLst>
                                    </p:anim>
                                    <p:anim calcmode="lin" valueType="num">
                                      <p:cBhvr>
                                        <p:cTn id="39" dur="1000" fill="hold"/>
                                        <p:tgtEl>
                                          <p:spTgt spid="5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55">
                                            <p:txEl>
                                              <p:pRg st="4" end="4"/>
                                            </p:txEl>
                                          </p:spTgt>
                                        </p:tgtEl>
                                        <p:attrNameLst>
                                          <p:attrName>style.visibility</p:attrName>
                                        </p:attrNameLst>
                                      </p:cBhvr>
                                      <p:to>
                                        <p:strVal val="visible"/>
                                      </p:to>
                                    </p:set>
                                    <p:animEffect transition="in" filter="fade">
                                      <p:cBhvr>
                                        <p:cTn id="44" dur="1000"/>
                                        <p:tgtEl>
                                          <p:spTgt spid="55">
                                            <p:txEl>
                                              <p:pRg st="4" end="4"/>
                                            </p:txEl>
                                          </p:spTgt>
                                        </p:tgtEl>
                                      </p:cBhvr>
                                    </p:animEffect>
                                    <p:anim calcmode="lin" valueType="num">
                                      <p:cBhvr>
                                        <p:cTn id="45" dur="1000" fill="hold"/>
                                        <p:tgtEl>
                                          <p:spTgt spid="55">
                                            <p:txEl>
                                              <p:pRg st="4" end="4"/>
                                            </p:txEl>
                                          </p:spTgt>
                                        </p:tgtEl>
                                        <p:attrNameLst>
                                          <p:attrName>ppt_x</p:attrName>
                                        </p:attrNameLst>
                                      </p:cBhvr>
                                      <p:tavLst>
                                        <p:tav tm="0">
                                          <p:val>
                                            <p:strVal val="#ppt_x"/>
                                          </p:val>
                                        </p:tav>
                                        <p:tav tm="100000">
                                          <p:val>
                                            <p:strVal val="#ppt_x"/>
                                          </p:val>
                                        </p:tav>
                                      </p:tavLst>
                                    </p:anim>
                                    <p:anim calcmode="lin" valueType="num">
                                      <p:cBhvr>
                                        <p:cTn id="46" dur="1000" fill="hold"/>
                                        <p:tgtEl>
                                          <p:spTgt spid="5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582945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第二节  经济学的基本分析方法</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432796" y="1541679"/>
            <a:ext cx="11246586" cy="504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30000"/>
              </a:lnSpc>
              <a:buNone/>
            </a:pPr>
            <a:r>
              <a:rPr lang="en-US" altLang="zh-CN" sz="2600" dirty="0">
                <a:solidFill>
                  <a:schemeClr val="accent2">
                    <a:lumMod val="75000"/>
                  </a:schemeClr>
                </a:solidFill>
                <a:latin typeface="Arial"/>
                <a:ea typeface="微软雅黑"/>
                <a:sym typeface="Arial"/>
              </a:rPr>
              <a:t>2. </a:t>
            </a:r>
            <a:r>
              <a:rPr lang="zh-CN" altLang="en-US" sz="2600" dirty="0">
                <a:solidFill>
                  <a:schemeClr val="accent2">
                    <a:lumMod val="75000"/>
                  </a:schemeClr>
                </a:solidFill>
                <a:latin typeface="Arial"/>
                <a:ea typeface="微软雅黑"/>
                <a:sym typeface="Arial"/>
              </a:rPr>
              <a:t>边际分析法的特点</a:t>
            </a:r>
            <a:endParaRPr lang="en-US" altLang="zh-CN" sz="2600" dirty="0">
              <a:solidFill>
                <a:schemeClr val="accent2">
                  <a:lumMod val="75000"/>
                </a:schemeClr>
              </a:solidFill>
              <a:latin typeface="Arial"/>
              <a:ea typeface="微软雅黑"/>
              <a:sym typeface="Arial"/>
            </a:endParaRPr>
          </a:p>
          <a:p>
            <a:pPr marL="984250" indent="-984250">
              <a:lnSpc>
                <a:spcPct val="130000"/>
              </a:lnSpc>
              <a:buNone/>
            </a:pPr>
            <a:r>
              <a:rPr lang="zh-CN" altLang="en-US" sz="2600" dirty="0">
                <a:solidFill>
                  <a:srgbClr val="314865"/>
                </a:solidFill>
                <a:latin typeface="Arial"/>
                <a:ea typeface="微软雅黑"/>
                <a:sym typeface="Arial"/>
              </a:rPr>
              <a:t>其一，边际分析是一种数量分析，尤其是变量分析，运用这一方法是研究数量的变动及其相互关系。</a:t>
            </a:r>
          </a:p>
          <a:p>
            <a:pPr marL="984250">
              <a:lnSpc>
                <a:spcPct val="130000"/>
              </a:lnSpc>
              <a:buNone/>
            </a:pPr>
            <a:r>
              <a:rPr lang="zh-CN" altLang="en-US" sz="2600" dirty="0">
                <a:solidFill>
                  <a:srgbClr val="314865"/>
                </a:solidFill>
                <a:latin typeface="Arial"/>
                <a:ea typeface="微软雅黑"/>
                <a:sym typeface="Arial"/>
              </a:rPr>
              <a:t>边际分析法研究微增量的变化及变量之间的关系，可使经济理论精细地分析各种经济变量之间的关系及其变化过程，定量分析更严密。</a:t>
            </a:r>
          </a:p>
          <a:p>
            <a:pPr marL="984250" indent="-984250">
              <a:lnSpc>
                <a:spcPct val="130000"/>
              </a:lnSpc>
              <a:buNone/>
            </a:pPr>
            <a:r>
              <a:rPr lang="zh-CN" altLang="en-US" sz="2600" dirty="0">
                <a:solidFill>
                  <a:srgbClr val="314865"/>
                </a:solidFill>
                <a:latin typeface="Arial"/>
                <a:ea typeface="微软雅黑"/>
                <a:sym typeface="Arial"/>
              </a:rPr>
              <a:t>其二，边际分析是最优分析。边际分析实质上是研究函数在边际点上的极值。</a:t>
            </a:r>
          </a:p>
          <a:p>
            <a:pPr marL="984250" indent="-984250">
              <a:lnSpc>
                <a:spcPct val="130000"/>
              </a:lnSpc>
              <a:buNone/>
            </a:pPr>
            <a:r>
              <a:rPr lang="zh-CN" altLang="en-US" sz="2600" dirty="0">
                <a:solidFill>
                  <a:srgbClr val="314865"/>
                </a:solidFill>
                <a:latin typeface="Arial"/>
                <a:ea typeface="微软雅黑"/>
                <a:sym typeface="Arial"/>
              </a:rPr>
              <a:t>其三，边际分析是现状分析。对新出现的情况进行分析，即属于现状分析。这显然不同于总量分析和平均分析，总量分析和平均分析实际上是过去分析。</a:t>
            </a: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Tree>
    <p:extLst>
      <p:ext uri="{BB962C8B-B14F-4D97-AF65-F5344CB8AC3E}">
        <p14:creationId xmlns:p14="http://schemas.microsoft.com/office/powerpoint/2010/main" val="36528270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55">
                                            <p:txEl>
                                              <p:pRg st="1" end="1"/>
                                            </p:txEl>
                                          </p:spTgt>
                                        </p:tgtEl>
                                        <p:attrNameLst>
                                          <p:attrName>style.visibility</p:attrName>
                                        </p:attrNameLst>
                                      </p:cBhvr>
                                      <p:to>
                                        <p:strVal val="visible"/>
                                      </p:to>
                                    </p:set>
                                    <p:animEffect transition="in" filter="fade">
                                      <p:cBhvr>
                                        <p:cTn id="25" dur="1000"/>
                                        <p:tgtEl>
                                          <p:spTgt spid="55">
                                            <p:txEl>
                                              <p:pRg st="1" end="1"/>
                                            </p:txEl>
                                          </p:spTgt>
                                        </p:tgtEl>
                                      </p:cBhvr>
                                    </p:animEffect>
                                    <p:anim calcmode="lin" valueType="num">
                                      <p:cBhvr>
                                        <p:cTn id="26"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5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55">
                                            <p:txEl>
                                              <p:pRg st="2" end="2"/>
                                            </p:txEl>
                                          </p:spTgt>
                                        </p:tgtEl>
                                        <p:attrNameLst>
                                          <p:attrName>style.visibility</p:attrName>
                                        </p:attrNameLst>
                                      </p:cBhvr>
                                      <p:to>
                                        <p:strVal val="visible"/>
                                      </p:to>
                                    </p:set>
                                    <p:animEffect transition="in" filter="fade">
                                      <p:cBhvr>
                                        <p:cTn id="32" dur="1000"/>
                                        <p:tgtEl>
                                          <p:spTgt spid="55">
                                            <p:txEl>
                                              <p:pRg st="2" end="2"/>
                                            </p:txEl>
                                          </p:spTgt>
                                        </p:tgtEl>
                                      </p:cBhvr>
                                    </p:animEffect>
                                    <p:anim calcmode="lin" valueType="num">
                                      <p:cBhvr>
                                        <p:cTn id="33"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34" dur="1000" fill="hold"/>
                                        <p:tgtEl>
                                          <p:spTgt spid="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55">
                                            <p:txEl>
                                              <p:pRg st="3" end="3"/>
                                            </p:txEl>
                                          </p:spTgt>
                                        </p:tgtEl>
                                        <p:attrNameLst>
                                          <p:attrName>style.visibility</p:attrName>
                                        </p:attrNameLst>
                                      </p:cBhvr>
                                      <p:to>
                                        <p:strVal val="visible"/>
                                      </p:to>
                                    </p:set>
                                    <p:animEffect transition="in" filter="fade">
                                      <p:cBhvr>
                                        <p:cTn id="39" dur="1000"/>
                                        <p:tgtEl>
                                          <p:spTgt spid="55">
                                            <p:txEl>
                                              <p:pRg st="3" end="3"/>
                                            </p:txEl>
                                          </p:spTgt>
                                        </p:tgtEl>
                                      </p:cBhvr>
                                    </p:animEffect>
                                    <p:anim calcmode="lin" valueType="num">
                                      <p:cBhvr>
                                        <p:cTn id="40" dur="1000" fill="hold"/>
                                        <p:tgtEl>
                                          <p:spTgt spid="55">
                                            <p:txEl>
                                              <p:pRg st="3" end="3"/>
                                            </p:txEl>
                                          </p:spTgt>
                                        </p:tgtEl>
                                        <p:attrNameLst>
                                          <p:attrName>ppt_x</p:attrName>
                                        </p:attrNameLst>
                                      </p:cBhvr>
                                      <p:tavLst>
                                        <p:tav tm="0">
                                          <p:val>
                                            <p:strVal val="#ppt_x"/>
                                          </p:val>
                                        </p:tav>
                                        <p:tav tm="100000">
                                          <p:val>
                                            <p:strVal val="#ppt_x"/>
                                          </p:val>
                                        </p:tav>
                                      </p:tavLst>
                                    </p:anim>
                                    <p:anim calcmode="lin" valueType="num">
                                      <p:cBhvr>
                                        <p:cTn id="41" dur="1000" fill="hold"/>
                                        <p:tgtEl>
                                          <p:spTgt spid="5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55">
                                            <p:txEl>
                                              <p:pRg st="4" end="4"/>
                                            </p:txEl>
                                          </p:spTgt>
                                        </p:tgtEl>
                                        <p:attrNameLst>
                                          <p:attrName>style.visibility</p:attrName>
                                        </p:attrNameLst>
                                      </p:cBhvr>
                                      <p:to>
                                        <p:strVal val="visible"/>
                                      </p:to>
                                    </p:set>
                                    <p:animEffect transition="in" filter="fade">
                                      <p:cBhvr>
                                        <p:cTn id="46" dur="1000"/>
                                        <p:tgtEl>
                                          <p:spTgt spid="55">
                                            <p:txEl>
                                              <p:pRg st="4" end="4"/>
                                            </p:txEl>
                                          </p:spTgt>
                                        </p:tgtEl>
                                      </p:cBhvr>
                                    </p:animEffect>
                                    <p:anim calcmode="lin" valueType="num">
                                      <p:cBhvr>
                                        <p:cTn id="47" dur="1000" fill="hold"/>
                                        <p:tgtEl>
                                          <p:spTgt spid="55">
                                            <p:txEl>
                                              <p:pRg st="4" end="4"/>
                                            </p:txEl>
                                          </p:spTgt>
                                        </p:tgtEl>
                                        <p:attrNameLst>
                                          <p:attrName>ppt_x</p:attrName>
                                        </p:attrNameLst>
                                      </p:cBhvr>
                                      <p:tavLst>
                                        <p:tav tm="0">
                                          <p:val>
                                            <p:strVal val="#ppt_x"/>
                                          </p:val>
                                        </p:tav>
                                        <p:tav tm="100000">
                                          <p:val>
                                            <p:strVal val="#ppt_x"/>
                                          </p:val>
                                        </p:tav>
                                      </p:tavLst>
                                    </p:anim>
                                    <p:anim calcmode="lin" valueType="num">
                                      <p:cBhvr>
                                        <p:cTn id="48" dur="1000" fill="hold"/>
                                        <p:tgtEl>
                                          <p:spTgt spid="5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dk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5CF5ED07-4B61-4C2E-8D84-83897386B82B}"/>
              </a:ext>
            </a:extLst>
          </p:cNvPr>
          <p:cNvSpPr txBox="1">
            <a:spLocks noChangeArrowheads="1"/>
          </p:cNvSpPr>
          <p:nvPr/>
        </p:nvSpPr>
        <p:spPr>
          <a:xfrm>
            <a:off x="1069223" y="608757"/>
            <a:ext cx="4693504" cy="40100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sz="4000" b="1" dirty="0">
                <a:solidFill>
                  <a:schemeClr val="accent5">
                    <a:lumMod val="75000"/>
                  </a:schemeClr>
                </a:solidFill>
                <a:latin typeface="+mn-ea"/>
              </a:rPr>
              <a:t>教材：</a:t>
            </a:r>
            <a:endParaRPr lang="en-US" altLang="zh-CN" sz="4000" b="1" dirty="0">
              <a:solidFill>
                <a:schemeClr val="accent5">
                  <a:lumMod val="75000"/>
                </a:schemeClr>
              </a:solidFill>
              <a:latin typeface="+mn-ea"/>
            </a:endParaRPr>
          </a:p>
          <a:p>
            <a:pPr marL="0" indent="0">
              <a:lnSpc>
                <a:spcPct val="120000"/>
              </a:lnSpc>
              <a:buNone/>
            </a:pPr>
            <a:r>
              <a:rPr lang="zh-CN" altLang="en-US" b="1" dirty="0">
                <a:solidFill>
                  <a:schemeClr val="accent5">
                    <a:lumMod val="75000"/>
                  </a:schemeClr>
                </a:solidFill>
                <a:latin typeface="+mn-ea"/>
              </a:rPr>
              <a:t>高鸿业主编，</a:t>
            </a:r>
            <a:r>
              <a:rPr lang="en-US" altLang="zh-CN" b="1" dirty="0">
                <a:solidFill>
                  <a:schemeClr val="accent5">
                    <a:lumMod val="75000"/>
                  </a:schemeClr>
                </a:solidFill>
                <a:latin typeface="+mn-ea"/>
              </a:rPr>
              <a:t>《</a:t>
            </a:r>
            <a:r>
              <a:rPr lang="zh-CN" altLang="en-US" b="1" dirty="0">
                <a:solidFill>
                  <a:schemeClr val="accent5">
                    <a:lumMod val="75000"/>
                  </a:schemeClr>
                </a:solidFill>
                <a:latin typeface="+mn-ea"/>
              </a:rPr>
              <a:t>西方经济学</a:t>
            </a:r>
            <a:r>
              <a:rPr lang="en-US" altLang="zh-CN" b="1" dirty="0">
                <a:solidFill>
                  <a:schemeClr val="accent5">
                    <a:lumMod val="75000"/>
                  </a:schemeClr>
                </a:solidFill>
                <a:latin typeface="+mn-ea"/>
              </a:rPr>
              <a:t>》</a:t>
            </a:r>
            <a:r>
              <a:rPr lang="zh-CN" altLang="en-US" b="1" dirty="0">
                <a:solidFill>
                  <a:schemeClr val="accent5">
                    <a:lumMod val="75000"/>
                  </a:schemeClr>
                </a:solidFill>
                <a:latin typeface="+mn-ea"/>
              </a:rPr>
              <a:t>微观部分，第七版，北京：中国人民大学出版社，</a:t>
            </a:r>
            <a:r>
              <a:rPr lang="en-US" altLang="zh-CN" b="1" dirty="0">
                <a:solidFill>
                  <a:schemeClr val="accent5">
                    <a:lumMod val="75000"/>
                  </a:schemeClr>
                </a:solidFill>
                <a:latin typeface="+mn-ea"/>
              </a:rPr>
              <a:t>2018</a:t>
            </a:r>
          </a:p>
        </p:txBody>
      </p:sp>
      <p:pic>
        <p:nvPicPr>
          <p:cNvPr id="2" name="图片 1">
            <a:extLst>
              <a:ext uri="{FF2B5EF4-FFF2-40B4-BE49-F238E27FC236}">
                <a16:creationId xmlns:a16="http://schemas.microsoft.com/office/drawing/2014/main" id="{7296D91F-169C-4BAC-ABF8-92AE632CD13E}"/>
              </a:ext>
            </a:extLst>
          </p:cNvPr>
          <p:cNvPicPr>
            <a:picLocks noChangeAspect="1"/>
          </p:cNvPicPr>
          <p:nvPr/>
        </p:nvPicPr>
        <p:blipFill>
          <a:blip r:embed="rId3"/>
          <a:stretch>
            <a:fillRect/>
          </a:stretch>
        </p:blipFill>
        <p:spPr>
          <a:xfrm>
            <a:off x="2141103" y="3272735"/>
            <a:ext cx="2990476" cy="3352381"/>
          </a:xfrm>
          <a:prstGeom prst="rect">
            <a:avLst/>
          </a:prstGeom>
        </p:spPr>
      </p:pic>
      <p:pic>
        <p:nvPicPr>
          <p:cNvPr id="3" name="图片 2">
            <a:extLst>
              <a:ext uri="{FF2B5EF4-FFF2-40B4-BE49-F238E27FC236}">
                <a16:creationId xmlns:a16="http://schemas.microsoft.com/office/drawing/2014/main" id="{84B4FC18-4D90-4EF6-AA1D-4F8CEF682E53}"/>
              </a:ext>
            </a:extLst>
          </p:cNvPr>
          <p:cNvPicPr>
            <a:picLocks noChangeAspect="1"/>
          </p:cNvPicPr>
          <p:nvPr/>
        </p:nvPicPr>
        <p:blipFill>
          <a:blip r:embed="rId4"/>
          <a:stretch>
            <a:fillRect/>
          </a:stretch>
        </p:blipFill>
        <p:spPr>
          <a:xfrm>
            <a:off x="7308614" y="1295399"/>
            <a:ext cx="3213336" cy="4455955"/>
          </a:xfrm>
          <a:prstGeom prst="rect">
            <a:avLst/>
          </a:prstGeom>
        </p:spPr>
      </p:pic>
    </p:spTree>
    <p:extLst>
      <p:ext uri="{BB962C8B-B14F-4D97-AF65-F5344CB8AC3E}">
        <p14:creationId xmlns:p14="http://schemas.microsoft.com/office/powerpoint/2010/main" val="34826483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582945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第二节  经济学的基本分析方法</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432796" y="1541679"/>
            <a:ext cx="11246586" cy="4699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zh-CN" altLang="en-US" sz="2600" dirty="0">
                <a:solidFill>
                  <a:srgbClr val="C00000"/>
                </a:solidFill>
                <a:latin typeface="Arial"/>
                <a:ea typeface="微软雅黑"/>
                <a:sym typeface="Arial"/>
              </a:rPr>
              <a:t>二、实证分析和规范分析</a:t>
            </a:r>
            <a:endParaRPr lang="en-US" altLang="zh-CN" sz="2600" dirty="0">
              <a:solidFill>
                <a:srgbClr val="C00000"/>
              </a:solidFill>
              <a:latin typeface="Arial"/>
              <a:ea typeface="微软雅黑"/>
              <a:sym typeface="Arial"/>
            </a:endParaRPr>
          </a:p>
          <a:p>
            <a:pPr indent="539750">
              <a:lnSpc>
                <a:spcPct val="150000"/>
              </a:lnSpc>
              <a:buNone/>
            </a:pPr>
            <a:r>
              <a:rPr lang="zh-CN" altLang="en-US" sz="2600" dirty="0">
                <a:solidFill>
                  <a:srgbClr val="314865"/>
                </a:solidFill>
                <a:latin typeface="Arial"/>
                <a:ea typeface="微软雅黑"/>
                <a:sym typeface="Arial"/>
              </a:rPr>
              <a:t>实证分析不讲价值判断。</a:t>
            </a:r>
          </a:p>
          <a:p>
            <a:pPr indent="539750">
              <a:lnSpc>
                <a:spcPct val="150000"/>
              </a:lnSpc>
              <a:buNone/>
            </a:pPr>
            <a:r>
              <a:rPr lang="zh-CN" altLang="en-US" sz="2600" dirty="0">
                <a:solidFill>
                  <a:srgbClr val="314865"/>
                </a:solidFill>
                <a:latin typeface="Arial"/>
                <a:ea typeface="微软雅黑"/>
                <a:sym typeface="Arial"/>
              </a:rPr>
              <a:t>回答“是什么”的问题。（只描述不评价）（</a:t>
            </a:r>
            <a:r>
              <a:rPr lang="en-US" altLang="zh-CN" sz="2600" dirty="0">
                <a:solidFill>
                  <a:srgbClr val="314865"/>
                </a:solidFill>
                <a:latin typeface="Arial"/>
                <a:ea typeface="微软雅黑"/>
                <a:sym typeface="Arial"/>
              </a:rPr>
              <a:t>the way things are</a:t>
            </a:r>
            <a:r>
              <a:rPr lang="zh-CN" altLang="en-US" sz="2600" dirty="0">
                <a:solidFill>
                  <a:srgbClr val="314865"/>
                </a:solidFill>
                <a:latin typeface="Arial"/>
                <a:ea typeface="微软雅黑"/>
                <a:sym typeface="Arial"/>
              </a:rPr>
              <a:t>） </a:t>
            </a:r>
          </a:p>
          <a:p>
            <a:pPr indent="539750">
              <a:lnSpc>
                <a:spcPct val="150000"/>
              </a:lnSpc>
              <a:buNone/>
            </a:pPr>
            <a:endParaRPr lang="en-US" altLang="zh-CN" sz="2600" dirty="0">
              <a:solidFill>
                <a:srgbClr val="314865"/>
              </a:solidFill>
              <a:latin typeface="Arial"/>
              <a:ea typeface="微软雅黑"/>
              <a:sym typeface="Arial"/>
            </a:endParaRPr>
          </a:p>
          <a:p>
            <a:pPr indent="539750">
              <a:lnSpc>
                <a:spcPct val="150000"/>
              </a:lnSpc>
              <a:buNone/>
            </a:pPr>
            <a:r>
              <a:rPr lang="zh-CN" altLang="en-US" sz="2600" dirty="0">
                <a:solidFill>
                  <a:srgbClr val="314865"/>
                </a:solidFill>
                <a:latin typeface="Arial"/>
                <a:ea typeface="微软雅黑"/>
                <a:sym typeface="Arial"/>
              </a:rPr>
              <a:t>规范分析以价值判断为基础，</a:t>
            </a:r>
          </a:p>
          <a:p>
            <a:pPr indent="539750">
              <a:lnSpc>
                <a:spcPct val="150000"/>
              </a:lnSpc>
              <a:buNone/>
            </a:pPr>
            <a:r>
              <a:rPr lang="zh-CN" altLang="en-US" sz="2600" dirty="0">
                <a:solidFill>
                  <a:srgbClr val="314865"/>
                </a:solidFill>
                <a:latin typeface="Arial"/>
                <a:ea typeface="微软雅黑"/>
                <a:sym typeface="Arial"/>
              </a:rPr>
              <a:t>回答“应该是什么” （</a:t>
            </a:r>
            <a:r>
              <a:rPr lang="en-US" altLang="zh-CN" sz="2600" dirty="0">
                <a:solidFill>
                  <a:srgbClr val="314865"/>
                </a:solidFill>
                <a:latin typeface="Arial"/>
                <a:ea typeface="微软雅黑"/>
                <a:sym typeface="Arial"/>
              </a:rPr>
              <a:t>what ought to be</a:t>
            </a:r>
            <a:r>
              <a:rPr lang="zh-CN" altLang="en-US" sz="2600" dirty="0">
                <a:solidFill>
                  <a:srgbClr val="314865"/>
                </a:solidFill>
                <a:latin typeface="Arial"/>
                <a:ea typeface="微软雅黑"/>
                <a:sym typeface="Arial"/>
              </a:rPr>
              <a:t>）的问题。（要作好坏的评价）</a:t>
            </a:r>
          </a:p>
          <a:p>
            <a:pPr indent="539750">
              <a:lnSpc>
                <a:spcPct val="150000"/>
              </a:lnSpc>
              <a:buNone/>
            </a:pPr>
            <a:endParaRPr lang="zh-CN" altLang="en-US" sz="2600" dirty="0">
              <a:solidFill>
                <a:srgbClr val="314865"/>
              </a:solidFill>
              <a:latin typeface="Arial"/>
              <a:ea typeface="微软雅黑"/>
              <a:sym typeface="Arial"/>
            </a:endParaRP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pic>
        <p:nvPicPr>
          <p:cNvPr id="2" name="图片 1">
            <a:extLst>
              <a:ext uri="{FF2B5EF4-FFF2-40B4-BE49-F238E27FC236}">
                <a16:creationId xmlns:a16="http://schemas.microsoft.com/office/drawing/2014/main" id="{E29F57EB-F06C-4D4A-8BF0-1148E3A839F0}"/>
              </a:ext>
            </a:extLst>
          </p:cNvPr>
          <p:cNvPicPr>
            <a:picLocks noChangeAspect="1"/>
          </p:cNvPicPr>
          <p:nvPr/>
        </p:nvPicPr>
        <p:blipFill>
          <a:blip r:embed="rId3"/>
          <a:stretch>
            <a:fillRect/>
          </a:stretch>
        </p:blipFill>
        <p:spPr>
          <a:xfrm>
            <a:off x="26473" y="7002556"/>
            <a:ext cx="12103100" cy="6880270"/>
          </a:xfrm>
          <a:prstGeom prst="rect">
            <a:avLst/>
          </a:prstGeom>
        </p:spPr>
      </p:pic>
      <p:pic>
        <p:nvPicPr>
          <p:cNvPr id="3" name="图片 2">
            <a:extLst>
              <a:ext uri="{FF2B5EF4-FFF2-40B4-BE49-F238E27FC236}">
                <a16:creationId xmlns:a16="http://schemas.microsoft.com/office/drawing/2014/main" id="{5BBD83B0-1A86-40AB-A92E-DD48D7DCA72F}"/>
              </a:ext>
            </a:extLst>
          </p:cNvPr>
          <p:cNvPicPr>
            <a:picLocks noChangeAspect="1"/>
          </p:cNvPicPr>
          <p:nvPr/>
        </p:nvPicPr>
        <p:blipFill>
          <a:blip r:embed="rId4"/>
          <a:stretch>
            <a:fillRect/>
          </a:stretch>
        </p:blipFill>
        <p:spPr>
          <a:xfrm>
            <a:off x="12275622" y="0"/>
            <a:ext cx="12165527" cy="6858000"/>
          </a:xfrm>
          <a:prstGeom prst="rect">
            <a:avLst/>
          </a:prstGeom>
        </p:spPr>
      </p:pic>
    </p:spTree>
    <p:extLst>
      <p:ext uri="{BB962C8B-B14F-4D97-AF65-F5344CB8AC3E}">
        <p14:creationId xmlns:p14="http://schemas.microsoft.com/office/powerpoint/2010/main" val="12650812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55">
                                            <p:txEl>
                                              <p:pRg st="1" end="1"/>
                                            </p:txEl>
                                          </p:spTgt>
                                        </p:tgtEl>
                                        <p:attrNameLst>
                                          <p:attrName>style.visibility</p:attrName>
                                        </p:attrNameLst>
                                      </p:cBhvr>
                                      <p:to>
                                        <p:strVal val="visible"/>
                                      </p:to>
                                    </p:set>
                                    <p:animEffect transition="in" filter="fade">
                                      <p:cBhvr>
                                        <p:cTn id="25" dur="1000"/>
                                        <p:tgtEl>
                                          <p:spTgt spid="55">
                                            <p:txEl>
                                              <p:pRg st="1" end="1"/>
                                            </p:txEl>
                                          </p:spTgt>
                                        </p:tgtEl>
                                      </p:cBhvr>
                                    </p:animEffect>
                                    <p:anim calcmode="lin" valueType="num">
                                      <p:cBhvr>
                                        <p:cTn id="26"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55">
                                            <p:txEl>
                                              <p:pRg st="1" end="1"/>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55">
                                            <p:txEl>
                                              <p:pRg st="2" end="2"/>
                                            </p:txEl>
                                          </p:spTgt>
                                        </p:tgtEl>
                                        <p:attrNameLst>
                                          <p:attrName>style.visibility</p:attrName>
                                        </p:attrNameLst>
                                      </p:cBhvr>
                                      <p:to>
                                        <p:strVal val="visible"/>
                                      </p:to>
                                    </p:set>
                                    <p:animEffect transition="in" filter="fade">
                                      <p:cBhvr>
                                        <p:cTn id="30" dur="1000"/>
                                        <p:tgtEl>
                                          <p:spTgt spid="55">
                                            <p:txEl>
                                              <p:pRg st="2" end="2"/>
                                            </p:txEl>
                                          </p:spTgt>
                                        </p:tgtEl>
                                      </p:cBhvr>
                                    </p:animEffect>
                                    <p:anim calcmode="lin" valueType="num">
                                      <p:cBhvr>
                                        <p:cTn id="31"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path" presetSubtype="0" accel="50000" decel="50000" fill="hold" nodeType="clickEffect">
                                  <p:stCondLst>
                                    <p:cond delay="0"/>
                                  </p:stCondLst>
                                  <p:childTnLst>
                                    <p:animMotion origin="layout" path="M 0.00143 -1.02269 L 2.29167E-6 0.25 " pathEditMode="relative" rAng="0" ptsTypes="AA">
                                      <p:cBhvr>
                                        <p:cTn id="36" dur="2000" spd="-100000" fill="hold"/>
                                        <p:tgtEl>
                                          <p:spTgt spid="2"/>
                                        </p:tgtEl>
                                        <p:attrNameLst>
                                          <p:attrName>ppt_x</p:attrName>
                                          <p:attrName>ppt_y</p:attrName>
                                        </p:attrNameLst>
                                      </p:cBhvr>
                                      <p:rCtr x="-78" y="63634"/>
                                    </p:animMotion>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55">
                                            <p:txEl>
                                              <p:pRg st="4" end="4"/>
                                            </p:txEl>
                                          </p:spTgt>
                                        </p:tgtEl>
                                        <p:attrNameLst>
                                          <p:attrName>style.visibility</p:attrName>
                                        </p:attrNameLst>
                                      </p:cBhvr>
                                      <p:to>
                                        <p:strVal val="visible"/>
                                      </p:to>
                                    </p:set>
                                    <p:animEffect transition="in" filter="fade">
                                      <p:cBhvr>
                                        <p:cTn id="41" dur="1000"/>
                                        <p:tgtEl>
                                          <p:spTgt spid="55">
                                            <p:txEl>
                                              <p:pRg st="4" end="4"/>
                                            </p:txEl>
                                          </p:spTgt>
                                        </p:tgtEl>
                                      </p:cBhvr>
                                    </p:animEffect>
                                    <p:anim calcmode="lin" valueType="num">
                                      <p:cBhvr>
                                        <p:cTn id="42" dur="1000" fill="hold"/>
                                        <p:tgtEl>
                                          <p:spTgt spid="55">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55">
                                            <p:txEl>
                                              <p:pRg st="4" end="4"/>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55">
                                            <p:txEl>
                                              <p:pRg st="5" end="5"/>
                                            </p:txEl>
                                          </p:spTgt>
                                        </p:tgtEl>
                                        <p:attrNameLst>
                                          <p:attrName>style.visibility</p:attrName>
                                        </p:attrNameLst>
                                      </p:cBhvr>
                                      <p:to>
                                        <p:strVal val="visible"/>
                                      </p:to>
                                    </p:set>
                                    <p:animEffect transition="in" filter="fade">
                                      <p:cBhvr>
                                        <p:cTn id="46" dur="1000"/>
                                        <p:tgtEl>
                                          <p:spTgt spid="55">
                                            <p:txEl>
                                              <p:pRg st="5" end="5"/>
                                            </p:txEl>
                                          </p:spTgt>
                                        </p:tgtEl>
                                      </p:cBhvr>
                                    </p:animEffect>
                                    <p:anim calcmode="lin" valueType="num">
                                      <p:cBhvr>
                                        <p:cTn id="47" dur="1000" fill="hold"/>
                                        <p:tgtEl>
                                          <p:spTgt spid="55">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5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8.33333E-7 0 L -1.00573 0 " pathEditMode="relative" rAng="0" ptsTypes="AA">
                                      <p:cBhvr>
                                        <p:cTn id="52" dur="2000" fill="hold"/>
                                        <p:tgtEl>
                                          <p:spTgt spid="3"/>
                                        </p:tgtEl>
                                        <p:attrNameLst>
                                          <p:attrName>ppt_x</p:attrName>
                                          <p:attrName>ppt_y</p:attrName>
                                        </p:attrNameLst>
                                      </p:cBhvr>
                                      <p:rCtr x="-4960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582945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第二节  经济学的基本分析方法</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432796" y="1541679"/>
            <a:ext cx="11246586" cy="385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zh-CN" altLang="en-US" sz="2600" dirty="0">
                <a:solidFill>
                  <a:srgbClr val="C00000"/>
                </a:solidFill>
                <a:latin typeface="Arial"/>
                <a:ea typeface="微软雅黑"/>
                <a:sym typeface="Arial"/>
              </a:rPr>
              <a:t>三、均衡分析</a:t>
            </a:r>
            <a:endParaRPr lang="en-US" altLang="zh-CN" sz="2600" dirty="0">
              <a:solidFill>
                <a:srgbClr val="C00000"/>
              </a:solidFill>
              <a:latin typeface="Arial"/>
              <a:ea typeface="微软雅黑"/>
              <a:sym typeface="Arial"/>
            </a:endParaRPr>
          </a:p>
          <a:p>
            <a:pPr indent="623888">
              <a:lnSpc>
                <a:spcPct val="150000"/>
              </a:lnSpc>
              <a:buNone/>
            </a:pPr>
            <a:r>
              <a:rPr lang="zh-CN" altLang="en-US" sz="2600" dirty="0">
                <a:solidFill>
                  <a:srgbClr val="314865"/>
                </a:solidFill>
                <a:latin typeface="Arial"/>
                <a:ea typeface="微软雅黑"/>
                <a:sym typeface="Arial"/>
              </a:rPr>
              <a:t>均衡即平衡</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本是物理学中的一个概念，指的是作用在质点上的所有力的合力</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或矢量和</a:t>
            </a:r>
            <a:r>
              <a:rPr lang="en-US" altLang="zh-CN" sz="2600" dirty="0">
                <a:solidFill>
                  <a:srgbClr val="314865"/>
                </a:solidFill>
                <a:latin typeface="Arial"/>
                <a:ea typeface="微软雅黑"/>
                <a:sym typeface="Arial"/>
              </a:rPr>
              <a:t>)</a:t>
            </a:r>
            <a:r>
              <a:rPr lang="zh-CN" altLang="en-US" sz="2600" dirty="0">
                <a:solidFill>
                  <a:srgbClr val="314865"/>
                </a:solidFill>
                <a:latin typeface="Arial"/>
                <a:ea typeface="微软雅黑"/>
                <a:sym typeface="Arial"/>
              </a:rPr>
              <a:t>为零时的状况。</a:t>
            </a:r>
          </a:p>
          <a:p>
            <a:pPr indent="623888">
              <a:lnSpc>
                <a:spcPct val="150000"/>
              </a:lnSpc>
              <a:buNone/>
            </a:pPr>
            <a:r>
              <a:rPr lang="zh-CN" altLang="en-US" sz="2600" dirty="0">
                <a:solidFill>
                  <a:srgbClr val="314865"/>
                </a:solidFill>
                <a:latin typeface="Arial"/>
                <a:ea typeface="微软雅黑"/>
                <a:sym typeface="Arial"/>
              </a:rPr>
              <a:t>经济学的均衡是指经济行为主体意识到进一步改变决策行为已不能获得更多利益，从而不再改变其行为的状态。</a:t>
            </a:r>
          </a:p>
          <a:p>
            <a:pPr indent="539750">
              <a:lnSpc>
                <a:spcPct val="150000"/>
              </a:lnSpc>
              <a:buNone/>
            </a:pPr>
            <a:endParaRPr lang="zh-CN" altLang="en-US" sz="2600" dirty="0">
              <a:solidFill>
                <a:srgbClr val="314865"/>
              </a:solidFill>
              <a:latin typeface="Arial"/>
              <a:ea typeface="微软雅黑"/>
              <a:sym typeface="Arial"/>
            </a:endParaRP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Tree>
    <p:extLst>
      <p:ext uri="{BB962C8B-B14F-4D97-AF65-F5344CB8AC3E}">
        <p14:creationId xmlns:p14="http://schemas.microsoft.com/office/powerpoint/2010/main" val="3092915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55">
                                            <p:txEl>
                                              <p:pRg st="1" end="1"/>
                                            </p:txEl>
                                          </p:spTgt>
                                        </p:tgtEl>
                                        <p:attrNameLst>
                                          <p:attrName>style.visibility</p:attrName>
                                        </p:attrNameLst>
                                      </p:cBhvr>
                                      <p:to>
                                        <p:strVal val="visible"/>
                                      </p:to>
                                    </p:set>
                                    <p:animEffect transition="in" filter="fade">
                                      <p:cBhvr>
                                        <p:cTn id="25" dur="1000"/>
                                        <p:tgtEl>
                                          <p:spTgt spid="55">
                                            <p:txEl>
                                              <p:pRg st="1" end="1"/>
                                            </p:txEl>
                                          </p:spTgt>
                                        </p:tgtEl>
                                      </p:cBhvr>
                                    </p:animEffect>
                                    <p:anim calcmode="lin" valueType="num">
                                      <p:cBhvr>
                                        <p:cTn id="26"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5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55">
                                            <p:txEl>
                                              <p:pRg st="2" end="2"/>
                                            </p:txEl>
                                          </p:spTgt>
                                        </p:tgtEl>
                                        <p:attrNameLst>
                                          <p:attrName>style.visibility</p:attrName>
                                        </p:attrNameLst>
                                      </p:cBhvr>
                                      <p:to>
                                        <p:strVal val="visible"/>
                                      </p:to>
                                    </p:set>
                                    <p:animEffect transition="in" filter="fade">
                                      <p:cBhvr>
                                        <p:cTn id="32" dur="1000"/>
                                        <p:tgtEl>
                                          <p:spTgt spid="55">
                                            <p:txEl>
                                              <p:pRg st="2" end="2"/>
                                            </p:txEl>
                                          </p:spTgt>
                                        </p:tgtEl>
                                      </p:cBhvr>
                                    </p:animEffect>
                                    <p:anim calcmode="lin" valueType="num">
                                      <p:cBhvr>
                                        <p:cTn id="33"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34" dur="1000" fill="hold"/>
                                        <p:tgtEl>
                                          <p:spTgt spid="5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582945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第二节  经济学的基本分析方法</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432796" y="1541679"/>
            <a:ext cx="11246586" cy="504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zh-CN" altLang="en-US" sz="2600" dirty="0">
                <a:solidFill>
                  <a:srgbClr val="C00000"/>
                </a:solidFill>
                <a:latin typeface="Arial"/>
                <a:ea typeface="微软雅黑"/>
                <a:sym typeface="Arial"/>
              </a:rPr>
              <a:t>三、均衡分析</a:t>
            </a:r>
            <a:endParaRPr lang="en-US" altLang="zh-CN" sz="2600" dirty="0">
              <a:solidFill>
                <a:srgbClr val="C00000"/>
              </a:solidFill>
              <a:latin typeface="Arial"/>
              <a:ea typeface="微软雅黑"/>
              <a:sym typeface="Arial"/>
            </a:endParaRPr>
          </a:p>
          <a:p>
            <a:pPr indent="539750">
              <a:lnSpc>
                <a:spcPct val="130000"/>
              </a:lnSpc>
              <a:buNone/>
            </a:pPr>
            <a:r>
              <a:rPr lang="zh-CN" altLang="en-US" sz="2600" dirty="0">
                <a:solidFill>
                  <a:srgbClr val="314865"/>
                </a:solidFill>
                <a:latin typeface="Arial"/>
                <a:ea typeface="微软雅黑"/>
                <a:sym typeface="Arial"/>
              </a:rPr>
              <a:t>均衡分析就是假定经济变量达到均衡状态时所出现的情况以及实现均衡的条件。包括局部均衡分析和一般均衡分析。</a:t>
            </a:r>
          </a:p>
          <a:p>
            <a:pPr indent="539750">
              <a:lnSpc>
                <a:spcPct val="130000"/>
              </a:lnSpc>
              <a:buNone/>
            </a:pPr>
            <a:r>
              <a:rPr lang="en-US" altLang="zh-CN" sz="2600" dirty="0">
                <a:solidFill>
                  <a:srgbClr val="314865"/>
                </a:solidFill>
                <a:latin typeface="Arial"/>
                <a:ea typeface="微软雅黑"/>
                <a:sym typeface="Arial"/>
              </a:rPr>
              <a:t>1. </a:t>
            </a:r>
            <a:r>
              <a:rPr lang="zh-CN" altLang="en-US" sz="2600" dirty="0">
                <a:solidFill>
                  <a:srgbClr val="314865"/>
                </a:solidFill>
                <a:latin typeface="Arial"/>
                <a:ea typeface="微软雅黑"/>
                <a:sym typeface="Arial"/>
              </a:rPr>
              <a:t>局部均衡分析。假定其它条件不变，即假定某一变量只取决于本身的各相关变量的作用，而不受其它变量和因素影响的前提下，该种变量如何实现均衡。局限在一个局部范围。</a:t>
            </a:r>
          </a:p>
          <a:p>
            <a:pPr indent="539750">
              <a:lnSpc>
                <a:spcPct val="130000"/>
              </a:lnSpc>
              <a:buNone/>
            </a:pPr>
            <a:r>
              <a:rPr lang="en-US" altLang="zh-CN" sz="2600" dirty="0">
                <a:solidFill>
                  <a:srgbClr val="314865"/>
                </a:solidFill>
                <a:latin typeface="Arial"/>
                <a:ea typeface="微软雅黑"/>
                <a:sym typeface="Arial"/>
              </a:rPr>
              <a:t>2. </a:t>
            </a:r>
            <a:r>
              <a:rPr lang="zh-CN" altLang="en-US" sz="2600" dirty="0">
                <a:solidFill>
                  <a:srgbClr val="314865"/>
                </a:solidFill>
                <a:latin typeface="Arial"/>
                <a:ea typeface="微软雅黑"/>
                <a:sym typeface="Arial"/>
              </a:rPr>
              <a:t>一般均衡分析。研究某一变量在各种条件和因素作用下，如何实现均衡。不仅用于研究整个经济的价格和产量结构，而且用于研究经济运动的许多方面。</a:t>
            </a: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Tree>
    <p:extLst>
      <p:ext uri="{BB962C8B-B14F-4D97-AF65-F5344CB8AC3E}">
        <p14:creationId xmlns:p14="http://schemas.microsoft.com/office/powerpoint/2010/main" val="14455250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55">
                                            <p:txEl>
                                              <p:pRg st="1" end="1"/>
                                            </p:txEl>
                                          </p:spTgt>
                                        </p:tgtEl>
                                        <p:attrNameLst>
                                          <p:attrName>style.visibility</p:attrName>
                                        </p:attrNameLst>
                                      </p:cBhvr>
                                      <p:to>
                                        <p:strVal val="visible"/>
                                      </p:to>
                                    </p:set>
                                    <p:animEffect transition="in" filter="fade">
                                      <p:cBhvr>
                                        <p:cTn id="25" dur="1000"/>
                                        <p:tgtEl>
                                          <p:spTgt spid="55">
                                            <p:txEl>
                                              <p:pRg st="1" end="1"/>
                                            </p:txEl>
                                          </p:spTgt>
                                        </p:tgtEl>
                                      </p:cBhvr>
                                    </p:animEffect>
                                    <p:anim calcmode="lin" valueType="num">
                                      <p:cBhvr>
                                        <p:cTn id="26"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55">
                                            <p:txEl>
                                              <p:pRg st="1" end="1"/>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55">
                                            <p:txEl>
                                              <p:pRg st="2" end="2"/>
                                            </p:txEl>
                                          </p:spTgt>
                                        </p:tgtEl>
                                        <p:attrNameLst>
                                          <p:attrName>style.visibility</p:attrName>
                                        </p:attrNameLst>
                                      </p:cBhvr>
                                      <p:to>
                                        <p:strVal val="visible"/>
                                      </p:to>
                                    </p:set>
                                    <p:animEffect transition="in" filter="fade">
                                      <p:cBhvr>
                                        <p:cTn id="30" dur="1000"/>
                                        <p:tgtEl>
                                          <p:spTgt spid="55">
                                            <p:txEl>
                                              <p:pRg st="2" end="2"/>
                                            </p:txEl>
                                          </p:spTgt>
                                        </p:tgtEl>
                                      </p:cBhvr>
                                    </p:animEffect>
                                    <p:anim calcmode="lin" valueType="num">
                                      <p:cBhvr>
                                        <p:cTn id="31"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55">
                                            <p:txEl>
                                              <p:pRg st="3" end="3"/>
                                            </p:txEl>
                                          </p:spTgt>
                                        </p:tgtEl>
                                        <p:attrNameLst>
                                          <p:attrName>style.visibility</p:attrName>
                                        </p:attrNameLst>
                                      </p:cBhvr>
                                      <p:to>
                                        <p:strVal val="visible"/>
                                      </p:to>
                                    </p:set>
                                    <p:animEffect transition="in" filter="fade">
                                      <p:cBhvr>
                                        <p:cTn id="37" dur="1000"/>
                                        <p:tgtEl>
                                          <p:spTgt spid="55">
                                            <p:txEl>
                                              <p:pRg st="3" end="3"/>
                                            </p:txEl>
                                          </p:spTgt>
                                        </p:tgtEl>
                                      </p:cBhvr>
                                    </p:animEffect>
                                    <p:anim calcmode="lin" valueType="num">
                                      <p:cBhvr>
                                        <p:cTn id="38" dur="1000" fill="hold"/>
                                        <p:tgtEl>
                                          <p:spTgt spid="55">
                                            <p:txEl>
                                              <p:pRg st="3" end="3"/>
                                            </p:txEl>
                                          </p:spTgt>
                                        </p:tgtEl>
                                        <p:attrNameLst>
                                          <p:attrName>ppt_x</p:attrName>
                                        </p:attrNameLst>
                                      </p:cBhvr>
                                      <p:tavLst>
                                        <p:tav tm="0">
                                          <p:val>
                                            <p:strVal val="#ppt_x"/>
                                          </p:val>
                                        </p:tav>
                                        <p:tav tm="100000">
                                          <p:val>
                                            <p:strVal val="#ppt_x"/>
                                          </p:val>
                                        </p:tav>
                                      </p:tavLst>
                                    </p:anim>
                                    <p:anim calcmode="lin" valueType="num">
                                      <p:cBhvr>
                                        <p:cTn id="39" dur="1000" fill="hold"/>
                                        <p:tgtEl>
                                          <p:spTgt spid="5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582945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第二节  经济学的基本分析方法</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432796" y="1541679"/>
            <a:ext cx="11246586" cy="2661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zh-CN" altLang="en-US" sz="2600" dirty="0">
                <a:solidFill>
                  <a:srgbClr val="C00000"/>
                </a:solidFill>
                <a:latin typeface="Arial"/>
                <a:ea typeface="微软雅黑"/>
                <a:sym typeface="Arial"/>
              </a:rPr>
              <a:t>四、静态分析、比较静态分析和动态分析</a:t>
            </a:r>
            <a:endParaRPr lang="en-US" altLang="zh-CN" sz="2600" dirty="0">
              <a:solidFill>
                <a:srgbClr val="C00000"/>
              </a:solidFill>
              <a:latin typeface="Arial"/>
              <a:ea typeface="微软雅黑"/>
              <a:sym typeface="Arial"/>
            </a:endParaRPr>
          </a:p>
          <a:p>
            <a:pPr indent="442913">
              <a:lnSpc>
                <a:spcPct val="150000"/>
              </a:lnSpc>
              <a:buNone/>
            </a:pPr>
            <a:r>
              <a:rPr lang="en-US" altLang="zh-CN" sz="2600" dirty="0">
                <a:solidFill>
                  <a:srgbClr val="314865"/>
                </a:solidFill>
                <a:latin typeface="Arial"/>
                <a:ea typeface="微软雅黑"/>
                <a:sym typeface="Arial"/>
              </a:rPr>
              <a:t>1.</a:t>
            </a:r>
            <a:r>
              <a:rPr lang="zh-CN" altLang="en-US" sz="2600" dirty="0">
                <a:solidFill>
                  <a:srgbClr val="314865"/>
                </a:solidFill>
                <a:latin typeface="Arial"/>
                <a:ea typeface="微软雅黑"/>
                <a:sym typeface="Arial"/>
              </a:rPr>
              <a:t>静态分析</a:t>
            </a:r>
          </a:p>
          <a:p>
            <a:pPr indent="442913">
              <a:lnSpc>
                <a:spcPct val="150000"/>
              </a:lnSpc>
              <a:buNone/>
            </a:pPr>
            <a:r>
              <a:rPr lang="en-US" altLang="zh-CN" sz="2600" dirty="0">
                <a:solidFill>
                  <a:srgbClr val="314865"/>
                </a:solidFill>
                <a:latin typeface="Arial"/>
                <a:ea typeface="微软雅黑"/>
                <a:sym typeface="Arial"/>
              </a:rPr>
              <a:t>2.</a:t>
            </a:r>
            <a:r>
              <a:rPr lang="zh-CN" altLang="en-US" sz="2600" dirty="0">
                <a:solidFill>
                  <a:srgbClr val="314865"/>
                </a:solidFill>
                <a:latin typeface="Arial"/>
                <a:ea typeface="微软雅黑"/>
                <a:sym typeface="Arial"/>
              </a:rPr>
              <a:t>比较静态分析</a:t>
            </a:r>
          </a:p>
          <a:p>
            <a:pPr indent="442913">
              <a:lnSpc>
                <a:spcPct val="150000"/>
              </a:lnSpc>
              <a:buNone/>
            </a:pPr>
            <a:r>
              <a:rPr lang="en-US" altLang="zh-CN" sz="2600" dirty="0">
                <a:solidFill>
                  <a:srgbClr val="314865"/>
                </a:solidFill>
                <a:latin typeface="Arial"/>
                <a:ea typeface="微软雅黑"/>
                <a:sym typeface="Arial"/>
              </a:rPr>
              <a:t>3.</a:t>
            </a:r>
            <a:r>
              <a:rPr lang="zh-CN" altLang="en-US" sz="2600" dirty="0">
                <a:solidFill>
                  <a:srgbClr val="314865"/>
                </a:solidFill>
                <a:latin typeface="Arial"/>
                <a:ea typeface="微软雅黑"/>
                <a:sym typeface="Arial"/>
              </a:rPr>
              <a:t>动态分析 </a:t>
            </a: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Tree>
    <p:extLst>
      <p:ext uri="{BB962C8B-B14F-4D97-AF65-F5344CB8AC3E}">
        <p14:creationId xmlns:p14="http://schemas.microsoft.com/office/powerpoint/2010/main" val="23843314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55">
                                            <p:txEl>
                                              <p:pRg st="1" end="1"/>
                                            </p:txEl>
                                          </p:spTgt>
                                        </p:tgtEl>
                                        <p:attrNameLst>
                                          <p:attrName>style.visibility</p:attrName>
                                        </p:attrNameLst>
                                      </p:cBhvr>
                                      <p:to>
                                        <p:strVal val="visible"/>
                                      </p:to>
                                    </p:set>
                                    <p:animEffect transition="in" filter="fade">
                                      <p:cBhvr>
                                        <p:cTn id="25" dur="1000"/>
                                        <p:tgtEl>
                                          <p:spTgt spid="55">
                                            <p:txEl>
                                              <p:pRg st="1" end="1"/>
                                            </p:txEl>
                                          </p:spTgt>
                                        </p:tgtEl>
                                      </p:cBhvr>
                                    </p:animEffect>
                                    <p:anim calcmode="lin" valueType="num">
                                      <p:cBhvr>
                                        <p:cTn id="26"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55">
                                            <p:txEl>
                                              <p:pRg st="1" end="1"/>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55">
                                            <p:txEl>
                                              <p:pRg st="2" end="2"/>
                                            </p:txEl>
                                          </p:spTgt>
                                        </p:tgtEl>
                                        <p:attrNameLst>
                                          <p:attrName>style.visibility</p:attrName>
                                        </p:attrNameLst>
                                      </p:cBhvr>
                                      <p:to>
                                        <p:strVal val="visible"/>
                                      </p:to>
                                    </p:set>
                                    <p:animEffect transition="in" filter="fade">
                                      <p:cBhvr>
                                        <p:cTn id="30" dur="1000"/>
                                        <p:tgtEl>
                                          <p:spTgt spid="55">
                                            <p:txEl>
                                              <p:pRg st="2" end="2"/>
                                            </p:txEl>
                                          </p:spTgt>
                                        </p:tgtEl>
                                      </p:cBhvr>
                                    </p:animEffect>
                                    <p:anim calcmode="lin" valueType="num">
                                      <p:cBhvr>
                                        <p:cTn id="31"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55">
                                            <p:txEl>
                                              <p:pRg st="2" end="2"/>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55">
                                            <p:txEl>
                                              <p:pRg st="3" end="3"/>
                                            </p:txEl>
                                          </p:spTgt>
                                        </p:tgtEl>
                                        <p:attrNameLst>
                                          <p:attrName>style.visibility</p:attrName>
                                        </p:attrNameLst>
                                      </p:cBhvr>
                                      <p:to>
                                        <p:strVal val="visible"/>
                                      </p:to>
                                    </p:set>
                                    <p:animEffect transition="in" filter="fade">
                                      <p:cBhvr>
                                        <p:cTn id="35" dur="1000"/>
                                        <p:tgtEl>
                                          <p:spTgt spid="55">
                                            <p:txEl>
                                              <p:pRg st="3" end="3"/>
                                            </p:txEl>
                                          </p:spTgt>
                                        </p:tgtEl>
                                      </p:cBhvr>
                                    </p:animEffect>
                                    <p:anim calcmode="lin" valueType="num">
                                      <p:cBhvr>
                                        <p:cTn id="36" dur="1000" fill="hold"/>
                                        <p:tgtEl>
                                          <p:spTgt spid="5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id="{F3ED1043-FFC5-49CC-9203-938CA2EB22E8}"/>
              </a:ext>
            </a:extLst>
          </p:cNvPr>
          <p:cNvSpPr/>
          <p:nvPr/>
        </p:nvSpPr>
        <p:spPr>
          <a:xfrm>
            <a:off x="1300292" y="1889864"/>
            <a:ext cx="9655728" cy="1107996"/>
          </a:xfrm>
          <a:prstGeom prst="rect">
            <a:avLst/>
          </a:prstGeom>
          <a:solidFill>
            <a:srgbClr val="314865"/>
          </a:solidFill>
          <a:ln>
            <a:solidFill>
              <a:schemeClr val="tx1">
                <a:lumMod val="75000"/>
                <a:lumOff val="25000"/>
              </a:schemeClr>
            </a:solidFill>
          </a:ln>
        </p:spPr>
        <p:txBody>
          <a:bodyPr wrap="square">
            <a:spAutoFit/>
          </a:bodyPr>
          <a:lstStyle/>
          <a:p>
            <a:pPr algn="ctr"/>
            <a:r>
              <a:rPr lang="zh-CN" altLang="en-US" sz="6600" b="1" dirty="0">
                <a:solidFill>
                  <a:schemeClr val="bg1"/>
                </a:solidFill>
                <a:effectLst>
                  <a:outerShdw blurRad="38100" dist="38100" dir="2700000" algn="tl">
                    <a:srgbClr val="000000">
                      <a:alpha val="43137"/>
                    </a:srgbClr>
                  </a:outerShdw>
                </a:effectLst>
                <a:latin typeface="Arial"/>
                <a:ea typeface="微软雅黑"/>
                <a:sym typeface="Arial"/>
              </a:rPr>
              <a:t>结 束</a:t>
            </a:r>
          </a:p>
        </p:txBody>
      </p:sp>
      <p:sp>
        <p:nvSpPr>
          <p:cNvPr id="14" name="矩形 13">
            <a:extLst>
              <a:ext uri="{FF2B5EF4-FFF2-40B4-BE49-F238E27FC236}">
                <a16:creationId xmlns:a16="http://schemas.microsoft.com/office/drawing/2014/main" id="{3474F1DE-8D46-4CE8-96CF-DB4DAEFE27A4}"/>
              </a:ext>
            </a:extLst>
          </p:cNvPr>
          <p:cNvSpPr/>
          <p:nvPr/>
        </p:nvSpPr>
        <p:spPr>
          <a:xfrm>
            <a:off x="2726423" y="3576816"/>
            <a:ext cx="6400798" cy="581057"/>
          </a:xfrm>
          <a:prstGeom prst="rect">
            <a:avLst/>
          </a:prstGeom>
          <a:ln>
            <a:solidFill>
              <a:schemeClr val="tx1">
                <a:lumMod val="75000"/>
                <a:lumOff val="25000"/>
              </a:schemeClr>
            </a:solidFill>
          </a:ln>
        </p:spPr>
        <p:txBody>
          <a:bodyPr wrap="square">
            <a:spAutoFit/>
          </a:bodyPr>
          <a:lstStyle/>
          <a:p>
            <a:pPr algn="ctr">
              <a:lnSpc>
                <a:spcPct val="150000"/>
              </a:lnSpc>
            </a:pPr>
            <a:r>
              <a:rPr lang="en-US" altLang="zh-CN" sz="2400" dirty="0">
                <a:solidFill>
                  <a:schemeClr val="bg1">
                    <a:lumMod val="50000"/>
                  </a:schemeClr>
                </a:solidFill>
                <a:latin typeface="Arial"/>
                <a:ea typeface="微软雅黑"/>
                <a:sym typeface="Arial"/>
              </a:rPr>
              <a:t>THANKS</a:t>
            </a:r>
            <a:endParaRPr lang="zh-CN" altLang="en-US" sz="2400" b="0" dirty="0">
              <a:solidFill>
                <a:schemeClr val="bg1">
                  <a:lumMod val="50000"/>
                </a:schemeClr>
              </a:solidFill>
              <a:latin typeface="Arial"/>
              <a:ea typeface="微软雅黑"/>
              <a:sym typeface="Arial"/>
            </a:endParaRPr>
          </a:p>
        </p:txBody>
      </p:sp>
    </p:spTree>
    <p:extLst>
      <p:ext uri="{BB962C8B-B14F-4D97-AF65-F5344CB8AC3E}">
        <p14:creationId xmlns:p14="http://schemas.microsoft.com/office/powerpoint/2010/main" val="42126566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0B7E2AE-CC13-49CC-8617-FEDBED73B06E}"/>
              </a:ext>
            </a:extLst>
          </p:cNvPr>
          <p:cNvSpPr txBox="1">
            <a:spLocks noChangeArrowheads="1"/>
          </p:cNvSpPr>
          <p:nvPr/>
        </p:nvSpPr>
        <p:spPr>
          <a:xfrm>
            <a:off x="772391" y="653760"/>
            <a:ext cx="8153400" cy="58163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sz="4000" b="1" dirty="0">
                <a:solidFill>
                  <a:schemeClr val="accent5">
                    <a:lumMod val="75000"/>
                  </a:schemeClr>
                </a:solidFill>
                <a:latin typeface="+mn-ea"/>
              </a:rPr>
              <a:t>参考书目：</a:t>
            </a:r>
          </a:p>
          <a:p>
            <a:pPr marL="0" indent="0">
              <a:lnSpc>
                <a:spcPct val="120000"/>
              </a:lnSpc>
              <a:buNone/>
            </a:pPr>
            <a:r>
              <a:rPr lang="en-US" altLang="zh-CN" b="1" dirty="0">
                <a:solidFill>
                  <a:schemeClr val="accent5">
                    <a:lumMod val="75000"/>
                  </a:schemeClr>
                </a:solidFill>
                <a:latin typeface="+mn-ea"/>
              </a:rPr>
              <a:t>1</a:t>
            </a:r>
            <a:r>
              <a:rPr lang="zh-CN" altLang="en-US" b="1" dirty="0">
                <a:solidFill>
                  <a:schemeClr val="accent5">
                    <a:lumMod val="75000"/>
                  </a:schemeClr>
                </a:solidFill>
                <a:latin typeface="+mn-ea"/>
              </a:rPr>
              <a:t>、</a:t>
            </a:r>
            <a:r>
              <a:rPr lang="en-US" altLang="zh-CN" b="1" dirty="0">
                <a:solidFill>
                  <a:schemeClr val="accent5">
                    <a:lumMod val="75000"/>
                  </a:schemeClr>
                </a:solidFill>
                <a:latin typeface="+mn-ea"/>
              </a:rPr>
              <a:t>《</a:t>
            </a:r>
            <a:r>
              <a:rPr lang="zh-CN" altLang="en-US" b="1" dirty="0">
                <a:solidFill>
                  <a:schemeClr val="accent5">
                    <a:lumMod val="75000"/>
                  </a:schemeClr>
                </a:solidFill>
                <a:latin typeface="+mn-ea"/>
              </a:rPr>
              <a:t>微观经济学：现代观点</a:t>
            </a:r>
            <a:r>
              <a:rPr lang="en-US" altLang="zh-CN" b="1" dirty="0">
                <a:solidFill>
                  <a:schemeClr val="accent5">
                    <a:lumMod val="75000"/>
                  </a:schemeClr>
                </a:solidFill>
                <a:latin typeface="+mn-ea"/>
              </a:rPr>
              <a:t>》</a:t>
            </a:r>
            <a:r>
              <a:rPr lang="zh-CN" altLang="en-US" b="1" dirty="0">
                <a:solidFill>
                  <a:schemeClr val="accent5">
                    <a:lumMod val="75000"/>
                  </a:schemeClr>
                </a:solidFill>
                <a:latin typeface="+mn-ea"/>
              </a:rPr>
              <a:t>第八版，</a:t>
            </a:r>
            <a:r>
              <a:rPr lang="en-US" altLang="zh-CN" b="1" dirty="0">
                <a:solidFill>
                  <a:schemeClr val="accent5">
                    <a:lumMod val="75000"/>
                  </a:schemeClr>
                </a:solidFill>
                <a:latin typeface="+mn-ea"/>
              </a:rPr>
              <a:t>[</a:t>
            </a:r>
            <a:r>
              <a:rPr lang="zh-CN" altLang="en-US" b="1" dirty="0">
                <a:solidFill>
                  <a:schemeClr val="accent5">
                    <a:lumMod val="75000"/>
                  </a:schemeClr>
                </a:solidFill>
                <a:latin typeface="+mn-ea"/>
              </a:rPr>
              <a:t>美</a:t>
            </a:r>
            <a:r>
              <a:rPr lang="en-US" altLang="zh-CN" b="1" dirty="0">
                <a:solidFill>
                  <a:schemeClr val="accent5">
                    <a:lumMod val="75000"/>
                  </a:schemeClr>
                </a:solidFill>
                <a:latin typeface="+mn-ea"/>
              </a:rPr>
              <a:t>]</a:t>
            </a:r>
            <a:r>
              <a:rPr lang="zh-CN" altLang="en-US" b="1" dirty="0">
                <a:solidFill>
                  <a:schemeClr val="accent5">
                    <a:lumMod val="75000"/>
                  </a:schemeClr>
                </a:solidFill>
                <a:latin typeface="+mn-ea"/>
              </a:rPr>
              <a:t>范里安著，费方域等译，上海：格致出版社：上海人民出版社，</a:t>
            </a:r>
            <a:r>
              <a:rPr lang="en-US" altLang="zh-CN" b="1" dirty="0">
                <a:solidFill>
                  <a:schemeClr val="accent5">
                    <a:lumMod val="75000"/>
                  </a:schemeClr>
                </a:solidFill>
                <a:latin typeface="+mn-ea"/>
              </a:rPr>
              <a:t>2010</a:t>
            </a:r>
          </a:p>
          <a:p>
            <a:pPr marL="0" indent="0">
              <a:lnSpc>
                <a:spcPct val="120000"/>
              </a:lnSpc>
              <a:buNone/>
            </a:pPr>
            <a:r>
              <a:rPr lang="en-US" altLang="zh-CN" b="1" dirty="0">
                <a:solidFill>
                  <a:schemeClr val="accent5">
                    <a:lumMod val="75000"/>
                  </a:schemeClr>
                </a:solidFill>
                <a:latin typeface="+mn-ea"/>
              </a:rPr>
              <a:t>2</a:t>
            </a:r>
            <a:r>
              <a:rPr lang="zh-CN" altLang="en-US" b="1" dirty="0">
                <a:solidFill>
                  <a:schemeClr val="accent5">
                    <a:lumMod val="75000"/>
                  </a:schemeClr>
                </a:solidFill>
                <a:latin typeface="+mn-ea"/>
              </a:rPr>
              <a:t>、 </a:t>
            </a:r>
            <a:r>
              <a:rPr lang="zh-CN" altLang="zh-CN" b="1" dirty="0">
                <a:solidFill>
                  <a:schemeClr val="accent5">
                    <a:lumMod val="75000"/>
                  </a:schemeClr>
                </a:solidFill>
                <a:latin typeface="+mn-ea"/>
              </a:rPr>
              <a:t>(美)</a:t>
            </a:r>
            <a:r>
              <a:rPr lang="zh-CN" altLang="en-US" b="1" dirty="0">
                <a:solidFill>
                  <a:schemeClr val="accent5">
                    <a:lumMod val="75000"/>
                  </a:schemeClr>
                </a:solidFill>
                <a:latin typeface="+mn-ea"/>
              </a:rPr>
              <a:t>平狄克</a:t>
            </a:r>
            <a:r>
              <a:rPr lang="zh-CN" altLang="zh-CN" b="1" dirty="0">
                <a:solidFill>
                  <a:schemeClr val="accent5">
                    <a:lumMod val="75000"/>
                  </a:schemeClr>
                </a:solidFill>
                <a:latin typeface="+mn-ea"/>
              </a:rPr>
              <a:t>(</a:t>
            </a:r>
            <a:r>
              <a:rPr lang="en-US" altLang="zh-CN" b="1" dirty="0" err="1">
                <a:solidFill>
                  <a:schemeClr val="accent5">
                    <a:lumMod val="75000"/>
                  </a:schemeClr>
                </a:solidFill>
                <a:latin typeface="+mn-ea"/>
              </a:rPr>
              <a:t>Pindyck</a:t>
            </a:r>
            <a:r>
              <a:rPr lang="zh-CN" altLang="zh-CN" b="1" dirty="0">
                <a:solidFill>
                  <a:schemeClr val="accent5">
                    <a:lumMod val="75000"/>
                  </a:schemeClr>
                </a:solidFill>
                <a:latin typeface="+mn-ea"/>
              </a:rPr>
              <a:t>.</a:t>
            </a:r>
            <a:r>
              <a:rPr lang="en-US" altLang="zh-CN" b="1" dirty="0">
                <a:solidFill>
                  <a:schemeClr val="accent5">
                    <a:lumMod val="75000"/>
                  </a:schemeClr>
                </a:solidFill>
                <a:latin typeface="+mn-ea"/>
              </a:rPr>
              <a:t>R.</a:t>
            </a:r>
            <a:r>
              <a:rPr lang="zh-CN" altLang="zh-CN" b="1" dirty="0">
                <a:solidFill>
                  <a:schemeClr val="accent5">
                    <a:lumMod val="75000"/>
                  </a:schemeClr>
                </a:solidFill>
                <a:latin typeface="+mn-ea"/>
              </a:rPr>
              <a:t>)，(美)</a:t>
            </a:r>
            <a:r>
              <a:rPr lang="zh-CN" altLang="en-US" b="1" dirty="0">
                <a:solidFill>
                  <a:schemeClr val="accent5">
                    <a:lumMod val="75000"/>
                  </a:schemeClr>
                </a:solidFill>
                <a:latin typeface="+mn-ea"/>
              </a:rPr>
              <a:t>鲁宾费尔德</a:t>
            </a:r>
            <a:r>
              <a:rPr lang="zh-CN" altLang="zh-CN" b="1" dirty="0">
                <a:solidFill>
                  <a:schemeClr val="accent5">
                    <a:lumMod val="75000"/>
                  </a:schemeClr>
                </a:solidFill>
                <a:latin typeface="+mn-ea"/>
              </a:rPr>
              <a:t>(</a:t>
            </a:r>
            <a:r>
              <a:rPr lang="en-US" altLang="zh-CN" b="1" dirty="0" err="1">
                <a:solidFill>
                  <a:schemeClr val="accent5">
                    <a:lumMod val="75000"/>
                  </a:schemeClr>
                </a:solidFill>
                <a:latin typeface="+mn-ea"/>
              </a:rPr>
              <a:t>Rubinfeld</a:t>
            </a:r>
            <a:r>
              <a:rPr lang="zh-CN" altLang="zh-CN" b="1" dirty="0">
                <a:solidFill>
                  <a:schemeClr val="accent5">
                    <a:lumMod val="75000"/>
                  </a:schemeClr>
                </a:solidFill>
                <a:latin typeface="+mn-ea"/>
              </a:rPr>
              <a:t>.</a:t>
            </a:r>
            <a:r>
              <a:rPr lang="en-US" altLang="zh-CN" b="1" dirty="0">
                <a:solidFill>
                  <a:schemeClr val="accent5">
                    <a:lumMod val="75000"/>
                  </a:schemeClr>
                </a:solidFill>
                <a:latin typeface="+mn-ea"/>
              </a:rPr>
              <a:t>D.L.</a:t>
            </a:r>
            <a:r>
              <a:rPr lang="zh-CN" altLang="zh-CN" b="1" dirty="0">
                <a:solidFill>
                  <a:schemeClr val="accent5">
                    <a:lumMod val="75000"/>
                  </a:schemeClr>
                </a:solidFill>
                <a:latin typeface="+mn-ea"/>
              </a:rPr>
              <a:t>)，著</a:t>
            </a:r>
            <a:r>
              <a:rPr lang="en-US" altLang="zh-CN" b="1" dirty="0">
                <a:solidFill>
                  <a:schemeClr val="accent5">
                    <a:lumMod val="75000"/>
                  </a:schemeClr>
                </a:solidFill>
                <a:latin typeface="+mn-ea"/>
              </a:rPr>
              <a:t>;</a:t>
            </a:r>
            <a:r>
              <a:rPr lang="zh-CN" altLang="zh-CN" b="1" dirty="0">
                <a:solidFill>
                  <a:schemeClr val="accent5">
                    <a:lumMod val="75000"/>
                  </a:schemeClr>
                </a:solidFill>
                <a:latin typeface="+mn-ea"/>
              </a:rPr>
              <a:t> 张</a:t>
            </a:r>
            <a:r>
              <a:rPr lang="zh-CN" altLang="en-US" b="1" dirty="0">
                <a:solidFill>
                  <a:schemeClr val="accent5">
                    <a:lumMod val="75000"/>
                  </a:schemeClr>
                </a:solidFill>
                <a:latin typeface="+mn-ea"/>
              </a:rPr>
              <a:t>军  校；张军  等译</a:t>
            </a:r>
            <a:r>
              <a:rPr lang="en-US" altLang="zh-CN" b="1" dirty="0">
                <a:solidFill>
                  <a:schemeClr val="accent5">
                    <a:lumMod val="75000"/>
                  </a:schemeClr>
                </a:solidFill>
                <a:latin typeface="+mn-ea"/>
              </a:rPr>
              <a:t>. 《</a:t>
            </a:r>
            <a:r>
              <a:rPr lang="zh-CN" altLang="en-US" b="1" dirty="0">
                <a:solidFill>
                  <a:schemeClr val="accent5">
                    <a:lumMod val="75000"/>
                  </a:schemeClr>
                </a:solidFill>
                <a:latin typeface="+mn-ea"/>
              </a:rPr>
              <a:t>微观经济学</a:t>
            </a:r>
            <a:r>
              <a:rPr lang="en-US" altLang="zh-CN" b="1" dirty="0">
                <a:solidFill>
                  <a:schemeClr val="accent5">
                    <a:lumMod val="75000"/>
                  </a:schemeClr>
                </a:solidFill>
                <a:latin typeface="+mn-ea"/>
              </a:rPr>
              <a:t>》. </a:t>
            </a:r>
            <a:r>
              <a:rPr lang="zh-CN" altLang="en-US" b="1" dirty="0">
                <a:solidFill>
                  <a:schemeClr val="accent5">
                    <a:lumMod val="75000"/>
                  </a:schemeClr>
                </a:solidFill>
                <a:latin typeface="+mn-ea"/>
              </a:rPr>
              <a:t>北京：中国人民大学出版社，</a:t>
            </a:r>
            <a:r>
              <a:rPr lang="en-US" altLang="zh-CN" b="1" dirty="0">
                <a:solidFill>
                  <a:schemeClr val="accent5">
                    <a:lumMod val="75000"/>
                  </a:schemeClr>
                </a:solidFill>
                <a:latin typeface="+mn-ea"/>
              </a:rPr>
              <a:t>2000</a:t>
            </a:r>
          </a:p>
        </p:txBody>
      </p:sp>
      <p:pic>
        <p:nvPicPr>
          <p:cNvPr id="5" name="图片 4">
            <a:extLst>
              <a:ext uri="{FF2B5EF4-FFF2-40B4-BE49-F238E27FC236}">
                <a16:creationId xmlns:a16="http://schemas.microsoft.com/office/drawing/2014/main" id="{7C5A2B16-245D-4DFA-8F94-15D8AFC1A35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99062" y="728662"/>
            <a:ext cx="380365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41002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E0D686D8-9401-4BD7-A687-6AFCE116C175}"/>
              </a:ext>
            </a:extLst>
          </p:cNvPr>
          <p:cNvSpPr txBox="1">
            <a:spLocks noChangeArrowheads="1"/>
          </p:cNvSpPr>
          <p:nvPr/>
        </p:nvSpPr>
        <p:spPr>
          <a:xfrm>
            <a:off x="445476" y="3861090"/>
            <a:ext cx="5493572" cy="37796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defRPr/>
            </a:pPr>
            <a:r>
              <a:rPr lang="zh-CN" altLang="en-US" sz="4000" b="1" dirty="0">
                <a:solidFill>
                  <a:schemeClr val="accent5">
                    <a:lumMod val="75000"/>
                  </a:schemeClr>
                </a:solidFill>
                <a:latin typeface="+mn-ea"/>
              </a:rPr>
              <a:t>考核方法</a:t>
            </a:r>
            <a:endParaRPr lang="en-US" altLang="zh-CN" sz="4000" b="1" dirty="0">
              <a:solidFill>
                <a:schemeClr val="accent5">
                  <a:lumMod val="75000"/>
                </a:schemeClr>
              </a:solidFill>
              <a:latin typeface="+mn-ea"/>
            </a:endParaRPr>
          </a:p>
          <a:p>
            <a:pPr marL="0" indent="0">
              <a:lnSpc>
                <a:spcPct val="200000"/>
              </a:lnSpc>
              <a:buNone/>
              <a:defRPr/>
            </a:pPr>
            <a:r>
              <a:rPr lang="zh-CN" altLang="en-US" sz="3000" b="1" dirty="0">
                <a:solidFill>
                  <a:schemeClr val="accent5">
                    <a:lumMod val="75000"/>
                  </a:schemeClr>
                </a:solidFill>
                <a:latin typeface="+mn-ea"/>
              </a:rPr>
              <a:t>出勤</a:t>
            </a:r>
            <a:r>
              <a:rPr lang="en-US" altLang="zh-CN" sz="3000" b="1" dirty="0">
                <a:solidFill>
                  <a:schemeClr val="accent5">
                    <a:lumMod val="75000"/>
                  </a:schemeClr>
                </a:solidFill>
                <a:latin typeface="+mn-ea"/>
              </a:rPr>
              <a:t>5%+</a:t>
            </a:r>
            <a:r>
              <a:rPr lang="zh-CN" altLang="en-US" sz="3000" b="1" dirty="0">
                <a:solidFill>
                  <a:schemeClr val="accent5">
                    <a:lumMod val="75000"/>
                  </a:schemeClr>
                </a:solidFill>
                <a:latin typeface="+mn-ea"/>
              </a:rPr>
              <a:t>平时作业</a:t>
            </a:r>
            <a:r>
              <a:rPr lang="en-US" altLang="zh-CN" sz="3000" b="1" dirty="0">
                <a:solidFill>
                  <a:schemeClr val="accent5">
                    <a:lumMod val="75000"/>
                  </a:schemeClr>
                </a:solidFill>
                <a:latin typeface="+mn-ea"/>
              </a:rPr>
              <a:t>15%+</a:t>
            </a:r>
            <a:r>
              <a:rPr lang="zh-CN" altLang="en-US" sz="3000" b="1" dirty="0">
                <a:solidFill>
                  <a:schemeClr val="accent5">
                    <a:lumMod val="75000"/>
                  </a:schemeClr>
                </a:solidFill>
                <a:latin typeface="+mn-ea"/>
              </a:rPr>
              <a:t>过程考核</a:t>
            </a:r>
            <a:r>
              <a:rPr lang="en-US" altLang="zh-CN" sz="3000" b="1" dirty="0">
                <a:solidFill>
                  <a:schemeClr val="accent5">
                    <a:lumMod val="75000"/>
                  </a:schemeClr>
                </a:solidFill>
                <a:latin typeface="+mn-ea"/>
              </a:rPr>
              <a:t>20%+</a:t>
            </a:r>
            <a:r>
              <a:rPr lang="zh-CN" altLang="en-US" sz="3000" b="1" dirty="0">
                <a:solidFill>
                  <a:schemeClr val="accent5">
                    <a:lumMod val="75000"/>
                  </a:schemeClr>
                </a:solidFill>
                <a:latin typeface="+mn-ea"/>
              </a:rPr>
              <a:t>结课考试</a:t>
            </a:r>
            <a:r>
              <a:rPr lang="en-US" altLang="zh-CN" sz="3000" b="1" dirty="0">
                <a:solidFill>
                  <a:schemeClr val="accent5">
                    <a:lumMod val="75000"/>
                  </a:schemeClr>
                </a:solidFill>
                <a:latin typeface="+mn-ea"/>
              </a:rPr>
              <a:t>60%</a:t>
            </a:r>
            <a:endParaRPr lang="zh-CN" altLang="en-US" sz="3000" b="1" dirty="0">
              <a:solidFill>
                <a:schemeClr val="accent5">
                  <a:lumMod val="75000"/>
                </a:schemeClr>
              </a:solidFill>
              <a:latin typeface="+mn-ea"/>
            </a:endParaRPr>
          </a:p>
        </p:txBody>
      </p:sp>
      <p:sp>
        <p:nvSpPr>
          <p:cNvPr id="7" name="等腰三角形 6">
            <a:extLst>
              <a:ext uri="{FF2B5EF4-FFF2-40B4-BE49-F238E27FC236}">
                <a16:creationId xmlns:a16="http://schemas.microsoft.com/office/drawing/2014/main" id="{8D329B6F-1710-4E6A-9397-2B9CF5B2372F}"/>
              </a:ext>
            </a:extLst>
          </p:cNvPr>
          <p:cNvSpPr/>
          <p:nvPr/>
        </p:nvSpPr>
        <p:spPr>
          <a:xfrm rot="4499273">
            <a:off x="1511166" y="231006"/>
            <a:ext cx="1607419" cy="1385706"/>
          </a:xfrm>
          <a:prstGeom prst="triangl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等腰三角形 7">
            <a:extLst>
              <a:ext uri="{FF2B5EF4-FFF2-40B4-BE49-F238E27FC236}">
                <a16:creationId xmlns:a16="http://schemas.microsoft.com/office/drawing/2014/main" id="{E37AD569-0E16-415F-98E5-622E41AEF259}"/>
              </a:ext>
            </a:extLst>
          </p:cNvPr>
          <p:cNvSpPr/>
          <p:nvPr/>
        </p:nvSpPr>
        <p:spPr>
          <a:xfrm rot="18665383">
            <a:off x="10422453" y="4319379"/>
            <a:ext cx="1463240" cy="1261414"/>
          </a:xfrm>
          <a:prstGeom prst="triangl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 name="等腰三角形 8">
            <a:extLst>
              <a:ext uri="{FF2B5EF4-FFF2-40B4-BE49-F238E27FC236}">
                <a16:creationId xmlns:a16="http://schemas.microsoft.com/office/drawing/2014/main" id="{D13CC1BA-2644-4E30-A322-99B4434836E7}"/>
              </a:ext>
            </a:extLst>
          </p:cNvPr>
          <p:cNvSpPr/>
          <p:nvPr/>
        </p:nvSpPr>
        <p:spPr>
          <a:xfrm rot="961450">
            <a:off x="11233554" y="6038168"/>
            <a:ext cx="798333" cy="688218"/>
          </a:xfrm>
          <a:prstGeom prst="triangl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0" name="等腰三角形 9">
            <a:extLst>
              <a:ext uri="{FF2B5EF4-FFF2-40B4-BE49-F238E27FC236}">
                <a16:creationId xmlns:a16="http://schemas.microsoft.com/office/drawing/2014/main" id="{0E539B98-C5D2-4340-994C-BBFDCC7B2B67}"/>
              </a:ext>
            </a:extLst>
          </p:cNvPr>
          <p:cNvSpPr/>
          <p:nvPr/>
        </p:nvSpPr>
        <p:spPr>
          <a:xfrm rot="7947741">
            <a:off x="400932" y="1199831"/>
            <a:ext cx="1209165" cy="1042384"/>
          </a:xfrm>
          <a:prstGeom prst="triangl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 name="文本框 2">
            <a:extLst>
              <a:ext uri="{FF2B5EF4-FFF2-40B4-BE49-F238E27FC236}">
                <a16:creationId xmlns:a16="http://schemas.microsoft.com/office/drawing/2014/main" id="{43FC1F43-C615-4054-B264-4283E3B4BB61}"/>
              </a:ext>
            </a:extLst>
          </p:cNvPr>
          <p:cNvSpPr txBox="1"/>
          <p:nvPr/>
        </p:nvSpPr>
        <p:spPr>
          <a:xfrm>
            <a:off x="7579019" y="5941351"/>
            <a:ext cx="2923309" cy="523220"/>
          </a:xfrm>
          <a:prstGeom prst="rect">
            <a:avLst/>
          </a:prstGeom>
          <a:noFill/>
        </p:spPr>
        <p:txBody>
          <a:bodyPr wrap="square" rtlCol="0">
            <a:spAutoFit/>
          </a:bodyPr>
          <a:lstStyle/>
          <a:p>
            <a:pPr algn="ctr"/>
            <a:r>
              <a:rPr lang="zh-CN" altLang="en-US" sz="2800" dirty="0">
                <a:solidFill>
                  <a:srgbClr val="314865"/>
                </a:solidFill>
              </a:rPr>
              <a:t>课堂派二维码</a:t>
            </a:r>
          </a:p>
        </p:txBody>
      </p:sp>
      <p:pic>
        <p:nvPicPr>
          <p:cNvPr id="2" name="图片 1">
            <a:extLst>
              <a:ext uri="{FF2B5EF4-FFF2-40B4-BE49-F238E27FC236}">
                <a16:creationId xmlns:a16="http://schemas.microsoft.com/office/drawing/2014/main" id="{0291CB39-D57F-485C-973E-EF93D14226E2}"/>
              </a:ext>
            </a:extLst>
          </p:cNvPr>
          <p:cNvPicPr>
            <a:picLocks noChangeAspect="1"/>
          </p:cNvPicPr>
          <p:nvPr/>
        </p:nvPicPr>
        <p:blipFill>
          <a:blip r:embed="rId3"/>
          <a:stretch>
            <a:fillRect/>
          </a:stretch>
        </p:blipFill>
        <p:spPr>
          <a:xfrm>
            <a:off x="6875884" y="679454"/>
            <a:ext cx="4247711" cy="4978396"/>
          </a:xfrm>
          <a:prstGeom prst="rect">
            <a:avLst/>
          </a:prstGeom>
        </p:spPr>
      </p:pic>
    </p:spTree>
    <p:extLst>
      <p:ext uri="{BB962C8B-B14F-4D97-AF65-F5344CB8AC3E}">
        <p14:creationId xmlns:p14="http://schemas.microsoft.com/office/powerpoint/2010/main" val="23155097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000" fill="hold"/>
                                        <p:tgtEl>
                                          <p:spTgt spid="7"/>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10"/>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8"/>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9"/>
                                        </p:tgtEl>
                                        <p:attrNameLst>
                                          <p:attrName>r</p:attrName>
                                        </p:attrNameLst>
                                      </p:cBhvr>
                                    </p:animRot>
                                  </p:childTnLst>
                                </p:cTn>
                              </p:par>
                              <p:par>
                                <p:cTn id="13" presetID="42"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ltUpDiag">
          <a:fgClr>
            <a:schemeClr val="bg1">
              <a:lumMod val="95000"/>
            </a:schemeClr>
          </a:fgClr>
          <a:bgClr>
            <a:schemeClr val="bg1"/>
          </a:bgClr>
        </a:pattFill>
        <a:effectLst/>
      </p:bgPr>
    </p:bg>
    <p:spTree>
      <p:nvGrpSpPr>
        <p:cNvPr id="1" name=""/>
        <p:cNvGrpSpPr/>
        <p:nvPr/>
      </p:nvGrpSpPr>
      <p:grpSpPr>
        <a:xfrm>
          <a:off x="0" y="0"/>
          <a:ext cx="0" cy="0"/>
          <a:chOff x="0" y="0"/>
          <a:chExt cx="0" cy="0"/>
        </a:xfrm>
      </p:grpSpPr>
      <p:grpSp>
        <p:nvGrpSpPr>
          <p:cNvPr id="29" name="组合 28">
            <a:extLst>
              <a:ext uri="{FF2B5EF4-FFF2-40B4-BE49-F238E27FC236}">
                <a16:creationId xmlns:a16="http://schemas.microsoft.com/office/drawing/2014/main" id="{BC30D2CB-87AC-4C73-ABE3-7A9188B6EE04}"/>
              </a:ext>
            </a:extLst>
          </p:cNvPr>
          <p:cNvGrpSpPr/>
          <p:nvPr/>
        </p:nvGrpSpPr>
        <p:grpSpPr>
          <a:xfrm>
            <a:off x="799845" y="852473"/>
            <a:ext cx="2758272" cy="837788"/>
            <a:chOff x="4602145" y="211015"/>
            <a:chExt cx="2758272" cy="837788"/>
          </a:xfrm>
        </p:grpSpPr>
        <p:sp>
          <p:nvSpPr>
            <p:cNvPr id="30" name="流程图: 终止 29">
              <a:extLst>
                <a:ext uri="{FF2B5EF4-FFF2-40B4-BE49-F238E27FC236}">
                  <a16:creationId xmlns:a16="http://schemas.microsoft.com/office/drawing/2014/main" id="{1F50B518-101A-4D4B-BCC9-8CAD6D51AA42}"/>
                </a:ext>
              </a:extLst>
            </p:cNvPr>
            <p:cNvSpPr/>
            <p:nvPr/>
          </p:nvSpPr>
          <p:spPr>
            <a:xfrm>
              <a:off x="5521569" y="566482"/>
              <a:ext cx="1838848" cy="482321"/>
            </a:xfrm>
            <a:prstGeom prst="flowChartTermina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1" name="流程图: 终止 30">
              <a:extLst>
                <a:ext uri="{FF2B5EF4-FFF2-40B4-BE49-F238E27FC236}">
                  <a16:creationId xmlns:a16="http://schemas.microsoft.com/office/drawing/2014/main" id="{D33146DD-C177-44DF-A10D-386B11E14434}"/>
                </a:ext>
              </a:extLst>
            </p:cNvPr>
            <p:cNvSpPr/>
            <p:nvPr/>
          </p:nvSpPr>
          <p:spPr>
            <a:xfrm>
              <a:off x="4602145" y="211015"/>
              <a:ext cx="1838848" cy="482321"/>
            </a:xfrm>
            <a:prstGeom prst="flowChartTerminator">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2" name="流程图: 终止 31">
              <a:extLst>
                <a:ext uri="{FF2B5EF4-FFF2-40B4-BE49-F238E27FC236}">
                  <a16:creationId xmlns:a16="http://schemas.microsoft.com/office/drawing/2014/main" id="{40F766B3-FA08-4C7A-BC77-51C0708A3093}"/>
                </a:ext>
              </a:extLst>
            </p:cNvPr>
            <p:cNvSpPr/>
            <p:nvPr/>
          </p:nvSpPr>
          <p:spPr>
            <a:xfrm>
              <a:off x="5521569" y="526200"/>
              <a:ext cx="1838848" cy="482321"/>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
        <p:nvSpPr>
          <p:cNvPr id="13" name="矩形 12"/>
          <p:cNvSpPr/>
          <p:nvPr/>
        </p:nvSpPr>
        <p:spPr>
          <a:xfrm>
            <a:off x="1434874" y="0"/>
            <a:ext cx="1343025" cy="2160396"/>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2" name="MH_Others_1"/>
          <p:cNvSpPr txBox="1"/>
          <p:nvPr>
            <p:custDataLst>
              <p:tags r:id="rId1"/>
            </p:custDataLst>
          </p:nvPr>
        </p:nvSpPr>
        <p:spPr>
          <a:xfrm>
            <a:off x="1434874" y="0"/>
            <a:ext cx="1343025" cy="1661993"/>
          </a:xfrm>
          <a:prstGeom prst="rect">
            <a:avLst/>
          </a:prstGeom>
          <a:noFill/>
        </p:spPr>
        <p:txBody>
          <a:bodyPr vert="horz" wrap="square" lIns="0" tIns="0" rIns="0" bIns="0" rtlCol="0" anchor="ctr" anchorCtr="0">
            <a:spAutoFit/>
          </a:bodyPr>
          <a:lstStyle/>
          <a:p>
            <a:pPr algn="ctr"/>
            <a:r>
              <a:rPr lang="zh-CN" altLang="en-US" sz="5400" b="1" dirty="0">
                <a:solidFill>
                  <a:schemeClr val="bg1"/>
                </a:solidFill>
                <a:latin typeface="Arial"/>
                <a:ea typeface="微软雅黑"/>
                <a:sym typeface="Arial"/>
              </a:rPr>
              <a:t>目 </a:t>
            </a:r>
            <a:endParaRPr lang="en-US" altLang="zh-CN" sz="5400" b="1" dirty="0">
              <a:solidFill>
                <a:schemeClr val="bg1"/>
              </a:solidFill>
              <a:latin typeface="Arial"/>
              <a:ea typeface="微软雅黑"/>
              <a:sym typeface="Arial"/>
            </a:endParaRPr>
          </a:p>
          <a:p>
            <a:pPr algn="ctr"/>
            <a:r>
              <a:rPr lang="zh-CN" altLang="en-US" sz="5400" b="1" dirty="0">
                <a:solidFill>
                  <a:schemeClr val="bg1"/>
                </a:solidFill>
                <a:latin typeface="Arial"/>
                <a:ea typeface="微软雅黑"/>
                <a:sym typeface="Arial"/>
              </a:rPr>
              <a:t>录</a:t>
            </a:r>
          </a:p>
        </p:txBody>
      </p:sp>
      <p:sp>
        <p:nvSpPr>
          <p:cNvPr id="12" name="MH_Others_1">
            <a:extLst>
              <a:ext uri="{FF2B5EF4-FFF2-40B4-BE49-F238E27FC236}">
                <a16:creationId xmlns:a16="http://schemas.microsoft.com/office/drawing/2014/main" id="{953E86C6-52A6-4837-B1B4-CF0C4F6C78ED}"/>
              </a:ext>
            </a:extLst>
          </p:cNvPr>
          <p:cNvSpPr txBox="1"/>
          <p:nvPr>
            <p:custDataLst>
              <p:tags r:id="rId2"/>
            </p:custDataLst>
          </p:nvPr>
        </p:nvSpPr>
        <p:spPr>
          <a:xfrm>
            <a:off x="1451418" y="1766523"/>
            <a:ext cx="1343025" cy="276999"/>
          </a:xfrm>
          <a:prstGeom prst="rect">
            <a:avLst/>
          </a:prstGeom>
          <a:noFill/>
        </p:spPr>
        <p:txBody>
          <a:bodyPr vert="horz" wrap="square" lIns="0" tIns="0" rIns="0" bIns="0" rtlCol="0" anchor="ctr" anchorCtr="0">
            <a:spAutoFit/>
          </a:bodyPr>
          <a:lstStyle/>
          <a:p>
            <a:pPr algn="ctr"/>
            <a:r>
              <a:rPr lang="en-US" altLang="zh-CN" dirty="0">
                <a:solidFill>
                  <a:schemeClr val="bg1">
                    <a:lumMod val="95000"/>
                  </a:schemeClr>
                </a:solidFill>
                <a:latin typeface="Arial"/>
                <a:ea typeface="微软雅黑"/>
                <a:sym typeface="Arial"/>
              </a:rPr>
              <a:t>CONTENTS</a:t>
            </a:r>
            <a:endParaRPr lang="zh-CN" altLang="en-US" dirty="0">
              <a:solidFill>
                <a:schemeClr val="bg1">
                  <a:lumMod val="95000"/>
                </a:schemeClr>
              </a:solidFill>
              <a:latin typeface="Arial"/>
              <a:ea typeface="微软雅黑"/>
              <a:sym typeface="Arial"/>
            </a:endParaRPr>
          </a:p>
        </p:txBody>
      </p:sp>
      <p:sp>
        <p:nvSpPr>
          <p:cNvPr id="44" name="Rectangle 3">
            <a:extLst>
              <a:ext uri="{FF2B5EF4-FFF2-40B4-BE49-F238E27FC236}">
                <a16:creationId xmlns:a16="http://schemas.microsoft.com/office/drawing/2014/main" id="{59468504-7E5F-4BA8-A312-FA7848400515}"/>
              </a:ext>
            </a:extLst>
          </p:cNvPr>
          <p:cNvSpPr txBox="1">
            <a:spLocks noChangeArrowheads="1"/>
          </p:cNvSpPr>
          <p:nvPr/>
        </p:nvSpPr>
        <p:spPr>
          <a:xfrm>
            <a:off x="4857203" y="852473"/>
            <a:ext cx="5883379" cy="556305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dirty="0">
                <a:solidFill>
                  <a:schemeClr val="tx2">
                    <a:lumMod val="75000"/>
                  </a:schemeClr>
                </a:solidFill>
                <a:latin typeface="+mn-ea"/>
              </a:rPr>
              <a:t>第一章 绪论</a:t>
            </a:r>
          </a:p>
          <a:p>
            <a:pPr marL="0" indent="0">
              <a:lnSpc>
                <a:spcPct val="130000"/>
              </a:lnSpc>
              <a:buNone/>
            </a:pPr>
            <a:r>
              <a:rPr lang="zh-CN" altLang="en-US" dirty="0">
                <a:solidFill>
                  <a:schemeClr val="tx2">
                    <a:lumMod val="75000"/>
                  </a:schemeClr>
                </a:solidFill>
                <a:latin typeface="+mn-ea"/>
              </a:rPr>
              <a:t>第二章 需求和供给的一般分析</a:t>
            </a:r>
          </a:p>
          <a:p>
            <a:pPr marL="0" indent="0">
              <a:lnSpc>
                <a:spcPct val="130000"/>
              </a:lnSpc>
              <a:buNone/>
            </a:pPr>
            <a:r>
              <a:rPr lang="zh-CN" altLang="en-US" dirty="0">
                <a:solidFill>
                  <a:schemeClr val="tx2">
                    <a:lumMod val="75000"/>
                  </a:schemeClr>
                </a:solidFill>
                <a:latin typeface="+mn-ea"/>
              </a:rPr>
              <a:t>第三章 效用理论</a:t>
            </a:r>
          </a:p>
          <a:p>
            <a:pPr marL="0" indent="0">
              <a:lnSpc>
                <a:spcPct val="130000"/>
              </a:lnSpc>
              <a:buNone/>
            </a:pPr>
            <a:r>
              <a:rPr lang="zh-CN" altLang="en-US" dirty="0">
                <a:solidFill>
                  <a:schemeClr val="tx2">
                    <a:lumMod val="75000"/>
                  </a:schemeClr>
                </a:solidFill>
                <a:latin typeface="+mn-ea"/>
              </a:rPr>
              <a:t>第四章 生产者行为理论</a:t>
            </a:r>
            <a:r>
              <a:rPr lang="en-US" altLang="zh-CN" dirty="0">
                <a:solidFill>
                  <a:schemeClr val="tx2">
                    <a:lumMod val="75000"/>
                  </a:schemeClr>
                </a:solidFill>
                <a:latin typeface="+mn-ea"/>
              </a:rPr>
              <a:t>----</a:t>
            </a:r>
            <a:r>
              <a:rPr lang="zh-CN" altLang="en-US" dirty="0">
                <a:solidFill>
                  <a:schemeClr val="tx2">
                    <a:lumMod val="75000"/>
                  </a:schemeClr>
                </a:solidFill>
                <a:latin typeface="+mn-ea"/>
              </a:rPr>
              <a:t>生产论</a:t>
            </a:r>
          </a:p>
          <a:p>
            <a:pPr marL="0" indent="0">
              <a:lnSpc>
                <a:spcPct val="130000"/>
              </a:lnSpc>
              <a:buNone/>
            </a:pPr>
            <a:r>
              <a:rPr lang="zh-CN" altLang="en-US" dirty="0">
                <a:solidFill>
                  <a:schemeClr val="tx2">
                    <a:lumMod val="75000"/>
                  </a:schemeClr>
                </a:solidFill>
                <a:latin typeface="+mn-ea"/>
              </a:rPr>
              <a:t>第五章 生产者行为理论</a:t>
            </a:r>
            <a:r>
              <a:rPr lang="en-US" altLang="zh-CN" dirty="0">
                <a:solidFill>
                  <a:schemeClr val="tx2">
                    <a:lumMod val="75000"/>
                  </a:schemeClr>
                </a:solidFill>
                <a:latin typeface="+mn-ea"/>
              </a:rPr>
              <a:t>----</a:t>
            </a:r>
            <a:r>
              <a:rPr lang="zh-CN" altLang="en-US" dirty="0">
                <a:solidFill>
                  <a:schemeClr val="tx2">
                    <a:lumMod val="75000"/>
                  </a:schemeClr>
                </a:solidFill>
                <a:latin typeface="+mn-ea"/>
              </a:rPr>
              <a:t>成本论</a:t>
            </a:r>
          </a:p>
          <a:p>
            <a:pPr marL="0" indent="0">
              <a:lnSpc>
                <a:spcPct val="130000"/>
              </a:lnSpc>
              <a:buNone/>
            </a:pPr>
            <a:r>
              <a:rPr lang="zh-CN" altLang="en-US" dirty="0">
                <a:solidFill>
                  <a:schemeClr val="tx2">
                    <a:lumMod val="75000"/>
                  </a:schemeClr>
                </a:solidFill>
                <a:latin typeface="+mn-ea"/>
              </a:rPr>
              <a:t>第六章 完全竞争市场理论</a:t>
            </a:r>
          </a:p>
          <a:p>
            <a:pPr marL="0" indent="0">
              <a:lnSpc>
                <a:spcPct val="130000"/>
              </a:lnSpc>
              <a:buNone/>
            </a:pPr>
            <a:r>
              <a:rPr lang="zh-CN" altLang="en-US" dirty="0">
                <a:solidFill>
                  <a:schemeClr val="tx2">
                    <a:lumMod val="75000"/>
                  </a:schemeClr>
                </a:solidFill>
                <a:latin typeface="+mn-ea"/>
              </a:rPr>
              <a:t>第七章 不完全竞争市场理论</a:t>
            </a:r>
          </a:p>
          <a:p>
            <a:pPr marL="0" indent="0">
              <a:lnSpc>
                <a:spcPct val="130000"/>
              </a:lnSpc>
              <a:buNone/>
            </a:pPr>
            <a:r>
              <a:rPr lang="zh-CN" altLang="en-US" dirty="0">
                <a:solidFill>
                  <a:schemeClr val="tx2">
                    <a:lumMod val="75000"/>
                  </a:schemeClr>
                </a:solidFill>
                <a:latin typeface="+mn-ea"/>
              </a:rPr>
              <a:t>第八章 福利经济学与市场失灵</a:t>
            </a:r>
          </a:p>
        </p:txBody>
      </p:sp>
    </p:spTree>
    <p:extLst>
      <p:ext uri="{BB962C8B-B14F-4D97-AF65-F5344CB8AC3E}">
        <p14:creationId xmlns:p14="http://schemas.microsoft.com/office/powerpoint/2010/main" val="12508943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22"/>
                                        </p:tgtEl>
                                        <p:attrNameLst>
                                          <p:attrName>style.visibility</p:attrName>
                                        </p:attrNameLst>
                                      </p:cBhvr>
                                      <p:to>
                                        <p:strVal val="visible"/>
                                      </p:to>
                                    </p:set>
                                    <p:anim by="(-#ppt_w*2)" calcmode="lin" valueType="num">
                                      <p:cBhvr rctx="PPT">
                                        <p:cTn id="12" dur="500" autoRev="1" fill="hold">
                                          <p:stCondLst>
                                            <p:cond delay="0"/>
                                          </p:stCondLst>
                                        </p:cTn>
                                        <p:tgtEl>
                                          <p:spTgt spid="22"/>
                                        </p:tgtEl>
                                        <p:attrNameLst>
                                          <p:attrName>ppt_w</p:attrName>
                                        </p:attrNameLst>
                                      </p:cBhvr>
                                    </p:anim>
                                    <p:anim by="(#ppt_w*0.50)" calcmode="lin" valueType="num">
                                      <p:cBhvr>
                                        <p:cTn id="13" dur="500" decel="50000" autoRev="1" fill="hold">
                                          <p:stCondLst>
                                            <p:cond delay="0"/>
                                          </p:stCondLst>
                                        </p:cTn>
                                        <p:tgtEl>
                                          <p:spTgt spid="22"/>
                                        </p:tgtEl>
                                        <p:attrNameLst>
                                          <p:attrName>ppt_x</p:attrName>
                                        </p:attrNameLst>
                                      </p:cBhvr>
                                    </p:anim>
                                    <p:anim from="(-#ppt_h/2)" to="(#ppt_y)" calcmode="lin" valueType="num">
                                      <p:cBhvr>
                                        <p:cTn id="14" dur="1000" fill="hold">
                                          <p:stCondLst>
                                            <p:cond delay="0"/>
                                          </p:stCondLst>
                                        </p:cTn>
                                        <p:tgtEl>
                                          <p:spTgt spid="22"/>
                                        </p:tgtEl>
                                        <p:attrNameLst>
                                          <p:attrName>ppt_y</p:attrName>
                                        </p:attrNameLst>
                                      </p:cBhvr>
                                    </p:anim>
                                    <p:animRot by="21600000">
                                      <p:cBhvr>
                                        <p:cTn id="15" dur="1000" fill="hold">
                                          <p:stCondLst>
                                            <p:cond delay="0"/>
                                          </p:stCondLst>
                                        </p:cTn>
                                        <p:tgtEl>
                                          <p:spTgt spid="22"/>
                                        </p:tgtEl>
                                        <p:attrNameLst>
                                          <p:attrName>r</p:attrName>
                                        </p:attrNameLst>
                                      </p:cBhvr>
                                    </p:animRot>
                                  </p:childTnLst>
                                </p:cTn>
                              </p:par>
                            </p:childTnLst>
                          </p:cTn>
                        </p:par>
                        <p:par>
                          <p:cTn id="16" fill="hold">
                            <p:stCondLst>
                              <p:cond delay="1600"/>
                            </p:stCondLst>
                            <p:childTnLst>
                              <p:par>
                                <p:cTn id="17" presetID="56" presetClass="entr" presetSubtype="0" fill="hold" grpId="0" nodeType="afterEffect">
                                  <p:stCondLst>
                                    <p:cond delay="0"/>
                                  </p:stCondLst>
                                  <p:iterate type="lt">
                                    <p:tmPct val="4286"/>
                                  </p:iterate>
                                  <p:childTnLst>
                                    <p:set>
                                      <p:cBhvr>
                                        <p:cTn id="18" dur="1" fill="hold">
                                          <p:stCondLst>
                                            <p:cond delay="0"/>
                                          </p:stCondLst>
                                        </p:cTn>
                                        <p:tgtEl>
                                          <p:spTgt spid="12"/>
                                        </p:tgtEl>
                                        <p:attrNameLst>
                                          <p:attrName>style.visibility</p:attrName>
                                        </p:attrNameLst>
                                      </p:cBhvr>
                                      <p:to>
                                        <p:strVal val="visible"/>
                                      </p:to>
                                    </p:set>
                                    <p:anim by="(-#ppt_w*2)" calcmode="lin" valueType="num">
                                      <p:cBhvr rctx="PPT">
                                        <p:cTn id="19" dur="500" autoRev="1" fill="hold">
                                          <p:stCondLst>
                                            <p:cond delay="0"/>
                                          </p:stCondLst>
                                        </p:cTn>
                                        <p:tgtEl>
                                          <p:spTgt spid="12"/>
                                        </p:tgtEl>
                                        <p:attrNameLst>
                                          <p:attrName>ppt_w</p:attrName>
                                        </p:attrNameLst>
                                      </p:cBhvr>
                                    </p:anim>
                                    <p:anim by="(#ppt_w*0.50)" calcmode="lin" valueType="num">
                                      <p:cBhvr>
                                        <p:cTn id="20" dur="500" decel="50000" autoRev="1" fill="hold">
                                          <p:stCondLst>
                                            <p:cond delay="0"/>
                                          </p:stCondLst>
                                        </p:cTn>
                                        <p:tgtEl>
                                          <p:spTgt spid="12"/>
                                        </p:tgtEl>
                                        <p:attrNameLst>
                                          <p:attrName>ppt_x</p:attrName>
                                        </p:attrNameLst>
                                      </p:cBhvr>
                                    </p:anim>
                                    <p:anim from="(-#ppt_h/2)" to="(#ppt_y)" calcmode="lin" valueType="num">
                                      <p:cBhvr>
                                        <p:cTn id="21" dur="1000" fill="hold">
                                          <p:stCondLst>
                                            <p:cond delay="0"/>
                                          </p:stCondLst>
                                        </p:cTn>
                                        <p:tgtEl>
                                          <p:spTgt spid="12"/>
                                        </p:tgtEl>
                                        <p:attrNameLst>
                                          <p:attrName>ppt_y</p:attrName>
                                        </p:attrNameLst>
                                      </p:cBhvr>
                                    </p:anim>
                                    <p:animRot by="21600000">
                                      <p:cBhvr>
                                        <p:cTn id="22" dur="1000" fill="hold">
                                          <p:stCondLst>
                                            <p:cond delay="0"/>
                                          </p:stCondLst>
                                        </p:cTn>
                                        <p:tgtEl>
                                          <p:spTgt spid="12"/>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4">
                                            <p:txEl>
                                              <p:pRg st="0" end="0"/>
                                            </p:txEl>
                                          </p:spTgt>
                                        </p:tgtEl>
                                        <p:attrNameLst>
                                          <p:attrName>style.visibility</p:attrName>
                                        </p:attrNameLst>
                                      </p:cBhvr>
                                      <p:to>
                                        <p:strVal val="visible"/>
                                      </p:to>
                                    </p:set>
                                    <p:animEffect transition="in" filter="dissolve">
                                      <p:cBhvr>
                                        <p:cTn id="27" dur="500"/>
                                        <p:tgtEl>
                                          <p:spTgt spid="4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4">
                                            <p:txEl>
                                              <p:pRg st="1" end="1"/>
                                            </p:txEl>
                                          </p:spTgt>
                                        </p:tgtEl>
                                        <p:attrNameLst>
                                          <p:attrName>style.visibility</p:attrName>
                                        </p:attrNameLst>
                                      </p:cBhvr>
                                      <p:to>
                                        <p:strVal val="visible"/>
                                      </p:to>
                                    </p:set>
                                    <p:animEffect transition="in" filter="dissolve">
                                      <p:cBhvr>
                                        <p:cTn id="32" dur="500"/>
                                        <p:tgtEl>
                                          <p:spTgt spid="44">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4">
                                            <p:txEl>
                                              <p:pRg st="2" end="2"/>
                                            </p:txEl>
                                          </p:spTgt>
                                        </p:tgtEl>
                                        <p:attrNameLst>
                                          <p:attrName>style.visibility</p:attrName>
                                        </p:attrNameLst>
                                      </p:cBhvr>
                                      <p:to>
                                        <p:strVal val="visible"/>
                                      </p:to>
                                    </p:set>
                                    <p:animEffect transition="in" filter="dissolve">
                                      <p:cBhvr>
                                        <p:cTn id="37" dur="500"/>
                                        <p:tgtEl>
                                          <p:spTgt spid="44">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44">
                                            <p:txEl>
                                              <p:pRg st="3" end="3"/>
                                            </p:txEl>
                                          </p:spTgt>
                                        </p:tgtEl>
                                        <p:attrNameLst>
                                          <p:attrName>style.visibility</p:attrName>
                                        </p:attrNameLst>
                                      </p:cBhvr>
                                      <p:to>
                                        <p:strVal val="visible"/>
                                      </p:to>
                                    </p:set>
                                    <p:animEffect transition="in" filter="dissolve">
                                      <p:cBhvr>
                                        <p:cTn id="42" dur="500"/>
                                        <p:tgtEl>
                                          <p:spTgt spid="44">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44">
                                            <p:txEl>
                                              <p:pRg st="4" end="4"/>
                                            </p:txEl>
                                          </p:spTgt>
                                        </p:tgtEl>
                                        <p:attrNameLst>
                                          <p:attrName>style.visibility</p:attrName>
                                        </p:attrNameLst>
                                      </p:cBhvr>
                                      <p:to>
                                        <p:strVal val="visible"/>
                                      </p:to>
                                    </p:set>
                                    <p:animEffect transition="in" filter="dissolve">
                                      <p:cBhvr>
                                        <p:cTn id="47" dur="500"/>
                                        <p:tgtEl>
                                          <p:spTgt spid="44">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44">
                                            <p:txEl>
                                              <p:pRg st="5" end="5"/>
                                            </p:txEl>
                                          </p:spTgt>
                                        </p:tgtEl>
                                        <p:attrNameLst>
                                          <p:attrName>style.visibility</p:attrName>
                                        </p:attrNameLst>
                                      </p:cBhvr>
                                      <p:to>
                                        <p:strVal val="visible"/>
                                      </p:to>
                                    </p:set>
                                    <p:animEffect transition="in" filter="dissolve">
                                      <p:cBhvr>
                                        <p:cTn id="52" dur="500"/>
                                        <p:tgtEl>
                                          <p:spTgt spid="44">
                                            <p:txEl>
                                              <p:pRg st="5" end="5"/>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44">
                                            <p:txEl>
                                              <p:pRg st="6" end="6"/>
                                            </p:txEl>
                                          </p:spTgt>
                                        </p:tgtEl>
                                        <p:attrNameLst>
                                          <p:attrName>style.visibility</p:attrName>
                                        </p:attrNameLst>
                                      </p:cBhvr>
                                      <p:to>
                                        <p:strVal val="visible"/>
                                      </p:to>
                                    </p:set>
                                    <p:animEffect transition="in" filter="dissolve">
                                      <p:cBhvr>
                                        <p:cTn id="57" dur="500"/>
                                        <p:tgtEl>
                                          <p:spTgt spid="44">
                                            <p:txEl>
                                              <p:pRg st="6" end="6"/>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44">
                                            <p:txEl>
                                              <p:pRg st="7" end="7"/>
                                            </p:txEl>
                                          </p:spTgt>
                                        </p:tgtEl>
                                        <p:attrNameLst>
                                          <p:attrName>style.visibility</p:attrName>
                                        </p:attrNameLst>
                                      </p:cBhvr>
                                      <p:to>
                                        <p:strVal val="visible"/>
                                      </p:to>
                                    </p:set>
                                    <p:animEffect transition="in" filter="dissolve">
                                      <p:cBhvr>
                                        <p:cTn id="62" dur="500"/>
                                        <p:tgtEl>
                                          <p:spTgt spid="4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p:bldP spid="12" grpId="0"/>
      <p:bldP spid="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171638" y="455752"/>
            <a:ext cx="10175235" cy="879042"/>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2" name="MH_Others_1"/>
          <p:cNvSpPr txBox="1"/>
          <p:nvPr>
            <p:custDataLst>
              <p:tags r:id="rId1"/>
            </p:custDataLst>
          </p:nvPr>
        </p:nvSpPr>
        <p:spPr>
          <a:xfrm>
            <a:off x="1521569" y="469607"/>
            <a:ext cx="8505551" cy="830997"/>
          </a:xfrm>
          <a:prstGeom prst="rect">
            <a:avLst/>
          </a:prstGeom>
          <a:noFill/>
        </p:spPr>
        <p:txBody>
          <a:bodyPr vert="horz" wrap="square" lIns="0" tIns="0" rIns="0" bIns="0" rtlCol="0" anchor="ctr" anchorCtr="0">
            <a:spAutoFit/>
          </a:bodyPr>
          <a:lstStyle/>
          <a:p>
            <a:pPr algn="ctr"/>
            <a:r>
              <a:rPr lang="zh-CN" altLang="en-US" sz="5400" b="1" dirty="0">
                <a:solidFill>
                  <a:schemeClr val="bg1"/>
                </a:solidFill>
                <a:latin typeface="Arial"/>
                <a:sym typeface="Arial"/>
              </a:rPr>
              <a:t>微观经济学的基本框架</a:t>
            </a:r>
            <a:endParaRPr lang="zh-CN" altLang="en-US" sz="5400" b="1" dirty="0">
              <a:solidFill>
                <a:schemeClr val="bg1"/>
              </a:solidFill>
              <a:latin typeface="Arial"/>
              <a:ea typeface="微软雅黑"/>
              <a:sym typeface="Arial"/>
            </a:endParaRPr>
          </a:p>
        </p:txBody>
      </p:sp>
      <p:sp>
        <p:nvSpPr>
          <p:cNvPr id="10" name="Text Box 3">
            <a:extLst>
              <a:ext uri="{FF2B5EF4-FFF2-40B4-BE49-F238E27FC236}">
                <a16:creationId xmlns:a16="http://schemas.microsoft.com/office/drawing/2014/main" id="{0E9DAE66-B847-4555-AD4B-66DBB3545E64}"/>
              </a:ext>
            </a:extLst>
          </p:cNvPr>
          <p:cNvSpPr txBox="1">
            <a:spLocks noChangeArrowheads="1"/>
          </p:cNvSpPr>
          <p:nvPr/>
        </p:nvSpPr>
        <p:spPr bwMode="auto">
          <a:xfrm>
            <a:off x="5440969" y="1479983"/>
            <a:ext cx="1225550" cy="376237"/>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供求理论</a:t>
            </a:r>
          </a:p>
        </p:txBody>
      </p:sp>
      <p:sp>
        <p:nvSpPr>
          <p:cNvPr id="11" name="Text Box 4">
            <a:extLst>
              <a:ext uri="{FF2B5EF4-FFF2-40B4-BE49-F238E27FC236}">
                <a16:creationId xmlns:a16="http://schemas.microsoft.com/office/drawing/2014/main" id="{8461EBA5-F1AD-4B84-A9BD-6940B1738C3C}"/>
              </a:ext>
            </a:extLst>
          </p:cNvPr>
          <p:cNvSpPr txBox="1">
            <a:spLocks noChangeArrowheads="1"/>
          </p:cNvSpPr>
          <p:nvPr/>
        </p:nvSpPr>
        <p:spPr bwMode="auto">
          <a:xfrm>
            <a:off x="6161694" y="2199120"/>
            <a:ext cx="1152525"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厂商理论</a:t>
            </a:r>
          </a:p>
        </p:txBody>
      </p:sp>
      <p:sp>
        <p:nvSpPr>
          <p:cNvPr id="14" name="Text Box 5">
            <a:extLst>
              <a:ext uri="{FF2B5EF4-FFF2-40B4-BE49-F238E27FC236}">
                <a16:creationId xmlns:a16="http://schemas.microsoft.com/office/drawing/2014/main" id="{99FFDBDD-E4F0-473A-B4F1-36A190F36933}"/>
              </a:ext>
            </a:extLst>
          </p:cNvPr>
          <p:cNvSpPr txBox="1">
            <a:spLocks noChangeArrowheads="1"/>
          </p:cNvSpPr>
          <p:nvPr/>
        </p:nvSpPr>
        <p:spPr bwMode="auto">
          <a:xfrm>
            <a:off x="7819044" y="1767320"/>
            <a:ext cx="12954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生产理论</a:t>
            </a:r>
          </a:p>
        </p:txBody>
      </p:sp>
      <p:sp>
        <p:nvSpPr>
          <p:cNvPr id="15" name="Text Box 6">
            <a:extLst>
              <a:ext uri="{FF2B5EF4-FFF2-40B4-BE49-F238E27FC236}">
                <a16:creationId xmlns:a16="http://schemas.microsoft.com/office/drawing/2014/main" id="{9B34596F-37F6-4951-859B-7E3985F36907}"/>
              </a:ext>
            </a:extLst>
          </p:cNvPr>
          <p:cNvSpPr txBox="1">
            <a:spLocks noChangeArrowheads="1"/>
          </p:cNvSpPr>
          <p:nvPr/>
        </p:nvSpPr>
        <p:spPr bwMode="auto">
          <a:xfrm>
            <a:off x="7819044" y="2488045"/>
            <a:ext cx="12954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成本理论</a:t>
            </a:r>
          </a:p>
        </p:txBody>
      </p:sp>
      <p:sp>
        <p:nvSpPr>
          <p:cNvPr id="16" name="Text Box 7">
            <a:extLst>
              <a:ext uri="{FF2B5EF4-FFF2-40B4-BE49-F238E27FC236}">
                <a16:creationId xmlns:a16="http://schemas.microsoft.com/office/drawing/2014/main" id="{4D46963F-0623-4ABF-9CCD-86D29B898BB4}"/>
              </a:ext>
            </a:extLst>
          </p:cNvPr>
          <p:cNvSpPr txBox="1">
            <a:spLocks noChangeArrowheads="1"/>
          </p:cNvSpPr>
          <p:nvPr/>
        </p:nvSpPr>
        <p:spPr bwMode="auto">
          <a:xfrm>
            <a:off x="4866294" y="3062720"/>
            <a:ext cx="2492375"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产品市场理论（交换）</a:t>
            </a:r>
          </a:p>
        </p:txBody>
      </p:sp>
      <p:sp>
        <p:nvSpPr>
          <p:cNvPr id="17" name="Text Box 8">
            <a:extLst>
              <a:ext uri="{FF2B5EF4-FFF2-40B4-BE49-F238E27FC236}">
                <a16:creationId xmlns:a16="http://schemas.microsoft.com/office/drawing/2014/main" id="{6D61F4AB-9553-4612-B127-BC69C87EEC7B}"/>
              </a:ext>
            </a:extLst>
          </p:cNvPr>
          <p:cNvSpPr txBox="1">
            <a:spLocks noChangeArrowheads="1"/>
          </p:cNvSpPr>
          <p:nvPr/>
        </p:nvSpPr>
        <p:spPr bwMode="auto">
          <a:xfrm>
            <a:off x="3281969" y="2199120"/>
            <a:ext cx="2492375"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消费者理论（效用论）</a:t>
            </a:r>
          </a:p>
        </p:txBody>
      </p:sp>
      <p:sp>
        <p:nvSpPr>
          <p:cNvPr id="18" name="Text Box 9">
            <a:extLst>
              <a:ext uri="{FF2B5EF4-FFF2-40B4-BE49-F238E27FC236}">
                <a16:creationId xmlns:a16="http://schemas.microsoft.com/office/drawing/2014/main" id="{B9D19F7C-1BBE-42BA-AD98-432DC354A8D1}"/>
              </a:ext>
            </a:extLst>
          </p:cNvPr>
          <p:cNvSpPr txBox="1">
            <a:spLocks noChangeArrowheads="1"/>
          </p:cNvSpPr>
          <p:nvPr/>
        </p:nvSpPr>
        <p:spPr bwMode="auto">
          <a:xfrm>
            <a:off x="6306157" y="3927908"/>
            <a:ext cx="1944687" cy="376237"/>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不完全竞争市场</a:t>
            </a:r>
          </a:p>
        </p:txBody>
      </p:sp>
      <p:sp>
        <p:nvSpPr>
          <p:cNvPr id="19" name="Text Box 10">
            <a:extLst>
              <a:ext uri="{FF2B5EF4-FFF2-40B4-BE49-F238E27FC236}">
                <a16:creationId xmlns:a16="http://schemas.microsoft.com/office/drawing/2014/main" id="{0788D6DA-D54C-4DAE-AF80-EEED3F33A056}"/>
              </a:ext>
            </a:extLst>
          </p:cNvPr>
          <p:cNvSpPr txBox="1">
            <a:spLocks noChangeArrowheads="1"/>
          </p:cNvSpPr>
          <p:nvPr/>
        </p:nvSpPr>
        <p:spPr bwMode="auto">
          <a:xfrm>
            <a:off x="4218594" y="3927908"/>
            <a:ext cx="1728788" cy="376237"/>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完全竞争市场</a:t>
            </a:r>
          </a:p>
        </p:txBody>
      </p:sp>
      <p:sp>
        <p:nvSpPr>
          <p:cNvPr id="20" name="Text Box 11">
            <a:extLst>
              <a:ext uri="{FF2B5EF4-FFF2-40B4-BE49-F238E27FC236}">
                <a16:creationId xmlns:a16="http://schemas.microsoft.com/office/drawing/2014/main" id="{2985900A-997A-4666-8B10-26EE72B32A7E}"/>
              </a:ext>
            </a:extLst>
          </p:cNvPr>
          <p:cNvSpPr txBox="1">
            <a:spLocks noChangeArrowheads="1"/>
          </p:cNvSpPr>
          <p:nvPr/>
        </p:nvSpPr>
        <p:spPr bwMode="auto">
          <a:xfrm>
            <a:off x="4866294" y="4647045"/>
            <a:ext cx="2492375"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要素市场理论（分配）</a:t>
            </a:r>
          </a:p>
        </p:txBody>
      </p:sp>
      <p:sp>
        <p:nvSpPr>
          <p:cNvPr id="21" name="Text Box 12">
            <a:extLst>
              <a:ext uri="{FF2B5EF4-FFF2-40B4-BE49-F238E27FC236}">
                <a16:creationId xmlns:a16="http://schemas.microsoft.com/office/drawing/2014/main" id="{13E01CCE-598B-4866-BFAA-833917DE0D76}"/>
              </a:ext>
            </a:extLst>
          </p:cNvPr>
          <p:cNvSpPr txBox="1">
            <a:spLocks noChangeArrowheads="1"/>
          </p:cNvSpPr>
          <p:nvPr/>
        </p:nvSpPr>
        <p:spPr bwMode="auto">
          <a:xfrm>
            <a:off x="4794857" y="5367770"/>
            <a:ext cx="12954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需求方面</a:t>
            </a:r>
          </a:p>
        </p:txBody>
      </p:sp>
      <p:sp>
        <p:nvSpPr>
          <p:cNvPr id="23" name="Text Box 13">
            <a:extLst>
              <a:ext uri="{FF2B5EF4-FFF2-40B4-BE49-F238E27FC236}">
                <a16:creationId xmlns:a16="http://schemas.microsoft.com/office/drawing/2014/main" id="{F969D858-35CB-44B9-8D7E-771E9C0215A3}"/>
              </a:ext>
            </a:extLst>
          </p:cNvPr>
          <p:cNvSpPr txBox="1">
            <a:spLocks noChangeArrowheads="1"/>
          </p:cNvSpPr>
          <p:nvPr/>
        </p:nvSpPr>
        <p:spPr bwMode="auto">
          <a:xfrm>
            <a:off x="6379182" y="5367770"/>
            <a:ext cx="12954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供给方面</a:t>
            </a:r>
          </a:p>
        </p:txBody>
      </p:sp>
      <p:sp>
        <p:nvSpPr>
          <p:cNvPr id="24" name="Text Box 14">
            <a:extLst>
              <a:ext uri="{FF2B5EF4-FFF2-40B4-BE49-F238E27FC236}">
                <a16:creationId xmlns:a16="http://schemas.microsoft.com/office/drawing/2014/main" id="{773BEE34-5F30-4752-94CF-BE8D4A0EEB3A}"/>
              </a:ext>
            </a:extLst>
          </p:cNvPr>
          <p:cNvSpPr txBox="1">
            <a:spLocks noChangeArrowheads="1"/>
          </p:cNvSpPr>
          <p:nvPr/>
        </p:nvSpPr>
        <p:spPr bwMode="auto">
          <a:xfrm>
            <a:off x="3281969" y="3135745"/>
            <a:ext cx="465138" cy="1598613"/>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一般均衡理论</a:t>
            </a:r>
          </a:p>
        </p:txBody>
      </p:sp>
      <p:sp>
        <p:nvSpPr>
          <p:cNvPr id="25" name="Text Box 15">
            <a:extLst>
              <a:ext uri="{FF2B5EF4-FFF2-40B4-BE49-F238E27FC236}">
                <a16:creationId xmlns:a16="http://schemas.microsoft.com/office/drawing/2014/main" id="{F48C9BFC-1DFA-4AFC-AB75-FFD7DA3DAC92}"/>
              </a:ext>
            </a:extLst>
          </p:cNvPr>
          <p:cNvSpPr txBox="1">
            <a:spLocks noChangeArrowheads="1"/>
          </p:cNvSpPr>
          <p:nvPr/>
        </p:nvSpPr>
        <p:spPr bwMode="auto">
          <a:xfrm>
            <a:off x="3281969" y="5223308"/>
            <a:ext cx="465138" cy="1368425"/>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福利经济学</a:t>
            </a:r>
          </a:p>
        </p:txBody>
      </p:sp>
      <p:sp>
        <p:nvSpPr>
          <p:cNvPr id="26" name="Text Box 16">
            <a:extLst>
              <a:ext uri="{FF2B5EF4-FFF2-40B4-BE49-F238E27FC236}">
                <a16:creationId xmlns:a16="http://schemas.microsoft.com/office/drawing/2014/main" id="{8071D841-3180-4F89-AC5C-5CBF614A4E40}"/>
              </a:ext>
            </a:extLst>
          </p:cNvPr>
          <p:cNvSpPr txBox="1">
            <a:spLocks noChangeArrowheads="1"/>
          </p:cNvSpPr>
          <p:nvPr/>
        </p:nvSpPr>
        <p:spPr bwMode="auto">
          <a:xfrm>
            <a:off x="5442557" y="6015470"/>
            <a:ext cx="2881312"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defRPr sz="2400" b="1">
                <a:solidFill>
                  <a:schemeClr val="tx1"/>
                </a:solidFill>
                <a:latin typeface="Arial" panose="020B0604020202020204" pitchFamily="34" charset="0"/>
              </a:defRPr>
            </a:lvl1pPr>
            <a:lvl2pPr marL="742950" indent="-285750">
              <a:spcBef>
                <a:spcPct val="20000"/>
              </a:spcBef>
              <a:defRPr sz="2000" b="1">
                <a:solidFill>
                  <a:schemeClr val="tx1"/>
                </a:solidFill>
                <a:latin typeface="Arial" panose="020B0604020202020204" pitchFamily="34" charset="0"/>
              </a:defRPr>
            </a:lvl2pPr>
            <a:lvl3pPr marL="1143000" indent="-228600">
              <a:spcBef>
                <a:spcPct val="20000"/>
              </a:spcBef>
              <a:defRPr b="1">
                <a:solidFill>
                  <a:schemeClr val="tx1"/>
                </a:solidFill>
                <a:latin typeface="Arial" panose="020B0604020202020204" pitchFamily="34" charset="0"/>
              </a:defRPr>
            </a:lvl3pPr>
            <a:lvl4pPr marL="1600200" indent="-228600">
              <a:spcBef>
                <a:spcPct val="20000"/>
              </a:spcBef>
              <a:defRPr sz="1600" b="1">
                <a:solidFill>
                  <a:schemeClr val="tx1"/>
                </a:solidFill>
                <a:latin typeface="Arial" panose="020B0604020202020204" pitchFamily="34" charset="0"/>
              </a:defRPr>
            </a:lvl4pPr>
            <a:lvl5pPr marL="2057400" indent="-228600">
              <a:spcBef>
                <a:spcPct val="20000"/>
              </a:spcBef>
              <a:defRPr sz="1600" b="1">
                <a:solidFill>
                  <a:schemeClr val="tx1"/>
                </a:solidFill>
                <a:latin typeface="Arial" panose="020B0604020202020204" pitchFamily="34" charset="0"/>
              </a:defRPr>
            </a:lvl5pPr>
            <a:lvl6pPr marL="2514600" indent="-228600" eaLnBrk="0" fontAlgn="base" hangingPunct="0">
              <a:spcBef>
                <a:spcPct val="20000"/>
              </a:spcBef>
              <a:spcAft>
                <a:spcPct val="0"/>
              </a:spcAft>
              <a:defRPr sz="1600" b="1">
                <a:solidFill>
                  <a:schemeClr val="tx1"/>
                </a:solidFill>
                <a:latin typeface="Arial" panose="020B0604020202020204" pitchFamily="34" charset="0"/>
              </a:defRPr>
            </a:lvl6pPr>
            <a:lvl7pPr marL="2971800" indent="-228600" eaLnBrk="0" fontAlgn="base" hangingPunct="0">
              <a:spcBef>
                <a:spcPct val="20000"/>
              </a:spcBef>
              <a:spcAft>
                <a:spcPct val="0"/>
              </a:spcAft>
              <a:defRPr sz="1600" b="1">
                <a:solidFill>
                  <a:schemeClr val="tx1"/>
                </a:solidFill>
                <a:latin typeface="Arial" panose="020B0604020202020204" pitchFamily="34" charset="0"/>
              </a:defRPr>
            </a:lvl7pPr>
            <a:lvl8pPr marL="3429000" indent="-228600" eaLnBrk="0" fontAlgn="base" hangingPunct="0">
              <a:spcBef>
                <a:spcPct val="20000"/>
              </a:spcBef>
              <a:spcAft>
                <a:spcPct val="0"/>
              </a:spcAft>
              <a:defRPr sz="1600" b="1">
                <a:solidFill>
                  <a:schemeClr val="tx1"/>
                </a:solidFill>
                <a:latin typeface="Arial" panose="020B0604020202020204" pitchFamily="34" charset="0"/>
              </a:defRPr>
            </a:lvl8pPr>
            <a:lvl9pPr marL="3886200" indent="-228600" eaLnBrk="0" fontAlgn="base" hangingPunct="0">
              <a:spcBef>
                <a:spcPct val="20000"/>
              </a:spcBef>
              <a:spcAft>
                <a:spcPct val="0"/>
              </a:spcAft>
              <a:defRPr sz="1600" b="1">
                <a:solidFill>
                  <a:schemeClr val="tx1"/>
                </a:solidFill>
                <a:latin typeface="Arial" panose="020B0604020202020204" pitchFamily="34" charset="0"/>
              </a:defRPr>
            </a:lvl9pPr>
          </a:lstStyle>
          <a:p>
            <a:pPr eaLnBrk="1" hangingPunct="1">
              <a:spcBef>
                <a:spcPct val="0"/>
              </a:spcBef>
            </a:pPr>
            <a:r>
              <a:rPr lang="zh-CN" altLang="en-US" sz="1800">
                <a:solidFill>
                  <a:srgbClr val="000066"/>
                </a:solidFill>
              </a:rPr>
              <a:t>市场失灵和微观经济政策</a:t>
            </a:r>
          </a:p>
        </p:txBody>
      </p:sp>
      <p:sp>
        <p:nvSpPr>
          <p:cNvPr id="27" name="Line 17">
            <a:extLst>
              <a:ext uri="{FF2B5EF4-FFF2-40B4-BE49-F238E27FC236}">
                <a16:creationId xmlns:a16="http://schemas.microsoft.com/office/drawing/2014/main" id="{07059A39-9F76-4EFA-A5F2-CF1C33D8B3EC}"/>
              </a:ext>
            </a:extLst>
          </p:cNvPr>
          <p:cNvSpPr>
            <a:spLocks noChangeShapeType="1"/>
          </p:cNvSpPr>
          <p:nvPr/>
        </p:nvSpPr>
        <p:spPr bwMode="auto">
          <a:xfrm>
            <a:off x="6017232" y="1837170"/>
            <a:ext cx="0" cy="7302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28" name="Line 18">
            <a:extLst>
              <a:ext uri="{FF2B5EF4-FFF2-40B4-BE49-F238E27FC236}">
                <a16:creationId xmlns:a16="http://schemas.microsoft.com/office/drawing/2014/main" id="{CEA14719-170A-4BFE-AA45-88BD12567F5C}"/>
              </a:ext>
            </a:extLst>
          </p:cNvPr>
          <p:cNvSpPr>
            <a:spLocks noChangeShapeType="1"/>
          </p:cNvSpPr>
          <p:nvPr/>
        </p:nvSpPr>
        <p:spPr bwMode="auto">
          <a:xfrm>
            <a:off x="4505932" y="1911783"/>
            <a:ext cx="223361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3" name="Line 19">
            <a:extLst>
              <a:ext uri="{FF2B5EF4-FFF2-40B4-BE49-F238E27FC236}">
                <a16:creationId xmlns:a16="http://schemas.microsoft.com/office/drawing/2014/main" id="{DA1F3A35-5E71-46A8-843C-EB0E137E9599}"/>
              </a:ext>
            </a:extLst>
          </p:cNvPr>
          <p:cNvSpPr>
            <a:spLocks noChangeShapeType="1"/>
          </p:cNvSpPr>
          <p:nvPr/>
        </p:nvSpPr>
        <p:spPr bwMode="auto">
          <a:xfrm>
            <a:off x="4505932" y="1911783"/>
            <a:ext cx="0" cy="287337"/>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 name="Line 20">
            <a:extLst>
              <a:ext uri="{FF2B5EF4-FFF2-40B4-BE49-F238E27FC236}">
                <a16:creationId xmlns:a16="http://schemas.microsoft.com/office/drawing/2014/main" id="{FB0B5791-7D15-4C32-8486-E9BDB64C3DB3}"/>
              </a:ext>
            </a:extLst>
          </p:cNvPr>
          <p:cNvSpPr>
            <a:spLocks noChangeShapeType="1"/>
          </p:cNvSpPr>
          <p:nvPr/>
        </p:nvSpPr>
        <p:spPr bwMode="auto">
          <a:xfrm>
            <a:off x="6739544" y="1911783"/>
            <a:ext cx="0" cy="287337"/>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5" name="Line 21">
            <a:extLst>
              <a:ext uri="{FF2B5EF4-FFF2-40B4-BE49-F238E27FC236}">
                <a16:creationId xmlns:a16="http://schemas.microsoft.com/office/drawing/2014/main" id="{299AC280-26A0-484D-BAFD-5FD4E26B5D03}"/>
              </a:ext>
            </a:extLst>
          </p:cNvPr>
          <p:cNvSpPr>
            <a:spLocks noChangeShapeType="1"/>
          </p:cNvSpPr>
          <p:nvPr/>
        </p:nvSpPr>
        <p:spPr bwMode="auto">
          <a:xfrm>
            <a:off x="4505932" y="2775383"/>
            <a:ext cx="223361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6" name="Line 22">
            <a:extLst>
              <a:ext uri="{FF2B5EF4-FFF2-40B4-BE49-F238E27FC236}">
                <a16:creationId xmlns:a16="http://schemas.microsoft.com/office/drawing/2014/main" id="{02898B6B-E0B3-4D01-AB5C-BE19D5F590FC}"/>
              </a:ext>
            </a:extLst>
          </p:cNvPr>
          <p:cNvSpPr>
            <a:spLocks noChangeShapeType="1"/>
          </p:cNvSpPr>
          <p:nvPr/>
        </p:nvSpPr>
        <p:spPr bwMode="auto">
          <a:xfrm>
            <a:off x="4505932" y="2559483"/>
            <a:ext cx="0" cy="21590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7" name="Line 23">
            <a:extLst>
              <a:ext uri="{FF2B5EF4-FFF2-40B4-BE49-F238E27FC236}">
                <a16:creationId xmlns:a16="http://schemas.microsoft.com/office/drawing/2014/main" id="{B40115A9-E15C-4DD6-9262-C35023BBEB27}"/>
              </a:ext>
            </a:extLst>
          </p:cNvPr>
          <p:cNvSpPr>
            <a:spLocks noChangeShapeType="1"/>
          </p:cNvSpPr>
          <p:nvPr/>
        </p:nvSpPr>
        <p:spPr bwMode="auto">
          <a:xfrm>
            <a:off x="6739544" y="2559483"/>
            <a:ext cx="0" cy="21590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8" name="Line 24">
            <a:extLst>
              <a:ext uri="{FF2B5EF4-FFF2-40B4-BE49-F238E27FC236}">
                <a16:creationId xmlns:a16="http://schemas.microsoft.com/office/drawing/2014/main" id="{11513BBC-6B62-4CC7-8CE4-7D020597D8EE}"/>
              </a:ext>
            </a:extLst>
          </p:cNvPr>
          <p:cNvSpPr>
            <a:spLocks noChangeShapeType="1"/>
          </p:cNvSpPr>
          <p:nvPr/>
        </p:nvSpPr>
        <p:spPr bwMode="auto">
          <a:xfrm>
            <a:off x="6018819" y="2775383"/>
            <a:ext cx="0" cy="287337"/>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9" name="Line 25">
            <a:extLst>
              <a:ext uri="{FF2B5EF4-FFF2-40B4-BE49-F238E27FC236}">
                <a16:creationId xmlns:a16="http://schemas.microsoft.com/office/drawing/2014/main" id="{0795E210-61CE-464B-8502-B6DEFBB10C4D}"/>
              </a:ext>
            </a:extLst>
          </p:cNvPr>
          <p:cNvSpPr>
            <a:spLocks noChangeShapeType="1"/>
          </p:cNvSpPr>
          <p:nvPr/>
        </p:nvSpPr>
        <p:spPr bwMode="auto">
          <a:xfrm>
            <a:off x="7603144" y="1983220"/>
            <a:ext cx="0" cy="72072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40" name="Line 26">
            <a:extLst>
              <a:ext uri="{FF2B5EF4-FFF2-40B4-BE49-F238E27FC236}">
                <a16:creationId xmlns:a16="http://schemas.microsoft.com/office/drawing/2014/main" id="{445A7BC2-C286-44A7-836F-AF2B4C0969AB}"/>
              </a:ext>
            </a:extLst>
          </p:cNvPr>
          <p:cNvSpPr>
            <a:spLocks noChangeShapeType="1"/>
          </p:cNvSpPr>
          <p:nvPr/>
        </p:nvSpPr>
        <p:spPr bwMode="auto">
          <a:xfrm>
            <a:off x="7603144" y="1983220"/>
            <a:ext cx="215900"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41" name="Line 27">
            <a:extLst>
              <a:ext uri="{FF2B5EF4-FFF2-40B4-BE49-F238E27FC236}">
                <a16:creationId xmlns:a16="http://schemas.microsoft.com/office/drawing/2014/main" id="{0FA603D5-C70A-4A6A-9530-62044B929DA8}"/>
              </a:ext>
            </a:extLst>
          </p:cNvPr>
          <p:cNvSpPr>
            <a:spLocks noChangeShapeType="1"/>
          </p:cNvSpPr>
          <p:nvPr/>
        </p:nvSpPr>
        <p:spPr bwMode="auto">
          <a:xfrm>
            <a:off x="7603144" y="2703945"/>
            <a:ext cx="215900"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42" name="Line 28">
            <a:extLst>
              <a:ext uri="{FF2B5EF4-FFF2-40B4-BE49-F238E27FC236}">
                <a16:creationId xmlns:a16="http://schemas.microsoft.com/office/drawing/2014/main" id="{840B3C1D-C289-4352-B312-03BFD06970F7}"/>
              </a:ext>
            </a:extLst>
          </p:cNvPr>
          <p:cNvSpPr>
            <a:spLocks noChangeShapeType="1"/>
          </p:cNvSpPr>
          <p:nvPr/>
        </p:nvSpPr>
        <p:spPr bwMode="auto">
          <a:xfrm>
            <a:off x="7314219" y="2343583"/>
            <a:ext cx="288925"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43" name="Line 29">
            <a:extLst>
              <a:ext uri="{FF2B5EF4-FFF2-40B4-BE49-F238E27FC236}">
                <a16:creationId xmlns:a16="http://schemas.microsoft.com/office/drawing/2014/main" id="{BD51AF1E-F946-4740-B730-BE9BFB784E27}"/>
              </a:ext>
            </a:extLst>
          </p:cNvPr>
          <p:cNvSpPr>
            <a:spLocks noChangeShapeType="1"/>
          </p:cNvSpPr>
          <p:nvPr/>
        </p:nvSpPr>
        <p:spPr bwMode="auto">
          <a:xfrm>
            <a:off x="5010757" y="3638983"/>
            <a:ext cx="2232025"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45" name="Line 30">
            <a:extLst>
              <a:ext uri="{FF2B5EF4-FFF2-40B4-BE49-F238E27FC236}">
                <a16:creationId xmlns:a16="http://schemas.microsoft.com/office/drawing/2014/main" id="{90E281B3-BCD2-454B-8A4A-3B5E315087DD}"/>
              </a:ext>
            </a:extLst>
          </p:cNvPr>
          <p:cNvSpPr>
            <a:spLocks noChangeShapeType="1"/>
          </p:cNvSpPr>
          <p:nvPr/>
        </p:nvSpPr>
        <p:spPr bwMode="auto">
          <a:xfrm>
            <a:off x="6018819" y="3423083"/>
            <a:ext cx="0" cy="21590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46" name="Line 31">
            <a:extLst>
              <a:ext uri="{FF2B5EF4-FFF2-40B4-BE49-F238E27FC236}">
                <a16:creationId xmlns:a16="http://schemas.microsoft.com/office/drawing/2014/main" id="{082D1E71-583F-4EFE-AFF3-EEEC96B55EE5}"/>
              </a:ext>
            </a:extLst>
          </p:cNvPr>
          <p:cNvSpPr>
            <a:spLocks noChangeShapeType="1"/>
          </p:cNvSpPr>
          <p:nvPr/>
        </p:nvSpPr>
        <p:spPr bwMode="auto">
          <a:xfrm>
            <a:off x="5010757" y="3638983"/>
            <a:ext cx="0" cy="288925"/>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47" name="Line 32">
            <a:extLst>
              <a:ext uri="{FF2B5EF4-FFF2-40B4-BE49-F238E27FC236}">
                <a16:creationId xmlns:a16="http://schemas.microsoft.com/office/drawing/2014/main" id="{A61BCD76-2A7B-4E93-85FA-FE94EFD4C20E}"/>
              </a:ext>
            </a:extLst>
          </p:cNvPr>
          <p:cNvSpPr>
            <a:spLocks noChangeShapeType="1"/>
          </p:cNvSpPr>
          <p:nvPr/>
        </p:nvSpPr>
        <p:spPr bwMode="auto">
          <a:xfrm>
            <a:off x="7242782" y="3638983"/>
            <a:ext cx="0" cy="288925"/>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48" name="Line 33">
            <a:extLst>
              <a:ext uri="{FF2B5EF4-FFF2-40B4-BE49-F238E27FC236}">
                <a16:creationId xmlns:a16="http://schemas.microsoft.com/office/drawing/2014/main" id="{70CEDB06-C078-48DD-A5BD-5BFFEFC3E2A2}"/>
              </a:ext>
            </a:extLst>
          </p:cNvPr>
          <p:cNvSpPr>
            <a:spLocks noChangeShapeType="1"/>
          </p:cNvSpPr>
          <p:nvPr/>
        </p:nvSpPr>
        <p:spPr bwMode="auto">
          <a:xfrm>
            <a:off x="4074132" y="3207183"/>
            <a:ext cx="0" cy="1512887"/>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49" name="Line 34">
            <a:extLst>
              <a:ext uri="{FF2B5EF4-FFF2-40B4-BE49-F238E27FC236}">
                <a16:creationId xmlns:a16="http://schemas.microsoft.com/office/drawing/2014/main" id="{EA174D6D-B3C3-4AA6-BE46-0A06BADD944B}"/>
              </a:ext>
            </a:extLst>
          </p:cNvPr>
          <p:cNvSpPr>
            <a:spLocks noChangeShapeType="1"/>
          </p:cNvSpPr>
          <p:nvPr/>
        </p:nvSpPr>
        <p:spPr bwMode="auto">
          <a:xfrm>
            <a:off x="4074132" y="3207183"/>
            <a:ext cx="7921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50" name="Line 35">
            <a:extLst>
              <a:ext uri="{FF2B5EF4-FFF2-40B4-BE49-F238E27FC236}">
                <a16:creationId xmlns:a16="http://schemas.microsoft.com/office/drawing/2014/main" id="{528421A4-33D6-4D53-854E-FA027F0B986C}"/>
              </a:ext>
            </a:extLst>
          </p:cNvPr>
          <p:cNvSpPr>
            <a:spLocks noChangeShapeType="1"/>
          </p:cNvSpPr>
          <p:nvPr/>
        </p:nvSpPr>
        <p:spPr bwMode="auto">
          <a:xfrm>
            <a:off x="4074132" y="4720070"/>
            <a:ext cx="7921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51" name="Line 36">
            <a:extLst>
              <a:ext uri="{FF2B5EF4-FFF2-40B4-BE49-F238E27FC236}">
                <a16:creationId xmlns:a16="http://schemas.microsoft.com/office/drawing/2014/main" id="{92E40F5C-E36C-4CF0-AADA-AF53E997D3E6}"/>
              </a:ext>
            </a:extLst>
          </p:cNvPr>
          <p:cNvSpPr>
            <a:spLocks noChangeShapeType="1"/>
          </p:cNvSpPr>
          <p:nvPr/>
        </p:nvSpPr>
        <p:spPr bwMode="auto">
          <a:xfrm flipH="1">
            <a:off x="3786794" y="3927908"/>
            <a:ext cx="287338"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52" name="Line 37">
            <a:extLst>
              <a:ext uri="{FF2B5EF4-FFF2-40B4-BE49-F238E27FC236}">
                <a16:creationId xmlns:a16="http://schemas.microsoft.com/office/drawing/2014/main" id="{E4B4528B-4104-4AEC-ADB7-C6B0BEA5DD9F}"/>
              </a:ext>
            </a:extLst>
          </p:cNvPr>
          <p:cNvSpPr>
            <a:spLocks noChangeShapeType="1"/>
          </p:cNvSpPr>
          <p:nvPr/>
        </p:nvSpPr>
        <p:spPr bwMode="auto">
          <a:xfrm>
            <a:off x="5298094" y="5151870"/>
            <a:ext cx="1657350"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53" name="Line 38">
            <a:extLst>
              <a:ext uri="{FF2B5EF4-FFF2-40B4-BE49-F238E27FC236}">
                <a16:creationId xmlns:a16="http://schemas.microsoft.com/office/drawing/2014/main" id="{6056708D-660A-4A95-8671-B2F1301FD344}"/>
              </a:ext>
            </a:extLst>
          </p:cNvPr>
          <p:cNvSpPr>
            <a:spLocks noChangeShapeType="1"/>
          </p:cNvSpPr>
          <p:nvPr/>
        </p:nvSpPr>
        <p:spPr bwMode="auto">
          <a:xfrm>
            <a:off x="5298094" y="5151870"/>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54" name="Line 39">
            <a:extLst>
              <a:ext uri="{FF2B5EF4-FFF2-40B4-BE49-F238E27FC236}">
                <a16:creationId xmlns:a16="http://schemas.microsoft.com/office/drawing/2014/main" id="{E66D6F22-F636-4E28-89E3-D338ACEA6CE5}"/>
              </a:ext>
            </a:extLst>
          </p:cNvPr>
          <p:cNvSpPr>
            <a:spLocks noChangeShapeType="1"/>
          </p:cNvSpPr>
          <p:nvPr/>
        </p:nvSpPr>
        <p:spPr bwMode="auto">
          <a:xfrm>
            <a:off x="6955444" y="5151870"/>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55" name="Line 40">
            <a:extLst>
              <a:ext uri="{FF2B5EF4-FFF2-40B4-BE49-F238E27FC236}">
                <a16:creationId xmlns:a16="http://schemas.microsoft.com/office/drawing/2014/main" id="{9B229365-3948-467B-AD39-C6F8C85B9DCA}"/>
              </a:ext>
            </a:extLst>
          </p:cNvPr>
          <p:cNvSpPr>
            <a:spLocks noChangeShapeType="1"/>
          </p:cNvSpPr>
          <p:nvPr/>
        </p:nvSpPr>
        <p:spPr bwMode="auto">
          <a:xfrm>
            <a:off x="6090257" y="5007408"/>
            <a:ext cx="0" cy="144462"/>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56" name="Line 41">
            <a:extLst>
              <a:ext uri="{FF2B5EF4-FFF2-40B4-BE49-F238E27FC236}">
                <a16:creationId xmlns:a16="http://schemas.microsoft.com/office/drawing/2014/main" id="{7C262B3D-A24D-4EBA-9F1D-F8F498D5BD90}"/>
              </a:ext>
            </a:extLst>
          </p:cNvPr>
          <p:cNvSpPr>
            <a:spLocks noChangeShapeType="1"/>
          </p:cNvSpPr>
          <p:nvPr/>
        </p:nvSpPr>
        <p:spPr bwMode="auto">
          <a:xfrm>
            <a:off x="5010757" y="4504170"/>
            <a:ext cx="23034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57" name="Line 42">
            <a:extLst>
              <a:ext uri="{FF2B5EF4-FFF2-40B4-BE49-F238E27FC236}">
                <a16:creationId xmlns:a16="http://schemas.microsoft.com/office/drawing/2014/main" id="{DDED472B-B004-45B5-BE23-0DEB1FF81A1F}"/>
              </a:ext>
            </a:extLst>
          </p:cNvPr>
          <p:cNvSpPr>
            <a:spLocks noChangeShapeType="1"/>
          </p:cNvSpPr>
          <p:nvPr/>
        </p:nvSpPr>
        <p:spPr bwMode="auto">
          <a:xfrm flipV="1">
            <a:off x="6090257" y="4504170"/>
            <a:ext cx="0" cy="14287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58" name="Line 43">
            <a:extLst>
              <a:ext uri="{FF2B5EF4-FFF2-40B4-BE49-F238E27FC236}">
                <a16:creationId xmlns:a16="http://schemas.microsoft.com/office/drawing/2014/main" id="{057AC0A7-8B57-42CA-A952-D96D5209551B}"/>
              </a:ext>
            </a:extLst>
          </p:cNvPr>
          <p:cNvSpPr>
            <a:spLocks noChangeShapeType="1"/>
          </p:cNvSpPr>
          <p:nvPr/>
        </p:nvSpPr>
        <p:spPr bwMode="auto">
          <a:xfrm flipV="1">
            <a:off x="5010757" y="4288270"/>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59" name="Line 44">
            <a:extLst>
              <a:ext uri="{FF2B5EF4-FFF2-40B4-BE49-F238E27FC236}">
                <a16:creationId xmlns:a16="http://schemas.microsoft.com/office/drawing/2014/main" id="{0718D640-759F-45F9-B107-BD84C564780A}"/>
              </a:ext>
            </a:extLst>
          </p:cNvPr>
          <p:cNvSpPr>
            <a:spLocks noChangeShapeType="1"/>
          </p:cNvSpPr>
          <p:nvPr/>
        </p:nvSpPr>
        <p:spPr bwMode="auto">
          <a:xfrm flipV="1">
            <a:off x="7314219" y="4288270"/>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60" name="Line 45">
            <a:extLst>
              <a:ext uri="{FF2B5EF4-FFF2-40B4-BE49-F238E27FC236}">
                <a16:creationId xmlns:a16="http://schemas.microsoft.com/office/drawing/2014/main" id="{84A11A0C-2990-4074-9A19-0566F520E509}"/>
              </a:ext>
            </a:extLst>
          </p:cNvPr>
          <p:cNvSpPr>
            <a:spLocks noChangeShapeType="1"/>
          </p:cNvSpPr>
          <p:nvPr/>
        </p:nvSpPr>
        <p:spPr bwMode="auto">
          <a:xfrm>
            <a:off x="3497869" y="4791508"/>
            <a:ext cx="0" cy="360362"/>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61" name="Line 46">
            <a:extLst>
              <a:ext uri="{FF2B5EF4-FFF2-40B4-BE49-F238E27FC236}">
                <a16:creationId xmlns:a16="http://schemas.microsoft.com/office/drawing/2014/main" id="{7F549812-30B0-402E-82E6-21BA57C3FBBE}"/>
              </a:ext>
            </a:extLst>
          </p:cNvPr>
          <p:cNvSpPr>
            <a:spLocks noChangeShapeType="1"/>
          </p:cNvSpPr>
          <p:nvPr/>
        </p:nvSpPr>
        <p:spPr bwMode="auto">
          <a:xfrm>
            <a:off x="3786794" y="6159933"/>
            <a:ext cx="1727200"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62" name="Line 47">
            <a:extLst>
              <a:ext uri="{FF2B5EF4-FFF2-40B4-BE49-F238E27FC236}">
                <a16:creationId xmlns:a16="http://schemas.microsoft.com/office/drawing/2014/main" id="{E9C69684-F784-4AE2-AE4B-4DDA7938A754}"/>
              </a:ext>
            </a:extLst>
          </p:cNvPr>
          <p:cNvSpPr>
            <a:spLocks noChangeShapeType="1"/>
          </p:cNvSpPr>
          <p:nvPr/>
        </p:nvSpPr>
        <p:spPr bwMode="auto">
          <a:xfrm>
            <a:off x="7314219" y="3207183"/>
            <a:ext cx="1584325"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63" name="Line 48">
            <a:extLst>
              <a:ext uri="{FF2B5EF4-FFF2-40B4-BE49-F238E27FC236}">
                <a16:creationId xmlns:a16="http://schemas.microsoft.com/office/drawing/2014/main" id="{3FF7939D-42D2-47EB-A76A-973F639DD498}"/>
              </a:ext>
            </a:extLst>
          </p:cNvPr>
          <p:cNvSpPr>
            <a:spLocks noChangeShapeType="1"/>
          </p:cNvSpPr>
          <p:nvPr/>
        </p:nvSpPr>
        <p:spPr bwMode="auto">
          <a:xfrm>
            <a:off x="8898544" y="3207183"/>
            <a:ext cx="0" cy="3097212"/>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64" name="Line 49">
            <a:extLst>
              <a:ext uri="{FF2B5EF4-FFF2-40B4-BE49-F238E27FC236}">
                <a16:creationId xmlns:a16="http://schemas.microsoft.com/office/drawing/2014/main" id="{BF5F16BC-FF4F-4097-A6BB-6C3E543F3EB3}"/>
              </a:ext>
            </a:extLst>
          </p:cNvPr>
          <p:cNvSpPr>
            <a:spLocks noChangeShapeType="1"/>
          </p:cNvSpPr>
          <p:nvPr/>
        </p:nvSpPr>
        <p:spPr bwMode="auto">
          <a:xfrm flipH="1">
            <a:off x="8179407" y="6304395"/>
            <a:ext cx="719137"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65" name="Line 50">
            <a:extLst>
              <a:ext uri="{FF2B5EF4-FFF2-40B4-BE49-F238E27FC236}">
                <a16:creationId xmlns:a16="http://schemas.microsoft.com/office/drawing/2014/main" id="{F78BCE28-2AC0-4334-A5D2-A29B5566B2EC}"/>
              </a:ext>
            </a:extLst>
          </p:cNvPr>
          <p:cNvSpPr>
            <a:spLocks noChangeShapeType="1"/>
          </p:cNvSpPr>
          <p:nvPr/>
        </p:nvSpPr>
        <p:spPr bwMode="auto">
          <a:xfrm>
            <a:off x="7314219" y="4791508"/>
            <a:ext cx="1225550"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66" name="Line 51">
            <a:extLst>
              <a:ext uri="{FF2B5EF4-FFF2-40B4-BE49-F238E27FC236}">
                <a16:creationId xmlns:a16="http://schemas.microsoft.com/office/drawing/2014/main" id="{278D610D-B302-468C-B50E-0CDC1DFCEE9C}"/>
              </a:ext>
            </a:extLst>
          </p:cNvPr>
          <p:cNvSpPr>
            <a:spLocks noChangeShapeType="1"/>
          </p:cNvSpPr>
          <p:nvPr/>
        </p:nvSpPr>
        <p:spPr bwMode="auto">
          <a:xfrm>
            <a:off x="8539769" y="4791508"/>
            <a:ext cx="0" cy="136842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67" name="Line 52">
            <a:extLst>
              <a:ext uri="{FF2B5EF4-FFF2-40B4-BE49-F238E27FC236}">
                <a16:creationId xmlns:a16="http://schemas.microsoft.com/office/drawing/2014/main" id="{4A357A70-ABF7-4060-8A1D-753491CDDFE8}"/>
              </a:ext>
            </a:extLst>
          </p:cNvPr>
          <p:cNvSpPr>
            <a:spLocks noChangeShapeType="1"/>
          </p:cNvSpPr>
          <p:nvPr/>
        </p:nvSpPr>
        <p:spPr bwMode="auto">
          <a:xfrm flipH="1">
            <a:off x="8179407" y="6159933"/>
            <a:ext cx="360362"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Tree>
    <p:extLst>
      <p:ext uri="{BB962C8B-B14F-4D97-AF65-F5344CB8AC3E}">
        <p14:creationId xmlns:p14="http://schemas.microsoft.com/office/powerpoint/2010/main" val="1637180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22"/>
                                        </p:tgtEl>
                                        <p:attrNameLst>
                                          <p:attrName>style.visibility</p:attrName>
                                        </p:attrNameLst>
                                      </p:cBhvr>
                                      <p:to>
                                        <p:strVal val="visible"/>
                                      </p:to>
                                    </p:set>
                                    <p:anim by="(-#ppt_w*2)" calcmode="lin" valueType="num">
                                      <p:cBhvr rctx="PPT">
                                        <p:cTn id="12" dur="500" autoRev="1" fill="hold">
                                          <p:stCondLst>
                                            <p:cond delay="0"/>
                                          </p:stCondLst>
                                        </p:cTn>
                                        <p:tgtEl>
                                          <p:spTgt spid="22"/>
                                        </p:tgtEl>
                                        <p:attrNameLst>
                                          <p:attrName>ppt_w</p:attrName>
                                        </p:attrNameLst>
                                      </p:cBhvr>
                                    </p:anim>
                                    <p:anim by="(#ppt_w*0.50)" calcmode="lin" valueType="num">
                                      <p:cBhvr>
                                        <p:cTn id="13" dur="500" decel="50000" autoRev="1" fill="hold">
                                          <p:stCondLst>
                                            <p:cond delay="0"/>
                                          </p:stCondLst>
                                        </p:cTn>
                                        <p:tgtEl>
                                          <p:spTgt spid="22"/>
                                        </p:tgtEl>
                                        <p:attrNameLst>
                                          <p:attrName>ppt_x</p:attrName>
                                        </p:attrNameLst>
                                      </p:cBhvr>
                                    </p:anim>
                                    <p:anim from="(-#ppt_h/2)" to="(#ppt_y)" calcmode="lin" valueType="num">
                                      <p:cBhvr>
                                        <p:cTn id="14" dur="1000" fill="hold">
                                          <p:stCondLst>
                                            <p:cond delay="0"/>
                                          </p:stCondLst>
                                        </p:cTn>
                                        <p:tgtEl>
                                          <p:spTgt spid="22"/>
                                        </p:tgtEl>
                                        <p:attrNameLst>
                                          <p:attrName>ppt_y</p:attrName>
                                        </p:attrNameLst>
                                      </p:cBhvr>
                                    </p:anim>
                                    <p:animRot by="21600000">
                                      <p:cBhvr>
                                        <p:cTn id="15" dur="1000" fill="hold">
                                          <p:stCondLst>
                                            <p:cond delay="0"/>
                                          </p:stCondLst>
                                        </p:cTn>
                                        <p:tgtEl>
                                          <p:spTgt spid="22"/>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blinds(horizontal)">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blinds(horizontal)">
                                      <p:cBhvr>
                                        <p:cTn id="30" dur="5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blinds(horizontal)">
                                      <p:cBhvr>
                                        <p:cTn id="35" dur="500"/>
                                        <p:tgtEl>
                                          <p:spTgt spid="33"/>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blinds(horizontal)">
                                      <p:cBhvr>
                                        <p:cTn id="40" dur="500"/>
                                        <p:tgtEl>
                                          <p:spTgt spid="17"/>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blinds(horizontal)">
                                      <p:cBhvr>
                                        <p:cTn id="45" dur="500"/>
                                        <p:tgtEl>
                                          <p:spTgt spid="34"/>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blinds(horizontal)">
                                      <p:cBhvr>
                                        <p:cTn id="50" dur="500"/>
                                        <p:tgtEl>
                                          <p:spTgt spid="11"/>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nodeType="click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blinds(horizontal)">
                                      <p:cBhvr>
                                        <p:cTn id="55" dur="500"/>
                                        <p:tgtEl>
                                          <p:spTgt spid="42"/>
                                        </p:tgtEl>
                                      </p:cBhvr>
                                    </p:animEffec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nodeType="click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blinds(horizontal)">
                                      <p:cBhvr>
                                        <p:cTn id="60" dur="500"/>
                                        <p:tgtEl>
                                          <p:spTgt spid="39"/>
                                        </p:tgtEl>
                                      </p:cBhvr>
                                    </p:animEffect>
                                  </p:childTnLst>
                                </p:cTn>
                              </p:par>
                            </p:childTnLst>
                          </p:cTn>
                        </p:par>
                      </p:childTnLst>
                    </p:cTn>
                  </p:par>
                  <p:par>
                    <p:cTn id="61" fill="hold">
                      <p:stCondLst>
                        <p:cond delay="indefinite"/>
                      </p:stCondLst>
                      <p:childTnLst>
                        <p:par>
                          <p:cTn id="62" fill="hold">
                            <p:stCondLst>
                              <p:cond delay="0"/>
                            </p:stCondLst>
                            <p:childTnLst>
                              <p:par>
                                <p:cTn id="63" presetID="3" presetClass="entr" presetSubtype="10" fill="hold" nodeType="click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blinds(horizontal)">
                                      <p:cBhvr>
                                        <p:cTn id="65" dur="500"/>
                                        <p:tgtEl>
                                          <p:spTgt spid="40"/>
                                        </p:tgtEl>
                                      </p:cBhvr>
                                    </p:animEffect>
                                  </p:childTnLst>
                                </p:cTn>
                              </p:par>
                            </p:childTnLst>
                          </p:cTn>
                        </p:par>
                      </p:childTnLst>
                    </p:cTn>
                  </p:par>
                  <p:par>
                    <p:cTn id="66" fill="hold">
                      <p:stCondLst>
                        <p:cond delay="indefinite"/>
                      </p:stCondLst>
                      <p:childTnLst>
                        <p:par>
                          <p:cTn id="67" fill="hold">
                            <p:stCondLst>
                              <p:cond delay="0"/>
                            </p:stCondLst>
                            <p:childTnLst>
                              <p:par>
                                <p:cTn id="68" presetID="3" presetClass="entr" presetSubtype="10" fill="hold" grpId="0" nodeType="click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blinds(horizontal)">
                                      <p:cBhvr>
                                        <p:cTn id="70" dur="500"/>
                                        <p:tgtEl>
                                          <p:spTgt spid="14"/>
                                        </p:tgtEl>
                                      </p:cBhvr>
                                    </p:animEffect>
                                  </p:childTnLst>
                                </p:cTn>
                              </p:par>
                            </p:childTnLst>
                          </p:cTn>
                        </p:par>
                      </p:childTnLst>
                    </p:cTn>
                  </p:par>
                  <p:par>
                    <p:cTn id="71" fill="hold">
                      <p:stCondLst>
                        <p:cond delay="indefinite"/>
                      </p:stCondLst>
                      <p:childTnLst>
                        <p:par>
                          <p:cTn id="72" fill="hold">
                            <p:stCondLst>
                              <p:cond delay="0"/>
                            </p:stCondLst>
                            <p:childTnLst>
                              <p:par>
                                <p:cTn id="73" presetID="3" presetClass="entr" presetSubtype="10" fill="hold" nodeType="click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blinds(horizontal)">
                                      <p:cBhvr>
                                        <p:cTn id="75" dur="500"/>
                                        <p:tgtEl>
                                          <p:spTgt spid="41"/>
                                        </p:tgtEl>
                                      </p:cBhvr>
                                    </p:animEffect>
                                  </p:childTnLst>
                                </p:cTn>
                              </p:par>
                            </p:childTnLst>
                          </p:cTn>
                        </p:par>
                      </p:childTnLst>
                    </p:cTn>
                  </p:par>
                  <p:par>
                    <p:cTn id="76" fill="hold">
                      <p:stCondLst>
                        <p:cond delay="indefinite"/>
                      </p:stCondLst>
                      <p:childTnLst>
                        <p:par>
                          <p:cTn id="77" fill="hold">
                            <p:stCondLst>
                              <p:cond delay="0"/>
                            </p:stCondLst>
                            <p:childTnLst>
                              <p:par>
                                <p:cTn id="78" presetID="3" presetClass="entr" presetSubtype="10" fill="hold" grpId="0" nodeType="clickEffect">
                                  <p:stCondLst>
                                    <p:cond delay="0"/>
                                  </p:stCondLst>
                                  <p:childTnLst>
                                    <p:set>
                                      <p:cBhvr>
                                        <p:cTn id="79" dur="1" fill="hold">
                                          <p:stCondLst>
                                            <p:cond delay="0"/>
                                          </p:stCondLst>
                                        </p:cTn>
                                        <p:tgtEl>
                                          <p:spTgt spid="15"/>
                                        </p:tgtEl>
                                        <p:attrNameLst>
                                          <p:attrName>style.visibility</p:attrName>
                                        </p:attrNameLst>
                                      </p:cBhvr>
                                      <p:to>
                                        <p:strVal val="visible"/>
                                      </p:to>
                                    </p:set>
                                    <p:animEffect transition="in" filter="blinds(horizontal)">
                                      <p:cBhvr>
                                        <p:cTn id="80" dur="500"/>
                                        <p:tgtEl>
                                          <p:spTgt spid="15"/>
                                        </p:tgtEl>
                                      </p:cBhvr>
                                    </p:animEffect>
                                  </p:childTnLst>
                                </p:cTn>
                              </p:par>
                            </p:childTnLst>
                          </p:cTn>
                        </p:par>
                      </p:childTnLst>
                    </p:cTn>
                  </p:par>
                  <p:par>
                    <p:cTn id="81" fill="hold">
                      <p:stCondLst>
                        <p:cond delay="indefinite"/>
                      </p:stCondLst>
                      <p:childTnLst>
                        <p:par>
                          <p:cTn id="82" fill="hold">
                            <p:stCondLst>
                              <p:cond delay="0"/>
                            </p:stCondLst>
                            <p:childTnLst>
                              <p:par>
                                <p:cTn id="83" presetID="3" presetClass="entr" presetSubtype="10" fill="hold" nodeType="click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blinds(horizontal)">
                                      <p:cBhvr>
                                        <p:cTn id="85" dur="500"/>
                                        <p:tgtEl>
                                          <p:spTgt spid="36"/>
                                        </p:tgtEl>
                                      </p:cBhvr>
                                    </p:animEffect>
                                  </p:childTnLst>
                                </p:cTn>
                              </p:par>
                            </p:childTnLst>
                          </p:cTn>
                        </p:par>
                      </p:childTnLst>
                    </p:cTn>
                  </p:par>
                  <p:par>
                    <p:cTn id="86" fill="hold">
                      <p:stCondLst>
                        <p:cond delay="indefinite"/>
                      </p:stCondLst>
                      <p:childTnLst>
                        <p:par>
                          <p:cTn id="87" fill="hold">
                            <p:stCondLst>
                              <p:cond delay="0"/>
                            </p:stCondLst>
                            <p:childTnLst>
                              <p:par>
                                <p:cTn id="88" presetID="3" presetClass="entr" presetSubtype="10" fill="hold" nodeType="click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blinds(horizontal)">
                                      <p:cBhvr>
                                        <p:cTn id="90" dur="500"/>
                                        <p:tgtEl>
                                          <p:spTgt spid="37"/>
                                        </p:tgtEl>
                                      </p:cBhvr>
                                    </p:animEffect>
                                  </p:childTnLst>
                                </p:cTn>
                              </p:par>
                            </p:childTnLst>
                          </p:cTn>
                        </p:par>
                      </p:childTnLst>
                    </p:cTn>
                  </p:par>
                  <p:par>
                    <p:cTn id="91" fill="hold">
                      <p:stCondLst>
                        <p:cond delay="indefinite"/>
                      </p:stCondLst>
                      <p:childTnLst>
                        <p:par>
                          <p:cTn id="92" fill="hold">
                            <p:stCondLst>
                              <p:cond delay="0"/>
                            </p:stCondLst>
                            <p:childTnLst>
                              <p:par>
                                <p:cTn id="93" presetID="3" presetClass="entr" presetSubtype="10" fill="hold" nodeType="click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blinds(horizontal)">
                                      <p:cBhvr>
                                        <p:cTn id="95" dur="500"/>
                                        <p:tgtEl>
                                          <p:spTgt spid="35"/>
                                        </p:tgtEl>
                                      </p:cBhvr>
                                    </p:animEffect>
                                  </p:childTnLst>
                                </p:cTn>
                              </p:par>
                            </p:childTnLst>
                          </p:cTn>
                        </p:par>
                      </p:childTnLst>
                    </p:cTn>
                  </p:par>
                  <p:par>
                    <p:cTn id="96" fill="hold">
                      <p:stCondLst>
                        <p:cond delay="indefinite"/>
                      </p:stCondLst>
                      <p:childTnLst>
                        <p:par>
                          <p:cTn id="97" fill="hold">
                            <p:stCondLst>
                              <p:cond delay="0"/>
                            </p:stCondLst>
                            <p:childTnLst>
                              <p:par>
                                <p:cTn id="98" presetID="3" presetClass="entr" presetSubtype="10" fill="hold" nodeType="click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blinds(horizontal)">
                                      <p:cBhvr>
                                        <p:cTn id="100" dur="500"/>
                                        <p:tgtEl>
                                          <p:spTgt spid="38"/>
                                        </p:tgtEl>
                                      </p:cBhvr>
                                    </p:animEffect>
                                  </p:childTnLst>
                                </p:cTn>
                              </p:par>
                            </p:childTnLst>
                          </p:cTn>
                        </p:par>
                      </p:childTnLst>
                    </p:cTn>
                  </p:par>
                  <p:par>
                    <p:cTn id="101" fill="hold">
                      <p:stCondLst>
                        <p:cond delay="indefinite"/>
                      </p:stCondLst>
                      <p:childTnLst>
                        <p:par>
                          <p:cTn id="102" fill="hold">
                            <p:stCondLst>
                              <p:cond delay="0"/>
                            </p:stCondLst>
                            <p:childTnLst>
                              <p:par>
                                <p:cTn id="103" presetID="3" presetClass="entr" presetSubtype="10" fill="hold" grpId="0" nodeType="click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blinds(horizontal)">
                                      <p:cBhvr>
                                        <p:cTn id="105" dur="500"/>
                                        <p:tgtEl>
                                          <p:spTgt spid="16"/>
                                        </p:tgtEl>
                                      </p:cBhvr>
                                    </p:animEffect>
                                  </p:childTnLst>
                                </p:cTn>
                              </p:par>
                            </p:childTnLst>
                          </p:cTn>
                        </p:par>
                      </p:childTnLst>
                    </p:cTn>
                  </p:par>
                  <p:par>
                    <p:cTn id="106" fill="hold">
                      <p:stCondLst>
                        <p:cond delay="indefinite"/>
                      </p:stCondLst>
                      <p:childTnLst>
                        <p:par>
                          <p:cTn id="107" fill="hold">
                            <p:stCondLst>
                              <p:cond delay="0"/>
                            </p:stCondLst>
                            <p:childTnLst>
                              <p:par>
                                <p:cTn id="108" presetID="3" presetClass="entr" presetSubtype="10" fill="hold" nodeType="click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blinds(horizontal)">
                                      <p:cBhvr>
                                        <p:cTn id="110" dur="500"/>
                                        <p:tgtEl>
                                          <p:spTgt spid="45"/>
                                        </p:tgtEl>
                                      </p:cBhvr>
                                    </p:animEffect>
                                  </p:childTnLst>
                                </p:cTn>
                              </p:par>
                            </p:childTnLst>
                          </p:cTn>
                        </p:par>
                      </p:childTnLst>
                    </p:cTn>
                  </p:par>
                  <p:par>
                    <p:cTn id="111" fill="hold">
                      <p:stCondLst>
                        <p:cond delay="indefinite"/>
                      </p:stCondLst>
                      <p:childTnLst>
                        <p:par>
                          <p:cTn id="112" fill="hold">
                            <p:stCondLst>
                              <p:cond delay="0"/>
                            </p:stCondLst>
                            <p:childTnLst>
                              <p:par>
                                <p:cTn id="113" presetID="3" presetClass="entr" presetSubtype="10" fill="hold" nodeType="clickEffect">
                                  <p:stCondLst>
                                    <p:cond delay="0"/>
                                  </p:stCondLst>
                                  <p:childTnLst>
                                    <p:set>
                                      <p:cBhvr>
                                        <p:cTn id="114" dur="1" fill="hold">
                                          <p:stCondLst>
                                            <p:cond delay="0"/>
                                          </p:stCondLst>
                                        </p:cTn>
                                        <p:tgtEl>
                                          <p:spTgt spid="43"/>
                                        </p:tgtEl>
                                        <p:attrNameLst>
                                          <p:attrName>style.visibility</p:attrName>
                                        </p:attrNameLst>
                                      </p:cBhvr>
                                      <p:to>
                                        <p:strVal val="visible"/>
                                      </p:to>
                                    </p:set>
                                    <p:animEffect transition="in" filter="blinds(horizontal)">
                                      <p:cBhvr>
                                        <p:cTn id="115" dur="500"/>
                                        <p:tgtEl>
                                          <p:spTgt spid="43"/>
                                        </p:tgtEl>
                                      </p:cBhvr>
                                    </p:animEffect>
                                  </p:childTnLst>
                                </p:cTn>
                              </p:par>
                            </p:childTnLst>
                          </p:cTn>
                        </p:par>
                      </p:childTnLst>
                    </p:cTn>
                  </p:par>
                  <p:par>
                    <p:cTn id="116" fill="hold">
                      <p:stCondLst>
                        <p:cond delay="indefinite"/>
                      </p:stCondLst>
                      <p:childTnLst>
                        <p:par>
                          <p:cTn id="117" fill="hold">
                            <p:stCondLst>
                              <p:cond delay="0"/>
                            </p:stCondLst>
                            <p:childTnLst>
                              <p:par>
                                <p:cTn id="118" presetID="3" presetClass="entr" presetSubtype="10" fill="hold" nodeType="clickEffect">
                                  <p:stCondLst>
                                    <p:cond delay="0"/>
                                  </p:stCondLst>
                                  <p:childTnLst>
                                    <p:set>
                                      <p:cBhvr>
                                        <p:cTn id="119" dur="1" fill="hold">
                                          <p:stCondLst>
                                            <p:cond delay="0"/>
                                          </p:stCondLst>
                                        </p:cTn>
                                        <p:tgtEl>
                                          <p:spTgt spid="46"/>
                                        </p:tgtEl>
                                        <p:attrNameLst>
                                          <p:attrName>style.visibility</p:attrName>
                                        </p:attrNameLst>
                                      </p:cBhvr>
                                      <p:to>
                                        <p:strVal val="visible"/>
                                      </p:to>
                                    </p:set>
                                    <p:animEffect transition="in" filter="blinds(horizontal)">
                                      <p:cBhvr>
                                        <p:cTn id="120" dur="500"/>
                                        <p:tgtEl>
                                          <p:spTgt spid="46"/>
                                        </p:tgtEl>
                                      </p:cBhvr>
                                    </p:animEffect>
                                  </p:childTnLst>
                                </p:cTn>
                              </p:par>
                            </p:childTnLst>
                          </p:cTn>
                        </p:par>
                      </p:childTnLst>
                    </p:cTn>
                  </p:par>
                  <p:par>
                    <p:cTn id="121" fill="hold">
                      <p:stCondLst>
                        <p:cond delay="indefinite"/>
                      </p:stCondLst>
                      <p:childTnLst>
                        <p:par>
                          <p:cTn id="122" fill="hold">
                            <p:stCondLst>
                              <p:cond delay="0"/>
                            </p:stCondLst>
                            <p:childTnLst>
                              <p:par>
                                <p:cTn id="123" presetID="3" presetClass="entr" presetSubtype="10" fill="hold" grpId="0" nodeType="clickEffect">
                                  <p:stCondLst>
                                    <p:cond delay="0"/>
                                  </p:stCondLst>
                                  <p:childTnLst>
                                    <p:set>
                                      <p:cBhvr>
                                        <p:cTn id="124" dur="1" fill="hold">
                                          <p:stCondLst>
                                            <p:cond delay="0"/>
                                          </p:stCondLst>
                                        </p:cTn>
                                        <p:tgtEl>
                                          <p:spTgt spid="19"/>
                                        </p:tgtEl>
                                        <p:attrNameLst>
                                          <p:attrName>style.visibility</p:attrName>
                                        </p:attrNameLst>
                                      </p:cBhvr>
                                      <p:to>
                                        <p:strVal val="visible"/>
                                      </p:to>
                                    </p:set>
                                    <p:animEffect transition="in" filter="blinds(horizontal)">
                                      <p:cBhvr>
                                        <p:cTn id="125" dur="500"/>
                                        <p:tgtEl>
                                          <p:spTgt spid="19"/>
                                        </p:tgtEl>
                                      </p:cBhvr>
                                    </p:animEffect>
                                  </p:childTnLst>
                                </p:cTn>
                              </p:par>
                            </p:childTnLst>
                          </p:cTn>
                        </p:par>
                      </p:childTnLst>
                    </p:cTn>
                  </p:par>
                  <p:par>
                    <p:cTn id="126" fill="hold">
                      <p:stCondLst>
                        <p:cond delay="indefinite"/>
                      </p:stCondLst>
                      <p:childTnLst>
                        <p:par>
                          <p:cTn id="127" fill="hold">
                            <p:stCondLst>
                              <p:cond delay="0"/>
                            </p:stCondLst>
                            <p:childTnLst>
                              <p:par>
                                <p:cTn id="128" presetID="3" presetClass="entr" presetSubtype="10" fill="hold" nodeType="clickEffect">
                                  <p:stCondLst>
                                    <p:cond delay="0"/>
                                  </p:stCondLst>
                                  <p:childTnLst>
                                    <p:set>
                                      <p:cBhvr>
                                        <p:cTn id="129" dur="1" fill="hold">
                                          <p:stCondLst>
                                            <p:cond delay="0"/>
                                          </p:stCondLst>
                                        </p:cTn>
                                        <p:tgtEl>
                                          <p:spTgt spid="47"/>
                                        </p:tgtEl>
                                        <p:attrNameLst>
                                          <p:attrName>style.visibility</p:attrName>
                                        </p:attrNameLst>
                                      </p:cBhvr>
                                      <p:to>
                                        <p:strVal val="visible"/>
                                      </p:to>
                                    </p:set>
                                    <p:animEffect transition="in" filter="blinds(horizontal)">
                                      <p:cBhvr>
                                        <p:cTn id="130" dur="500"/>
                                        <p:tgtEl>
                                          <p:spTgt spid="47"/>
                                        </p:tgtEl>
                                      </p:cBhvr>
                                    </p:animEffect>
                                  </p:childTnLst>
                                </p:cTn>
                              </p:par>
                            </p:childTnLst>
                          </p:cTn>
                        </p:par>
                      </p:childTnLst>
                    </p:cTn>
                  </p:par>
                  <p:par>
                    <p:cTn id="131" fill="hold">
                      <p:stCondLst>
                        <p:cond delay="indefinite"/>
                      </p:stCondLst>
                      <p:childTnLst>
                        <p:par>
                          <p:cTn id="132" fill="hold">
                            <p:stCondLst>
                              <p:cond delay="0"/>
                            </p:stCondLst>
                            <p:childTnLst>
                              <p:par>
                                <p:cTn id="133" presetID="3" presetClass="entr" presetSubtype="10" fill="hold" grpId="0" nodeType="click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blinds(horizontal)">
                                      <p:cBhvr>
                                        <p:cTn id="135" dur="500"/>
                                        <p:tgtEl>
                                          <p:spTgt spid="18"/>
                                        </p:tgtEl>
                                      </p:cBhvr>
                                    </p:animEffect>
                                  </p:childTnLst>
                                </p:cTn>
                              </p:par>
                            </p:childTnLst>
                          </p:cTn>
                        </p:par>
                      </p:childTnLst>
                    </p:cTn>
                  </p:par>
                  <p:par>
                    <p:cTn id="136" fill="hold">
                      <p:stCondLst>
                        <p:cond delay="indefinite"/>
                      </p:stCondLst>
                      <p:childTnLst>
                        <p:par>
                          <p:cTn id="137" fill="hold">
                            <p:stCondLst>
                              <p:cond delay="0"/>
                            </p:stCondLst>
                            <p:childTnLst>
                              <p:par>
                                <p:cTn id="138" presetID="3" presetClass="entr" presetSubtype="10" fill="hold" grpId="0" nodeType="clickEffect">
                                  <p:stCondLst>
                                    <p:cond delay="0"/>
                                  </p:stCondLst>
                                  <p:childTnLst>
                                    <p:set>
                                      <p:cBhvr>
                                        <p:cTn id="139" dur="1" fill="hold">
                                          <p:stCondLst>
                                            <p:cond delay="0"/>
                                          </p:stCondLst>
                                        </p:cTn>
                                        <p:tgtEl>
                                          <p:spTgt spid="20"/>
                                        </p:tgtEl>
                                        <p:attrNameLst>
                                          <p:attrName>style.visibility</p:attrName>
                                        </p:attrNameLst>
                                      </p:cBhvr>
                                      <p:to>
                                        <p:strVal val="visible"/>
                                      </p:to>
                                    </p:set>
                                    <p:animEffect transition="in" filter="blinds(horizontal)">
                                      <p:cBhvr>
                                        <p:cTn id="140" dur="500"/>
                                        <p:tgtEl>
                                          <p:spTgt spid="20"/>
                                        </p:tgtEl>
                                      </p:cBhvr>
                                    </p:animEffect>
                                  </p:childTnLst>
                                </p:cTn>
                              </p:par>
                            </p:childTnLst>
                          </p:cTn>
                        </p:par>
                      </p:childTnLst>
                    </p:cTn>
                  </p:par>
                  <p:par>
                    <p:cTn id="141" fill="hold">
                      <p:stCondLst>
                        <p:cond delay="indefinite"/>
                      </p:stCondLst>
                      <p:childTnLst>
                        <p:par>
                          <p:cTn id="142" fill="hold">
                            <p:stCondLst>
                              <p:cond delay="0"/>
                            </p:stCondLst>
                            <p:childTnLst>
                              <p:par>
                                <p:cTn id="143" presetID="3" presetClass="entr" presetSubtype="10" fill="hold" nodeType="clickEffect">
                                  <p:stCondLst>
                                    <p:cond delay="0"/>
                                  </p:stCondLst>
                                  <p:childTnLst>
                                    <p:set>
                                      <p:cBhvr>
                                        <p:cTn id="144" dur="1" fill="hold">
                                          <p:stCondLst>
                                            <p:cond delay="0"/>
                                          </p:stCondLst>
                                        </p:cTn>
                                        <p:tgtEl>
                                          <p:spTgt spid="55"/>
                                        </p:tgtEl>
                                        <p:attrNameLst>
                                          <p:attrName>style.visibility</p:attrName>
                                        </p:attrNameLst>
                                      </p:cBhvr>
                                      <p:to>
                                        <p:strVal val="visible"/>
                                      </p:to>
                                    </p:set>
                                    <p:animEffect transition="in" filter="blinds(horizontal)">
                                      <p:cBhvr>
                                        <p:cTn id="145" dur="500"/>
                                        <p:tgtEl>
                                          <p:spTgt spid="55"/>
                                        </p:tgtEl>
                                      </p:cBhvr>
                                    </p:animEffect>
                                  </p:childTnLst>
                                </p:cTn>
                              </p:par>
                            </p:childTnLst>
                          </p:cTn>
                        </p:par>
                      </p:childTnLst>
                    </p:cTn>
                  </p:par>
                  <p:par>
                    <p:cTn id="146" fill="hold">
                      <p:stCondLst>
                        <p:cond delay="indefinite"/>
                      </p:stCondLst>
                      <p:childTnLst>
                        <p:par>
                          <p:cTn id="147" fill="hold">
                            <p:stCondLst>
                              <p:cond delay="0"/>
                            </p:stCondLst>
                            <p:childTnLst>
                              <p:par>
                                <p:cTn id="148" presetID="3" presetClass="entr" presetSubtype="10" fill="hold" nodeType="clickEffect">
                                  <p:stCondLst>
                                    <p:cond delay="0"/>
                                  </p:stCondLst>
                                  <p:childTnLst>
                                    <p:set>
                                      <p:cBhvr>
                                        <p:cTn id="149" dur="1" fill="hold">
                                          <p:stCondLst>
                                            <p:cond delay="0"/>
                                          </p:stCondLst>
                                        </p:cTn>
                                        <p:tgtEl>
                                          <p:spTgt spid="52"/>
                                        </p:tgtEl>
                                        <p:attrNameLst>
                                          <p:attrName>style.visibility</p:attrName>
                                        </p:attrNameLst>
                                      </p:cBhvr>
                                      <p:to>
                                        <p:strVal val="visible"/>
                                      </p:to>
                                    </p:set>
                                    <p:animEffect transition="in" filter="blinds(horizontal)">
                                      <p:cBhvr>
                                        <p:cTn id="150" dur="500"/>
                                        <p:tgtEl>
                                          <p:spTgt spid="52"/>
                                        </p:tgtEl>
                                      </p:cBhvr>
                                    </p:animEffect>
                                  </p:childTnLst>
                                </p:cTn>
                              </p:par>
                            </p:childTnLst>
                          </p:cTn>
                        </p:par>
                      </p:childTnLst>
                    </p:cTn>
                  </p:par>
                  <p:par>
                    <p:cTn id="151" fill="hold">
                      <p:stCondLst>
                        <p:cond delay="indefinite"/>
                      </p:stCondLst>
                      <p:childTnLst>
                        <p:par>
                          <p:cTn id="152" fill="hold">
                            <p:stCondLst>
                              <p:cond delay="0"/>
                            </p:stCondLst>
                            <p:childTnLst>
                              <p:par>
                                <p:cTn id="153" presetID="3" presetClass="entr" presetSubtype="10" fill="hold" nodeType="clickEffect">
                                  <p:stCondLst>
                                    <p:cond delay="0"/>
                                  </p:stCondLst>
                                  <p:childTnLst>
                                    <p:set>
                                      <p:cBhvr>
                                        <p:cTn id="154" dur="1" fill="hold">
                                          <p:stCondLst>
                                            <p:cond delay="0"/>
                                          </p:stCondLst>
                                        </p:cTn>
                                        <p:tgtEl>
                                          <p:spTgt spid="53"/>
                                        </p:tgtEl>
                                        <p:attrNameLst>
                                          <p:attrName>style.visibility</p:attrName>
                                        </p:attrNameLst>
                                      </p:cBhvr>
                                      <p:to>
                                        <p:strVal val="visible"/>
                                      </p:to>
                                    </p:set>
                                    <p:animEffect transition="in" filter="blinds(horizontal)">
                                      <p:cBhvr>
                                        <p:cTn id="155" dur="500"/>
                                        <p:tgtEl>
                                          <p:spTgt spid="53"/>
                                        </p:tgtEl>
                                      </p:cBhvr>
                                    </p:animEffect>
                                  </p:childTnLst>
                                </p:cTn>
                              </p:par>
                            </p:childTnLst>
                          </p:cTn>
                        </p:par>
                      </p:childTnLst>
                    </p:cTn>
                  </p:par>
                  <p:par>
                    <p:cTn id="156" fill="hold">
                      <p:stCondLst>
                        <p:cond delay="indefinite"/>
                      </p:stCondLst>
                      <p:childTnLst>
                        <p:par>
                          <p:cTn id="157" fill="hold">
                            <p:stCondLst>
                              <p:cond delay="0"/>
                            </p:stCondLst>
                            <p:childTnLst>
                              <p:par>
                                <p:cTn id="158" presetID="3" presetClass="entr" presetSubtype="10" fill="hold" grpId="0" nodeType="clickEffect">
                                  <p:stCondLst>
                                    <p:cond delay="0"/>
                                  </p:stCondLst>
                                  <p:childTnLst>
                                    <p:set>
                                      <p:cBhvr>
                                        <p:cTn id="159" dur="1" fill="hold">
                                          <p:stCondLst>
                                            <p:cond delay="0"/>
                                          </p:stCondLst>
                                        </p:cTn>
                                        <p:tgtEl>
                                          <p:spTgt spid="21"/>
                                        </p:tgtEl>
                                        <p:attrNameLst>
                                          <p:attrName>style.visibility</p:attrName>
                                        </p:attrNameLst>
                                      </p:cBhvr>
                                      <p:to>
                                        <p:strVal val="visible"/>
                                      </p:to>
                                    </p:set>
                                    <p:animEffect transition="in" filter="blinds(horizontal)">
                                      <p:cBhvr>
                                        <p:cTn id="160" dur="500"/>
                                        <p:tgtEl>
                                          <p:spTgt spid="21"/>
                                        </p:tgtEl>
                                      </p:cBhvr>
                                    </p:animEffect>
                                  </p:childTnLst>
                                </p:cTn>
                              </p:par>
                            </p:childTnLst>
                          </p:cTn>
                        </p:par>
                      </p:childTnLst>
                    </p:cTn>
                  </p:par>
                  <p:par>
                    <p:cTn id="161" fill="hold">
                      <p:stCondLst>
                        <p:cond delay="indefinite"/>
                      </p:stCondLst>
                      <p:childTnLst>
                        <p:par>
                          <p:cTn id="162" fill="hold">
                            <p:stCondLst>
                              <p:cond delay="0"/>
                            </p:stCondLst>
                            <p:childTnLst>
                              <p:par>
                                <p:cTn id="163" presetID="3" presetClass="entr" presetSubtype="10" fill="hold" nodeType="clickEffect">
                                  <p:stCondLst>
                                    <p:cond delay="0"/>
                                  </p:stCondLst>
                                  <p:childTnLst>
                                    <p:set>
                                      <p:cBhvr>
                                        <p:cTn id="164" dur="1" fill="hold">
                                          <p:stCondLst>
                                            <p:cond delay="0"/>
                                          </p:stCondLst>
                                        </p:cTn>
                                        <p:tgtEl>
                                          <p:spTgt spid="54"/>
                                        </p:tgtEl>
                                        <p:attrNameLst>
                                          <p:attrName>style.visibility</p:attrName>
                                        </p:attrNameLst>
                                      </p:cBhvr>
                                      <p:to>
                                        <p:strVal val="visible"/>
                                      </p:to>
                                    </p:set>
                                    <p:animEffect transition="in" filter="blinds(horizontal)">
                                      <p:cBhvr>
                                        <p:cTn id="165" dur="500"/>
                                        <p:tgtEl>
                                          <p:spTgt spid="54"/>
                                        </p:tgtEl>
                                      </p:cBhvr>
                                    </p:animEffect>
                                  </p:childTnLst>
                                </p:cTn>
                              </p:par>
                            </p:childTnLst>
                          </p:cTn>
                        </p:par>
                      </p:childTnLst>
                    </p:cTn>
                  </p:par>
                  <p:par>
                    <p:cTn id="166" fill="hold">
                      <p:stCondLst>
                        <p:cond delay="indefinite"/>
                      </p:stCondLst>
                      <p:childTnLst>
                        <p:par>
                          <p:cTn id="167" fill="hold">
                            <p:stCondLst>
                              <p:cond delay="0"/>
                            </p:stCondLst>
                            <p:childTnLst>
                              <p:par>
                                <p:cTn id="168" presetID="3" presetClass="entr" presetSubtype="10" fill="hold" grpId="0" nodeType="clickEffect">
                                  <p:stCondLst>
                                    <p:cond delay="0"/>
                                  </p:stCondLst>
                                  <p:childTnLst>
                                    <p:set>
                                      <p:cBhvr>
                                        <p:cTn id="169" dur="1" fill="hold">
                                          <p:stCondLst>
                                            <p:cond delay="0"/>
                                          </p:stCondLst>
                                        </p:cTn>
                                        <p:tgtEl>
                                          <p:spTgt spid="23"/>
                                        </p:tgtEl>
                                        <p:attrNameLst>
                                          <p:attrName>style.visibility</p:attrName>
                                        </p:attrNameLst>
                                      </p:cBhvr>
                                      <p:to>
                                        <p:strVal val="visible"/>
                                      </p:to>
                                    </p:set>
                                    <p:animEffect transition="in" filter="blinds(horizontal)">
                                      <p:cBhvr>
                                        <p:cTn id="170" dur="500"/>
                                        <p:tgtEl>
                                          <p:spTgt spid="23"/>
                                        </p:tgtEl>
                                      </p:cBhvr>
                                    </p:animEffect>
                                  </p:childTnLst>
                                </p:cTn>
                              </p:par>
                            </p:childTnLst>
                          </p:cTn>
                        </p:par>
                      </p:childTnLst>
                    </p:cTn>
                  </p:par>
                  <p:par>
                    <p:cTn id="171" fill="hold">
                      <p:stCondLst>
                        <p:cond delay="indefinite"/>
                      </p:stCondLst>
                      <p:childTnLst>
                        <p:par>
                          <p:cTn id="172" fill="hold">
                            <p:stCondLst>
                              <p:cond delay="0"/>
                            </p:stCondLst>
                            <p:childTnLst>
                              <p:par>
                                <p:cTn id="173" presetID="3" presetClass="entr" presetSubtype="10" fill="hold" nodeType="clickEffect">
                                  <p:stCondLst>
                                    <p:cond delay="0"/>
                                  </p:stCondLst>
                                  <p:childTnLst>
                                    <p:set>
                                      <p:cBhvr>
                                        <p:cTn id="174" dur="1" fill="hold">
                                          <p:stCondLst>
                                            <p:cond delay="0"/>
                                          </p:stCondLst>
                                        </p:cTn>
                                        <p:tgtEl>
                                          <p:spTgt spid="57"/>
                                        </p:tgtEl>
                                        <p:attrNameLst>
                                          <p:attrName>style.visibility</p:attrName>
                                        </p:attrNameLst>
                                      </p:cBhvr>
                                      <p:to>
                                        <p:strVal val="visible"/>
                                      </p:to>
                                    </p:set>
                                    <p:animEffect transition="in" filter="blinds(horizontal)">
                                      <p:cBhvr>
                                        <p:cTn id="175" dur="500"/>
                                        <p:tgtEl>
                                          <p:spTgt spid="57"/>
                                        </p:tgtEl>
                                      </p:cBhvr>
                                    </p:animEffect>
                                  </p:childTnLst>
                                </p:cTn>
                              </p:par>
                            </p:childTnLst>
                          </p:cTn>
                        </p:par>
                      </p:childTnLst>
                    </p:cTn>
                  </p:par>
                  <p:par>
                    <p:cTn id="176" fill="hold">
                      <p:stCondLst>
                        <p:cond delay="indefinite"/>
                      </p:stCondLst>
                      <p:childTnLst>
                        <p:par>
                          <p:cTn id="177" fill="hold">
                            <p:stCondLst>
                              <p:cond delay="0"/>
                            </p:stCondLst>
                            <p:childTnLst>
                              <p:par>
                                <p:cTn id="178" presetID="3" presetClass="entr" presetSubtype="10" fill="hold" nodeType="clickEffect">
                                  <p:stCondLst>
                                    <p:cond delay="0"/>
                                  </p:stCondLst>
                                  <p:childTnLst>
                                    <p:set>
                                      <p:cBhvr>
                                        <p:cTn id="179" dur="1" fill="hold">
                                          <p:stCondLst>
                                            <p:cond delay="0"/>
                                          </p:stCondLst>
                                        </p:cTn>
                                        <p:tgtEl>
                                          <p:spTgt spid="56"/>
                                        </p:tgtEl>
                                        <p:attrNameLst>
                                          <p:attrName>style.visibility</p:attrName>
                                        </p:attrNameLst>
                                      </p:cBhvr>
                                      <p:to>
                                        <p:strVal val="visible"/>
                                      </p:to>
                                    </p:set>
                                    <p:animEffect transition="in" filter="blinds(horizontal)">
                                      <p:cBhvr>
                                        <p:cTn id="180" dur="500"/>
                                        <p:tgtEl>
                                          <p:spTgt spid="56"/>
                                        </p:tgtEl>
                                      </p:cBhvr>
                                    </p:animEffect>
                                  </p:childTnLst>
                                </p:cTn>
                              </p:par>
                            </p:childTnLst>
                          </p:cTn>
                        </p:par>
                      </p:childTnLst>
                    </p:cTn>
                  </p:par>
                  <p:par>
                    <p:cTn id="181" fill="hold">
                      <p:stCondLst>
                        <p:cond delay="indefinite"/>
                      </p:stCondLst>
                      <p:childTnLst>
                        <p:par>
                          <p:cTn id="182" fill="hold">
                            <p:stCondLst>
                              <p:cond delay="0"/>
                            </p:stCondLst>
                            <p:childTnLst>
                              <p:par>
                                <p:cTn id="183" presetID="3" presetClass="entr" presetSubtype="10" fill="hold" nodeType="clickEffect">
                                  <p:stCondLst>
                                    <p:cond delay="0"/>
                                  </p:stCondLst>
                                  <p:childTnLst>
                                    <p:set>
                                      <p:cBhvr>
                                        <p:cTn id="184" dur="1" fill="hold">
                                          <p:stCondLst>
                                            <p:cond delay="0"/>
                                          </p:stCondLst>
                                        </p:cTn>
                                        <p:tgtEl>
                                          <p:spTgt spid="58"/>
                                        </p:tgtEl>
                                        <p:attrNameLst>
                                          <p:attrName>style.visibility</p:attrName>
                                        </p:attrNameLst>
                                      </p:cBhvr>
                                      <p:to>
                                        <p:strVal val="visible"/>
                                      </p:to>
                                    </p:set>
                                    <p:animEffect transition="in" filter="blinds(horizontal)">
                                      <p:cBhvr>
                                        <p:cTn id="185" dur="500"/>
                                        <p:tgtEl>
                                          <p:spTgt spid="58"/>
                                        </p:tgtEl>
                                      </p:cBhvr>
                                    </p:animEffect>
                                  </p:childTnLst>
                                </p:cTn>
                              </p:par>
                            </p:childTnLst>
                          </p:cTn>
                        </p:par>
                      </p:childTnLst>
                    </p:cTn>
                  </p:par>
                  <p:par>
                    <p:cTn id="186" fill="hold">
                      <p:stCondLst>
                        <p:cond delay="indefinite"/>
                      </p:stCondLst>
                      <p:childTnLst>
                        <p:par>
                          <p:cTn id="187" fill="hold">
                            <p:stCondLst>
                              <p:cond delay="0"/>
                            </p:stCondLst>
                            <p:childTnLst>
                              <p:par>
                                <p:cTn id="188" presetID="3" presetClass="entr" presetSubtype="10" fill="hold" nodeType="clickEffect">
                                  <p:stCondLst>
                                    <p:cond delay="0"/>
                                  </p:stCondLst>
                                  <p:childTnLst>
                                    <p:set>
                                      <p:cBhvr>
                                        <p:cTn id="189" dur="1" fill="hold">
                                          <p:stCondLst>
                                            <p:cond delay="0"/>
                                          </p:stCondLst>
                                        </p:cTn>
                                        <p:tgtEl>
                                          <p:spTgt spid="59"/>
                                        </p:tgtEl>
                                        <p:attrNameLst>
                                          <p:attrName>style.visibility</p:attrName>
                                        </p:attrNameLst>
                                      </p:cBhvr>
                                      <p:to>
                                        <p:strVal val="visible"/>
                                      </p:to>
                                    </p:set>
                                    <p:animEffect transition="in" filter="blinds(horizontal)">
                                      <p:cBhvr>
                                        <p:cTn id="190" dur="500"/>
                                        <p:tgtEl>
                                          <p:spTgt spid="59"/>
                                        </p:tgtEl>
                                      </p:cBhvr>
                                    </p:animEffect>
                                  </p:childTnLst>
                                </p:cTn>
                              </p:par>
                            </p:childTnLst>
                          </p:cTn>
                        </p:par>
                      </p:childTnLst>
                    </p:cTn>
                  </p:par>
                  <p:par>
                    <p:cTn id="191" fill="hold">
                      <p:stCondLst>
                        <p:cond delay="indefinite"/>
                      </p:stCondLst>
                      <p:childTnLst>
                        <p:par>
                          <p:cTn id="192" fill="hold">
                            <p:stCondLst>
                              <p:cond delay="0"/>
                            </p:stCondLst>
                            <p:childTnLst>
                              <p:par>
                                <p:cTn id="193" presetID="3" presetClass="entr" presetSubtype="10" fill="hold" nodeType="clickEffect">
                                  <p:stCondLst>
                                    <p:cond delay="0"/>
                                  </p:stCondLst>
                                  <p:childTnLst>
                                    <p:set>
                                      <p:cBhvr>
                                        <p:cTn id="194" dur="1" fill="hold">
                                          <p:stCondLst>
                                            <p:cond delay="0"/>
                                          </p:stCondLst>
                                        </p:cTn>
                                        <p:tgtEl>
                                          <p:spTgt spid="49"/>
                                        </p:tgtEl>
                                        <p:attrNameLst>
                                          <p:attrName>style.visibility</p:attrName>
                                        </p:attrNameLst>
                                      </p:cBhvr>
                                      <p:to>
                                        <p:strVal val="visible"/>
                                      </p:to>
                                    </p:set>
                                    <p:animEffect transition="in" filter="blinds(horizontal)">
                                      <p:cBhvr>
                                        <p:cTn id="195" dur="500"/>
                                        <p:tgtEl>
                                          <p:spTgt spid="49"/>
                                        </p:tgtEl>
                                      </p:cBhvr>
                                    </p:animEffect>
                                  </p:childTnLst>
                                </p:cTn>
                              </p:par>
                            </p:childTnLst>
                          </p:cTn>
                        </p:par>
                      </p:childTnLst>
                    </p:cTn>
                  </p:par>
                  <p:par>
                    <p:cTn id="196" fill="hold">
                      <p:stCondLst>
                        <p:cond delay="indefinite"/>
                      </p:stCondLst>
                      <p:childTnLst>
                        <p:par>
                          <p:cTn id="197" fill="hold">
                            <p:stCondLst>
                              <p:cond delay="0"/>
                            </p:stCondLst>
                            <p:childTnLst>
                              <p:par>
                                <p:cTn id="198" presetID="3" presetClass="entr" presetSubtype="10" fill="hold" nodeType="click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blinds(horizontal)">
                                      <p:cBhvr>
                                        <p:cTn id="200" dur="500"/>
                                        <p:tgtEl>
                                          <p:spTgt spid="50"/>
                                        </p:tgtEl>
                                      </p:cBhvr>
                                    </p:animEffect>
                                  </p:childTnLst>
                                </p:cTn>
                              </p:par>
                            </p:childTnLst>
                          </p:cTn>
                        </p:par>
                      </p:childTnLst>
                    </p:cTn>
                  </p:par>
                  <p:par>
                    <p:cTn id="201" fill="hold">
                      <p:stCondLst>
                        <p:cond delay="indefinite"/>
                      </p:stCondLst>
                      <p:childTnLst>
                        <p:par>
                          <p:cTn id="202" fill="hold">
                            <p:stCondLst>
                              <p:cond delay="0"/>
                            </p:stCondLst>
                            <p:childTnLst>
                              <p:par>
                                <p:cTn id="203" presetID="3" presetClass="entr" presetSubtype="10" fill="hold" nodeType="clickEffect">
                                  <p:stCondLst>
                                    <p:cond delay="0"/>
                                  </p:stCondLst>
                                  <p:childTnLst>
                                    <p:set>
                                      <p:cBhvr>
                                        <p:cTn id="204" dur="1" fill="hold">
                                          <p:stCondLst>
                                            <p:cond delay="0"/>
                                          </p:stCondLst>
                                        </p:cTn>
                                        <p:tgtEl>
                                          <p:spTgt spid="48"/>
                                        </p:tgtEl>
                                        <p:attrNameLst>
                                          <p:attrName>style.visibility</p:attrName>
                                        </p:attrNameLst>
                                      </p:cBhvr>
                                      <p:to>
                                        <p:strVal val="visible"/>
                                      </p:to>
                                    </p:set>
                                    <p:animEffect transition="in" filter="blinds(horizontal)">
                                      <p:cBhvr>
                                        <p:cTn id="205" dur="500"/>
                                        <p:tgtEl>
                                          <p:spTgt spid="48"/>
                                        </p:tgtEl>
                                      </p:cBhvr>
                                    </p:animEffect>
                                  </p:childTnLst>
                                </p:cTn>
                              </p:par>
                            </p:childTnLst>
                          </p:cTn>
                        </p:par>
                      </p:childTnLst>
                    </p:cTn>
                  </p:par>
                  <p:par>
                    <p:cTn id="206" fill="hold">
                      <p:stCondLst>
                        <p:cond delay="indefinite"/>
                      </p:stCondLst>
                      <p:childTnLst>
                        <p:par>
                          <p:cTn id="207" fill="hold">
                            <p:stCondLst>
                              <p:cond delay="0"/>
                            </p:stCondLst>
                            <p:childTnLst>
                              <p:par>
                                <p:cTn id="208" presetID="3" presetClass="entr" presetSubtype="10" fill="hold" nodeType="clickEffect">
                                  <p:stCondLst>
                                    <p:cond delay="0"/>
                                  </p:stCondLst>
                                  <p:childTnLst>
                                    <p:set>
                                      <p:cBhvr>
                                        <p:cTn id="209" dur="1" fill="hold">
                                          <p:stCondLst>
                                            <p:cond delay="0"/>
                                          </p:stCondLst>
                                        </p:cTn>
                                        <p:tgtEl>
                                          <p:spTgt spid="51"/>
                                        </p:tgtEl>
                                        <p:attrNameLst>
                                          <p:attrName>style.visibility</p:attrName>
                                        </p:attrNameLst>
                                      </p:cBhvr>
                                      <p:to>
                                        <p:strVal val="visible"/>
                                      </p:to>
                                    </p:set>
                                    <p:animEffect transition="in" filter="blinds(horizontal)">
                                      <p:cBhvr>
                                        <p:cTn id="210" dur="500"/>
                                        <p:tgtEl>
                                          <p:spTgt spid="51"/>
                                        </p:tgtEl>
                                      </p:cBhvr>
                                    </p:animEffect>
                                  </p:childTnLst>
                                </p:cTn>
                              </p:par>
                            </p:childTnLst>
                          </p:cTn>
                        </p:par>
                      </p:childTnLst>
                    </p:cTn>
                  </p:par>
                  <p:par>
                    <p:cTn id="211" fill="hold">
                      <p:stCondLst>
                        <p:cond delay="indefinite"/>
                      </p:stCondLst>
                      <p:childTnLst>
                        <p:par>
                          <p:cTn id="212" fill="hold">
                            <p:stCondLst>
                              <p:cond delay="0"/>
                            </p:stCondLst>
                            <p:childTnLst>
                              <p:par>
                                <p:cTn id="213" presetID="3" presetClass="entr" presetSubtype="10" fill="hold" grpId="0" nodeType="clickEffect">
                                  <p:stCondLst>
                                    <p:cond delay="0"/>
                                  </p:stCondLst>
                                  <p:childTnLst>
                                    <p:set>
                                      <p:cBhvr>
                                        <p:cTn id="214" dur="1" fill="hold">
                                          <p:stCondLst>
                                            <p:cond delay="0"/>
                                          </p:stCondLst>
                                        </p:cTn>
                                        <p:tgtEl>
                                          <p:spTgt spid="24"/>
                                        </p:tgtEl>
                                        <p:attrNameLst>
                                          <p:attrName>style.visibility</p:attrName>
                                        </p:attrNameLst>
                                      </p:cBhvr>
                                      <p:to>
                                        <p:strVal val="visible"/>
                                      </p:to>
                                    </p:set>
                                    <p:animEffect transition="in" filter="blinds(horizontal)">
                                      <p:cBhvr>
                                        <p:cTn id="215" dur="500"/>
                                        <p:tgtEl>
                                          <p:spTgt spid="24"/>
                                        </p:tgtEl>
                                      </p:cBhvr>
                                    </p:animEffect>
                                  </p:childTnLst>
                                </p:cTn>
                              </p:par>
                            </p:childTnLst>
                          </p:cTn>
                        </p:par>
                      </p:childTnLst>
                    </p:cTn>
                  </p:par>
                  <p:par>
                    <p:cTn id="216" fill="hold">
                      <p:stCondLst>
                        <p:cond delay="indefinite"/>
                      </p:stCondLst>
                      <p:childTnLst>
                        <p:par>
                          <p:cTn id="217" fill="hold">
                            <p:stCondLst>
                              <p:cond delay="0"/>
                            </p:stCondLst>
                            <p:childTnLst>
                              <p:par>
                                <p:cTn id="218" presetID="3" presetClass="entr" presetSubtype="10" fill="hold" nodeType="clickEffect">
                                  <p:stCondLst>
                                    <p:cond delay="0"/>
                                  </p:stCondLst>
                                  <p:childTnLst>
                                    <p:set>
                                      <p:cBhvr>
                                        <p:cTn id="219" dur="1" fill="hold">
                                          <p:stCondLst>
                                            <p:cond delay="0"/>
                                          </p:stCondLst>
                                        </p:cTn>
                                        <p:tgtEl>
                                          <p:spTgt spid="60"/>
                                        </p:tgtEl>
                                        <p:attrNameLst>
                                          <p:attrName>style.visibility</p:attrName>
                                        </p:attrNameLst>
                                      </p:cBhvr>
                                      <p:to>
                                        <p:strVal val="visible"/>
                                      </p:to>
                                    </p:set>
                                    <p:animEffect transition="in" filter="blinds(horizontal)">
                                      <p:cBhvr>
                                        <p:cTn id="220" dur="500"/>
                                        <p:tgtEl>
                                          <p:spTgt spid="60"/>
                                        </p:tgtEl>
                                      </p:cBhvr>
                                    </p:animEffect>
                                  </p:childTnLst>
                                </p:cTn>
                              </p:par>
                            </p:childTnLst>
                          </p:cTn>
                        </p:par>
                      </p:childTnLst>
                    </p:cTn>
                  </p:par>
                  <p:par>
                    <p:cTn id="221" fill="hold">
                      <p:stCondLst>
                        <p:cond delay="indefinite"/>
                      </p:stCondLst>
                      <p:childTnLst>
                        <p:par>
                          <p:cTn id="222" fill="hold">
                            <p:stCondLst>
                              <p:cond delay="0"/>
                            </p:stCondLst>
                            <p:childTnLst>
                              <p:par>
                                <p:cTn id="223" presetID="3" presetClass="entr" presetSubtype="10" fill="hold" grpId="0" nodeType="clickEffect">
                                  <p:stCondLst>
                                    <p:cond delay="0"/>
                                  </p:stCondLst>
                                  <p:childTnLst>
                                    <p:set>
                                      <p:cBhvr>
                                        <p:cTn id="224" dur="1" fill="hold">
                                          <p:stCondLst>
                                            <p:cond delay="0"/>
                                          </p:stCondLst>
                                        </p:cTn>
                                        <p:tgtEl>
                                          <p:spTgt spid="25"/>
                                        </p:tgtEl>
                                        <p:attrNameLst>
                                          <p:attrName>style.visibility</p:attrName>
                                        </p:attrNameLst>
                                      </p:cBhvr>
                                      <p:to>
                                        <p:strVal val="visible"/>
                                      </p:to>
                                    </p:set>
                                    <p:animEffect transition="in" filter="blinds(horizontal)">
                                      <p:cBhvr>
                                        <p:cTn id="225" dur="500"/>
                                        <p:tgtEl>
                                          <p:spTgt spid="25"/>
                                        </p:tgtEl>
                                      </p:cBhvr>
                                    </p:animEffect>
                                  </p:childTnLst>
                                </p:cTn>
                              </p:par>
                            </p:childTnLst>
                          </p:cTn>
                        </p:par>
                      </p:childTnLst>
                    </p:cTn>
                  </p:par>
                  <p:par>
                    <p:cTn id="226" fill="hold">
                      <p:stCondLst>
                        <p:cond delay="indefinite"/>
                      </p:stCondLst>
                      <p:childTnLst>
                        <p:par>
                          <p:cTn id="227" fill="hold">
                            <p:stCondLst>
                              <p:cond delay="0"/>
                            </p:stCondLst>
                            <p:childTnLst>
                              <p:par>
                                <p:cTn id="228" presetID="3" presetClass="entr" presetSubtype="10" fill="hold" nodeType="clickEffect">
                                  <p:stCondLst>
                                    <p:cond delay="0"/>
                                  </p:stCondLst>
                                  <p:childTnLst>
                                    <p:set>
                                      <p:cBhvr>
                                        <p:cTn id="229" dur="1" fill="hold">
                                          <p:stCondLst>
                                            <p:cond delay="0"/>
                                          </p:stCondLst>
                                        </p:cTn>
                                        <p:tgtEl>
                                          <p:spTgt spid="61"/>
                                        </p:tgtEl>
                                        <p:attrNameLst>
                                          <p:attrName>style.visibility</p:attrName>
                                        </p:attrNameLst>
                                      </p:cBhvr>
                                      <p:to>
                                        <p:strVal val="visible"/>
                                      </p:to>
                                    </p:set>
                                    <p:animEffect transition="in" filter="blinds(horizontal)">
                                      <p:cBhvr>
                                        <p:cTn id="230" dur="500"/>
                                        <p:tgtEl>
                                          <p:spTgt spid="61"/>
                                        </p:tgtEl>
                                      </p:cBhvr>
                                    </p:animEffect>
                                  </p:childTnLst>
                                </p:cTn>
                              </p:par>
                            </p:childTnLst>
                          </p:cTn>
                        </p:par>
                      </p:childTnLst>
                    </p:cTn>
                  </p:par>
                  <p:par>
                    <p:cTn id="231" fill="hold">
                      <p:stCondLst>
                        <p:cond delay="indefinite"/>
                      </p:stCondLst>
                      <p:childTnLst>
                        <p:par>
                          <p:cTn id="232" fill="hold">
                            <p:stCondLst>
                              <p:cond delay="0"/>
                            </p:stCondLst>
                            <p:childTnLst>
                              <p:par>
                                <p:cTn id="233" presetID="3" presetClass="entr" presetSubtype="10" fill="hold" nodeType="clickEffect">
                                  <p:stCondLst>
                                    <p:cond delay="0"/>
                                  </p:stCondLst>
                                  <p:childTnLst>
                                    <p:set>
                                      <p:cBhvr>
                                        <p:cTn id="234" dur="1" fill="hold">
                                          <p:stCondLst>
                                            <p:cond delay="0"/>
                                          </p:stCondLst>
                                        </p:cTn>
                                        <p:tgtEl>
                                          <p:spTgt spid="62"/>
                                        </p:tgtEl>
                                        <p:attrNameLst>
                                          <p:attrName>style.visibility</p:attrName>
                                        </p:attrNameLst>
                                      </p:cBhvr>
                                      <p:to>
                                        <p:strVal val="visible"/>
                                      </p:to>
                                    </p:set>
                                    <p:animEffect transition="in" filter="blinds(horizontal)">
                                      <p:cBhvr>
                                        <p:cTn id="235" dur="500"/>
                                        <p:tgtEl>
                                          <p:spTgt spid="62"/>
                                        </p:tgtEl>
                                      </p:cBhvr>
                                    </p:animEffect>
                                  </p:childTnLst>
                                </p:cTn>
                              </p:par>
                            </p:childTnLst>
                          </p:cTn>
                        </p:par>
                      </p:childTnLst>
                    </p:cTn>
                  </p:par>
                  <p:par>
                    <p:cTn id="236" fill="hold">
                      <p:stCondLst>
                        <p:cond delay="indefinite"/>
                      </p:stCondLst>
                      <p:childTnLst>
                        <p:par>
                          <p:cTn id="237" fill="hold">
                            <p:stCondLst>
                              <p:cond delay="0"/>
                            </p:stCondLst>
                            <p:childTnLst>
                              <p:par>
                                <p:cTn id="238" presetID="3" presetClass="entr" presetSubtype="10" fill="hold" nodeType="clickEffect">
                                  <p:stCondLst>
                                    <p:cond delay="0"/>
                                  </p:stCondLst>
                                  <p:childTnLst>
                                    <p:set>
                                      <p:cBhvr>
                                        <p:cTn id="239" dur="1" fill="hold">
                                          <p:stCondLst>
                                            <p:cond delay="0"/>
                                          </p:stCondLst>
                                        </p:cTn>
                                        <p:tgtEl>
                                          <p:spTgt spid="63"/>
                                        </p:tgtEl>
                                        <p:attrNameLst>
                                          <p:attrName>style.visibility</p:attrName>
                                        </p:attrNameLst>
                                      </p:cBhvr>
                                      <p:to>
                                        <p:strVal val="visible"/>
                                      </p:to>
                                    </p:set>
                                    <p:animEffect transition="in" filter="blinds(horizontal)">
                                      <p:cBhvr>
                                        <p:cTn id="240" dur="500"/>
                                        <p:tgtEl>
                                          <p:spTgt spid="63"/>
                                        </p:tgtEl>
                                      </p:cBhvr>
                                    </p:animEffect>
                                  </p:childTnLst>
                                </p:cTn>
                              </p:par>
                            </p:childTnLst>
                          </p:cTn>
                        </p:par>
                      </p:childTnLst>
                    </p:cTn>
                  </p:par>
                  <p:par>
                    <p:cTn id="241" fill="hold">
                      <p:stCondLst>
                        <p:cond delay="indefinite"/>
                      </p:stCondLst>
                      <p:childTnLst>
                        <p:par>
                          <p:cTn id="242" fill="hold">
                            <p:stCondLst>
                              <p:cond delay="0"/>
                            </p:stCondLst>
                            <p:childTnLst>
                              <p:par>
                                <p:cTn id="243" presetID="3" presetClass="entr" presetSubtype="10" fill="hold" nodeType="clickEffect">
                                  <p:stCondLst>
                                    <p:cond delay="0"/>
                                  </p:stCondLst>
                                  <p:childTnLst>
                                    <p:set>
                                      <p:cBhvr>
                                        <p:cTn id="244" dur="1" fill="hold">
                                          <p:stCondLst>
                                            <p:cond delay="0"/>
                                          </p:stCondLst>
                                        </p:cTn>
                                        <p:tgtEl>
                                          <p:spTgt spid="64"/>
                                        </p:tgtEl>
                                        <p:attrNameLst>
                                          <p:attrName>style.visibility</p:attrName>
                                        </p:attrNameLst>
                                      </p:cBhvr>
                                      <p:to>
                                        <p:strVal val="visible"/>
                                      </p:to>
                                    </p:set>
                                    <p:animEffect transition="in" filter="blinds(horizontal)">
                                      <p:cBhvr>
                                        <p:cTn id="245" dur="500"/>
                                        <p:tgtEl>
                                          <p:spTgt spid="64"/>
                                        </p:tgtEl>
                                      </p:cBhvr>
                                    </p:animEffect>
                                  </p:childTnLst>
                                </p:cTn>
                              </p:par>
                            </p:childTnLst>
                          </p:cTn>
                        </p:par>
                      </p:childTnLst>
                    </p:cTn>
                  </p:par>
                  <p:par>
                    <p:cTn id="246" fill="hold">
                      <p:stCondLst>
                        <p:cond delay="indefinite"/>
                      </p:stCondLst>
                      <p:childTnLst>
                        <p:par>
                          <p:cTn id="247" fill="hold">
                            <p:stCondLst>
                              <p:cond delay="0"/>
                            </p:stCondLst>
                            <p:childTnLst>
                              <p:par>
                                <p:cTn id="248" presetID="3" presetClass="entr" presetSubtype="10" fill="hold" nodeType="clickEffect">
                                  <p:stCondLst>
                                    <p:cond delay="0"/>
                                  </p:stCondLst>
                                  <p:childTnLst>
                                    <p:set>
                                      <p:cBhvr>
                                        <p:cTn id="249" dur="1" fill="hold">
                                          <p:stCondLst>
                                            <p:cond delay="0"/>
                                          </p:stCondLst>
                                        </p:cTn>
                                        <p:tgtEl>
                                          <p:spTgt spid="65"/>
                                        </p:tgtEl>
                                        <p:attrNameLst>
                                          <p:attrName>style.visibility</p:attrName>
                                        </p:attrNameLst>
                                      </p:cBhvr>
                                      <p:to>
                                        <p:strVal val="visible"/>
                                      </p:to>
                                    </p:set>
                                    <p:animEffect transition="in" filter="blinds(horizontal)">
                                      <p:cBhvr>
                                        <p:cTn id="250" dur="500"/>
                                        <p:tgtEl>
                                          <p:spTgt spid="65"/>
                                        </p:tgtEl>
                                      </p:cBhvr>
                                    </p:animEffect>
                                  </p:childTnLst>
                                </p:cTn>
                              </p:par>
                            </p:childTnLst>
                          </p:cTn>
                        </p:par>
                      </p:childTnLst>
                    </p:cTn>
                  </p:par>
                  <p:par>
                    <p:cTn id="251" fill="hold">
                      <p:stCondLst>
                        <p:cond delay="indefinite"/>
                      </p:stCondLst>
                      <p:childTnLst>
                        <p:par>
                          <p:cTn id="252" fill="hold">
                            <p:stCondLst>
                              <p:cond delay="0"/>
                            </p:stCondLst>
                            <p:childTnLst>
                              <p:par>
                                <p:cTn id="253" presetID="3" presetClass="entr" presetSubtype="10" fill="hold" nodeType="clickEffect">
                                  <p:stCondLst>
                                    <p:cond delay="0"/>
                                  </p:stCondLst>
                                  <p:childTnLst>
                                    <p:set>
                                      <p:cBhvr>
                                        <p:cTn id="254" dur="1" fill="hold">
                                          <p:stCondLst>
                                            <p:cond delay="0"/>
                                          </p:stCondLst>
                                        </p:cTn>
                                        <p:tgtEl>
                                          <p:spTgt spid="66"/>
                                        </p:tgtEl>
                                        <p:attrNameLst>
                                          <p:attrName>style.visibility</p:attrName>
                                        </p:attrNameLst>
                                      </p:cBhvr>
                                      <p:to>
                                        <p:strVal val="visible"/>
                                      </p:to>
                                    </p:set>
                                    <p:animEffect transition="in" filter="blinds(horizontal)">
                                      <p:cBhvr>
                                        <p:cTn id="255" dur="500"/>
                                        <p:tgtEl>
                                          <p:spTgt spid="66"/>
                                        </p:tgtEl>
                                      </p:cBhvr>
                                    </p:animEffect>
                                  </p:childTnLst>
                                </p:cTn>
                              </p:par>
                            </p:childTnLst>
                          </p:cTn>
                        </p:par>
                      </p:childTnLst>
                    </p:cTn>
                  </p:par>
                  <p:par>
                    <p:cTn id="256" fill="hold">
                      <p:stCondLst>
                        <p:cond delay="indefinite"/>
                      </p:stCondLst>
                      <p:childTnLst>
                        <p:par>
                          <p:cTn id="257" fill="hold">
                            <p:stCondLst>
                              <p:cond delay="0"/>
                            </p:stCondLst>
                            <p:childTnLst>
                              <p:par>
                                <p:cTn id="258" presetID="3" presetClass="entr" presetSubtype="10" fill="hold" nodeType="clickEffect">
                                  <p:stCondLst>
                                    <p:cond delay="0"/>
                                  </p:stCondLst>
                                  <p:childTnLst>
                                    <p:set>
                                      <p:cBhvr>
                                        <p:cTn id="259" dur="1" fill="hold">
                                          <p:stCondLst>
                                            <p:cond delay="0"/>
                                          </p:stCondLst>
                                        </p:cTn>
                                        <p:tgtEl>
                                          <p:spTgt spid="67"/>
                                        </p:tgtEl>
                                        <p:attrNameLst>
                                          <p:attrName>style.visibility</p:attrName>
                                        </p:attrNameLst>
                                      </p:cBhvr>
                                      <p:to>
                                        <p:strVal val="visible"/>
                                      </p:to>
                                    </p:set>
                                    <p:animEffect transition="in" filter="blinds(horizontal)">
                                      <p:cBhvr>
                                        <p:cTn id="260" dur="500"/>
                                        <p:tgtEl>
                                          <p:spTgt spid="67"/>
                                        </p:tgtEl>
                                      </p:cBhvr>
                                    </p:animEffect>
                                  </p:childTnLst>
                                </p:cTn>
                              </p:par>
                            </p:childTnLst>
                          </p:cTn>
                        </p:par>
                      </p:childTnLst>
                    </p:cTn>
                  </p:par>
                  <p:par>
                    <p:cTn id="261" fill="hold">
                      <p:stCondLst>
                        <p:cond delay="indefinite"/>
                      </p:stCondLst>
                      <p:childTnLst>
                        <p:par>
                          <p:cTn id="262" fill="hold">
                            <p:stCondLst>
                              <p:cond delay="0"/>
                            </p:stCondLst>
                            <p:childTnLst>
                              <p:par>
                                <p:cTn id="263" presetID="3" presetClass="entr" presetSubtype="10" fill="hold" grpId="0" nodeType="clickEffect">
                                  <p:stCondLst>
                                    <p:cond delay="0"/>
                                  </p:stCondLst>
                                  <p:childTnLst>
                                    <p:set>
                                      <p:cBhvr>
                                        <p:cTn id="264" dur="1" fill="hold">
                                          <p:stCondLst>
                                            <p:cond delay="0"/>
                                          </p:stCondLst>
                                        </p:cTn>
                                        <p:tgtEl>
                                          <p:spTgt spid="26"/>
                                        </p:tgtEl>
                                        <p:attrNameLst>
                                          <p:attrName>style.visibility</p:attrName>
                                        </p:attrNameLst>
                                      </p:cBhvr>
                                      <p:to>
                                        <p:strVal val="visible"/>
                                      </p:to>
                                    </p:set>
                                    <p:animEffect transition="in" filter="blinds(horizontal)">
                                      <p:cBhvr>
                                        <p:cTn id="26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p:bldP spid="10" grpId="0" animBg="1"/>
      <p:bldP spid="11" grpId="0" animBg="1"/>
      <p:bldP spid="14" grpId="0" animBg="1"/>
      <p:bldP spid="15" grpId="0" animBg="1"/>
      <p:bldP spid="16" grpId="0" animBg="1"/>
      <p:bldP spid="17" grpId="0" animBg="1"/>
      <p:bldP spid="18" grpId="0" animBg="1"/>
      <p:bldP spid="19" grpId="0" animBg="1"/>
      <p:bldP spid="20" grpId="0" animBg="1"/>
      <p:bldP spid="21" grpId="0" animBg="1"/>
      <p:bldP spid="23" grpId="0" animBg="1"/>
      <p:bldP spid="24" grpId="0" animBg="1"/>
      <p:bldP spid="25" grpId="0" animBg="1"/>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
          <p:cNvSpPr txBox="1">
            <a:spLocks noChangeArrowheads="1"/>
          </p:cNvSpPr>
          <p:nvPr>
            <p:custDataLst>
              <p:tags r:id="rId1"/>
            </p:custDataLst>
          </p:nvPr>
        </p:nvSpPr>
        <p:spPr bwMode="auto">
          <a:xfrm>
            <a:off x="983817" y="2736252"/>
            <a:ext cx="2393157"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360363" eaLnBrk="1" hangingPunct="1"/>
            <a:r>
              <a:rPr lang="zh-CN" altLang="en-US" sz="6000" b="1" dirty="0">
                <a:solidFill>
                  <a:srgbClr val="314865"/>
                </a:solidFill>
                <a:latin typeface="Arial"/>
                <a:ea typeface="微软雅黑"/>
                <a:cs typeface="Times New Roman" panose="02020603050405020304" pitchFamily="18" charset="0"/>
                <a:sym typeface="Arial"/>
              </a:rPr>
              <a:t>第一章</a:t>
            </a:r>
          </a:p>
        </p:txBody>
      </p:sp>
      <p:cxnSp>
        <p:nvCxnSpPr>
          <p:cNvPr id="30" name="直接连接符 29"/>
          <p:cNvCxnSpPr>
            <a:cxnSpLocks/>
          </p:cNvCxnSpPr>
          <p:nvPr>
            <p:custDataLst>
              <p:tags r:id="rId2"/>
            </p:custDataLst>
          </p:nvPr>
        </p:nvCxnSpPr>
        <p:spPr>
          <a:xfrm>
            <a:off x="4269095" y="3974767"/>
            <a:ext cx="7186590"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021593" y="2781306"/>
            <a:ext cx="7186590" cy="923330"/>
          </a:xfrm>
          <a:prstGeom prst="rect">
            <a:avLst/>
          </a:prstGeom>
        </p:spPr>
        <p:txBody>
          <a:bodyPr wrap="square" lIns="0" tIns="0" rIns="0" bIns="0">
            <a:spAutoFit/>
          </a:bodyPr>
          <a:lstStyle/>
          <a:p>
            <a:pPr algn="ctr"/>
            <a:r>
              <a:rPr lang="zh-CN" altLang="en-US" sz="6000" b="1" dirty="0">
                <a:solidFill>
                  <a:srgbClr val="314865"/>
                </a:solidFill>
                <a:effectLst>
                  <a:innerShdw blurRad="63500" dist="50800" dir="13500000">
                    <a:prstClr val="black">
                      <a:alpha val="50000"/>
                    </a:prstClr>
                  </a:innerShdw>
                </a:effectLst>
                <a:latin typeface="Arial"/>
                <a:ea typeface="微软雅黑"/>
                <a:sym typeface="Arial"/>
              </a:rPr>
              <a:t>绪    论</a:t>
            </a:r>
          </a:p>
        </p:txBody>
      </p:sp>
      <p:grpSp>
        <p:nvGrpSpPr>
          <p:cNvPr id="18" name="组合 17">
            <a:extLst>
              <a:ext uri="{FF2B5EF4-FFF2-40B4-BE49-F238E27FC236}">
                <a16:creationId xmlns:a16="http://schemas.microsoft.com/office/drawing/2014/main" id="{1C01247D-0162-49DD-86DF-3BC7B90EA4BC}"/>
              </a:ext>
            </a:extLst>
          </p:cNvPr>
          <p:cNvGrpSpPr/>
          <p:nvPr/>
        </p:nvGrpSpPr>
        <p:grpSpPr>
          <a:xfrm>
            <a:off x="7781759" y="937931"/>
            <a:ext cx="2758272" cy="837788"/>
            <a:chOff x="4602145" y="211015"/>
            <a:chExt cx="2758272" cy="837788"/>
          </a:xfrm>
        </p:grpSpPr>
        <p:sp>
          <p:nvSpPr>
            <p:cNvPr id="20" name="流程图: 终止 19">
              <a:extLst>
                <a:ext uri="{FF2B5EF4-FFF2-40B4-BE49-F238E27FC236}">
                  <a16:creationId xmlns:a16="http://schemas.microsoft.com/office/drawing/2014/main" id="{996E1BFB-125C-45F3-AEC3-86319D368C23}"/>
                </a:ext>
              </a:extLst>
            </p:cNvPr>
            <p:cNvSpPr/>
            <p:nvPr/>
          </p:nvSpPr>
          <p:spPr>
            <a:xfrm>
              <a:off x="5521569" y="566482"/>
              <a:ext cx="1838848" cy="482321"/>
            </a:xfrm>
            <a:prstGeom prst="flowChartTermina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2" name="流程图: 终止 21">
              <a:extLst>
                <a:ext uri="{FF2B5EF4-FFF2-40B4-BE49-F238E27FC236}">
                  <a16:creationId xmlns:a16="http://schemas.microsoft.com/office/drawing/2014/main" id="{DEEDD79F-D6D2-4A19-A4F3-9B156BA42CB8}"/>
                </a:ext>
              </a:extLst>
            </p:cNvPr>
            <p:cNvSpPr/>
            <p:nvPr/>
          </p:nvSpPr>
          <p:spPr>
            <a:xfrm>
              <a:off x="4602145" y="211015"/>
              <a:ext cx="1838848" cy="482321"/>
            </a:xfrm>
            <a:prstGeom prst="flowChartTerminator">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3" name="流程图: 终止 22">
              <a:extLst>
                <a:ext uri="{FF2B5EF4-FFF2-40B4-BE49-F238E27FC236}">
                  <a16:creationId xmlns:a16="http://schemas.microsoft.com/office/drawing/2014/main" id="{5C74AD11-2929-4A85-9085-AB225DDC1B5C}"/>
                </a:ext>
              </a:extLst>
            </p:cNvPr>
            <p:cNvSpPr/>
            <p:nvPr/>
          </p:nvSpPr>
          <p:spPr>
            <a:xfrm>
              <a:off x="5521569" y="526200"/>
              <a:ext cx="1838848" cy="482321"/>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
        <p:nvSpPr>
          <p:cNvPr id="24" name="矩形 23">
            <a:extLst>
              <a:ext uri="{FF2B5EF4-FFF2-40B4-BE49-F238E27FC236}">
                <a16:creationId xmlns:a16="http://schemas.microsoft.com/office/drawing/2014/main" id="{C73ADF1F-38EF-435B-AFE8-407670BA2596}"/>
              </a:ext>
            </a:extLst>
          </p:cNvPr>
          <p:cNvSpPr/>
          <p:nvPr/>
        </p:nvSpPr>
        <p:spPr>
          <a:xfrm>
            <a:off x="1056625" y="-1"/>
            <a:ext cx="2247543" cy="1775719"/>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5" name="矩形 24">
            <a:extLst>
              <a:ext uri="{FF2B5EF4-FFF2-40B4-BE49-F238E27FC236}">
                <a16:creationId xmlns:a16="http://schemas.microsoft.com/office/drawing/2014/main" id="{65033491-2A2E-4558-B98A-7C1EC7A94119}"/>
              </a:ext>
            </a:extLst>
          </p:cNvPr>
          <p:cNvSpPr/>
          <p:nvPr/>
        </p:nvSpPr>
        <p:spPr>
          <a:xfrm>
            <a:off x="1056625" y="4913832"/>
            <a:ext cx="2247543" cy="1944168"/>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Tree>
    <p:extLst>
      <p:ext uri="{BB962C8B-B14F-4D97-AF65-F5344CB8AC3E}">
        <p14:creationId xmlns:p14="http://schemas.microsoft.com/office/powerpoint/2010/main" val="25602952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par>
                              <p:cTn id="17" fill="hold">
                                <p:stCondLst>
                                  <p:cond delay="1000"/>
                                </p:stCondLst>
                                <p:childTnLst>
                                  <p:par>
                                    <p:cTn id="18" presetID="2" presetClass="entr" presetSubtype="2" fill="hold" nodeType="afterEffect" p14:presetBounceEnd="60000">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14:bounceEnd="60000">
                                          <p:cBhvr additive="base">
                                            <p:cTn id="20" dur="500" fill="hold"/>
                                            <p:tgtEl>
                                              <p:spTgt spid="18"/>
                                            </p:tgtEl>
                                            <p:attrNameLst>
                                              <p:attrName>ppt_x</p:attrName>
                                            </p:attrNameLst>
                                          </p:cBhvr>
                                          <p:tavLst>
                                            <p:tav tm="0">
                                              <p:val>
                                                <p:strVal val="1+#ppt_w/2"/>
                                              </p:val>
                                            </p:tav>
                                            <p:tav tm="100000">
                                              <p:val>
                                                <p:strVal val="#ppt_x"/>
                                              </p:val>
                                            </p:tav>
                                          </p:tavLst>
                                        </p:anim>
                                        <p:anim calcmode="lin" valueType="num" p14:bounceEnd="60000">
                                          <p:cBhvr additive="base">
                                            <p:cTn id="21" dur="500" fill="hold"/>
                                            <p:tgtEl>
                                              <p:spTgt spid="18"/>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ppt_x"/>
                                              </p:val>
                                            </p:tav>
                                            <p:tav tm="100000">
                                              <p:val>
                                                <p:strVal val="#ppt_x"/>
                                              </p:val>
                                            </p:tav>
                                          </p:tavLst>
                                        </p:anim>
                                        <p:anim calcmode="lin" valueType="num">
                                          <p:cBhvr additive="base">
                                            <p:cTn id="26" dur="500" fill="hold"/>
                                            <p:tgtEl>
                                              <p:spTgt spid="3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16" presetClass="entr" presetSubtype="21"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barn(inVertical)">
                                          <p:cBhvr>
                                            <p:cTn id="3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2" grpId="0"/>
          <p:bldP spid="24"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par>
                              <p:cTn id="17" fill="hold">
                                <p:stCondLst>
                                  <p:cond delay="1000"/>
                                </p:stCondLst>
                                <p:childTnLst>
                                  <p:par>
                                    <p:cTn id="18" presetID="2" presetClass="entr" presetSubtype="2"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1+#ppt_w/2"/>
                                              </p:val>
                                            </p:tav>
                                            <p:tav tm="100000">
                                              <p:val>
                                                <p:strVal val="#ppt_x"/>
                                              </p:val>
                                            </p:tav>
                                          </p:tavLst>
                                        </p:anim>
                                        <p:anim calcmode="lin" valueType="num">
                                          <p:cBhvr additive="base">
                                            <p:cTn id="21" dur="500" fill="hold"/>
                                            <p:tgtEl>
                                              <p:spTgt spid="18"/>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ppt_x"/>
                                              </p:val>
                                            </p:tav>
                                            <p:tav tm="100000">
                                              <p:val>
                                                <p:strVal val="#ppt_x"/>
                                              </p:val>
                                            </p:tav>
                                          </p:tavLst>
                                        </p:anim>
                                        <p:anim calcmode="lin" valueType="num">
                                          <p:cBhvr additive="base">
                                            <p:cTn id="26" dur="500" fill="hold"/>
                                            <p:tgtEl>
                                              <p:spTgt spid="3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16" presetClass="entr" presetSubtype="21"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barn(inVertical)">
                                          <p:cBhvr>
                                            <p:cTn id="30" dur="500"/>
                                            <p:tgtEl>
                                              <p:spTgt spid="30"/>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2" grpId="0"/>
          <p:bldP spid="24" grpId="0" animBg="1"/>
          <p:bldP spid="25" grpId="0" animBg="1"/>
          <p:bldP spid="17"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455071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第一节  经济学的内涵</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865909" y="1541679"/>
            <a:ext cx="10460182" cy="448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buNone/>
            </a:pPr>
            <a:r>
              <a:rPr lang="zh-CN" altLang="en-US" sz="2800" dirty="0">
                <a:solidFill>
                  <a:srgbClr val="C00000"/>
                </a:solidFill>
                <a:latin typeface="Arial"/>
                <a:ea typeface="微软雅黑"/>
                <a:sym typeface="Arial"/>
              </a:rPr>
              <a:t>一、经济学概念</a:t>
            </a:r>
          </a:p>
          <a:p>
            <a:pPr indent="720725">
              <a:buNone/>
            </a:pPr>
            <a:r>
              <a:rPr lang="zh-CN" altLang="en-US" sz="2800" dirty="0">
                <a:solidFill>
                  <a:srgbClr val="314865"/>
                </a:solidFill>
                <a:latin typeface="Arial"/>
                <a:ea typeface="微软雅黑"/>
                <a:sym typeface="Arial"/>
              </a:rPr>
              <a:t>是研究人类社会怎样有效地分配使用其稀缺生产资源于各种用途，以达到既定目标的一门社会科学。</a:t>
            </a:r>
          </a:p>
          <a:p>
            <a:pPr indent="623888">
              <a:buNone/>
            </a:pPr>
            <a:r>
              <a:rPr lang="zh-CN" altLang="en-US" sz="2800" dirty="0">
                <a:solidFill>
                  <a:srgbClr val="314865"/>
                </a:solidFill>
                <a:latin typeface="Arial"/>
                <a:ea typeface="微软雅黑"/>
                <a:sym typeface="Arial"/>
              </a:rPr>
              <a:t>有四个方面：</a:t>
            </a:r>
          </a:p>
          <a:p>
            <a:pPr indent="539750">
              <a:buNone/>
            </a:pPr>
            <a:r>
              <a:rPr lang="zh-CN" altLang="en-US" sz="2800" dirty="0">
                <a:solidFill>
                  <a:srgbClr val="314865"/>
                </a:solidFill>
                <a:latin typeface="Arial"/>
                <a:ea typeface="微软雅黑"/>
                <a:sym typeface="Arial"/>
              </a:rPr>
              <a:t>（</a:t>
            </a:r>
            <a:r>
              <a:rPr lang="en-US" altLang="zh-CN" sz="2800" dirty="0">
                <a:solidFill>
                  <a:srgbClr val="314865"/>
                </a:solidFill>
                <a:latin typeface="Arial"/>
                <a:ea typeface="微软雅黑"/>
                <a:sym typeface="Arial"/>
              </a:rPr>
              <a:t>1</a:t>
            </a:r>
            <a:r>
              <a:rPr lang="zh-CN" altLang="en-US" sz="2800" dirty="0">
                <a:solidFill>
                  <a:srgbClr val="314865"/>
                </a:solidFill>
                <a:latin typeface="Arial"/>
                <a:ea typeface="微软雅黑"/>
                <a:sym typeface="Arial"/>
              </a:rPr>
              <a:t>）总量为既定的生产资源用来生产哪些产品，生产多少 </a:t>
            </a:r>
          </a:p>
          <a:p>
            <a:pPr indent="539750">
              <a:buNone/>
            </a:pPr>
            <a:r>
              <a:rPr lang="zh-CN" altLang="en-US" sz="2800" dirty="0">
                <a:solidFill>
                  <a:srgbClr val="314865"/>
                </a:solidFill>
                <a:latin typeface="Arial"/>
                <a:ea typeface="微软雅黑"/>
                <a:sym typeface="Arial"/>
              </a:rPr>
              <a:t>（</a:t>
            </a:r>
            <a:r>
              <a:rPr lang="en-US" altLang="zh-CN" sz="2800" dirty="0">
                <a:solidFill>
                  <a:srgbClr val="314865"/>
                </a:solidFill>
                <a:latin typeface="Arial"/>
                <a:ea typeface="微软雅黑"/>
                <a:sym typeface="Arial"/>
              </a:rPr>
              <a:t>2</a:t>
            </a:r>
            <a:r>
              <a:rPr lang="zh-CN" altLang="en-US" sz="2800" dirty="0">
                <a:solidFill>
                  <a:srgbClr val="314865"/>
                </a:solidFill>
                <a:latin typeface="Arial"/>
                <a:ea typeface="微软雅黑"/>
                <a:sym typeface="Arial"/>
              </a:rPr>
              <a:t>）采用什么生产方法 </a:t>
            </a:r>
          </a:p>
          <a:p>
            <a:pPr indent="442913">
              <a:buNone/>
            </a:pPr>
            <a:r>
              <a:rPr lang="zh-CN" altLang="en-US" sz="2800" dirty="0">
                <a:solidFill>
                  <a:srgbClr val="314865"/>
                </a:solidFill>
                <a:latin typeface="Arial"/>
                <a:ea typeface="微软雅黑"/>
                <a:sym typeface="Arial"/>
              </a:rPr>
              <a:t> （</a:t>
            </a:r>
            <a:r>
              <a:rPr lang="en-US" altLang="zh-CN" sz="2800" dirty="0">
                <a:solidFill>
                  <a:srgbClr val="314865"/>
                </a:solidFill>
                <a:latin typeface="Arial"/>
                <a:ea typeface="微软雅黑"/>
                <a:sym typeface="Arial"/>
              </a:rPr>
              <a:t>3</a:t>
            </a:r>
            <a:r>
              <a:rPr lang="zh-CN" altLang="en-US" sz="2800" dirty="0">
                <a:solidFill>
                  <a:srgbClr val="314865"/>
                </a:solidFill>
                <a:latin typeface="Arial"/>
                <a:ea typeface="微软雅黑"/>
                <a:sym typeface="Arial"/>
              </a:rPr>
              <a:t>）为谁生产，即经济学所说的收入分配问题 </a:t>
            </a:r>
          </a:p>
          <a:p>
            <a:pPr marL="1441450" indent="-901700">
              <a:buNone/>
            </a:pPr>
            <a:r>
              <a:rPr lang="zh-CN" altLang="en-US" sz="2800" dirty="0">
                <a:solidFill>
                  <a:srgbClr val="314865"/>
                </a:solidFill>
                <a:latin typeface="Arial"/>
                <a:ea typeface="微软雅黑"/>
                <a:sym typeface="Arial"/>
              </a:rPr>
              <a:t>（</a:t>
            </a:r>
            <a:r>
              <a:rPr lang="en-US" altLang="zh-CN" sz="2800" dirty="0">
                <a:solidFill>
                  <a:srgbClr val="314865"/>
                </a:solidFill>
                <a:latin typeface="Arial"/>
                <a:ea typeface="微软雅黑"/>
                <a:sym typeface="Arial"/>
              </a:rPr>
              <a:t>4</a:t>
            </a:r>
            <a:r>
              <a:rPr lang="zh-CN" altLang="en-US" sz="2800" dirty="0">
                <a:solidFill>
                  <a:srgbClr val="314865"/>
                </a:solidFill>
                <a:latin typeface="Arial"/>
                <a:ea typeface="微软雅黑"/>
                <a:sym typeface="Arial"/>
              </a:rPr>
              <a:t>）一个社会既定的生产资源总量是否被充分利用以及如何得以充分利用 </a:t>
            </a: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Tree>
    <p:extLst>
      <p:ext uri="{BB962C8B-B14F-4D97-AF65-F5344CB8AC3E}">
        <p14:creationId xmlns:p14="http://schemas.microsoft.com/office/powerpoint/2010/main" val="722154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5">
                                            <p:txEl>
                                              <p:pRg st="1" end="1"/>
                                            </p:txEl>
                                          </p:spTgt>
                                        </p:tgtEl>
                                        <p:attrNameLst>
                                          <p:attrName>style.visibility</p:attrName>
                                        </p:attrNameLst>
                                      </p:cBhvr>
                                      <p:to>
                                        <p:strVal val="visible"/>
                                      </p:to>
                                    </p:set>
                                    <p:animEffect transition="in" filter="fade">
                                      <p:cBhvr>
                                        <p:cTn id="23" dur="1000"/>
                                        <p:tgtEl>
                                          <p:spTgt spid="55">
                                            <p:txEl>
                                              <p:pRg st="1" end="1"/>
                                            </p:txEl>
                                          </p:spTgt>
                                        </p:tgtEl>
                                      </p:cBhvr>
                                    </p:animEffect>
                                    <p:anim calcmode="lin" valueType="num">
                                      <p:cBhvr>
                                        <p:cTn id="24"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5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55">
                                            <p:txEl>
                                              <p:pRg st="2" end="2"/>
                                            </p:txEl>
                                          </p:spTgt>
                                        </p:tgtEl>
                                        <p:attrNameLst>
                                          <p:attrName>style.visibility</p:attrName>
                                        </p:attrNameLst>
                                      </p:cBhvr>
                                      <p:to>
                                        <p:strVal val="visible"/>
                                      </p:to>
                                    </p:set>
                                    <p:animEffect transition="in" filter="fade">
                                      <p:cBhvr>
                                        <p:cTn id="30" dur="1000"/>
                                        <p:tgtEl>
                                          <p:spTgt spid="55">
                                            <p:txEl>
                                              <p:pRg st="2" end="2"/>
                                            </p:txEl>
                                          </p:spTgt>
                                        </p:tgtEl>
                                      </p:cBhvr>
                                    </p:animEffect>
                                    <p:anim calcmode="lin" valueType="num">
                                      <p:cBhvr>
                                        <p:cTn id="31"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55">
                                            <p:txEl>
                                              <p:pRg st="3" end="3"/>
                                            </p:txEl>
                                          </p:spTgt>
                                        </p:tgtEl>
                                        <p:attrNameLst>
                                          <p:attrName>style.visibility</p:attrName>
                                        </p:attrNameLst>
                                      </p:cBhvr>
                                      <p:to>
                                        <p:strVal val="visible"/>
                                      </p:to>
                                    </p:set>
                                    <p:animEffect transition="in" filter="fade">
                                      <p:cBhvr>
                                        <p:cTn id="37" dur="1000"/>
                                        <p:tgtEl>
                                          <p:spTgt spid="55">
                                            <p:txEl>
                                              <p:pRg st="3" end="3"/>
                                            </p:txEl>
                                          </p:spTgt>
                                        </p:tgtEl>
                                      </p:cBhvr>
                                    </p:animEffect>
                                    <p:anim calcmode="lin" valueType="num">
                                      <p:cBhvr>
                                        <p:cTn id="38" dur="1000" fill="hold"/>
                                        <p:tgtEl>
                                          <p:spTgt spid="55">
                                            <p:txEl>
                                              <p:pRg st="3" end="3"/>
                                            </p:txEl>
                                          </p:spTgt>
                                        </p:tgtEl>
                                        <p:attrNameLst>
                                          <p:attrName>ppt_x</p:attrName>
                                        </p:attrNameLst>
                                      </p:cBhvr>
                                      <p:tavLst>
                                        <p:tav tm="0">
                                          <p:val>
                                            <p:strVal val="#ppt_x"/>
                                          </p:val>
                                        </p:tav>
                                        <p:tav tm="100000">
                                          <p:val>
                                            <p:strVal val="#ppt_x"/>
                                          </p:val>
                                        </p:tav>
                                      </p:tavLst>
                                    </p:anim>
                                    <p:anim calcmode="lin" valueType="num">
                                      <p:cBhvr>
                                        <p:cTn id="39" dur="1000" fill="hold"/>
                                        <p:tgtEl>
                                          <p:spTgt spid="5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55">
                                            <p:txEl>
                                              <p:pRg st="4" end="4"/>
                                            </p:txEl>
                                          </p:spTgt>
                                        </p:tgtEl>
                                        <p:attrNameLst>
                                          <p:attrName>style.visibility</p:attrName>
                                        </p:attrNameLst>
                                      </p:cBhvr>
                                      <p:to>
                                        <p:strVal val="visible"/>
                                      </p:to>
                                    </p:set>
                                    <p:animEffect transition="in" filter="fade">
                                      <p:cBhvr>
                                        <p:cTn id="44" dur="1000"/>
                                        <p:tgtEl>
                                          <p:spTgt spid="55">
                                            <p:txEl>
                                              <p:pRg st="4" end="4"/>
                                            </p:txEl>
                                          </p:spTgt>
                                        </p:tgtEl>
                                      </p:cBhvr>
                                    </p:animEffect>
                                    <p:anim calcmode="lin" valueType="num">
                                      <p:cBhvr>
                                        <p:cTn id="45" dur="1000" fill="hold"/>
                                        <p:tgtEl>
                                          <p:spTgt spid="55">
                                            <p:txEl>
                                              <p:pRg st="4" end="4"/>
                                            </p:txEl>
                                          </p:spTgt>
                                        </p:tgtEl>
                                        <p:attrNameLst>
                                          <p:attrName>ppt_x</p:attrName>
                                        </p:attrNameLst>
                                      </p:cBhvr>
                                      <p:tavLst>
                                        <p:tav tm="0">
                                          <p:val>
                                            <p:strVal val="#ppt_x"/>
                                          </p:val>
                                        </p:tav>
                                        <p:tav tm="100000">
                                          <p:val>
                                            <p:strVal val="#ppt_x"/>
                                          </p:val>
                                        </p:tav>
                                      </p:tavLst>
                                    </p:anim>
                                    <p:anim calcmode="lin" valueType="num">
                                      <p:cBhvr>
                                        <p:cTn id="46" dur="1000" fill="hold"/>
                                        <p:tgtEl>
                                          <p:spTgt spid="5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55">
                                            <p:txEl>
                                              <p:pRg st="5" end="5"/>
                                            </p:txEl>
                                          </p:spTgt>
                                        </p:tgtEl>
                                        <p:attrNameLst>
                                          <p:attrName>style.visibility</p:attrName>
                                        </p:attrNameLst>
                                      </p:cBhvr>
                                      <p:to>
                                        <p:strVal val="visible"/>
                                      </p:to>
                                    </p:set>
                                    <p:animEffect transition="in" filter="fade">
                                      <p:cBhvr>
                                        <p:cTn id="51" dur="1000"/>
                                        <p:tgtEl>
                                          <p:spTgt spid="55">
                                            <p:txEl>
                                              <p:pRg st="5" end="5"/>
                                            </p:txEl>
                                          </p:spTgt>
                                        </p:tgtEl>
                                      </p:cBhvr>
                                    </p:animEffect>
                                    <p:anim calcmode="lin" valueType="num">
                                      <p:cBhvr>
                                        <p:cTn id="52" dur="1000" fill="hold"/>
                                        <p:tgtEl>
                                          <p:spTgt spid="55">
                                            <p:txEl>
                                              <p:pRg st="5" end="5"/>
                                            </p:txEl>
                                          </p:spTgt>
                                        </p:tgtEl>
                                        <p:attrNameLst>
                                          <p:attrName>ppt_x</p:attrName>
                                        </p:attrNameLst>
                                      </p:cBhvr>
                                      <p:tavLst>
                                        <p:tav tm="0">
                                          <p:val>
                                            <p:strVal val="#ppt_x"/>
                                          </p:val>
                                        </p:tav>
                                        <p:tav tm="100000">
                                          <p:val>
                                            <p:strVal val="#ppt_x"/>
                                          </p:val>
                                        </p:tav>
                                      </p:tavLst>
                                    </p:anim>
                                    <p:anim calcmode="lin" valueType="num">
                                      <p:cBhvr>
                                        <p:cTn id="53" dur="1000" fill="hold"/>
                                        <p:tgtEl>
                                          <p:spTgt spid="5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55">
                                            <p:txEl>
                                              <p:pRg st="6" end="6"/>
                                            </p:txEl>
                                          </p:spTgt>
                                        </p:tgtEl>
                                        <p:attrNameLst>
                                          <p:attrName>style.visibility</p:attrName>
                                        </p:attrNameLst>
                                      </p:cBhvr>
                                      <p:to>
                                        <p:strVal val="visible"/>
                                      </p:to>
                                    </p:set>
                                    <p:animEffect transition="in" filter="fade">
                                      <p:cBhvr>
                                        <p:cTn id="58" dur="1000"/>
                                        <p:tgtEl>
                                          <p:spTgt spid="55">
                                            <p:txEl>
                                              <p:pRg st="6" end="6"/>
                                            </p:txEl>
                                          </p:spTgt>
                                        </p:tgtEl>
                                      </p:cBhvr>
                                    </p:animEffect>
                                    <p:anim calcmode="lin" valueType="num">
                                      <p:cBhvr>
                                        <p:cTn id="59" dur="1000" fill="hold"/>
                                        <p:tgtEl>
                                          <p:spTgt spid="55">
                                            <p:txEl>
                                              <p:pRg st="6" end="6"/>
                                            </p:txEl>
                                          </p:spTgt>
                                        </p:tgtEl>
                                        <p:attrNameLst>
                                          <p:attrName>ppt_x</p:attrName>
                                        </p:attrNameLst>
                                      </p:cBhvr>
                                      <p:tavLst>
                                        <p:tav tm="0">
                                          <p:val>
                                            <p:strVal val="#ppt_x"/>
                                          </p:val>
                                        </p:tav>
                                        <p:tav tm="100000">
                                          <p:val>
                                            <p:strVal val="#ppt_x"/>
                                          </p:val>
                                        </p:tav>
                                      </p:tavLst>
                                    </p:anim>
                                    <p:anim calcmode="lin" valueType="num">
                                      <p:cBhvr>
                                        <p:cTn id="60" dur="1000" fill="hold"/>
                                        <p:tgtEl>
                                          <p:spTgt spid="5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1">
            <a:extLst>
              <a:ext uri="{FF2B5EF4-FFF2-40B4-BE49-F238E27FC236}">
                <a16:creationId xmlns:a16="http://schemas.microsoft.com/office/drawing/2014/main" id="{B6936467-3733-4DD6-BAFE-EE1E96D9669C}"/>
              </a:ext>
            </a:extLst>
          </p:cNvPr>
          <p:cNvSpPr txBox="1">
            <a:spLocks/>
          </p:cNvSpPr>
          <p:nvPr/>
        </p:nvSpPr>
        <p:spPr>
          <a:xfrm>
            <a:off x="432796" y="800047"/>
            <a:ext cx="4550719" cy="359817"/>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zh-CN" altLang="en-US" b="1" dirty="0">
                <a:solidFill>
                  <a:srgbClr val="314865"/>
                </a:solidFill>
                <a:latin typeface="Arial"/>
                <a:sym typeface="Arial"/>
              </a:rPr>
              <a:t>第一节  经济学的内涵</a:t>
            </a:r>
          </a:p>
        </p:txBody>
      </p:sp>
      <p:cxnSp>
        <p:nvCxnSpPr>
          <p:cNvPr id="54" name="直接连接符 53">
            <a:extLst>
              <a:ext uri="{FF2B5EF4-FFF2-40B4-BE49-F238E27FC236}">
                <a16:creationId xmlns:a16="http://schemas.microsoft.com/office/drawing/2014/main" id="{77C55F3F-AAFB-4293-A334-6137C7E80236}"/>
              </a:ext>
            </a:extLst>
          </p:cNvPr>
          <p:cNvCxnSpPr>
            <a:cxnSpLocks/>
          </p:cNvCxnSpPr>
          <p:nvPr/>
        </p:nvCxnSpPr>
        <p:spPr>
          <a:xfrm>
            <a:off x="207409" y="1350771"/>
            <a:ext cx="11741229" cy="0"/>
          </a:xfrm>
          <a:prstGeom prst="line">
            <a:avLst/>
          </a:prstGeom>
          <a:noFill/>
          <a:ln w="9525" cap="flat" cmpd="sng" algn="ctr">
            <a:solidFill>
              <a:srgbClr val="46556A"/>
            </a:solidFill>
            <a:prstDash val="solid"/>
          </a:ln>
          <a:effectLst/>
        </p:spPr>
      </p:cxnSp>
      <p:sp>
        <p:nvSpPr>
          <p:cNvPr id="55" name="矩形 47">
            <a:extLst>
              <a:ext uri="{FF2B5EF4-FFF2-40B4-BE49-F238E27FC236}">
                <a16:creationId xmlns:a16="http://schemas.microsoft.com/office/drawing/2014/main" id="{25A603CF-AFF9-49F4-A7EE-21F5026BDF0D}"/>
              </a:ext>
            </a:extLst>
          </p:cNvPr>
          <p:cNvSpPr>
            <a:spLocks noChangeArrowheads="1"/>
          </p:cNvSpPr>
          <p:nvPr/>
        </p:nvSpPr>
        <p:spPr bwMode="auto">
          <a:xfrm>
            <a:off x="865909" y="1541679"/>
            <a:ext cx="10460182" cy="341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ysClr val="windowText" lastClr="000000"/>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ysClr val="windowText" lastClr="000000"/>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ysClr val="windowText" lastClr="000000"/>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ysClr val="windowText" lastClr="000000"/>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ysClr val="windowText" lastClr="000000"/>
                </a:solidFill>
                <a:latin typeface="微软雅黑" pitchFamily="34" charset="-122"/>
                <a:ea typeface="微软雅黑" pitchFamily="34" charset="-122"/>
                <a:sym typeface="Calibri" pitchFamily="34" charset="0"/>
              </a:defRPr>
            </a:lvl9pPr>
          </a:lstStyle>
          <a:p>
            <a:pPr>
              <a:lnSpc>
                <a:spcPct val="150000"/>
              </a:lnSpc>
              <a:buNone/>
            </a:pPr>
            <a:r>
              <a:rPr lang="zh-CN" altLang="en-US" sz="2800" dirty="0">
                <a:solidFill>
                  <a:srgbClr val="C00000"/>
                </a:solidFill>
                <a:latin typeface="Arial"/>
                <a:ea typeface="微软雅黑"/>
                <a:sym typeface="Arial"/>
              </a:rPr>
              <a:t>二、微观经济学与宏观经济学</a:t>
            </a:r>
          </a:p>
          <a:p>
            <a:pPr indent="539750">
              <a:lnSpc>
                <a:spcPct val="150000"/>
              </a:lnSpc>
              <a:buNone/>
            </a:pPr>
            <a:r>
              <a:rPr lang="zh-CN" altLang="en-US" sz="2800" dirty="0">
                <a:solidFill>
                  <a:srgbClr val="314865"/>
                </a:solidFill>
                <a:latin typeface="Arial"/>
                <a:ea typeface="微软雅黑"/>
                <a:sym typeface="Arial"/>
              </a:rPr>
              <a:t>微观经济学以单个经济单位（作为消费者的单个家庭，单个厂商或企业，以及单个产品市场）的经济行为作为考察对象。</a:t>
            </a:r>
            <a:endParaRPr lang="en-US" altLang="zh-CN" sz="2800" dirty="0">
              <a:solidFill>
                <a:srgbClr val="314865"/>
              </a:solidFill>
              <a:latin typeface="Arial"/>
              <a:ea typeface="微软雅黑"/>
              <a:sym typeface="Arial"/>
            </a:endParaRPr>
          </a:p>
          <a:p>
            <a:pPr indent="539750">
              <a:lnSpc>
                <a:spcPct val="150000"/>
              </a:lnSpc>
              <a:buNone/>
            </a:pPr>
            <a:r>
              <a:rPr lang="zh-CN" altLang="en-US" sz="2800" dirty="0">
                <a:solidFill>
                  <a:srgbClr val="314865"/>
                </a:solidFill>
                <a:latin typeface="Arial"/>
                <a:ea typeface="微软雅黑"/>
                <a:sym typeface="Arial"/>
              </a:rPr>
              <a:t>把一个社会作为一个整体的经济活动作为考察对象，称为宏观经济学。</a:t>
            </a:r>
          </a:p>
        </p:txBody>
      </p:sp>
      <p:grpSp>
        <p:nvGrpSpPr>
          <p:cNvPr id="6" name="组合 5">
            <a:extLst>
              <a:ext uri="{FF2B5EF4-FFF2-40B4-BE49-F238E27FC236}">
                <a16:creationId xmlns:a16="http://schemas.microsoft.com/office/drawing/2014/main" id="{0BA7B217-D3E3-4A48-9765-4785921F83A6}"/>
              </a:ext>
            </a:extLst>
          </p:cNvPr>
          <p:cNvGrpSpPr/>
          <p:nvPr/>
        </p:nvGrpSpPr>
        <p:grpSpPr>
          <a:xfrm>
            <a:off x="164616" y="178180"/>
            <a:ext cx="2804616" cy="368580"/>
            <a:chOff x="164616" y="178180"/>
            <a:chExt cx="2804616" cy="368580"/>
          </a:xfrm>
        </p:grpSpPr>
        <p:cxnSp>
          <p:nvCxnSpPr>
            <p:cNvPr id="56" name="直接连接符 55">
              <a:extLst>
                <a:ext uri="{FF2B5EF4-FFF2-40B4-BE49-F238E27FC236}">
                  <a16:creationId xmlns:a16="http://schemas.microsoft.com/office/drawing/2014/main" id="{16B3BA05-A024-4573-8E97-55C633AF03CA}"/>
                </a:ext>
              </a:extLst>
            </p:cNvPr>
            <p:cNvCxnSpPr>
              <a:cxnSpLocks/>
            </p:cNvCxnSpPr>
            <p:nvPr/>
          </p:nvCxnSpPr>
          <p:spPr>
            <a:xfrm flipV="1">
              <a:off x="164616" y="535956"/>
              <a:ext cx="2804616" cy="10804"/>
            </a:xfrm>
            <a:prstGeom prst="line">
              <a:avLst/>
            </a:prstGeom>
            <a:ln>
              <a:solidFill>
                <a:srgbClr val="314865"/>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1CBD1EF4-397F-4BEE-9884-50E8FD7CCFB5}"/>
                </a:ext>
              </a:extLst>
            </p:cNvPr>
            <p:cNvSpPr/>
            <p:nvPr/>
          </p:nvSpPr>
          <p:spPr>
            <a:xfrm>
              <a:off x="164616" y="178180"/>
              <a:ext cx="47829" cy="284416"/>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矩形 58">
              <a:extLst>
                <a:ext uri="{FF2B5EF4-FFF2-40B4-BE49-F238E27FC236}">
                  <a16:creationId xmlns:a16="http://schemas.microsoft.com/office/drawing/2014/main" id="{01529494-2998-4BCD-AC7E-28BDEAE7956A}"/>
                </a:ext>
              </a:extLst>
            </p:cNvPr>
            <p:cNvSpPr/>
            <p:nvPr/>
          </p:nvSpPr>
          <p:spPr>
            <a:xfrm>
              <a:off x="275779" y="252586"/>
              <a:ext cx="47828" cy="210010"/>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矩形 59">
              <a:extLst>
                <a:ext uri="{FF2B5EF4-FFF2-40B4-BE49-F238E27FC236}">
                  <a16:creationId xmlns:a16="http://schemas.microsoft.com/office/drawing/2014/main" id="{D6FA5799-1259-4DAB-B0C6-F3A0FBB8122B}"/>
                </a:ext>
              </a:extLst>
            </p:cNvPr>
            <p:cNvSpPr/>
            <p:nvPr/>
          </p:nvSpPr>
          <p:spPr>
            <a:xfrm flipH="1">
              <a:off x="377808" y="320388"/>
              <a:ext cx="47827" cy="142208"/>
            </a:xfrm>
            <a:prstGeom prst="rect">
              <a:avLst/>
            </a:prstGeom>
            <a:solidFill>
              <a:srgbClr val="314865"/>
            </a:solidFill>
            <a:ln>
              <a:solidFill>
                <a:srgbClr val="3148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Tree>
    <p:extLst>
      <p:ext uri="{BB962C8B-B14F-4D97-AF65-F5344CB8AC3E}">
        <p14:creationId xmlns:p14="http://schemas.microsoft.com/office/powerpoint/2010/main" val="16806279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additive="base">
                                        <p:cTn id="7"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5">
                                            <p:txEl>
                                              <p:pRg st="0" end="0"/>
                                            </p:txEl>
                                          </p:spTgt>
                                        </p:tgtEl>
                                        <p:attrNameLst>
                                          <p:attrName>style.visibility</p:attrName>
                                        </p:attrNameLst>
                                      </p:cBhvr>
                                      <p:to>
                                        <p:strVal val="visible"/>
                                      </p:to>
                                    </p:set>
                                    <p:animEffect transition="in" filter="fade">
                                      <p:cBhvr>
                                        <p:cTn id="18" dur="1000"/>
                                        <p:tgtEl>
                                          <p:spTgt spid="55">
                                            <p:txEl>
                                              <p:pRg st="0" end="0"/>
                                            </p:txEl>
                                          </p:spTgt>
                                        </p:tgtEl>
                                      </p:cBhvr>
                                    </p:animEffect>
                                    <p:anim calcmode="lin" valueType="num">
                                      <p:cBhvr>
                                        <p:cTn id="1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55">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5">
                                            <p:txEl>
                                              <p:pRg st="1" end="1"/>
                                            </p:txEl>
                                          </p:spTgt>
                                        </p:tgtEl>
                                        <p:attrNameLst>
                                          <p:attrName>style.visibility</p:attrName>
                                        </p:attrNameLst>
                                      </p:cBhvr>
                                      <p:to>
                                        <p:strVal val="visible"/>
                                      </p:to>
                                    </p:set>
                                    <p:animEffect transition="in" filter="fade">
                                      <p:cBhvr>
                                        <p:cTn id="23" dur="1000"/>
                                        <p:tgtEl>
                                          <p:spTgt spid="55">
                                            <p:txEl>
                                              <p:pRg st="1" end="1"/>
                                            </p:txEl>
                                          </p:spTgt>
                                        </p:tgtEl>
                                      </p:cBhvr>
                                    </p:animEffect>
                                    <p:anim calcmode="lin" valueType="num">
                                      <p:cBhvr>
                                        <p:cTn id="24"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55">
                                            <p:txEl>
                                              <p:pRg st="1" end="1"/>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55">
                                            <p:txEl>
                                              <p:pRg st="2" end="2"/>
                                            </p:txEl>
                                          </p:spTgt>
                                        </p:tgtEl>
                                        <p:attrNameLst>
                                          <p:attrName>style.visibility</p:attrName>
                                        </p:attrNameLst>
                                      </p:cBhvr>
                                      <p:to>
                                        <p:strVal val="visible"/>
                                      </p:to>
                                    </p:set>
                                    <p:animEffect transition="in" filter="fade">
                                      <p:cBhvr>
                                        <p:cTn id="28" dur="1000"/>
                                        <p:tgtEl>
                                          <p:spTgt spid="55">
                                            <p:txEl>
                                              <p:pRg st="2" end="2"/>
                                            </p:txEl>
                                          </p:spTgt>
                                        </p:tgtEl>
                                      </p:cBhvr>
                                    </p:animEffect>
                                    <p:anim calcmode="lin" valueType="num">
                                      <p:cBhvr>
                                        <p:cTn id="29"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2017工作总结与2018工作规划PPT模板"/>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6.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Franklin Gothic Medium"/>
        <a:ea typeface="微软雅黑"/>
        <a:cs typeface=""/>
      </a:majorFont>
      <a:minorFont>
        <a:latin typeface="Franklin Gothic Book"/>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2078</TotalTime>
  <Words>1502</Words>
  <Application>Microsoft Office PowerPoint</Application>
  <PresentationFormat>宽屏</PresentationFormat>
  <Paragraphs>189</Paragraphs>
  <Slides>24</Slides>
  <Notes>24</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32" baseType="lpstr">
      <vt:lpstr>宋体</vt:lpstr>
      <vt:lpstr>微软雅黑</vt:lpstr>
      <vt:lpstr>Arial</vt:lpstr>
      <vt:lpstr>Calibri</vt:lpstr>
      <vt:lpstr>Franklin Gothic Book</vt:lpstr>
      <vt:lpstr>Times New Roman</vt:lpstr>
      <vt:lpstr>第一PPT，www.1ppt.com</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简洁工作计划</dc:title>
  <dc:creator>第一PPT</dc:creator>
  <cp:keywords>www.1ppt.com</cp:keywords>
  <cp:lastModifiedBy>ssa</cp:lastModifiedBy>
  <cp:revision>122</cp:revision>
  <cp:lastPrinted>2018-10-17T00:58:07Z</cp:lastPrinted>
  <dcterms:created xsi:type="dcterms:W3CDTF">2013-07-01T03:05:36Z</dcterms:created>
  <dcterms:modified xsi:type="dcterms:W3CDTF">2023-08-28T14:45:35Z</dcterms:modified>
</cp:coreProperties>
</file>