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5"/>
  </p:notesMasterIdLst>
  <p:sldIdLst>
    <p:sldId id="627" r:id="rId2"/>
    <p:sldId id="628" r:id="rId3"/>
    <p:sldId id="629" r:id="rId4"/>
    <p:sldId id="630" r:id="rId5"/>
    <p:sldId id="358" r:id="rId6"/>
    <p:sldId id="359" r:id="rId7"/>
    <p:sldId id="586" r:id="rId8"/>
    <p:sldId id="590" r:id="rId9"/>
    <p:sldId id="591" r:id="rId10"/>
    <p:sldId id="592" r:id="rId11"/>
    <p:sldId id="595" r:id="rId12"/>
    <p:sldId id="622" r:id="rId13"/>
    <p:sldId id="596" r:id="rId14"/>
    <p:sldId id="597" r:id="rId15"/>
    <p:sldId id="598" r:id="rId16"/>
    <p:sldId id="599" r:id="rId17"/>
    <p:sldId id="600" r:id="rId18"/>
    <p:sldId id="601" r:id="rId19"/>
    <p:sldId id="602" r:id="rId20"/>
    <p:sldId id="603" r:id="rId21"/>
    <p:sldId id="604" r:id="rId22"/>
    <p:sldId id="605" r:id="rId23"/>
    <p:sldId id="606" r:id="rId24"/>
    <p:sldId id="593" r:id="rId25"/>
    <p:sldId id="608" r:id="rId26"/>
    <p:sldId id="607" r:id="rId27"/>
    <p:sldId id="609" r:id="rId28"/>
    <p:sldId id="610" r:id="rId29"/>
    <p:sldId id="611" r:id="rId30"/>
    <p:sldId id="612" r:id="rId31"/>
    <p:sldId id="613" r:id="rId32"/>
    <p:sldId id="614" r:id="rId33"/>
    <p:sldId id="621" r:id="rId34"/>
    <p:sldId id="615" r:id="rId35"/>
    <p:sldId id="360" r:id="rId36"/>
    <p:sldId id="587" r:id="rId37"/>
    <p:sldId id="589" r:id="rId38"/>
    <p:sldId id="588" r:id="rId39"/>
    <p:sldId id="361" r:id="rId40"/>
    <p:sldId id="623" r:id="rId41"/>
    <p:sldId id="624" r:id="rId42"/>
    <p:sldId id="625" r:id="rId43"/>
    <p:sldId id="362" r:id="rId44"/>
    <p:sldId id="363" r:id="rId45"/>
    <p:sldId id="364" r:id="rId46"/>
    <p:sldId id="365" r:id="rId47"/>
    <p:sldId id="366" r:id="rId48"/>
    <p:sldId id="367" r:id="rId49"/>
    <p:sldId id="368" r:id="rId50"/>
    <p:sldId id="578" r:id="rId51"/>
    <p:sldId id="583" r:id="rId52"/>
    <p:sldId id="584" r:id="rId53"/>
    <p:sldId id="370" r:id="rId5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1275" autoAdjust="0"/>
  </p:normalViewPr>
  <p:slideViewPr>
    <p:cSldViewPr snapToGrid="0">
      <p:cViewPr varScale="1">
        <p:scale>
          <a:sx n="61" d="100"/>
          <a:sy n="61" d="100"/>
        </p:scale>
        <p:origin x="88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F56AC1-0D07-42FA-A065-7F377CDBCC62}" type="datetimeFigureOut">
              <a:rPr lang="zh-CN" altLang="en-US" smtClean="0"/>
              <a:t>2024/5/9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F558F6-9AB1-4465-899F-82117F3D277A}" type="slidenum">
              <a:rPr lang="zh-CN" altLang="en-US" smtClean="0"/>
              <a:t>‹#›</a:t>
            </a:fld>
            <a:endParaRPr lang="zh-CN" altLang="en-US"/>
          </a:p>
        </p:txBody>
      </p:sp>
    </p:spTree>
    <p:extLst>
      <p:ext uri="{BB962C8B-B14F-4D97-AF65-F5344CB8AC3E}">
        <p14:creationId xmlns:p14="http://schemas.microsoft.com/office/powerpoint/2010/main" val="1859779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DBB6102-E33D-4DA6-9FE1-DC7E0172D905}"/>
              </a:ext>
            </a:extLst>
          </p:cNvPr>
          <p:cNvSpPr>
            <a:spLocks noGrp="1" noChangeArrowheads="1"/>
          </p:cNvSpPr>
          <p:nvPr>
            <p:ph type="sldNum" sz="quarter" idx="5"/>
          </p:nvPr>
        </p:nvSpPr>
        <p:spPr>
          <a:ln/>
        </p:spPr>
        <p:txBody>
          <a:bodyPr/>
          <a:lstStyle/>
          <a:p>
            <a:fld id="{5DAEFD43-75CD-495C-B6C8-1F7D2D749969}" type="slidenum">
              <a:rPr lang="zh-CN" altLang="en-US"/>
              <a:pPr/>
              <a:t>1</a:t>
            </a:fld>
            <a:endParaRPr lang="zh-CN" altLang="en-US"/>
          </a:p>
        </p:txBody>
      </p:sp>
      <p:sp>
        <p:nvSpPr>
          <p:cNvPr id="4611" name="Rectangle 7">
            <a:extLst>
              <a:ext uri="{FF2B5EF4-FFF2-40B4-BE49-F238E27FC236}">
                <a16:creationId xmlns:a16="http://schemas.microsoft.com/office/drawing/2014/main" id="{39026A7F-C4C2-49D7-B4B8-CC98026542CF}"/>
              </a:ext>
            </a:extLst>
          </p:cNvPr>
          <p:cNvSpPr>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Tahoma" panose="020B0604030504040204" pitchFamily="34" charset="0"/>
                <a:ea typeface="宋体" panose="02010600030101010101" pitchFamily="2" charset="-122"/>
              </a:defRPr>
            </a:lvl1pPr>
            <a:lvl2pPr eaLnBrk="0" hangingPunct="0">
              <a:defRPr>
                <a:solidFill>
                  <a:schemeClr val="tx1"/>
                </a:solidFill>
                <a:latin typeface="Tahoma" panose="020B0604030504040204" pitchFamily="34" charset="0"/>
                <a:ea typeface="宋体" panose="02010600030101010101" pitchFamily="2" charset="-122"/>
              </a:defRPr>
            </a:lvl2pPr>
            <a:lvl3pPr eaLnBrk="0" hangingPunct="0">
              <a:defRPr>
                <a:solidFill>
                  <a:schemeClr val="tx1"/>
                </a:solidFill>
                <a:latin typeface="Tahoma" panose="020B0604030504040204" pitchFamily="34" charset="0"/>
                <a:ea typeface="宋体" panose="02010600030101010101" pitchFamily="2" charset="-122"/>
              </a:defRPr>
            </a:lvl3pPr>
            <a:lvl4pPr eaLnBrk="0" hangingPunct="0">
              <a:defRPr>
                <a:solidFill>
                  <a:schemeClr val="tx1"/>
                </a:solidFill>
                <a:latin typeface="Tahoma" panose="020B0604030504040204" pitchFamily="34" charset="0"/>
                <a:ea typeface="宋体" panose="02010600030101010101" pitchFamily="2" charset="-122"/>
              </a:defRPr>
            </a:lvl4pPr>
            <a:lvl5pPr eaLnBrk="0" hangingPunct="0">
              <a:defRPr>
                <a:solidFill>
                  <a:schemeClr val="tx1"/>
                </a:solidFill>
                <a:latin typeface="Tahoma" panose="020B0604030504040204" pitchFamily="34" charset="0"/>
                <a:ea typeface="宋体" panose="02010600030101010101" pitchFamily="2" charset="-122"/>
              </a:defRPr>
            </a:lvl5pPr>
            <a:lvl6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6pPr>
            <a:lvl7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7pPr>
            <a:lvl8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8pPr>
            <a:lvl9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9pPr>
          </a:lstStyle>
          <a:p>
            <a:pPr algn="r" eaLnBrk="1" hangingPunct="1"/>
            <a:fld id="{9CCD45B0-B484-407E-8383-3C1537BBA1D8}" type="slidenum">
              <a:rPr kumimoji="1" lang="en-US" altLang="zh-CN" sz="1200">
                <a:latin typeface="Times New Roman" panose="02020603050405020304" pitchFamily="18" charset="0"/>
              </a:rPr>
              <a:pPr algn="r" eaLnBrk="1" hangingPunct="1"/>
              <a:t>1</a:t>
            </a:fld>
            <a:endParaRPr kumimoji="1" lang="en-US" altLang="zh-CN" sz="1200">
              <a:latin typeface="Times New Roman" panose="02020603050405020304" pitchFamily="18" charset="0"/>
            </a:endParaRPr>
          </a:p>
        </p:txBody>
      </p:sp>
      <p:sp>
        <p:nvSpPr>
          <p:cNvPr id="4612" name="Rectangle 2">
            <a:extLst>
              <a:ext uri="{FF2B5EF4-FFF2-40B4-BE49-F238E27FC236}">
                <a16:creationId xmlns:a16="http://schemas.microsoft.com/office/drawing/2014/main" id="{578A3026-2D0C-42C1-A560-7B0A2AA4B8F3}"/>
              </a:ext>
            </a:extLst>
          </p:cNvPr>
          <p:cNvSpPr>
            <a:spLocks noGrp="1" noRot="1" noChangeAspect="1" noChangeArrowheads="1"/>
          </p:cNvSpPr>
          <p:nvPr>
            <p:ph type="sldImg"/>
          </p:nvPr>
        </p:nvSpPr>
        <p:spPr bwMode="auto">
          <a:xfrm>
            <a:off x="381000" y="685800"/>
            <a:ext cx="6096000" cy="3429000"/>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4613" name="Rectangle 3">
            <a:extLst>
              <a:ext uri="{FF2B5EF4-FFF2-40B4-BE49-F238E27FC236}">
                <a16:creationId xmlns:a16="http://schemas.microsoft.com/office/drawing/2014/main" id="{9A2EA9C6-CC86-4A8A-ADF6-4F29D5642337}"/>
              </a:ext>
            </a:extLst>
          </p:cNvPr>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zh-CN"/>
          </a:p>
        </p:txBody>
      </p:sp>
    </p:spTree>
    <p:extLst>
      <p:ext uri="{BB962C8B-B14F-4D97-AF65-F5344CB8AC3E}">
        <p14:creationId xmlns:p14="http://schemas.microsoft.com/office/powerpoint/2010/main" val="15519241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8E19695-91DF-4FC0-A22F-5AE4575FD956}"/>
              </a:ext>
            </a:extLst>
          </p:cNvPr>
          <p:cNvSpPr>
            <a:spLocks noGrp="1" noChangeArrowheads="1"/>
          </p:cNvSpPr>
          <p:nvPr>
            <p:ph type="sldNum" sz="quarter" idx="5"/>
          </p:nvPr>
        </p:nvSpPr>
        <p:spPr>
          <a:ln/>
        </p:spPr>
        <p:txBody>
          <a:bodyPr/>
          <a:lstStyle/>
          <a:p>
            <a:fld id="{25A4487C-D689-49FB-A33C-EC49DBC97FD2}" type="slidenum">
              <a:rPr lang="zh-CN" altLang="en-US"/>
              <a:pPr/>
              <a:t>46</a:t>
            </a:fld>
            <a:endParaRPr lang="zh-CN" altLang="en-US"/>
          </a:p>
        </p:txBody>
      </p:sp>
      <p:sp>
        <p:nvSpPr>
          <p:cNvPr id="4641" name="Rectangle 7">
            <a:extLst>
              <a:ext uri="{FF2B5EF4-FFF2-40B4-BE49-F238E27FC236}">
                <a16:creationId xmlns:a16="http://schemas.microsoft.com/office/drawing/2014/main" id="{56767C9C-751F-4D6A-8A9E-1A2C229B2D79}"/>
              </a:ext>
            </a:extLst>
          </p:cNvPr>
          <p:cNvSpPr>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Tahoma" panose="020B0604030504040204" pitchFamily="34" charset="0"/>
                <a:ea typeface="宋体" panose="02010600030101010101" pitchFamily="2" charset="-122"/>
              </a:defRPr>
            </a:lvl1pPr>
            <a:lvl2pPr eaLnBrk="0" hangingPunct="0">
              <a:defRPr>
                <a:solidFill>
                  <a:schemeClr val="tx1"/>
                </a:solidFill>
                <a:latin typeface="Tahoma" panose="020B0604030504040204" pitchFamily="34" charset="0"/>
                <a:ea typeface="宋体" panose="02010600030101010101" pitchFamily="2" charset="-122"/>
              </a:defRPr>
            </a:lvl2pPr>
            <a:lvl3pPr eaLnBrk="0" hangingPunct="0">
              <a:defRPr>
                <a:solidFill>
                  <a:schemeClr val="tx1"/>
                </a:solidFill>
                <a:latin typeface="Tahoma" panose="020B0604030504040204" pitchFamily="34" charset="0"/>
                <a:ea typeface="宋体" panose="02010600030101010101" pitchFamily="2" charset="-122"/>
              </a:defRPr>
            </a:lvl3pPr>
            <a:lvl4pPr eaLnBrk="0" hangingPunct="0">
              <a:defRPr>
                <a:solidFill>
                  <a:schemeClr val="tx1"/>
                </a:solidFill>
                <a:latin typeface="Tahoma" panose="020B0604030504040204" pitchFamily="34" charset="0"/>
                <a:ea typeface="宋体" panose="02010600030101010101" pitchFamily="2" charset="-122"/>
              </a:defRPr>
            </a:lvl4pPr>
            <a:lvl5pPr eaLnBrk="0" hangingPunct="0">
              <a:defRPr>
                <a:solidFill>
                  <a:schemeClr val="tx1"/>
                </a:solidFill>
                <a:latin typeface="Tahoma" panose="020B0604030504040204" pitchFamily="34" charset="0"/>
                <a:ea typeface="宋体" panose="02010600030101010101" pitchFamily="2" charset="-122"/>
              </a:defRPr>
            </a:lvl5pPr>
            <a:lvl6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6pPr>
            <a:lvl7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7pPr>
            <a:lvl8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8pPr>
            <a:lvl9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9pPr>
          </a:lstStyle>
          <a:p>
            <a:pPr algn="r" eaLnBrk="1" hangingPunct="1"/>
            <a:fld id="{F88905C9-4628-45FC-82B9-D9FA04856EA9}" type="slidenum">
              <a:rPr kumimoji="1" lang="en-US" altLang="zh-CN" sz="1200">
                <a:latin typeface="Times New Roman" panose="02020603050405020304" pitchFamily="18" charset="0"/>
              </a:rPr>
              <a:pPr algn="r" eaLnBrk="1" hangingPunct="1"/>
              <a:t>46</a:t>
            </a:fld>
            <a:endParaRPr kumimoji="1" lang="en-US" altLang="zh-CN" sz="1200">
              <a:latin typeface="Times New Roman" panose="02020603050405020304" pitchFamily="18" charset="0"/>
            </a:endParaRPr>
          </a:p>
        </p:txBody>
      </p:sp>
      <p:sp>
        <p:nvSpPr>
          <p:cNvPr id="4642" name="Rectangle 2">
            <a:extLst>
              <a:ext uri="{FF2B5EF4-FFF2-40B4-BE49-F238E27FC236}">
                <a16:creationId xmlns:a16="http://schemas.microsoft.com/office/drawing/2014/main" id="{1466000C-89BE-4077-97F4-2926F92A231C}"/>
              </a:ext>
            </a:extLst>
          </p:cNvPr>
          <p:cNvSpPr>
            <a:spLocks noGrp="1" noRot="1" noChangeAspect="1" noChangeArrowheads="1"/>
          </p:cNvSpPr>
          <p:nvPr>
            <p:ph type="sldImg"/>
          </p:nvPr>
        </p:nvSpPr>
        <p:spPr bwMode="auto">
          <a:xfrm>
            <a:off x="381000" y="685800"/>
            <a:ext cx="6096000" cy="3429000"/>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4643" name="Rectangle 3">
            <a:extLst>
              <a:ext uri="{FF2B5EF4-FFF2-40B4-BE49-F238E27FC236}">
                <a16:creationId xmlns:a16="http://schemas.microsoft.com/office/drawing/2014/main" id="{E702B777-F10D-4DFA-990D-73748FF96AA4}"/>
              </a:ext>
            </a:extLst>
          </p:cNvPr>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4703C9A-7B6B-4058-B852-EC5541C6EA52}"/>
              </a:ext>
            </a:extLst>
          </p:cNvPr>
          <p:cNvSpPr>
            <a:spLocks noGrp="1" noChangeArrowheads="1"/>
          </p:cNvSpPr>
          <p:nvPr>
            <p:ph type="sldNum" sz="quarter" idx="5"/>
          </p:nvPr>
        </p:nvSpPr>
        <p:spPr>
          <a:ln/>
        </p:spPr>
        <p:txBody>
          <a:bodyPr/>
          <a:lstStyle/>
          <a:p>
            <a:fld id="{77DB2826-2679-476C-9071-9C7FBD18B5B4}" type="slidenum">
              <a:rPr lang="zh-CN" altLang="en-US"/>
              <a:pPr/>
              <a:t>47</a:t>
            </a:fld>
            <a:endParaRPr lang="zh-CN" altLang="en-US"/>
          </a:p>
        </p:txBody>
      </p:sp>
      <p:sp>
        <p:nvSpPr>
          <p:cNvPr id="4646" name="Rectangle 7">
            <a:extLst>
              <a:ext uri="{FF2B5EF4-FFF2-40B4-BE49-F238E27FC236}">
                <a16:creationId xmlns:a16="http://schemas.microsoft.com/office/drawing/2014/main" id="{ED8A8A70-0426-4917-A690-33474C9E2D07}"/>
              </a:ext>
            </a:extLst>
          </p:cNvPr>
          <p:cNvSpPr>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Tahoma" panose="020B0604030504040204" pitchFamily="34" charset="0"/>
                <a:ea typeface="宋体" panose="02010600030101010101" pitchFamily="2" charset="-122"/>
              </a:defRPr>
            </a:lvl1pPr>
            <a:lvl2pPr eaLnBrk="0" hangingPunct="0">
              <a:defRPr>
                <a:solidFill>
                  <a:schemeClr val="tx1"/>
                </a:solidFill>
                <a:latin typeface="Tahoma" panose="020B0604030504040204" pitchFamily="34" charset="0"/>
                <a:ea typeface="宋体" panose="02010600030101010101" pitchFamily="2" charset="-122"/>
              </a:defRPr>
            </a:lvl2pPr>
            <a:lvl3pPr eaLnBrk="0" hangingPunct="0">
              <a:defRPr>
                <a:solidFill>
                  <a:schemeClr val="tx1"/>
                </a:solidFill>
                <a:latin typeface="Tahoma" panose="020B0604030504040204" pitchFamily="34" charset="0"/>
                <a:ea typeface="宋体" panose="02010600030101010101" pitchFamily="2" charset="-122"/>
              </a:defRPr>
            </a:lvl3pPr>
            <a:lvl4pPr eaLnBrk="0" hangingPunct="0">
              <a:defRPr>
                <a:solidFill>
                  <a:schemeClr val="tx1"/>
                </a:solidFill>
                <a:latin typeface="Tahoma" panose="020B0604030504040204" pitchFamily="34" charset="0"/>
                <a:ea typeface="宋体" panose="02010600030101010101" pitchFamily="2" charset="-122"/>
              </a:defRPr>
            </a:lvl4pPr>
            <a:lvl5pPr eaLnBrk="0" hangingPunct="0">
              <a:defRPr>
                <a:solidFill>
                  <a:schemeClr val="tx1"/>
                </a:solidFill>
                <a:latin typeface="Tahoma" panose="020B0604030504040204" pitchFamily="34" charset="0"/>
                <a:ea typeface="宋体" panose="02010600030101010101" pitchFamily="2" charset="-122"/>
              </a:defRPr>
            </a:lvl5pPr>
            <a:lvl6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6pPr>
            <a:lvl7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7pPr>
            <a:lvl8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8pPr>
            <a:lvl9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9pPr>
          </a:lstStyle>
          <a:p>
            <a:pPr algn="r" eaLnBrk="1" hangingPunct="1"/>
            <a:fld id="{5DCE5499-2AFD-4386-90A5-C53350F58842}" type="slidenum">
              <a:rPr kumimoji="1" lang="en-US" altLang="zh-CN" sz="1200">
                <a:latin typeface="Times New Roman" panose="02020603050405020304" pitchFamily="18" charset="0"/>
              </a:rPr>
              <a:pPr algn="r" eaLnBrk="1" hangingPunct="1"/>
              <a:t>47</a:t>
            </a:fld>
            <a:endParaRPr kumimoji="1" lang="en-US" altLang="zh-CN" sz="1200">
              <a:latin typeface="Times New Roman" panose="02020603050405020304" pitchFamily="18" charset="0"/>
            </a:endParaRPr>
          </a:p>
        </p:txBody>
      </p:sp>
      <p:sp>
        <p:nvSpPr>
          <p:cNvPr id="4647" name="Rectangle 2">
            <a:extLst>
              <a:ext uri="{FF2B5EF4-FFF2-40B4-BE49-F238E27FC236}">
                <a16:creationId xmlns:a16="http://schemas.microsoft.com/office/drawing/2014/main" id="{A605A4CD-9AAB-47F0-ABAC-F3BCFEC9E758}"/>
              </a:ext>
            </a:extLst>
          </p:cNvPr>
          <p:cNvSpPr>
            <a:spLocks noGrp="1" noRot="1" noChangeAspect="1" noChangeArrowheads="1"/>
          </p:cNvSpPr>
          <p:nvPr>
            <p:ph type="sldImg"/>
          </p:nvPr>
        </p:nvSpPr>
        <p:spPr bwMode="auto">
          <a:xfrm>
            <a:off x="381000" y="685800"/>
            <a:ext cx="6096000" cy="3429000"/>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4648" name="Rectangle 3">
            <a:extLst>
              <a:ext uri="{FF2B5EF4-FFF2-40B4-BE49-F238E27FC236}">
                <a16:creationId xmlns:a16="http://schemas.microsoft.com/office/drawing/2014/main" id="{E6C7AEBA-E11C-446C-8C3C-48652F7EC979}"/>
              </a:ext>
            </a:extLst>
          </p:cNvPr>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06DECAB-C3E3-4CFF-8F47-E62227B9FA73}"/>
              </a:ext>
            </a:extLst>
          </p:cNvPr>
          <p:cNvSpPr>
            <a:spLocks noGrp="1" noChangeArrowheads="1"/>
          </p:cNvSpPr>
          <p:nvPr>
            <p:ph type="sldNum" sz="quarter" idx="5"/>
          </p:nvPr>
        </p:nvSpPr>
        <p:spPr>
          <a:ln/>
        </p:spPr>
        <p:txBody>
          <a:bodyPr/>
          <a:lstStyle/>
          <a:p>
            <a:fld id="{95A7C823-5979-4FDA-BB22-DFC73DF65DC7}" type="slidenum">
              <a:rPr lang="zh-CN" altLang="en-US"/>
              <a:pPr/>
              <a:t>48</a:t>
            </a:fld>
            <a:endParaRPr lang="zh-CN" altLang="en-US"/>
          </a:p>
        </p:txBody>
      </p:sp>
      <p:sp>
        <p:nvSpPr>
          <p:cNvPr id="4651" name="Rectangle 7">
            <a:extLst>
              <a:ext uri="{FF2B5EF4-FFF2-40B4-BE49-F238E27FC236}">
                <a16:creationId xmlns:a16="http://schemas.microsoft.com/office/drawing/2014/main" id="{0FC9EC07-75E0-491A-95B0-839220FB8CBE}"/>
              </a:ext>
            </a:extLst>
          </p:cNvPr>
          <p:cNvSpPr>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Tahoma" panose="020B0604030504040204" pitchFamily="34" charset="0"/>
                <a:ea typeface="宋体" panose="02010600030101010101" pitchFamily="2" charset="-122"/>
              </a:defRPr>
            </a:lvl1pPr>
            <a:lvl2pPr eaLnBrk="0" hangingPunct="0">
              <a:defRPr>
                <a:solidFill>
                  <a:schemeClr val="tx1"/>
                </a:solidFill>
                <a:latin typeface="Tahoma" panose="020B0604030504040204" pitchFamily="34" charset="0"/>
                <a:ea typeface="宋体" panose="02010600030101010101" pitchFamily="2" charset="-122"/>
              </a:defRPr>
            </a:lvl2pPr>
            <a:lvl3pPr eaLnBrk="0" hangingPunct="0">
              <a:defRPr>
                <a:solidFill>
                  <a:schemeClr val="tx1"/>
                </a:solidFill>
                <a:latin typeface="Tahoma" panose="020B0604030504040204" pitchFamily="34" charset="0"/>
                <a:ea typeface="宋体" panose="02010600030101010101" pitchFamily="2" charset="-122"/>
              </a:defRPr>
            </a:lvl3pPr>
            <a:lvl4pPr eaLnBrk="0" hangingPunct="0">
              <a:defRPr>
                <a:solidFill>
                  <a:schemeClr val="tx1"/>
                </a:solidFill>
                <a:latin typeface="Tahoma" panose="020B0604030504040204" pitchFamily="34" charset="0"/>
                <a:ea typeface="宋体" panose="02010600030101010101" pitchFamily="2" charset="-122"/>
              </a:defRPr>
            </a:lvl4pPr>
            <a:lvl5pPr eaLnBrk="0" hangingPunct="0">
              <a:defRPr>
                <a:solidFill>
                  <a:schemeClr val="tx1"/>
                </a:solidFill>
                <a:latin typeface="Tahoma" panose="020B0604030504040204" pitchFamily="34" charset="0"/>
                <a:ea typeface="宋体" panose="02010600030101010101" pitchFamily="2" charset="-122"/>
              </a:defRPr>
            </a:lvl5pPr>
            <a:lvl6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6pPr>
            <a:lvl7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7pPr>
            <a:lvl8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8pPr>
            <a:lvl9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9pPr>
          </a:lstStyle>
          <a:p>
            <a:pPr algn="r" eaLnBrk="1" hangingPunct="1"/>
            <a:fld id="{F93ACD4F-36A7-4865-A529-C05FF6D97872}" type="slidenum">
              <a:rPr kumimoji="1" lang="en-US" altLang="zh-CN" sz="1200">
                <a:latin typeface="Times New Roman" panose="02020603050405020304" pitchFamily="18" charset="0"/>
              </a:rPr>
              <a:pPr algn="r" eaLnBrk="1" hangingPunct="1"/>
              <a:t>48</a:t>
            </a:fld>
            <a:endParaRPr kumimoji="1" lang="en-US" altLang="zh-CN" sz="1200">
              <a:latin typeface="Times New Roman" panose="02020603050405020304" pitchFamily="18" charset="0"/>
            </a:endParaRPr>
          </a:p>
        </p:txBody>
      </p:sp>
      <p:sp>
        <p:nvSpPr>
          <p:cNvPr id="4652" name="Rectangle 2">
            <a:extLst>
              <a:ext uri="{FF2B5EF4-FFF2-40B4-BE49-F238E27FC236}">
                <a16:creationId xmlns:a16="http://schemas.microsoft.com/office/drawing/2014/main" id="{4D809A9F-2BC1-4645-984E-18AA12C1D59B}"/>
              </a:ext>
            </a:extLst>
          </p:cNvPr>
          <p:cNvSpPr>
            <a:spLocks noGrp="1" noRot="1" noChangeAspect="1" noChangeArrowheads="1"/>
          </p:cNvSpPr>
          <p:nvPr>
            <p:ph type="sldImg"/>
          </p:nvPr>
        </p:nvSpPr>
        <p:spPr bwMode="auto">
          <a:xfrm>
            <a:off x="381000" y="685800"/>
            <a:ext cx="6096000" cy="3429000"/>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4653" name="Rectangle 3">
            <a:extLst>
              <a:ext uri="{FF2B5EF4-FFF2-40B4-BE49-F238E27FC236}">
                <a16:creationId xmlns:a16="http://schemas.microsoft.com/office/drawing/2014/main" id="{EEB61910-533E-4C2F-8C6A-C85A54B0850A}"/>
              </a:ext>
            </a:extLst>
          </p:cNvPr>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E450C08-927D-4F62-9CCE-513499E057EE}"/>
              </a:ext>
            </a:extLst>
          </p:cNvPr>
          <p:cNvSpPr>
            <a:spLocks noGrp="1" noChangeArrowheads="1"/>
          </p:cNvSpPr>
          <p:nvPr>
            <p:ph type="sldNum" sz="quarter" idx="5"/>
          </p:nvPr>
        </p:nvSpPr>
        <p:spPr>
          <a:ln/>
        </p:spPr>
        <p:txBody>
          <a:bodyPr/>
          <a:lstStyle/>
          <a:p>
            <a:fld id="{71696527-9FE6-454B-B379-72324C41616A}" type="slidenum">
              <a:rPr lang="zh-CN" altLang="en-US"/>
              <a:pPr/>
              <a:t>49</a:t>
            </a:fld>
            <a:endParaRPr lang="zh-CN" altLang="en-US"/>
          </a:p>
        </p:txBody>
      </p:sp>
      <p:sp>
        <p:nvSpPr>
          <p:cNvPr id="4656" name="Rectangle 7">
            <a:extLst>
              <a:ext uri="{FF2B5EF4-FFF2-40B4-BE49-F238E27FC236}">
                <a16:creationId xmlns:a16="http://schemas.microsoft.com/office/drawing/2014/main" id="{CF5D25F6-F578-4244-BA0C-2C7B352DFBF0}"/>
              </a:ext>
            </a:extLst>
          </p:cNvPr>
          <p:cNvSpPr>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Tahoma" panose="020B0604030504040204" pitchFamily="34" charset="0"/>
                <a:ea typeface="宋体" panose="02010600030101010101" pitchFamily="2" charset="-122"/>
              </a:defRPr>
            </a:lvl1pPr>
            <a:lvl2pPr eaLnBrk="0" hangingPunct="0">
              <a:defRPr>
                <a:solidFill>
                  <a:schemeClr val="tx1"/>
                </a:solidFill>
                <a:latin typeface="Tahoma" panose="020B0604030504040204" pitchFamily="34" charset="0"/>
                <a:ea typeface="宋体" panose="02010600030101010101" pitchFamily="2" charset="-122"/>
              </a:defRPr>
            </a:lvl2pPr>
            <a:lvl3pPr eaLnBrk="0" hangingPunct="0">
              <a:defRPr>
                <a:solidFill>
                  <a:schemeClr val="tx1"/>
                </a:solidFill>
                <a:latin typeface="Tahoma" panose="020B0604030504040204" pitchFamily="34" charset="0"/>
                <a:ea typeface="宋体" panose="02010600030101010101" pitchFamily="2" charset="-122"/>
              </a:defRPr>
            </a:lvl3pPr>
            <a:lvl4pPr eaLnBrk="0" hangingPunct="0">
              <a:defRPr>
                <a:solidFill>
                  <a:schemeClr val="tx1"/>
                </a:solidFill>
                <a:latin typeface="Tahoma" panose="020B0604030504040204" pitchFamily="34" charset="0"/>
                <a:ea typeface="宋体" panose="02010600030101010101" pitchFamily="2" charset="-122"/>
              </a:defRPr>
            </a:lvl4pPr>
            <a:lvl5pPr eaLnBrk="0" hangingPunct="0">
              <a:defRPr>
                <a:solidFill>
                  <a:schemeClr val="tx1"/>
                </a:solidFill>
                <a:latin typeface="Tahoma" panose="020B0604030504040204" pitchFamily="34" charset="0"/>
                <a:ea typeface="宋体" panose="02010600030101010101" pitchFamily="2" charset="-122"/>
              </a:defRPr>
            </a:lvl5pPr>
            <a:lvl6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6pPr>
            <a:lvl7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7pPr>
            <a:lvl8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8pPr>
            <a:lvl9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9pPr>
          </a:lstStyle>
          <a:p>
            <a:pPr algn="r" eaLnBrk="1" hangingPunct="1"/>
            <a:fld id="{4669FE6B-A98D-4D31-975E-833789D3AA24}" type="slidenum">
              <a:rPr kumimoji="1" lang="en-US" altLang="zh-CN" sz="1200">
                <a:latin typeface="Times New Roman" panose="02020603050405020304" pitchFamily="18" charset="0"/>
              </a:rPr>
              <a:pPr algn="r" eaLnBrk="1" hangingPunct="1"/>
              <a:t>49</a:t>
            </a:fld>
            <a:endParaRPr kumimoji="1" lang="en-US" altLang="zh-CN" sz="1200">
              <a:latin typeface="Times New Roman" panose="02020603050405020304" pitchFamily="18" charset="0"/>
            </a:endParaRPr>
          </a:p>
        </p:txBody>
      </p:sp>
      <p:sp>
        <p:nvSpPr>
          <p:cNvPr id="4657" name="Rectangle 2">
            <a:extLst>
              <a:ext uri="{FF2B5EF4-FFF2-40B4-BE49-F238E27FC236}">
                <a16:creationId xmlns:a16="http://schemas.microsoft.com/office/drawing/2014/main" id="{B401818E-4EA6-4F94-AECA-33CA6FF33984}"/>
              </a:ext>
            </a:extLst>
          </p:cNvPr>
          <p:cNvSpPr>
            <a:spLocks noGrp="1" noRot="1" noChangeAspect="1" noChangeArrowheads="1"/>
          </p:cNvSpPr>
          <p:nvPr>
            <p:ph type="sldImg"/>
          </p:nvPr>
        </p:nvSpPr>
        <p:spPr bwMode="auto">
          <a:xfrm>
            <a:off x="381000" y="685800"/>
            <a:ext cx="6096000" cy="3429000"/>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4658" name="Rectangle 3">
            <a:extLst>
              <a:ext uri="{FF2B5EF4-FFF2-40B4-BE49-F238E27FC236}">
                <a16:creationId xmlns:a16="http://schemas.microsoft.com/office/drawing/2014/main" id="{A6215761-6A64-41AD-8182-207CE387A241}"/>
              </a:ext>
            </a:extLst>
          </p:cNvPr>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726B30D-4E89-4A74-8AD7-6733D2186014}"/>
              </a:ext>
            </a:extLst>
          </p:cNvPr>
          <p:cNvSpPr>
            <a:spLocks noGrp="1" noChangeArrowheads="1"/>
          </p:cNvSpPr>
          <p:nvPr>
            <p:ph type="sldNum" sz="quarter" idx="5"/>
          </p:nvPr>
        </p:nvSpPr>
        <p:spPr>
          <a:ln/>
        </p:spPr>
        <p:txBody>
          <a:bodyPr/>
          <a:lstStyle/>
          <a:p>
            <a:fld id="{B62649A2-5B61-4321-98AA-28E9C9A6EC48}" type="slidenum">
              <a:rPr lang="zh-CN" altLang="en-US"/>
              <a:pPr/>
              <a:t>53</a:t>
            </a:fld>
            <a:endParaRPr lang="zh-CN" altLang="en-US"/>
          </a:p>
        </p:txBody>
      </p:sp>
      <p:sp>
        <p:nvSpPr>
          <p:cNvPr id="4666" name="Rectangle 7">
            <a:extLst>
              <a:ext uri="{FF2B5EF4-FFF2-40B4-BE49-F238E27FC236}">
                <a16:creationId xmlns:a16="http://schemas.microsoft.com/office/drawing/2014/main" id="{6EE7086A-4E9E-4302-894B-D04006F42A5A}"/>
              </a:ext>
            </a:extLst>
          </p:cNvPr>
          <p:cNvSpPr>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Tahoma" panose="020B0604030504040204" pitchFamily="34" charset="0"/>
                <a:ea typeface="宋体" panose="02010600030101010101" pitchFamily="2" charset="-122"/>
              </a:defRPr>
            </a:lvl1pPr>
            <a:lvl2pPr eaLnBrk="0" hangingPunct="0">
              <a:defRPr>
                <a:solidFill>
                  <a:schemeClr val="tx1"/>
                </a:solidFill>
                <a:latin typeface="Tahoma" panose="020B0604030504040204" pitchFamily="34" charset="0"/>
                <a:ea typeface="宋体" panose="02010600030101010101" pitchFamily="2" charset="-122"/>
              </a:defRPr>
            </a:lvl2pPr>
            <a:lvl3pPr eaLnBrk="0" hangingPunct="0">
              <a:defRPr>
                <a:solidFill>
                  <a:schemeClr val="tx1"/>
                </a:solidFill>
                <a:latin typeface="Tahoma" panose="020B0604030504040204" pitchFamily="34" charset="0"/>
                <a:ea typeface="宋体" panose="02010600030101010101" pitchFamily="2" charset="-122"/>
              </a:defRPr>
            </a:lvl3pPr>
            <a:lvl4pPr eaLnBrk="0" hangingPunct="0">
              <a:defRPr>
                <a:solidFill>
                  <a:schemeClr val="tx1"/>
                </a:solidFill>
                <a:latin typeface="Tahoma" panose="020B0604030504040204" pitchFamily="34" charset="0"/>
                <a:ea typeface="宋体" panose="02010600030101010101" pitchFamily="2" charset="-122"/>
              </a:defRPr>
            </a:lvl4pPr>
            <a:lvl5pPr eaLnBrk="0" hangingPunct="0">
              <a:defRPr>
                <a:solidFill>
                  <a:schemeClr val="tx1"/>
                </a:solidFill>
                <a:latin typeface="Tahoma" panose="020B0604030504040204" pitchFamily="34" charset="0"/>
                <a:ea typeface="宋体" panose="02010600030101010101" pitchFamily="2" charset="-122"/>
              </a:defRPr>
            </a:lvl5pPr>
            <a:lvl6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6pPr>
            <a:lvl7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7pPr>
            <a:lvl8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8pPr>
            <a:lvl9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9pPr>
          </a:lstStyle>
          <a:p>
            <a:pPr algn="r" eaLnBrk="1" hangingPunct="1"/>
            <a:fld id="{C34CBA5C-8733-42C8-88A0-000C824891FE}" type="slidenum">
              <a:rPr kumimoji="1" lang="en-US" altLang="zh-CN" sz="1200">
                <a:latin typeface="Times New Roman" panose="02020603050405020304" pitchFamily="18" charset="0"/>
              </a:rPr>
              <a:pPr algn="r" eaLnBrk="1" hangingPunct="1"/>
              <a:t>53</a:t>
            </a:fld>
            <a:endParaRPr kumimoji="1" lang="en-US" altLang="zh-CN" sz="1200">
              <a:latin typeface="Times New Roman" panose="02020603050405020304" pitchFamily="18" charset="0"/>
            </a:endParaRPr>
          </a:p>
        </p:txBody>
      </p:sp>
      <p:sp>
        <p:nvSpPr>
          <p:cNvPr id="4667" name="Rectangle 2">
            <a:extLst>
              <a:ext uri="{FF2B5EF4-FFF2-40B4-BE49-F238E27FC236}">
                <a16:creationId xmlns:a16="http://schemas.microsoft.com/office/drawing/2014/main" id="{0636EC95-6E45-4108-B70F-3F1458CB9131}"/>
              </a:ext>
            </a:extLst>
          </p:cNvPr>
          <p:cNvSpPr>
            <a:spLocks noGrp="1" noRot="1" noChangeAspect="1" noChangeArrowheads="1"/>
          </p:cNvSpPr>
          <p:nvPr>
            <p:ph type="sldImg"/>
          </p:nvPr>
        </p:nvSpPr>
        <p:spPr bwMode="auto">
          <a:xfrm>
            <a:off x="381000" y="685800"/>
            <a:ext cx="6096000" cy="3429000"/>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4668" name="Rectangle 3">
            <a:extLst>
              <a:ext uri="{FF2B5EF4-FFF2-40B4-BE49-F238E27FC236}">
                <a16:creationId xmlns:a16="http://schemas.microsoft.com/office/drawing/2014/main" id="{31CA8A84-B596-4B32-8CFB-439EE33E4A66}"/>
              </a:ext>
            </a:extLst>
          </p:cNvPr>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A839B7C-0AA7-4E0A-B6D0-45E59F821122}"/>
              </a:ext>
            </a:extLst>
          </p:cNvPr>
          <p:cNvSpPr>
            <a:spLocks noGrp="1" noChangeArrowheads="1"/>
          </p:cNvSpPr>
          <p:nvPr>
            <p:ph type="sldNum" sz="quarter" idx="5"/>
          </p:nvPr>
        </p:nvSpPr>
        <p:spPr>
          <a:ln/>
        </p:spPr>
        <p:txBody>
          <a:bodyPr/>
          <a:lstStyle/>
          <a:p>
            <a:fld id="{A5253056-F2F8-4A19-8841-95684112487A}" type="slidenum">
              <a:rPr lang="zh-CN" altLang="en-US"/>
              <a:pPr/>
              <a:t>5</a:t>
            </a:fld>
            <a:endParaRPr lang="zh-CN" altLang="en-US"/>
          </a:p>
        </p:txBody>
      </p:sp>
      <p:sp>
        <p:nvSpPr>
          <p:cNvPr id="4606" name="Rectangle 7">
            <a:extLst>
              <a:ext uri="{FF2B5EF4-FFF2-40B4-BE49-F238E27FC236}">
                <a16:creationId xmlns:a16="http://schemas.microsoft.com/office/drawing/2014/main" id="{00059138-62C6-4DC3-B322-29AF1409A1E3}"/>
              </a:ext>
            </a:extLst>
          </p:cNvPr>
          <p:cNvSpPr>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Tahoma" panose="020B0604030504040204" pitchFamily="34" charset="0"/>
                <a:ea typeface="宋体" panose="02010600030101010101" pitchFamily="2" charset="-122"/>
              </a:defRPr>
            </a:lvl1pPr>
            <a:lvl2pPr eaLnBrk="0" hangingPunct="0">
              <a:defRPr>
                <a:solidFill>
                  <a:schemeClr val="tx1"/>
                </a:solidFill>
                <a:latin typeface="Tahoma" panose="020B0604030504040204" pitchFamily="34" charset="0"/>
                <a:ea typeface="宋体" panose="02010600030101010101" pitchFamily="2" charset="-122"/>
              </a:defRPr>
            </a:lvl2pPr>
            <a:lvl3pPr eaLnBrk="0" hangingPunct="0">
              <a:defRPr>
                <a:solidFill>
                  <a:schemeClr val="tx1"/>
                </a:solidFill>
                <a:latin typeface="Tahoma" panose="020B0604030504040204" pitchFamily="34" charset="0"/>
                <a:ea typeface="宋体" panose="02010600030101010101" pitchFamily="2" charset="-122"/>
              </a:defRPr>
            </a:lvl3pPr>
            <a:lvl4pPr eaLnBrk="0" hangingPunct="0">
              <a:defRPr>
                <a:solidFill>
                  <a:schemeClr val="tx1"/>
                </a:solidFill>
                <a:latin typeface="Tahoma" panose="020B0604030504040204" pitchFamily="34" charset="0"/>
                <a:ea typeface="宋体" panose="02010600030101010101" pitchFamily="2" charset="-122"/>
              </a:defRPr>
            </a:lvl4pPr>
            <a:lvl5pPr eaLnBrk="0" hangingPunct="0">
              <a:defRPr>
                <a:solidFill>
                  <a:schemeClr val="tx1"/>
                </a:solidFill>
                <a:latin typeface="Tahoma" panose="020B0604030504040204" pitchFamily="34" charset="0"/>
                <a:ea typeface="宋体" panose="02010600030101010101" pitchFamily="2" charset="-122"/>
              </a:defRPr>
            </a:lvl5pPr>
            <a:lvl6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6pPr>
            <a:lvl7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7pPr>
            <a:lvl8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8pPr>
            <a:lvl9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9pPr>
          </a:lstStyle>
          <a:p>
            <a:pPr algn="r" eaLnBrk="1" hangingPunct="1"/>
            <a:fld id="{A83CF478-80EE-4DCC-8999-3A850B8E0FAA}" type="slidenum">
              <a:rPr kumimoji="1" lang="en-US" altLang="zh-CN" sz="1200">
                <a:latin typeface="Times New Roman" panose="02020603050405020304" pitchFamily="18" charset="0"/>
              </a:rPr>
              <a:pPr algn="r" eaLnBrk="1" hangingPunct="1"/>
              <a:t>5</a:t>
            </a:fld>
            <a:endParaRPr kumimoji="1" lang="en-US" altLang="zh-CN" sz="1200">
              <a:latin typeface="Times New Roman" panose="02020603050405020304" pitchFamily="18" charset="0"/>
            </a:endParaRPr>
          </a:p>
        </p:txBody>
      </p:sp>
      <p:sp>
        <p:nvSpPr>
          <p:cNvPr id="4607" name="Rectangle 2">
            <a:extLst>
              <a:ext uri="{FF2B5EF4-FFF2-40B4-BE49-F238E27FC236}">
                <a16:creationId xmlns:a16="http://schemas.microsoft.com/office/drawing/2014/main" id="{67FD8BCC-09A0-4165-BDC5-C601972DEC2E}"/>
              </a:ext>
            </a:extLst>
          </p:cNvPr>
          <p:cNvSpPr>
            <a:spLocks noGrp="1" noRot="1" noChangeAspect="1" noChangeArrowheads="1"/>
          </p:cNvSpPr>
          <p:nvPr>
            <p:ph type="sldImg"/>
          </p:nvPr>
        </p:nvSpPr>
        <p:spPr bwMode="auto">
          <a:xfrm>
            <a:off x="381000" y="685800"/>
            <a:ext cx="6096000" cy="3429000"/>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4608" name="Rectangle 3">
            <a:extLst>
              <a:ext uri="{FF2B5EF4-FFF2-40B4-BE49-F238E27FC236}">
                <a16:creationId xmlns:a16="http://schemas.microsoft.com/office/drawing/2014/main" id="{DAB9AFA3-F915-4B1B-8AAD-887A3D525325}"/>
              </a:ext>
            </a:extLst>
          </p:cNvPr>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DBB6102-E33D-4DA6-9FE1-DC7E0172D905}"/>
              </a:ext>
            </a:extLst>
          </p:cNvPr>
          <p:cNvSpPr>
            <a:spLocks noGrp="1" noChangeArrowheads="1"/>
          </p:cNvSpPr>
          <p:nvPr>
            <p:ph type="sldNum" sz="quarter" idx="5"/>
          </p:nvPr>
        </p:nvSpPr>
        <p:spPr>
          <a:ln/>
        </p:spPr>
        <p:txBody>
          <a:bodyPr/>
          <a:lstStyle/>
          <a:p>
            <a:fld id="{5DAEFD43-75CD-495C-B6C8-1F7D2D749969}" type="slidenum">
              <a:rPr lang="zh-CN" altLang="en-US"/>
              <a:pPr/>
              <a:t>6</a:t>
            </a:fld>
            <a:endParaRPr lang="zh-CN" altLang="en-US"/>
          </a:p>
        </p:txBody>
      </p:sp>
      <p:sp>
        <p:nvSpPr>
          <p:cNvPr id="4611" name="Rectangle 7">
            <a:extLst>
              <a:ext uri="{FF2B5EF4-FFF2-40B4-BE49-F238E27FC236}">
                <a16:creationId xmlns:a16="http://schemas.microsoft.com/office/drawing/2014/main" id="{39026A7F-C4C2-49D7-B4B8-CC98026542CF}"/>
              </a:ext>
            </a:extLst>
          </p:cNvPr>
          <p:cNvSpPr>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Tahoma" panose="020B0604030504040204" pitchFamily="34" charset="0"/>
                <a:ea typeface="宋体" panose="02010600030101010101" pitchFamily="2" charset="-122"/>
              </a:defRPr>
            </a:lvl1pPr>
            <a:lvl2pPr eaLnBrk="0" hangingPunct="0">
              <a:defRPr>
                <a:solidFill>
                  <a:schemeClr val="tx1"/>
                </a:solidFill>
                <a:latin typeface="Tahoma" panose="020B0604030504040204" pitchFamily="34" charset="0"/>
                <a:ea typeface="宋体" panose="02010600030101010101" pitchFamily="2" charset="-122"/>
              </a:defRPr>
            </a:lvl2pPr>
            <a:lvl3pPr eaLnBrk="0" hangingPunct="0">
              <a:defRPr>
                <a:solidFill>
                  <a:schemeClr val="tx1"/>
                </a:solidFill>
                <a:latin typeface="Tahoma" panose="020B0604030504040204" pitchFamily="34" charset="0"/>
                <a:ea typeface="宋体" panose="02010600030101010101" pitchFamily="2" charset="-122"/>
              </a:defRPr>
            </a:lvl3pPr>
            <a:lvl4pPr eaLnBrk="0" hangingPunct="0">
              <a:defRPr>
                <a:solidFill>
                  <a:schemeClr val="tx1"/>
                </a:solidFill>
                <a:latin typeface="Tahoma" panose="020B0604030504040204" pitchFamily="34" charset="0"/>
                <a:ea typeface="宋体" panose="02010600030101010101" pitchFamily="2" charset="-122"/>
              </a:defRPr>
            </a:lvl4pPr>
            <a:lvl5pPr eaLnBrk="0" hangingPunct="0">
              <a:defRPr>
                <a:solidFill>
                  <a:schemeClr val="tx1"/>
                </a:solidFill>
                <a:latin typeface="Tahoma" panose="020B0604030504040204" pitchFamily="34" charset="0"/>
                <a:ea typeface="宋体" panose="02010600030101010101" pitchFamily="2" charset="-122"/>
              </a:defRPr>
            </a:lvl5pPr>
            <a:lvl6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6pPr>
            <a:lvl7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7pPr>
            <a:lvl8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8pPr>
            <a:lvl9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9pPr>
          </a:lstStyle>
          <a:p>
            <a:pPr algn="r" eaLnBrk="1" hangingPunct="1"/>
            <a:fld id="{9CCD45B0-B484-407E-8383-3C1537BBA1D8}" type="slidenum">
              <a:rPr kumimoji="1" lang="en-US" altLang="zh-CN" sz="1200">
                <a:latin typeface="Times New Roman" panose="02020603050405020304" pitchFamily="18" charset="0"/>
              </a:rPr>
              <a:pPr algn="r" eaLnBrk="1" hangingPunct="1"/>
              <a:t>6</a:t>
            </a:fld>
            <a:endParaRPr kumimoji="1" lang="en-US" altLang="zh-CN" sz="1200">
              <a:latin typeface="Times New Roman" panose="02020603050405020304" pitchFamily="18" charset="0"/>
            </a:endParaRPr>
          </a:p>
        </p:txBody>
      </p:sp>
      <p:sp>
        <p:nvSpPr>
          <p:cNvPr id="4612" name="Rectangle 2">
            <a:extLst>
              <a:ext uri="{FF2B5EF4-FFF2-40B4-BE49-F238E27FC236}">
                <a16:creationId xmlns:a16="http://schemas.microsoft.com/office/drawing/2014/main" id="{578A3026-2D0C-42C1-A560-7B0A2AA4B8F3}"/>
              </a:ext>
            </a:extLst>
          </p:cNvPr>
          <p:cNvSpPr>
            <a:spLocks noGrp="1" noRot="1" noChangeAspect="1" noChangeArrowheads="1"/>
          </p:cNvSpPr>
          <p:nvPr>
            <p:ph type="sldImg"/>
          </p:nvPr>
        </p:nvSpPr>
        <p:spPr bwMode="auto">
          <a:xfrm>
            <a:off x="381000" y="685800"/>
            <a:ext cx="6096000" cy="3429000"/>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4613" name="Rectangle 3">
            <a:extLst>
              <a:ext uri="{FF2B5EF4-FFF2-40B4-BE49-F238E27FC236}">
                <a16:creationId xmlns:a16="http://schemas.microsoft.com/office/drawing/2014/main" id="{9A2EA9C6-CC86-4A8A-ADF6-4F29D5642337}"/>
              </a:ext>
            </a:extLst>
          </p:cNvPr>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0F558F6-9AB1-4465-899F-82117F3D277A}" type="slidenum">
              <a:rPr lang="zh-CN" altLang="en-US" smtClean="0"/>
              <a:t>31</a:t>
            </a:fld>
            <a:endParaRPr lang="zh-CN" altLang="en-US"/>
          </a:p>
        </p:txBody>
      </p:sp>
    </p:spTree>
    <p:extLst>
      <p:ext uri="{BB962C8B-B14F-4D97-AF65-F5344CB8AC3E}">
        <p14:creationId xmlns:p14="http://schemas.microsoft.com/office/powerpoint/2010/main" val="2870718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14432DF-EA93-4883-927D-9C9214A48697}"/>
              </a:ext>
            </a:extLst>
          </p:cNvPr>
          <p:cNvSpPr>
            <a:spLocks noGrp="1" noChangeArrowheads="1"/>
          </p:cNvSpPr>
          <p:nvPr>
            <p:ph type="sldNum" sz="quarter" idx="5"/>
          </p:nvPr>
        </p:nvSpPr>
        <p:spPr>
          <a:ln/>
        </p:spPr>
        <p:txBody>
          <a:bodyPr/>
          <a:lstStyle/>
          <a:p>
            <a:fld id="{E42F8CC0-D0CF-4696-9A98-0EC6299EE021}" type="slidenum">
              <a:rPr lang="zh-CN" altLang="en-US"/>
              <a:pPr/>
              <a:t>35</a:t>
            </a:fld>
            <a:endParaRPr lang="zh-CN" altLang="en-US"/>
          </a:p>
        </p:txBody>
      </p:sp>
      <p:sp>
        <p:nvSpPr>
          <p:cNvPr id="4616" name="Rectangle 7">
            <a:extLst>
              <a:ext uri="{FF2B5EF4-FFF2-40B4-BE49-F238E27FC236}">
                <a16:creationId xmlns:a16="http://schemas.microsoft.com/office/drawing/2014/main" id="{CE3D2250-0E4D-4636-8794-6D2F7627B212}"/>
              </a:ext>
            </a:extLst>
          </p:cNvPr>
          <p:cNvSpPr>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Tahoma" panose="020B0604030504040204" pitchFamily="34" charset="0"/>
                <a:ea typeface="宋体" panose="02010600030101010101" pitchFamily="2" charset="-122"/>
              </a:defRPr>
            </a:lvl1pPr>
            <a:lvl2pPr eaLnBrk="0" hangingPunct="0">
              <a:defRPr>
                <a:solidFill>
                  <a:schemeClr val="tx1"/>
                </a:solidFill>
                <a:latin typeface="Tahoma" panose="020B0604030504040204" pitchFamily="34" charset="0"/>
                <a:ea typeface="宋体" panose="02010600030101010101" pitchFamily="2" charset="-122"/>
              </a:defRPr>
            </a:lvl2pPr>
            <a:lvl3pPr eaLnBrk="0" hangingPunct="0">
              <a:defRPr>
                <a:solidFill>
                  <a:schemeClr val="tx1"/>
                </a:solidFill>
                <a:latin typeface="Tahoma" panose="020B0604030504040204" pitchFamily="34" charset="0"/>
                <a:ea typeface="宋体" panose="02010600030101010101" pitchFamily="2" charset="-122"/>
              </a:defRPr>
            </a:lvl3pPr>
            <a:lvl4pPr eaLnBrk="0" hangingPunct="0">
              <a:defRPr>
                <a:solidFill>
                  <a:schemeClr val="tx1"/>
                </a:solidFill>
                <a:latin typeface="Tahoma" panose="020B0604030504040204" pitchFamily="34" charset="0"/>
                <a:ea typeface="宋体" panose="02010600030101010101" pitchFamily="2" charset="-122"/>
              </a:defRPr>
            </a:lvl4pPr>
            <a:lvl5pPr eaLnBrk="0" hangingPunct="0">
              <a:defRPr>
                <a:solidFill>
                  <a:schemeClr val="tx1"/>
                </a:solidFill>
                <a:latin typeface="Tahoma" panose="020B0604030504040204" pitchFamily="34" charset="0"/>
                <a:ea typeface="宋体" panose="02010600030101010101" pitchFamily="2" charset="-122"/>
              </a:defRPr>
            </a:lvl5pPr>
            <a:lvl6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6pPr>
            <a:lvl7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7pPr>
            <a:lvl8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8pPr>
            <a:lvl9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9pPr>
          </a:lstStyle>
          <a:p>
            <a:pPr algn="r" eaLnBrk="1" hangingPunct="1"/>
            <a:fld id="{03152618-1276-4417-8BBF-922D7D4F5EFD}" type="slidenum">
              <a:rPr kumimoji="1" lang="en-US" altLang="zh-CN" sz="1200">
                <a:latin typeface="Times New Roman" panose="02020603050405020304" pitchFamily="18" charset="0"/>
              </a:rPr>
              <a:pPr algn="r" eaLnBrk="1" hangingPunct="1"/>
              <a:t>35</a:t>
            </a:fld>
            <a:endParaRPr kumimoji="1" lang="en-US" altLang="zh-CN" sz="1200">
              <a:latin typeface="Times New Roman" panose="02020603050405020304" pitchFamily="18" charset="0"/>
            </a:endParaRPr>
          </a:p>
        </p:txBody>
      </p:sp>
      <p:sp>
        <p:nvSpPr>
          <p:cNvPr id="4617" name="Rectangle 2">
            <a:extLst>
              <a:ext uri="{FF2B5EF4-FFF2-40B4-BE49-F238E27FC236}">
                <a16:creationId xmlns:a16="http://schemas.microsoft.com/office/drawing/2014/main" id="{E68B84EF-22F0-4832-B5FE-15126B5F9DDF}"/>
              </a:ext>
            </a:extLst>
          </p:cNvPr>
          <p:cNvSpPr>
            <a:spLocks noGrp="1" noRot="1" noChangeAspect="1" noChangeArrowheads="1"/>
          </p:cNvSpPr>
          <p:nvPr>
            <p:ph type="sldImg"/>
          </p:nvPr>
        </p:nvSpPr>
        <p:spPr bwMode="auto">
          <a:xfrm>
            <a:off x="381000" y="685800"/>
            <a:ext cx="6096000" cy="3429000"/>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4618" name="Rectangle 3">
            <a:extLst>
              <a:ext uri="{FF2B5EF4-FFF2-40B4-BE49-F238E27FC236}">
                <a16:creationId xmlns:a16="http://schemas.microsoft.com/office/drawing/2014/main" id="{F1A764E5-3ED8-4CAD-8618-45FC7A21164B}"/>
              </a:ext>
            </a:extLst>
          </p:cNvPr>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0AC8E27-6BC7-457B-A53C-2E8AF441E5DC}"/>
              </a:ext>
            </a:extLst>
          </p:cNvPr>
          <p:cNvSpPr>
            <a:spLocks noGrp="1" noChangeArrowheads="1"/>
          </p:cNvSpPr>
          <p:nvPr>
            <p:ph type="sldNum" sz="quarter" idx="5"/>
          </p:nvPr>
        </p:nvSpPr>
        <p:spPr>
          <a:ln/>
        </p:spPr>
        <p:txBody>
          <a:bodyPr/>
          <a:lstStyle/>
          <a:p>
            <a:fld id="{5930FD53-68CA-4DA8-8185-E72E3238F74E}" type="slidenum">
              <a:rPr lang="zh-CN" altLang="en-US"/>
              <a:pPr/>
              <a:t>39</a:t>
            </a:fld>
            <a:endParaRPr lang="zh-CN" altLang="en-US"/>
          </a:p>
        </p:txBody>
      </p:sp>
      <p:sp>
        <p:nvSpPr>
          <p:cNvPr id="4621" name="Rectangle 7">
            <a:extLst>
              <a:ext uri="{FF2B5EF4-FFF2-40B4-BE49-F238E27FC236}">
                <a16:creationId xmlns:a16="http://schemas.microsoft.com/office/drawing/2014/main" id="{625F7DBE-D5D1-41A0-8210-AC5B5801A7D3}"/>
              </a:ext>
            </a:extLst>
          </p:cNvPr>
          <p:cNvSpPr>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Tahoma" panose="020B0604030504040204" pitchFamily="34" charset="0"/>
                <a:ea typeface="宋体" panose="02010600030101010101" pitchFamily="2" charset="-122"/>
              </a:defRPr>
            </a:lvl1pPr>
            <a:lvl2pPr eaLnBrk="0" hangingPunct="0">
              <a:defRPr>
                <a:solidFill>
                  <a:schemeClr val="tx1"/>
                </a:solidFill>
                <a:latin typeface="Tahoma" panose="020B0604030504040204" pitchFamily="34" charset="0"/>
                <a:ea typeface="宋体" panose="02010600030101010101" pitchFamily="2" charset="-122"/>
              </a:defRPr>
            </a:lvl2pPr>
            <a:lvl3pPr eaLnBrk="0" hangingPunct="0">
              <a:defRPr>
                <a:solidFill>
                  <a:schemeClr val="tx1"/>
                </a:solidFill>
                <a:latin typeface="Tahoma" panose="020B0604030504040204" pitchFamily="34" charset="0"/>
                <a:ea typeface="宋体" panose="02010600030101010101" pitchFamily="2" charset="-122"/>
              </a:defRPr>
            </a:lvl3pPr>
            <a:lvl4pPr eaLnBrk="0" hangingPunct="0">
              <a:defRPr>
                <a:solidFill>
                  <a:schemeClr val="tx1"/>
                </a:solidFill>
                <a:latin typeface="Tahoma" panose="020B0604030504040204" pitchFamily="34" charset="0"/>
                <a:ea typeface="宋体" panose="02010600030101010101" pitchFamily="2" charset="-122"/>
              </a:defRPr>
            </a:lvl4pPr>
            <a:lvl5pPr eaLnBrk="0" hangingPunct="0">
              <a:defRPr>
                <a:solidFill>
                  <a:schemeClr val="tx1"/>
                </a:solidFill>
                <a:latin typeface="Tahoma" panose="020B0604030504040204" pitchFamily="34" charset="0"/>
                <a:ea typeface="宋体" panose="02010600030101010101" pitchFamily="2" charset="-122"/>
              </a:defRPr>
            </a:lvl5pPr>
            <a:lvl6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6pPr>
            <a:lvl7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7pPr>
            <a:lvl8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8pPr>
            <a:lvl9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9pPr>
          </a:lstStyle>
          <a:p>
            <a:pPr algn="r" eaLnBrk="1" hangingPunct="1"/>
            <a:fld id="{DFCD3725-BDA5-4B41-A42C-C9B68628A3FB}" type="slidenum">
              <a:rPr kumimoji="1" lang="en-US" altLang="zh-CN" sz="1200">
                <a:latin typeface="Times New Roman" panose="02020603050405020304" pitchFamily="18" charset="0"/>
              </a:rPr>
              <a:pPr algn="r" eaLnBrk="1" hangingPunct="1"/>
              <a:t>39</a:t>
            </a:fld>
            <a:endParaRPr kumimoji="1" lang="en-US" altLang="zh-CN" sz="1200">
              <a:latin typeface="Times New Roman" panose="02020603050405020304" pitchFamily="18" charset="0"/>
            </a:endParaRPr>
          </a:p>
        </p:txBody>
      </p:sp>
      <p:sp>
        <p:nvSpPr>
          <p:cNvPr id="4622" name="Rectangle 2">
            <a:extLst>
              <a:ext uri="{FF2B5EF4-FFF2-40B4-BE49-F238E27FC236}">
                <a16:creationId xmlns:a16="http://schemas.microsoft.com/office/drawing/2014/main" id="{DA156143-4DA9-402A-A340-694608FE3CA5}"/>
              </a:ext>
            </a:extLst>
          </p:cNvPr>
          <p:cNvSpPr>
            <a:spLocks noGrp="1" noRot="1" noChangeAspect="1" noChangeArrowheads="1"/>
          </p:cNvSpPr>
          <p:nvPr>
            <p:ph type="sldImg"/>
          </p:nvPr>
        </p:nvSpPr>
        <p:spPr bwMode="auto">
          <a:xfrm>
            <a:off x="381000" y="685800"/>
            <a:ext cx="6096000" cy="3429000"/>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4623" name="Rectangle 3">
            <a:extLst>
              <a:ext uri="{FF2B5EF4-FFF2-40B4-BE49-F238E27FC236}">
                <a16:creationId xmlns:a16="http://schemas.microsoft.com/office/drawing/2014/main" id="{435972A9-A43F-4FF1-892D-68DC151502CB}"/>
              </a:ext>
            </a:extLst>
          </p:cNvPr>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21E72E-69E5-48DD-824F-D933230198D9}"/>
              </a:ext>
            </a:extLst>
          </p:cNvPr>
          <p:cNvSpPr>
            <a:spLocks noGrp="1" noChangeArrowheads="1"/>
          </p:cNvSpPr>
          <p:nvPr>
            <p:ph type="sldNum" sz="quarter" idx="5"/>
          </p:nvPr>
        </p:nvSpPr>
        <p:spPr>
          <a:ln/>
        </p:spPr>
        <p:txBody>
          <a:bodyPr/>
          <a:lstStyle/>
          <a:p>
            <a:fld id="{24AA9AD0-1ACF-4BCA-9978-EBDBDAD1D939}" type="slidenum">
              <a:rPr lang="zh-CN" altLang="en-US"/>
              <a:pPr/>
              <a:t>43</a:t>
            </a:fld>
            <a:endParaRPr lang="zh-CN" altLang="en-US"/>
          </a:p>
        </p:txBody>
      </p:sp>
      <p:sp>
        <p:nvSpPr>
          <p:cNvPr id="4626" name="Rectangle 7">
            <a:extLst>
              <a:ext uri="{FF2B5EF4-FFF2-40B4-BE49-F238E27FC236}">
                <a16:creationId xmlns:a16="http://schemas.microsoft.com/office/drawing/2014/main" id="{22810C15-7D66-4191-ACE7-6B8DA0645349}"/>
              </a:ext>
            </a:extLst>
          </p:cNvPr>
          <p:cNvSpPr>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Tahoma" panose="020B0604030504040204" pitchFamily="34" charset="0"/>
                <a:ea typeface="宋体" panose="02010600030101010101" pitchFamily="2" charset="-122"/>
              </a:defRPr>
            </a:lvl1pPr>
            <a:lvl2pPr eaLnBrk="0" hangingPunct="0">
              <a:defRPr>
                <a:solidFill>
                  <a:schemeClr val="tx1"/>
                </a:solidFill>
                <a:latin typeface="Tahoma" panose="020B0604030504040204" pitchFamily="34" charset="0"/>
                <a:ea typeface="宋体" panose="02010600030101010101" pitchFamily="2" charset="-122"/>
              </a:defRPr>
            </a:lvl2pPr>
            <a:lvl3pPr eaLnBrk="0" hangingPunct="0">
              <a:defRPr>
                <a:solidFill>
                  <a:schemeClr val="tx1"/>
                </a:solidFill>
                <a:latin typeface="Tahoma" panose="020B0604030504040204" pitchFamily="34" charset="0"/>
                <a:ea typeface="宋体" panose="02010600030101010101" pitchFamily="2" charset="-122"/>
              </a:defRPr>
            </a:lvl3pPr>
            <a:lvl4pPr eaLnBrk="0" hangingPunct="0">
              <a:defRPr>
                <a:solidFill>
                  <a:schemeClr val="tx1"/>
                </a:solidFill>
                <a:latin typeface="Tahoma" panose="020B0604030504040204" pitchFamily="34" charset="0"/>
                <a:ea typeface="宋体" panose="02010600030101010101" pitchFamily="2" charset="-122"/>
              </a:defRPr>
            </a:lvl4pPr>
            <a:lvl5pPr eaLnBrk="0" hangingPunct="0">
              <a:defRPr>
                <a:solidFill>
                  <a:schemeClr val="tx1"/>
                </a:solidFill>
                <a:latin typeface="Tahoma" panose="020B0604030504040204" pitchFamily="34" charset="0"/>
                <a:ea typeface="宋体" panose="02010600030101010101" pitchFamily="2" charset="-122"/>
              </a:defRPr>
            </a:lvl5pPr>
            <a:lvl6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6pPr>
            <a:lvl7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7pPr>
            <a:lvl8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8pPr>
            <a:lvl9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9pPr>
          </a:lstStyle>
          <a:p>
            <a:pPr algn="r" eaLnBrk="1" hangingPunct="1"/>
            <a:fld id="{0AE7731E-81E6-42B6-A560-8318DA74D166}" type="slidenum">
              <a:rPr kumimoji="1" lang="en-US" altLang="zh-CN" sz="1200">
                <a:latin typeface="Times New Roman" panose="02020603050405020304" pitchFamily="18" charset="0"/>
              </a:rPr>
              <a:pPr algn="r" eaLnBrk="1" hangingPunct="1"/>
              <a:t>43</a:t>
            </a:fld>
            <a:endParaRPr kumimoji="1" lang="en-US" altLang="zh-CN" sz="1200">
              <a:latin typeface="Times New Roman" panose="02020603050405020304" pitchFamily="18" charset="0"/>
            </a:endParaRPr>
          </a:p>
        </p:txBody>
      </p:sp>
      <p:sp>
        <p:nvSpPr>
          <p:cNvPr id="4627" name="Rectangle 2">
            <a:extLst>
              <a:ext uri="{FF2B5EF4-FFF2-40B4-BE49-F238E27FC236}">
                <a16:creationId xmlns:a16="http://schemas.microsoft.com/office/drawing/2014/main" id="{6625DA1B-ACFF-4FB7-A187-E62A3AA9078D}"/>
              </a:ext>
            </a:extLst>
          </p:cNvPr>
          <p:cNvSpPr>
            <a:spLocks noGrp="1" noRot="1" noChangeAspect="1" noChangeArrowheads="1"/>
          </p:cNvSpPr>
          <p:nvPr>
            <p:ph type="sldImg"/>
          </p:nvPr>
        </p:nvSpPr>
        <p:spPr bwMode="auto">
          <a:xfrm>
            <a:off x="381000" y="685800"/>
            <a:ext cx="6096000" cy="3429000"/>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4628" name="Rectangle 3">
            <a:extLst>
              <a:ext uri="{FF2B5EF4-FFF2-40B4-BE49-F238E27FC236}">
                <a16:creationId xmlns:a16="http://schemas.microsoft.com/office/drawing/2014/main" id="{59EF3059-61D3-4079-B602-5C8A1C484D22}"/>
              </a:ext>
            </a:extLst>
          </p:cNvPr>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12A40AF-02F2-4030-8C0D-90AEE20C3B21}"/>
              </a:ext>
            </a:extLst>
          </p:cNvPr>
          <p:cNvSpPr>
            <a:spLocks noGrp="1" noChangeArrowheads="1"/>
          </p:cNvSpPr>
          <p:nvPr>
            <p:ph type="sldNum" sz="quarter" idx="5"/>
          </p:nvPr>
        </p:nvSpPr>
        <p:spPr>
          <a:ln/>
        </p:spPr>
        <p:txBody>
          <a:bodyPr/>
          <a:lstStyle/>
          <a:p>
            <a:fld id="{A9F7C592-8AB7-48C1-87FE-41EC0F1C1ACC}" type="slidenum">
              <a:rPr lang="zh-CN" altLang="en-US"/>
              <a:pPr/>
              <a:t>44</a:t>
            </a:fld>
            <a:endParaRPr lang="zh-CN" altLang="en-US"/>
          </a:p>
        </p:txBody>
      </p:sp>
      <p:sp>
        <p:nvSpPr>
          <p:cNvPr id="4631" name="Rectangle 7">
            <a:extLst>
              <a:ext uri="{FF2B5EF4-FFF2-40B4-BE49-F238E27FC236}">
                <a16:creationId xmlns:a16="http://schemas.microsoft.com/office/drawing/2014/main" id="{21A8CC68-81CE-43D6-A235-4BA5F568CB83}"/>
              </a:ext>
            </a:extLst>
          </p:cNvPr>
          <p:cNvSpPr>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Tahoma" panose="020B0604030504040204" pitchFamily="34" charset="0"/>
                <a:ea typeface="宋体" panose="02010600030101010101" pitchFamily="2" charset="-122"/>
              </a:defRPr>
            </a:lvl1pPr>
            <a:lvl2pPr eaLnBrk="0" hangingPunct="0">
              <a:defRPr>
                <a:solidFill>
                  <a:schemeClr val="tx1"/>
                </a:solidFill>
                <a:latin typeface="Tahoma" panose="020B0604030504040204" pitchFamily="34" charset="0"/>
                <a:ea typeface="宋体" panose="02010600030101010101" pitchFamily="2" charset="-122"/>
              </a:defRPr>
            </a:lvl2pPr>
            <a:lvl3pPr eaLnBrk="0" hangingPunct="0">
              <a:defRPr>
                <a:solidFill>
                  <a:schemeClr val="tx1"/>
                </a:solidFill>
                <a:latin typeface="Tahoma" panose="020B0604030504040204" pitchFamily="34" charset="0"/>
                <a:ea typeface="宋体" panose="02010600030101010101" pitchFamily="2" charset="-122"/>
              </a:defRPr>
            </a:lvl3pPr>
            <a:lvl4pPr eaLnBrk="0" hangingPunct="0">
              <a:defRPr>
                <a:solidFill>
                  <a:schemeClr val="tx1"/>
                </a:solidFill>
                <a:latin typeface="Tahoma" panose="020B0604030504040204" pitchFamily="34" charset="0"/>
                <a:ea typeface="宋体" panose="02010600030101010101" pitchFamily="2" charset="-122"/>
              </a:defRPr>
            </a:lvl4pPr>
            <a:lvl5pPr eaLnBrk="0" hangingPunct="0">
              <a:defRPr>
                <a:solidFill>
                  <a:schemeClr val="tx1"/>
                </a:solidFill>
                <a:latin typeface="Tahoma" panose="020B0604030504040204" pitchFamily="34" charset="0"/>
                <a:ea typeface="宋体" panose="02010600030101010101" pitchFamily="2" charset="-122"/>
              </a:defRPr>
            </a:lvl5pPr>
            <a:lvl6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6pPr>
            <a:lvl7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7pPr>
            <a:lvl8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8pPr>
            <a:lvl9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9pPr>
          </a:lstStyle>
          <a:p>
            <a:pPr algn="r" eaLnBrk="1" hangingPunct="1"/>
            <a:fld id="{49296B57-7482-44E9-A37F-7BC54D3AA6C3}" type="slidenum">
              <a:rPr kumimoji="1" lang="en-US" altLang="zh-CN" sz="1200">
                <a:latin typeface="Times New Roman" panose="02020603050405020304" pitchFamily="18" charset="0"/>
              </a:rPr>
              <a:pPr algn="r" eaLnBrk="1" hangingPunct="1"/>
              <a:t>44</a:t>
            </a:fld>
            <a:endParaRPr kumimoji="1" lang="en-US" altLang="zh-CN" sz="1200">
              <a:latin typeface="Times New Roman" panose="02020603050405020304" pitchFamily="18" charset="0"/>
            </a:endParaRPr>
          </a:p>
        </p:txBody>
      </p:sp>
      <p:sp>
        <p:nvSpPr>
          <p:cNvPr id="4632" name="Rectangle 2">
            <a:extLst>
              <a:ext uri="{FF2B5EF4-FFF2-40B4-BE49-F238E27FC236}">
                <a16:creationId xmlns:a16="http://schemas.microsoft.com/office/drawing/2014/main" id="{335E0AC0-F4F4-46CA-8AEE-4E1F0C896B16}"/>
              </a:ext>
            </a:extLst>
          </p:cNvPr>
          <p:cNvSpPr>
            <a:spLocks noGrp="1" noRot="1" noChangeAspect="1" noChangeArrowheads="1"/>
          </p:cNvSpPr>
          <p:nvPr>
            <p:ph type="sldImg"/>
          </p:nvPr>
        </p:nvSpPr>
        <p:spPr bwMode="auto">
          <a:xfrm>
            <a:off x="381000" y="685800"/>
            <a:ext cx="6096000" cy="3429000"/>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4633" name="Rectangle 3">
            <a:extLst>
              <a:ext uri="{FF2B5EF4-FFF2-40B4-BE49-F238E27FC236}">
                <a16:creationId xmlns:a16="http://schemas.microsoft.com/office/drawing/2014/main" id="{77917D05-C6AE-402B-A2DE-082EF5911A9D}"/>
              </a:ext>
            </a:extLst>
          </p:cNvPr>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FAFBBCB-DC6D-4137-A284-72AB33F0C940}"/>
              </a:ext>
            </a:extLst>
          </p:cNvPr>
          <p:cNvSpPr>
            <a:spLocks noGrp="1" noChangeArrowheads="1"/>
          </p:cNvSpPr>
          <p:nvPr>
            <p:ph type="sldNum" sz="quarter" idx="5"/>
          </p:nvPr>
        </p:nvSpPr>
        <p:spPr>
          <a:ln/>
        </p:spPr>
        <p:txBody>
          <a:bodyPr/>
          <a:lstStyle/>
          <a:p>
            <a:fld id="{015F1BFE-4B51-436C-B87A-1639D7FDB440}" type="slidenum">
              <a:rPr lang="zh-CN" altLang="en-US"/>
              <a:pPr/>
              <a:t>45</a:t>
            </a:fld>
            <a:endParaRPr lang="zh-CN" altLang="en-US"/>
          </a:p>
        </p:txBody>
      </p:sp>
      <p:sp>
        <p:nvSpPr>
          <p:cNvPr id="4636" name="Rectangle 7">
            <a:extLst>
              <a:ext uri="{FF2B5EF4-FFF2-40B4-BE49-F238E27FC236}">
                <a16:creationId xmlns:a16="http://schemas.microsoft.com/office/drawing/2014/main" id="{E5DECE68-5447-4A0B-8FE3-A9DB061B0F8C}"/>
              </a:ext>
            </a:extLst>
          </p:cNvPr>
          <p:cNvSpPr>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Tahoma" panose="020B0604030504040204" pitchFamily="34" charset="0"/>
                <a:ea typeface="宋体" panose="02010600030101010101" pitchFamily="2" charset="-122"/>
              </a:defRPr>
            </a:lvl1pPr>
            <a:lvl2pPr eaLnBrk="0" hangingPunct="0">
              <a:defRPr>
                <a:solidFill>
                  <a:schemeClr val="tx1"/>
                </a:solidFill>
                <a:latin typeface="Tahoma" panose="020B0604030504040204" pitchFamily="34" charset="0"/>
                <a:ea typeface="宋体" panose="02010600030101010101" pitchFamily="2" charset="-122"/>
              </a:defRPr>
            </a:lvl2pPr>
            <a:lvl3pPr eaLnBrk="0" hangingPunct="0">
              <a:defRPr>
                <a:solidFill>
                  <a:schemeClr val="tx1"/>
                </a:solidFill>
                <a:latin typeface="Tahoma" panose="020B0604030504040204" pitchFamily="34" charset="0"/>
                <a:ea typeface="宋体" panose="02010600030101010101" pitchFamily="2" charset="-122"/>
              </a:defRPr>
            </a:lvl3pPr>
            <a:lvl4pPr eaLnBrk="0" hangingPunct="0">
              <a:defRPr>
                <a:solidFill>
                  <a:schemeClr val="tx1"/>
                </a:solidFill>
                <a:latin typeface="Tahoma" panose="020B0604030504040204" pitchFamily="34" charset="0"/>
                <a:ea typeface="宋体" panose="02010600030101010101" pitchFamily="2" charset="-122"/>
              </a:defRPr>
            </a:lvl4pPr>
            <a:lvl5pPr eaLnBrk="0" hangingPunct="0">
              <a:defRPr>
                <a:solidFill>
                  <a:schemeClr val="tx1"/>
                </a:solidFill>
                <a:latin typeface="Tahoma" panose="020B0604030504040204" pitchFamily="34" charset="0"/>
                <a:ea typeface="宋体" panose="02010600030101010101" pitchFamily="2" charset="-122"/>
              </a:defRPr>
            </a:lvl5pPr>
            <a:lvl6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6pPr>
            <a:lvl7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7pPr>
            <a:lvl8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8pPr>
            <a:lvl9pPr eaLnBrk="0" fontAlgn="base" hangingPunct="0">
              <a:spcBef>
                <a:spcPct val="0"/>
              </a:spcBef>
              <a:spcAft>
                <a:spcPct val="0"/>
              </a:spcAft>
              <a:buSzPct val="100000"/>
              <a:defRPr>
                <a:solidFill>
                  <a:schemeClr val="tx1"/>
                </a:solidFill>
                <a:latin typeface="Tahoma" panose="020B0604030504040204" pitchFamily="34" charset="0"/>
                <a:ea typeface="宋体" panose="02010600030101010101" pitchFamily="2" charset="-122"/>
              </a:defRPr>
            </a:lvl9pPr>
          </a:lstStyle>
          <a:p>
            <a:pPr algn="r" eaLnBrk="1" hangingPunct="1"/>
            <a:fld id="{37F66FD8-006B-41B8-B61E-E59568ACEC7C}" type="slidenum">
              <a:rPr kumimoji="1" lang="en-US" altLang="zh-CN" sz="1200">
                <a:latin typeface="Times New Roman" panose="02020603050405020304" pitchFamily="18" charset="0"/>
              </a:rPr>
              <a:pPr algn="r" eaLnBrk="1" hangingPunct="1"/>
              <a:t>45</a:t>
            </a:fld>
            <a:endParaRPr kumimoji="1" lang="en-US" altLang="zh-CN" sz="1200">
              <a:latin typeface="Times New Roman" panose="02020603050405020304" pitchFamily="18" charset="0"/>
            </a:endParaRPr>
          </a:p>
        </p:txBody>
      </p:sp>
      <p:sp>
        <p:nvSpPr>
          <p:cNvPr id="4637" name="Rectangle 2">
            <a:extLst>
              <a:ext uri="{FF2B5EF4-FFF2-40B4-BE49-F238E27FC236}">
                <a16:creationId xmlns:a16="http://schemas.microsoft.com/office/drawing/2014/main" id="{8433FB99-03F0-4E2B-8D54-FA24B29378EB}"/>
              </a:ext>
            </a:extLst>
          </p:cNvPr>
          <p:cNvSpPr>
            <a:spLocks noGrp="1" noRot="1" noChangeAspect="1" noChangeArrowheads="1"/>
          </p:cNvSpPr>
          <p:nvPr>
            <p:ph type="sldImg"/>
          </p:nvPr>
        </p:nvSpPr>
        <p:spPr bwMode="auto">
          <a:xfrm>
            <a:off x="381000" y="685800"/>
            <a:ext cx="6096000" cy="3429000"/>
          </a:xfrm>
          <a:prstGeom prst="rect">
            <a:avLst/>
          </a:prstGeom>
          <a:noFill/>
          <a:ln cap="flat" algn="ctr">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4638" name="Rectangle 3">
            <a:extLst>
              <a:ext uri="{FF2B5EF4-FFF2-40B4-BE49-F238E27FC236}">
                <a16:creationId xmlns:a16="http://schemas.microsoft.com/office/drawing/2014/main" id="{AD190147-CA7A-4801-96F3-FF7420B8C9BF}"/>
              </a:ext>
            </a:extLst>
          </p:cNvPr>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AA6A753F-FA65-41C5-A420-E7DC76222BCF}" type="datetimeFigureOut">
              <a:rPr lang="zh-CN" altLang="en-US" smtClean="0"/>
              <a:t>2024/5/9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C5546C-33B0-4D20-8B52-90A1F78414A5}" type="slidenum">
              <a:rPr lang="zh-CN" altLang="en-US" smtClean="0"/>
              <a:t>‹#›</a:t>
            </a:fld>
            <a:endParaRPr lang="zh-CN" altLang="en-US"/>
          </a:p>
        </p:txBody>
      </p:sp>
    </p:spTree>
    <p:extLst>
      <p:ext uri="{BB962C8B-B14F-4D97-AF65-F5344CB8AC3E}">
        <p14:creationId xmlns:p14="http://schemas.microsoft.com/office/powerpoint/2010/main" val="3818902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AA6A753F-FA65-41C5-A420-E7DC76222BCF}" type="datetimeFigureOut">
              <a:rPr lang="zh-CN" altLang="en-US" smtClean="0"/>
              <a:t>2024/5/9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C5546C-33B0-4D20-8B52-90A1F78414A5}" type="slidenum">
              <a:rPr lang="zh-CN" altLang="en-US" smtClean="0"/>
              <a:t>‹#›</a:t>
            </a:fld>
            <a:endParaRPr lang="zh-CN" altLang="en-US"/>
          </a:p>
        </p:txBody>
      </p:sp>
    </p:spTree>
    <p:extLst>
      <p:ext uri="{BB962C8B-B14F-4D97-AF65-F5344CB8AC3E}">
        <p14:creationId xmlns:p14="http://schemas.microsoft.com/office/powerpoint/2010/main" val="3355110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AA6A753F-FA65-41C5-A420-E7DC76222BCF}" type="datetimeFigureOut">
              <a:rPr lang="zh-CN" altLang="en-US" smtClean="0"/>
              <a:t>2024/5/9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C5546C-33B0-4D20-8B52-90A1F78414A5}" type="slidenum">
              <a:rPr lang="zh-CN" altLang="en-US" smtClean="0"/>
              <a:t>‹#›</a:t>
            </a:fld>
            <a:endParaRPr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5697050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AA6A753F-FA65-41C5-A420-E7DC76222BCF}" type="datetimeFigureOut">
              <a:rPr lang="zh-CN" altLang="en-US" smtClean="0"/>
              <a:t>2024/5/9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C5546C-33B0-4D20-8B52-90A1F78414A5}" type="slidenum">
              <a:rPr lang="zh-CN" altLang="en-US" smtClean="0"/>
              <a:t>‹#›</a:t>
            </a:fld>
            <a:endParaRPr lang="zh-CN" altLang="en-US"/>
          </a:p>
        </p:txBody>
      </p:sp>
    </p:spTree>
    <p:extLst>
      <p:ext uri="{BB962C8B-B14F-4D97-AF65-F5344CB8AC3E}">
        <p14:creationId xmlns:p14="http://schemas.microsoft.com/office/powerpoint/2010/main" val="28028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AA6A753F-FA65-41C5-A420-E7DC76222BCF}" type="datetimeFigureOut">
              <a:rPr lang="zh-CN" altLang="en-US" smtClean="0"/>
              <a:t>2024/5/9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C5546C-33B0-4D20-8B52-90A1F78414A5}" type="slidenum">
              <a:rPr lang="zh-CN" altLang="en-US" smtClean="0"/>
              <a:t>‹#›</a:t>
            </a:fld>
            <a:endParaRPr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677965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AA6A753F-FA65-41C5-A420-E7DC76222BCF}" type="datetimeFigureOut">
              <a:rPr lang="zh-CN" altLang="en-US" smtClean="0"/>
              <a:t>2024/5/9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C5546C-33B0-4D20-8B52-90A1F78414A5}" type="slidenum">
              <a:rPr lang="zh-CN" altLang="en-US" smtClean="0"/>
              <a:t>‹#›</a:t>
            </a:fld>
            <a:endParaRPr lang="zh-CN" altLang="en-US"/>
          </a:p>
        </p:txBody>
      </p:sp>
    </p:spTree>
    <p:extLst>
      <p:ext uri="{BB962C8B-B14F-4D97-AF65-F5344CB8AC3E}">
        <p14:creationId xmlns:p14="http://schemas.microsoft.com/office/powerpoint/2010/main" val="2022825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AA6A753F-FA65-41C5-A420-E7DC76222BCF}" type="datetimeFigureOut">
              <a:rPr lang="zh-CN" altLang="en-US" smtClean="0"/>
              <a:t>2024/5/9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C5546C-33B0-4D20-8B52-90A1F78414A5}" type="slidenum">
              <a:rPr lang="zh-CN" altLang="en-US" smtClean="0"/>
              <a:t>‹#›</a:t>
            </a:fld>
            <a:endParaRPr lang="zh-CN" altLang="en-US"/>
          </a:p>
        </p:txBody>
      </p:sp>
    </p:spTree>
    <p:extLst>
      <p:ext uri="{BB962C8B-B14F-4D97-AF65-F5344CB8AC3E}">
        <p14:creationId xmlns:p14="http://schemas.microsoft.com/office/powerpoint/2010/main" val="32178409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AA6A753F-FA65-41C5-A420-E7DC76222BCF}" type="datetimeFigureOut">
              <a:rPr lang="zh-CN" altLang="en-US" smtClean="0"/>
              <a:t>2024/5/9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C5546C-33B0-4D20-8B52-90A1F78414A5}" type="slidenum">
              <a:rPr lang="zh-CN" altLang="en-US" smtClean="0"/>
              <a:t>‹#›</a:t>
            </a:fld>
            <a:endParaRPr lang="zh-CN" altLang="en-US"/>
          </a:p>
        </p:txBody>
      </p:sp>
    </p:spTree>
    <p:extLst>
      <p:ext uri="{BB962C8B-B14F-4D97-AF65-F5344CB8AC3E}">
        <p14:creationId xmlns:p14="http://schemas.microsoft.com/office/powerpoint/2010/main" val="2984375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AA6A753F-FA65-41C5-A420-E7DC76222BCF}" type="datetimeFigureOut">
              <a:rPr lang="zh-CN" altLang="en-US" smtClean="0"/>
              <a:t>2024/5/9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C5546C-33B0-4D20-8B52-90A1F78414A5}" type="slidenum">
              <a:rPr lang="zh-CN" altLang="en-US" smtClean="0"/>
              <a:t>‹#›</a:t>
            </a:fld>
            <a:endParaRPr lang="zh-CN" altLang="en-US"/>
          </a:p>
        </p:txBody>
      </p:sp>
    </p:spTree>
    <p:extLst>
      <p:ext uri="{BB962C8B-B14F-4D97-AF65-F5344CB8AC3E}">
        <p14:creationId xmlns:p14="http://schemas.microsoft.com/office/powerpoint/2010/main" val="1719659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AA6A753F-FA65-41C5-A420-E7DC76222BCF}" type="datetimeFigureOut">
              <a:rPr lang="zh-CN" altLang="en-US" smtClean="0"/>
              <a:t>2024/5/9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EC5546C-33B0-4D20-8B52-90A1F78414A5}" type="slidenum">
              <a:rPr lang="zh-CN" altLang="en-US" smtClean="0"/>
              <a:t>‹#›</a:t>
            </a:fld>
            <a:endParaRPr lang="zh-CN" altLang="en-US"/>
          </a:p>
        </p:txBody>
      </p:sp>
    </p:spTree>
    <p:extLst>
      <p:ext uri="{BB962C8B-B14F-4D97-AF65-F5344CB8AC3E}">
        <p14:creationId xmlns:p14="http://schemas.microsoft.com/office/powerpoint/2010/main" val="1944722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AA6A753F-FA65-41C5-A420-E7DC76222BCF}" type="datetimeFigureOut">
              <a:rPr lang="zh-CN" altLang="en-US" smtClean="0"/>
              <a:t>2024/5/9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EC5546C-33B0-4D20-8B52-90A1F78414A5}" type="slidenum">
              <a:rPr lang="zh-CN" altLang="en-US" smtClean="0"/>
              <a:t>‹#›</a:t>
            </a:fld>
            <a:endParaRPr lang="zh-CN" altLang="en-US"/>
          </a:p>
        </p:txBody>
      </p:sp>
    </p:spTree>
    <p:extLst>
      <p:ext uri="{BB962C8B-B14F-4D97-AF65-F5344CB8AC3E}">
        <p14:creationId xmlns:p14="http://schemas.microsoft.com/office/powerpoint/2010/main" val="1408398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AA6A753F-FA65-41C5-A420-E7DC76222BCF}" type="datetimeFigureOut">
              <a:rPr lang="zh-CN" altLang="en-US" smtClean="0"/>
              <a:t>2024/5/9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EC5546C-33B0-4D20-8B52-90A1F78414A5}" type="slidenum">
              <a:rPr lang="zh-CN" altLang="en-US" smtClean="0"/>
              <a:t>‹#›</a:t>
            </a:fld>
            <a:endParaRPr lang="zh-CN" altLang="en-US"/>
          </a:p>
        </p:txBody>
      </p:sp>
    </p:spTree>
    <p:extLst>
      <p:ext uri="{BB962C8B-B14F-4D97-AF65-F5344CB8AC3E}">
        <p14:creationId xmlns:p14="http://schemas.microsoft.com/office/powerpoint/2010/main" val="281454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AA6A753F-FA65-41C5-A420-E7DC76222BCF}" type="datetimeFigureOut">
              <a:rPr lang="zh-CN" altLang="en-US" smtClean="0"/>
              <a:t>2024/5/9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EC5546C-33B0-4D20-8B52-90A1F78414A5}" type="slidenum">
              <a:rPr lang="zh-CN" altLang="en-US" smtClean="0"/>
              <a:t>‹#›</a:t>
            </a:fld>
            <a:endParaRPr lang="zh-CN" altLang="en-US"/>
          </a:p>
        </p:txBody>
      </p:sp>
    </p:spTree>
    <p:extLst>
      <p:ext uri="{BB962C8B-B14F-4D97-AF65-F5344CB8AC3E}">
        <p14:creationId xmlns:p14="http://schemas.microsoft.com/office/powerpoint/2010/main" val="758368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6A753F-FA65-41C5-A420-E7DC76222BCF}" type="datetimeFigureOut">
              <a:rPr lang="zh-CN" altLang="en-US" smtClean="0"/>
              <a:t>2024/5/9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EC5546C-33B0-4D20-8B52-90A1F78414A5}" type="slidenum">
              <a:rPr lang="zh-CN" altLang="en-US" smtClean="0"/>
              <a:t>‹#›</a:t>
            </a:fld>
            <a:endParaRPr lang="zh-CN" altLang="en-US"/>
          </a:p>
        </p:txBody>
      </p:sp>
    </p:spTree>
    <p:extLst>
      <p:ext uri="{BB962C8B-B14F-4D97-AF65-F5344CB8AC3E}">
        <p14:creationId xmlns:p14="http://schemas.microsoft.com/office/powerpoint/2010/main" val="885239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AA6A753F-FA65-41C5-A420-E7DC76222BCF}" type="datetimeFigureOut">
              <a:rPr lang="zh-CN" altLang="en-US" smtClean="0"/>
              <a:t>2024/5/9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EC5546C-33B0-4D20-8B52-90A1F78414A5}" type="slidenum">
              <a:rPr lang="zh-CN" altLang="en-US" smtClean="0"/>
              <a:t>‹#›</a:t>
            </a:fld>
            <a:endParaRPr lang="zh-CN" altLang="en-US"/>
          </a:p>
        </p:txBody>
      </p:sp>
    </p:spTree>
    <p:extLst>
      <p:ext uri="{BB962C8B-B14F-4D97-AF65-F5344CB8AC3E}">
        <p14:creationId xmlns:p14="http://schemas.microsoft.com/office/powerpoint/2010/main" val="1329319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AA6A753F-FA65-41C5-A420-E7DC76222BCF}" type="datetimeFigureOut">
              <a:rPr lang="zh-CN" altLang="en-US" smtClean="0"/>
              <a:t>2024/5/9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EC5546C-33B0-4D20-8B52-90A1F78414A5}" type="slidenum">
              <a:rPr lang="zh-CN" altLang="en-US" smtClean="0"/>
              <a:t>‹#›</a:t>
            </a:fld>
            <a:endParaRPr lang="zh-CN" altLang="en-US"/>
          </a:p>
        </p:txBody>
      </p:sp>
    </p:spTree>
    <p:extLst>
      <p:ext uri="{BB962C8B-B14F-4D97-AF65-F5344CB8AC3E}">
        <p14:creationId xmlns:p14="http://schemas.microsoft.com/office/powerpoint/2010/main" val="847106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6A753F-FA65-41C5-A420-E7DC76222BCF}" type="datetimeFigureOut">
              <a:rPr lang="zh-CN" altLang="en-US" smtClean="0"/>
              <a:t>2024/5/9</a:t>
            </a:fld>
            <a:endParaRPr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EC5546C-33B0-4D20-8B52-90A1F78414A5}" type="slidenum">
              <a:rPr lang="zh-CN" altLang="en-US" smtClean="0"/>
              <a:t>‹#›</a:t>
            </a:fld>
            <a:endParaRPr lang="zh-CN" altLang="en-US"/>
          </a:p>
        </p:txBody>
      </p:sp>
    </p:spTree>
    <p:extLst>
      <p:ext uri="{BB962C8B-B14F-4D97-AF65-F5344CB8AC3E}">
        <p14:creationId xmlns:p14="http://schemas.microsoft.com/office/powerpoint/2010/main" val="33656713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haokan.baidu.com/v?pd=wisenatural&amp;vid=9280397865482902188"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2">
            <a:extLst>
              <a:ext uri="{FF2B5EF4-FFF2-40B4-BE49-F238E27FC236}">
                <a16:creationId xmlns:a16="http://schemas.microsoft.com/office/drawing/2014/main" id="{4B815C45-2AAE-49EC-9E71-2BB1572019CF}"/>
              </a:ext>
            </a:extLst>
          </p:cNvPr>
          <p:cNvSpPr>
            <a:spLocks noGrp="1"/>
          </p:cNvSpPr>
          <p:nvPr>
            <p:ph type="ftr" sz="quarter" idx="11"/>
          </p:nvPr>
        </p:nvSpPr>
        <p:spPr/>
        <p:txBody>
          <a:bodyPr/>
          <a:lstStyle/>
          <a:p>
            <a:r>
              <a:rPr lang="en-US" altLang="zh-CN"/>
              <a:t>.</a:t>
            </a:r>
          </a:p>
        </p:txBody>
      </p:sp>
      <p:sp>
        <p:nvSpPr>
          <p:cNvPr id="5" name="灯片编号占位符 3">
            <a:extLst>
              <a:ext uri="{FF2B5EF4-FFF2-40B4-BE49-F238E27FC236}">
                <a16:creationId xmlns:a16="http://schemas.microsoft.com/office/drawing/2014/main" id="{1EF22705-45CC-47B0-BFDD-04EC283BB940}"/>
              </a:ext>
            </a:extLst>
          </p:cNvPr>
          <p:cNvSpPr>
            <a:spLocks noGrp="1"/>
          </p:cNvSpPr>
          <p:nvPr>
            <p:ph type="sldNum" sz="quarter" idx="12"/>
          </p:nvPr>
        </p:nvSpPr>
        <p:spPr/>
        <p:txBody>
          <a:bodyPr/>
          <a:lstStyle/>
          <a:p>
            <a:fld id="{69F361D8-1932-4E42-949C-BAD4EAF4CF3A}" type="slidenum">
              <a:rPr lang="zh-CN" altLang="en-US"/>
              <a:pPr/>
              <a:t>1</a:t>
            </a:fld>
            <a:endParaRPr lang="zh-CN" altLang="en-US"/>
          </a:p>
        </p:txBody>
      </p:sp>
      <p:sp>
        <p:nvSpPr>
          <p:cNvPr id="2521" name="Rectangle 3">
            <a:extLst>
              <a:ext uri="{FF2B5EF4-FFF2-40B4-BE49-F238E27FC236}">
                <a16:creationId xmlns:a16="http://schemas.microsoft.com/office/drawing/2014/main" id="{4FEF006C-40CF-49AA-9471-AA50536952C6}"/>
              </a:ext>
            </a:extLst>
          </p:cNvPr>
          <p:cNvSpPr>
            <a:spLocks noGrp="1" noChangeArrowheads="1"/>
          </p:cNvSpPr>
          <p:nvPr>
            <p:ph type="body" idx="4294967295"/>
          </p:nvPr>
        </p:nvSpPr>
        <p:spPr>
          <a:xfrm>
            <a:off x="0" y="0"/>
            <a:ext cx="12192000" cy="4176713"/>
          </a:xfrm>
          <a:ln/>
        </p:spPr>
        <p:txBody>
          <a:bodyPr>
            <a:noAutofit/>
          </a:bodyPr>
          <a:lstStyle/>
          <a:p>
            <a:pPr marL="0" indent="0" eaLnBrk="1" hangingPunct="1">
              <a:lnSpc>
                <a:spcPct val="200000"/>
              </a:lnSpc>
              <a:spcBef>
                <a:spcPct val="40000"/>
              </a:spcBef>
              <a:buFont typeface="Wingdings" panose="05000000000000000000" pitchFamily="2" charset="2"/>
              <a:buNone/>
            </a:pPr>
            <a:r>
              <a:rPr lang="zh-CN" altLang="en-US" sz="2400" dirty="0">
                <a:latin typeface="华文新魏" panose="02010800040101010101" pitchFamily="2" charset="-122"/>
                <a:ea typeface="华文新魏" panose="02010800040101010101" pitchFamily="2" charset="-122"/>
              </a:rPr>
              <a:t>事件：</a:t>
            </a:r>
            <a:r>
              <a:rPr lang="en-US" altLang="zh-CN" sz="2400" dirty="0">
                <a:latin typeface="华文新魏" panose="02010800040101010101" pitchFamily="2" charset="-122"/>
                <a:ea typeface="华文新魏" panose="02010800040101010101" pitchFamily="2" charset="-122"/>
              </a:rPr>
              <a:t>2024</a:t>
            </a:r>
            <a:r>
              <a:rPr lang="zh-CN" altLang="en-US" sz="2400" dirty="0">
                <a:latin typeface="华文新魏" panose="02010800040101010101" pitchFamily="2" charset="-122"/>
                <a:ea typeface="华文新魏" panose="02010800040101010101" pitchFamily="2" charset="-122"/>
              </a:rPr>
              <a:t>年</a:t>
            </a:r>
            <a:r>
              <a:rPr lang="en-US" altLang="zh-CN" sz="2400" dirty="0">
                <a:latin typeface="华文新魏" panose="02010800040101010101" pitchFamily="2" charset="-122"/>
                <a:ea typeface="华文新魏" panose="02010800040101010101" pitchFamily="2" charset="-122"/>
              </a:rPr>
              <a:t>4</a:t>
            </a:r>
            <a:r>
              <a:rPr lang="zh-CN" altLang="en-US" sz="2400" dirty="0">
                <a:latin typeface="华文新魏" panose="02010800040101010101" pitchFamily="2" charset="-122"/>
                <a:ea typeface="华文新魏" panose="02010800040101010101" pitchFamily="2" charset="-122"/>
              </a:rPr>
              <a:t>月</a:t>
            </a:r>
            <a:r>
              <a:rPr lang="en-US" altLang="zh-CN" sz="2400" dirty="0">
                <a:latin typeface="华文新魏" panose="02010800040101010101" pitchFamily="2" charset="-122"/>
                <a:ea typeface="华文新魏" panose="02010800040101010101" pitchFamily="2" charset="-122"/>
              </a:rPr>
              <a:t>30</a:t>
            </a:r>
            <a:r>
              <a:rPr lang="zh-CN" altLang="en-US" sz="2400" dirty="0">
                <a:latin typeface="华文新魏" panose="02010800040101010101" pitchFamily="2" charset="-122"/>
                <a:ea typeface="华文新魏" panose="02010800040101010101" pitchFamily="2" charset="-122"/>
              </a:rPr>
              <a:t>日，自然资源部发布</a:t>
            </a:r>
            <a:r>
              <a:rPr lang="en-US" altLang="zh-CN" sz="2400" dirty="0">
                <a:latin typeface="华文新魏" panose="02010800040101010101" pitchFamily="2" charset="-122"/>
                <a:ea typeface="华文新魏" panose="02010800040101010101" pitchFamily="2" charset="-122"/>
              </a:rPr>
              <a:t>《</a:t>
            </a:r>
            <a:r>
              <a:rPr lang="zh-CN" altLang="en-US" sz="2400" dirty="0">
                <a:latin typeface="华文新魏" panose="02010800040101010101" pitchFamily="2" charset="-122"/>
                <a:ea typeface="华文新魏" panose="02010800040101010101" pitchFamily="2" charset="-122"/>
              </a:rPr>
              <a:t>关于做好</a:t>
            </a:r>
            <a:r>
              <a:rPr lang="en-US" altLang="zh-CN" sz="2400" dirty="0">
                <a:latin typeface="华文新魏" panose="02010800040101010101" pitchFamily="2" charset="-122"/>
                <a:ea typeface="华文新魏" panose="02010800040101010101" pitchFamily="2" charset="-122"/>
              </a:rPr>
              <a:t>2024</a:t>
            </a:r>
            <a:r>
              <a:rPr lang="zh-CN" altLang="en-US" sz="2400" dirty="0">
                <a:latin typeface="华文新魏" panose="02010800040101010101" pitchFamily="2" charset="-122"/>
                <a:ea typeface="华文新魏" panose="02010800040101010101" pitchFamily="2" charset="-122"/>
              </a:rPr>
              <a:t>年住宅用地供应有关工作的通知</a:t>
            </a:r>
            <a:r>
              <a:rPr lang="en-US" altLang="zh-CN" sz="2400" dirty="0">
                <a:latin typeface="华文新魏" panose="02010800040101010101" pitchFamily="2" charset="-122"/>
                <a:ea typeface="华文新魏" panose="02010800040101010101" pitchFamily="2" charset="-122"/>
              </a:rPr>
              <a:t>》</a:t>
            </a:r>
            <a:r>
              <a:rPr lang="zh-CN" altLang="en-US" sz="2400" dirty="0">
                <a:latin typeface="华文新魏" panose="02010800040101010101" pitchFamily="2" charset="-122"/>
                <a:ea typeface="华文新魏" panose="02010800040101010101" pitchFamily="2" charset="-122"/>
              </a:rPr>
              <a:t>，提出需要做好年度住宅用地供应计划与住房发展年度计划的衔接、合理控制新增商品住宅用地供应、继续大力支持保障性住房用地的供应等。　　</a:t>
            </a:r>
            <a:endParaRPr lang="en-US" altLang="zh-CN" sz="2400" dirty="0">
              <a:latin typeface="华文新魏" panose="02010800040101010101" pitchFamily="2" charset="-122"/>
              <a:ea typeface="华文新魏" panose="02010800040101010101" pitchFamily="2" charset="-122"/>
            </a:endParaRPr>
          </a:p>
          <a:p>
            <a:pPr marL="0" indent="0" eaLnBrk="1" hangingPunct="1">
              <a:lnSpc>
                <a:spcPct val="200000"/>
              </a:lnSpc>
              <a:spcBef>
                <a:spcPct val="40000"/>
              </a:spcBef>
              <a:buFont typeface="Wingdings" panose="05000000000000000000" pitchFamily="2" charset="2"/>
              <a:buNone/>
            </a:pPr>
            <a:r>
              <a:rPr lang="zh-CN" altLang="en-US" sz="2400" dirty="0">
                <a:latin typeface="华文新魏" panose="02010800040101010101" pitchFamily="2" charset="-122"/>
                <a:ea typeface="华文新魏" panose="02010800040101010101" pitchFamily="2" charset="-122"/>
              </a:rPr>
              <a:t>       预计</a:t>
            </a:r>
            <a:r>
              <a:rPr lang="en-US" altLang="zh-CN" sz="2400" dirty="0">
                <a:latin typeface="华文新魏" panose="02010800040101010101" pitchFamily="2" charset="-122"/>
                <a:ea typeface="华文新魏" panose="02010800040101010101" pitchFamily="2" charset="-122"/>
              </a:rPr>
              <a:t>80</a:t>
            </a:r>
            <a:r>
              <a:rPr lang="zh-CN" altLang="en-US" sz="2400" dirty="0">
                <a:latin typeface="华文新魏" panose="02010800040101010101" pitchFamily="2" charset="-122"/>
                <a:ea typeface="华文新魏" panose="02010800040101010101" pitchFamily="2" charset="-122"/>
              </a:rPr>
              <a:t>大中城市中有</a:t>
            </a:r>
            <a:r>
              <a:rPr lang="en-US" altLang="zh-CN" sz="2400" dirty="0">
                <a:latin typeface="华文新魏" panose="02010800040101010101" pitchFamily="2" charset="-122"/>
                <a:ea typeface="华文新魏" panose="02010800040101010101" pitchFamily="2" charset="-122"/>
              </a:rPr>
              <a:t>48</a:t>
            </a:r>
            <a:r>
              <a:rPr lang="zh-CN" altLang="en-US" sz="2400" dirty="0">
                <a:latin typeface="华文新魏" panose="02010800040101010101" pitchFamily="2" charset="-122"/>
                <a:ea typeface="华文新魏" panose="02010800040101010101" pitchFamily="2" charset="-122"/>
              </a:rPr>
              <a:t>座受影响减少或暂停宅地供给。本次</a:t>
            </a:r>
            <a:r>
              <a:rPr lang="en-US" altLang="zh-CN" sz="2400" dirty="0">
                <a:latin typeface="华文新魏" panose="02010800040101010101" pitchFamily="2" charset="-122"/>
                <a:ea typeface="华文新魏" panose="02010800040101010101" pitchFamily="2" charset="-122"/>
              </a:rPr>
              <a:t>《</a:t>
            </a:r>
            <a:r>
              <a:rPr lang="zh-CN" altLang="en-US" sz="2400" dirty="0">
                <a:latin typeface="华文新魏" panose="02010800040101010101" pitchFamily="2" charset="-122"/>
                <a:ea typeface="华文新魏" panose="02010800040101010101" pitchFamily="2" charset="-122"/>
              </a:rPr>
              <a:t>通知</a:t>
            </a:r>
            <a:r>
              <a:rPr lang="en-US" altLang="zh-CN" sz="2400" dirty="0">
                <a:latin typeface="华文新魏" panose="02010800040101010101" pitchFamily="2" charset="-122"/>
                <a:ea typeface="华文新魏" panose="02010800040101010101" pitchFamily="2" charset="-122"/>
              </a:rPr>
              <a:t>》</a:t>
            </a:r>
            <a:r>
              <a:rPr lang="zh-CN" altLang="en-US" sz="2400" dirty="0">
                <a:latin typeface="华文新魏" panose="02010800040101010101" pitchFamily="2" charset="-122"/>
                <a:ea typeface="华文新魏" panose="02010800040101010101" pitchFamily="2" charset="-122"/>
              </a:rPr>
              <a:t>指出：商品住宅去化周期超过</a:t>
            </a:r>
            <a:r>
              <a:rPr lang="en-US" altLang="zh-CN" sz="2400" dirty="0">
                <a:latin typeface="华文新魏" panose="02010800040101010101" pitchFamily="2" charset="-122"/>
                <a:ea typeface="华文新魏" panose="02010800040101010101" pitchFamily="2" charset="-122"/>
              </a:rPr>
              <a:t>36</a:t>
            </a:r>
            <a:r>
              <a:rPr lang="zh-CN" altLang="en-US" sz="2400" dirty="0">
                <a:latin typeface="华文新魏" panose="02010800040101010101" pitchFamily="2" charset="-122"/>
                <a:ea typeface="华文新魏" panose="02010800040101010101" pitchFamily="2" charset="-122"/>
              </a:rPr>
              <a:t>个月的城市，应暂停新增商品住宅用地出让，同时下大力气盘活存量，直至商品住宅去化周期降至</a:t>
            </a:r>
            <a:r>
              <a:rPr lang="en-US" altLang="zh-CN" sz="2400" dirty="0">
                <a:latin typeface="华文新魏" panose="02010800040101010101" pitchFamily="2" charset="-122"/>
                <a:ea typeface="华文新魏" panose="02010800040101010101" pitchFamily="2" charset="-122"/>
              </a:rPr>
              <a:t>36</a:t>
            </a:r>
            <a:r>
              <a:rPr lang="zh-CN" altLang="en-US" sz="2400" dirty="0">
                <a:latin typeface="华文新魏" panose="02010800040101010101" pitchFamily="2" charset="-122"/>
                <a:ea typeface="华文新魏" panose="02010800040101010101" pitchFamily="2" charset="-122"/>
              </a:rPr>
              <a:t>个月以下；商品住宅去化周期在</a:t>
            </a:r>
            <a:r>
              <a:rPr lang="en-US" altLang="zh-CN" sz="2400" dirty="0">
                <a:latin typeface="华文新魏" panose="02010800040101010101" pitchFamily="2" charset="-122"/>
                <a:ea typeface="华文新魏" panose="02010800040101010101" pitchFamily="2" charset="-122"/>
              </a:rPr>
              <a:t>18</a:t>
            </a:r>
            <a:r>
              <a:rPr lang="zh-CN" altLang="en-US" sz="2400" dirty="0">
                <a:latin typeface="华文新魏" panose="02010800040101010101" pitchFamily="2" charset="-122"/>
                <a:ea typeface="华文新魏" panose="02010800040101010101" pitchFamily="2" charset="-122"/>
              </a:rPr>
              <a:t>个月（不含）</a:t>
            </a:r>
            <a:r>
              <a:rPr lang="en-US" altLang="zh-CN" sz="2400" dirty="0">
                <a:latin typeface="华文新魏" panose="02010800040101010101" pitchFamily="2" charset="-122"/>
                <a:ea typeface="华文新魏" panose="02010800040101010101" pitchFamily="2" charset="-122"/>
              </a:rPr>
              <a:t>-36</a:t>
            </a:r>
            <a:r>
              <a:rPr lang="zh-CN" altLang="en-US" sz="2400" dirty="0">
                <a:latin typeface="华文新魏" panose="02010800040101010101" pitchFamily="2" charset="-122"/>
                <a:ea typeface="华文新魏" panose="02010800040101010101" pitchFamily="2" charset="-122"/>
              </a:rPr>
              <a:t>个月之间的城市，要按照“盘活多少、供应多少”的原则，根据本年度内盘活的存量商品住宅用地面积（包括竣工和收回）动态确定其新出让的商品住宅用地面积上限。</a:t>
            </a:r>
          </a:p>
        </p:txBody>
      </p:sp>
    </p:spTree>
    <p:extLst>
      <p:ext uri="{BB962C8B-B14F-4D97-AF65-F5344CB8AC3E}">
        <p14:creationId xmlns:p14="http://schemas.microsoft.com/office/powerpoint/2010/main" val="3673680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143B8033-1EFE-4209-ABED-5B4975918B6A}"/>
              </a:ext>
            </a:extLst>
          </p:cNvPr>
          <p:cNvSpPr txBox="1"/>
          <p:nvPr/>
        </p:nvSpPr>
        <p:spPr>
          <a:xfrm>
            <a:off x="493985" y="362230"/>
            <a:ext cx="8933793" cy="5579541"/>
          </a:xfrm>
          <a:prstGeom prst="rect">
            <a:avLst/>
          </a:prstGeom>
          <a:noFill/>
        </p:spPr>
        <p:txBody>
          <a:bodyPr wrap="square">
            <a:spAutoFit/>
          </a:bodyPr>
          <a:lstStyle/>
          <a:p>
            <a:pPr algn="l">
              <a:lnSpc>
                <a:spcPct val="150000"/>
              </a:lnSpc>
            </a:pPr>
            <a:r>
              <a:rPr lang="zh-CN" altLang="en-US" sz="2400" b="1" i="0" dirty="0">
                <a:solidFill>
                  <a:srgbClr val="333333"/>
                </a:solidFill>
                <a:effectLst/>
                <a:latin typeface="+mn-ea"/>
              </a:rPr>
              <a:t>（</a:t>
            </a:r>
            <a:r>
              <a:rPr lang="en-US" altLang="zh-CN" sz="2400" b="1" i="0" dirty="0">
                <a:solidFill>
                  <a:srgbClr val="333333"/>
                </a:solidFill>
                <a:effectLst/>
                <a:latin typeface="+mn-ea"/>
              </a:rPr>
              <a:t>1</a:t>
            </a:r>
            <a:r>
              <a:rPr lang="zh-CN" altLang="en-US" sz="2400" b="1" i="0" dirty="0">
                <a:solidFill>
                  <a:srgbClr val="333333"/>
                </a:solidFill>
                <a:effectLst/>
                <a:latin typeface="+mn-ea"/>
              </a:rPr>
              <a:t>）一般公共预算收入</a:t>
            </a:r>
            <a:r>
              <a:rPr lang="zh-CN" altLang="en-US" sz="2400" b="0" i="0" dirty="0">
                <a:solidFill>
                  <a:srgbClr val="333333"/>
                </a:solidFill>
                <a:effectLst/>
                <a:latin typeface="+mn-ea"/>
              </a:rPr>
              <a:t>         </a:t>
            </a:r>
            <a:endParaRPr lang="en-US" altLang="zh-CN" sz="2400" b="0" i="0" dirty="0">
              <a:solidFill>
                <a:srgbClr val="333333"/>
              </a:solidFill>
              <a:effectLst/>
              <a:latin typeface="+mn-ea"/>
            </a:endParaRPr>
          </a:p>
          <a:p>
            <a:pPr algn="l">
              <a:lnSpc>
                <a:spcPct val="150000"/>
              </a:lnSpc>
            </a:pPr>
            <a:r>
              <a:rPr lang="en-US" altLang="zh-CN" sz="2400" dirty="0">
                <a:solidFill>
                  <a:srgbClr val="333333"/>
                </a:solidFill>
                <a:latin typeface="+mn-ea"/>
              </a:rPr>
              <a:t>      </a:t>
            </a:r>
            <a:r>
              <a:rPr lang="zh-CN" altLang="en-US" sz="2400" b="0" i="0" dirty="0">
                <a:solidFill>
                  <a:srgbClr val="333333"/>
                </a:solidFill>
                <a:effectLst/>
                <a:latin typeface="+mn-ea"/>
              </a:rPr>
              <a:t>税收收入遵从“央地分成”，是地方政府一般公共预算收入的主体。</a:t>
            </a:r>
            <a:r>
              <a:rPr lang="zh-CN" altLang="en-US" sz="2400" b="1" i="0" dirty="0">
                <a:solidFill>
                  <a:srgbClr val="333333"/>
                </a:solidFill>
                <a:effectLst/>
                <a:latin typeface="+mn-ea"/>
              </a:rPr>
              <a:t>地方政府一般公共预算收入由税收收入和非税收入构成</a:t>
            </a:r>
            <a:r>
              <a:rPr lang="zh-CN" altLang="en-US" sz="2400" b="0" i="0" dirty="0">
                <a:solidFill>
                  <a:srgbClr val="333333"/>
                </a:solidFill>
                <a:effectLst/>
                <a:latin typeface="+mn-ea"/>
              </a:rPr>
              <a:t>，税收收入中各省占比最高的一般为增值税，由于税收收入稳定性相对较高，</a:t>
            </a:r>
            <a:r>
              <a:rPr lang="zh-CN" altLang="en-US" sz="2400" b="1" i="0" dirty="0">
                <a:solidFill>
                  <a:srgbClr val="333333"/>
                </a:solidFill>
                <a:effectLst/>
                <a:latin typeface="+mn-ea"/>
              </a:rPr>
              <a:t>因此“税收收入占比”可用于衡量一般公共预算收入的质量。</a:t>
            </a:r>
            <a:r>
              <a:rPr lang="zh-CN" altLang="en-US" sz="2400" b="0" i="0" dirty="0">
                <a:solidFill>
                  <a:srgbClr val="333333"/>
                </a:solidFill>
                <a:effectLst/>
                <a:latin typeface="+mn-ea"/>
              </a:rPr>
              <a:t>在我国现行分税制体系下，中央政府和地方政府就不同税种享有不同的分成比例，因此地方政府一般公共预算收入并非实际可以动用的资金，</a:t>
            </a:r>
            <a:r>
              <a:rPr lang="zh-CN" altLang="en-US" sz="2400" b="1" i="0" dirty="0">
                <a:solidFill>
                  <a:srgbClr val="333333"/>
                </a:solidFill>
                <a:effectLst/>
                <a:latin typeface="+mn-ea"/>
              </a:rPr>
              <a:t>而是应当扣除上解上级支出等</a:t>
            </a:r>
            <a:r>
              <a:rPr lang="zh-CN" altLang="en-US" sz="2400" b="0" i="0" dirty="0">
                <a:solidFill>
                  <a:srgbClr val="333333"/>
                </a:solidFill>
                <a:effectLst/>
                <a:latin typeface="+mn-ea"/>
              </a:rPr>
              <a:t>。</a:t>
            </a:r>
          </a:p>
          <a:p>
            <a:pPr algn="l">
              <a:lnSpc>
                <a:spcPct val="150000"/>
              </a:lnSpc>
            </a:pPr>
            <a:r>
              <a:rPr lang="zh-CN" altLang="en-US" sz="2400" b="1" i="0" dirty="0">
                <a:solidFill>
                  <a:srgbClr val="333333"/>
                </a:solidFill>
                <a:effectLst/>
                <a:latin typeface="+mn-ea"/>
              </a:rPr>
              <a:t>        非税收入</a:t>
            </a:r>
            <a:r>
              <a:rPr lang="zh-CN" altLang="en-US" sz="2400" b="0" i="0" dirty="0">
                <a:solidFill>
                  <a:srgbClr val="333333"/>
                </a:solidFill>
                <a:effectLst/>
                <a:latin typeface="+mn-ea"/>
              </a:rPr>
              <a:t>主要由罚没收入、国有资源有偿使用收入等事业性收费收入构成，</a:t>
            </a:r>
            <a:r>
              <a:rPr lang="zh-CN" altLang="en-US" sz="2400" b="1" i="0" dirty="0">
                <a:solidFill>
                  <a:srgbClr val="333333"/>
                </a:solidFill>
                <a:effectLst/>
                <a:latin typeface="+mn-ea"/>
              </a:rPr>
              <a:t>波动相对较大。 </a:t>
            </a:r>
            <a:endParaRPr lang="zh-CN" altLang="en-US" sz="2400" b="0" i="0" dirty="0">
              <a:solidFill>
                <a:srgbClr val="333333"/>
              </a:solidFill>
              <a:effectLst/>
              <a:latin typeface="+mn-ea"/>
            </a:endParaRPr>
          </a:p>
        </p:txBody>
      </p:sp>
    </p:spTree>
    <p:extLst>
      <p:ext uri="{BB962C8B-B14F-4D97-AF65-F5344CB8AC3E}">
        <p14:creationId xmlns:p14="http://schemas.microsoft.com/office/powerpoint/2010/main" val="91790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34C86400-12B9-4C56-B518-8067D5B305C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 b="45866"/>
          <a:stretch/>
        </p:blipFill>
        <p:spPr bwMode="auto">
          <a:xfrm>
            <a:off x="-94593" y="0"/>
            <a:ext cx="1228659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6229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BB2B2FA4-E8F4-48C1-931E-B698D98982F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3083"/>
          <a:stretch/>
        </p:blipFill>
        <p:spPr bwMode="auto">
          <a:xfrm>
            <a:off x="-94593" y="1229710"/>
            <a:ext cx="12370676" cy="575967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3C9D14DE-7584-4C42-83C5-5468DF1C79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89624"/>
          <a:stretch/>
        </p:blipFill>
        <p:spPr bwMode="auto">
          <a:xfrm>
            <a:off x="-94593" y="1"/>
            <a:ext cx="12286593" cy="13243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105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FCC957E1-5F70-4C0C-86F6-644B99084A29}"/>
              </a:ext>
            </a:extLst>
          </p:cNvPr>
          <p:cNvSpPr txBox="1"/>
          <p:nvPr/>
        </p:nvSpPr>
        <p:spPr>
          <a:xfrm>
            <a:off x="336331" y="199974"/>
            <a:ext cx="8815551" cy="6715236"/>
          </a:xfrm>
          <a:prstGeom prst="rect">
            <a:avLst/>
          </a:prstGeom>
          <a:noFill/>
        </p:spPr>
        <p:txBody>
          <a:bodyPr wrap="square">
            <a:spAutoFit/>
          </a:bodyPr>
          <a:lstStyle/>
          <a:p>
            <a:pPr algn="l">
              <a:lnSpc>
                <a:spcPct val="120000"/>
              </a:lnSpc>
            </a:pPr>
            <a:r>
              <a:rPr lang="zh-CN" altLang="en-US" sz="2400" b="1" i="0" dirty="0">
                <a:solidFill>
                  <a:srgbClr val="333333"/>
                </a:solidFill>
                <a:effectLst/>
                <a:latin typeface="+mn-ea"/>
              </a:rPr>
              <a:t>（</a:t>
            </a:r>
            <a:r>
              <a:rPr lang="en-US" altLang="zh-CN" sz="2400" b="1" i="0" dirty="0">
                <a:solidFill>
                  <a:srgbClr val="333333"/>
                </a:solidFill>
                <a:effectLst/>
                <a:latin typeface="+mn-ea"/>
              </a:rPr>
              <a:t>2</a:t>
            </a:r>
            <a:r>
              <a:rPr lang="zh-CN" altLang="en-US" sz="2400" b="1" i="0" dirty="0">
                <a:solidFill>
                  <a:srgbClr val="333333"/>
                </a:solidFill>
                <a:effectLst/>
                <a:latin typeface="+mn-ea"/>
              </a:rPr>
              <a:t>）债务收入</a:t>
            </a:r>
            <a:endParaRPr lang="zh-CN" altLang="en-US" sz="2400" b="0" i="0" dirty="0">
              <a:solidFill>
                <a:srgbClr val="333333"/>
              </a:solidFill>
              <a:effectLst/>
              <a:latin typeface="+mn-ea"/>
            </a:endParaRPr>
          </a:p>
          <a:p>
            <a:pPr indent="457200" algn="l">
              <a:lnSpc>
                <a:spcPct val="120000"/>
              </a:lnSpc>
            </a:pPr>
            <a:r>
              <a:rPr lang="zh-CN" altLang="en-US" sz="2400" b="1" i="0" dirty="0">
                <a:solidFill>
                  <a:srgbClr val="333333"/>
                </a:solidFill>
                <a:effectLst/>
                <a:latin typeface="+mn-ea"/>
              </a:rPr>
              <a:t>对于中央政府而言，债务收入分为国内债务收入和国外债务收入</a:t>
            </a:r>
            <a:r>
              <a:rPr lang="zh-CN" altLang="en-US" sz="2400" b="0" i="0" dirty="0">
                <a:solidFill>
                  <a:srgbClr val="333333"/>
                </a:solidFill>
                <a:effectLst/>
                <a:latin typeface="+mn-ea"/>
              </a:rPr>
              <a:t>，其中国外债务收入又分为境外发行主权债券收入、向外国政府借款收入、向国际组织借款收入和其他国外借款收入。</a:t>
            </a:r>
          </a:p>
          <a:p>
            <a:pPr indent="457200" algn="l">
              <a:lnSpc>
                <a:spcPct val="120000"/>
              </a:lnSpc>
            </a:pPr>
            <a:r>
              <a:rPr lang="zh-CN" altLang="en-US" sz="2400" b="1" i="0" dirty="0">
                <a:solidFill>
                  <a:srgbClr val="333333"/>
                </a:solidFill>
                <a:effectLst/>
                <a:latin typeface="+mn-ea"/>
              </a:rPr>
              <a:t>对地方政府而言，</a:t>
            </a:r>
            <a:r>
              <a:rPr lang="en-US" altLang="zh-CN" sz="2400" b="0" i="0" dirty="0">
                <a:solidFill>
                  <a:srgbClr val="333333"/>
                </a:solidFill>
                <a:effectLst/>
                <a:latin typeface="+mn-ea"/>
              </a:rPr>
              <a:t>2014</a:t>
            </a:r>
            <a:r>
              <a:rPr lang="zh-CN" altLang="en-US" sz="2400" b="0" i="0" dirty="0">
                <a:solidFill>
                  <a:srgbClr val="333333"/>
                </a:solidFill>
                <a:effectLst/>
                <a:latin typeface="+mn-ea"/>
              </a:rPr>
              <a:t>年</a:t>
            </a:r>
            <a:r>
              <a:rPr lang="en-US" altLang="zh-CN" sz="2400" b="0" i="0" dirty="0">
                <a:solidFill>
                  <a:srgbClr val="333333"/>
                </a:solidFill>
                <a:effectLst/>
                <a:latin typeface="+mn-ea"/>
              </a:rPr>
              <a:t>《</a:t>
            </a:r>
            <a:r>
              <a:rPr lang="zh-CN" altLang="en-US" sz="2400" b="0" i="0" dirty="0">
                <a:solidFill>
                  <a:srgbClr val="333333"/>
                </a:solidFill>
                <a:effectLst/>
                <a:latin typeface="+mn-ea"/>
              </a:rPr>
              <a:t>国务院关于加强地方政府性债务管理的意见</a:t>
            </a:r>
            <a:r>
              <a:rPr lang="en-US" altLang="zh-CN" sz="2400" b="0" i="0" dirty="0">
                <a:solidFill>
                  <a:srgbClr val="333333"/>
                </a:solidFill>
                <a:effectLst/>
                <a:latin typeface="+mn-ea"/>
              </a:rPr>
              <a:t>》</a:t>
            </a:r>
            <a:r>
              <a:rPr lang="zh-CN" altLang="en-US" sz="2400" b="0" i="0" dirty="0">
                <a:solidFill>
                  <a:srgbClr val="333333"/>
                </a:solidFill>
                <a:effectLst/>
                <a:latin typeface="+mn-ea"/>
              </a:rPr>
              <a:t>（以下简称“</a:t>
            </a:r>
            <a:r>
              <a:rPr lang="en-US" altLang="zh-CN" sz="2400" b="0" i="0" dirty="0">
                <a:solidFill>
                  <a:srgbClr val="333333"/>
                </a:solidFill>
                <a:effectLst/>
                <a:latin typeface="+mn-ea"/>
              </a:rPr>
              <a:t>43</a:t>
            </a:r>
            <a:r>
              <a:rPr lang="zh-CN" altLang="en-US" sz="2400" b="0" i="0" dirty="0">
                <a:solidFill>
                  <a:srgbClr val="333333"/>
                </a:solidFill>
                <a:effectLst/>
                <a:latin typeface="+mn-ea"/>
              </a:rPr>
              <a:t>号文”）和</a:t>
            </a:r>
            <a:r>
              <a:rPr lang="en-US" altLang="zh-CN" sz="2400" b="0" i="0" dirty="0">
                <a:solidFill>
                  <a:srgbClr val="333333"/>
                </a:solidFill>
                <a:effectLst/>
                <a:latin typeface="+mn-ea"/>
              </a:rPr>
              <a:t>2014</a:t>
            </a:r>
            <a:r>
              <a:rPr lang="zh-CN" altLang="en-US" sz="2400" b="0" i="0" dirty="0">
                <a:solidFill>
                  <a:srgbClr val="333333"/>
                </a:solidFill>
                <a:effectLst/>
                <a:latin typeface="+mn-ea"/>
              </a:rPr>
              <a:t>年修订后的</a:t>
            </a:r>
            <a:r>
              <a:rPr lang="en-US" altLang="zh-CN" sz="2400" b="0" i="0" dirty="0">
                <a:solidFill>
                  <a:srgbClr val="333333"/>
                </a:solidFill>
                <a:effectLst/>
                <a:latin typeface="+mn-ea"/>
              </a:rPr>
              <a:t>《</a:t>
            </a:r>
            <a:r>
              <a:rPr lang="zh-CN" altLang="en-US" sz="2400" b="0" i="0" dirty="0">
                <a:solidFill>
                  <a:srgbClr val="333333"/>
                </a:solidFill>
                <a:effectLst/>
                <a:latin typeface="+mn-ea"/>
              </a:rPr>
              <a:t>中华人民共和国预算法</a:t>
            </a:r>
            <a:r>
              <a:rPr lang="en-US" altLang="zh-CN" sz="2400" b="0" i="0" dirty="0">
                <a:solidFill>
                  <a:srgbClr val="333333"/>
                </a:solidFill>
                <a:effectLst/>
                <a:latin typeface="+mn-ea"/>
              </a:rPr>
              <a:t>》</a:t>
            </a:r>
            <a:r>
              <a:rPr lang="zh-CN" altLang="en-US" sz="2400" b="0" i="0" dirty="0">
                <a:solidFill>
                  <a:srgbClr val="333333"/>
                </a:solidFill>
                <a:effectLst/>
                <a:latin typeface="+mn-ea"/>
              </a:rPr>
              <a:t>（以下简称“</a:t>
            </a:r>
            <a:r>
              <a:rPr lang="en-US" altLang="zh-CN" sz="2400" b="0" i="0" dirty="0">
                <a:solidFill>
                  <a:srgbClr val="333333"/>
                </a:solidFill>
                <a:effectLst/>
                <a:latin typeface="+mn-ea"/>
              </a:rPr>
              <a:t>《</a:t>
            </a:r>
            <a:r>
              <a:rPr lang="zh-CN" altLang="en-US" sz="2400" b="0" i="0" dirty="0">
                <a:solidFill>
                  <a:srgbClr val="333333"/>
                </a:solidFill>
                <a:effectLst/>
                <a:latin typeface="+mn-ea"/>
              </a:rPr>
              <a:t>预算法</a:t>
            </a:r>
            <a:r>
              <a:rPr lang="en-US" altLang="zh-CN" sz="2400" b="0" i="0" dirty="0">
                <a:solidFill>
                  <a:srgbClr val="333333"/>
                </a:solidFill>
                <a:effectLst/>
                <a:latin typeface="+mn-ea"/>
              </a:rPr>
              <a:t>》”</a:t>
            </a:r>
            <a:r>
              <a:rPr lang="zh-CN" altLang="en-US" sz="2400" b="0" i="0" dirty="0">
                <a:solidFill>
                  <a:srgbClr val="333333"/>
                </a:solidFill>
                <a:effectLst/>
                <a:latin typeface="+mn-ea"/>
              </a:rPr>
              <a:t>）施行后，</a:t>
            </a:r>
            <a:r>
              <a:rPr lang="zh-CN" altLang="en-US" sz="2400" b="1" i="0" dirty="0">
                <a:solidFill>
                  <a:srgbClr val="333333"/>
                </a:solidFill>
                <a:effectLst/>
                <a:latin typeface="+mn-ea"/>
              </a:rPr>
              <a:t>地方政府举借债务只能通过发行政府债券的方式，其中没有收益的公益性事业发展确需政府举借一般债务的，由地方政府发行一般债券融资，</a:t>
            </a:r>
            <a:r>
              <a:rPr lang="zh-CN" altLang="en-US" sz="2400" b="0" i="0" dirty="0">
                <a:solidFill>
                  <a:srgbClr val="333333"/>
                </a:solidFill>
                <a:effectLst/>
                <a:latin typeface="+mn-ea"/>
              </a:rPr>
              <a:t>主要以一般公共预算收入偿还。</a:t>
            </a:r>
          </a:p>
          <a:p>
            <a:pPr indent="457200" algn="l">
              <a:lnSpc>
                <a:spcPct val="120000"/>
              </a:lnSpc>
            </a:pPr>
            <a:r>
              <a:rPr lang="zh-CN" altLang="en-US" sz="2400" b="0" i="0" dirty="0">
                <a:solidFill>
                  <a:srgbClr val="333333"/>
                </a:solidFill>
                <a:effectLst/>
                <a:latin typeface="+mn-ea"/>
              </a:rPr>
              <a:t>地方政府将一般债务收支纳入一般公共预算管理，进而构成了债务收入科目。“债务收入”项一般只反映在省级财政预算平衡表中，</a:t>
            </a:r>
            <a:r>
              <a:rPr lang="zh-CN" altLang="en-US" sz="2400" b="1" i="0" dirty="0">
                <a:solidFill>
                  <a:srgbClr val="333333"/>
                </a:solidFill>
                <a:effectLst/>
                <a:latin typeface="+mn-ea"/>
              </a:rPr>
              <a:t>更低层级的财政由于无法直接举借债务</a:t>
            </a:r>
            <a:r>
              <a:rPr lang="zh-CN" altLang="en-US" sz="2400" b="0" i="0" dirty="0">
                <a:solidFill>
                  <a:srgbClr val="333333"/>
                </a:solidFill>
                <a:effectLst/>
                <a:latin typeface="+mn-ea"/>
              </a:rPr>
              <a:t>，而是需要省级财政发行后将相关资金转贷，因此大多以</a:t>
            </a:r>
            <a:r>
              <a:rPr lang="zh-CN" altLang="en-US" sz="2400" b="1" i="0" dirty="0">
                <a:solidFill>
                  <a:srgbClr val="333333"/>
                </a:solidFill>
                <a:effectLst/>
                <a:latin typeface="+mn-ea"/>
              </a:rPr>
              <a:t>“债务转贷收入”</a:t>
            </a:r>
            <a:r>
              <a:rPr lang="zh-CN" altLang="en-US" sz="2400" b="0" i="0" dirty="0">
                <a:solidFill>
                  <a:srgbClr val="333333"/>
                </a:solidFill>
                <a:effectLst/>
                <a:latin typeface="+mn-ea"/>
              </a:rPr>
              <a:t>科目纳入转移性收入核算。 </a:t>
            </a:r>
          </a:p>
        </p:txBody>
      </p:sp>
    </p:spTree>
    <p:extLst>
      <p:ext uri="{BB962C8B-B14F-4D97-AF65-F5344CB8AC3E}">
        <p14:creationId xmlns:p14="http://schemas.microsoft.com/office/powerpoint/2010/main" val="503902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5A3C65EC-2DEE-4736-8C0B-F24BC510D8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43449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A382D293-81D2-4C61-87BD-6F653BAE0482}"/>
              </a:ext>
            </a:extLst>
          </p:cNvPr>
          <p:cNvSpPr txBox="1"/>
          <p:nvPr/>
        </p:nvSpPr>
        <p:spPr>
          <a:xfrm>
            <a:off x="3050628" y="-2708514"/>
            <a:ext cx="6101254" cy="646331"/>
          </a:xfrm>
          <a:prstGeom prst="rect">
            <a:avLst/>
          </a:prstGeom>
          <a:noFill/>
        </p:spPr>
        <p:txBody>
          <a:bodyPr wrap="square">
            <a:spAutoFit/>
          </a:bodyPr>
          <a:lstStyle/>
          <a:p>
            <a:pPr algn="l"/>
            <a:r>
              <a:rPr lang="zh-CN" altLang="en-US" b="1" i="0" dirty="0">
                <a:solidFill>
                  <a:srgbClr val="333333"/>
                </a:solidFill>
                <a:effectLst/>
                <a:latin typeface="Arial" panose="020B0604020202020204" pitchFamily="34" charset="0"/>
              </a:rPr>
              <a:t>（</a:t>
            </a:r>
            <a:r>
              <a:rPr lang="en-US" altLang="zh-CN" b="1" i="0" dirty="0">
                <a:solidFill>
                  <a:srgbClr val="333333"/>
                </a:solidFill>
                <a:effectLst/>
                <a:latin typeface="Arial" panose="020B0604020202020204" pitchFamily="34" charset="0"/>
              </a:rPr>
              <a:t>3</a:t>
            </a:r>
            <a:r>
              <a:rPr lang="zh-CN" altLang="en-US" b="1" i="0" dirty="0">
                <a:solidFill>
                  <a:srgbClr val="333333"/>
                </a:solidFill>
                <a:effectLst/>
                <a:latin typeface="Arial" panose="020B0604020202020204" pitchFamily="34" charset="0"/>
              </a:rPr>
              <a:t>）转移性收入</a:t>
            </a:r>
            <a:endParaRPr lang="zh-CN" altLang="en-US" b="0" i="0" dirty="0">
              <a:solidFill>
                <a:srgbClr val="333333"/>
              </a:solidFill>
              <a:effectLst/>
              <a:latin typeface="Arial" panose="020B0604020202020204" pitchFamily="34" charset="0"/>
            </a:endParaRPr>
          </a:p>
          <a:p>
            <a:pPr algn="l"/>
            <a:r>
              <a:rPr lang="zh-CN" altLang="en-US" b="1" i="0" dirty="0">
                <a:solidFill>
                  <a:srgbClr val="333333"/>
                </a:solidFill>
                <a:effectLst/>
                <a:latin typeface="Arial" panose="020B0604020202020204" pitchFamily="34" charset="0"/>
              </a:rPr>
              <a:t>转移性收入由以下构成</a:t>
            </a:r>
            <a:r>
              <a:rPr lang="en-US" altLang="zh-CN" b="1" i="0" dirty="0">
                <a:solidFill>
                  <a:srgbClr val="333333"/>
                </a:solidFill>
                <a:effectLst/>
                <a:latin typeface="Arial" panose="020B0604020202020204" pitchFamily="34" charset="0"/>
              </a:rPr>
              <a:t>:</a:t>
            </a:r>
            <a:endParaRPr lang="zh-CN" altLang="en-US" b="0" i="0" dirty="0">
              <a:solidFill>
                <a:srgbClr val="333333"/>
              </a:solidFill>
              <a:effectLst/>
              <a:latin typeface="Arial" panose="020B0604020202020204" pitchFamily="34" charset="0"/>
            </a:endParaRPr>
          </a:p>
        </p:txBody>
      </p:sp>
      <p:sp>
        <p:nvSpPr>
          <p:cNvPr id="5" name="文本框 4">
            <a:extLst>
              <a:ext uri="{FF2B5EF4-FFF2-40B4-BE49-F238E27FC236}">
                <a16:creationId xmlns:a16="http://schemas.microsoft.com/office/drawing/2014/main" id="{F2003851-AF7B-427A-9820-285748C1CEC5}"/>
              </a:ext>
            </a:extLst>
          </p:cNvPr>
          <p:cNvSpPr txBox="1"/>
          <p:nvPr/>
        </p:nvSpPr>
        <p:spPr>
          <a:xfrm>
            <a:off x="664779" y="362230"/>
            <a:ext cx="8571186" cy="6133539"/>
          </a:xfrm>
          <a:prstGeom prst="rect">
            <a:avLst/>
          </a:prstGeom>
          <a:noFill/>
        </p:spPr>
        <p:txBody>
          <a:bodyPr wrap="square">
            <a:spAutoFit/>
          </a:bodyPr>
          <a:lstStyle/>
          <a:p>
            <a:pPr algn="l">
              <a:lnSpc>
                <a:spcPct val="150000"/>
              </a:lnSpc>
            </a:pPr>
            <a:r>
              <a:rPr lang="zh-CN" altLang="en-US" sz="2400" b="1" i="0" dirty="0">
                <a:solidFill>
                  <a:srgbClr val="333333"/>
                </a:solidFill>
                <a:effectLst/>
                <a:latin typeface="+mn-ea"/>
              </a:rPr>
              <a:t>（</a:t>
            </a:r>
            <a:r>
              <a:rPr lang="en-US" altLang="zh-CN" sz="2400" b="1" i="0" dirty="0">
                <a:solidFill>
                  <a:srgbClr val="333333"/>
                </a:solidFill>
                <a:effectLst/>
                <a:latin typeface="+mn-ea"/>
              </a:rPr>
              <a:t>3</a:t>
            </a:r>
            <a:r>
              <a:rPr lang="zh-CN" altLang="en-US" sz="2400" b="1" i="0" dirty="0">
                <a:solidFill>
                  <a:srgbClr val="333333"/>
                </a:solidFill>
                <a:effectLst/>
                <a:latin typeface="+mn-ea"/>
              </a:rPr>
              <a:t>）转移性收入</a:t>
            </a:r>
            <a:endParaRPr lang="zh-CN" altLang="en-US" sz="2400" b="0" i="0" dirty="0">
              <a:solidFill>
                <a:srgbClr val="333333"/>
              </a:solidFill>
              <a:effectLst/>
              <a:latin typeface="+mn-ea"/>
            </a:endParaRPr>
          </a:p>
          <a:p>
            <a:pPr algn="l">
              <a:lnSpc>
                <a:spcPct val="150000"/>
              </a:lnSpc>
            </a:pPr>
            <a:r>
              <a:rPr lang="zh-CN" altLang="en-US" sz="2400" b="1" i="0" dirty="0">
                <a:solidFill>
                  <a:srgbClr val="333333"/>
                </a:solidFill>
                <a:effectLst/>
                <a:latin typeface="+mn-ea"/>
              </a:rPr>
              <a:t>转移性收入由以下构成</a:t>
            </a:r>
            <a:r>
              <a:rPr lang="en-US" altLang="zh-CN" sz="2400" b="1" i="0" dirty="0">
                <a:solidFill>
                  <a:srgbClr val="333333"/>
                </a:solidFill>
                <a:effectLst/>
                <a:latin typeface="+mn-ea"/>
              </a:rPr>
              <a:t>:</a:t>
            </a:r>
            <a:endParaRPr lang="zh-CN" altLang="en-US" sz="2400" b="0" i="0" dirty="0">
              <a:solidFill>
                <a:srgbClr val="333333"/>
              </a:solidFill>
              <a:effectLst/>
              <a:latin typeface="+mn-ea"/>
            </a:endParaRPr>
          </a:p>
          <a:p>
            <a:pPr algn="l">
              <a:lnSpc>
                <a:spcPct val="150000"/>
              </a:lnSpc>
            </a:pPr>
            <a:r>
              <a:rPr lang="zh-CN" altLang="en-US" sz="2400" b="1" i="0" dirty="0">
                <a:solidFill>
                  <a:srgbClr val="333333"/>
                </a:solidFill>
                <a:effectLst/>
                <a:latin typeface="+mn-ea"/>
              </a:rPr>
              <a:t>①返还性收入主要指税收返还</a:t>
            </a:r>
            <a:r>
              <a:rPr lang="zh-CN" altLang="en-US" sz="2400" b="0" i="0" dirty="0">
                <a:solidFill>
                  <a:srgbClr val="333333"/>
                </a:solidFill>
                <a:effectLst/>
                <a:latin typeface="+mn-ea"/>
              </a:rPr>
              <a:t>，指</a:t>
            </a:r>
            <a:r>
              <a:rPr lang="en-US" altLang="zh-CN" sz="2400" b="0" i="0" dirty="0">
                <a:solidFill>
                  <a:srgbClr val="333333"/>
                </a:solidFill>
                <a:effectLst/>
                <a:latin typeface="+mn-ea"/>
              </a:rPr>
              <a:t>1994</a:t>
            </a:r>
            <a:r>
              <a:rPr lang="zh-CN" altLang="en-US" sz="2400" b="0" i="0" dirty="0">
                <a:solidFill>
                  <a:srgbClr val="333333"/>
                </a:solidFill>
                <a:effectLst/>
                <a:latin typeface="+mn-ea"/>
              </a:rPr>
              <a:t>年分税制改革和</a:t>
            </a:r>
            <a:r>
              <a:rPr lang="en-US" altLang="zh-CN" sz="2400" b="0" i="0" dirty="0">
                <a:solidFill>
                  <a:srgbClr val="333333"/>
                </a:solidFill>
                <a:effectLst/>
                <a:latin typeface="+mn-ea"/>
              </a:rPr>
              <a:t>2002</a:t>
            </a:r>
            <a:r>
              <a:rPr lang="zh-CN" altLang="en-US" sz="2400" b="0" i="0" dirty="0">
                <a:solidFill>
                  <a:srgbClr val="333333"/>
                </a:solidFill>
                <a:effectLst/>
                <a:latin typeface="+mn-ea"/>
              </a:rPr>
              <a:t>年所得税收入分享改革后，为保证地方既得利益，对原属于地方的收入划为中央收入部分，给予地方的补偿。包括增值税消费税“两税返还”、所得税基数返还、成品油价格和税费改革税收返还等。</a:t>
            </a:r>
          </a:p>
          <a:p>
            <a:pPr algn="l">
              <a:lnSpc>
                <a:spcPct val="150000"/>
              </a:lnSpc>
            </a:pPr>
            <a:r>
              <a:rPr lang="zh-CN" altLang="en-US" sz="2400" b="1" i="0" dirty="0">
                <a:solidFill>
                  <a:srgbClr val="333333"/>
                </a:solidFill>
                <a:effectLst/>
                <a:latin typeface="+mn-ea"/>
              </a:rPr>
              <a:t>②一般性转移支付</a:t>
            </a:r>
            <a:r>
              <a:rPr lang="zh-CN" altLang="en-US" sz="2400" b="0" i="0" dirty="0">
                <a:solidFill>
                  <a:srgbClr val="333333"/>
                </a:solidFill>
                <a:effectLst/>
                <a:latin typeface="+mn-ea"/>
              </a:rPr>
              <a:t>指上级政府为平衡地区间基本财力，对有财力缺口的下级政府，按照规范的办法给予并由下级政府统筹安排的补助，主要包括体制补助收入、均衡性转移支付收入、结算补助收入等。</a:t>
            </a:r>
          </a:p>
        </p:txBody>
      </p:sp>
    </p:spTree>
    <p:extLst>
      <p:ext uri="{BB962C8B-B14F-4D97-AF65-F5344CB8AC3E}">
        <p14:creationId xmlns:p14="http://schemas.microsoft.com/office/powerpoint/2010/main" val="1561031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29653EB8-4392-455C-88A3-D5B3170550ED}"/>
              </a:ext>
            </a:extLst>
          </p:cNvPr>
          <p:cNvSpPr txBox="1"/>
          <p:nvPr/>
        </p:nvSpPr>
        <p:spPr>
          <a:xfrm>
            <a:off x="528144" y="1470226"/>
            <a:ext cx="8857593" cy="3917547"/>
          </a:xfrm>
          <a:prstGeom prst="rect">
            <a:avLst/>
          </a:prstGeom>
          <a:noFill/>
        </p:spPr>
        <p:txBody>
          <a:bodyPr wrap="square">
            <a:spAutoFit/>
          </a:bodyPr>
          <a:lstStyle/>
          <a:p>
            <a:pPr algn="l">
              <a:lnSpc>
                <a:spcPct val="150000"/>
              </a:lnSpc>
            </a:pPr>
            <a:r>
              <a:rPr lang="zh-CN" altLang="en-US" sz="2400" b="1" i="0" dirty="0">
                <a:solidFill>
                  <a:srgbClr val="333333"/>
                </a:solidFill>
                <a:effectLst/>
                <a:latin typeface="+mn-ea"/>
              </a:rPr>
              <a:t>③专项转移支付</a:t>
            </a:r>
            <a:r>
              <a:rPr lang="zh-CN" altLang="en-US" sz="2400" b="0" i="0" dirty="0">
                <a:solidFill>
                  <a:srgbClr val="333333"/>
                </a:solidFill>
                <a:effectLst/>
                <a:latin typeface="+mn-ea"/>
              </a:rPr>
              <a:t>指中央政府为实现特定的经济和社会发展目标无偿给予地方政府，由接受转移支付的政府按照中央政府规定的用途安排使用的预算资金。 </a:t>
            </a:r>
          </a:p>
          <a:p>
            <a:pPr algn="l">
              <a:lnSpc>
                <a:spcPct val="150000"/>
              </a:lnSpc>
            </a:pPr>
            <a:r>
              <a:rPr lang="zh-CN" altLang="en-US" sz="2400" b="1" i="0" dirty="0">
                <a:solidFill>
                  <a:srgbClr val="333333"/>
                </a:solidFill>
                <a:effectLst/>
                <a:latin typeface="+mn-ea"/>
              </a:rPr>
              <a:t>转移支付（一般性</a:t>
            </a:r>
            <a:r>
              <a:rPr lang="en-US" altLang="zh-CN" sz="2400" b="1" i="0" dirty="0">
                <a:solidFill>
                  <a:srgbClr val="333333"/>
                </a:solidFill>
                <a:effectLst/>
                <a:latin typeface="+mn-ea"/>
              </a:rPr>
              <a:t>&amp;</a:t>
            </a:r>
            <a:r>
              <a:rPr lang="zh-CN" altLang="en-US" sz="2400" b="1" i="0" dirty="0">
                <a:solidFill>
                  <a:srgbClr val="333333"/>
                </a:solidFill>
                <a:effectLst/>
                <a:latin typeface="+mn-ea"/>
              </a:rPr>
              <a:t>专项）</a:t>
            </a:r>
            <a:r>
              <a:rPr lang="zh-CN" altLang="en-US" sz="2400" b="0" i="0" dirty="0">
                <a:solidFill>
                  <a:srgbClr val="333333"/>
                </a:solidFill>
                <a:effectLst/>
                <a:latin typeface="+mn-ea"/>
              </a:rPr>
              <a:t>是为了弥补财政实力薄弱地区的财力缺口，均衡地区间财力差距，实现地区间基本公共服务能力的均等化，</a:t>
            </a:r>
            <a:r>
              <a:rPr lang="zh-CN" altLang="en-US" sz="2400" b="1" i="0" dirty="0">
                <a:solidFill>
                  <a:srgbClr val="333333"/>
                </a:solidFill>
                <a:effectLst/>
                <a:latin typeface="+mn-ea"/>
              </a:rPr>
              <a:t>由上级财政安排给下级财政的补助支出</a:t>
            </a:r>
            <a:r>
              <a:rPr lang="zh-CN" altLang="en-US" sz="2400" b="0" i="0" dirty="0">
                <a:solidFill>
                  <a:srgbClr val="333333"/>
                </a:solidFill>
                <a:effectLst/>
                <a:latin typeface="+mn-ea"/>
              </a:rPr>
              <a:t>，</a:t>
            </a:r>
            <a:r>
              <a:rPr lang="zh-CN" altLang="en-US" sz="2400" b="1" i="0" dirty="0">
                <a:solidFill>
                  <a:srgbClr val="333333"/>
                </a:solidFill>
                <a:effectLst/>
                <a:latin typeface="+mn-ea"/>
              </a:rPr>
              <a:t>经济相对落后地区（主要在西部）对转移支付的依赖性相对较高。</a:t>
            </a:r>
            <a:endParaRPr lang="zh-CN" altLang="en-US" sz="2400" b="0" i="0" dirty="0">
              <a:solidFill>
                <a:srgbClr val="333333"/>
              </a:solidFill>
              <a:effectLst/>
              <a:latin typeface="+mn-ea"/>
            </a:endParaRPr>
          </a:p>
        </p:txBody>
      </p:sp>
    </p:spTree>
    <p:extLst>
      <p:ext uri="{BB962C8B-B14F-4D97-AF65-F5344CB8AC3E}">
        <p14:creationId xmlns:p14="http://schemas.microsoft.com/office/powerpoint/2010/main" val="3950670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4BF4FD54-737E-43FD-BBDE-70FE2BFD09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102" y="0"/>
            <a:ext cx="1229710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18142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90BA71C-AEC2-4745-AE2A-699A23EF0AAE}"/>
              </a:ext>
            </a:extLst>
          </p:cNvPr>
          <p:cNvSpPr txBox="1"/>
          <p:nvPr/>
        </p:nvSpPr>
        <p:spPr>
          <a:xfrm>
            <a:off x="336330" y="85232"/>
            <a:ext cx="9732579" cy="6687536"/>
          </a:xfrm>
          <a:prstGeom prst="rect">
            <a:avLst/>
          </a:prstGeom>
          <a:noFill/>
        </p:spPr>
        <p:txBody>
          <a:bodyPr wrap="square">
            <a:spAutoFit/>
          </a:bodyPr>
          <a:lstStyle/>
          <a:p>
            <a:pPr algn="l">
              <a:lnSpc>
                <a:spcPct val="150000"/>
              </a:lnSpc>
            </a:pPr>
            <a:r>
              <a:rPr lang="zh-CN" altLang="en-US" sz="2400" b="1" i="0" dirty="0">
                <a:solidFill>
                  <a:srgbClr val="333333"/>
                </a:solidFill>
                <a:effectLst/>
                <a:latin typeface="+mn-ea"/>
              </a:rPr>
              <a:t>④下级上解收入</a:t>
            </a:r>
            <a:r>
              <a:rPr lang="zh-CN" altLang="en-US" sz="2400" b="0" i="0" dirty="0">
                <a:solidFill>
                  <a:srgbClr val="333333"/>
                </a:solidFill>
                <a:effectLst/>
                <a:latin typeface="+mn-ea"/>
              </a:rPr>
              <a:t>包括体制上解收入、专项上解收入，主要是</a:t>
            </a:r>
            <a:r>
              <a:rPr lang="en-US" altLang="zh-CN" sz="2400" b="0" i="0" dirty="0">
                <a:solidFill>
                  <a:srgbClr val="333333"/>
                </a:solidFill>
                <a:effectLst/>
                <a:latin typeface="+mn-ea"/>
              </a:rPr>
              <a:t>1994</a:t>
            </a:r>
            <a:r>
              <a:rPr lang="zh-CN" altLang="en-US" sz="2400" b="0" i="0" dirty="0">
                <a:solidFill>
                  <a:srgbClr val="333333"/>
                </a:solidFill>
                <a:effectLst/>
                <a:latin typeface="+mn-ea"/>
              </a:rPr>
              <a:t>年分税制改革时保留下来的地方原体制上解收入和明确规定了专门用途的专项上解收入。</a:t>
            </a:r>
          </a:p>
          <a:p>
            <a:pPr algn="l">
              <a:lnSpc>
                <a:spcPct val="150000"/>
              </a:lnSpc>
            </a:pPr>
            <a:r>
              <a:rPr lang="zh-CN" altLang="en-US" sz="2400" b="1" i="0" dirty="0">
                <a:solidFill>
                  <a:srgbClr val="333333"/>
                </a:solidFill>
                <a:effectLst/>
                <a:latin typeface="+mn-ea"/>
              </a:rPr>
              <a:t>⑤上年结余收入</a:t>
            </a:r>
            <a:r>
              <a:rPr lang="zh-CN" altLang="en-US" sz="2400" b="0" i="0" dirty="0">
                <a:solidFill>
                  <a:srgbClr val="333333"/>
                </a:solidFill>
                <a:effectLst/>
                <a:latin typeface="+mn-ea"/>
              </a:rPr>
              <a:t>反映的是一般公共预算的上年结余。</a:t>
            </a:r>
          </a:p>
          <a:p>
            <a:pPr algn="l">
              <a:lnSpc>
                <a:spcPct val="150000"/>
              </a:lnSpc>
            </a:pPr>
            <a:r>
              <a:rPr lang="zh-CN" altLang="en-US" sz="2400" b="1" i="0" dirty="0">
                <a:solidFill>
                  <a:srgbClr val="333333"/>
                </a:solidFill>
                <a:effectLst/>
                <a:latin typeface="+mn-ea"/>
              </a:rPr>
              <a:t>⑥调入资金</a:t>
            </a:r>
            <a:r>
              <a:rPr lang="zh-CN" altLang="en-US" sz="2400" b="0" i="0" dirty="0">
                <a:solidFill>
                  <a:srgbClr val="333333"/>
                </a:solidFill>
                <a:effectLst/>
                <a:latin typeface="+mn-ea"/>
              </a:rPr>
              <a:t>反映的是不同预算资金之间的调入收入，包括从政府性基金预算调入、从国有资本经营预算调入、从其他资金调入</a:t>
            </a:r>
            <a:r>
              <a:rPr lang="en-US" altLang="zh-CN" sz="2400" b="0" i="0" dirty="0">
                <a:solidFill>
                  <a:srgbClr val="333333"/>
                </a:solidFill>
                <a:effectLst/>
                <a:latin typeface="+mn-ea"/>
              </a:rPr>
              <a:t>3</a:t>
            </a:r>
            <a:r>
              <a:rPr lang="zh-CN" altLang="en-US" sz="2400" b="0" i="0" dirty="0">
                <a:solidFill>
                  <a:srgbClr val="333333"/>
                </a:solidFill>
                <a:effectLst/>
                <a:latin typeface="+mn-ea"/>
              </a:rPr>
              <a:t>类，不从社保资金预算中调入一般公共预算。</a:t>
            </a:r>
          </a:p>
          <a:p>
            <a:pPr algn="l">
              <a:lnSpc>
                <a:spcPct val="150000"/>
              </a:lnSpc>
            </a:pPr>
            <a:r>
              <a:rPr lang="zh-CN" altLang="en-US" sz="2400" b="1" i="0" dirty="0">
                <a:solidFill>
                  <a:srgbClr val="333333"/>
                </a:solidFill>
                <a:effectLst/>
                <a:latin typeface="+mn-ea"/>
              </a:rPr>
              <a:t>⑦债务转贷收入</a:t>
            </a:r>
            <a:r>
              <a:rPr lang="zh-CN" altLang="en-US" sz="2400" b="0" i="0" dirty="0">
                <a:solidFill>
                  <a:srgbClr val="333333"/>
                </a:solidFill>
                <a:effectLst/>
                <a:latin typeface="+mn-ea"/>
              </a:rPr>
              <a:t>主要为省级一般债券发行收入转贷下级。由于一般债券的发行主体为省级政府，省级以下地方政府确需相关资金的，由省级政府发行一般债券后转贷给下级。因此一般而言，省级政府的一般公共预算平衡表中，债务收入反映的是一般债务收入，省级以下地方政府没有债务收入项，只有来自上级的债务转贷收入。</a:t>
            </a:r>
          </a:p>
        </p:txBody>
      </p:sp>
    </p:spTree>
    <p:extLst>
      <p:ext uri="{BB962C8B-B14F-4D97-AF65-F5344CB8AC3E}">
        <p14:creationId xmlns:p14="http://schemas.microsoft.com/office/powerpoint/2010/main" val="38792019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F1D83AA6-83E9-4ACE-AFFB-BCCC4BBE8484}"/>
              </a:ext>
            </a:extLst>
          </p:cNvPr>
          <p:cNvSpPr txBox="1"/>
          <p:nvPr/>
        </p:nvSpPr>
        <p:spPr>
          <a:xfrm>
            <a:off x="381001" y="800423"/>
            <a:ext cx="9172902" cy="5025543"/>
          </a:xfrm>
          <a:prstGeom prst="rect">
            <a:avLst/>
          </a:prstGeom>
          <a:noFill/>
        </p:spPr>
        <p:txBody>
          <a:bodyPr wrap="square">
            <a:spAutoFit/>
          </a:bodyPr>
          <a:lstStyle/>
          <a:p>
            <a:pPr algn="l">
              <a:lnSpc>
                <a:spcPct val="150000"/>
              </a:lnSpc>
            </a:pPr>
            <a:r>
              <a:rPr lang="zh-CN" altLang="en-US" sz="2400" b="1" i="0" dirty="0">
                <a:solidFill>
                  <a:srgbClr val="333333"/>
                </a:solidFill>
                <a:effectLst/>
                <a:latin typeface="+mn-ea"/>
              </a:rPr>
              <a:t>⑧接受其他地区援助收入</a:t>
            </a:r>
            <a:r>
              <a:rPr lang="zh-CN" altLang="en-US" sz="2400" b="0" i="0" dirty="0">
                <a:solidFill>
                  <a:srgbClr val="333333"/>
                </a:solidFill>
                <a:effectLst/>
                <a:latin typeface="+mn-ea"/>
              </a:rPr>
              <a:t>反映接受其他地区的财政资金支持。</a:t>
            </a:r>
          </a:p>
          <a:p>
            <a:pPr algn="l">
              <a:lnSpc>
                <a:spcPct val="150000"/>
              </a:lnSpc>
            </a:pPr>
            <a:r>
              <a:rPr lang="zh-CN" altLang="en-US" sz="2400" b="1" i="0" dirty="0">
                <a:solidFill>
                  <a:srgbClr val="333333"/>
                </a:solidFill>
                <a:effectLst/>
                <a:latin typeface="+mn-ea"/>
              </a:rPr>
              <a:t>⑨预算稳定调节基金调入</a:t>
            </a:r>
            <a:r>
              <a:rPr lang="zh-CN" altLang="en-US" sz="2400" b="0" i="0" dirty="0">
                <a:solidFill>
                  <a:srgbClr val="333333"/>
                </a:solidFill>
                <a:effectLst/>
                <a:latin typeface="+mn-ea"/>
              </a:rPr>
              <a:t>反映的是用于弥补收支缺口的预算稳定调节基金，主要目的在于管控地方政府每年超收收入。按照</a:t>
            </a:r>
            <a:r>
              <a:rPr lang="en-US" altLang="zh-CN" sz="2400" b="0" i="0" dirty="0">
                <a:solidFill>
                  <a:srgbClr val="333333"/>
                </a:solidFill>
                <a:effectLst/>
                <a:latin typeface="+mn-ea"/>
              </a:rPr>
              <a:t>《</a:t>
            </a:r>
            <a:r>
              <a:rPr lang="zh-CN" altLang="en-US" sz="2400" b="0" i="0" dirty="0">
                <a:solidFill>
                  <a:srgbClr val="333333"/>
                </a:solidFill>
                <a:effectLst/>
                <a:latin typeface="+mn-ea"/>
              </a:rPr>
              <a:t>预算法</a:t>
            </a:r>
            <a:r>
              <a:rPr lang="en-US" altLang="zh-CN" sz="2400" b="0" i="0" dirty="0">
                <a:solidFill>
                  <a:srgbClr val="333333"/>
                </a:solidFill>
                <a:effectLst/>
                <a:latin typeface="+mn-ea"/>
              </a:rPr>
              <a:t>》</a:t>
            </a:r>
            <a:r>
              <a:rPr lang="zh-CN" altLang="en-US" sz="2400" b="0" i="0" dirty="0">
                <a:solidFill>
                  <a:srgbClr val="333333"/>
                </a:solidFill>
                <a:effectLst/>
                <a:latin typeface="+mn-ea"/>
              </a:rPr>
              <a:t>规定，各级一般公共预算可以设置预算稳定调节基金，用于弥补以后年度预算资金的不足，各级政府上一年预算的结转资金，应当在下一年用于结转项目的支出；连续两年未用完的结转资金，应当作为结余资金管理。各级一般公共预算年度执行中有超收收入的，只能用于冲减赤字或者补充预算稳定调节基金。各级一般公共预算的结余资金，应当补充预算稳定调节基金。</a:t>
            </a:r>
          </a:p>
        </p:txBody>
      </p:sp>
    </p:spTree>
    <p:extLst>
      <p:ext uri="{BB962C8B-B14F-4D97-AF65-F5344CB8AC3E}">
        <p14:creationId xmlns:p14="http://schemas.microsoft.com/office/powerpoint/2010/main" val="2587615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30C99B7-C065-BD79-1DC5-132A66D65D9F}"/>
              </a:ext>
            </a:extLst>
          </p:cNvPr>
          <p:cNvSpPr txBox="1"/>
          <p:nvPr/>
        </p:nvSpPr>
        <p:spPr>
          <a:xfrm>
            <a:off x="495300" y="1021141"/>
            <a:ext cx="9289831" cy="5022209"/>
          </a:xfrm>
          <a:prstGeom prst="rect">
            <a:avLst/>
          </a:prstGeom>
          <a:noFill/>
        </p:spPr>
        <p:txBody>
          <a:bodyPr wrap="square">
            <a:spAutoFit/>
          </a:bodyPr>
          <a:lstStyle/>
          <a:p>
            <a:pPr>
              <a:lnSpc>
                <a:spcPct val="150000"/>
              </a:lnSpc>
            </a:pPr>
            <a:r>
              <a:rPr lang="zh-CN" altLang="en-US" sz="2400" dirty="0">
                <a:latin typeface="华文新魏" panose="02010800040101010101" pitchFamily="2" charset="-122"/>
                <a:ea typeface="华文新魏" panose="02010800040101010101" pitchFamily="2" charset="-122"/>
              </a:rPr>
              <a:t>根据克而瑞和中指研究院数据，全国</a:t>
            </a:r>
            <a:r>
              <a:rPr lang="en-US" altLang="zh-CN" sz="2400" dirty="0">
                <a:latin typeface="华文新魏" panose="02010800040101010101" pitchFamily="2" charset="-122"/>
                <a:ea typeface="华文新魏" panose="02010800040101010101" pitchFamily="2" charset="-122"/>
              </a:rPr>
              <a:t>80</a:t>
            </a:r>
            <a:r>
              <a:rPr lang="zh-CN" altLang="en-US" sz="2400" dirty="0">
                <a:latin typeface="华文新魏" panose="02010800040101010101" pitchFamily="2" charset="-122"/>
                <a:ea typeface="华文新魏" panose="02010800040101010101" pitchFamily="2" charset="-122"/>
              </a:rPr>
              <a:t>个大中城市去化周期小于</a:t>
            </a:r>
            <a:r>
              <a:rPr lang="en-US" altLang="zh-CN" sz="2400" dirty="0">
                <a:latin typeface="华文新魏" panose="02010800040101010101" pitchFamily="2" charset="-122"/>
                <a:ea typeface="华文新魏" panose="02010800040101010101" pitchFamily="2" charset="-122"/>
              </a:rPr>
              <a:t>18</a:t>
            </a:r>
            <a:r>
              <a:rPr lang="zh-CN" altLang="en-US" sz="2400" dirty="0">
                <a:latin typeface="华文新魏" panose="02010800040101010101" pitchFamily="2" charset="-122"/>
                <a:ea typeface="华文新魏" panose="02010800040101010101" pitchFamily="2" charset="-122"/>
              </a:rPr>
              <a:t>个月</a:t>
            </a:r>
            <a:r>
              <a:rPr lang="en-US" altLang="zh-CN" sz="2400" dirty="0">
                <a:latin typeface="华文新魏" panose="02010800040101010101" pitchFamily="2" charset="-122"/>
                <a:ea typeface="华文新魏" panose="02010800040101010101" pitchFamily="2" charset="-122"/>
              </a:rPr>
              <a:t>/</a:t>
            </a:r>
            <a:r>
              <a:rPr lang="zh-CN" altLang="en-US" sz="2400" dirty="0">
                <a:latin typeface="华文新魏" panose="02010800040101010101" pitchFamily="2" charset="-122"/>
                <a:ea typeface="华文新魏" panose="02010800040101010101" pitchFamily="2" charset="-122"/>
              </a:rPr>
              <a:t>介于</a:t>
            </a:r>
            <a:r>
              <a:rPr lang="en-US" altLang="zh-CN" sz="2400" dirty="0">
                <a:latin typeface="华文新魏" panose="02010800040101010101" pitchFamily="2" charset="-122"/>
                <a:ea typeface="华文新魏" panose="02010800040101010101" pitchFamily="2" charset="-122"/>
              </a:rPr>
              <a:t>18-36</a:t>
            </a:r>
            <a:r>
              <a:rPr lang="zh-CN" altLang="en-US" sz="2400" dirty="0">
                <a:latin typeface="华文新魏" panose="02010800040101010101" pitchFamily="2" charset="-122"/>
                <a:ea typeface="华文新魏" panose="02010800040101010101" pitchFamily="2" charset="-122"/>
              </a:rPr>
              <a:t>个月</a:t>
            </a:r>
            <a:r>
              <a:rPr lang="en-US" altLang="zh-CN" sz="2400" dirty="0">
                <a:latin typeface="华文新魏" panose="02010800040101010101" pitchFamily="2" charset="-122"/>
                <a:ea typeface="华文新魏" panose="02010800040101010101" pitchFamily="2" charset="-122"/>
              </a:rPr>
              <a:t>/</a:t>
            </a:r>
            <a:r>
              <a:rPr lang="zh-CN" altLang="en-US" sz="2400" dirty="0">
                <a:latin typeface="华文新魏" panose="02010800040101010101" pitchFamily="2" charset="-122"/>
                <a:ea typeface="华文新魏" panose="02010800040101010101" pitchFamily="2" charset="-122"/>
              </a:rPr>
              <a:t>大于</a:t>
            </a:r>
            <a:r>
              <a:rPr lang="en-US" altLang="zh-CN" sz="2400" dirty="0">
                <a:latin typeface="华文新魏" panose="02010800040101010101" pitchFamily="2" charset="-122"/>
                <a:ea typeface="华文新魏" panose="02010800040101010101" pitchFamily="2" charset="-122"/>
              </a:rPr>
              <a:t>36</a:t>
            </a:r>
            <a:r>
              <a:rPr lang="zh-CN" altLang="en-US" sz="2400" dirty="0">
                <a:latin typeface="华文新魏" panose="02010800040101010101" pitchFamily="2" charset="-122"/>
                <a:ea typeface="华文新魏" panose="02010800040101010101" pitchFamily="2" charset="-122"/>
              </a:rPr>
              <a:t>个月的数量分别为</a:t>
            </a:r>
            <a:r>
              <a:rPr lang="en-US" altLang="zh-CN" sz="2400" dirty="0">
                <a:latin typeface="华文新魏" panose="02010800040101010101" pitchFamily="2" charset="-122"/>
                <a:ea typeface="华文新魏" panose="02010800040101010101" pitchFamily="2" charset="-122"/>
              </a:rPr>
              <a:t>12</a:t>
            </a:r>
            <a:r>
              <a:rPr lang="zh-CN" altLang="en-US" sz="2400" dirty="0">
                <a:latin typeface="华文新魏" panose="02010800040101010101" pitchFamily="2" charset="-122"/>
                <a:ea typeface="华文新魏" panose="02010800040101010101" pitchFamily="2" charset="-122"/>
              </a:rPr>
              <a:t>座</a:t>
            </a:r>
            <a:r>
              <a:rPr lang="en-US" altLang="zh-CN" sz="2400" dirty="0">
                <a:latin typeface="华文新魏" panose="02010800040101010101" pitchFamily="2" charset="-122"/>
                <a:ea typeface="华文新魏" panose="02010800040101010101" pitchFamily="2" charset="-122"/>
              </a:rPr>
              <a:t>/41</a:t>
            </a:r>
            <a:r>
              <a:rPr lang="zh-CN" altLang="en-US" sz="2400" dirty="0">
                <a:latin typeface="华文新魏" panose="02010800040101010101" pitchFamily="2" charset="-122"/>
                <a:ea typeface="华文新魏" panose="02010800040101010101" pitchFamily="2" charset="-122"/>
              </a:rPr>
              <a:t>座</a:t>
            </a:r>
            <a:r>
              <a:rPr lang="en-US" altLang="zh-CN" sz="2400" dirty="0">
                <a:latin typeface="华文新魏" panose="02010800040101010101" pitchFamily="2" charset="-122"/>
                <a:ea typeface="华文新魏" panose="02010800040101010101" pitchFamily="2" charset="-122"/>
              </a:rPr>
              <a:t>/27</a:t>
            </a:r>
            <a:r>
              <a:rPr lang="zh-CN" altLang="en-US" sz="2400" dirty="0">
                <a:latin typeface="华文新魏" panose="02010800040101010101" pitchFamily="2" charset="-122"/>
                <a:ea typeface="华文新魏" panose="02010800040101010101" pitchFamily="2" charset="-122"/>
              </a:rPr>
              <a:t>座，</a:t>
            </a:r>
            <a:r>
              <a:rPr lang="en-US" altLang="zh-CN" sz="2400" dirty="0">
                <a:latin typeface="华文新魏" panose="02010800040101010101" pitchFamily="2" charset="-122"/>
                <a:ea typeface="华文新魏" panose="02010800040101010101" pitchFamily="2" charset="-122"/>
              </a:rPr>
              <a:t>2023</a:t>
            </a:r>
            <a:r>
              <a:rPr lang="zh-CN" altLang="en-US" sz="2400" dirty="0">
                <a:latin typeface="华文新魏" panose="02010800040101010101" pitchFamily="2" charset="-122"/>
                <a:ea typeface="华文新魏" panose="02010800040101010101" pitchFamily="2" charset="-122"/>
              </a:rPr>
              <a:t>年的涉宅土地出让金额分别为</a:t>
            </a:r>
            <a:r>
              <a:rPr lang="en-US" altLang="zh-CN" sz="2400" dirty="0">
                <a:latin typeface="华文新魏" panose="02010800040101010101" pitchFamily="2" charset="-122"/>
                <a:ea typeface="华文新魏" panose="02010800040101010101" pitchFamily="2" charset="-122"/>
              </a:rPr>
              <a:t>6866/14102/1540</a:t>
            </a:r>
            <a:r>
              <a:rPr lang="zh-CN" altLang="en-US" sz="2400" dirty="0">
                <a:latin typeface="华文新魏" panose="02010800040101010101" pitchFamily="2" charset="-122"/>
                <a:ea typeface="华文新魏" panose="02010800040101010101" pitchFamily="2" charset="-122"/>
              </a:rPr>
              <a:t>亿元，占全国比例分别为</a:t>
            </a:r>
            <a:r>
              <a:rPr lang="en-US" altLang="zh-CN" sz="2400" dirty="0">
                <a:latin typeface="华文新魏" panose="02010800040101010101" pitchFamily="2" charset="-122"/>
                <a:ea typeface="华文新魏" panose="02010800040101010101" pitchFamily="2" charset="-122"/>
              </a:rPr>
              <a:t>21.4%/44.0%/4.8%</a:t>
            </a:r>
            <a:r>
              <a:rPr lang="zh-CN" altLang="en-US" sz="2400" dirty="0">
                <a:latin typeface="华文新魏" panose="02010800040101010101" pitchFamily="2" charset="-122"/>
                <a:ea typeface="华文新魏" panose="02010800040101010101" pitchFamily="2" charset="-122"/>
              </a:rPr>
              <a:t>。我们假设</a:t>
            </a:r>
            <a:r>
              <a:rPr lang="en-US" altLang="zh-CN" sz="2400" dirty="0">
                <a:latin typeface="华文新魏" panose="02010800040101010101" pitchFamily="2" charset="-122"/>
                <a:ea typeface="华文新魏" panose="02010800040101010101" pitchFamily="2" charset="-122"/>
              </a:rPr>
              <a:t>80</a:t>
            </a:r>
            <a:r>
              <a:rPr lang="zh-CN" altLang="en-US" sz="2400" dirty="0">
                <a:latin typeface="华文新魏" panose="02010800040101010101" pitchFamily="2" charset="-122"/>
                <a:ea typeface="华文新魏" panose="02010800040101010101" pitchFamily="2" charset="-122"/>
              </a:rPr>
              <a:t>城外的小城市去化周期均大于</a:t>
            </a:r>
            <a:r>
              <a:rPr lang="en-US" altLang="zh-CN" sz="2400" dirty="0">
                <a:latin typeface="华文新魏" panose="02010800040101010101" pitchFamily="2" charset="-122"/>
                <a:ea typeface="华文新魏" panose="02010800040101010101" pitchFamily="2" charset="-122"/>
              </a:rPr>
              <a:t>36</a:t>
            </a:r>
            <a:r>
              <a:rPr lang="zh-CN" altLang="en-US" sz="2400" dirty="0">
                <a:latin typeface="华文新魏" panose="02010800040101010101" pitchFamily="2" charset="-122"/>
                <a:ea typeface="华文新魏" panose="02010800040101010101" pitchFamily="2" charset="-122"/>
              </a:rPr>
              <a:t>个月。对于去化周期介于</a:t>
            </a:r>
            <a:r>
              <a:rPr lang="en-US" altLang="zh-CN" sz="2400" dirty="0">
                <a:latin typeface="华文新魏" panose="02010800040101010101" pitchFamily="2" charset="-122"/>
                <a:ea typeface="华文新魏" panose="02010800040101010101" pitchFamily="2" charset="-122"/>
              </a:rPr>
              <a:t>18-36</a:t>
            </a:r>
            <a:r>
              <a:rPr lang="zh-CN" altLang="en-US" sz="2400" dirty="0">
                <a:latin typeface="华文新魏" panose="02010800040101010101" pitchFamily="2" charset="-122"/>
                <a:ea typeface="华文新魏" panose="02010800040101010101" pitchFamily="2" charset="-122"/>
              </a:rPr>
              <a:t>个月的</a:t>
            </a:r>
            <a:r>
              <a:rPr lang="en-US" altLang="zh-CN" sz="2400" dirty="0">
                <a:latin typeface="华文新魏" panose="02010800040101010101" pitchFamily="2" charset="-122"/>
                <a:ea typeface="华文新魏" panose="02010800040101010101" pitchFamily="2" charset="-122"/>
              </a:rPr>
              <a:t>41</a:t>
            </a:r>
            <a:r>
              <a:rPr lang="zh-CN" altLang="en-US" sz="2400" dirty="0">
                <a:latin typeface="华文新魏" panose="02010800040101010101" pitchFamily="2" charset="-122"/>
                <a:ea typeface="华文新魏" panose="02010800040101010101" pitchFamily="2" charset="-122"/>
              </a:rPr>
              <a:t>座城市，</a:t>
            </a:r>
            <a:r>
              <a:rPr lang="en-US" altLang="zh-CN" sz="2400" dirty="0">
                <a:latin typeface="华文新魏" panose="02010800040101010101" pitchFamily="2" charset="-122"/>
                <a:ea typeface="华文新魏" panose="02010800040101010101" pitchFamily="2" charset="-122"/>
              </a:rPr>
              <a:t>2023</a:t>
            </a:r>
            <a:r>
              <a:rPr lang="zh-CN" altLang="en-US" sz="2400" dirty="0">
                <a:latin typeface="华文新魏" panose="02010800040101010101" pitchFamily="2" charset="-122"/>
                <a:ea typeface="华文新魏" panose="02010800040101010101" pitchFamily="2" charset="-122"/>
              </a:rPr>
              <a:t>年土地出让面积大于住宅销售面积的有</a:t>
            </a:r>
            <a:r>
              <a:rPr lang="en-US" altLang="zh-CN" sz="2400" dirty="0">
                <a:latin typeface="华文新魏" panose="02010800040101010101" pitchFamily="2" charset="-122"/>
                <a:ea typeface="华文新魏" panose="02010800040101010101" pitchFamily="2" charset="-122"/>
              </a:rPr>
              <a:t>21</a:t>
            </a:r>
            <a:r>
              <a:rPr lang="zh-CN" altLang="en-US" sz="2400" dirty="0">
                <a:latin typeface="华文新魏" panose="02010800040101010101" pitchFamily="2" charset="-122"/>
                <a:ea typeface="华文新魏" panose="02010800040101010101" pitchFamily="2" charset="-122"/>
              </a:rPr>
              <a:t>座，我们假设超出销售面积部分对应的土地出让金额</a:t>
            </a:r>
            <a:r>
              <a:rPr lang="en-US" altLang="zh-CN" sz="2400" dirty="0">
                <a:latin typeface="华文新魏" panose="02010800040101010101" pitchFamily="2" charset="-122"/>
                <a:ea typeface="华文新魏" panose="02010800040101010101" pitchFamily="2" charset="-122"/>
              </a:rPr>
              <a:t>2551</a:t>
            </a:r>
            <a:r>
              <a:rPr lang="zh-CN" altLang="en-US" sz="2400" dirty="0">
                <a:latin typeface="华文新魏" panose="02010800040101010101" pitchFamily="2" charset="-122"/>
                <a:ea typeface="华文新魏" panose="02010800040101010101" pitchFamily="2" charset="-122"/>
              </a:rPr>
              <a:t>亿元（占全国比例为</a:t>
            </a:r>
            <a:r>
              <a:rPr lang="en-US" altLang="zh-CN" sz="2400" dirty="0">
                <a:latin typeface="华文新魏" panose="02010800040101010101" pitchFamily="2" charset="-122"/>
                <a:ea typeface="华文新魏" panose="02010800040101010101" pitchFamily="2" charset="-122"/>
              </a:rPr>
              <a:t>8.0%</a:t>
            </a:r>
            <a:r>
              <a:rPr lang="zh-CN" altLang="en-US" sz="2400" dirty="0">
                <a:latin typeface="华文新魏" panose="02010800040101010101" pitchFamily="2" charset="-122"/>
                <a:ea typeface="华文新魏" panose="02010800040101010101" pitchFamily="2" charset="-122"/>
              </a:rPr>
              <a:t>）在未来将全部减少。则</a:t>
            </a:r>
            <a:r>
              <a:rPr lang="en-US" altLang="zh-CN" sz="2400" dirty="0">
                <a:latin typeface="华文新魏" panose="02010800040101010101" pitchFamily="2" charset="-122"/>
                <a:ea typeface="华文新魏" panose="02010800040101010101" pitchFamily="2" charset="-122"/>
              </a:rPr>
              <a:t>80</a:t>
            </a:r>
            <a:r>
              <a:rPr lang="zh-CN" altLang="en-US" sz="2400" dirty="0">
                <a:latin typeface="华文新魏" panose="02010800040101010101" pitchFamily="2" charset="-122"/>
                <a:ea typeface="华文新魏" panose="02010800040101010101" pitchFamily="2" charset="-122"/>
              </a:rPr>
              <a:t>大中城市中受影响的城市共计</a:t>
            </a:r>
            <a:r>
              <a:rPr lang="en-US" altLang="zh-CN" sz="2400" dirty="0">
                <a:latin typeface="华文新魏" panose="02010800040101010101" pitchFamily="2" charset="-122"/>
                <a:ea typeface="华文新魏" panose="02010800040101010101" pitchFamily="2" charset="-122"/>
              </a:rPr>
              <a:t>48</a:t>
            </a:r>
            <a:r>
              <a:rPr lang="zh-CN" altLang="en-US" sz="2400" dirty="0">
                <a:latin typeface="华文新魏" panose="02010800040101010101" pitchFamily="2" charset="-122"/>
                <a:ea typeface="华文新魏" panose="02010800040101010101" pitchFamily="2" charset="-122"/>
              </a:rPr>
              <a:t>座，全国涉宅土地出让金额预计将减少</a:t>
            </a:r>
            <a:r>
              <a:rPr lang="en-US" altLang="zh-CN" sz="2400" dirty="0">
                <a:latin typeface="华文新魏" panose="02010800040101010101" pitchFamily="2" charset="-122"/>
                <a:ea typeface="华文新魏" panose="02010800040101010101" pitchFamily="2" charset="-122"/>
              </a:rPr>
              <a:t>34.6%-42.6%</a:t>
            </a:r>
            <a:r>
              <a:rPr lang="zh-CN" altLang="en-US" sz="2400" dirty="0">
                <a:latin typeface="华文新魏" panose="02010800040101010101" pitchFamily="2" charset="-122"/>
                <a:ea typeface="华文新魏" panose="02010800040101010101" pitchFamily="2" charset="-122"/>
              </a:rPr>
              <a:t>。</a:t>
            </a:r>
            <a:endParaRPr lang="zh-CN" altLang="en-US" sz="2400" dirty="0"/>
          </a:p>
        </p:txBody>
      </p:sp>
    </p:spTree>
    <p:extLst>
      <p:ext uri="{BB962C8B-B14F-4D97-AF65-F5344CB8AC3E}">
        <p14:creationId xmlns:p14="http://schemas.microsoft.com/office/powerpoint/2010/main" val="109142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B2EFAD8A-B760-443A-B8BB-668AB73F7E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04151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B89A532C-A243-4BFE-B41B-78D0B95F7D5C}"/>
              </a:ext>
            </a:extLst>
          </p:cNvPr>
          <p:cNvSpPr txBox="1"/>
          <p:nvPr/>
        </p:nvSpPr>
        <p:spPr>
          <a:xfrm>
            <a:off x="307427" y="639229"/>
            <a:ext cx="9362090" cy="5579541"/>
          </a:xfrm>
          <a:prstGeom prst="rect">
            <a:avLst/>
          </a:prstGeom>
          <a:noFill/>
        </p:spPr>
        <p:txBody>
          <a:bodyPr wrap="square">
            <a:spAutoFit/>
          </a:bodyPr>
          <a:lstStyle/>
          <a:p>
            <a:pPr algn="l">
              <a:lnSpc>
                <a:spcPct val="150000"/>
              </a:lnSpc>
            </a:pPr>
            <a:r>
              <a:rPr lang="en-US" altLang="zh-CN" sz="2400" b="1" i="0" dirty="0">
                <a:solidFill>
                  <a:srgbClr val="333333"/>
                </a:solidFill>
                <a:effectLst/>
                <a:latin typeface="+mn-ea"/>
              </a:rPr>
              <a:t>1.2</a:t>
            </a:r>
            <a:r>
              <a:rPr lang="zh-CN" altLang="en-US" sz="2400" b="1" i="0" dirty="0">
                <a:solidFill>
                  <a:srgbClr val="333333"/>
                </a:solidFill>
                <a:effectLst/>
                <a:latin typeface="+mn-ea"/>
              </a:rPr>
              <a:t>一般公共预算支出总计</a:t>
            </a:r>
            <a:endParaRPr lang="zh-CN" altLang="en-US" sz="2400" b="0" i="0" dirty="0">
              <a:solidFill>
                <a:srgbClr val="333333"/>
              </a:solidFill>
              <a:effectLst/>
              <a:latin typeface="+mn-ea"/>
            </a:endParaRPr>
          </a:p>
          <a:p>
            <a:pPr algn="l">
              <a:lnSpc>
                <a:spcPct val="150000"/>
              </a:lnSpc>
            </a:pPr>
            <a:r>
              <a:rPr lang="zh-CN" altLang="en-US" sz="2400" b="1" i="0" dirty="0">
                <a:solidFill>
                  <a:srgbClr val="333333"/>
                </a:solidFill>
                <a:effectLst/>
                <a:latin typeface="+mn-ea"/>
              </a:rPr>
              <a:t>（</a:t>
            </a:r>
            <a:r>
              <a:rPr lang="en-US" altLang="zh-CN" sz="2400" b="1" i="0" dirty="0">
                <a:solidFill>
                  <a:srgbClr val="333333"/>
                </a:solidFill>
                <a:effectLst/>
                <a:latin typeface="+mn-ea"/>
              </a:rPr>
              <a:t>1</a:t>
            </a:r>
            <a:r>
              <a:rPr lang="zh-CN" altLang="en-US" sz="2400" b="1" i="0" dirty="0">
                <a:solidFill>
                  <a:srgbClr val="333333"/>
                </a:solidFill>
                <a:effectLst/>
                <a:latin typeface="+mn-ea"/>
              </a:rPr>
              <a:t>）一般公共预算支出</a:t>
            </a:r>
            <a:endParaRPr lang="zh-CN" altLang="en-US" sz="2400" b="0" i="0" dirty="0">
              <a:solidFill>
                <a:srgbClr val="333333"/>
              </a:solidFill>
              <a:effectLst/>
              <a:latin typeface="+mn-ea"/>
            </a:endParaRPr>
          </a:p>
          <a:p>
            <a:pPr algn="l">
              <a:lnSpc>
                <a:spcPct val="150000"/>
              </a:lnSpc>
            </a:pPr>
            <a:r>
              <a:rPr lang="zh-CN" altLang="en-US" sz="2400" b="0" i="0" dirty="0">
                <a:solidFill>
                  <a:srgbClr val="333333"/>
                </a:solidFill>
                <a:effectLst/>
                <a:latin typeface="+mn-ea"/>
              </a:rPr>
              <a:t>        一般公共预算支出按照其功能分类，包括一般公共服务支出，外交、公共安全、国防支出，农业、环境保护支出，教育、科技、文化、卫生、体育支出，社会保障及就业支出和其他支出等，共分为</a:t>
            </a:r>
            <a:r>
              <a:rPr lang="en-US" altLang="zh-CN" sz="2400" b="0" i="0" dirty="0">
                <a:solidFill>
                  <a:srgbClr val="333333"/>
                </a:solidFill>
                <a:effectLst/>
                <a:latin typeface="+mn-ea"/>
              </a:rPr>
              <a:t>23</a:t>
            </a:r>
            <a:r>
              <a:rPr lang="zh-CN" altLang="en-US" sz="2400" b="0" i="0" dirty="0">
                <a:solidFill>
                  <a:srgbClr val="333333"/>
                </a:solidFill>
                <a:effectLst/>
                <a:latin typeface="+mn-ea"/>
              </a:rPr>
              <a:t>个细项。此外，在实务中许多地方政府将一般债务的发行费用、付息费用也计入一般公共预算支出核算。</a:t>
            </a:r>
          </a:p>
          <a:p>
            <a:pPr algn="l">
              <a:lnSpc>
                <a:spcPct val="150000"/>
              </a:lnSpc>
            </a:pPr>
            <a:r>
              <a:rPr lang="zh-CN" altLang="en-US" sz="2400" b="0" i="0" dirty="0">
                <a:solidFill>
                  <a:srgbClr val="333333"/>
                </a:solidFill>
                <a:effectLst/>
                <a:latin typeface="+mn-ea"/>
              </a:rPr>
              <a:t>“一般公共预算收入</a:t>
            </a:r>
            <a:r>
              <a:rPr lang="en-US" altLang="zh-CN" sz="2400" b="0" i="0" dirty="0">
                <a:solidFill>
                  <a:srgbClr val="333333"/>
                </a:solidFill>
                <a:effectLst/>
                <a:latin typeface="+mn-ea"/>
              </a:rPr>
              <a:t>/</a:t>
            </a:r>
            <a:r>
              <a:rPr lang="zh-CN" altLang="en-US" sz="2400" b="0" i="0" dirty="0">
                <a:solidFill>
                  <a:srgbClr val="333333"/>
                </a:solidFill>
                <a:effectLst/>
                <a:latin typeface="+mn-ea"/>
              </a:rPr>
              <a:t>一般公共预算支出”即财政自给率常用于衡量地方政府一般公共预算的自平衡能力，财政自给率越高的省份，一般公共预算自平衡能力越好，对上级补助的依赖性越低。</a:t>
            </a:r>
          </a:p>
        </p:txBody>
      </p:sp>
    </p:spTree>
    <p:extLst>
      <p:ext uri="{BB962C8B-B14F-4D97-AF65-F5344CB8AC3E}">
        <p14:creationId xmlns:p14="http://schemas.microsoft.com/office/powerpoint/2010/main" val="38828413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A0EDDC2-B49E-4AD0-B479-8B39E0B9070B}"/>
              </a:ext>
            </a:extLst>
          </p:cNvPr>
          <p:cNvSpPr txBox="1"/>
          <p:nvPr/>
        </p:nvSpPr>
        <p:spPr>
          <a:xfrm>
            <a:off x="832945" y="916228"/>
            <a:ext cx="7964214" cy="3917547"/>
          </a:xfrm>
          <a:prstGeom prst="rect">
            <a:avLst/>
          </a:prstGeom>
          <a:noFill/>
        </p:spPr>
        <p:txBody>
          <a:bodyPr wrap="square">
            <a:spAutoFit/>
          </a:bodyPr>
          <a:lstStyle/>
          <a:p>
            <a:pPr algn="l">
              <a:lnSpc>
                <a:spcPct val="150000"/>
              </a:lnSpc>
            </a:pPr>
            <a:r>
              <a:rPr lang="zh-CN" altLang="en-US" sz="2400" b="1" i="0" dirty="0">
                <a:solidFill>
                  <a:srgbClr val="333333"/>
                </a:solidFill>
                <a:effectLst/>
                <a:latin typeface="+mn-ea"/>
              </a:rPr>
              <a:t>（</a:t>
            </a:r>
            <a:r>
              <a:rPr lang="en-US" altLang="zh-CN" sz="2400" b="1" i="0" dirty="0">
                <a:solidFill>
                  <a:srgbClr val="333333"/>
                </a:solidFill>
                <a:effectLst/>
                <a:latin typeface="+mn-ea"/>
              </a:rPr>
              <a:t>2</a:t>
            </a:r>
            <a:r>
              <a:rPr lang="zh-CN" altLang="en-US" sz="2400" b="1" i="0" dirty="0">
                <a:solidFill>
                  <a:srgbClr val="333333"/>
                </a:solidFill>
                <a:effectLst/>
                <a:latin typeface="+mn-ea"/>
              </a:rPr>
              <a:t>）债务还本支出和转移性支出</a:t>
            </a:r>
            <a:endParaRPr lang="zh-CN" altLang="en-US" sz="2400" b="0" i="0" dirty="0">
              <a:solidFill>
                <a:srgbClr val="333333"/>
              </a:solidFill>
              <a:effectLst/>
              <a:latin typeface="+mn-ea"/>
            </a:endParaRPr>
          </a:p>
          <a:p>
            <a:pPr algn="l">
              <a:lnSpc>
                <a:spcPct val="150000"/>
              </a:lnSpc>
            </a:pPr>
            <a:r>
              <a:rPr lang="zh-CN" altLang="en-US" sz="2400" b="0" i="0" dirty="0">
                <a:solidFill>
                  <a:srgbClr val="333333"/>
                </a:solidFill>
                <a:effectLst/>
                <a:latin typeface="+mn-ea"/>
              </a:rPr>
              <a:t>          一般公共预算平衡表的支出中，除一般公共预算支出外，还包括转移性支出（含返还性支出、一般性转移支付支出、专项转移支付支出、上解支出、调出资金、年终结余、债务转贷支出、援助其他地区支出、安排预算稳定调节基金、补充预算周转金）和债务还本支出，具体含义与上文收入端的释义基本对应。 </a:t>
            </a:r>
          </a:p>
        </p:txBody>
      </p:sp>
    </p:spTree>
    <p:extLst>
      <p:ext uri="{BB962C8B-B14F-4D97-AF65-F5344CB8AC3E}">
        <p14:creationId xmlns:p14="http://schemas.microsoft.com/office/powerpoint/2010/main" val="17602247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2F8F8C5F-EE46-498C-8593-548B0A3916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22175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9D13C9A3-1775-4660-A63F-6B6AC0C34497}"/>
              </a:ext>
            </a:extLst>
          </p:cNvPr>
          <p:cNvSpPr txBox="1"/>
          <p:nvPr/>
        </p:nvSpPr>
        <p:spPr>
          <a:xfrm>
            <a:off x="630620" y="1155909"/>
            <a:ext cx="8565931" cy="4471545"/>
          </a:xfrm>
          <a:prstGeom prst="rect">
            <a:avLst/>
          </a:prstGeom>
          <a:noFill/>
        </p:spPr>
        <p:txBody>
          <a:bodyPr wrap="square">
            <a:spAutoFit/>
          </a:bodyPr>
          <a:lstStyle/>
          <a:p>
            <a:pPr>
              <a:lnSpc>
                <a:spcPct val="150000"/>
              </a:lnSpc>
            </a:pPr>
            <a:r>
              <a:rPr lang="en-US" altLang="zh-CN" sz="2400" dirty="0">
                <a:latin typeface="+mn-ea"/>
              </a:rPr>
              <a:t>2.</a:t>
            </a:r>
            <a:r>
              <a:rPr lang="zh-CN" altLang="en-US" sz="2400" dirty="0">
                <a:latin typeface="+mn-ea"/>
              </a:rPr>
              <a:t>政府性基金</a:t>
            </a:r>
            <a:endParaRPr lang="en-US" altLang="zh-CN" sz="2400" dirty="0">
              <a:latin typeface="+mn-ea"/>
            </a:endParaRPr>
          </a:p>
          <a:p>
            <a:pPr>
              <a:lnSpc>
                <a:spcPct val="150000"/>
              </a:lnSpc>
            </a:pPr>
            <a:r>
              <a:rPr lang="zh-CN" altLang="en-US" sz="2400" dirty="0">
                <a:effectLst/>
                <a:latin typeface="+mn-ea"/>
              </a:rPr>
              <a:t>        政府性基金预算是对依照法律、行政法规的规定在一定期限内向特定对象征收、收取或者以其他方式筹集的资金，专项用于特定公共事业发展的收支预算。政府性基金预算应当按基金项目编制，做到以收定支。</a:t>
            </a:r>
            <a:r>
              <a:rPr lang="zh-CN" altLang="en-US" sz="2400" b="1" dirty="0">
                <a:effectLst/>
                <a:latin typeface="+mn-ea"/>
              </a:rPr>
              <a:t>与一般公共预算类似，政府性基金预算也存在全省</a:t>
            </a:r>
            <a:r>
              <a:rPr lang="en-US" altLang="zh-CN" sz="2400" b="1" dirty="0">
                <a:effectLst/>
                <a:latin typeface="+mn-ea"/>
              </a:rPr>
              <a:t>/</a:t>
            </a:r>
            <a:r>
              <a:rPr lang="zh-CN" altLang="en-US" sz="2400" b="1" dirty="0">
                <a:effectLst/>
                <a:latin typeface="+mn-ea"/>
              </a:rPr>
              <a:t>省本级、全市</a:t>
            </a:r>
            <a:r>
              <a:rPr lang="en-US" altLang="zh-CN" sz="2400" b="1" dirty="0">
                <a:effectLst/>
                <a:latin typeface="+mn-ea"/>
              </a:rPr>
              <a:t>/</a:t>
            </a:r>
            <a:r>
              <a:rPr lang="zh-CN" altLang="en-US" sz="2400" b="1" dirty="0">
                <a:effectLst/>
                <a:latin typeface="+mn-ea"/>
              </a:rPr>
              <a:t>市本级的区分。</a:t>
            </a:r>
            <a:r>
              <a:rPr lang="zh-CN" altLang="en-US" sz="2400" dirty="0">
                <a:effectLst/>
                <a:latin typeface="+mn-ea"/>
              </a:rPr>
              <a:t> </a:t>
            </a:r>
          </a:p>
          <a:p>
            <a:pPr>
              <a:lnSpc>
                <a:spcPct val="150000"/>
              </a:lnSpc>
            </a:pPr>
            <a:br>
              <a:rPr lang="zh-CN" altLang="en-US" sz="2400" dirty="0">
                <a:effectLst/>
                <a:latin typeface="+mn-ea"/>
              </a:rPr>
            </a:br>
            <a:endParaRPr lang="en-US" altLang="zh-CN" sz="2400" dirty="0">
              <a:latin typeface="+mn-ea"/>
            </a:endParaRPr>
          </a:p>
        </p:txBody>
      </p:sp>
    </p:spTree>
    <p:extLst>
      <p:ext uri="{BB962C8B-B14F-4D97-AF65-F5344CB8AC3E}">
        <p14:creationId xmlns:p14="http://schemas.microsoft.com/office/powerpoint/2010/main" val="237321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3E00B793-41EE-4E38-BCD7-CDDFA6DD95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01626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19D5AA28-96B4-4D9E-9EA9-D616E73EE818}"/>
              </a:ext>
            </a:extLst>
          </p:cNvPr>
          <p:cNvSpPr txBox="1"/>
          <p:nvPr/>
        </p:nvSpPr>
        <p:spPr>
          <a:xfrm>
            <a:off x="254875" y="362230"/>
            <a:ext cx="9698421" cy="6133539"/>
          </a:xfrm>
          <a:prstGeom prst="rect">
            <a:avLst/>
          </a:prstGeom>
          <a:noFill/>
        </p:spPr>
        <p:txBody>
          <a:bodyPr wrap="square">
            <a:spAutoFit/>
          </a:bodyPr>
          <a:lstStyle/>
          <a:p>
            <a:pPr indent="457200" algn="l">
              <a:lnSpc>
                <a:spcPct val="150000"/>
              </a:lnSpc>
            </a:pPr>
            <a:r>
              <a:rPr lang="zh-CN" altLang="en-US" sz="2400" b="1" i="0" dirty="0">
                <a:solidFill>
                  <a:srgbClr val="333333"/>
                </a:solidFill>
                <a:effectLst/>
                <a:latin typeface="+mn-ea"/>
              </a:rPr>
              <a:t>收入方面</a:t>
            </a:r>
            <a:r>
              <a:rPr lang="zh-CN" altLang="en-US" sz="2400" b="0" i="0" dirty="0">
                <a:solidFill>
                  <a:srgbClr val="333333"/>
                </a:solidFill>
                <a:effectLst/>
                <a:latin typeface="+mn-ea"/>
              </a:rPr>
              <a:t>，政府性基金预算收入分为非税收入、债务收入、转移性收入</a:t>
            </a:r>
            <a:r>
              <a:rPr lang="en-US" altLang="zh-CN" sz="2400" b="0" i="0" dirty="0">
                <a:solidFill>
                  <a:srgbClr val="333333"/>
                </a:solidFill>
                <a:effectLst/>
                <a:latin typeface="+mn-ea"/>
              </a:rPr>
              <a:t>3</a:t>
            </a:r>
            <a:r>
              <a:rPr lang="zh-CN" altLang="en-US" sz="2400" b="0" i="0" dirty="0">
                <a:solidFill>
                  <a:srgbClr val="333333"/>
                </a:solidFill>
                <a:effectLst/>
                <a:latin typeface="+mn-ea"/>
              </a:rPr>
              <a:t>类。</a:t>
            </a:r>
            <a:r>
              <a:rPr lang="zh-CN" altLang="en-US" sz="2400" b="1" i="0" dirty="0">
                <a:solidFill>
                  <a:srgbClr val="333333"/>
                </a:solidFill>
                <a:effectLst/>
                <a:latin typeface="+mn-ea"/>
              </a:rPr>
              <a:t>非税收入分为</a:t>
            </a:r>
            <a:r>
              <a:rPr lang="zh-CN" altLang="en-US" sz="2400" b="0" i="0" dirty="0">
                <a:solidFill>
                  <a:srgbClr val="333333"/>
                </a:solidFill>
                <a:effectLst/>
                <a:latin typeface="+mn-ea"/>
              </a:rPr>
              <a:t>政府性基金收入和专项债券对应项目专项收入，其中又以政府性基金收入中的国有土地使用权出让收入为最主要构成。</a:t>
            </a:r>
          </a:p>
          <a:p>
            <a:pPr indent="457200" algn="l">
              <a:lnSpc>
                <a:spcPct val="150000"/>
              </a:lnSpc>
            </a:pPr>
            <a:r>
              <a:rPr lang="zh-CN" altLang="en-US" sz="2400" b="1" i="0" dirty="0">
                <a:solidFill>
                  <a:srgbClr val="333333"/>
                </a:solidFill>
                <a:effectLst/>
                <a:latin typeface="+mn-ea"/>
              </a:rPr>
              <a:t>债务收入</a:t>
            </a:r>
            <a:r>
              <a:rPr lang="zh-CN" altLang="en-US" sz="2400" b="0" i="0" dirty="0">
                <a:solidFill>
                  <a:srgbClr val="333333"/>
                </a:solidFill>
                <a:effectLst/>
                <a:latin typeface="+mn-ea"/>
              </a:rPr>
              <a:t>主要是地方政府专项债券收入。</a:t>
            </a:r>
            <a:r>
              <a:rPr lang="zh-CN" altLang="en-US" sz="2400" b="1" i="0" dirty="0">
                <a:solidFill>
                  <a:srgbClr val="333333"/>
                </a:solidFill>
                <a:effectLst/>
                <a:latin typeface="+mn-ea"/>
              </a:rPr>
              <a:t>根据</a:t>
            </a:r>
            <a:r>
              <a:rPr lang="en-US" altLang="zh-CN" sz="2400" b="1" i="0" dirty="0">
                <a:solidFill>
                  <a:srgbClr val="333333"/>
                </a:solidFill>
                <a:effectLst/>
                <a:latin typeface="+mn-ea"/>
              </a:rPr>
              <a:t>43</a:t>
            </a:r>
            <a:r>
              <a:rPr lang="zh-CN" altLang="en-US" sz="2400" b="1" i="0" dirty="0">
                <a:solidFill>
                  <a:srgbClr val="333333"/>
                </a:solidFill>
                <a:effectLst/>
                <a:latin typeface="+mn-ea"/>
              </a:rPr>
              <a:t>号文规定，有一定收益的公益性事业发展确需政府举借专项债务的，由地方政府通过发行专项债券融资，</a:t>
            </a:r>
            <a:r>
              <a:rPr lang="zh-CN" altLang="en-US" sz="2400" b="0" i="0" dirty="0">
                <a:solidFill>
                  <a:srgbClr val="333333"/>
                </a:solidFill>
                <a:effectLst/>
                <a:latin typeface="+mn-ea"/>
              </a:rPr>
              <a:t>以对应的政府性基金或专项收入偿还，专项债务收支被纳入政府性基金预算管理。由于专项债券的发行主体同样为省级政府，因此债务收入项一般只存在于省级财政政府性基金预算平衡表</a:t>
            </a:r>
            <a:r>
              <a:rPr lang="zh-CN" altLang="en-US" sz="2400" dirty="0">
                <a:solidFill>
                  <a:srgbClr val="333333"/>
                </a:solidFill>
                <a:latin typeface="+mn-ea"/>
              </a:rPr>
              <a:t>。</a:t>
            </a:r>
            <a:br>
              <a:rPr lang="zh-CN" altLang="en-US" sz="2400" b="0" i="0" dirty="0">
                <a:solidFill>
                  <a:srgbClr val="333333"/>
                </a:solidFill>
                <a:effectLst/>
                <a:latin typeface="+mn-ea"/>
              </a:rPr>
            </a:br>
            <a:r>
              <a:rPr lang="zh-CN" altLang="en-US" sz="2400" b="0" i="0" dirty="0">
                <a:solidFill>
                  <a:srgbClr val="333333"/>
                </a:solidFill>
                <a:effectLst/>
                <a:latin typeface="+mn-ea"/>
              </a:rPr>
              <a:t>        转移性收入包括政府性基金转移收入（含上级补助和下级上解）、上年结余收入、调入资金和债务转贷收入，省级以下政府获得上级转贷的专项债资金反映在债务转贷收入中。</a:t>
            </a:r>
          </a:p>
        </p:txBody>
      </p:sp>
    </p:spTree>
    <p:extLst>
      <p:ext uri="{BB962C8B-B14F-4D97-AF65-F5344CB8AC3E}">
        <p14:creationId xmlns:p14="http://schemas.microsoft.com/office/powerpoint/2010/main" val="4620893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00D3C525-F4DB-4965-83ED-A91EE9215C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16063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11FB803A-E7C1-4FE1-BBE1-9FCDF8616956}"/>
              </a:ext>
            </a:extLst>
          </p:cNvPr>
          <p:cNvSpPr txBox="1"/>
          <p:nvPr/>
        </p:nvSpPr>
        <p:spPr>
          <a:xfrm>
            <a:off x="357351" y="917992"/>
            <a:ext cx="9217573" cy="5022016"/>
          </a:xfrm>
          <a:prstGeom prst="rect">
            <a:avLst/>
          </a:prstGeom>
          <a:noFill/>
        </p:spPr>
        <p:txBody>
          <a:bodyPr wrap="square">
            <a:spAutoFit/>
          </a:bodyPr>
          <a:lstStyle/>
          <a:p>
            <a:pPr algn="l">
              <a:lnSpc>
                <a:spcPct val="150000"/>
              </a:lnSpc>
            </a:pPr>
            <a:r>
              <a:rPr lang="zh-CN" altLang="en-US" sz="2400" b="1" i="0" dirty="0">
                <a:solidFill>
                  <a:srgbClr val="333333"/>
                </a:solidFill>
                <a:effectLst/>
                <a:latin typeface="Arial" panose="020B0604020202020204" pitchFamily="34" charset="0"/>
              </a:rPr>
              <a:t>        国有土地使用权出让收入是政府性基金收入的最主要构成。</a:t>
            </a:r>
            <a:r>
              <a:rPr lang="zh-CN" altLang="en-US" sz="2400" b="0" i="0" dirty="0">
                <a:solidFill>
                  <a:srgbClr val="333333"/>
                </a:solidFill>
                <a:effectLst/>
                <a:latin typeface="Arial" panose="020B0604020202020204" pitchFamily="34" charset="0"/>
              </a:rPr>
              <a:t>国有土地使用权出让收入反映不含计提和划转部分的国有土地使用权出让收入，</a:t>
            </a:r>
            <a:r>
              <a:rPr lang="zh-CN" altLang="en-US" sz="2400" b="1" i="0" dirty="0">
                <a:solidFill>
                  <a:srgbClr val="333333"/>
                </a:solidFill>
                <a:effectLst/>
                <a:latin typeface="Arial" panose="020B0604020202020204" pitchFamily="34" charset="0"/>
              </a:rPr>
              <a:t>具体可分为：</a:t>
            </a:r>
            <a:endParaRPr lang="zh-CN" altLang="en-US" sz="2400" b="0" i="0" dirty="0">
              <a:solidFill>
                <a:srgbClr val="333333"/>
              </a:solidFill>
              <a:effectLst/>
              <a:latin typeface="Arial" panose="020B0604020202020204" pitchFamily="34" charset="0"/>
            </a:endParaRPr>
          </a:p>
          <a:p>
            <a:pPr algn="l">
              <a:lnSpc>
                <a:spcPct val="150000"/>
              </a:lnSpc>
              <a:buFont typeface="Arial" panose="020B0604020202020204" pitchFamily="34" charset="0"/>
              <a:buChar char="•"/>
            </a:pPr>
            <a:r>
              <a:rPr lang="zh-CN" altLang="en-US" sz="2400" b="0" i="0" dirty="0">
                <a:solidFill>
                  <a:srgbClr val="333333"/>
                </a:solidFill>
                <a:effectLst/>
                <a:latin typeface="Arial" panose="020B0604020202020204" pitchFamily="34" charset="0"/>
              </a:rPr>
              <a:t>国有土地使用权出让收入</a:t>
            </a:r>
          </a:p>
          <a:p>
            <a:pPr algn="l">
              <a:lnSpc>
                <a:spcPct val="150000"/>
              </a:lnSpc>
              <a:buFont typeface="Arial" panose="020B0604020202020204" pitchFamily="34" charset="0"/>
              <a:buChar char="•"/>
            </a:pPr>
            <a:r>
              <a:rPr lang="zh-CN" altLang="en-US" sz="2400" b="0" i="0" dirty="0">
                <a:solidFill>
                  <a:srgbClr val="333333"/>
                </a:solidFill>
                <a:effectLst/>
                <a:latin typeface="Arial" panose="020B0604020202020204" pitchFamily="34" charset="0"/>
              </a:rPr>
              <a:t>土地出让价款收入</a:t>
            </a:r>
          </a:p>
          <a:p>
            <a:pPr algn="l">
              <a:lnSpc>
                <a:spcPct val="150000"/>
              </a:lnSpc>
              <a:buFont typeface="Arial" panose="020B0604020202020204" pitchFamily="34" charset="0"/>
              <a:buChar char="•"/>
            </a:pPr>
            <a:r>
              <a:rPr lang="zh-CN" altLang="en-US" sz="2400" b="0" i="0" dirty="0">
                <a:solidFill>
                  <a:srgbClr val="333333"/>
                </a:solidFill>
                <a:effectLst/>
                <a:latin typeface="Arial" panose="020B0604020202020204" pitchFamily="34" charset="0"/>
              </a:rPr>
              <a:t>补缴的土地价款</a:t>
            </a:r>
          </a:p>
          <a:p>
            <a:pPr algn="l">
              <a:lnSpc>
                <a:spcPct val="150000"/>
              </a:lnSpc>
              <a:buFont typeface="Arial" panose="020B0604020202020204" pitchFamily="34" charset="0"/>
              <a:buChar char="•"/>
            </a:pPr>
            <a:r>
              <a:rPr lang="zh-CN" altLang="en-US" sz="2400" b="0" i="0" dirty="0">
                <a:solidFill>
                  <a:srgbClr val="333333"/>
                </a:solidFill>
                <a:effectLst/>
                <a:latin typeface="Arial" panose="020B0604020202020204" pitchFamily="34" charset="0"/>
              </a:rPr>
              <a:t>划拨土地收入</a:t>
            </a:r>
          </a:p>
          <a:p>
            <a:pPr algn="l">
              <a:lnSpc>
                <a:spcPct val="150000"/>
              </a:lnSpc>
              <a:buFont typeface="Arial" panose="020B0604020202020204" pitchFamily="34" charset="0"/>
              <a:buChar char="•"/>
            </a:pPr>
            <a:r>
              <a:rPr lang="zh-CN" altLang="en-US" sz="2400" b="0" i="0" dirty="0">
                <a:solidFill>
                  <a:srgbClr val="333333"/>
                </a:solidFill>
                <a:effectLst/>
                <a:latin typeface="Arial" panose="020B0604020202020204" pitchFamily="34" charset="0"/>
              </a:rPr>
              <a:t>缴纳新增建设用地土地有偿使用费</a:t>
            </a:r>
          </a:p>
          <a:p>
            <a:pPr algn="l">
              <a:lnSpc>
                <a:spcPct val="150000"/>
              </a:lnSpc>
              <a:buFont typeface="Arial" panose="020B0604020202020204" pitchFamily="34" charset="0"/>
              <a:buChar char="•"/>
            </a:pPr>
            <a:r>
              <a:rPr lang="zh-CN" altLang="en-US" sz="2400" b="0" i="0" dirty="0">
                <a:solidFill>
                  <a:srgbClr val="333333"/>
                </a:solidFill>
                <a:effectLst/>
                <a:latin typeface="Arial" panose="020B0604020202020204" pitchFamily="34" charset="0"/>
              </a:rPr>
              <a:t>其他土地出让收入</a:t>
            </a:r>
          </a:p>
        </p:txBody>
      </p:sp>
    </p:spTree>
    <p:extLst>
      <p:ext uri="{BB962C8B-B14F-4D97-AF65-F5344CB8AC3E}">
        <p14:creationId xmlns:p14="http://schemas.microsoft.com/office/powerpoint/2010/main" val="35947541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5498556F-A41D-43EB-B008-EA11F1431972}"/>
              </a:ext>
            </a:extLst>
          </p:cNvPr>
          <p:cNvSpPr txBox="1"/>
          <p:nvPr/>
        </p:nvSpPr>
        <p:spPr>
          <a:xfrm>
            <a:off x="1127234" y="998345"/>
            <a:ext cx="7281041" cy="4471545"/>
          </a:xfrm>
          <a:prstGeom prst="rect">
            <a:avLst/>
          </a:prstGeom>
          <a:noFill/>
        </p:spPr>
        <p:txBody>
          <a:bodyPr wrap="square">
            <a:spAutoFit/>
          </a:bodyPr>
          <a:lstStyle/>
          <a:p>
            <a:pPr indent="457200" algn="l">
              <a:lnSpc>
                <a:spcPct val="150000"/>
              </a:lnSpc>
            </a:pPr>
            <a:r>
              <a:rPr lang="zh-CN" altLang="en-US" sz="2400" b="1" i="0" dirty="0">
                <a:solidFill>
                  <a:srgbClr val="333333"/>
                </a:solidFill>
                <a:effectLst/>
                <a:latin typeface="+mn-ea"/>
              </a:rPr>
              <a:t>值得注意的是，由于许多区县的土地出让在市级层面完成，</a:t>
            </a:r>
            <a:r>
              <a:rPr lang="zh-CN" altLang="en-US" sz="2400" b="0" i="0" dirty="0">
                <a:solidFill>
                  <a:srgbClr val="333333"/>
                </a:solidFill>
                <a:effectLst/>
                <a:latin typeface="+mn-ea"/>
              </a:rPr>
              <a:t>相关款项由购地企业支付给市级财政后转给区县级财政，</a:t>
            </a:r>
            <a:r>
              <a:rPr lang="zh-CN" altLang="en-US" sz="2400" b="1" i="0" dirty="0">
                <a:solidFill>
                  <a:srgbClr val="333333"/>
                </a:solidFill>
                <a:effectLst/>
                <a:latin typeface="+mn-ea"/>
              </a:rPr>
              <a:t>因此部分区县国有土地使用权出让收入为</a:t>
            </a:r>
            <a:r>
              <a:rPr lang="en-US" altLang="zh-CN" sz="2400" b="1" i="0" dirty="0">
                <a:solidFill>
                  <a:srgbClr val="333333"/>
                </a:solidFill>
                <a:effectLst/>
                <a:latin typeface="+mn-ea"/>
              </a:rPr>
              <a:t>0</a:t>
            </a:r>
            <a:r>
              <a:rPr lang="zh-CN" altLang="en-US" sz="2400" b="1" i="0" dirty="0">
                <a:solidFill>
                  <a:srgbClr val="333333"/>
                </a:solidFill>
                <a:effectLst/>
                <a:latin typeface="+mn-ea"/>
              </a:rPr>
              <a:t>，但政府性基金上级补助收入规模较大。</a:t>
            </a:r>
            <a:endParaRPr lang="zh-CN" altLang="en-US" sz="2400" b="0" i="0" dirty="0">
              <a:solidFill>
                <a:srgbClr val="333333"/>
              </a:solidFill>
              <a:effectLst/>
              <a:latin typeface="+mn-ea"/>
            </a:endParaRPr>
          </a:p>
          <a:p>
            <a:pPr indent="457200" algn="l">
              <a:lnSpc>
                <a:spcPct val="150000"/>
              </a:lnSpc>
            </a:pPr>
            <a:r>
              <a:rPr lang="zh-CN" altLang="en-US" sz="2400" b="1" i="0" dirty="0">
                <a:solidFill>
                  <a:srgbClr val="333333"/>
                </a:solidFill>
                <a:effectLst/>
                <a:latin typeface="+mn-ea"/>
              </a:rPr>
              <a:t>国有土地使用权出让收入分成方面</a:t>
            </a:r>
            <a:r>
              <a:rPr lang="zh-CN" altLang="en-US" sz="2400" b="0" i="0" dirty="0">
                <a:solidFill>
                  <a:srgbClr val="333333"/>
                </a:solidFill>
                <a:effectLst/>
                <a:latin typeface="+mn-ea"/>
              </a:rPr>
              <a:t>，地方政府需要从总收入里按比例计提土地基金、铁路基金、土地出让业务费等项目后，再对纯收入计提教育基金、水利基金、保障房基金“</a:t>
            </a:r>
            <a:r>
              <a:rPr lang="en-US" altLang="zh-CN" sz="2400" b="0" i="0" dirty="0">
                <a:solidFill>
                  <a:srgbClr val="333333"/>
                </a:solidFill>
                <a:effectLst/>
                <a:latin typeface="+mn-ea"/>
              </a:rPr>
              <a:t>3</a:t>
            </a:r>
            <a:r>
              <a:rPr lang="zh-CN" altLang="en-US" sz="2400" b="0" i="0" dirty="0">
                <a:solidFill>
                  <a:srgbClr val="333333"/>
                </a:solidFill>
                <a:effectLst/>
                <a:latin typeface="+mn-ea"/>
              </a:rPr>
              <a:t>个</a:t>
            </a:r>
            <a:r>
              <a:rPr lang="en-US" altLang="zh-CN" sz="2400" b="0" i="0" dirty="0">
                <a:solidFill>
                  <a:srgbClr val="333333"/>
                </a:solidFill>
                <a:effectLst/>
                <a:latin typeface="+mn-ea"/>
              </a:rPr>
              <a:t>10%“</a:t>
            </a:r>
            <a:r>
              <a:rPr lang="zh-CN" altLang="en-US" sz="2400" b="0" i="0" dirty="0">
                <a:solidFill>
                  <a:srgbClr val="333333"/>
                </a:solidFill>
                <a:effectLst/>
                <a:latin typeface="+mn-ea"/>
              </a:rPr>
              <a:t>。</a:t>
            </a:r>
          </a:p>
        </p:txBody>
      </p:sp>
    </p:spTree>
    <p:extLst>
      <p:ext uri="{BB962C8B-B14F-4D97-AF65-F5344CB8AC3E}">
        <p14:creationId xmlns:p14="http://schemas.microsoft.com/office/powerpoint/2010/main" val="2668996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F30865B6-CE85-8D3A-142C-CCEBDFAD9937}"/>
              </a:ext>
            </a:extLst>
          </p:cNvPr>
          <p:cNvSpPr txBox="1"/>
          <p:nvPr/>
        </p:nvSpPr>
        <p:spPr>
          <a:xfrm>
            <a:off x="1064172" y="1333401"/>
            <a:ext cx="8027276" cy="3914213"/>
          </a:xfrm>
          <a:prstGeom prst="rect">
            <a:avLst/>
          </a:prstGeom>
          <a:noFill/>
        </p:spPr>
        <p:txBody>
          <a:bodyPr wrap="square">
            <a:spAutoFit/>
          </a:bodyPr>
          <a:lstStyle/>
          <a:p>
            <a:pPr>
              <a:lnSpc>
                <a:spcPct val="150000"/>
              </a:lnSpc>
            </a:pPr>
            <a:r>
              <a:rPr lang="zh-CN" altLang="en-US" sz="2400" b="0" i="0" dirty="0">
                <a:solidFill>
                  <a:srgbClr val="333333"/>
                </a:solidFill>
                <a:effectLst/>
                <a:highlight>
                  <a:srgbClr val="FFFFFF"/>
                </a:highlight>
                <a:latin typeface="arial" panose="020B0604020202020204" pitchFamily="34" charset="0"/>
              </a:rPr>
              <a:t>       国家发展改革委等六部门公布修订后的</a:t>
            </a:r>
            <a:r>
              <a:rPr lang="en-US" altLang="zh-CN" sz="2400" b="0" i="0" dirty="0">
                <a:solidFill>
                  <a:srgbClr val="333333"/>
                </a:solidFill>
                <a:effectLst/>
                <a:highlight>
                  <a:srgbClr val="FFFFFF"/>
                </a:highlight>
                <a:latin typeface="arial" panose="020B0604020202020204" pitchFamily="34" charset="0"/>
              </a:rPr>
              <a:t>《</a:t>
            </a:r>
            <a:r>
              <a:rPr lang="zh-CN" altLang="en-US" sz="2400" b="0" i="0" dirty="0">
                <a:solidFill>
                  <a:srgbClr val="333333"/>
                </a:solidFill>
                <a:effectLst/>
                <a:highlight>
                  <a:srgbClr val="FFFFFF"/>
                </a:highlight>
                <a:latin typeface="arial" panose="020B0604020202020204" pitchFamily="34" charset="0"/>
              </a:rPr>
              <a:t>基础设施和公用事业特许经营管理办法</a:t>
            </a:r>
            <a:r>
              <a:rPr lang="en-US" altLang="zh-CN" sz="2400" b="0" i="0" dirty="0">
                <a:solidFill>
                  <a:srgbClr val="333333"/>
                </a:solidFill>
                <a:effectLst/>
                <a:highlight>
                  <a:srgbClr val="FFFFFF"/>
                </a:highlight>
                <a:latin typeface="arial" panose="020B0604020202020204" pitchFamily="34" charset="0"/>
              </a:rPr>
              <a:t>》</a:t>
            </a:r>
            <a:r>
              <a:rPr lang="zh-CN" altLang="en-US" sz="2400" b="0" i="0" dirty="0">
                <a:solidFill>
                  <a:srgbClr val="333333"/>
                </a:solidFill>
                <a:effectLst/>
                <a:highlight>
                  <a:srgbClr val="FFFFFF"/>
                </a:highlight>
                <a:latin typeface="arial" panose="020B0604020202020204" pitchFamily="34" charset="0"/>
              </a:rPr>
              <a:t>（下称“办法”），自</a:t>
            </a:r>
            <a:r>
              <a:rPr lang="en-US" altLang="zh-CN" sz="2400" b="0" i="0" dirty="0">
                <a:solidFill>
                  <a:srgbClr val="333333"/>
                </a:solidFill>
                <a:effectLst/>
                <a:highlight>
                  <a:srgbClr val="FFFFFF"/>
                </a:highlight>
                <a:latin typeface="arial" panose="020B0604020202020204" pitchFamily="34" charset="0"/>
              </a:rPr>
              <a:t>2024</a:t>
            </a:r>
            <a:r>
              <a:rPr lang="zh-CN" altLang="en-US" sz="2400" b="0" i="0" dirty="0">
                <a:solidFill>
                  <a:srgbClr val="333333"/>
                </a:solidFill>
                <a:effectLst/>
                <a:highlight>
                  <a:srgbClr val="FFFFFF"/>
                </a:highlight>
                <a:latin typeface="arial" panose="020B0604020202020204" pitchFamily="34" charset="0"/>
              </a:rPr>
              <a:t>年</a:t>
            </a:r>
            <a:r>
              <a:rPr lang="en-US" altLang="zh-CN" sz="2400" b="0" i="0" dirty="0">
                <a:solidFill>
                  <a:srgbClr val="333333"/>
                </a:solidFill>
                <a:effectLst/>
                <a:highlight>
                  <a:srgbClr val="FFFFFF"/>
                </a:highlight>
                <a:latin typeface="arial" panose="020B0604020202020204" pitchFamily="34" charset="0"/>
              </a:rPr>
              <a:t>5</a:t>
            </a:r>
            <a:r>
              <a:rPr lang="zh-CN" altLang="en-US" sz="2400" b="0" i="0" dirty="0">
                <a:solidFill>
                  <a:srgbClr val="333333"/>
                </a:solidFill>
                <a:effectLst/>
                <a:highlight>
                  <a:srgbClr val="FFFFFF"/>
                </a:highlight>
                <a:latin typeface="arial" panose="020B0604020202020204" pitchFamily="34" charset="0"/>
              </a:rPr>
              <a:t>月</a:t>
            </a:r>
            <a:r>
              <a:rPr lang="en-US" altLang="zh-CN" sz="2400" b="0" i="0" dirty="0">
                <a:solidFill>
                  <a:srgbClr val="333333"/>
                </a:solidFill>
                <a:effectLst/>
                <a:highlight>
                  <a:srgbClr val="FFFFFF"/>
                </a:highlight>
                <a:latin typeface="arial" panose="020B0604020202020204" pitchFamily="34" charset="0"/>
              </a:rPr>
              <a:t>1</a:t>
            </a:r>
            <a:r>
              <a:rPr lang="zh-CN" altLang="en-US" sz="2400" b="0" i="0" dirty="0">
                <a:solidFill>
                  <a:srgbClr val="333333"/>
                </a:solidFill>
                <a:effectLst/>
                <a:highlight>
                  <a:srgbClr val="FFFFFF"/>
                </a:highlight>
                <a:latin typeface="arial" panose="020B0604020202020204" pitchFamily="34" charset="0"/>
              </a:rPr>
              <a:t>日起施行。办法指出，鼓励民营企业通过直接投资或者独资、控股、参股等方式积极参与特许经营项目。实施机构应当根据国务院发展改革部门制定的支持民营企业参与的新建及改扩建特许经营项目清单，结合项目实际情况，确定民营企业参与的具体方式。</a:t>
            </a:r>
            <a:endParaRPr lang="zh-CN" altLang="en-US" sz="2400" dirty="0"/>
          </a:p>
        </p:txBody>
      </p:sp>
    </p:spTree>
    <p:extLst>
      <p:ext uri="{BB962C8B-B14F-4D97-AF65-F5344CB8AC3E}">
        <p14:creationId xmlns:p14="http://schemas.microsoft.com/office/powerpoint/2010/main" val="42647098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a:extLst>
              <a:ext uri="{FF2B5EF4-FFF2-40B4-BE49-F238E27FC236}">
                <a16:creationId xmlns:a16="http://schemas.microsoft.com/office/drawing/2014/main" id="{13811DF8-29B6-4C0A-A7ED-C959BB0906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69683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36135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85F274AC-86A7-4EDD-B3E8-15FA7918859C}"/>
              </a:ext>
            </a:extLst>
          </p:cNvPr>
          <p:cNvSpPr txBox="1"/>
          <p:nvPr/>
        </p:nvSpPr>
        <p:spPr>
          <a:xfrm>
            <a:off x="378372" y="514779"/>
            <a:ext cx="9249103" cy="7380034"/>
          </a:xfrm>
          <a:prstGeom prst="rect">
            <a:avLst/>
          </a:prstGeom>
          <a:noFill/>
        </p:spPr>
        <p:txBody>
          <a:bodyPr wrap="square">
            <a:spAutoFit/>
          </a:bodyPr>
          <a:lstStyle/>
          <a:p>
            <a:pPr>
              <a:lnSpc>
                <a:spcPct val="200000"/>
              </a:lnSpc>
            </a:pPr>
            <a:r>
              <a:rPr lang="zh-CN" altLang="en-US" sz="2400" b="1" dirty="0">
                <a:effectLst/>
                <a:latin typeface="+mn-ea"/>
              </a:rPr>
              <a:t>        支出方面，</a:t>
            </a:r>
            <a:r>
              <a:rPr lang="zh-CN" altLang="en-US" sz="2400" dirty="0">
                <a:effectLst/>
                <a:latin typeface="+mn-ea"/>
              </a:rPr>
              <a:t>政府性基金预算支出分为</a:t>
            </a:r>
            <a:r>
              <a:rPr lang="zh-CN" altLang="en-US" sz="2400" b="1" dirty="0">
                <a:effectLst/>
                <a:latin typeface="+mn-ea"/>
              </a:rPr>
              <a:t>政府性基金支出、转移性支出、债务还本支出</a:t>
            </a:r>
            <a:r>
              <a:rPr lang="en-US" altLang="zh-CN" sz="2400" b="1" dirty="0">
                <a:effectLst/>
                <a:latin typeface="+mn-ea"/>
              </a:rPr>
              <a:t>3</a:t>
            </a:r>
            <a:r>
              <a:rPr lang="zh-CN" altLang="en-US" sz="2400" b="1" dirty="0">
                <a:effectLst/>
                <a:latin typeface="+mn-ea"/>
              </a:rPr>
              <a:t>类</a:t>
            </a:r>
            <a:r>
              <a:rPr lang="zh-CN" altLang="en-US" sz="2400" dirty="0">
                <a:effectLst/>
                <a:latin typeface="+mn-ea"/>
              </a:rPr>
              <a:t>。其中：</a:t>
            </a:r>
          </a:p>
          <a:p>
            <a:pPr>
              <a:lnSpc>
                <a:spcPct val="200000"/>
              </a:lnSpc>
              <a:buFont typeface="Arial" panose="020B0604020202020204" pitchFamily="34" charset="0"/>
              <a:buChar char="•"/>
            </a:pPr>
            <a:r>
              <a:rPr lang="zh-CN" altLang="en-US" sz="2400" dirty="0">
                <a:effectLst/>
                <a:latin typeface="+mn-ea"/>
              </a:rPr>
              <a:t>政府性基金支出包括科学技术支出、文化旅游体育与传媒支出、社会保障和就业支出等</a:t>
            </a:r>
            <a:r>
              <a:rPr lang="en-US" altLang="zh-CN" sz="2400" dirty="0">
                <a:effectLst/>
                <a:latin typeface="+mn-ea"/>
              </a:rPr>
              <a:t>10</a:t>
            </a:r>
            <a:r>
              <a:rPr lang="zh-CN" altLang="en-US" sz="2400" dirty="0">
                <a:effectLst/>
                <a:latin typeface="+mn-ea"/>
              </a:rPr>
              <a:t>类细项，实务中许多地方将专项债付息、发行费用支出也列入此项核算。</a:t>
            </a:r>
          </a:p>
          <a:p>
            <a:pPr>
              <a:lnSpc>
                <a:spcPct val="200000"/>
              </a:lnSpc>
              <a:buFont typeface="Arial" panose="020B0604020202020204" pitchFamily="34" charset="0"/>
              <a:buChar char="•"/>
            </a:pPr>
            <a:r>
              <a:rPr lang="zh-CN" altLang="en-US" sz="2400" dirty="0">
                <a:effectLst/>
                <a:latin typeface="+mn-ea"/>
              </a:rPr>
              <a:t>转移性支出包括政府性基金转移支出、调出资金、年终结余和债务转贷支出。</a:t>
            </a:r>
          </a:p>
          <a:p>
            <a:pPr>
              <a:lnSpc>
                <a:spcPct val="200000"/>
              </a:lnSpc>
              <a:buFont typeface="Arial" panose="020B0604020202020204" pitchFamily="34" charset="0"/>
              <a:buChar char="•"/>
            </a:pPr>
            <a:r>
              <a:rPr lang="zh-CN" altLang="en-US" sz="2400" dirty="0">
                <a:effectLst/>
                <a:latin typeface="+mn-ea"/>
              </a:rPr>
              <a:t>债务还本支出一般反映的是专项债券还本支出。</a:t>
            </a:r>
          </a:p>
          <a:p>
            <a:pPr>
              <a:lnSpc>
                <a:spcPct val="200000"/>
              </a:lnSpc>
            </a:pPr>
            <a:br>
              <a:rPr lang="zh-CN" altLang="en-US" sz="2400" dirty="0">
                <a:effectLst/>
                <a:latin typeface="+mn-ea"/>
              </a:rPr>
            </a:br>
            <a:endParaRPr lang="zh-CN" altLang="en-US" sz="2400" dirty="0">
              <a:latin typeface="+mn-ea"/>
            </a:endParaRPr>
          </a:p>
        </p:txBody>
      </p:sp>
    </p:spTree>
    <p:extLst>
      <p:ext uri="{BB962C8B-B14F-4D97-AF65-F5344CB8AC3E}">
        <p14:creationId xmlns:p14="http://schemas.microsoft.com/office/powerpoint/2010/main" val="35606407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944A2BAC-24BF-4AF2-8EDA-AB233BCBBAE5}"/>
              </a:ext>
            </a:extLst>
          </p:cNvPr>
          <p:cNvSpPr txBox="1"/>
          <p:nvPr/>
        </p:nvSpPr>
        <p:spPr>
          <a:xfrm>
            <a:off x="378372" y="639229"/>
            <a:ext cx="8773510" cy="5579541"/>
          </a:xfrm>
          <a:prstGeom prst="rect">
            <a:avLst/>
          </a:prstGeom>
          <a:noFill/>
        </p:spPr>
        <p:txBody>
          <a:bodyPr wrap="square">
            <a:spAutoFit/>
          </a:bodyPr>
          <a:lstStyle/>
          <a:p>
            <a:pPr algn="l">
              <a:lnSpc>
                <a:spcPct val="150000"/>
              </a:lnSpc>
            </a:pPr>
            <a:r>
              <a:rPr lang="en-US" altLang="zh-CN" sz="2400" b="1" i="0" dirty="0">
                <a:solidFill>
                  <a:srgbClr val="333333"/>
                </a:solidFill>
                <a:effectLst/>
                <a:latin typeface="+mn-ea"/>
              </a:rPr>
              <a:t>3.</a:t>
            </a:r>
            <a:r>
              <a:rPr lang="zh-CN" altLang="en-US" sz="2400" b="1" i="0" dirty="0">
                <a:solidFill>
                  <a:srgbClr val="333333"/>
                </a:solidFill>
                <a:effectLst/>
                <a:latin typeface="+mn-ea"/>
              </a:rPr>
              <a:t>国有资本经营预算、社会保险基金预算</a:t>
            </a:r>
            <a:endParaRPr lang="zh-CN" altLang="en-US" sz="2400" b="0" i="0" dirty="0">
              <a:solidFill>
                <a:srgbClr val="333333"/>
              </a:solidFill>
              <a:effectLst/>
              <a:latin typeface="+mn-ea"/>
            </a:endParaRPr>
          </a:p>
          <a:p>
            <a:pPr indent="457200" algn="l">
              <a:lnSpc>
                <a:spcPct val="150000"/>
              </a:lnSpc>
            </a:pPr>
            <a:r>
              <a:rPr lang="zh-CN" altLang="en-US" sz="2400" b="1" i="0" dirty="0">
                <a:solidFill>
                  <a:srgbClr val="333333"/>
                </a:solidFill>
                <a:effectLst/>
                <a:latin typeface="+mn-ea"/>
              </a:rPr>
              <a:t>国有资本经营预算在地方财政中占比一般较小。</a:t>
            </a:r>
            <a:r>
              <a:rPr lang="zh-CN" altLang="en-US" sz="2400" b="0" i="0" dirty="0">
                <a:solidFill>
                  <a:srgbClr val="333333"/>
                </a:solidFill>
                <a:effectLst/>
                <a:latin typeface="+mn-ea"/>
              </a:rPr>
              <a:t>国有资本经营预算是对国有资本收益作出支出安排的收支预算，按照收支平衡的原则编制、不列赤字，并安排资金调入一般公共预算。</a:t>
            </a:r>
          </a:p>
          <a:p>
            <a:pPr indent="457200" algn="l">
              <a:lnSpc>
                <a:spcPct val="150000"/>
              </a:lnSpc>
            </a:pPr>
            <a:r>
              <a:rPr lang="zh-CN" altLang="en-US" sz="2400" b="1" i="0" dirty="0">
                <a:solidFill>
                  <a:srgbClr val="333333"/>
                </a:solidFill>
                <a:effectLst/>
                <a:latin typeface="+mn-ea"/>
              </a:rPr>
              <a:t>社保基金预算类似于“专款专用”，对地方财力贡献有限。</a:t>
            </a:r>
            <a:r>
              <a:rPr lang="zh-CN" altLang="en-US" sz="2400" b="0" i="0" dirty="0">
                <a:solidFill>
                  <a:srgbClr val="333333"/>
                </a:solidFill>
                <a:effectLst/>
                <a:latin typeface="+mn-ea"/>
              </a:rPr>
              <a:t>社保基金预算是对社会保险缴款、一般公共预算安排和其他方式筹集的资金，专项用于社会保险的收支预算。社保基金预算按照统筹层次和社会保险项目分别编制，做到收支平衡。一般情况下，社会保险基金预算不向外调出资金，类似于“专款专用”，因此虽然规模不小，但对地方政府财力贡献有限。</a:t>
            </a:r>
          </a:p>
        </p:txBody>
      </p:sp>
    </p:spTree>
    <p:extLst>
      <p:ext uri="{BB962C8B-B14F-4D97-AF65-F5344CB8AC3E}">
        <p14:creationId xmlns:p14="http://schemas.microsoft.com/office/powerpoint/2010/main" val="25424810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A70F08DB-AFDE-458E-96BE-F2999F4281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24273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EA00D9F7-A360-4B58-B476-E1D9B558DB9C}"/>
              </a:ext>
            </a:extLst>
          </p:cNvPr>
          <p:cNvSpPr txBox="1"/>
          <p:nvPr/>
        </p:nvSpPr>
        <p:spPr>
          <a:xfrm>
            <a:off x="328449" y="362230"/>
            <a:ext cx="9214944" cy="6133539"/>
          </a:xfrm>
          <a:prstGeom prst="rect">
            <a:avLst/>
          </a:prstGeom>
          <a:noFill/>
        </p:spPr>
        <p:txBody>
          <a:bodyPr wrap="square">
            <a:spAutoFit/>
          </a:bodyPr>
          <a:lstStyle/>
          <a:p>
            <a:pPr>
              <a:lnSpc>
                <a:spcPct val="150000"/>
              </a:lnSpc>
            </a:pPr>
            <a:r>
              <a:rPr lang="en-US" altLang="zh-CN" sz="2400" b="1" dirty="0">
                <a:effectLst/>
                <a:latin typeface="+mn-ea"/>
              </a:rPr>
              <a:t>4.</a:t>
            </a:r>
            <a:r>
              <a:rPr lang="zh-CN" altLang="en-US" sz="2400" b="1" dirty="0">
                <a:effectLst/>
                <a:latin typeface="+mn-ea"/>
              </a:rPr>
              <a:t>地方政府新增债务只能通过政府债券</a:t>
            </a:r>
            <a:endParaRPr lang="zh-CN" altLang="en-US" sz="2400" dirty="0">
              <a:effectLst/>
              <a:latin typeface="+mn-ea"/>
            </a:endParaRPr>
          </a:p>
          <a:p>
            <a:pPr indent="457200">
              <a:lnSpc>
                <a:spcPct val="150000"/>
              </a:lnSpc>
            </a:pPr>
            <a:r>
              <a:rPr lang="zh-CN" altLang="en-US" sz="2400" b="1" dirty="0">
                <a:effectLst/>
                <a:latin typeface="+mn-ea"/>
              </a:rPr>
              <a:t>地方政府新增举债只能采用发行政府债券方式，具体分为一般债券和专项债券。</a:t>
            </a:r>
            <a:r>
              <a:rPr lang="zh-CN" altLang="en-US" sz="2400" dirty="0">
                <a:effectLst/>
                <a:latin typeface="+mn-ea"/>
              </a:rPr>
              <a:t>根据</a:t>
            </a:r>
            <a:r>
              <a:rPr lang="en-US" altLang="zh-CN" sz="2400" dirty="0">
                <a:effectLst/>
                <a:latin typeface="+mn-ea"/>
              </a:rPr>
              <a:t>43</a:t>
            </a:r>
            <a:r>
              <a:rPr lang="zh-CN" altLang="en-US" sz="2400" dirty="0">
                <a:effectLst/>
                <a:latin typeface="+mn-ea"/>
              </a:rPr>
              <a:t>号文，省、自治区、直辖市政府可以适度举借债务，市县级政府确需举借债务的由省、自治区、直辖市政府代为举借。</a:t>
            </a:r>
            <a:r>
              <a:rPr lang="zh-CN" altLang="en-US" sz="2400" b="1" dirty="0">
                <a:effectLst/>
                <a:latin typeface="+mn-ea"/>
              </a:rPr>
              <a:t>地方政府举债采取政府债券方式。</a:t>
            </a:r>
            <a:endParaRPr lang="zh-CN" altLang="en-US" sz="2400" dirty="0">
              <a:effectLst/>
              <a:latin typeface="+mn-ea"/>
            </a:endParaRPr>
          </a:p>
          <a:p>
            <a:pPr indent="457200">
              <a:lnSpc>
                <a:spcPct val="150000"/>
              </a:lnSpc>
              <a:buFont typeface="Arial" panose="020B0604020202020204" pitchFamily="34" charset="0"/>
              <a:buChar char="•"/>
            </a:pPr>
            <a:r>
              <a:rPr lang="zh-CN" altLang="en-US" sz="2400" b="1" dirty="0">
                <a:effectLst/>
                <a:latin typeface="+mn-ea"/>
              </a:rPr>
              <a:t>没有收益的公益性事业</a:t>
            </a:r>
            <a:r>
              <a:rPr lang="zh-CN" altLang="en-US" sz="2400" dirty="0">
                <a:effectLst/>
                <a:latin typeface="+mn-ea"/>
              </a:rPr>
              <a:t>发展确需政府举借一般债务的，由地方政府发行一般债券融资，主要以一般公共预算收入偿还。</a:t>
            </a:r>
          </a:p>
          <a:p>
            <a:pPr indent="457200">
              <a:lnSpc>
                <a:spcPct val="150000"/>
              </a:lnSpc>
              <a:buFont typeface="Arial" panose="020B0604020202020204" pitchFamily="34" charset="0"/>
              <a:buChar char="•"/>
            </a:pPr>
            <a:r>
              <a:rPr lang="zh-CN" altLang="en-US" sz="2400" b="1" dirty="0">
                <a:effectLst/>
                <a:latin typeface="+mn-ea"/>
              </a:rPr>
              <a:t>有一定收益的公益性事业</a:t>
            </a:r>
            <a:r>
              <a:rPr lang="zh-CN" altLang="en-US" sz="2400" dirty="0">
                <a:effectLst/>
                <a:latin typeface="+mn-ea"/>
              </a:rPr>
              <a:t>发展确需政府举借专项债务的，由地方政府通过发行专项债券融资，以对应的政府性基金或专项收入偿还。</a:t>
            </a:r>
          </a:p>
          <a:p>
            <a:pPr>
              <a:lnSpc>
                <a:spcPct val="150000"/>
              </a:lnSpc>
            </a:pPr>
            <a:br>
              <a:rPr lang="zh-CN" altLang="en-US" sz="2400" dirty="0">
                <a:effectLst/>
                <a:latin typeface="+mn-ea"/>
              </a:rPr>
            </a:br>
            <a:endParaRPr lang="zh-CN" altLang="en-US" sz="2400" dirty="0">
              <a:latin typeface="+mn-ea"/>
            </a:endParaRPr>
          </a:p>
        </p:txBody>
      </p:sp>
    </p:spTree>
    <p:extLst>
      <p:ext uri="{BB962C8B-B14F-4D97-AF65-F5344CB8AC3E}">
        <p14:creationId xmlns:p14="http://schemas.microsoft.com/office/powerpoint/2010/main" val="32678419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2">
            <a:extLst>
              <a:ext uri="{FF2B5EF4-FFF2-40B4-BE49-F238E27FC236}">
                <a16:creationId xmlns:a16="http://schemas.microsoft.com/office/drawing/2014/main" id="{EF420D78-5BED-47C4-89C4-0767DD2AAF46}"/>
              </a:ext>
            </a:extLst>
          </p:cNvPr>
          <p:cNvSpPr>
            <a:spLocks noGrp="1"/>
          </p:cNvSpPr>
          <p:nvPr>
            <p:ph type="ftr" sz="quarter" idx="11"/>
          </p:nvPr>
        </p:nvSpPr>
        <p:spPr/>
        <p:txBody>
          <a:bodyPr/>
          <a:lstStyle/>
          <a:p>
            <a:r>
              <a:rPr lang="en-US" altLang="zh-CN"/>
              <a:t>.</a:t>
            </a:r>
          </a:p>
        </p:txBody>
      </p:sp>
      <p:sp>
        <p:nvSpPr>
          <p:cNvPr id="5" name="灯片编号占位符 3">
            <a:extLst>
              <a:ext uri="{FF2B5EF4-FFF2-40B4-BE49-F238E27FC236}">
                <a16:creationId xmlns:a16="http://schemas.microsoft.com/office/drawing/2014/main" id="{DD225FEC-DD3E-41DC-96AE-C5C2034CBABA}"/>
              </a:ext>
            </a:extLst>
          </p:cNvPr>
          <p:cNvSpPr>
            <a:spLocks noGrp="1"/>
          </p:cNvSpPr>
          <p:nvPr>
            <p:ph type="sldNum" sz="quarter" idx="12"/>
          </p:nvPr>
        </p:nvSpPr>
        <p:spPr/>
        <p:txBody>
          <a:bodyPr/>
          <a:lstStyle/>
          <a:p>
            <a:fld id="{06E952E0-0C30-4A82-BA1C-69CC3F0E3382}" type="slidenum">
              <a:rPr lang="zh-CN" altLang="en-US"/>
              <a:pPr/>
              <a:t>35</a:t>
            </a:fld>
            <a:endParaRPr lang="zh-CN" altLang="en-US"/>
          </a:p>
        </p:txBody>
      </p:sp>
      <p:sp>
        <p:nvSpPr>
          <p:cNvPr id="2524" name="Rectangle 2">
            <a:extLst>
              <a:ext uri="{FF2B5EF4-FFF2-40B4-BE49-F238E27FC236}">
                <a16:creationId xmlns:a16="http://schemas.microsoft.com/office/drawing/2014/main" id="{05031546-60F0-48B3-A94F-6F0AF14E078F}"/>
              </a:ext>
            </a:extLst>
          </p:cNvPr>
          <p:cNvSpPr>
            <a:spLocks noGrp="1" noChangeArrowheads="1"/>
          </p:cNvSpPr>
          <p:nvPr>
            <p:ph type="title" idx="4294967295"/>
          </p:nvPr>
        </p:nvSpPr>
        <p:spPr>
          <a:xfrm>
            <a:off x="3543300" y="451513"/>
            <a:ext cx="2665413" cy="695325"/>
          </a:xfrm>
          <a:ln/>
        </p:spPr>
        <p:txBody>
          <a:bodyPr/>
          <a:lstStyle/>
          <a:p>
            <a:pPr eaLnBrk="1" hangingPunct="1"/>
            <a:r>
              <a:rPr lang="en-US" altLang="zh-CN" sz="3200" dirty="0">
                <a:solidFill>
                  <a:schemeClr val="tx1"/>
                </a:solidFill>
                <a:latin typeface="方正姚体" panose="02010601030101010101" pitchFamily="2" charset="-122"/>
                <a:ea typeface="方正姚体" panose="02010601030101010101" pitchFamily="2" charset="-122"/>
              </a:rPr>
              <a:t>2. </a:t>
            </a:r>
            <a:r>
              <a:rPr lang="zh-CN" altLang="en-US" sz="3200" dirty="0">
                <a:solidFill>
                  <a:schemeClr val="tx1"/>
                </a:solidFill>
                <a:latin typeface="方正姚体" panose="02010601030101010101" pitchFamily="2" charset="-122"/>
                <a:ea typeface="方正姚体" panose="02010601030101010101" pitchFamily="2" charset="-122"/>
              </a:rPr>
              <a:t>预算年度</a:t>
            </a:r>
          </a:p>
        </p:txBody>
      </p:sp>
      <p:sp>
        <p:nvSpPr>
          <p:cNvPr id="2525" name="Rectangle 3">
            <a:extLst>
              <a:ext uri="{FF2B5EF4-FFF2-40B4-BE49-F238E27FC236}">
                <a16:creationId xmlns:a16="http://schemas.microsoft.com/office/drawing/2014/main" id="{23C35906-8726-4BE6-8B4F-217A0A41F8B8}"/>
              </a:ext>
            </a:extLst>
          </p:cNvPr>
          <p:cNvSpPr>
            <a:spLocks noGrp="1" noChangeArrowheads="1"/>
          </p:cNvSpPr>
          <p:nvPr>
            <p:ph type="body" idx="4294967295"/>
          </p:nvPr>
        </p:nvSpPr>
        <p:spPr>
          <a:xfrm>
            <a:off x="677334" y="1383856"/>
            <a:ext cx="8750300" cy="5022631"/>
          </a:xfrm>
          <a:ln/>
        </p:spPr>
        <p:txBody>
          <a:bodyPr>
            <a:normAutofit/>
          </a:bodyPr>
          <a:lstStyle/>
          <a:p>
            <a:pPr marL="0" indent="0">
              <a:lnSpc>
                <a:spcPct val="200000"/>
              </a:lnSpc>
            </a:pPr>
            <a:r>
              <a:rPr lang="zh-CN" altLang="en-US" sz="2400" dirty="0">
                <a:latin typeface="+mn-ea"/>
              </a:rPr>
              <a:t>预算年度，亦称作财政年度，是指编制和执行预算所应依据的法定时限，也就是预算收支起讫的有效期限</a:t>
            </a:r>
          </a:p>
          <a:p>
            <a:pPr marL="0" indent="0">
              <a:lnSpc>
                <a:spcPct val="200000"/>
              </a:lnSpc>
            </a:pPr>
            <a:r>
              <a:rPr lang="zh-CN" altLang="en-US" sz="2400" dirty="0">
                <a:latin typeface="+mn-ea"/>
              </a:rPr>
              <a:t>各国预算年度的起讫日期不尽相同：历年制、跨年制</a:t>
            </a:r>
            <a:endParaRPr lang="en-US" altLang="zh-CN" sz="2400" dirty="0">
              <a:latin typeface="+mn-ea"/>
            </a:endParaRPr>
          </a:p>
          <a:p>
            <a:pPr marL="0" indent="0">
              <a:lnSpc>
                <a:spcPct val="200000"/>
              </a:lnSpc>
              <a:buNone/>
            </a:pPr>
            <a:r>
              <a:rPr lang="zh-CN" altLang="en-US" sz="2400" dirty="0">
                <a:latin typeface="+mn-ea"/>
              </a:rPr>
              <a:t>①日历年度制</a:t>
            </a:r>
            <a:r>
              <a:rPr lang="en-US" altLang="zh-CN" sz="2400" dirty="0">
                <a:latin typeface="+mn-ea"/>
              </a:rPr>
              <a:t>,</a:t>
            </a:r>
            <a:r>
              <a:rPr lang="zh-CN" altLang="en-US" sz="2400" dirty="0">
                <a:latin typeface="+mn-ea"/>
              </a:rPr>
              <a:t>是指财政年度的起止期与年历始末相同，即公历</a:t>
            </a:r>
            <a:r>
              <a:rPr lang="en-US" altLang="zh-CN" sz="2400" dirty="0">
                <a:latin typeface="+mn-ea"/>
              </a:rPr>
              <a:t>1</a:t>
            </a:r>
            <a:r>
              <a:rPr lang="zh-CN" altLang="en-US" sz="2400" dirty="0">
                <a:latin typeface="+mn-ea"/>
              </a:rPr>
              <a:t>月</a:t>
            </a:r>
            <a:r>
              <a:rPr lang="en-US" altLang="zh-CN" sz="2400" dirty="0">
                <a:latin typeface="+mn-ea"/>
              </a:rPr>
              <a:t>1</a:t>
            </a:r>
            <a:r>
              <a:rPr lang="zh-CN" altLang="en-US" sz="2400" dirty="0">
                <a:latin typeface="+mn-ea"/>
              </a:rPr>
              <a:t>日起至</a:t>
            </a:r>
            <a:r>
              <a:rPr lang="en-US" altLang="zh-CN" sz="2400" dirty="0">
                <a:latin typeface="+mn-ea"/>
              </a:rPr>
              <a:t>12</a:t>
            </a:r>
            <a:r>
              <a:rPr lang="zh-CN" altLang="en-US" sz="2400" dirty="0">
                <a:latin typeface="+mn-ea"/>
              </a:rPr>
              <a:t>月</a:t>
            </a:r>
            <a:r>
              <a:rPr lang="en-US" altLang="zh-CN" sz="2400" dirty="0">
                <a:latin typeface="+mn-ea"/>
              </a:rPr>
              <a:t>31</a:t>
            </a:r>
            <a:r>
              <a:rPr lang="zh-CN" altLang="en-US" sz="2400" dirty="0">
                <a:latin typeface="+mn-ea"/>
              </a:rPr>
              <a:t>日止。使用日历年制有中国大陆、中国台湾、德国、法国、波兰、奥地利、匈牙利、朝鲜、南斯拉夫等。</a:t>
            </a:r>
          </a:p>
          <a:p>
            <a:pPr marL="0" indent="0">
              <a:lnSpc>
                <a:spcPct val="150000"/>
              </a:lnSpc>
              <a:buNone/>
            </a:pPr>
            <a:endParaRPr lang="en-US" altLang="zh-CN" sz="2400" dirty="0">
              <a:latin typeface="华文新魏" panose="02010800040101010101" pitchFamily="2" charset="-122"/>
              <a:ea typeface="华文新魏" panose="02010800040101010101" pitchFamily="2" charset="-122"/>
            </a:endParaRPr>
          </a:p>
          <a:p>
            <a:pPr marL="0" indent="0">
              <a:lnSpc>
                <a:spcPct val="150000"/>
              </a:lnSpc>
            </a:pPr>
            <a:endParaRPr lang="zh-CN" altLang="en-US" sz="2400" dirty="0">
              <a:latin typeface="华文新魏" panose="02010800040101010101" pitchFamily="2" charset="-122"/>
              <a:ea typeface="华文新魏"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2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095EEF01-485C-4D40-85E3-9594209C4707}"/>
              </a:ext>
            </a:extLst>
          </p:cNvPr>
          <p:cNvSpPr txBox="1"/>
          <p:nvPr/>
        </p:nvSpPr>
        <p:spPr>
          <a:xfrm>
            <a:off x="327699" y="371259"/>
            <a:ext cx="9089571" cy="5902706"/>
          </a:xfrm>
          <a:prstGeom prst="rect">
            <a:avLst/>
          </a:prstGeom>
          <a:noFill/>
        </p:spPr>
        <p:txBody>
          <a:bodyPr wrap="square">
            <a:spAutoFit/>
          </a:bodyPr>
          <a:lstStyle/>
          <a:p>
            <a:pPr>
              <a:lnSpc>
                <a:spcPct val="200000"/>
              </a:lnSpc>
            </a:pPr>
            <a:r>
              <a:rPr lang="zh-CN" altLang="en-US" sz="2400" dirty="0">
                <a:latin typeface="+mn-ea"/>
              </a:rPr>
              <a:t>②跨日历年度制，是指财政年度起止期与年历始末不相同，如英国、日本、加拿大、印度、香港等国家和地区是自</a:t>
            </a:r>
            <a:r>
              <a:rPr lang="en-US" altLang="zh-CN" sz="2400" dirty="0">
                <a:latin typeface="+mn-ea"/>
              </a:rPr>
              <a:t>4</a:t>
            </a:r>
            <a:r>
              <a:rPr lang="zh-CN" altLang="en-US" sz="2400" dirty="0">
                <a:latin typeface="+mn-ea"/>
              </a:rPr>
              <a:t>月</a:t>
            </a:r>
            <a:r>
              <a:rPr lang="en-US" altLang="zh-CN" sz="2400" dirty="0">
                <a:latin typeface="+mn-ea"/>
              </a:rPr>
              <a:t>1</a:t>
            </a:r>
            <a:r>
              <a:rPr lang="zh-CN" altLang="en-US" sz="2400" dirty="0">
                <a:latin typeface="+mn-ea"/>
              </a:rPr>
              <a:t>日起至次年</a:t>
            </a:r>
            <a:r>
              <a:rPr lang="en-US" altLang="zh-CN" sz="2400" dirty="0">
                <a:latin typeface="+mn-ea"/>
              </a:rPr>
              <a:t>3</a:t>
            </a:r>
            <a:r>
              <a:rPr lang="zh-CN" altLang="en-US" sz="2400" dirty="0">
                <a:latin typeface="+mn-ea"/>
              </a:rPr>
              <a:t>月</a:t>
            </a:r>
            <a:r>
              <a:rPr lang="en-US" altLang="zh-CN" sz="2400" dirty="0">
                <a:latin typeface="+mn-ea"/>
              </a:rPr>
              <a:t>31</a:t>
            </a:r>
            <a:r>
              <a:rPr lang="zh-CN" altLang="en-US" sz="2400" dirty="0">
                <a:latin typeface="+mn-ea"/>
              </a:rPr>
              <a:t>日止</a:t>
            </a:r>
            <a:r>
              <a:rPr lang="en-US" altLang="zh-CN" sz="2400" dirty="0">
                <a:latin typeface="+mn-ea"/>
              </a:rPr>
              <a:t>;</a:t>
            </a:r>
            <a:r>
              <a:rPr lang="zh-CN" altLang="en-US" sz="2400" dirty="0">
                <a:latin typeface="+mn-ea"/>
              </a:rPr>
              <a:t>瑞典、埃及、澳大利亚、巴基斯坦、孟加拉国、苏丹等国家是自</a:t>
            </a:r>
            <a:r>
              <a:rPr lang="en-US" altLang="zh-CN" sz="2400" dirty="0">
                <a:latin typeface="+mn-ea"/>
              </a:rPr>
              <a:t>7</a:t>
            </a:r>
            <a:r>
              <a:rPr lang="zh-CN" altLang="en-US" sz="2400" dirty="0">
                <a:latin typeface="+mn-ea"/>
              </a:rPr>
              <a:t>月</a:t>
            </a:r>
            <a:r>
              <a:rPr lang="en-US" altLang="zh-CN" sz="2400" dirty="0">
                <a:latin typeface="+mn-ea"/>
              </a:rPr>
              <a:t>1</a:t>
            </a:r>
            <a:r>
              <a:rPr lang="zh-CN" altLang="en-US" sz="2400" dirty="0">
                <a:latin typeface="+mn-ea"/>
              </a:rPr>
              <a:t>日起至次年</a:t>
            </a:r>
            <a:r>
              <a:rPr lang="en-US" altLang="zh-CN" sz="2400" dirty="0">
                <a:latin typeface="+mn-ea"/>
              </a:rPr>
              <a:t>6</a:t>
            </a:r>
            <a:r>
              <a:rPr lang="zh-CN" altLang="en-US" sz="2400" dirty="0">
                <a:latin typeface="+mn-ea"/>
              </a:rPr>
              <a:t>月</a:t>
            </a:r>
            <a:r>
              <a:rPr lang="en-US" altLang="zh-CN" sz="2400" dirty="0">
                <a:latin typeface="+mn-ea"/>
              </a:rPr>
              <a:t>30</a:t>
            </a:r>
            <a:r>
              <a:rPr lang="zh-CN" altLang="en-US" sz="2400" dirty="0">
                <a:latin typeface="+mn-ea"/>
              </a:rPr>
              <a:t>日止；美国在</a:t>
            </a:r>
            <a:r>
              <a:rPr lang="en-US" altLang="zh-CN" sz="2400" dirty="0">
                <a:latin typeface="+mn-ea"/>
              </a:rPr>
              <a:t>1976</a:t>
            </a:r>
            <a:r>
              <a:rPr lang="zh-CN" altLang="en-US" sz="2400" dirty="0">
                <a:latin typeface="+mn-ea"/>
              </a:rPr>
              <a:t>年以前是自</a:t>
            </a:r>
            <a:r>
              <a:rPr lang="en-US" altLang="zh-CN" sz="2400" dirty="0">
                <a:latin typeface="+mn-ea"/>
              </a:rPr>
              <a:t>7</a:t>
            </a:r>
            <a:r>
              <a:rPr lang="zh-CN" altLang="en-US" sz="2400" dirty="0">
                <a:latin typeface="+mn-ea"/>
              </a:rPr>
              <a:t>月</a:t>
            </a:r>
            <a:r>
              <a:rPr lang="en-US" altLang="zh-CN" sz="2400" dirty="0">
                <a:latin typeface="+mn-ea"/>
              </a:rPr>
              <a:t>1</a:t>
            </a:r>
            <a:r>
              <a:rPr lang="zh-CN" altLang="en-US" sz="2400" dirty="0">
                <a:latin typeface="+mn-ea"/>
              </a:rPr>
              <a:t>日起至次年</a:t>
            </a:r>
            <a:r>
              <a:rPr lang="en-US" altLang="zh-CN" sz="2400" dirty="0">
                <a:latin typeface="+mn-ea"/>
              </a:rPr>
              <a:t>6</a:t>
            </a:r>
            <a:r>
              <a:rPr lang="zh-CN" altLang="en-US" sz="2400" dirty="0">
                <a:latin typeface="+mn-ea"/>
              </a:rPr>
              <a:t>月</a:t>
            </a:r>
            <a:r>
              <a:rPr lang="en-US" altLang="zh-CN" sz="2400" dirty="0">
                <a:latin typeface="+mn-ea"/>
              </a:rPr>
              <a:t>30</a:t>
            </a:r>
            <a:r>
              <a:rPr lang="zh-CN" altLang="en-US" sz="2400" dirty="0">
                <a:latin typeface="+mn-ea"/>
              </a:rPr>
              <a:t>日止</a:t>
            </a:r>
            <a:r>
              <a:rPr lang="en-US" altLang="zh-CN" sz="2400" dirty="0">
                <a:latin typeface="+mn-ea"/>
              </a:rPr>
              <a:t>,1976</a:t>
            </a:r>
            <a:r>
              <a:rPr lang="zh-CN" altLang="en-US" sz="2400" dirty="0">
                <a:latin typeface="+mn-ea"/>
              </a:rPr>
              <a:t>年以后改为自</a:t>
            </a:r>
            <a:r>
              <a:rPr lang="en-US" altLang="zh-CN" sz="2400" dirty="0">
                <a:latin typeface="+mn-ea"/>
              </a:rPr>
              <a:t>10</a:t>
            </a:r>
            <a:r>
              <a:rPr lang="zh-CN" altLang="en-US" sz="2400" dirty="0">
                <a:latin typeface="+mn-ea"/>
              </a:rPr>
              <a:t>月</a:t>
            </a:r>
            <a:r>
              <a:rPr lang="en-US" altLang="zh-CN" sz="2400" dirty="0">
                <a:latin typeface="+mn-ea"/>
              </a:rPr>
              <a:t>1</a:t>
            </a:r>
            <a:r>
              <a:rPr lang="zh-CN" altLang="en-US" sz="2400" dirty="0">
                <a:latin typeface="+mn-ea"/>
              </a:rPr>
              <a:t>日起至次年</a:t>
            </a:r>
            <a:r>
              <a:rPr lang="en-US" altLang="zh-CN" sz="2400" dirty="0">
                <a:latin typeface="+mn-ea"/>
              </a:rPr>
              <a:t>9</a:t>
            </a:r>
            <a:r>
              <a:rPr lang="zh-CN" altLang="en-US" sz="2400" dirty="0">
                <a:latin typeface="+mn-ea"/>
              </a:rPr>
              <a:t>月</a:t>
            </a:r>
            <a:r>
              <a:rPr lang="en-US" altLang="zh-CN" sz="2400" dirty="0">
                <a:latin typeface="+mn-ea"/>
              </a:rPr>
              <a:t>30</a:t>
            </a:r>
            <a:r>
              <a:rPr lang="zh-CN" altLang="en-US" sz="2400" dirty="0">
                <a:latin typeface="+mn-ea"/>
              </a:rPr>
              <a:t>日止。由</a:t>
            </a:r>
            <a:r>
              <a:rPr lang="en-US" altLang="zh-CN" sz="2400" dirty="0">
                <a:latin typeface="+mn-ea"/>
              </a:rPr>
              <a:t>10</a:t>
            </a:r>
            <a:r>
              <a:rPr lang="zh-CN" altLang="en-US" sz="2400" dirty="0">
                <a:latin typeface="+mn-ea"/>
              </a:rPr>
              <a:t>月</a:t>
            </a:r>
            <a:r>
              <a:rPr lang="en-US" altLang="zh-CN" sz="2400" dirty="0">
                <a:latin typeface="+mn-ea"/>
              </a:rPr>
              <a:t>1</a:t>
            </a:r>
            <a:r>
              <a:rPr lang="zh-CN" altLang="en-US" sz="2400" dirty="0">
                <a:latin typeface="+mn-ea"/>
              </a:rPr>
              <a:t>日起的还有：泰国、尼日利亚等。沙特阿拉伯、尼泊尔等国家的财政年度则是实行浮动制度，沙特阿拉伯根据</a:t>
            </a:r>
            <a:r>
              <a:rPr lang="en-US" altLang="zh-CN" sz="2400" dirty="0" err="1">
                <a:latin typeface="+mn-ea"/>
              </a:rPr>
              <a:t>Hajra</a:t>
            </a:r>
            <a:r>
              <a:rPr lang="zh-CN" altLang="en-US" sz="2400" dirty="0">
                <a:latin typeface="+mn-ea"/>
              </a:rPr>
              <a:t>历编制预算</a:t>
            </a:r>
            <a:r>
              <a:rPr lang="en-US" altLang="zh-CN" sz="2400" dirty="0">
                <a:latin typeface="+mn-ea"/>
              </a:rPr>
              <a:t>,</a:t>
            </a:r>
            <a:r>
              <a:rPr lang="zh-CN" altLang="en-US" sz="2400" dirty="0">
                <a:latin typeface="+mn-ea"/>
              </a:rPr>
              <a:t>其每一年度预算的起止日期和时间周期长短是不相同的。</a:t>
            </a:r>
          </a:p>
        </p:txBody>
      </p:sp>
    </p:spTree>
    <p:extLst>
      <p:ext uri="{BB962C8B-B14F-4D97-AF65-F5344CB8AC3E}">
        <p14:creationId xmlns:p14="http://schemas.microsoft.com/office/powerpoint/2010/main" val="3815718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BF865BE1-9354-4A58-B203-C85EB2C147C8}"/>
              </a:ext>
            </a:extLst>
          </p:cNvPr>
          <p:cNvSpPr txBox="1"/>
          <p:nvPr/>
        </p:nvSpPr>
        <p:spPr>
          <a:xfrm>
            <a:off x="1053662" y="1034140"/>
            <a:ext cx="8037785" cy="4425379"/>
          </a:xfrm>
          <a:prstGeom prst="rect">
            <a:avLst/>
          </a:prstGeom>
          <a:noFill/>
        </p:spPr>
        <p:txBody>
          <a:bodyPr wrap="square">
            <a:spAutoFit/>
          </a:bodyPr>
          <a:lstStyle/>
          <a:p>
            <a:pPr>
              <a:lnSpc>
                <a:spcPct val="200000"/>
              </a:lnSpc>
            </a:pPr>
            <a:r>
              <a:rPr lang="zh-CN" altLang="en-US" sz="2400" dirty="0">
                <a:latin typeface="+mn-ea"/>
              </a:rPr>
              <a:t>      财政年度的名称，采用日历年度制的，依公元的年份而定，如</a:t>
            </a:r>
            <a:r>
              <a:rPr lang="en-US" altLang="zh-CN" sz="2400" dirty="0">
                <a:latin typeface="+mn-ea"/>
              </a:rPr>
              <a:t>1991</a:t>
            </a:r>
            <a:r>
              <a:rPr lang="zh-CN" altLang="en-US" sz="2400" dirty="0">
                <a:latin typeface="+mn-ea"/>
              </a:rPr>
              <a:t>年</a:t>
            </a:r>
            <a:r>
              <a:rPr lang="en-US" altLang="zh-CN" sz="2400" dirty="0">
                <a:latin typeface="+mn-ea"/>
              </a:rPr>
              <a:t>1</a:t>
            </a:r>
            <a:r>
              <a:rPr lang="zh-CN" altLang="en-US" sz="2400" dirty="0">
                <a:latin typeface="+mn-ea"/>
              </a:rPr>
              <a:t>月</a:t>
            </a:r>
            <a:r>
              <a:rPr lang="en-US" altLang="zh-CN" sz="2400" dirty="0">
                <a:latin typeface="+mn-ea"/>
              </a:rPr>
              <a:t>1</a:t>
            </a:r>
            <a:r>
              <a:rPr lang="zh-CN" altLang="en-US" sz="2400" dirty="0">
                <a:latin typeface="+mn-ea"/>
              </a:rPr>
              <a:t>日起到同年</a:t>
            </a:r>
            <a:r>
              <a:rPr lang="en-US" altLang="zh-CN" sz="2400" dirty="0">
                <a:latin typeface="+mn-ea"/>
              </a:rPr>
              <a:t>12</a:t>
            </a:r>
            <a:r>
              <a:rPr lang="zh-CN" altLang="en-US" sz="2400" dirty="0">
                <a:latin typeface="+mn-ea"/>
              </a:rPr>
              <a:t>月</a:t>
            </a:r>
            <a:r>
              <a:rPr lang="en-US" altLang="zh-CN" sz="2400" dirty="0">
                <a:latin typeface="+mn-ea"/>
              </a:rPr>
              <a:t>31</a:t>
            </a:r>
            <a:r>
              <a:rPr lang="zh-CN" altLang="en-US" sz="2400" dirty="0">
                <a:latin typeface="+mn-ea"/>
              </a:rPr>
              <a:t>日止称为</a:t>
            </a:r>
            <a:r>
              <a:rPr lang="en-US" altLang="zh-CN" sz="2400" dirty="0">
                <a:latin typeface="+mn-ea"/>
              </a:rPr>
              <a:t>1991</a:t>
            </a:r>
            <a:r>
              <a:rPr lang="zh-CN" altLang="en-US" sz="2400" dirty="0">
                <a:latin typeface="+mn-ea"/>
              </a:rPr>
              <a:t>财政年度。采用跨日历年度制的，一般以财政年度终止日所属的年份为该期间的财政年度名称，如</a:t>
            </a:r>
            <a:r>
              <a:rPr lang="en-US" altLang="zh-CN" sz="2400" dirty="0">
                <a:latin typeface="+mn-ea"/>
              </a:rPr>
              <a:t>1991</a:t>
            </a:r>
            <a:r>
              <a:rPr lang="zh-CN" altLang="en-US" sz="2400" dirty="0">
                <a:latin typeface="+mn-ea"/>
              </a:rPr>
              <a:t>年</a:t>
            </a:r>
            <a:r>
              <a:rPr lang="en-US" altLang="zh-CN" sz="2400" dirty="0">
                <a:latin typeface="+mn-ea"/>
              </a:rPr>
              <a:t>10</a:t>
            </a:r>
            <a:r>
              <a:rPr lang="zh-CN" altLang="en-US" sz="2400" dirty="0">
                <a:latin typeface="+mn-ea"/>
              </a:rPr>
              <a:t>月</a:t>
            </a:r>
            <a:r>
              <a:rPr lang="en-US" altLang="zh-CN" sz="2400" dirty="0">
                <a:latin typeface="+mn-ea"/>
              </a:rPr>
              <a:t>1</a:t>
            </a:r>
            <a:r>
              <a:rPr lang="zh-CN" altLang="en-US" sz="2400" dirty="0">
                <a:latin typeface="+mn-ea"/>
              </a:rPr>
              <a:t>日起至次年</a:t>
            </a:r>
            <a:r>
              <a:rPr lang="en-US" altLang="zh-CN" sz="2400" dirty="0">
                <a:latin typeface="+mn-ea"/>
              </a:rPr>
              <a:t>9</a:t>
            </a:r>
            <a:r>
              <a:rPr lang="zh-CN" altLang="en-US" sz="2400" dirty="0">
                <a:latin typeface="+mn-ea"/>
              </a:rPr>
              <a:t>月</a:t>
            </a:r>
            <a:r>
              <a:rPr lang="en-US" altLang="zh-CN" sz="2400" dirty="0">
                <a:latin typeface="+mn-ea"/>
              </a:rPr>
              <a:t>30</a:t>
            </a:r>
            <a:r>
              <a:rPr lang="zh-CN" altLang="en-US" sz="2400" dirty="0">
                <a:latin typeface="+mn-ea"/>
              </a:rPr>
              <a:t>日止，称为</a:t>
            </a:r>
            <a:r>
              <a:rPr lang="en-US" altLang="zh-CN" sz="2400" dirty="0">
                <a:latin typeface="+mn-ea"/>
              </a:rPr>
              <a:t>1992</a:t>
            </a:r>
            <a:r>
              <a:rPr lang="zh-CN" altLang="en-US" sz="2400" dirty="0">
                <a:latin typeface="+mn-ea"/>
              </a:rPr>
              <a:t>财政年度；如涉及法律程序时，则应称作</a:t>
            </a:r>
            <a:r>
              <a:rPr lang="en-US" altLang="zh-CN" sz="2400" dirty="0">
                <a:latin typeface="+mn-ea"/>
              </a:rPr>
              <a:t>1991—1992</a:t>
            </a:r>
            <a:r>
              <a:rPr lang="zh-CN" altLang="en-US" sz="2400" dirty="0">
                <a:latin typeface="+mn-ea"/>
              </a:rPr>
              <a:t>年财政年度。</a:t>
            </a:r>
          </a:p>
        </p:txBody>
      </p:sp>
    </p:spTree>
    <p:extLst>
      <p:ext uri="{BB962C8B-B14F-4D97-AF65-F5344CB8AC3E}">
        <p14:creationId xmlns:p14="http://schemas.microsoft.com/office/powerpoint/2010/main" val="354079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7E13BB59-6E0E-4FA7-A6ED-C26368F142EF}"/>
              </a:ext>
            </a:extLst>
          </p:cNvPr>
          <p:cNvSpPr txBox="1"/>
          <p:nvPr/>
        </p:nvSpPr>
        <p:spPr>
          <a:xfrm>
            <a:off x="212834" y="369499"/>
            <a:ext cx="9635358" cy="5902706"/>
          </a:xfrm>
          <a:prstGeom prst="rect">
            <a:avLst/>
          </a:prstGeom>
          <a:noFill/>
        </p:spPr>
        <p:txBody>
          <a:bodyPr wrap="square">
            <a:spAutoFit/>
          </a:bodyPr>
          <a:lstStyle/>
          <a:p>
            <a:pPr>
              <a:lnSpc>
                <a:spcPct val="200000"/>
              </a:lnSpc>
            </a:pPr>
            <a:r>
              <a:rPr lang="zh-CN" altLang="en-US" sz="2400" dirty="0">
                <a:latin typeface="+mn-ea"/>
              </a:rPr>
              <a:t>       世界各国财政年度起止日期的确定主要取决于本国国情、历史和传统习惯以及财政管理需要等因素，如：</a:t>
            </a:r>
          </a:p>
          <a:p>
            <a:pPr>
              <a:lnSpc>
                <a:spcPct val="200000"/>
              </a:lnSpc>
            </a:pPr>
            <a:r>
              <a:rPr lang="zh-CN" altLang="en-US" sz="2400" dirty="0">
                <a:latin typeface="+mn-ea"/>
              </a:rPr>
              <a:t>①立法机构会议召开的时间</a:t>
            </a:r>
            <a:r>
              <a:rPr lang="en-US" altLang="zh-CN" sz="2400" dirty="0">
                <a:latin typeface="+mn-ea"/>
              </a:rPr>
              <a:t>,</a:t>
            </a:r>
            <a:r>
              <a:rPr lang="zh-CN" altLang="en-US" sz="2400" dirty="0">
                <a:latin typeface="+mn-ea"/>
              </a:rPr>
              <a:t>以便在会议期间审议和通过预算法案</a:t>
            </a:r>
            <a:r>
              <a:rPr lang="en-US" altLang="zh-CN" sz="2400" dirty="0">
                <a:latin typeface="+mn-ea"/>
              </a:rPr>
              <a:t>;</a:t>
            </a:r>
          </a:p>
          <a:p>
            <a:pPr>
              <a:lnSpc>
                <a:spcPct val="200000"/>
              </a:lnSpc>
            </a:pPr>
            <a:r>
              <a:rPr lang="en-US" altLang="zh-CN" sz="2400" dirty="0">
                <a:latin typeface="+mn-ea"/>
              </a:rPr>
              <a:t>②</a:t>
            </a:r>
            <a:r>
              <a:rPr lang="zh-CN" altLang="en-US" sz="2400" dirty="0">
                <a:latin typeface="+mn-ea"/>
              </a:rPr>
              <a:t>年度开始正值税收旺季，以利于执行新的预算；</a:t>
            </a:r>
          </a:p>
          <a:p>
            <a:pPr>
              <a:lnSpc>
                <a:spcPct val="200000"/>
              </a:lnSpc>
            </a:pPr>
            <a:r>
              <a:rPr lang="zh-CN" altLang="en-US" sz="2400" dirty="0">
                <a:latin typeface="+mn-ea"/>
              </a:rPr>
              <a:t>③保持政府、税收、公司及国家的统计资料汇编年度的一致性；</a:t>
            </a:r>
          </a:p>
          <a:p>
            <a:pPr>
              <a:lnSpc>
                <a:spcPct val="200000"/>
              </a:lnSpc>
            </a:pPr>
            <a:r>
              <a:rPr lang="zh-CN" altLang="en-US" sz="2400" dirty="0">
                <a:latin typeface="+mn-ea"/>
              </a:rPr>
              <a:t>④适应农业种植和收成季节；</a:t>
            </a:r>
          </a:p>
          <a:p>
            <a:pPr>
              <a:lnSpc>
                <a:spcPct val="200000"/>
              </a:lnSpc>
            </a:pPr>
            <a:r>
              <a:rPr lang="zh-CN" altLang="en-US" sz="2400" dirty="0">
                <a:latin typeface="+mn-ea"/>
              </a:rPr>
              <a:t>⑤原属殖民地或附属国的国家，一般历史地沿用其宗主国的财政年度；</a:t>
            </a:r>
          </a:p>
          <a:p>
            <a:pPr>
              <a:lnSpc>
                <a:spcPct val="200000"/>
              </a:lnSpc>
            </a:pPr>
            <a:r>
              <a:rPr lang="zh-CN" altLang="en-US" sz="2400" dirty="0">
                <a:latin typeface="+mn-ea"/>
              </a:rPr>
              <a:t>⑥宗教因素，等等。</a:t>
            </a:r>
          </a:p>
        </p:txBody>
      </p:sp>
    </p:spTree>
    <p:extLst>
      <p:ext uri="{BB962C8B-B14F-4D97-AF65-F5344CB8AC3E}">
        <p14:creationId xmlns:p14="http://schemas.microsoft.com/office/powerpoint/2010/main" val="29284377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2">
            <a:extLst>
              <a:ext uri="{FF2B5EF4-FFF2-40B4-BE49-F238E27FC236}">
                <a16:creationId xmlns:a16="http://schemas.microsoft.com/office/drawing/2014/main" id="{703F6D4A-147C-404A-B844-AA27F8529302}"/>
              </a:ext>
            </a:extLst>
          </p:cNvPr>
          <p:cNvSpPr>
            <a:spLocks noGrp="1"/>
          </p:cNvSpPr>
          <p:nvPr>
            <p:ph type="ftr" sz="quarter" idx="11"/>
          </p:nvPr>
        </p:nvSpPr>
        <p:spPr/>
        <p:txBody>
          <a:bodyPr/>
          <a:lstStyle/>
          <a:p>
            <a:r>
              <a:rPr lang="en-US" altLang="zh-CN"/>
              <a:t>.</a:t>
            </a:r>
          </a:p>
        </p:txBody>
      </p:sp>
      <p:sp>
        <p:nvSpPr>
          <p:cNvPr id="5" name="灯片编号占位符 3">
            <a:extLst>
              <a:ext uri="{FF2B5EF4-FFF2-40B4-BE49-F238E27FC236}">
                <a16:creationId xmlns:a16="http://schemas.microsoft.com/office/drawing/2014/main" id="{AC9218E3-E85D-40A7-AD49-055660535750}"/>
              </a:ext>
            </a:extLst>
          </p:cNvPr>
          <p:cNvSpPr>
            <a:spLocks noGrp="1"/>
          </p:cNvSpPr>
          <p:nvPr>
            <p:ph type="sldNum" sz="quarter" idx="12"/>
          </p:nvPr>
        </p:nvSpPr>
        <p:spPr/>
        <p:txBody>
          <a:bodyPr/>
          <a:lstStyle/>
          <a:p>
            <a:fld id="{EB7904A9-0661-4F13-87DD-34C37DCB6E3D}" type="slidenum">
              <a:rPr lang="zh-CN" altLang="en-US"/>
              <a:pPr/>
              <a:t>39</a:t>
            </a:fld>
            <a:endParaRPr lang="zh-CN" altLang="en-US"/>
          </a:p>
        </p:txBody>
      </p:sp>
      <p:sp>
        <p:nvSpPr>
          <p:cNvPr id="2528" name="Rectangle 2">
            <a:extLst>
              <a:ext uri="{FF2B5EF4-FFF2-40B4-BE49-F238E27FC236}">
                <a16:creationId xmlns:a16="http://schemas.microsoft.com/office/drawing/2014/main" id="{64CD7C78-A7CF-40E3-91DC-AE003F563732}"/>
              </a:ext>
            </a:extLst>
          </p:cNvPr>
          <p:cNvSpPr>
            <a:spLocks noGrp="1" noChangeArrowheads="1"/>
          </p:cNvSpPr>
          <p:nvPr>
            <p:ph type="title" idx="4294967295"/>
          </p:nvPr>
        </p:nvSpPr>
        <p:spPr>
          <a:xfrm>
            <a:off x="3157008" y="352425"/>
            <a:ext cx="3817938" cy="768350"/>
          </a:xfrm>
          <a:ln/>
        </p:spPr>
        <p:txBody>
          <a:bodyPr/>
          <a:lstStyle/>
          <a:p>
            <a:pPr eaLnBrk="1" hangingPunct="1"/>
            <a:r>
              <a:rPr lang="en-US" altLang="zh-CN" sz="3200" dirty="0">
                <a:solidFill>
                  <a:schemeClr val="tx1"/>
                </a:solidFill>
                <a:latin typeface="方正姚体" panose="02010601030101010101" pitchFamily="2" charset="-122"/>
                <a:ea typeface="方正姚体" panose="02010601030101010101" pitchFamily="2" charset="-122"/>
              </a:rPr>
              <a:t>3. </a:t>
            </a:r>
            <a:r>
              <a:rPr lang="zh-CN" altLang="en-US" sz="3200" dirty="0">
                <a:solidFill>
                  <a:schemeClr val="tx1"/>
                </a:solidFill>
                <a:latin typeface="方正姚体" panose="02010601030101010101" pitchFamily="2" charset="-122"/>
                <a:ea typeface="方正姚体" panose="02010601030101010101" pitchFamily="2" charset="-122"/>
              </a:rPr>
              <a:t>公共预算的分类</a:t>
            </a:r>
          </a:p>
        </p:txBody>
      </p:sp>
      <p:sp>
        <p:nvSpPr>
          <p:cNvPr id="2529" name="Rectangle 3">
            <a:extLst>
              <a:ext uri="{FF2B5EF4-FFF2-40B4-BE49-F238E27FC236}">
                <a16:creationId xmlns:a16="http://schemas.microsoft.com/office/drawing/2014/main" id="{5040A23F-AE96-4124-B404-F9331FDC0785}"/>
              </a:ext>
            </a:extLst>
          </p:cNvPr>
          <p:cNvSpPr>
            <a:spLocks noGrp="1" noChangeArrowheads="1"/>
          </p:cNvSpPr>
          <p:nvPr>
            <p:ph type="body" idx="4294967295"/>
          </p:nvPr>
        </p:nvSpPr>
        <p:spPr>
          <a:xfrm>
            <a:off x="228601" y="1422400"/>
            <a:ext cx="9535510" cy="5292725"/>
          </a:xfrm>
          <a:ln/>
        </p:spPr>
        <p:txBody>
          <a:bodyPr>
            <a:normAutofit/>
          </a:bodyPr>
          <a:lstStyle/>
          <a:p>
            <a:pPr marL="0" indent="0">
              <a:lnSpc>
                <a:spcPct val="150000"/>
              </a:lnSpc>
            </a:pPr>
            <a:r>
              <a:rPr lang="zh-CN" altLang="en-US" sz="2400" dirty="0">
                <a:latin typeface="华文新魏" panose="02010800040101010101" pitchFamily="2" charset="-122"/>
                <a:ea typeface="华文新魏" panose="02010800040101010101" pitchFamily="2" charset="-122"/>
              </a:rPr>
              <a:t>公共预算在技术操作上要解决的主要是两个方面的问题：一是计划表格的安排；二是计划指标（数字）的确定。前者通常称为公共预算的形式，后者则是公共预算的内容</a:t>
            </a:r>
          </a:p>
          <a:p>
            <a:pPr marL="0" indent="0">
              <a:lnSpc>
                <a:spcPct val="150000"/>
              </a:lnSpc>
            </a:pPr>
            <a:r>
              <a:rPr lang="zh-CN" altLang="en-US" sz="2400" dirty="0">
                <a:latin typeface="华文新魏" panose="02010800040101010101" pitchFamily="2" charset="-122"/>
                <a:ea typeface="华文新魏" panose="02010800040101010101" pitchFamily="2" charset="-122"/>
              </a:rPr>
              <a:t>以形式上的差别为依据，公共预算可分为单式预算和复式预算</a:t>
            </a:r>
          </a:p>
          <a:p>
            <a:pPr marL="0" indent="0">
              <a:lnSpc>
                <a:spcPct val="150000"/>
              </a:lnSpc>
            </a:pPr>
            <a:r>
              <a:rPr lang="zh-CN" altLang="en-US" sz="2400" dirty="0">
                <a:latin typeface="华文新魏" panose="02010800040101010101" pitchFamily="2" charset="-122"/>
                <a:ea typeface="华文新魏" panose="02010800040101010101" pitchFamily="2" charset="-122"/>
              </a:rPr>
              <a:t>以内容上的差别为依据，公共预算可分为增量预算和零基预算</a:t>
            </a:r>
          </a:p>
          <a:p>
            <a:pPr marL="0" indent="0">
              <a:lnSpc>
                <a:spcPct val="150000"/>
              </a:lnSpc>
            </a:pPr>
            <a:r>
              <a:rPr lang="zh-CN" altLang="en-US" sz="2400" dirty="0">
                <a:latin typeface="华文新魏" panose="02010800040101010101" pitchFamily="2" charset="-122"/>
                <a:ea typeface="华文新魏" panose="02010800040101010101" pitchFamily="2" charset="-122"/>
              </a:rPr>
              <a:t>目前各国普遍采用的，无论是单式预算，还是复式预算，仍主要是增量预算法。</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0E379994-9139-B998-A577-A0B574010FEA}"/>
              </a:ext>
            </a:extLst>
          </p:cNvPr>
          <p:cNvSpPr txBox="1"/>
          <p:nvPr/>
        </p:nvSpPr>
        <p:spPr>
          <a:xfrm>
            <a:off x="1663263" y="1100987"/>
            <a:ext cx="6101254" cy="954107"/>
          </a:xfrm>
          <a:prstGeom prst="rect">
            <a:avLst/>
          </a:prstGeom>
          <a:noFill/>
        </p:spPr>
        <p:txBody>
          <a:bodyPr wrap="square">
            <a:spAutoFit/>
          </a:bodyPr>
          <a:lstStyle/>
          <a:p>
            <a:r>
              <a:rPr lang="zh-CN" altLang="en-US" sz="2800" dirty="0">
                <a:hlinkClick r:id="rId2"/>
              </a:rPr>
              <a:t>习近平时隔五年再访欧洲：战略考量、外交布局与中欧关系前景</a:t>
            </a:r>
            <a:endParaRPr lang="zh-CN" altLang="en-US" sz="2800" dirty="0"/>
          </a:p>
        </p:txBody>
      </p:sp>
    </p:spTree>
    <p:extLst>
      <p:ext uri="{BB962C8B-B14F-4D97-AF65-F5344CB8AC3E}">
        <p14:creationId xmlns:p14="http://schemas.microsoft.com/office/powerpoint/2010/main" val="36273674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8CCFF146-EE63-4523-99DB-89EA2D29BE95}"/>
              </a:ext>
            </a:extLst>
          </p:cNvPr>
          <p:cNvSpPr txBox="1"/>
          <p:nvPr/>
        </p:nvSpPr>
        <p:spPr>
          <a:xfrm>
            <a:off x="317938" y="362230"/>
            <a:ext cx="9330560" cy="6133539"/>
          </a:xfrm>
          <a:prstGeom prst="rect">
            <a:avLst/>
          </a:prstGeom>
          <a:noFill/>
        </p:spPr>
        <p:txBody>
          <a:bodyPr wrap="square">
            <a:spAutoFit/>
          </a:bodyPr>
          <a:lstStyle/>
          <a:p>
            <a:pPr marL="342900" indent="-342900">
              <a:lnSpc>
                <a:spcPct val="150000"/>
              </a:lnSpc>
              <a:buFont typeface="Arial" panose="020B0604020202020204" pitchFamily="34" charset="0"/>
              <a:buChar char="•"/>
            </a:pPr>
            <a:r>
              <a:rPr lang="zh-CN" altLang="en-US" sz="2400" dirty="0">
                <a:latin typeface="+mn-ea"/>
              </a:rPr>
              <a:t>单式预算和复式预算</a:t>
            </a:r>
            <a:endParaRPr lang="en-US" altLang="zh-CN" sz="2400" dirty="0">
              <a:latin typeface="+mn-ea"/>
            </a:endParaRPr>
          </a:p>
          <a:p>
            <a:pPr indent="457200">
              <a:lnSpc>
                <a:spcPct val="150000"/>
              </a:lnSpc>
            </a:pPr>
            <a:r>
              <a:rPr lang="zh-CN" altLang="en-US" sz="2400" dirty="0">
                <a:latin typeface="+mn-ea"/>
              </a:rPr>
              <a:t>所谓的单式预算是一种预算组织方式，即将年度内全部预算收入和支出填制在一张预算收支表格内</a:t>
            </a:r>
            <a:r>
              <a:rPr lang="en-US" altLang="zh-CN" sz="2400" dirty="0">
                <a:latin typeface="+mn-ea"/>
              </a:rPr>
              <a:t>,</a:t>
            </a:r>
            <a:r>
              <a:rPr lang="zh-CN" altLang="en-US" sz="2400" dirty="0">
                <a:latin typeface="+mn-ea"/>
              </a:rPr>
              <a:t>但不区分各类预算收支的经济性质。所以整体上来说综合性强、操作性简单。在一张预算平衡表上记载了全部收支状况，也便于社会公众监督。</a:t>
            </a:r>
            <a:endParaRPr lang="en-US" altLang="zh-CN" sz="2400" dirty="0">
              <a:latin typeface="+mn-ea"/>
            </a:endParaRPr>
          </a:p>
          <a:p>
            <a:pPr indent="457200">
              <a:lnSpc>
                <a:spcPct val="150000"/>
              </a:lnSpc>
            </a:pPr>
            <a:r>
              <a:rPr lang="zh-CN" altLang="en-US" sz="2400" dirty="0">
                <a:latin typeface="+mn-ea"/>
              </a:rPr>
              <a:t>复式预算是国家预算技术组织形式或编制方式的一种，它是把国家同一个预算年度内的全部预算收入和支出按性质进行划分，分别汇编成两个或两个以上的收支对照表，以特定的预算来源保证特定的预算支出，使收支之间具有相对稳定对应关系的预算编制方式。一般分为经常预算和建设预算（或债务预算）。 </a:t>
            </a:r>
            <a:endParaRPr lang="en-US" altLang="zh-CN" sz="2400" dirty="0">
              <a:latin typeface="+mn-ea"/>
            </a:endParaRPr>
          </a:p>
          <a:p>
            <a:pPr>
              <a:lnSpc>
                <a:spcPct val="150000"/>
              </a:lnSpc>
            </a:pPr>
            <a:r>
              <a:rPr lang="zh-CN" altLang="en-US" sz="2400" dirty="0">
                <a:latin typeface="+mn-ea"/>
              </a:rPr>
              <a:t>　　</a:t>
            </a:r>
          </a:p>
        </p:txBody>
      </p:sp>
    </p:spTree>
    <p:extLst>
      <p:ext uri="{BB962C8B-B14F-4D97-AF65-F5344CB8AC3E}">
        <p14:creationId xmlns:p14="http://schemas.microsoft.com/office/powerpoint/2010/main" val="39913459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1C9DBDCB-7DD8-49B1-BAF7-151AE8B7DC85}"/>
              </a:ext>
            </a:extLst>
          </p:cNvPr>
          <p:cNvSpPr txBox="1"/>
          <p:nvPr/>
        </p:nvSpPr>
        <p:spPr>
          <a:xfrm>
            <a:off x="472965" y="363898"/>
            <a:ext cx="8891752" cy="6130204"/>
          </a:xfrm>
          <a:prstGeom prst="rect">
            <a:avLst/>
          </a:prstGeom>
          <a:noFill/>
        </p:spPr>
        <p:txBody>
          <a:bodyPr wrap="square">
            <a:spAutoFit/>
          </a:bodyPr>
          <a:lstStyle/>
          <a:p>
            <a:pPr indent="457200">
              <a:lnSpc>
                <a:spcPct val="150000"/>
              </a:lnSpc>
            </a:pPr>
            <a:r>
              <a:rPr lang="zh-CN" altLang="en-US" sz="2400" dirty="0">
                <a:latin typeface="+mn-ea"/>
              </a:rPr>
              <a:t>复式预算与单式预算比较，对于加强预算资金管理，提高资金使用效益有重要作用</a:t>
            </a:r>
            <a:r>
              <a:rPr lang="en-US" altLang="zh-CN" sz="2400" dirty="0">
                <a:latin typeface="+mn-ea"/>
              </a:rPr>
              <a:t>:</a:t>
            </a:r>
          </a:p>
          <a:p>
            <a:pPr indent="457200">
              <a:lnSpc>
                <a:spcPct val="150000"/>
              </a:lnSpc>
            </a:pPr>
            <a:r>
              <a:rPr lang="en-US" altLang="zh-CN" sz="2400" dirty="0">
                <a:latin typeface="+mn-ea"/>
              </a:rPr>
              <a:t>(1)</a:t>
            </a:r>
            <a:r>
              <a:rPr lang="zh-CN" altLang="en-US" sz="2400" dirty="0">
                <a:latin typeface="+mn-ea"/>
              </a:rPr>
              <a:t>可以清楚地区分经常性预算与建设预算的收支情况，增强预算的透明度。</a:t>
            </a:r>
          </a:p>
          <a:p>
            <a:pPr indent="457200">
              <a:lnSpc>
                <a:spcPct val="150000"/>
              </a:lnSpc>
            </a:pPr>
            <a:r>
              <a:rPr lang="en-US" altLang="zh-CN" sz="2400" dirty="0">
                <a:latin typeface="+mn-ea"/>
              </a:rPr>
              <a:t>(2)</a:t>
            </a:r>
            <a:r>
              <a:rPr lang="zh-CN" altLang="en-US" sz="2400" dirty="0">
                <a:latin typeface="+mn-ea"/>
              </a:rPr>
              <a:t>用特定的收入保证特定的支出的需要，在预算收支之间建立比较稳定的对应关系，便于分析各种预算资金来源及使用情况有利于加强管理和监督。</a:t>
            </a:r>
          </a:p>
          <a:p>
            <a:pPr indent="457200">
              <a:lnSpc>
                <a:spcPct val="150000"/>
              </a:lnSpc>
            </a:pPr>
            <a:r>
              <a:rPr lang="en-US" altLang="zh-CN" sz="2400" dirty="0">
                <a:latin typeface="+mn-ea"/>
              </a:rPr>
              <a:t>(3)</a:t>
            </a:r>
            <a:r>
              <a:rPr lang="zh-CN" altLang="en-US" sz="2400" dirty="0">
                <a:latin typeface="+mn-ea"/>
              </a:rPr>
              <a:t>可以清楚反映国家预算平衡状况，坚持经常性预算的收支平衡，建设性预算的量力而行。</a:t>
            </a:r>
          </a:p>
          <a:p>
            <a:pPr indent="457200">
              <a:lnSpc>
                <a:spcPct val="150000"/>
              </a:lnSpc>
            </a:pPr>
            <a:r>
              <a:rPr lang="en-US" altLang="zh-CN" sz="2400" dirty="0">
                <a:latin typeface="+mn-ea"/>
              </a:rPr>
              <a:t>(4)</a:t>
            </a:r>
            <a:r>
              <a:rPr lang="zh-CN" altLang="en-US" sz="2400" dirty="0">
                <a:latin typeface="+mn-ea"/>
              </a:rPr>
              <a:t>有利于国际间的信息交流，借鉴国际经验，提高我国的财政管理水平。</a:t>
            </a:r>
          </a:p>
        </p:txBody>
      </p:sp>
    </p:spTree>
    <p:extLst>
      <p:ext uri="{BB962C8B-B14F-4D97-AF65-F5344CB8AC3E}">
        <p14:creationId xmlns:p14="http://schemas.microsoft.com/office/powerpoint/2010/main" val="39977597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D672A6C7-FF13-4F60-AC8C-C677A801CCA6}"/>
              </a:ext>
            </a:extLst>
          </p:cNvPr>
          <p:cNvSpPr txBox="1"/>
          <p:nvPr/>
        </p:nvSpPr>
        <p:spPr>
          <a:xfrm>
            <a:off x="685801" y="701875"/>
            <a:ext cx="8426668" cy="4900252"/>
          </a:xfrm>
          <a:prstGeom prst="rect">
            <a:avLst/>
          </a:prstGeom>
          <a:noFill/>
        </p:spPr>
        <p:txBody>
          <a:bodyPr wrap="square">
            <a:spAutoFit/>
          </a:bodyPr>
          <a:lstStyle/>
          <a:p>
            <a:pPr marL="342900" indent="-342900">
              <a:lnSpc>
                <a:spcPct val="150000"/>
              </a:lnSpc>
              <a:buFont typeface="Arial" panose="020B0604020202020204" pitchFamily="34" charset="0"/>
              <a:buChar char="•"/>
            </a:pPr>
            <a:r>
              <a:rPr lang="zh-CN" altLang="en-US" sz="2400" dirty="0">
                <a:latin typeface="+mn-ea"/>
              </a:rPr>
              <a:t>增量预算和零基预算</a:t>
            </a:r>
            <a:endParaRPr lang="en-US" altLang="zh-CN" sz="2400" dirty="0">
              <a:latin typeface="+mn-ea"/>
            </a:endParaRPr>
          </a:p>
          <a:p>
            <a:pPr indent="457200" algn="l">
              <a:lnSpc>
                <a:spcPct val="150000"/>
              </a:lnSpc>
            </a:pPr>
            <a:r>
              <a:rPr lang="zh-CN" altLang="en-US" sz="2400" b="0" i="0" dirty="0">
                <a:solidFill>
                  <a:srgbClr val="121212"/>
                </a:solidFill>
                <a:effectLst/>
                <a:latin typeface="+mn-ea"/>
              </a:rPr>
              <a:t>增量预算：以基期现有的水平为基础，根据预算业务量水平及有关影响因素的变动情况，通过调整基期项目和数额而编制的预算。</a:t>
            </a:r>
          </a:p>
          <a:p>
            <a:pPr indent="457200" algn="l">
              <a:lnSpc>
                <a:spcPct val="150000"/>
              </a:lnSpc>
            </a:pPr>
            <a:r>
              <a:rPr lang="zh-CN" altLang="en-US" sz="2400" b="0" i="0" dirty="0">
                <a:solidFill>
                  <a:srgbClr val="121212"/>
                </a:solidFill>
                <a:effectLst/>
                <a:latin typeface="+mn-ea"/>
              </a:rPr>
              <a:t>零基预算：以零为基数编制的预算。</a:t>
            </a:r>
          </a:p>
          <a:p>
            <a:pPr indent="457200" algn="l">
              <a:lnSpc>
                <a:spcPct val="150000"/>
              </a:lnSpc>
            </a:pPr>
            <a:r>
              <a:rPr lang="zh-CN" altLang="en-US" sz="2400" b="0" i="0" dirty="0">
                <a:solidFill>
                  <a:srgbClr val="121212"/>
                </a:solidFill>
                <a:effectLst/>
                <a:latin typeface="+mn-ea"/>
              </a:rPr>
              <a:t>两者区别可以主要从增量和零基上看：</a:t>
            </a:r>
          </a:p>
          <a:p>
            <a:pPr indent="457200" algn="l">
              <a:lnSpc>
                <a:spcPct val="150000"/>
              </a:lnSpc>
            </a:pPr>
            <a:r>
              <a:rPr lang="zh-CN" altLang="en-US" sz="2400" b="0" i="0" dirty="0">
                <a:solidFill>
                  <a:srgbClr val="121212"/>
                </a:solidFill>
                <a:effectLst/>
                <a:latin typeface="+mn-ea"/>
              </a:rPr>
              <a:t>增量，亦称改变量，在原基础上变化得到；零基，没有基础，通常用在新项目上。</a:t>
            </a:r>
          </a:p>
          <a:p>
            <a:pPr marL="0" indent="0">
              <a:lnSpc>
                <a:spcPct val="150000"/>
              </a:lnSpc>
            </a:pPr>
            <a:endParaRPr lang="zh-CN" altLang="en-US" sz="1800" dirty="0">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25984869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2">
            <a:extLst>
              <a:ext uri="{FF2B5EF4-FFF2-40B4-BE49-F238E27FC236}">
                <a16:creationId xmlns:a16="http://schemas.microsoft.com/office/drawing/2014/main" id="{A1A51B5B-49CC-4EDF-8AA4-B46F77DF9666}"/>
              </a:ext>
            </a:extLst>
          </p:cNvPr>
          <p:cNvSpPr>
            <a:spLocks noGrp="1"/>
          </p:cNvSpPr>
          <p:nvPr>
            <p:ph type="ftr" sz="quarter" idx="11"/>
          </p:nvPr>
        </p:nvSpPr>
        <p:spPr/>
        <p:txBody>
          <a:bodyPr/>
          <a:lstStyle/>
          <a:p>
            <a:r>
              <a:rPr lang="en-US" altLang="zh-CN"/>
              <a:t>.</a:t>
            </a:r>
          </a:p>
        </p:txBody>
      </p:sp>
      <p:sp>
        <p:nvSpPr>
          <p:cNvPr id="5" name="灯片编号占位符 3">
            <a:extLst>
              <a:ext uri="{FF2B5EF4-FFF2-40B4-BE49-F238E27FC236}">
                <a16:creationId xmlns:a16="http://schemas.microsoft.com/office/drawing/2014/main" id="{074F2783-1B54-44FF-A60A-8DE06B77D71B}"/>
              </a:ext>
            </a:extLst>
          </p:cNvPr>
          <p:cNvSpPr>
            <a:spLocks noGrp="1"/>
          </p:cNvSpPr>
          <p:nvPr>
            <p:ph type="sldNum" sz="quarter" idx="12"/>
          </p:nvPr>
        </p:nvSpPr>
        <p:spPr/>
        <p:txBody>
          <a:bodyPr/>
          <a:lstStyle/>
          <a:p>
            <a:fld id="{F082FF71-1C67-4097-ADBA-3C0E3AB0A47D}" type="slidenum">
              <a:rPr lang="zh-CN" altLang="en-US"/>
              <a:pPr/>
              <a:t>43</a:t>
            </a:fld>
            <a:endParaRPr lang="zh-CN" altLang="en-US"/>
          </a:p>
        </p:txBody>
      </p:sp>
      <p:sp>
        <p:nvSpPr>
          <p:cNvPr id="2532" name="Rectangle 2">
            <a:extLst>
              <a:ext uri="{FF2B5EF4-FFF2-40B4-BE49-F238E27FC236}">
                <a16:creationId xmlns:a16="http://schemas.microsoft.com/office/drawing/2014/main" id="{9358D61E-D116-4E88-874D-8F6366300EE7}"/>
              </a:ext>
            </a:extLst>
          </p:cNvPr>
          <p:cNvSpPr>
            <a:spLocks noGrp="1" noChangeArrowheads="1"/>
          </p:cNvSpPr>
          <p:nvPr>
            <p:ph type="title" idx="4294967295"/>
          </p:nvPr>
        </p:nvSpPr>
        <p:spPr>
          <a:xfrm>
            <a:off x="3119437" y="574675"/>
            <a:ext cx="3997325" cy="768350"/>
          </a:xfrm>
          <a:ln/>
        </p:spPr>
        <p:txBody>
          <a:bodyPr/>
          <a:lstStyle/>
          <a:p>
            <a:pPr eaLnBrk="1" hangingPunct="1"/>
            <a:r>
              <a:rPr lang="en-US" altLang="zh-CN" sz="3200" dirty="0">
                <a:solidFill>
                  <a:schemeClr val="tx1"/>
                </a:solidFill>
                <a:latin typeface="方正姚体" panose="02010601030101010101" pitchFamily="2" charset="-122"/>
                <a:ea typeface="方正姚体" panose="02010601030101010101" pitchFamily="2" charset="-122"/>
              </a:rPr>
              <a:t>4. </a:t>
            </a:r>
            <a:r>
              <a:rPr lang="zh-CN" altLang="en-US" sz="3200" dirty="0">
                <a:solidFill>
                  <a:schemeClr val="tx1"/>
                </a:solidFill>
                <a:latin typeface="方正姚体" panose="02010601030101010101" pitchFamily="2" charset="-122"/>
                <a:ea typeface="方正姚体" panose="02010601030101010101" pitchFamily="2" charset="-122"/>
              </a:rPr>
              <a:t>公共预算的原则</a:t>
            </a:r>
          </a:p>
        </p:txBody>
      </p:sp>
      <p:sp>
        <p:nvSpPr>
          <p:cNvPr id="2533" name="Rectangle 3">
            <a:extLst>
              <a:ext uri="{FF2B5EF4-FFF2-40B4-BE49-F238E27FC236}">
                <a16:creationId xmlns:a16="http://schemas.microsoft.com/office/drawing/2014/main" id="{AA72E9A8-8B43-4D3D-A438-24B96BE38DD2}"/>
              </a:ext>
            </a:extLst>
          </p:cNvPr>
          <p:cNvSpPr>
            <a:spLocks noGrp="1" noChangeArrowheads="1"/>
          </p:cNvSpPr>
          <p:nvPr>
            <p:ph type="body" idx="4294967295"/>
          </p:nvPr>
        </p:nvSpPr>
        <p:spPr>
          <a:xfrm>
            <a:off x="2752725" y="1784350"/>
            <a:ext cx="5118100" cy="4114800"/>
          </a:xfrm>
          <a:ln/>
        </p:spPr>
        <p:txBody>
          <a:bodyPr>
            <a:normAutofit/>
          </a:bodyPr>
          <a:lstStyle/>
          <a:p>
            <a:pPr marL="0" indent="0" eaLnBrk="1" hangingPunct="1">
              <a:lnSpc>
                <a:spcPct val="150000"/>
              </a:lnSpc>
              <a:spcBef>
                <a:spcPts val="0"/>
              </a:spcBef>
            </a:pPr>
            <a:r>
              <a:rPr lang="zh-CN" altLang="en-US" sz="2400" dirty="0">
                <a:latin typeface="华文新魏" panose="02010800040101010101" pitchFamily="2" charset="-122"/>
                <a:ea typeface="华文新魏" panose="02010800040101010101" pitchFamily="2" charset="-122"/>
              </a:rPr>
              <a:t>公共预算必须具有完整性</a:t>
            </a:r>
          </a:p>
          <a:p>
            <a:pPr marL="0" indent="0" eaLnBrk="1" hangingPunct="1">
              <a:lnSpc>
                <a:spcPct val="150000"/>
              </a:lnSpc>
              <a:spcBef>
                <a:spcPts val="0"/>
              </a:spcBef>
            </a:pPr>
            <a:r>
              <a:rPr lang="zh-CN" altLang="en-US" sz="2400" dirty="0">
                <a:latin typeface="华文新魏" panose="02010800040101010101" pitchFamily="2" charset="-122"/>
                <a:ea typeface="华文新魏" panose="02010800040101010101" pitchFamily="2" charset="-122"/>
              </a:rPr>
              <a:t>公共预算必须具有统一性</a:t>
            </a:r>
          </a:p>
          <a:p>
            <a:pPr marL="0" indent="0" eaLnBrk="1" hangingPunct="1">
              <a:lnSpc>
                <a:spcPct val="150000"/>
              </a:lnSpc>
              <a:spcBef>
                <a:spcPts val="0"/>
              </a:spcBef>
            </a:pPr>
            <a:r>
              <a:rPr lang="zh-CN" altLang="en-US" sz="2400" dirty="0">
                <a:latin typeface="华文新魏" panose="02010800040101010101" pitchFamily="2" charset="-122"/>
                <a:ea typeface="华文新魏" panose="02010800040101010101" pitchFamily="2" charset="-122"/>
              </a:rPr>
              <a:t>公共预算必须具有年度性</a:t>
            </a:r>
          </a:p>
          <a:p>
            <a:pPr marL="0" indent="0" eaLnBrk="1" hangingPunct="1">
              <a:lnSpc>
                <a:spcPct val="150000"/>
              </a:lnSpc>
              <a:spcBef>
                <a:spcPts val="0"/>
              </a:spcBef>
            </a:pPr>
            <a:r>
              <a:rPr lang="zh-CN" altLang="en-US" sz="2400" dirty="0">
                <a:latin typeface="华文新魏" panose="02010800040101010101" pitchFamily="2" charset="-122"/>
                <a:ea typeface="华文新魏" panose="02010800040101010101" pitchFamily="2" charset="-122"/>
              </a:rPr>
              <a:t>公共预算必须具有可靠性</a:t>
            </a:r>
          </a:p>
          <a:p>
            <a:pPr marL="0" indent="0" eaLnBrk="1" hangingPunct="1">
              <a:lnSpc>
                <a:spcPct val="150000"/>
              </a:lnSpc>
              <a:spcBef>
                <a:spcPts val="0"/>
              </a:spcBef>
            </a:pPr>
            <a:r>
              <a:rPr lang="zh-CN" altLang="en-US" sz="2400" dirty="0">
                <a:latin typeface="华文新魏" panose="02010800040101010101" pitchFamily="2" charset="-122"/>
                <a:ea typeface="华文新魏" panose="02010800040101010101" pitchFamily="2" charset="-122"/>
              </a:rPr>
              <a:t>公共预算必须具有公开性</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2">
            <a:extLst>
              <a:ext uri="{FF2B5EF4-FFF2-40B4-BE49-F238E27FC236}">
                <a16:creationId xmlns:a16="http://schemas.microsoft.com/office/drawing/2014/main" id="{F6ED155C-4F64-47D3-908A-C8AAFCFFBE90}"/>
              </a:ext>
            </a:extLst>
          </p:cNvPr>
          <p:cNvSpPr>
            <a:spLocks noGrp="1"/>
          </p:cNvSpPr>
          <p:nvPr>
            <p:ph type="ftr" sz="quarter" idx="11"/>
          </p:nvPr>
        </p:nvSpPr>
        <p:spPr/>
        <p:txBody>
          <a:bodyPr/>
          <a:lstStyle/>
          <a:p>
            <a:r>
              <a:rPr lang="en-US" altLang="zh-CN"/>
              <a:t>.</a:t>
            </a:r>
          </a:p>
        </p:txBody>
      </p:sp>
      <p:sp>
        <p:nvSpPr>
          <p:cNvPr id="5" name="灯片编号占位符 3">
            <a:extLst>
              <a:ext uri="{FF2B5EF4-FFF2-40B4-BE49-F238E27FC236}">
                <a16:creationId xmlns:a16="http://schemas.microsoft.com/office/drawing/2014/main" id="{D025B401-7E3D-48AA-8796-1658D69B3D3F}"/>
              </a:ext>
            </a:extLst>
          </p:cNvPr>
          <p:cNvSpPr>
            <a:spLocks noGrp="1"/>
          </p:cNvSpPr>
          <p:nvPr>
            <p:ph type="sldNum" sz="quarter" idx="12"/>
          </p:nvPr>
        </p:nvSpPr>
        <p:spPr/>
        <p:txBody>
          <a:bodyPr/>
          <a:lstStyle/>
          <a:p>
            <a:fld id="{D59E43CC-CBD0-4619-8270-6968128E398C}" type="slidenum">
              <a:rPr lang="zh-CN" altLang="en-US"/>
              <a:pPr/>
              <a:t>44</a:t>
            </a:fld>
            <a:endParaRPr lang="zh-CN" altLang="en-US"/>
          </a:p>
        </p:txBody>
      </p:sp>
      <p:sp>
        <p:nvSpPr>
          <p:cNvPr id="2536" name="Rectangle 2">
            <a:extLst>
              <a:ext uri="{FF2B5EF4-FFF2-40B4-BE49-F238E27FC236}">
                <a16:creationId xmlns:a16="http://schemas.microsoft.com/office/drawing/2014/main" id="{638798F8-440F-44A5-8B36-626830691D3A}"/>
              </a:ext>
            </a:extLst>
          </p:cNvPr>
          <p:cNvSpPr>
            <a:spLocks noGrp="1" noChangeArrowheads="1"/>
          </p:cNvSpPr>
          <p:nvPr>
            <p:ph type="title" idx="4294967295"/>
          </p:nvPr>
        </p:nvSpPr>
        <p:spPr>
          <a:xfrm>
            <a:off x="2199481" y="311813"/>
            <a:ext cx="7793037" cy="642937"/>
          </a:xfrm>
          <a:ln/>
        </p:spPr>
        <p:txBody>
          <a:bodyPr>
            <a:normAutofit/>
          </a:bodyPr>
          <a:lstStyle/>
          <a:p>
            <a:pPr eaLnBrk="1" hangingPunct="1"/>
            <a:r>
              <a:rPr lang="zh-CN" altLang="en-US" sz="3200" dirty="0">
                <a:solidFill>
                  <a:schemeClr val="tx1"/>
                </a:solidFill>
                <a:latin typeface="方正姚体" panose="02010601030101010101" pitchFamily="2" charset="-122"/>
                <a:ea typeface="方正姚体" panose="02010601030101010101" pitchFamily="2" charset="-122"/>
              </a:rPr>
              <a:t>二、公共预算决策程序</a:t>
            </a:r>
          </a:p>
        </p:txBody>
      </p:sp>
      <p:sp>
        <p:nvSpPr>
          <p:cNvPr id="2537" name="Rectangle 3">
            <a:extLst>
              <a:ext uri="{FF2B5EF4-FFF2-40B4-BE49-F238E27FC236}">
                <a16:creationId xmlns:a16="http://schemas.microsoft.com/office/drawing/2014/main" id="{8D7C71D3-3460-4201-B815-A4D091DFBA4F}"/>
              </a:ext>
            </a:extLst>
          </p:cNvPr>
          <p:cNvSpPr>
            <a:spLocks noGrp="1" noChangeArrowheads="1"/>
          </p:cNvSpPr>
          <p:nvPr>
            <p:ph type="body" idx="4294967295"/>
          </p:nvPr>
        </p:nvSpPr>
        <p:spPr>
          <a:xfrm>
            <a:off x="361950" y="1359825"/>
            <a:ext cx="9344025" cy="4681537"/>
          </a:xfrm>
          <a:ln/>
        </p:spPr>
        <p:txBody>
          <a:bodyPr>
            <a:noAutofit/>
          </a:bodyPr>
          <a:lstStyle/>
          <a:p>
            <a:pPr indent="0" eaLnBrk="1" hangingPunct="1">
              <a:lnSpc>
                <a:spcPct val="110000"/>
              </a:lnSpc>
              <a:spcBef>
                <a:spcPct val="0"/>
              </a:spcBef>
              <a:buFont typeface="Wingdings" panose="05000000000000000000" pitchFamily="2" charset="2"/>
              <a:buNone/>
            </a:pPr>
            <a:r>
              <a:rPr lang="zh-CN" altLang="en-US" sz="2400" b="1" dirty="0">
                <a:latin typeface="华文新魏" panose="02010800040101010101" pitchFamily="2" charset="-122"/>
                <a:ea typeface="华文新魏" panose="02010800040101010101" pitchFamily="2" charset="-122"/>
              </a:rPr>
              <a:t>公共预算的决策程序大体是：</a:t>
            </a:r>
          </a:p>
          <a:p>
            <a:pPr marL="0" indent="0">
              <a:lnSpc>
                <a:spcPct val="110000"/>
              </a:lnSpc>
            </a:pPr>
            <a:r>
              <a:rPr lang="zh-CN" altLang="en-US" sz="2400" dirty="0">
                <a:latin typeface="华文新魏" panose="02010800040101010101" pitchFamily="2" charset="-122"/>
                <a:ea typeface="华文新魏" panose="02010800040101010101" pitchFamily="2" charset="-122"/>
              </a:rPr>
              <a:t>在每一个预算年度开始之前，由政府的编制预算机关编制下一年度的预算草案</a:t>
            </a:r>
          </a:p>
          <a:p>
            <a:pPr marL="0" indent="0">
              <a:lnSpc>
                <a:spcPct val="110000"/>
              </a:lnSpc>
            </a:pPr>
            <a:r>
              <a:rPr lang="zh-CN" altLang="en-US" sz="2400" dirty="0">
                <a:latin typeface="华文新魏" panose="02010800040101010101" pitchFamily="2" charset="-122"/>
                <a:ea typeface="华文新魏" panose="02010800040101010101" pitchFamily="2" charset="-122"/>
              </a:rPr>
              <a:t>经立法机关审议批准，成为正式预算</a:t>
            </a:r>
          </a:p>
          <a:p>
            <a:pPr marL="0" indent="0">
              <a:lnSpc>
                <a:spcPct val="110000"/>
              </a:lnSpc>
            </a:pPr>
            <a:r>
              <a:rPr lang="zh-CN" altLang="en-US" sz="2400" dirty="0">
                <a:latin typeface="华文新魏" panose="02010800040101010101" pitchFamily="2" charset="-122"/>
                <a:ea typeface="华文新魏" panose="02010800040101010101" pitchFamily="2" charset="-122"/>
              </a:rPr>
              <a:t>预算年度开始后，由政府行政机关负责执行预算，并由审计机关进行日常监督</a:t>
            </a:r>
          </a:p>
          <a:p>
            <a:pPr marL="0" indent="0">
              <a:lnSpc>
                <a:spcPct val="110000"/>
              </a:lnSpc>
            </a:pPr>
            <a:r>
              <a:rPr lang="zh-CN" altLang="en-US" sz="2400" dirty="0">
                <a:latin typeface="华文新魏" panose="02010800040101010101" pitchFamily="2" charset="-122"/>
                <a:ea typeface="华文新魏" panose="02010800040101010101" pitchFamily="2" charset="-122"/>
              </a:rPr>
              <a:t>预算年度终了后，由执行预算机关就全年执行预算情况及其结果便知该年度的实际收支报告（决算），经审计机关审核后，由立法机关予以批准</a:t>
            </a:r>
          </a:p>
          <a:p>
            <a:pPr marL="0" indent="0">
              <a:lnSpc>
                <a:spcPct val="110000"/>
              </a:lnSpc>
              <a:spcBef>
                <a:spcPts val="0"/>
              </a:spcBef>
              <a:buNone/>
            </a:pPr>
            <a:r>
              <a:rPr lang="zh-CN" altLang="en-US" sz="2400" b="1" dirty="0">
                <a:latin typeface="华文新魏" panose="02010800040101010101" pitchFamily="2" charset="-122"/>
                <a:ea typeface="华文新魏" panose="02010800040101010101" pitchFamily="2" charset="-122"/>
              </a:rPr>
              <a:t>       整个预算决策程序可</a:t>
            </a:r>
            <a:r>
              <a:rPr lang="zh-CN" altLang="en-US" sz="2400" dirty="0">
                <a:latin typeface="华文新魏" panose="02010800040101010101" pitchFamily="2" charset="-122"/>
                <a:ea typeface="华文新魏" panose="02010800040101010101" pitchFamily="2" charset="-122"/>
              </a:rPr>
              <a:t>分为</a:t>
            </a:r>
            <a:r>
              <a:rPr lang="zh-CN" altLang="en-US" sz="2400" b="1" dirty="0">
                <a:latin typeface="华文新魏" panose="02010800040101010101" pitchFamily="2" charset="-122"/>
                <a:ea typeface="华文新魏" panose="02010800040101010101" pitchFamily="2" charset="-122"/>
              </a:rPr>
              <a:t>四个阶段：预算的编制、预算的批准、预算的执行和预算的事后监督，即通常所说的“公共预算周期”</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2">
            <a:extLst>
              <a:ext uri="{FF2B5EF4-FFF2-40B4-BE49-F238E27FC236}">
                <a16:creationId xmlns:a16="http://schemas.microsoft.com/office/drawing/2014/main" id="{8D714D5F-1344-4778-84D5-972CFB84D30B}"/>
              </a:ext>
            </a:extLst>
          </p:cNvPr>
          <p:cNvSpPr>
            <a:spLocks noGrp="1"/>
          </p:cNvSpPr>
          <p:nvPr>
            <p:ph type="ftr" sz="quarter" idx="11"/>
          </p:nvPr>
        </p:nvSpPr>
        <p:spPr/>
        <p:txBody>
          <a:bodyPr/>
          <a:lstStyle/>
          <a:p>
            <a:r>
              <a:rPr lang="en-US" altLang="zh-CN"/>
              <a:t>.</a:t>
            </a:r>
          </a:p>
        </p:txBody>
      </p:sp>
      <p:sp>
        <p:nvSpPr>
          <p:cNvPr id="5" name="灯片编号占位符 3">
            <a:extLst>
              <a:ext uri="{FF2B5EF4-FFF2-40B4-BE49-F238E27FC236}">
                <a16:creationId xmlns:a16="http://schemas.microsoft.com/office/drawing/2014/main" id="{BB24D776-7DF1-42B2-8E5E-DCB8BD44862C}"/>
              </a:ext>
            </a:extLst>
          </p:cNvPr>
          <p:cNvSpPr>
            <a:spLocks noGrp="1"/>
          </p:cNvSpPr>
          <p:nvPr>
            <p:ph type="sldNum" sz="quarter" idx="12"/>
          </p:nvPr>
        </p:nvSpPr>
        <p:spPr/>
        <p:txBody>
          <a:bodyPr/>
          <a:lstStyle/>
          <a:p>
            <a:fld id="{12D1D6CF-7BB7-46E9-BE19-7FD7B9CAFBEE}" type="slidenum">
              <a:rPr lang="zh-CN" altLang="en-US"/>
              <a:pPr/>
              <a:t>45</a:t>
            </a:fld>
            <a:endParaRPr lang="zh-CN" altLang="en-US"/>
          </a:p>
        </p:txBody>
      </p:sp>
      <p:sp>
        <p:nvSpPr>
          <p:cNvPr id="2540" name="Rectangle 2">
            <a:extLst>
              <a:ext uri="{FF2B5EF4-FFF2-40B4-BE49-F238E27FC236}">
                <a16:creationId xmlns:a16="http://schemas.microsoft.com/office/drawing/2014/main" id="{C85F4DEB-8980-43C5-8544-F5320C2719A0}"/>
              </a:ext>
            </a:extLst>
          </p:cNvPr>
          <p:cNvSpPr>
            <a:spLocks noGrp="1" noChangeArrowheads="1"/>
          </p:cNvSpPr>
          <p:nvPr>
            <p:ph type="title" idx="4294967295"/>
          </p:nvPr>
        </p:nvSpPr>
        <p:spPr>
          <a:xfrm>
            <a:off x="1382713" y="323850"/>
            <a:ext cx="8066087" cy="839788"/>
          </a:xfrm>
          <a:ln/>
        </p:spPr>
        <p:txBody>
          <a:bodyPr>
            <a:normAutofit/>
          </a:bodyPr>
          <a:lstStyle/>
          <a:p>
            <a:pPr eaLnBrk="1" hangingPunct="1"/>
            <a:r>
              <a:rPr lang="zh-CN" altLang="en-US" sz="3200" dirty="0">
                <a:solidFill>
                  <a:schemeClr val="tx1"/>
                </a:solidFill>
                <a:latin typeface="方正姚体" panose="02010601030101010101" pitchFamily="2" charset="-122"/>
                <a:ea typeface="方正姚体" panose="02010601030101010101" pitchFamily="2" charset="-122"/>
              </a:rPr>
              <a:t>三、公共预算决策：机会成本分析</a:t>
            </a:r>
          </a:p>
        </p:txBody>
      </p:sp>
      <p:sp>
        <p:nvSpPr>
          <p:cNvPr id="2541" name="Rectangle 3">
            <a:extLst>
              <a:ext uri="{FF2B5EF4-FFF2-40B4-BE49-F238E27FC236}">
                <a16:creationId xmlns:a16="http://schemas.microsoft.com/office/drawing/2014/main" id="{D926952F-B0BC-47FD-BE2A-9907DE86895A}"/>
              </a:ext>
            </a:extLst>
          </p:cNvPr>
          <p:cNvSpPr>
            <a:spLocks noGrp="1" noChangeArrowheads="1"/>
          </p:cNvSpPr>
          <p:nvPr>
            <p:ph type="body" idx="4294967295"/>
          </p:nvPr>
        </p:nvSpPr>
        <p:spPr>
          <a:xfrm>
            <a:off x="815802" y="1484111"/>
            <a:ext cx="8458200" cy="4192789"/>
          </a:xfrm>
          <a:ln/>
        </p:spPr>
        <p:txBody>
          <a:bodyPr>
            <a:normAutofit/>
          </a:bodyPr>
          <a:lstStyle/>
          <a:p>
            <a:pPr marL="0" indent="0" eaLnBrk="1" hangingPunct="1">
              <a:lnSpc>
                <a:spcPct val="150000"/>
              </a:lnSpc>
              <a:spcBef>
                <a:spcPts val="0"/>
              </a:spcBef>
            </a:pPr>
            <a:r>
              <a:rPr lang="zh-CN" altLang="en-US" sz="2400" dirty="0">
                <a:latin typeface="华文新魏" panose="02010800040101010101" pitchFamily="2" charset="-122"/>
                <a:ea typeface="华文新魏" panose="02010800040101010101" pitchFamily="2" charset="-122"/>
              </a:rPr>
              <a:t>公共预算决策的经济分析可从两个方面进行：</a:t>
            </a:r>
          </a:p>
          <a:p>
            <a:pPr marL="0" indent="0" eaLnBrk="1" hangingPunct="1">
              <a:lnSpc>
                <a:spcPct val="150000"/>
              </a:lnSpc>
              <a:spcBef>
                <a:spcPts val="0"/>
              </a:spcBef>
              <a:buFont typeface="Wingdings" panose="05000000000000000000" pitchFamily="2" charset="2"/>
              <a:buNone/>
            </a:pPr>
            <a:r>
              <a:rPr lang="zh-CN" altLang="en-US" sz="2400" dirty="0">
                <a:latin typeface="华文新魏" panose="02010800040101010101" pitchFamily="2" charset="-122"/>
                <a:ea typeface="华文新魏" panose="02010800040101010101" pitchFamily="2" charset="-122"/>
              </a:rPr>
              <a:t>        一是从宏观角度，就整体的预算决策对社会资源配置的影响进行分析</a:t>
            </a:r>
          </a:p>
          <a:p>
            <a:pPr marL="0" indent="0" eaLnBrk="1" hangingPunct="1">
              <a:lnSpc>
                <a:spcPct val="150000"/>
              </a:lnSpc>
              <a:spcBef>
                <a:spcPts val="0"/>
              </a:spcBef>
              <a:buFont typeface="Wingdings" panose="05000000000000000000" pitchFamily="2" charset="2"/>
              <a:buNone/>
            </a:pPr>
            <a:r>
              <a:rPr lang="zh-CN" altLang="en-US" sz="2400" dirty="0">
                <a:latin typeface="华文新魏" panose="02010800040101010101" pitchFamily="2" charset="-122"/>
                <a:ea typeface="华文新魏" panose="02010800040101010101" pitchFamily="2" charset="-122"/>
              </a:rPr>
              <a:t>        二是从微观的角度，就某一项目或方案的公共预算决策对社会资源配置的影响进行分析</a:t>
            </a:r>
          </a:p>
          <a:p>
            <a:pPr marL="0" indent="0" eaLnBrk="1" hangingPunct="1">
              <a:lnSpc>
                <a:spcPct val="150000"/>
              </a:lnSpc>
              <a:spcBef>
                <a:spcPts val="0"/>
              </a:spcBef>
            </a:pPr>
            <a:r>
              <a:rPr lang="zh-CN" altLang="en-US" sz="2400" dirty="0">
                <a:latin typeface="华文新魏" panose="02010800040101010101" pitchFamily="2" charset="-122"/>
                <a:ea typeface="华文新魏" panose="02010800040101010101" pitchFamily="2" charset="-122"/>
              </a:rPr>
              <a:t>前者使用的是机会成本分析法；后者则使用的是成本</a:t>
            </a:r>
            <a:r>
              <a:rPr lang="en-US" altLang="zh-CN" sz="2400" dirty="0">
                <a:latin typeface="华文新魏" panose="02010800040101010101" pitchFamily="2" charset="-122"/>
                <a:ea typeface="华文新魏" panose="02010800040101010101" pitchFamily="2" charset="-122"/>
              </a:rPr>
              <a:t>—</a:t>
            </a:r>
            <a:r>
              <a:rPr lang="zh-CN" altLang="en-US" sz="2400" dirty="0">
                <a:latin typeface="华文新魏" panose="02010800040101010101" pitchFamily="2" charset="-122"/>
                <a:ea typeface="华文新魏" panose="02010800040101010101" pitchFamily="2" charset="-122"/>
              </a:rPr>
              <a:t>效益分析法</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2">
            <a:extLst>
              <a:ext uri="{FF2B5EF4-FFF2-40B4-BE49-F238E27FC236}">
                <a16:creationId xmlns:a16="http://schemas.microsoft.com/office/drawing/2014/main" id="{2BEF07FB-5422-41E3-9CF8-87A7D0572715}"/>
              </a:ext>
            </a:extLst>
          </p:cNvPr>
          <p:cNvSpPr>
            <a:spLocks noGrp="1"/>
          </p:cNvSpPr>
          <p:nvPr>
            <p:ph type="ftr" sz="quarter" idx="11"/>
          </p:nvPr>
        </p:nvSpPr>
        <p:spPr/>
        <p:txBody>
          <a:bodyPr/>
          <a:lstStyle/>
          <a:p>
            <a:r>
              <a:rPr lang="en-US" altLang="zh-CN"/>
              <a:t>.</a:t>
            </a:r>
          </a:p>
        </p:txBody>
      </p:sp>
      <p:sp>
        <p:nvSpPr>
          <p:cNvPr id="5" name="灯片编号占位符 3">
            <a:extLst>
              <a:ext uri="{FF2B5EF4-FFF2-40B4-BE49-F238E27FC236}">
                <a16:creationId xmlns:a16="http://schemas.microsoft.com/office/drawing/2014/main" id="{EC687B5F-6B40-4887-AFBA-5E8E6AC4452D}"/>
              </a:ext>
            </a:extLst>
          </p:cNvPr>
          <p:cNvSpPr>
            <a:spLocks noGrp="1"/>
          </p:cNvSpPr>
          <p:nvPr>
            <p:ph type="sldNum" sz="quarter" idx="12"/>
          </p:nvPr>
        </p:nvSpPr>
        <p:spPr/>
        <p:txBody>
          <a:bodyPr/>
          <a:lstStyle/>
          <a:p>
            <a:fld id="{3337FF12-FE87-470A-B611-08E89B5FF551}" type="slidenum">
              <a:rPr lang="zh-CN" altLang="en-US"/>
              <a:pPr/>
              <a:t>46</a:t>
            </a:fld>
            <a:endParaRPr lang="zh-CN" altLang="en-US"/>
          </a:p>
        </p:txBody>
      </p:sp>
      <p:sp>
        <p:nvSpPr>
          <p:cNvPr id="2544" name="Rectangle 2">
            <a:extLst>
              <a:ext uri="{FF2B5EF4-FFF2-40B4-BE49-F238E27FC236}">
                <a16:creationId xmlns:a16="http://schemas.microsoft.com/office/drawing/2014/main" id="{5327236F-E1D5-4268-984E-CAEF9C7E7C9F}"/>
              </a:ext>
            </a:extLst>
          </p:cNvPr>
          <p:cNvSpPr>
            <a:spLocks noGrp="1" noChangeArrowheads="1"/>
          </p:cNvSpPr>
          <p:nvPr>
            <p:ph type="title" idx="4294967295"/>
          </p:nvPr>
        </p:nvSpPr>
        <p:spPr>
          <a:xfrm>
            <a:off x="2717800" y="518188"/>
            <a:ext cx="7378700" cy="831850"/>
          </a:xfrm>
          <a:ln/>
        </p:spPr>
        <p:txBody>
          <a:bodyPr/>
          <a:lstStyle/>
          <a:p>
            <a:pPr eaLnBrk="1" hangingPunct="1"/>
            <a:r>
              <a:rPr lang="en-US" altLang="zh-CN" sz="3200" dirty="0">
                <a:solidFill>
                  <a:schemeClr val="tx1"/>
                </a:solidFill>
                <a:latin typeface="方正姚体" panose="02010601030101010101" pitchFamily="2" charset="-122"/>
                <a:ea typeface="方正姚体" panose="02010601030101010101" pitchFamily="2" charset="-122"/>
              </a:rPr>
              <a:t>1. </a:t>
            </a:r>
            <a:r>
              <a:rPr lang="zh-CN" altLang="en-US" sz="3200" dirty="0">
                <a:solidFill>
                  <a:schemeClr val="tx1"/>
                </a:solidFill>
                <a:latin typeface="方正姚体" panose="02010601030101010101" pitchFamily="2" charset="-122"/>
                <a:ea typeface="方正姚体" panose="02010601030101010101" pitchFamily="2" charset="-122"/>
              </a:rPr>
              <a:t>机会成本分析的含义</a:t>
            </a:r>
          </a:p>
        </p:txBody>
      </p:sp>
      <p:sp>
        <p:nvSpPr>
          <p:cNvPr id="2545" name="Rectangle 3">
            <a:extLst>
              <a:ext uri="{FF2B5EF4-FFF2-40B4-BE49-F238E27FC236}">
                <a16:creationId xmlns:a16="http://schemas.microsoft.com/office/drawing/2014/main" id="{6F8C5A28-B678-475A-ABA3-9C9581E125F5}"/>
              </a:ext>
            </a:extLst>
          </p:cNvPr>
          <p:cNvSpPr>
            <a:spLocks noGrp="1" noChangeArrowheads="1"/>
          </p:cNvSpPr>
          <p:nvPr>
            <p:ph type="body" idx="4294967295"/>
          </p:nvPr>
        </p:nvSpPr>
        <p:spPr>
          <a:xfrm>
            <a:off x="762000" y="1638300"/>
            <a:ext cx="8439150" cy="4701512"/>
          </a:xfrm>
          <a:ln/>
        </p:spPr>
        <p:txBody>
          <a:bodyPr>
            <a:normAutofit/>
          </a:bodyPr>
          <a:lstStyle/>
          <a:p>
            <a:pPr marL="0" indent="0" eaLnBrk="1" hangingPunct="1">
              <a:lnSpc>
                <a:spcPct val="150000"/>
              </a:lnSpc>
              <a:spcBef>
                <a:spcPts val="0"/>
              </a:spcBef>
            </a:pPr>
            <a:r>
              <a:rPr lang="zh-CN" altLang="en-US" sz="2400" dirty="0">
                <a:latin typeface="华文新魏" panose="02010800040101010101" pitchFamily="2" charset="-122"/>
                <a:ea typeface="华文新魏" panose="02010800040101010101" pitchFamily="2" charset="-122"/>
              </a:rPr>
              <a:t>通过公共预算程序所作出的有关公共收支的决策，实质上是将非政府部门的部分资源转移到公共部门，并有政府加以集中使用的决策。它也有资源配置的效率问题。</a:t>
            </a:r>
          </a:p>
          <a:p>
            <a:pPr marL="0" indent="0" eaLnBrk="1" hangingPunct="1">
              <a:lnSpc>
                <a:spcPct val="150000"/>
              </a:lnSpc>
              <a:spcBef>
                <a:spcPts val="0"/>
              </a:spcBef>
            </a:pPr>
            <a:r>
              <a:rPr lang="zh-CN" altLang="en-US" sz="2400" dirty="0">
                <a:latin typeface="华文新魏" panose="02010800040101010101" pitchFamily="2" charset="-122"/>
                <a:ea typeface="华文新魏" panose="02010800040101010101" pitchFamily="2" charset="-122"/>
              </a:rPr>
              <a:t>可以用“预算资金的社会机会成本”来评价公共预算决策的效率</a:t>
            </a:r>
          </a:p>
          <a:p>
            <a:pPr marL="0" indent="0" eaLnBrk="1" hangingPunct="1">
              <a:lnSpc>
                <a:spcPct val="150000"/>
              </a:lnSpc>
              <a:spcBef>
                <a:spcPts val="0"/>
              </a:spcBef>
            </a:pPr>
            <a:r>
              <a:rPr lang="zh-CN" altLang="en-US" sz="2400" dirty="0">
                <a:latin typeface="华文新魏" panose="02010800040101010101" pitchFamily="2" charset="-122"/>
                <a:ea typeface="华文新魏" panose="02010800040101010101" pitchFamily="2" charset="-122"/>
              </a:rPr>
              <a:t>预算资金的机会成本，是指一笔资金由非政府部门转移到公共部门而导致的非政府部门的效益损失</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2">
            <a:extLst>
              <a:ext uri="{FF2B5EF4-FFF2-40B4-BE49-F238E27FC236}">
                <a16:creationId xmlns:a16="http://schemas.microsoft.com/office/drawing/2014/main" id="{92CD25A3-1920-4D40-9DA2-DDD45723725E}"/>
              </a:ext>
            </a:extLst>
          </p:cNvPr>
          <p:cNvSpPr>
            <a:spLocks noGrp="1"/>
          </p:cNvSpPr>
          <p:nvPr>
            <p:ph type="ftr" sz="quarter" idx="11"/>
          </p:nvPr>
        </p:nvSpPr>
        <p:spPr/>
        <p:txBody>
          <a:bodyPr/>
          <a:lstStyle/>
          <a:p>
            <a:r>
              <a:rPr lang="en-US" altLang="zh-CN"/>
              <a:t>.</a:t>
            </a:r>
          </a:p>
        </p:txBody>
      </p:sp>
      <p:sp>
        <p:nvSpPr>
          <p:cNvPr id="5" name="灯片编号占位符 3">
            <a:extLst>
              <a:ext uri="{FF2B5EF4-FFF2-40B4-BE49-F238E27FC236}">
                <a16:creationId xmlns:a16="http://schemas.microsoft.com/office/drawing/2014/main" id="{E1B980D8-F126-45B9-B2B0-08F8A468D443}"/>
              </a:ext>
            </a:extLst>
          </p:cNvPr>
          <p:cNvSpPr>
            <a:spLocks noGrp="1"/>
          </p:cNvSpPr>
          <p:nvPr>
            <p:ph type="sldNum" sz="quarter" idx="12"/>
          </p:nvPr>
        </p:nvSpPr>
        <p:spPr/>
        <p:txBody>
          <a:bodyPr/>
          <a:lstStyle/>
          <a:p>
            <a:fld id="{38FD0ACC-6F88-4619-B0FC-802BD89F99D4}" type="slidenum">
              <a:rPr lang="zh-CN" altLang="en-US"/>
              <a:pPr/>
              <a:t>47</a:t>
            </a:fld>
            <a:endParaRPr lang="zh-CN" altLang="en-US"/>
          </a:p>
        </p:txBody>
      </p:sp>
      <p:sp>
        <p:nvSpPr>
          <p:cNvPr id="2548" name="Rectangle 2">
            <a:extLst>
              <a:ext uri="{FF2B5EF4-FFF2-40B4-BE49-F238E27FC236}">
                <a16:creationId xmlns:a16="http://schemas.microsoft.com/office/drawing/2014/main" id="{BDC624EA-3D34-437D-B4E0-D42C57A282E7}"/>
              </a:ext>
            </a:extLst>
          </p:cNvPr>
          <p:cNvSpPr>
            <a:spLocks noGrp="1" noChangeArrowheads="1"/>
          </p:cNvSpPr>
          <p:nvPr>
            <p:ph type="title" idx="4294967295"/>
          </p:nvPr>
        </p:nvSpPr>
        <p:spPr>
          <a:xfrm>
            <a:off x="1181100" y="305525"/>
            <a:ext cx="7524750" cy="1127125"/>
          </a:xfrm>
          <a:ln/>
        </p:spPr>
        <p:txBody>
          <a:bodyPr/>
          <a:lstStyle/>
          <a:p>
            <a:pPr eaLnBrk="1" hangingPunct="1"/>
            <a:r>
              <a:rPr lang="en-US" altLang="zh-CN" sz="3200" dirty="0">
                <a:solidFill>
                  <a:schemeClr val="tx1"/>
                </a:solidFill>
                <a:latin typeface="方正姚体" panose="02010601030101010101" pitchFamily="2" charset="-122"/>
                <a:ea typeface="方正姚体" panose="02010601030101010101" pitchFamily="2" charset="-122"/>
              </a:rPr>
              <a:t>2. </a:t>
            </a:r>
            <a:r>
              <a:rPr lang="zh-CN" altLang="en-US" sz="3200" dirty="0">
                <a:solidFill>
                  <a:schemeClr val="tx1"/>
                </a:solidFill>
                <a:latin typeface="方正姚体" panose="02010601030101010101" pitchFamily="2" charset="-122"/>
                <a:ea typeface="方正姚体" panose="02010601030101010101" pitchFamily="2" charset="-122"/>
              </a:rPr>
              <a:t>进一步的说明：资源在公共物品和私人物品之间的配置</a:t>
            </a:r>
          </a:p>
        </p:txBody>
      </p:sp>
      <p:grpSp>
        <p:nvGrpSpPr>
          <p:cNvPr id="6" name="组合 5">
            <a:extLst>
              <a:ext uri="{FF2B5EF4-FFF2-40B4-BE49-F238E27FC236}">
                <a16:creationId xmlns:a16="http://schemas.microsoft.com/office/drawing/2014/main" id="{36830362-9DCA-4BA6-888B-F5276B3BA4E1}"/>
              </a:ext>
            </a:extLst>
          </p:cNvPr>
          <p:cNvGrpSpPr/>
          <p:nvPr/>
        </p:nvGrpSpPr>
        <p:grpSpPr>
          <a:xfrm>
            <a:off x="1133475" y="2990851"/>
            <a:ext cx="8229600" cy="3490913"/>
            <a:chOff x="609600" y="3124200"/>
            <a:chExt cx="8229600" cy="3490913"/>
          </a:xfrm>
        </p:grpSpPr>
        <p:sp>
          <p:nvSpPr>
            <p:cNvPr id="7" name="Line 5">
              <a:extLst>
                <a:ext uri="{FF2B5EF4-FFF2-40B4-BE49-F238E27FC236}">
                  <a16:creationId xmlns:a16="http://schemas.microsoft.com/office/drawing/2014/main" id="{DB58C9EA-6429-4A6B-803A-1B120983F869}"/>
                </a:ext>
              </a:extLst>
            </p:cNvPr>
            <p:cNvSpPr>
              <a:spLocks noChangeShapeType="1"/>
            </p:cNvSpPr>
            <p:nvPr/>
          </p:nvSpPr>
          <p:spPr bwMode="auto">
            <a:xfrm>
              <a:off x="1295400" y="3352800"/>
              <a:ext cx="0" cy="2514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Line 6">
              <a:extLst>
                <a:ext uri="{FF2B5EF4-FFF2-40B4-BE49-F238E27FC236}">
                  <a16:creationId xmlns:a16="http://schemas.microsoft.com/office/drawing/2014/main" id="{D3EB0D4C-045C-4D40-BE18-DBC32C77F4CA}"/>
                </a:ext>
              </a:extLst>
            </p:cNvPr>
            <p:cNvSpPr>
              <a:spLocks noChangeShapeType="1"/>
            </p:cNvSpPr>
            <p:nvPr/>
          </p:nvSpPr>
          <p:spPr bwMode="auto">
            <a:xfrm>
              <a:off x="1295400" y="5867400"/>
              <a:ext cx="2971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 name="Freeform 7">
              <a:extLst>
                <a:ext uri="{FF2B5EF4-FFF2-40B4-BE49-F238E27FC236}">
                  <a16:creationId xmlns:a16="http://schemas.microsoft.com/office/drawing/2014/main" id="{1D882D27-AD41-4F3E-8823-B79A49076D0D}"/>
                </a:ext>
              </a:extLst>
            </p:cNvPr>
            <p:cNvSpPr>
              <a:spLocks/>
            </p:cNvSpPr>
            <p:nvPr/>
          </p:nvSpPr>
          <p:spPr bwMode="auto">
            <a:xfrm>
              <a:off x="1295400" y="3810000"/>
              <a:ext cx="2286000" cy="1143000"/>
            </a:xfrm>
            <a:custGeom>
              <a:avLst/>
              <a:gdLst>
                <a:gd name="T0" fmla="*/ 0 w 1440"/>
                <a:gd name="T1" fmla="*/ 0 h 720"/>
                <a:gd name="T2" fmla="*/ 2147483646 w 1440"/>
                <a:gd name="T3" fmla="*/ 2147483646 h 720"/>
                <a:gd name="T4" fmla="*/ 2147483646 w 1440"/>
                <a:gd name="T5" fmla="*/ 2147483646 h 720"/>
                <a:gd name="T6" fmla="*/ 0 60000 65536"/>
                <a:gd name="T7" fmla="*/ 0 60000 65536"/>
                <a:gd name="T8" fmla="*/ 0 60000 65536"/>
              </a:gdLst>
              <a:ahLst/>
              <a:cxnLst>
                <a:cxn ang="T6">
                  <a:pos x="T0" y="T1"/>
                </a:cxn>
                <a:cxn ang="T7">
                  <a:pos x="T2" y="T3"/>
                </a:cxn>
                <a:cxn ang="T8">
                  <a:pos x="T4" y="T5"/>
                </a:cxn>
              </a:cxnLst>
              <a:rect l="0" t="0" r="r" b="b"/>
              <a:pathLst>
                <a:path w="1440" h="720">
                  <a:moveTo>
                    <a:pt x="0" y="0"/>
                  </a:moveTo>
                  <a:cubicBezTo>
                    <a:pt x="192" y="228"/>
                    <a:pt x="384" y="456"/>
                    <a:pt x="624" y="576"/>
                  </a:cubicBezTo>
                  <a:cubicBezTo>
                    <a:pt x="864" y="696"/>
                    <a:pt x="1152" y="708"/>
                    <a:pt x="1440" y="720"/>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 name="Line 8">
              <a:extLst>
                <a:ext uri="{FF2B5EF4-FFF2-40B4-BE49-F238E27FC236}">
                  <a16:creationId xmlns:a16="http://schemas.microsoft.com/office/drawing/2014/main" id="{0E98D63B-FF1A-488C-B49E-D9BED24449D6}"/>
                </a:ext>
              </a:extLst>
            </p:cNvPr>
            <p:cNvSpPr>
              <a:spLocks noChangeShapeType="1"/>
            </p:cNvSpPr>
            <p:nvPr/>
          </p:nvSpPr>
          <p:spPr bwMode="auto">
            <a:xfrm>
              <a:off x="1295400" y="44196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Line 9">
              <a:extLst>
                <a:ext uri="{FF2B5EF4-FFF2-40B4-BE49-F238E27FC236}">
                  <a16:creationId xmlns:a16="http://schemas.microsoft.com/office/drawing/2014/main" id="{E11389F3-F76A-46F2-AC32-B22822E0629C}"/>
                </a:ext>
              </a:extLst>
            </p:cNvPr>
            <p:cNvSpPr>
              <a:spLocks noChangeShapeType="1"/>
            </p:cNvSpPr>
            <p:nvPr/>
          </p:nvSpPr>
          <p:spPr bwMode="auto">
            <a:xfrm>
              <a:off x="1828800" y="4419600"/>
              <a:ext cx="0" cy="1447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2" name="Line 10">
              <a:extLst>
                <a:ext uri="{FF2B5EF4-FFF2-40B4-BE49-F238E27FC236}">
                  <a16:creationId xmlns:a16="http://schemas.microsoft.com/office/drawing/2014/main" id="{E0CBE02C-1E5D-4DFB-98D3-D18DCC75AA95}"/>
                </a:ext>
              </a:extLst>
            </p:cNvPr>
            <p:cNvSpPr>
              <a:spLocks noChangeShapeType="1"/>
            </p:cNvSpPr>
            <p:nvPr/>
          </p:nvSpPr>
          <p:spPr bwMode="auto">
            <a:xfrm>
              <a:off x="1295400" y="4724400"/>
              <a:ext cx="480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 name="Line 11">
              <a:extLst>
                <a:ext uri="{FF2B5EF4-FFF2-40B4-BE49-F238E27FC236}">
                  <a16:creationId xmlns:a16="http://schemas.microsoft.com/office/drawing/2014/main" id="{AF06A47D-33C6-4A17-AA14-8BF521D22D4D}"/>
                </a:ext>
              </a:extLst>
            </p:cNvPr>
            <p:cNvSpPr>
              <a:spLocks noChangeShapeType="1"/>
            </p:cNvSpPr>
            <p:nvPr/>
          </p:nvSpPr>
          <p:spPr bwMode="auto">
            <a:xfrm>
              <a:off x="2286000" y="4724400"/>
              <a:ext cx="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Line 12">
              <a:extLst>
                <a:ext uri="{FF2B5EF4-FFF2-40B4-BE49-F238E27FC236}">
                  <a16:creationId xmlns:a16="http://schemas.microsoft.com/office/drawing/2014/main" id="{48279ECD-0709-4014-A545-93AF84BD458A}"/>
                </a:ext>
              </a:extLst>
            </p:cNvPr>
            <p:cNvSpPr>
              <a:spLocks noChangeShapeType="1"/>
            </p:cNvSpPr>
            <p:nvPr/>
          </p:nvSpPr>
          <p:spPr bwMode="auto">
            <a:xfrm>
              <a:off x="5181600" y="3505200"/>
              <a:ext cx="0" cy="2362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 name="Line 13">
              <a:extLst>
                <a:ext uri="{FF2B5EF4-FFF2-40B4-BE49-F238E27FC236}">
                  <a16:creationId xmlns:a16="http://schemas.microsoft.com/office/drawing/2014/main" id="{1E31D7A9-3134-49A2-A2C6-3521E94935B4}"/>
                </a:ext>
              </a:extLst>
            </p:cNvPr>
            <p:cNvSpPr>
              <a:spLocks noChangeShapeType="1"/>
            </p:cNvSpPr>
            <p:nvPr/>
          </p:nvSpPr>
          <p:spPr bwMode="auto">
            <a:xfrm>
              <a:off x="5181600" y="5867400"/>
              <a:ext cx="2971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Freeform 14">
              <a:extLst>
                <a:ext uri="{FF2B5EF4-FFF2-40B4-BE49-F238E27FC236}">
                  <a16:creationId xmlns:a16="http://schemas.microsoft.com/office/drawing/2014/main" id="{F93674AF-D14B-4F1E-9BA9-CF58B7571B24}"/>
                </a:ext>
              </a:extLst>
            </p:cNvPr>
            <p:cNvSpPr>
              <a:spLocks/>
            </p:cNvSpPr>
            <p:nvPr/>
          </p:nvSpPr>
          <p:spPr bwMode="auto">
            <a:xfrm>
              <a:off x="5181600" y="3810000"/>
              <a:ext cx="2286000" cy="1143000"/>
            </a:xfrm>
            <a:custGeom>
              <a:avLst/>
              <a:gdLst>
                <a:gd name="T0" fmla="*/ 0 w 1440"/>
                <a:gd name="T1" fmla="*/ 0 h 720"/>
                <a:gd name="T2" fmla="*/ 2147483646 w 1440"/>
                <a:gd name="T3" fmla="*/ 2147483646 h 720"/>
                <a:gd name="T4" fmla="*/ 2147483646 w 1440"/>
                <a:gd name="T5" fmla="*/ 2147483646 h 720"/>
                <a:gd name="T6" fmla="*/ 0 60000 65536"/>
                <a:gd name="T7" fmla="*/ 0 60000 65536"/>
                <a:gd name="T8" fmla="*/ 0 60000 65536"/>
              </a:gdLst>
              <a:ahLst/>
              <a:cxnLst>
                <a:cxn ang="T6">
                  <a:pos x="T0" y="T1"/>
                </a:cxn>
                <a:cxn ang="T7">
                  <a:pos x="T2" y="T3"/>
                </a:cxn>
                <a:cxn ang="T8">
                  <a:pos x="T4" y="T5"/>
                </a:cxn>
              </a:cxnLst>
              <a:rect l="0" t="0" r="r" b="b"/>
              <a:pathLst>
                <a:path w="1440" h="720">
                  <a:moveTo>
                    <a:pt x="0" y="0"/>
                  </a:moveTo>
                  <a:cubicBezTo>
                    <a:pt x="192" y="228"/>
                    <a:pt x="384" y="456"/>
                    <a:pt x="624" y="576"/>
                  </a:cubicBezTo>
                  <a:cubicBezTo>
                    <a:pt x="864" y="696"/>
                    <a:pt x="1152" y="708"/>
                    <a:pt x="1440" y="720"/>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 name="Line 15">
              <a:extLst>
                <a:ext uri="{FF2B5EF4-FFF2-40B4-BE49-F238E27FC236}">
                  <a16:creationId xmlns:a16="http://schemas.microsoft.com/office/drawing/2014/main" id="{42129953-6C7B-4372-BE11-55798168976B}"/>
                </a:ext>
              </a:extLst>
            </p:cNvPr>
            <p:cNvSpPr>
              <a:spLocks noChangeShapeType="1"/>
            </p:cNvSpPr>
            <p:nvPr/>
          </p:nvSpPr>
          <p:spPr bwMode="auto">
            <a:xfrm>
              <a:off x="6096000" y="4724400"/>
              <a:ext cx="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 name="Line 16">
              <a:extLst>
                <a:ext uri="{FF2B5EF4-FFF2-40B4-BE49-F238E27FC236}">
                  <a16:creationId xmlns:a16="http://schemas.microsoft.com/office/drawing/2014/main" id="{957A9227-359C-472C-B6E5-F47E0A1759DE}"/>
                </a:ext>
              </a:extLst>
            </p:cNvPr>
            <p:cNvSpPr>
              <a:spLocks noChangeShapeType="1"/>
            </p:cNvSpPr>
            <p:nvPr/>
          </p:nvSpPr>
          <p:spPr bwMode="auto">
            <a:xfrm>
              <a:off x="5181600" y="4876800"/>
              <a:ext cx="1447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 name="Line 17">
              <a:extLst>
                <a:ext uri="{FF2B5EF4-FFF2-40B4-BE49-F238E27FC236}">
                  <a16:creationId xmlns:a16="http://schemas.microsoft.com/office/drawing/2014/main" id="{ADBE4F39-C1DE-4C54-B01F-69F976E58E04}"/>
                </a:ext>
              </a:extLst>
            </p:cNvPr>
            <p:cNvSpPr>
              <a:spLocks noChangeShapeType="1"/>
            </p:cNvSpPr>
            <p:nvPr/>
          </p:nvSpPr>
          <p:spPr bwMode="auto">
            <a:xfrm>
              <a:off x="6629400" y="4876800"/>
              <a:ext cx="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 name="Text Box 18">
              <a:extLst>
                <a:ext uri="{FF2B5EF4-FFF2-40B4-BE49-F238E27FC236}">
                  <a16:creationId xmlns:a16="http://schemas.microsoft.com/office/drawing/2014/main" id="{4044BE09-E928-4AF5-8DC4-FFB79619BD23}"/>
                </a:ext>
              </a:extLst>
            </p:cNvPr>
            <p:cNvSpPr txBox="1">
              <a:spLocks noChangeArrowheads="1"/>
            </p:cNvSpPr>
            <p:nvPr/>
          </p:nvSpPr>
          <p:spPr bwMode="auto">
            <a:xfrm>
              <a:off x="609600" y="3124200"/>
              <a:ext cx="762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zh-CN" altLang="en-US">
                  <a:solidFill>
                    <a:schemeClr val="tx1"/>
                  </a:solidFill>
                  <a:latin typeface="楷体_GB2312" pitchFamily="49" charset="-122"/>
                  <a:ea typeface="楷体_GB2312" pitchFamily="49" charset="-122"/>
                </a:rPr>
                <a:t>边际效益</a:t>
              </a:r>
            </a:p>
          </p:txBody>
        </p:sp>
        <p:sp>
          <p:nvSpPr>
            <p:cNvPr id="21" name="Text Box 19">
              <a:extLst>
                <a:ext uri="{FF2B5EF4-FFF2-40B4-BE49-F238E27FC236}">
                  <a16:creationId xmlns:a16="http://schemas.microsoft.com/office/drawing/2014/main" id="{C98DF4EC-23F2-474D-B605-54015BFBD01B}"/>
                </a:ext>
              </a:extLst>
            </p:cNvPr>
            <p:cNvSpPr txBox="1">
              <a:spLocks noChangeArrowheads="1"/>
            </p:cNvSpPr>
            <p:nvPr/>
          </p:nvSpPr>
          <p:spPr bwMode="auto">
            <a:xfrm>
              <a:off x="4419600" y="3124200"/>
              <a:ext cx="762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zh-CN" altLang="en-US" dirty="0">
                  <a:solidFill>
                    <a:schemeClr val="tx1"/>
                  </a:solidFill>
                  <a:latin typeface="楷体_GB2312" pitchFamily="49" charset="-122"/>
                  <a:ea typeface="楷体_GB2312" pitchFamily="49" charset="-122"/>
                </a:rPr>
                <a:t>边际效益</a:t>
              </a:r>
            </a:p>
          </p:txBody>
        </p:sp>
        <p:sp>
          <p:nvSpPr>
            <p:cNvPr id="22" name="Text Box 20">
              <a:extLst>
                <a:ext uri="{FF2B5EF4-FFF2-40B4-BE49-F238E27FC236}">
                  <a16:creationId xmlns:a16="http://schemas.microsoft.com/office/drawing/2014/main" id="{02E1655B-8635-4362-8662-0455FC6D4E06}"/>
                </a:ext>
              </a:extLst>
            </p:cNvPr>
            <p:cNvSpPr txBox="1">
              <a:spLocks noChangeArrowheads="1"/>
            </p:cNvSpPr>
            <p:nvPr/>
          </p:nvSpPr>
          <p:spPr bwMode="auto">
            <a:xfrm>
              <a:off x="1143000" y="3657600"/>
              <a:ext cx="76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en-US" altLang="zh-CN">
                  <a:solidFill>
                    <a:schemeClr val="tx1"/>
                  </a:solidFill>
                  <a:latin typeface="楷体_GB2312" pitchFamily="49" charset="-122"/>
                  <a:ea typeface="楷体_GB2312" pitchFamily="49" charset="-122"/>
                </a:rPr>
                <a:t>M</a:t>
              </a:r>
            </a:p>
          </p:txBody>
        </p:sp>
        <p:sp>
          <p:nvSpPr>
            <p:cNvPr id="23" name="Text Box 21">
              <a:extLst>
                <a:ext uri="{FF2B5EF4-FFF2-40B4-BE49-F238E27FC236}">
                  <a16:creationId xmlns:a16="http://schemas.microsoft.com/office/drawing/2014/main" id="{43E15A72-FFE8-4A40-A907-41F275512BB0}"/>
                </a:ext>
              </a:extLst>
            </p:cNvPr>
            <p:cNvSpPr txBox="1">
              <a:spLocks noChangeArrowheads="1"/>
            </p:cNvSpPr>
            <p:nvPr/>
          </p:nvSpPr>
          <p:spPr bwMode="auto">
            <a:xfrm>
              <a:off x="5029200" y="3581400"/>
              <a:ext cx="76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en-US" altLang="zh-CN">
                  <a:solidFill>
                    <a:schemeClr val="tx1"/>
                  </a:solidFill>
                  <a:latin typeface="楷体_GB2312" pitchFamily="49" charset="-122"/>
                  <a:ea typeface="楷体_GB2312" pitchFamily="49" charset="-122"/>
                </a:rPr>
                <a:t>N</a:t>
              </a:r>
            </a:p>
          </p:txBody>
        </p:sp>
        <p:sp>
          <p:nvSpPr>
            <p:cNvPr id="24" name="Text Box 22">
              <a:extLst>
                <a:ext uri="{FF2B5EF4-FFF2-40B4-BE49-F238E27FC236}">
                  <a16:creationId xmlns:a16="http://schemas.microsoft.com/office/drawing/2014/main" id="{BC3A5235-5EF5-4210-9DBC-46E95BF8A21D}"/>
                </a:ext>
              </a:extLst>
            </p:cNvPr>
            <p:cNvSpPr txBox="1">
              <a:spLocks noChangeArrowheads="1"/>
            </p:cNvSpPr>
            <p:nvPr/>
          </p:nvSpPr>
          <p:spPr bwMode="auto">
            <a:xfrm>
              <a:off x="609600" y="5715000"/>
              <a:ext cx="838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en-US" altLang="zh-CN">
                  <a:solidFill>
                    <a:schemeClr val="tx1"/>
                  </a:solidFill>
                  <a:latin typeface="楷体_GB2312" pitchFamily="49" charset="-122"/>
                  <a:ea typeface="楷体_GB2312" pitchFamily="49" charset="-122"/>
                </a:rPr>
                <a:t>0</a:t>
              </a:r>
            </a:p>
          </p:txBody>
        </p:sp>
        <p:sp>
          <p:nvSpPr>
            <p:cNvPr id="25" name="Text Box 23">
              <a:extLst>
                <a:ext uri="{FF2B5EF4-FFF2-40B4-BE49-F238E27FC236}">
                  <a16:creationId xmlns:a16="http://schemas.microsoft.com/office/drawing/2014/main" id="{2802ACA2-08DF-41D0-98F4-5D7A04366B1D}"/>
                </a:ext>
              </a:extLst>
            </p:cNvPr>
            <p:cNvSpPr txBox="1">
              <a:spLocks noChangeArrowheads="1"/>
            </p:cNvSpPr>
            <p:nvPr/>
          </p:nvSpPr>
          <p:spPr bwMode="auto">
            <a:xfrm>
              <a:off x="4648200" y="5791200"/>
              <a:ext cx="76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en-US" altLang="zh-CN">
                  <a:solidFill>
                    <a:schemeClr val="tx1"/>
                  </a:solidFill>
                  <a:latin typeface="楷体_GB2312" pitchFamily="49" charset="-122"/>
                  <a:ea typeface="楷体_GB2312" pitchFamily="49" charset="-122"/>
                </a:rPr>
                <a:t>0</a:t>
              </a:r>
            </a:p>
          </p:txBody>
        </p:sp>
        <p:sp>
          <p:nvSpPr>
            <p:cNvPr id="26" name="Text Box 24">
              <a:extLst>
                <a:ext uri="{FF2B5EF4-FFF2-40B4-BE49-F238E27FC236}">
                  <a16:creationId xmlns:a16="http://schemas.microsoft.com/office/drawing/2014/main" id="{1AC9331A-5574-40D1-8C1E-1EEB9B073E7A}"/>
                </a:ext>
              </a:extLst>
            </p:cNvPr>
            <p:cNvSpPr txBox="1">
              <a:spLocks noChangeArrowheads="1"/>
            </p:cNvSpPr>
            <p:nvPr/>
          </p:nvSpPr>
          <p:spPr bwMode="auto">
            <a:xfrm>
              <a:off x="5029200" y="4953000"/>
              <a:ext cx="76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en-US" altLang="zh-CN">
                  <a:solidFill>
                    <a:schemeClr val="tx1"/>
                  </a:solidFill>
                  <a:latin typeface="楷体_GB2312" pitchFamily="49" charset="-122"/>
                  <a:ea typeface="楷体_GB2312" pitchFamily="49" charset="-122"/>
                </a:rPr>
                <a:t>D</a:t>
              </a:r>
              <a:r>
                <a:rPr lang="en-US" altLang="zh-CN">
                  <a:solidFill>
                    <a:schemeClr val="tx1"/>
                  </a:solidFill>
                  <a:latin typeface="Arial" panose="020B0604020202020204" pitchFamily="34" charset="0"/>
                  <a:ea typeface="楷体_GB2312" pitchFamily="49" charset="-122"/>
                </a:rPr>
                <a:t>’</a:t>
              </a:r>
              <a:endParaRPr lang="en-US" altLang="zh-CN">
                <a:solidFill>
                  <a:schemeClr val="tx1"/>
                </a:solidFill>
                <a:latin typeface="楷体_GB2312" pitchFamily="49" charset="-122"/>
                <a:ea typeface="楷体_GB2312" pitchFamily="49" charset="-122"/>
              </a:endParaRPr>
            </a:p>
          </p:txBody>
        </p:sp>
        <p:sp>
          <p:nvSpPr>
            <p:cNvPr id="27" name="Text Box 25">
              <a:extLst>
                <a:ext uri="{FF2B5EF4-FFF2-40B4-BE49-F238E27FC236}">
                  <a16:creationId xmlns:a16="http://schemas.microsoft.com/office/drawing/2014/main" id="{0D31622A-4F19-4A4A-8EF4-CAA106D7774E}"/>
                </a:ext>
              </a:extLst>
            </p:cNvPr>
            <p:cNvSpPr txBox="1">
              <a:spLocks noChangeArrowheads="1"/>
            </p:cNvSpPr>
            <p:nvPr/>
          </p:nvSpPr>
          <p:spPr bwMode="auto">
            <a:xfrm>
              <a:off x="1905000" y="5867400"/>
              <a:ext cx="76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en-US" altLang="zh-CN">
                  <a:solidFill>
                    <a:schemeClr val="tx1"/>
                  </a:solidFill>
                  <a:latin typeface="楷体_GB2312" pitchFamily="49" charset="-122"/>
                  <a:ea typeface="楷体_GB2312" pitchFamily="49" charset="-122"/>
                </a:rPr>
                <a:t>A</a:t>
              </a:r>
            </a:p>
          </p:txBody>
        </p:sp>
        <p:sp>
          <p:nvSpPr>
            <p:cNvPr id="28" name="Text Box 26">
              <a:extLst>
                <a:ext uri="{FF2B5EF4-FFF2-40B4-BE49-F238E27FC236}">
                  <a16:creationId xmlns:a16="http://schemas.microsoft.com/office/drawing/2014/main" id="{A8B3B058-5340-419C-B2BE-9899C4D5779F}"/>
                </a:ext>
              </a:extLst>
            </p:cNvPr>
            <p:cNvSpPr txBox="1">
              <a:spLocks noChangeArrowheads="1"/>
            </p:cNvSpPr>
            <p:nvPr/>
          </p:nvSpPr>
          <p:spPr bwMode="auto">
            <a:xfrm>
              <a:off x="5715000" y="5867400"/>
              <a:ext cx="76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en-US" altLang="zh-CN">
                  <a:solidFill>
                    <a:schemeClr val="tx1"/>
                  </a:solidFill>
                  <a:latin typeface="楷体_GB2312" pitchFamily="49" charset="-122"/>
                  <a:ea typeface="楷体_GB2312" pitchFamily="49" charset="-122"/>
                </a:rPr>
                <a:t>B</a:t>
              </a:r>
            </a:p>
          </p:txBody>
        </p:sp>
        <p:sp>
          <p:nvSpPr>
            <p:cNvPr id="29" name="Text Box 27">
              <a:extLst>
                <a:ext uri="{FF2B5EF4-FFF2-40B4-BE49-F238E27FC236}">
                  <a16:creationId xmlns:a16="http://schemas.microsoft.com/office/drawing/2014/main" id="{F2545DBD-1C35-49C7-8ECD-9FE812B36242}"/>
                </a:ext>
              </a:extLst>
            </p:cNvPr>
            <p:cNvSpPr txBox="1">
              <a:spLocks noChangeArrowheads="1"/>
            </p:cNvSpPr>
            <p:nvPr/>
          </p:nvSpPr>
          <p:spPr bwMode="auto">
            <a:xfrm>
              <a:off x="6248400" y="5867400"/>
              <a:ext cx="76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en-US" altLang="zh-CN">
                  <a:solidFill>
                    <a:schemeClr val="tx1"/>
                  </a:solidFill>
                  <a:latin typeface="楷体_GB2312" pitchFamily="49" charset="-122"/>
                  <a:ea typeface="楷体_GB2312" pitchFamily="49" charset="-122"/>
                </a:rPr>
                <a:t>B</a:t>
              </a:r>
              <a:r>
                <a:rPr lang="en-US" altLang="zh-CN">
                  <a:solidFill>
                    <a:schemeClr val="tx1"/>
                  </a:solidFill>
                  <a:latin typeface="Arial" panose="020B0604020202020204" pitchFamily="34" charset="0"/>
                  <a:ea typeface="楷体_GB2312" pitchFamily="49" charset="-122"/>
                </a:rPr>
                <a:t>’</a:t>
              </a:r>
              <a:endParaRPr lang="en-US" altLang="zh-CN">
                <a:solidFill>
                  <a:schemeClr val="tx1"/>
                </a:solidFill>
                <a:latin typeface="楷体_GB2312" pitchFamily="49" charset="-122"/>
                <a:ea typeface="楷体_GB2312" pitchFamily="49" charset="-122"/>
              </a:endParaRPr>
            </a:p>
          </p:txBody>
        </p:sp>
        <p:sp>
          <p:nvSpPr>
            <p:cNvPr id="30" name="Text Box 28">
              <a:extLst>
                <a:ext uri="{FF2B5EF4-FFF2-40B4-BE49-F238E27FC236}">
                  <a16:creationId xmlns:a16="http://schemas.microsoft.com/office/drawing/2014/main" id="{496B445D-D33D-4CF1-A22A-2F0E8FBFC335}"/>
                </a:ext>
              </a:extLst>
            </p:cNvPr>
            <p:cNvSpPr txBox="1">
              <a:spLocks noChangeArrowheads="1"/>
            </p:cNvSpPr>
            <p:nvPr/>
          </p:nvSpPr>
          <p:spPr bwMode="auto">
            <a:xfrm>
              <a:off x="1066800" y="4724400"/>
              <a:ext cx="76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en-US" altLang="zh-CN">
                  <a:solidFill>
                    <a:schemeClr val="tx1"/>
                  </a:solidFill>
                  <a:latin typeface="楷体_GB2312" pitchFamily="49" charset="-122"/>
                  <a:ea typeface="楷体_GB2312" pitchFamily="49" charset="-122"/>
                </a:rPr>
                <a:t>C</a:t>
              </a:r>
            </a:p>
          </p:txBody>
        </p:sp>
        <p:sp>
          <p:nvSpPr>
            <p:cNvPr id="31" name="Text Box 29">
              <a:extLst>
                <a:ext uri="{FF2B5EF4-FFF2-40B4-BE49-F238E27FC236}">
                  <a16:creationId xmlns:a16="http://schemas.microsoft.com/office/drawing/2014/main" id="{0FF1E350-259E-45B6-9E16-5A959CC173A3}"/>
                </a:ext>
              </a:extLst>
            </p:cNvPr>
            <p:cNvSpPr txBox="1">
              <a:spLocks noChangeArrowheads="1"/>
            </p:cNvSpPr>
            <p:nvPr/>
          </p:nvSpPr>
          <p:spPr bwMode="auto">
            <a:xfrm>
              <a:off x="1066800" y="4038600"/>
              <a:ext cx="76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en-US" altLang="zh-CN">
                  <a:solidFill>
                    <a:schemeClr val="tx1"/>
                  </a:solidFill>
                  <a:latin typeface="楷体_GB2312" pitchFamily="49" charset="-122"/>
                  <a:ea typeface="楷体_GB2312" pitchFamily="49" charset="-122"/>
                </a:rPr>
                <a:t>C</a:t>
              </a:r>
              <a:r>
                <a:rPr lang="en-US" altLang="zh-CN">
                  <a:solidFill>
                    <a:schemeClr val="tx1"/>
                  </a:solidFill>
                  <a:latin typeface="Arial" panose="020B0604020202020204" pitchFamily="34" charset="0"/>
                  <a:ea typeface="楷体_GB2312" pitchFamily="49" charset="-122"/>
                </a:rPr>
                <a:t>’</a:t>
              </a:r>
              <a:endParaRPr lang="en-US" altLang="zh-CN">
                <a:solidFill>
                  <a:schemeClr val="tx1"/>
                </a:solidFill>
                <a:latin typeface="楷体_GB2312" pitchFamily="49" charset="-122"/>
                <a:ea typeface="楷体_GB2312" pitchFamily="49" charset="-122"/>
              </a:endParaRPr>
            </a:p>
          </p:txBody>
        </p:sp>
        <p:sp>
          <p:nvSpPr>
            <p:cNvPr id="32" name="Text Box 30">
              <a:extLst>
                <a:ext uri="{FF2B5EF4-FFF2-40B4-BE49-F238E27FC236}">
                  <a16:creationId xmlns:a16="http://schemas.microsoft.com/office/drawing/2014/main" id="{21D9309B-3345-4B53-94E6-967B9C0A79C6}"/>
                </a:ext>
              </a:extLst>
            </p:cNvPr>
            <p:cNvSpPr txBox="1">
              <a:spLocks noChangeArrowheads="1"/>
            </p:cNvSpPr>
            <p:nvPr/>
          </p:nvSpPr>
          <p:spPr bwMode="auto">
            <a:xfrm>
              <a:off x="5029200" y="4343400"/>
              <a:ext cx="76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en-US" altLang="zh-CN">
                  <a:solidFill>
                    <a:schemeClr val="tx1"/>
                  </a:solidFill>
                  <a:latin typeface="楷体_GB2312" pitchFamily="49" charset="-122"/>
                  <a:ea typeface="楷体_GB2312" pitchFamily="49" charset="-122"/>
                </a:rPr>
                <a:t>D</a:t>
              </a:r>
            </a:p>
          </p:txBody>
        </p:sp>
        <p:sp>
          <p:nvSpPr>
            <p:cNvPr id="33" name="Text Box 31">
              <a:extLst>
                <a:ext uri="{FF2B5EF4-FFF2-40B4-BE49-F238E27FC236}">
                  <a16:creationId xmlns:a16="http://schemas.microsoft.com/office/drawing/2014/main" id="{13A046B8-715F-48B4-B29C-E75041F9BAD9}"/>
                </a:ext>
              </a:extLst>
            </p:cNvPr>
            <p:cNvSpPr txBox="1">
              <a:spLocks noChangeArrowheads="1"/>
            </p:cNvSpPr>
            <p:nvPr/>
          </p:nvSpPr>
          <p:spPr bwMode="auto">
            <a:xfrm>
              <a:off x="1485900" y="5867400"/>
              <a:ext cx="76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en-US" altLang="zh-CN">
                  <a:solidFill>
                    <a:schemeClr val="tx1"/>
                  </a:solidFill>
                  <a:latin typeface="楷体_GB2312" pitchFamily="49" charset="-122"/>
                  <a:ea typeface="楷体_GB2312" pitchFamily="49" charset="-122"/>
                </a:rPr>
                <a:t>A</a:t>
              </a:r>
              <a:r>
                <a:rPr lang="en-US" altLang="zh-CN">
                  <a:solidFill>
                    <a:schemeClr val="tx1"/>
                  </a:solidFill>
                  <a:latin typeface="Arial" panose="020B0604020202020204" pitchFamily="34" charset="0"/>
                  <a:ea typeface="楷体_GB2312" pitchFamily="49" charset="-122"/>
                </a:rPr>
                <a:t>’</a:t>
              </a:r>
              <a:endParaRPr lang="en-US" altLang="zh-CN">
                <a:solidFill>
                  <a:schemeClr val="tx1"/>
                </a:solidFill>
                <a:latin typeface="楷体_GB2312" pitchFamily="49" charset="-122"/>
                <a:ea typeface="楷体_GB2312" pitchFamily="49" charset="-122"/>
              </a:endParaRPr>
            </a:p>
          </p:txBody>
        </p:sp>
        <p:sp>
          <p:nvSpPr>
            <p:cNvPr id="34" name="Text Box 32">
              <a:extLst>
                <a:ext uri="{FF2B5EF4-FFF2-40B4-BE49-F238E27FC236}">
                  <a16:creationId xmlns:a16="http://schemas.microsoft.com/office/drawing/2014/main" id="{B0B3BF7A-F855-4286-BB77-36C5821C215F}"/>
                </a:ext>
              </a:extLst>
            </p:cNvPr>
            <p:cNvSpPr txBox="1">
              <a:spLocks noChangeArrowheads="1"/>
            </p:cNvSpPr>
            <p:nvPr/>
          </p:nvSpPr>
          <p:spPr bwMode="auto">
            <a:xfrm>
              <a:off x="3505200" y="5867400"/>
              <a:ext cx="1143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zh-CN" altLang="en-US">
                  <a:solidFill>
                    <a:schemeClr val="tx1"/>
                  </a:solidFill>
                  <a:latin typeface="楷体_GB2312" pitchFamily="49" charset="-122"/>
                  <a:ea typeface="楷体_GB2312" pitchFamily="49" charset="-122"/>
                </a:rPr>
                <a:t>公共物品</a:t>
              </a:r>
            </a:p>
          </p:txBody>
        </p:sp>
        <p:sp>
          <p:nvSpPr>
            <p:cNvPr id="35" name="Text Box 33">
              <a:extLst>
                <a:ext uri="{FF2B5EF4-FFF2-40B4-BE49-F238E27FC236}">
                  <a16:creationId xmlns:a16="http://schemas.microsoft.com/office/drawing/2014/main" id="{05D04B4D-60ED-41D4-AD4E-7ACC3A00EB3B}"/>
                </a:ext>
              </a:extLst>
            </p:cNvPr>
            <p:cNvSpPr txBox="1">
              <a:spLocks noChangeArrowheads="1"/>
            </p:cNvSpPr>
            <p:nvPr/>
          </p:nvSpPr>
          <p:spPr bwMode="auto">
            <a:xfrm>
              <a:off x="7391400" y="5867400"/>
              <a:ext cx="1447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zh-CN" altLang="en-US">
                  <a:solidFill>
                    <a:schemeClr val="tx1"/>
                  </a:solidFill>
                  <a:latin typeface="楷体_GB2312" pitchFamily="49" charset="-122"/>
                  <a:ea typeface="楷体_GB2312" pitchFamily="49" charset="-122"/>
                </a:rPr>
                <a:t>私人物品</a:t>
              </a:r>
            </a:p>
          </p:txBody>
        </p:sp>
        <p:sp>
          <p:nvSpPr>
            <p:cNvPr id="36" name="Text Box 34">
              <a:extLst>
                <a:ext uri="{FF2B5EF4-FFF2-40B4-BE49-F238E27FC236}">
                  <a16:creationId xmlns:a16="http://schemas.microsoft.com/office/drawing/2014/main" id="{D6B06E81-98B2-4E21-A842-CCB785CCA7AA}"/>
                </a:ext>
              </a:extLst>
            </p:cNvPr>
            <p:cNvSpPr txBox="1">
              <a:spLocks noChangeArrowheads="1"/>
            </p:cNvSpPr>
            <p:nvPr/>
          </p:nvSpPr>
          <p:spPr bwMode="auto">
            <a:xfrm>
              <a:off x="2057400" y="6248400"/>
              <a:ext cx="5029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ctr">
                <a:spcBef>
                  <a:spcPct val="50000"/>
                </a:spcBef>
                <a:buClrTx/>
                <a:buSzTx/>
                <a:buFontTx/>
                <a:buNone/>
              </a:pPr>
              <a:r>
                <a:rPr lang="zh-CN" altLang="en-US" dirty="0">
                  <a:solidFill>
                    <a:schemeClr val="tx1"/>
                  </a:solidFill>
                  <a:latin typeface="楷体_GB2312" pitchFamily="49" charset="-122"/>
                  <a:ea typeface="楷体_GB2312" pitchFamily="49" charset="-122"/>
                </a:rPr>
                <a:t>图</a:t>
              </a:r>
              <a:r>
                <a:rPr lang="en-US" altLang="zh-CN" dirty="0">
                  <a:solidFill>
                    <a:schemeClr val="tx1"/>
                  </a:solidFill>
                  <a:latin typeface="楷体_GB2312" pitchFamily="49" charset="-122"/>
                  <a:ea typeface="楷体_GB2312" pitchFamily="49" charset="-122"/>
                </a:rPr>
                <a:t>6-1 </a:t>
              </a:r>
              <a:r>
                <a:rPr lang="zh-CN" altLang="en-US" dirty="0">
                  <a:solidFill>
                    <a:schemeClr val="tx1"/>
                  </a:solidFill>
                  <a:latin typeface="楷体_GB2312" pitchFamily="49" charset="-122"/>
                  <a:ea typeface="楷体_GB2312" pitchFamily="49" charset="-122"/>
                </a:rPr>
                <a:t>资源在公共物品和私人物品之间的配置</a:t>
              </a:r>
            </a:p>
          </p:txBody>
        </p:sp>
      </p:grpSp>
      <mc:AlternateContent xmlns:mc="http://schemas.openxmlformats.org/markup-compatibility/2006" xmlns:a14="http://schemas.microsoft.com/office/drawing/2010/main">
        <mc:Choice Requires="a14">
          <p:sp>
            <p:nvSpPr>
              <p:cNvPr id="2" name="文本框 1">
                <a:extLst>
                  <a:ext uri="{FF2B5EF4-FFF2-40B4-BE49-F238E27FC236}">
                    <a16:creationId xmlns:a16="http://schemas.microsoft.com/office/drawing/2014/main" id="{C72420D7-86CA-4E93-8A69-7259C5CBD012}"/>
                  </a:ext>
                </a:extLst>
              </p:cNvPr>
              <p:cNvSpPr txBox="1"/>
              <p:nvPr/>
            </p:nvSpPr>
            <p:spPr>
              <a:xfrm>
                <a:off x="909646" y="1691413"/>
                <a:ext cx="8067658" cy="87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altLang="zh-CN" sz="2400" i="1">
                              <a:latin typeface="Cambria Math" panose="02040503050406030204" pitchFamily="18" charset="0"/>
                            </a:rPr>
                          </m:ctrlPr>
                        </m:fPr>
                        <m:num>
                          <m:r>
                            <a:rPr lang="zh-CN" altLang="en-US" sz="2400" i="1">
                              <a:latin typeface="Cambria Math" panose="02040503050406030204" pitchFamily="18" charset="0"/>
                            </a:rPr>
                            <m:t>公共物品或服务的边际效益</m:t>
                          </m:r>
                        </m:num>
                        <m:den>
                          <m:r>
                            <a:rPr lang="zh-CN" altLang="en-US" sz="2400" i="1">
                              <a:latin typeface="Cambria Math" panose="02040503050406030204" pitchFamily="18" charset="0"/>
                            </a:rPr>
                            <m:t>公共物品或服务的边际支出</m:t>
                          </m:r>
                        </m:den>
                      </m:f>
                      <m:r>
                        <a:rPr lang="en-US" altLang="zh-CN" sz="2400" i="1">
                          <a:latin typeface="Cambria Math" panose="02040503050406030204" pitchFamily="18" charset="0"/>
                        </a:rPr>
                        <m:t>=</m:t>
                      </m:r>
                      <m:f>
                        <m:fPr>
                          <m:ctrlPr>
                            <a:rPr lang="en-US" altLang="zh-CN" sz="2400" i="1">
                              <a:latin typeface="Cambria Math" panose="02040503050406030204" pitchFamily="18" charset="0"/>
                            </a:rPr>
                          </m:ctrlPr>
                        </m:fPr>
                        <m:num>
                          <m:r>
                            <a:rPr lang="zh-CN" altLang="en-US" sz="2400" i="1">
                              <a:latin typeface="Cambria Math" panose="02040503050406030204" pitchFamily="18" charset="0"/>
                            </a:rPr>
                            <m:t>私人物品或服务的边际效益</m:t>
                          </m:r>
                        </m:num>
                        <m:den>
                          <m:r>
                            <a:rPr lang="zh-CN" altLang="en-US" sz="2400" i="1">
                              <a:latin typeface="Cambria Math" panose="02040503050406030204" pitchFamily="18" charset="0"/>
                            </a:rPr>
                            <m:t>私人物品或服务的边际支出</m:t>
                          </m:r>
                        </m:den>
                      </m:f>
                    </m:oMath>
                  </m:oMathPara>
                </a14:m>
                <a:endParaRPr lang="zh-CN" altLang="en-US" dirty="0"/>
              </a:p>
            </p:txBody>
          </p:sp>
        </mc:Choice>
        <mc:Fallback xmlns="">
          <p:sp>
            <p:nvSpPr>
              <p:cNvPr id="2" name="文本框 1">
                <a:extLst>
                  <a:ext uri="{FF2B5EF4-FFF2-40B4-BE49-F238E27FC236}">
                    <a16:creationId xmlns:a16="http://schemas.microsoft.com/office/drawing/2014/main" id="{C72420D7-86CA-4E93-8A69-7259C5CBD012}"/>
                  </a:ext>
                </a:extLst>
              </p:cNvPr>
              <p:cNvSpPr txBox="1">
                <a:spLocks noRot="1" noChangeAspect="1" noMove="1" noResize="1" noEditPoints="1" noAdjustHandles="1" noChangeArrowheads="1" noChangeShapeType="1" noTextEdit="1"/>
              </p:cNvSpPr>
              <p:nvPr/>
            </p:nvSpPr>
            <p:spPr>
              <a:xfrm>
                <a:off x="909646" y="1691413"/>
                <a:ext cx="8067658" cy="870110"/>
              </a:xfrm>
              <a:prstGeom prst="rect">
                <a:avLst/>
              </a:prstGeom>
              <a:blipFill>
                <a:blip r:embed="rId3"/>
                <a:stretch>
                  <a:fillRect/>
                </a:stretch>
              </a:blipFill>
            </p:spPr>
            <p:txBody>
              <a:bodyPr/>
              <a:lstStyle/>
              <a:p>
                <a:r>
                  <a:rPr lang="zh-CN" altLang="en-US">
                    <a:noFill/>
                  </a:rPr>
                  <a:t> </a:t>
                </a:r>
              </a:p>
            </p:txBody>
          </p:sp>
        </mc:Fallback>
      </mc:AlternateContent>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2">
            <a:extLst>
              <a:ext uri="{FF2B5EF4-FFF2-40B4-BE49-F238E27FC236}">
                <a16:creationId xmlns:a16="http://schemas.microsoft.com/office/drawing/2014/main" id="{9F7583D4-D3F7-4E8A-A10B-5453FD4A06E4}"/>
              </a:ext>
            </a:extLst>
          </p:cNvPr>
          <p:cNvSpPr>
            <a:spLocks noGrp="1"/>
          </p:cNvSpPr>
          <p:nvPr>
            <p:ph type="ftr" sz="quarter" idx="11"/>
          </p:nvPr>
        </p:nvSpPr>
        <p:spPr/>
        <p:txBody>
          <a:bodyPr/>
          <a:lstStyle/>
          <a:p>
            <a:r>
              <a:rPr lang="en-US" altLang="zh-CN"/>
              <a:t>.</a:t>
            </a:r>
          </a:p>
        </p:txBody>
      </p:sp>
      <p:sp>
        <p:nvSpPr>
          <p:cNvPr id="5" name="灯片编号占位符 3">
            <a:extLst>
              <a:ext uri="{FF2B5EF4-FFF2-40B4-BE49-F238E27FC236}">
                <a16:creationId xmlns:a16="http://schemas.microsoft.com/office/drawing/2014/main" id="{611029F0-30F9-48E8-933A-310A48D64143}"/>
              </a:ext>
            </a:extLst>
          </p:cNvPr>
          <p:cNvSpPr>
            <a:spLocks noGrp="1"/>
          </p:cNvSpPr>
          <p:nvPr>
            <p:ph type="sldNum" sz="quarter" idx="12"/>
          </p:nvPr>
        </p:nvSpPr>
        <p:spPr/>
        <p:txBody>
          <a:bodyPr/>
          <a:lstStyle/>
          <a:p>
            <a:fld id="{FDF3375C-9566-4F41-A2E9-D83E4A24DB0F}" type="slidenum">
              <a:rPr lang="zh-CN" altLang="en-US"/>
              <a:pPr/>
              <a:t>48</a:t>
            </a:fld>
            <a:endParaRPr lang="zh-CN" altLang="en-US"/>
          </a:p>
        </p:txBody>
      </p:sp>
      <p:sp>
        <p:nvSpPr>
          <p:cNvPr id="2552" name="Rectangle 2">
            <a:extLst>
              <a:ext uri="{FF2B5EF4-FFF2-40B4-BE49-F238E27FC236}">
                <a16:creationId xmlns:a16="http://schemas.microsoft.com/office/drawing/2014/main" id="{4AABBD1F-A322-4CA3-BABB-EA988566C5F9}"/>
              </a:ext>
            </a:extLst>
          </p:cNvPr>
          <p:cNvSpPr>
            <a:spLocks noGrp="1" noChangeArrowheads="1"/>
          </p:cNvSpPr>
          <p:nvPr>
            <p:ph type="title" idx="4294967295"/>
          </p:nvPr>
        </p:nvSpPr>
        <p:spPr>
          <a:xfrm>
            <a:off x="2105025" y="451513"/>
            <a:ext cx="5702127" cy="1462088"/>
          </a:xfrm>
          <a:ln/>
        </p:spPr>
        <p:txBody>
          <a:bodyPr>
            <a:normAutofit/>
          </a:bodyPr>
          <a:lstStyle/>
          <a:p>
            <a:pPr algn="ctr" eaLnBrk="1" hangingPunct="1"/>
            <a:r>
              <a:rPr lang="zh-CN" altLang="en-US" sz="3200" dirty="0">
                <a:solidFill>
                  <a:schemeClr val="tx1"/>
                </a:solidFill>
                <a:latin typeface="方正姚体" panose="02010601030101010101" pitchFamily="2" charset="-122"/>
                <a:ea typeface="方正姚体" panose="02010601030101010101" pitchFamily="2" charset="-122"/>
              </a:rPr>
              <a:t>四、公共预算决策的经济分析：成本－效益分析</a:t>
            </a:r>
          </a:p>
        </p:txBody>
      </p:sp>
      <p:sp>
        <p:nvSpPr>
          <p:cNvPr id="2553" name="Rectangle 3">
            <a:extLst>
              <a:ext uri="{FF2B5EF4-FFF2-40B4-BE49-F238E27FC236}">
                <a16:creationId xmlns:a16="http://schemas.microsoft.com/office/drawing/2014/main" id="{17A87216-FC72-4A3C-AD79-80263F5FDDEB}"/>
              </a:ext>
            </a:extLst>
          </p:cNvPr>
          <p:cNvSpPr>
            <a:spLocks noGrp="1" noChangeArrowheads="1"/>
          </p:cNvSpPr>
          <p:nvPr>
            <p:ph type="body" idx="4294967295"/>
          </p:nvPr>
        </p:nvSpPr>
        <p:spPr>
          <a:xfrm>
            <a:off x="1396913" y="2122488"/>
            <a:ext cx="7632700" cy="3918874"/>
          </a:xfrm>
          <a:ln/>
        </p:spPr>
        <p:txBody>
          <a:bodyPr>
            <a:normAutofit/>
          </a:bodyPr>
          <a:lstStyle/>
          <a:p>
            <a:pPr marL="0" indent="0" eaLnBrk="1" hangingPunct="1">
              <a:lnSpc>
                <a:spcPct val="150000"/>
              </a:lnSpc>
              <a:spcBef>
                <a:spcPts val="0"/>
              </a:spcBef>
              <a:buFont typeface="Wingdings" panose="05000000000000000000" pitchFamily="2" charset="2"/>
              <a:buNone/>
            </a:pPr>
            <a:r>
              <a:rPr lang="en-US" altLang="zh-CN" sz="2400" b="1" dirty="0">
                <a:latin typeface="华文新魏" panose="02010800040101010101" pitchFamily="2" charset="-122"/>
                <a:ea typeface="华文新魏" panose="02010800040101010101" pitchFamily="2" charset="-122"/>
              </a:rPr>
              <a:t>    </a:t>
            </a:r>
            <a:r>
              <a:rPr lang="en-US" altLang="zh-CN" sz="2400" dirty="0">
                <a:latin typeface="华文新魏" panose="02010800040101010101" pitchFamily="2" charset="-122"/>
                <a:ea typeface="华文新魏" panose="02010800040101010101" pitchFamily="2" charset="-122"/>
              </a:rPr>
              <a:t>1. </a:t>
            </a:r>
            <a:r>
              <a:rPr lang="zh-CN" altLang="en-US" sz="2400" dirty="0">
                <a:latin typeface="华文新魏" panose="02010800040101010101" pitchFamily="2" charset="-122"/>
                <a:ea typeface="华文新魏" panose="02010800040101010101" pitchFamily="2" charset="-122"/>
              </a:rPr>
              <a:t>成本－效益分析的含义</a:t>
            </a:r>
          </a:p>
          <a:p>
            <a:pPr marL="0" indent="0" eaLnBrk="1" hangingPunct="1">
              <a:lnSpc>
                <a:spcPct val="150000"/>
              </a:lnSpc>
              <a:spcBef>
                <a:spcPts val="0"/>
              </a:spcBef>
              <a:buFont typeface="Wingdings" panose="05000000000000000000" pitchFamily="2" charset="2"/>
              <a:buNone/>
            </a:pPr>
            <a:r>
              <a:rPr lang="zh-CN" altLang="en-US" sz="2400" dirty="0">
                <a:latin typeface="华文新魏" panose="02010800040101010101" pitchFamily="2" charset="-122"/>
                <a:ea typeface="华文新魏" panose="02010800040101010101" pitchFamily="2" charset="-122"/>
              </a:rPr>
              <a:t>       把公共预算资金的作用划分为若干项目或方案，分别就每个项目或方案核算其效益和成本</a:t>
            </a:r>
          </a:p>
          <a:p>
            <a:pPr marL="0" indent="0" eaLnBrk="1" hangingPunct="1">
              <a:lnSpc>
                <a:spcPct val="150000"/>
              </a:lnSpc>
              <a:spcBef>
                <a:spcPts val="0"/>
              </a:spcBef>
              <a:buFont typeface="Wingdings" panose="05000000000000000000" pitchFamily="2" charset="2"/>
              <a:buNone/>
            </a:pPr>
            <a:r>
              <a:rPr lang="zh-CN" altLang="en-US" sz="2400" dirty="0">
                <a:latin typeface="华文新魏" panose="02010800040101010101" pitchFamily="2" charset="-122"/>
                <a:ea typeface="华文新魏" panose="02010800040101010101" pitchFamily="2" charset="-122"/>
              </a:rPr>
              <a:t>         在此基础上，对不同项目和不同方案进行比较，确定优先采用的次序，并摒弃那些社会边际成本超过社会边际效益的项目或方案</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2">
            <a:extLst>
              <a:ext uri="{FF2B5EF4-FFF2-40B4-BE49-F238E27FC236}">
                <a16:creationId xmlns:a16="http://schemas.microsoft.com/office/drawing/2014/main" id="{67920525-927F-416A-89FC-6067A82DAA65}"/>
              </a:ext>
            </a:extLst>
          </p:cNvPr>
          <p:cNvSpPr>
            <a:spLocks noGrp="1"/>
          </p:cNvSpPr>
          <p:nvPr>
            <p:ph type="ftr" sz="quarter" idx="11"/>
          </p:nvPr>
        </p:nvSpPr>
        <p:spPr/>
        <p:txBody>
          <a:bodyPr/>
          <a:lstStyle/>
          <a:p>
            <a:r>
              <a:rPr lang="en-US" altLang="zh-CN"/>
              <a:t>.</a:t>
            </a:r>
          </a:p>
        </p:txBody>
      </p:sp>
      <p:sp>
        <p:nvSpPr>
          <p:cNvPr id="5" name="灯片编号占位符 3">
            <a:extLst>
              <a:ext uri="{FF2B5EF4-FFF2-40B4-BE49-F238E27FC236}">
                <a16:creationId xmlns:a16="http://schemas.microsoft.com/office/drawing/2014/main" id="{C36A2D03-83E7-42E9-9458-2B259E4E0521}"/>
              </a:ext>
            </a:extLst>
          </p:cNvPr>
          <p:cNvSpPr>
            <a:spLocks noGrp="1"/>
          </p:cNvSpPr>
          <p:nvPr>
            <p:ph type="sldNum" sz="quarter" idx="12"/>
          </p:nvPr>
        </p:nvSpPr>
        <p:spPr/>
        <p:txBody>
          <a:bodyPr/>
          <a:lstStyle/>
          <a:p>
            <a:fld id="{1ACF724B-66AB-4821-BC48-030996A012BC}" type="slidenum">
              <a:rPr lang="zh-CN" altLang="en-US"/>
              <a:pPr/>
              <a:t>49</a:t>
            </a:fld>
            <a:endParaRPr lang="zh-CN" altLang="en-US"/>
          </a:p>
        </p:txBody>
      </p:sp>
      <p:sp>
        <p:nvSpPr>
          <p:cNvPr id="2556" name="Rectangle 2">
            <a:extLst>
              <a:ext uri="{FF2B5EF4-FFF2-40B4-BE49-F238E27FC236}">
                <a16:creationId xmlns:a16="http://schemas.microsoft.com/office/drawing/2014/main" id="{E2604C4D-B1D4-4452-8DDD-BC5F84A3EA1B}"/>
              </a:ext>
            </a:extLst>
          </p:cNvPr>
          <p:cNvSpPr>
            <a:spLocks noGrp="1" noChangeArrowheads="1"/>
          </p:cNvSpPr>
          <p:nvPr>
            <p:ph type="title" idx="4294967295"/>
          </p:nvPr>
        </p:nvSpPr>
        <p:spPr>
          <a:xfrm>
            <a:off x="2598738" y="704850"/>
            <a:ext cx="7793037" cy="1462088"/>
          </a:xfrm>
          <a:ln/>
        </p:spPr>
        <p:txBody>
          <a:bodyPr/>
          <a:lstStyle/>
          <a:p>
            <a:pPr eaLnBrk="1" hangingPunct="1"/>
            <a:r>
              <a:rPr lang="en-US" altLang="zh-CN" sz="3200" dirty="0">
                <a:solidFill>
                  <a:schemeClr val="tx1"/>
                </a:solidFill>
                <a:latin typeface="方正姚体" panose="02010601030101010101" pitchFamily="2" charset="-122"/>
                <a:ea typeface="方正姚体" panose="02010601030101010101" pitchFamily="2" charset="-122"/>
              </a:rPr>
              <a:t>2. </a:t>
            </a:r>
            <a:r>
              <a:rPr lang="zh-CN" altLang="en-US" sz="3200" dirty="0">
                <a:solidFill>
                  <a:schemeClr val="tx1"/>
                </a:solidFill>
                <a:latin typeface="方正姚体" panose="02010601030101010101" pitchFamily="2" charset="-122"/>
                <a:ea typeface="方正姚体" panose="02010601030101010101" pitchFamily="2" charset="-122"/>
              </a:rPr>
              <a:t>成本效益分析的步骤</a:t>
            </a:r>
          </a:p>
        </p:txBody>
      </p:sp>
      <p:sp>
        <p:nvSpPr>
          <p:cNvPr id="2557" name="Rectangle 3">
            <a:extLst>
              <a:ext uri="{FF2B5EF4-FFF2-40B4-BE49-F238E27FC236}">
                <a16:creationId xmlns:a16="http://schemas.microsoft.com/office/drawing/2014/main" id="{16411853-F108-47A4-B7BF-FF3ABC518651}"/>
              </a:ext>
            </a:extLst>
          </p:cNvPr>
          <p:cNvSpPr>
            <a:spLocks noGrp="1" noChangeArrowheads="1"/>
          </p:cNvSpPr>
          <p:nvPr>
            <p:ph type="body" idx="4294967295"/>
          </p:nvPr>
        </p:nvSpPr>
        <p:spPr>
          <a:xfrm>
            <a:off x="1408113" y="1954213"/>
            <a:ext cx="7993062" cy="2736850"/>
          </a:xfrm>
          <a:ln/>
        </p:spPr>
        <p:txBody>
          <a:bodyPr>
            <a:normAutofit fontScale="92500"/>
          </a:bodyPr>
          <a:lstStyle/>
          <a:p>
            <a:pPr marL="0" indent="0" eaLnBrk="1" hangingPunct="1">
              <a:lnSpc>
                <a:spcPct val="200000"/>
              </a:lnSpc>
              <a:spcBef>
                <a:spcPts val="0"/>
              </a:spcBef>
            </a:pPr>
            <a:r>
              <a:rPr lang="zh-CN" altLang="en-US" sz="2400" dirty="0">
                <a:latin typeface="华文新魏" panose="02010800040101010101" pitchFamily="2" charset="-122"/>
                <a:ea typeface="华文新魏" panose="02010800040101010101" pitchFamily="2" charset="-122"/>
              </a:rPr>
              <a:t>第一步，计算各个项目或方案的效益和成本</a:t>
            </a:r>
          </a:p>
          <a:p>
            <a:pPr marL="0" indent="0" eaLnBrk="1" hangingPunct="1">
              <a:lnSpc>
                <a:spcPct val="200000"/>
              </a:lnSpc>
              <a:spcBef>
                <a:spcPts val="0"/>
              </a:spcBef>
            </a:pPr>
            <a:r>
              <a:rPr lang="zh-CN" altLang="en-US" sz="2400" dirty="0">
                <a:latin typeface="华文新魏" panose="02010800040101010101" pitchFamily="2" charset="-122"/>
                <a:ea typeface="华文新魏" panose="02010800040101010101" pitchFamily="2" charset="-122"/>
              </a:rPr>
              <a:t>第二步，计算各个项目或方案的效益和成本的比率</a:t>
            </a:r>
          </a:p>
          <a:p>
            <a:pPr marL="0" indent="0" eaLnBrk="1" hangingPunct="1">
              <a:lnSpc>
                <a:spcPct val="200000"/>
              </a:lnSpc>
              <a:spcBef>
                <a:spcPts val="0"/>
              </a:spcBef>
            </a:pPr>
            <a:r>
              <a:rPr lang="zh-CN" altLang="en-US" sz="2400" dirty="0">
                <a:latin typeface="华文新魏" panose="02010800040101010101" pitchFamily="2" charset="-122"/>
                <a:ea typeface="华文新魏" panose="02010800040101010101" pitchFamily="2" charset="-122"/>
              </a:rPr>
              <a:t>第三步，确定各个项目或方案的优劣次序</a:t>
            </a:r>
          </a:p>
          <a:p>
            <a:pPr marL="0" indent="0" eaLnBrk="1" hangingPunct="1">
              <a:lnSpc>
                <a:spcPct val="200000"/>
              </a:lnSpc>
              <a:spcBef>
                <a:spcPts val="0"/>
              </a:spcBef>
            </a:pPr>
            <a:r>
              <a:rPr lang="zh-CN" altLang="en-US" sz="2400" dirty="0">
                <a:latin typeface="华文新魏" panose="02010800040101010101" pitchFamily="2" charset="-122"/>
                <a:ea typeface="华文新魏" panose="02010800040101010101" pitchFamily="2" charset="-122"/>
              </a:rPr>
              <a:t>第四步，进行各个项目或方案的选择和决策</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a:extLst>
              <a:ext uri="{FF2B5EF4-FFF2-40B4-BE49-F238E27FC236}">
                <a16:creationId xmlns:a16="http://schemas.microsoft.com/office/drawing/2014/main" id="{64D95239-95F6-4C94-8F8F-998706D63091}"/>
              </a:ext>
            </a:extLst>
          </p:cNvPr>
          <p:cNvSpPr>
            <a:spLocks noGrp="1"/>
          </p:cNvSpPr>
          <p:nvPr>
            <p:ph type="ftr" sz="quarter" idx="11"/>
          </p:nvPr>
        </p:nvSpPr>
        <p:spPr/>
        <p:txBody>
          <a:bodyPr/>
          <a:lstStyle/>
          <a:p>
            <a:r>
              <a:rPr lang="en-US" altLang="zh-CN"/>
              <a:t>.</a:t>
            </a:r>
          </a:p>
        </p:txBody>
      </p:sp>
      <p:sp>
        <p:nvSpPr>
          <p:cNvPr id="4" name="灯片编号占位符 3">
            <a:extLst>
              <a:ext uri="{FF2B5EF4-FFF2-40B4-BE49-F238E27FC236}">
                <a16:creationId xmlns:a16="http://schemas.microsoft.com/office/drawing/2014/main" id="{531FBB8D-67FA-45C1-BD70-7DD2106A600F}"/>
              </a:ext>
            </a:extLst>
          </p:cNvPr>
          <p:cNvSpPr>
            <a:spLocks noGrp="1"/>
          </p:cNvSpPr>
          <p:nvPr>
            <p:ph type="sldNum" sz="quarter" idx="12"/>
          </p:nvPr>
        </p:nvSpPr>
        <p:spPr/>
        <p:txBody>
          <a:bodyPr/>
          <a:lstStyle/>
          <a:p>
            <a:fld id="{B87482B3-7C26-4E05-9328-9483A57BA56E}" type="slidenum">
              <a:rPr lang="zh-CN" altLang="en-US"/>
              <a:pPr/>
              <a:t>5</a:t>
            </a:fld>
            <a:endParaRPr lang="zh-CN" altLang="en-US"/>
          </a:p>
        </p:txBody>
      </p:sp>
      <p:sp>
        <p:nvSpPr>
          <p:cNvPr id="2517" name="Rectangle 2">
            <a:extLst>
              <a:ext uri="{FF2B5EF4-FFF2-40B4-BE49-F238E27FC236}">
                <a16:creationId xmlns:a16="http://schemas.microsoft.com/office/drawing/2014/main" id="{C2647758-42CF-4127-A6DB-757D65D083B7}"/>
              </a:ext>
            </a:extLst>
          </p:cNvPr>
          <p:cNvSpPr>
            <a:spLocks noGrp="1" noChangeArrowheads="1"/>
          </p:cNvSpPr>
          <p:nvPr>
            <p:ph type="ctrTitle" idx="4294967295"/>
          </p:nvPr>
        </p:nvSpPr>
        <p:spPr>
          <a:xfrm>
            <a:off x="883197" y="1877580"/>
            <a:ext cx="7391401" cy="1462088"/>
          </a:xfrm>
          <a:ln/>
        </p:spPr>
        <p:txBody>
          <a:bodyPr>
            <a:normAutofit fontScale="90000"/>
          </a:bodyPr>
          <a:lstStyle/>
          <a:p>
            <a:pPr algn="ctr" eaLnBrk="1" hangingPunct="1"/>
            <a:r>
              <a:rPr lang="zh-CN" altLang="en-US" sz="4800" dirty="0">
                <a:latin typeface="+mj-ea"/>
              </a:rPr>
              <a:t>第</a:t>
            </a:r>
            <a:r>
              <a:rPr lang="en-US" altLang="zh-CN" sz="4800" dirty="0">
                <a:latin typeface="+mj-ea"/>
              </a:rPr>
              <a:t>11</a:t>
            </a:r>
            <a:r>
              <a:rPr lang="zh-CN" altLang="en-US" sz="4800" dirty="0">
                <a:latin typeface="+mj-ea"/>
              </a:rPr>
              <a:t>章政府预算：</a:t>
            </a:r>
            <a:br>
              <a:rPr lang="en-US" altLang="zh-CN" sz="4800" dirty="0">
                <a:latin typeface="+mj-ea"/>
              </a:rPr>
            </a:br>
            <a:r>
              <a:rPr lang="zh-CN" altLang="en-US" sz="4800" dirty="0">
                <a:latin typeface="+mj-ea"/>
              </a:rPr>
              <a:t>决策及其经济分析</a:t>
            </a:r>
          </a:p>
        </p:txBody>
      </p:sp>
      <p:sp>
        <p:nvSpPr>
          <p:cNvPr id="2" name="文本框 1">
            <a:extLst>
              <a:ext uri="{FF2B5EF4-FFF2-40B4-BE49-F238E27FC236}">
                <a16:creationId xmlns:a16="http://schemas.microsoft.com/office/drawing/2014/main" id="{F2984F1C-DCD1-45B4-89FE-E2167D62B410}"/>
              </a:ext>
            </a:extLst>
          </p:cNvPr>
          <p:cNvSpPr txBox="1"/>
          <p:nvPr/>
        </p:nvSpPr>
        <p:spPr>
          <a:xfrm>
            <a:off x="3300248" y="3892769"/>
            <a:ext cx="4714875" cy="400110"/>
          </a:xfrm>
          <a:prstGeom prst="rect">
            <a:avLst/>
          </a:prstGeom>
          <a:noFill/>
        </p:spPr>
        <p:txBody>
          <a:bodyPr wrap="square" rtlCol="0">
            <a:spAutoFit/>
          </a:bodyPr>
          <a:lstStyle/>
          <a:p>
            <a:pPr algn="r"/>
            <a:r>
              <a:rPr lang="zh-CN" altLang="en-US" sz="2000" dirty="0">
                <a:latin typeface="+mn-ea"/>
              </a:rPr>
              <a:t>公管教研室 马冉</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7666A85F-5826-464A-AE2E-E6D4C2DF6682}"/>
              </a:ext>
            </a:extLst>
          </p:cNvPr>
          <p:cNvSpPr>
            <a:spLocks noGrp="1"/>
          </p:cNvSpPr>
          <p:nvPr>
            <p:ph type="ftr" sz="quarter" idx="11"/>
          </p:nvPr>
        </p:nvSpPr>
        <p:spPr/>
        <p:txBody>
          <a:bodyPr/>
          <a:lstStyle/>
          <a:p>
            <a:r>
              <a:rPr lang="en-US" altLang="zh-CN"/>
              <a:t>.</a:t>
            </a:r>
          </a:p>
        </p:txBody>
      </p:sp>
      <p:sp>
        <p:nvSpPr>
          <p:cNvPr id="3" name="灯片编号占位符 2">
            <a:extLst>
              <a:ext uri="{FF2B5EF4-FFF2-40B4-BE49-F238E27FC236}">
                <a16:creationId xmlns:a16="http://schemas.microsoft.com/office/drawing/2014/main" id="{80EFB7A9-CCC1-47F4-BFAF-783A77C6C16F}"/>
              </a:ext>
            </a:extLst>
          </p:cNvPr>
          <p:cNvSpPr>
            <a:spLocks noGrp="1"/>
          </p:cNvSpPr>
          <p:nvPr>
            <p:ph type="sldNum" sz="quarter" idx="12"/>
          </p:nvPr>
        </p:nvSpPr>
        <p:spPr/>
        <p:txBody>
          <a:bodyPr/>
          <a:lstStyle/>
          <a:p>
            <a:fld id="{C2D44F1A-47B4-4793-9664-30235BD5DDE7}" type="slidenum">
              <a:rPr lang="zh-CN" altLang="en-US" smtClean="0"/>
              <a:pPr/>
              <a:t>50</a:t>
            </a:fld>
            <a:endParaRPr lang="zh-CN" altLang="en-US"/>
          </a:p>
        </p:txBody>
      </p:sp>
      <p:graphicFrame>
        <p:nvGraphicFramePr>
          <p:cNvPr id="4" name="表格 4">
            <a:extLst>
              <a:ext uri="{FF2B5EF4-FFF2-40B4-BE49-F238E27FC236}">
                <a16:creationId xmlns:a16="http://schemas.microsoft.com/office/drawing/2014/main" id="{F06EE4CF-EF8C-4D92-9E7E-6F6371B893DE}"/>
              </a:ext>
            </a:extLst>
          </p:cNvPr>
          <p:cNvGraphicFramePr>
            <a:graphicFrameLocks noGrp="1"/>
          </p:cNvGraphicFramePr>
          <p:nvPr>
            <p:extLst>
              <p:ext uri="{D42A27DB-BD31-4B8C-83A1-F6EECF244321}">
                <p14:modId xmlns:p14="http://schemas.microsoft.com/office/powerpoint/2010/main" val="2218685743"/>
              </p:ext>
            </p:extLst>
          </p:nvPr>
        </p:nvGraphicFramePr>
        <p:xfrm>
          <a:off x="371477" y="952500"/>
          <a:ext cx="9210677" cy="4991102"/>
        </p:xfrm>
        <a:graphic>
          <a:graphicData uri="http://schemas.openxmlformats.org/drawingml/2006/table">
            <a:tbl>
              <a:tblPr firstRow="1" bandRow="1">
                <a:tableStyleId>{5C22544A-7EE6-4342-B048-85BDC9FD1C3A}</a:tableStyleId>
              </a:tblPr>
              <a:tblGrid>
                <a:gridCol w="1315811">
                  <a:extLst>
                    <a:ext uri="{9D8B030D-6E8A-4147-A177-3AD203B41FA5}">
                      <a16:colId xmlns:a16="http://schemas.microsoft.com/office/drawing/2014/main" val="2366469670"/>
                    </a:ext>
                  </a:extLst>
                </a:gridCol>
                <a:gridCol w="1315811">
                  <a:extLst>
                    <a:ext uri="{9D8B030D-6E8A-4147-A177-3AD203B41FA5}">
                      <a16:colId xmlns:a16="http://schemas.microsoft.com/office/drawing/2014/main" val="3916501958"/>
                    </a:ext>
                  </a:extLst>
                </a:gridCol>
                <a:gridCol w="1315811">
                  <a:extLst>
                    <a:ext uri="{9D8B030D-6E8A-4147-A177-3AD203B41FA5}">
                      <a16:colId xmlns:a16="http://schemas.microsoft.com/office/drawing/2014/main" val="1892435309"/>
                    </a:ext>
                  </a:extLst>
                </a:gridCol>
                <a:gridCol w="1315811">
                  <a:extLst>
                    <a:ext uri="{9D8B030D-6E8A-4147-A177-3AD203B41FA5}">
                      <a16:colId xmlns:a16="http://schemas.microsoft.com/office/drawing/2014/main" val="1434296855"/>
                    </a:ext>
                  </a:extLst>
                </a:gridCol>
                <a:gridCol w="1315811">
                  <a:extLst>
                    <a:ext uri="{9D8B030D-6E8A-4147-A177-3AD203B41FA5}">
                      <a16:colId xmlns:a16="http://schemas.microsoft.com/office/drawing/2014/main" val="210266283"/>
                    </a:ext>
                  </a:extLst>
                </a:gridCol>
                <a:gridCol w="1315811">
                  <a:extLst>
                    <a:ext uri="{9D8B030D-6E8A-4147-A177-3AD203B41FA5}">
                      <a16:colId xmlns:a16="http://schemas.microsoft.com/office/drawing/2014/main" val="3649131275"/>
                    </a:ext>
                  </a:extLst>
                </a:gridCol>
                <a:gridCol w="1315811">
                  <a:extLst>
                    <a:ext uri="{9D8B030D-6E8A-4147-A177-3AD203B41FA5}">
                      <a16:colId xmlns:a16="http://schemas.microsoft.com/office/drawing/2014/main" val="3903865845"/>
                    </a:ext>
                  </a:extLst>
                </a:gridCol>
              </a:tblGrid>
              <a:tr h="987249">
                <a:tc>
                  <a:txBody>
                    <a:bodyPr/>
                    <a:lstStyle/>
                    <a:p>
                      <a:pPr algn="ctr"/>
                      <a:r>
                        <a:rPr lang="zh-CN" altLang="en-US" sz="2400" dirty="0"/>
                        <a:t>项目（方案）</a:t>
                      </a:r>
                    </a:p>
                  </a:txBody>
                  <a:tcPr/>
                </a:tc>
                <a:tc>
                  <a:txBody>
                    <a:bodyPr/>
                    <a:lstStyle/>
                    <a:p>
                      <a:pPr algn="ctr"/>
                      <a:r>
                        <a:rPr lang="zh-CN" altLang="en-US" sz="2400" dirty="0"/>
                        <a:t>效益</a:t>
                      </a:r>
                      <a:r>
                        <a:rPr lang="en-US" altLang="zh-CN" sz="2400" dirty="0"/>
                        <a:t>B</a:t>
                      </a:r>
                      <a:endParaRPr lang="zh-CN" altLang="en-US" sz="2400" dirty="0"/>
                    </a:p>
                  </a:txBody>
                  <a:tcPr/>
                </a:tc>
                <a:tc>
                  <a:txBody>
                    <a:bodyPr/>
                    <a:lstStyle/>
                    <a:p>
                      <a:pPr algn="ctr"/>
                      <a:r>
                        <a:rPr lang="zh-CN" altLang="en-US" sz="2400" dirty="0"/>
                        <a:t>成本</a:t>
                      </a:r>
                      <a:r>
                        <a:rPr lang="en-US" altLang="zh-CN" sz="2400" dirty="0"/>
                        <a:t>C</a:t>
                      </a:r>
                      <a:endParaRPr lang="zh-CN" altLang="en-US" sz="2400" dirty="0"/>
                    </a:p>
                  </a:txBody>
                  <a:tcPr/>
                </a:tc>
                <a:tc>
                  <a:txBody>
                    <a:bodyPr/>
                    <a:lstStyle/>
                    <a:p>
                      <a:pPr algn="ctr"/>
                      <a:r>
                        <a:rPr lang="en-US" altLang="zh-CN" sz="2400" dirty="0"/>
                        <a:t>B-C</a:t>
                      </a:r>
                      <a:endParaRPr lang="zh-CN" altLang="en-US" sz="2400" dirty="0"/>
                    </a:p>
                  </a:txBody>
                  <a:tcPr/>
                </a:tc>
                <a:tc>
                  <a:txBody>
                    <a:bodyPr/>
                    <a:lstStyle/>
                    <a:p>
                      <a:pPr algn="ctr"/>
                      <a:r>
                        <a:rPr lang="en-US" altLang="zh-CN" sz="2400" dirty="0"/>
                        <a:t>B/C</a:t>
                      </a:r>
                      <a:endParaRPr lang="zh-CN" altLang="en-US" sz="2400" dirty="0"/>
                    </a:p>
                  </a:txBody>
                  <a:tcPr/>
                </a:tc>
                <a:tc>
                  <a:txBody>
                    <a:bodyPr/>
                    <a:lstStyle/>
                    <a:p>
                      <a:pPr algn="ctr"/>
                      <a:r>
                        <a:rPr lang="en-US" altLang="zh-CN" sz="2400" dirty="0"/>
                        <a:t>(B-C)/C</a:t>
                      </a:r>
                      <a:endParaRPr lang="zh-CN" altLang="en-US" sz="2400" dirty="0"/>
                    </a:p>
                  </a:txBody>
                  <a:tcPr/>
                </a:tc>
                <a:tc>
                  <a:txBody>
                    <a:bodyPr/>
                    <a:lstStyle/>
                    <a:p>
                      <a:pPr algn="ctr"/>
                      <a:r>
                        <a:rPr lang="zh-CN" altLang="en-US" sz="2400" dirty="0"/>
                        <a:t>次序</a:t>
                      </a:r>
                    </a:p>
                  </a:txBody>
                  <a:tcPr/>
                </a:tc>
                <a:extLst>
                  <a:ext uri="{0D108BD9-81ED-4DB2-BD59-A6C34878D82A}">
                    <a16:rowId xmlns:a16="http://schemas.microsoft.com/office/drawing/2014/main" val="3978390537"/>
                  </a:ext>
                </a:extLst>
              </a:tr>
              <a:tr h="571979">
                <a:tc>
                  <a:txBody>
                    <a:bodyPr/>
                    <a:lstStyle/>
                    <a:p>
                      <a:pPr algn="ctr"/>
                      <a:r>
                        <a:rPr lang="en-US" altLang="zh-CN" sz="2400" dirty="0"/>
                        <a:t>A1</a:t>
                      </a:r>
                      <a:endParaRPr lang="zh-CN" altLang="en-US" sz="2400" dirty="0"/>
                    </a:p>
                  </a:txBody>
                  <a:tcPr/>
                </a:tc>
                <a:tc>
                  <a:txBody>
                    <a:bodyPr/>
                    <a:lstStyle/>
                    <a:p>
                      <a:pPr algn="ctr"/>
                      <a:r>
                        <a:rPr lang="en-US" altLang="zh-CN" sz="2400" dirty="0"/>
                        <a:t>40000</a:t>
                      </a:r>
                      <a:endParaRPr lang="zh-CN" altLang="en-US" sz="2400" dirty="0"/>
                    </a:p>
                  </a:txBody>
                  <a:tcPr/>
                </a:tc>
                <a:tc>
                  <a:txBody>
                    <a:bodyPr/>
                    <a:lstStyle/>
                    <a:p>
                      <a:pPr algn="ctr"/>
                      <a:r>
                        <a:rPr lang="en-US" altLang="zh-CN" sz="2400" dirty="0"/>
                        <a:t>20000</a:t>
                      </a:r>
                      <a:endParaRPr lang="zh-CN" altLang="en-US" sz="2400" dirty="0"/>
                    </a:p>
                  </a:txBody>
                  <a:tcPr/>
                </a:tc>
                <a:tc>
                  <a:txBody>
                    <a:bodyPr/>
                    <a:lstStyle/>
                    <a:p>
                      <a:pPr algn="ctr"/>
                      <a:r>
                        <a:rPr lang="en-US" altLang="zh-CN" sz="2400" dirty="0"/>
                        <a:t>20000</a:t>
                      </a:r>
                      <a:endParaRPr lang="zh-CN" altLang="en-US" sz="2400" dirty="0"/>
                    </a:p>
                  </a:txBody>
                  <a:tcPr/>
                </a:tc>
                <a:tc>
                  <a:txBody>
                    <a:bodyPr/>
                    <a:lstStyle/>
                    <a:p>
                      <a:pPr algn="ctr"/>
                      <a:r>
                        <a:rPr lang="en-US" altLang="zh-CN" sz="2400" dirty="0"/>
                        <a:t>2.0</a:t>
                      </a:r>
                      <a:endParaRPr lang="zh-CN" altLang="en-US" sz="2400" dirty="0"/>
                    </a:p>
                  </a:txBody>
                  <a:tcPr/>
                </a:tc>
                <a:tc>
                  <a:txBody>
                    <a:bodyPr/>
                    <a:lstStyle/>
                    <a:p>
                      <a:pPr algn="ctr"/>
                      <a:r>
                        <a:rPr lang="en-US" altLang="zh-CN" sz="2400" dirty="0"/>
                        <a:t>1.0</a:t>
                      </a:r>
                      <a:endParaRPr lang="zh-CN" altLang="en-US" sz="2400" dirty="0"/>
                    </a:p>
                  </a:txBody>
                  <a:tcPr/>
                </a:tc>
                <a:tc>
                  <a:txBody>
                    <a:bodyPr/>
                    <a:lstStyle/>
                    <a:p>
                      <a:pPr algn="ctr"/>
                      <a:r>
                        <a:rPr lang="en-US" altLang="zh-CN" sz="2400" dirty="0"/>
                        <a:t>2</a:t>
                      </a:r>
                      <a:endParaRPr lang="zh-CN" altLang="en-US" sz="2400" dirty="0"/>
                    </a:p>
                  </a:txBody>
                  <a:tcPr/>
                </a:tc>
                <a:extLst>
                  <a:ext uri="{0D108BD9-81ED-4DB2-BD59-A6C34878D82A}">
                    <a16:rowId xmlns:a16="http://schemas.microsoft.com/office/drawing/2014/main" val="1172829456"/>
                  </a:ext>
                </a:extLst>
              </a:tr>
              <a:tr h="571979">
                <a:tc>
                  <a:txBody>
                    <a:bodyPr/>
                    <a:lstStyle/>
                    <a:p>
                      <a:pPr algn="ctr"/>
                      <a:r>
                        <a:rPr lang="en-US" altLang="zh-CN" sz="2400" dirty="0"/>
                        <a:t>A2</a:t>
                      </a:r>
                      <a:endParaRPr lang="zh-CN" altLang="en-US" sz="2400" dirty="0"/>
                    </a:p>
                  </a:txBody>
                  <a:tcPr/>
                </a:tc>
                <a:tc>
                  <a:txBody>
                    <a:bodyPr/>
                    <a:lstStyle/>
                    <a:p>
                      <a:pPr algn="ctr"/>
                      <a:r>
                        <a:rPr lang="en-US" altLang="zh-CN" sz="2400" dirty="0"/>
                        <a:t>19500</a:t>
                      </a:r>
                      <a:endParaRPr lang="zh-CN" altLang="en-US" sz="2400" dirty="0"/>
                    </a:p>
                  </a:txBody>
                  <a:tcPr/>
                </a:tc>
                <a:tc>
                  <a:txBody>
                    <a:bodyPr/>
                    <a:lstStyle/>
                    <a:p>
                      <a:pPr algn="ctr"/>
                      <a:r>
                        <a:rPr lang="en-US" altLang="zh-CN" sz="2400" dirty="0"/>
                        <a:t>15000</a:t>
                      </a:r>
                      <a:endParaRPr lang="zh-CN" altLang="en-US" sz="2400" dirty="0"/>
                    </a:p>
                  </a:txBody>
                  <a:tcPr/>
                </a:tc>
                <a:tc>
                  <a:txBody>
                    <a:bodyPr/>
                    <a:lstStyle/>
                    <a:p>
                      <a:pPr algn="ctr"/>
                      <a:r>
                        <a:rPr lang="en-US" altLang="zh-CN" sz="2400" dirty="0"/>
                        <a:t>4500</a:t>
                      </a:r>
                      <a:endParaRPr lang="zh-CN" altLang="en-US" sz="2400" dirty="0"/>
                    </a:p>
                  </a:txBody>
                  <a:tcPr/>
                </a:tc>
                <a:tc>
                  <a:txBody>
                    <a:bodyPr/>
                    <a:lstStyle/>
                    <a:p>
                      <a:pPr algn="ctr"/>
                      <a:r>
                        <a:rPr lang="en-US" altLang="zh-CN" sz="2400" dirty="0"/>
                        <a:t>1.3</a:t>
                      </a:r>
                      <a:endParaRPr lang="zh-CN" altLang="en-US" sz="2400" dirty="0"/>
                    </a:p>
                  </a:txBody>
                  <a:tcPr/>
                </a:tc>
                <a:tc>
                  <a:txBody>
                    <a:bodyPr/>
                    <a:lstStyle/>
                    <a:p>
                      <a:pPr algn="ctr"/>
                      <a:r>
                        <a:rPr lang="en-US" altLang="zh-CN" sz="2400" dirty="0"/>
                        <a:t>0.3</a:t>
                      </a:r>
                      <a:endParaRPr lang="zh-CN" altLang="en-US" sz="2400" dirty="0"/>
                    </a:p>
                  </a:txBody>
                  <a:tcPr/>
                </a:tc>
                <a:tc>
                  <a:txBody>
                    <a:bodyPr/>
                    <a:lstStyle/>
                    <a:p>
                      <a:pPr algn="ctr"/>
                      <a:r>
                        <a:rPr lang="en-US" altLang="zh-CN" sz="2400" dirty="0"/>
                        <a:t>4</a:t>
                      </a:r>
                      <a:endParaRPr lang="zh-CN" altLang="en-US" sz="2400" dirty="0"/>
                    </a:p>
                  </a:txBody>
                  <a:tcPr/>
                </a:tc>
                <a:extLst>
                  <a:ext uri="{0D108BD9-81ED-4DB2-BD59-A6C34878D82A}">
                    <a16:rowId xmlns:a16="http://schemas.microsoft.com/office/drawing/2014/main" val="1192984978"/>
                  </a:ext>
                </a:extLst>
              </a:tr>
              <a:tr h="571979">
                <a:tc>
                  <a:txBody>
                    <a:bodyPr/>
                    <a:lstStyle/>
                    <a:p>
                      <a:pPr algn="ctr"/>
                      <a:r>
                        <a:rPr lang="en-US" altLang="zh-CN" sz="2400" dirty="0"/>
                        <a:t>A3</a:t>
                      </a:r>
                      <a:endParaRPr lang="zh-CN" altLang="en-US" sz="2400" dirty="0"/>
                    </a:p>
                  </a:txBody>
                  <a:tcPr/>
                </a:tc>
                <a:tc>
                  <a:txBody>
                    <a:bodyPr/>
                    <a:lstStyle/>
                    <a:p>
                      <a:pPr algn="ctr"/>
                      <a:r>
                        <a:rPr lang="en-US" altLang="zh-CN" sz="2400" dirty="0"/>
                        <a:t>12000</a:t>
                      </a:r>
                      <a:endParaRPr lang="zh-CN" altLang="en-US" sz="2400" dirty="0"/>
                    </a:p>
                  </a:txBody>
                  <a:tcPr/>
                </a:tc>
                <a:tc>
                  <a:txBody>
                    <a:bodyPr/>
                    <a:lstStyle/>
                    <a:p>
                      <a:pPr algn="ctr"/>
                      <a:r>
                        <a:rPr lang="en-US" altLang="zh-CN" sz="2400" dirty="0"/>
                        <a:t>10000</a:t>
                      </a:r>
                      <a:endParaRPr lang="zh-CN" altLang="en-US" sz="2400" dirty="0"/>
                    </a:p>
                  </a:txBody>
                  <a:tcPr/>
                </a:tc>
                <a:tc>
                  <a:txBody>
                    <a:bodyPr/>
                    <a:lstStyle/>
                    <a:p>
                      <a:pPr algn="ctr"/>
                      <a:r>
                        <a:rPr lang="en-US" altLang="zh-CN" sz="2400" dirty="0"/>
                        <a:t>2000</a:t>
                      </a:r>
                      <a:endParaRPr lang="zh-CN" altLang="en-US" sz="2400" dirty="0"/>
                    </a:p>
                  </a:txBody>
                  <a:tcPr/>
                </a:tc>
                <a:tc>
                  <a:txBody>
                    <a:bodyPr/>
                    <a:lstStyle/>
                    <a:p>
                      <a:pPr algn="ctr"/>
                      <a:r>
                        <a:rPr lang="en-US" altLang="zh-CN" sz="2400" dirty="0"/>
                        <a:t>1.2</a:t>
                      </a:r>
                      <a:endParaRPr lang="zh-CN" altLang="en-US" sz="2400" dirty="0"/>
                    </a:p>
                  </a:txBody>
                  <a:tcPr/>
                </a:tc>
                <a:tc>
                  <a:txBody>
                    <a:bodyPr/>
                    <a:lstStyle/>
                    <a:p>
                      <a:pPr algn="ctr"/>
                      <a:r>
                        <a:rPr lang="en-US" altLang="zh-CN" sz="2400" dirty="0"/>
                        <a:t>0.2</a:t>
                      </a:r>
                      <a:endParaRPr lang="zh-CN" altLang="en-US" sz="2400" dirty="0"/>
                    </a:p>
                  </a:txBody>
                  <a:tcPr/>
                </a:tc>
                <a:tc>
                  <a:txBody>
                    <a:bodyPr/>
                    <a:lstStyle/>
                    <a:p>
                      <a:pPr algn="ctr"/>
                      <a:r>
                        <a:rPr lang="en-US" altLang="zh-CN" sz="2400" dirty="0"/>
                        <a:t>5</a:t>
                      </a:r>
                      <a:endParaRPr lang="zh-CN" altLang="en-US" sz="2400" dirty="0"/>
                    </a:p>
                  </a:txBody>
                  <a:tcPr/>
                </a:tc>
                <a:extLst>
                  <a:ext uri="{0D108BD9-81ED-4DB2-BD59-A6C34878D82A}">
                    <a16:rowId xmlns:a16="http://schemas.microsoft.com/office/drawing/2014/main" val="3660148555"/>
                  </a:ext>
                </a:extLst>
              </a:tr>
              <a:tr h="571979">
                <a:tc>
                  <a:txBody>
                    <a:bodyPr/>
                    <a:lstStyle/>
                    <a:p>
                      <a:pPr algn="ctr"/>
                      <a:r>
                        <a:rPr lang="en-US" altLang="zh-CN" sz="2400" dirty="0"/>
                        <a:t>A4</a:t>
                      </a:r>
                      <a:endParaRPr lang="zh-CN" altLang="en-US" sz="2400" dirty="0"/>
                    </a:p>
                  </a:txBody>
                  <a:tcPr/>
                </a:tc>
                <a:tc>
                  <a:txBody>
                    <a:bodyPr/>
                    <a:lstStyle/>
                    <a:p>
                      <a:pPr algn="ctr"/>
                      <a:r>
                        <a:rPr lang="en-US" altLang="zh-CN" sz="2400" dirty="0"/>
                        <a:t>12500</a:t>
                      </a:r>
                      <a:endParaRPr lang="zh-CN" altLang="en-US" sz="2400" dirty="0"/>
                    </a:p>
                  </a:txBody>
                  <a:tcPr/>
                </a:tc>
                <a:tc>
                  <a:txBody>
                    <a:bodyPr/>
                    <a:lstStyle/>
                    <a:p>
                      <a:pPr algn="ctr"/>
                      <a:r>
                        <a:rPr lang="en-US" altLang="zh-CN" sz="2400" dirty="0"/>
                        <a:t>5000</a:t>
                      </a:r>
                      <a:endParaRPr lang="zh-CN" altLang="en-US" sz="2400" dirty="0"/>
                    </a:p>
                  </a:txBody>
                  <a:tcPr/>
                </a:tc>
                <a:tc>
                  <a:txBody>
                    <a:bodyPr/>
                    <a:lstStyle/>
                    <a:p>
                      <a:pPr algn="ctr"/>
                      <a:r>
                        <a:rPr lang="en-US" altLang="zh-CN" sz="2400" dirty="0"/>
                        <a:t>7500</a:t>
                      </a:r>
                      <a:endParaRPr lang="zh-CN" altLang="en-US" sz="2400" dirty="0"/>
                    </a:p>
                  </a:txBody>
                  <a:tcPr/>
                </a:tc>
                <a:tc>
                  <a:txBody>
                    <a:bodyPr/>
                    <a:lstStyle/>
                    <a:p>
                      <a:pPr algn="ctr"/>
                      <a:r>
                        <a:rPr lang="en-US" altLang="zh-CN" sz="2400" dirty="0"/>
                        <a:t>2.5</a:t>
                      </a:r>
                      <a:endParaRPr lang="zh-CN" altLang="en-US" sz="2400" dirty="0"/>
                    </a:p>
                  </a:txBody>
                  <a:tcPr/>
                </a:tc>
                <a:tc>
                  <a:txBody>
                    <a:bodyPr/>
                    <a:lstStyle/>
                    <a:p>
                      <a:pPr algn="ctr"/>
                      <a:r>
                        <a:rPr lang="en-US" altLang="zh-CN" sz="2400" dirty="0"/>
                        <a:t>1.5</a:t>
                      </a:r>
                      <a:endParaRPr lang="zh-CN" altLang="en-US" sz="2400" dirty="0"/>
                    </a:p>
                  </a:txBody>
                  <a:tcPr/>
                </a:tc>
                <a:tc>
                  <a:txBody>
                    <a:bodyPr/>
                    <a:lstStyle/>
                    <a:p>
                      <a:pPr algn="ctr"/>
                      <a:r>
                        <a:rPr lang="en-US" altLang="zh-CN" sz="2400" dirty="0"/>
                        <a:t>1</a:t>
                      </a:r>
                      <a:endParaRPr lang="zh-CN" altLang="en-US" sz="2400" dirty="0"/>
                    </a:p>
                  </a:txBody>
                  <a:tcPr/>
                </a:tc>
                <a:extLst>
                  <a:ext uri="{0D108BD9-81ED-4DB2-BD59-A6C34878D82A}">
                    <a16:rowId xmlns:a16="http://schemas.microsoft.com/office/drawing/2014/main" val="1204361303"/>
                  </a:ext>
                </a:extLst>
              </a:tr>
              <a:tr h="571979">
                <a:tc>
                  <a:txBody>
                    <a:bodyPr/>
                    <a:lstStyle/>
                    <a:p>
                      <a:pPr algn="ctr"/>
                      <a:r>
                        <a:rPr lang="en-US" altLang="zh-CN" sz="2400" dirty="0"/>
                        <a:t>A5</a:t>
                      </a:r>
                      <a:endParaRPr lang="zh-CN" altLang="en-US" sz="2400" dirty="0"/>
                    </a:p>
                  </a:txBody>
                  <a:tcPr/>
                </a:tc>
                <a:tc>
                  <a:txBody>
                    <a:bodyPr/>
                    <a:lstStyle/>
                    <a:p>
                      <a:pPr algn="ctr"/>
                      <a:r>
                        <a:rPr lang="en-US" altLang="zh-CN" sz="2400" dirty="0"/>
                        <a:t>45000</a:t>
                      </a:r>
                      <a:endParaRPr lang="zh-CN" altLang="en-US" sz="2400" dirty="0"/>
                    </a:p>
                  </a:txBody>
                  <a:tcPr/>
                </a:tc>
                <a:tc>
                  <a:txBody>
                    <a:bodyPr/>
                    <a:lstStyle/>
                    <a:p>
                      <a:pPr algn="ctr"/>
                      <a:r>
                        <a:rPr lang="en-US" altLang="zh-CN" sz="2400" dirty="0"/>
                        <a:t>30000</a:t>
                      </a:r>
                      <a:endParaRPr lang="zh-CN" altLang="en-US" sz="2400" dirty="0"/>
                    </a:p>
                  </a:txBody>
                  <a:tcPr/>
                </a:tc>
                <a:tc>
                  <a:txBody>
                    <a:bodyPr/>
                    <a:lstStyle/>
                    <a:p>
                      <a:pPr algn="ctr"/>
                      <a:r>
                        <a:rPr lang="en-US" altLang="zh-CN" sz="2400" dirty="0"/>
                        <a:t>15000</a:t>
                      </a:r>
                      <a:endParaRPr lang="zh-CN" altLang="en-US" sz="2400" dirty="0"/>
                    </a:p>
                  </a:txBody>
                  <a:tcPr/>
                </a:tc>
                <a:tc>
                  <a:txBody>
                    <a:bodyPr/>
                    <a:lstStyle/>
                    <a:p>
                      <a:pPr algn="ctr"/>
                      <a:r>
                        <a:rPr lang="en-US" altLang="zh-CN" sz="2400" dirty="0"/>
                        <a:t>1.5</a:t>
                      </a:r>
                      <a:endParaRPr lang="zh-CN" altLang="en-US" sz="2400" dirty="0"/>
                    </a:p>
                  </a:txBody>
                  <a:tcPr/>
                </a:tc>
                <a:tc>
                  <a:txBody>
                    <a:bodyPr/>
                    <a:lstStyle/>
                    <a:p>
                      <a:pPr algn="ctr"/>
                      <a:r>
                        <a:rPr lang="en-US" altLang="zh-CN" sz="2400" dirty="0"/>
                        <a:t>0.5</a:t>
                      </a:r>
                      <a:endParaRPr lang="zh-CN" altLang="en-US" sz="2400" dirty="0"/>
                    </a:p>
                  </a:txBody>
                  <a:tcPr/>
                </a:tc>
                <a:tc>
                  <a:txBody>
                    <a:bodyPr/>
                    <a:lstStyle/>
                    <a:p>
                      <a:pPr algn="ctr"/>
                      <a:r>
                        <a:rPr lang="en-US" altLang="zh-CN" sz="2400" dirty="0"/>
                        <a:t>3</a:t>
                      </a:r>
                      <a:endParaRPr lang="zh-CN" altLang="en-US" sz="2400" dirty="0"/>
                    </a:p>
                  </a:txBody>
                  <a:tcPr/>
                </a:tc>
                <a:extLst>
                  <a:ext uri="{0D108BD9-81ED-4DB2-BD59-A6C34878D82A}">
                    <a16:rowId xmlns:a16="http://schemas.microsoft.com/office/drawing/2014/main" val="3187448487"/>
                  </a:ext>
                </a:extLst>
              </a:tr>
              <a:tr h="571979">
                <a:tc>
                  <a:txBody>
                    <a:bodyPr/>
                    <a:lstStyle/>
                    <a:p>
                      <a:pPr algn="ctr"/>
                      <a:r>
                        <a:rPr lang="en-US" altLang="zh-CN" sz="2400" dirty="0"/>
                        <a:t>A6</a:t>
                      </a:r>
                      <a:endParaRPr lang="zh-CN" altLang="en-US" sz="2400" dirty="0"/>
                    </a:p>
                  </a:txBody>
                  <a:tcPr/>
                </a:tc>
                <a:tc>
                  <a:txBody>
                    <a:bodyPr/>
                    <a:lstStyle/>
                    <a:p>
                      <a:pPr algn="ctr"/>
                      <a:r>
                        <a:rPr lang="en-US" altLang="zh-CN" sz="2400" dirty="0"/>
                        <a:t>12500</a:t>
                      </a:r>
                      <a:endParaRPr lang="zh-CN" altLang="en-US" sz="2400" dirty="0"/>
                    </a:p>
                  </a:txBody>
                  <a:tcPr/>
                </a:tc>
                <a:tc>
                  <a:txBody>
                    <a:bodyPr/>
                    <a:lstStyle/>
                    <a:p>
                      <a:pPr algn="ctr"/>
                      <a:r>
                        <a:rPr lang="en-US" altLang="zh-CN" sz="2400" dirty="0"/>
                        <a:t>12500</a:t>
                      </a:r>
                      <a:endParaRPr lang="zh-CN" altLang="en-US" sz="2400" dirty="0"/>
                    </a:p>
                  </a:txBody>
                  <a:tcPr/>
                </a:tc>
                <a:tc>
                  <a:txBody>
                    <a:bodyPr/>
                    <a:lstStyle/>
                    <a:p>
                      <a:pPr algn="ctr"/>
                      <a:r>
                        <a:rPr lang="en-US" altLang="zh-CN" sz="2400" dirty="0"/>
                        <a:t>0</a:t>
                      </a:r>
                      <a:endParaRPr lang="zh-CN" altLang="en-US" sz="2400" dirty="0"/>
                    </a:p>
                  </a:txBody>
                  <a:tcPr/>
                </a:tc>
                <a:tc>
                  <a:txBody>
                    <a:bodyPr/>
                    <a:lstStyle/>
                    <a:p>
                      <a:pPr algn="ctr"/>
                      <a:r>
                        <a:rPr lang="en-US" altLang="zh-CN" sz="2400" dirty="0"/>
                        <a:t>1.0</a:t>
                      </a:r>
                      <a:endParaRPr lang="zh-CN" altLang="en-US" sz="2400" dirty="0"/>
                    </a:p>
                  </a:txBody>
                  <a:tcPr/>
                </a:tc>
                <a:tc>
                  <a:txBody>
                    <a:bodyPr/>
                    <a:lstStyle/>
                    <a:p>
                      <a:pPr algn="ctr"/>
                      <a:r>
                        <a:rPr lang="en-US" altLang="zh-CN" sz="2400" dirty="0"/>
                        <a:t>0</a:t>
                      </a:r>
                      <a:endParaRPr lang="zh-CN" altLang="en-US" sz="2400" dirty="0"/>
                    </a:p>
                  </a:txBody>
                  <a:tcPr/>
                </a:tc>
                <a:tc>
                  <a:txBody>
                    <a:bodyPr/>
                    <a:lstStyle/>
                    <a:p>
                      <a:pPr algn="ctr"/>
                      <a:r>
                        <a:rPr lang="en-US" altLang="zh-CN" sz="2400" dirty="0"/>
                        <a:t>6</a:t>
                      </a:r>
                      <a:endParaRPr lang="zh-CN" altLang="en-US" sz="2400" dirty="0"/>
                    </a:p>
                  </a:txBody>
                  <a:tcPr/>
                </a:tc>
                <a:extLst>
                  <a:ext uri="{0D108BD9-81ED-4DB2-BD59-A6C34878D82A}">
                    <a16:rowId xmlns:a16="http://schemas.microsoft.com/office/drawing/2014/main" val="3235745813"/>
                  </a:ext>
                </a:extLst>
              </a:tr>
              <a:tr h="571979">
                <a:tc>
                  <a:txBody>
                    <a:bodyPr/>
                    <a:lstStyle/>
                    <a:p>
                      <a:pPr algn="ctr"/>
                      <a:r>
                        <a:rPr lang="en-US" altLang="zh-CN" sz="2400" dirty="0"/>
                        <a:t>A</a:t>
                      </a:r>
                      <a:r>
                        <a:rPr lang="en-US" altLang="zh-CN" sz="2400" dirty="0">
                          <a:solidFill>
                            <a:schemeClr val="tx1"/>
                          </a:solidFill>
                        </a:rPr>
                        <a:t>7</a:t>
                      </a:r>
                      <a:endParaRPr lang="zh-CN" altLang="en-US" sz="2400" dirty="0">
                        <a:solidFill>
                          <a:schemeClr val="tx1"/>
                        </a:solidFill>
                      </a:endParaRPr>
                    </a:p>
                  </a:txBody>
                  <a:tcPr/>
                </a:tc>
                <a:tc>
                  <a:txBody>
                    <a:bodyPr/>
                    <a:lstStyle/>
                    <a:p>
                      <a:pPr algn="ctr"/>
                      <a:r>
                        <a:rPr lang="en-US" altLang="zh-CN" sz="2400" dirty="0"/>
                        <a:t>27000</a:t>
                      </a:r>
                      <a:endParaRPr lang="zh-CN" altLang="en-US" sz="2400" dirty="0"/>
                    </a:p>
                  </a:txBody>
                  <a:tcPr/>
                </a:tc>
                <a:tc>
                  <a:txBody>
                    <a:bodyPr/>
                    <a:lstStyle/>
                    <a:p>
                      <a:pPr algn="ctr"/>
                      <a:r>
                        <a:rPr lang="en-US" altLang="zh-CN" sz="2400" dirty="0"/>
                        <a:t>30000</a:t>
                      </a:r>
                      <a:endParaRPr lang="zh-CN" altLang="en-US" sz="2400" dirty="0"/>
                    </a:p>
                  </a:txBody>
                  <a:tcPr/>
                </a:tc>
                <a:tc>
                  <a:txBody>
                    <a:bodyPr/>
                    <a:lstStyle/>
                    <a:p>
                      <a:pPr algn="ctr"/>
                      <a:r>
                        <a:rPr lang="en-US" altLang="zh-CN" sz="2400" dirty="0"/>
                        <a:t>-3000</a:t>
                      </a:r>
                      <a:endParaRPr lang="zh-CN" altLang="en-US" sz="2400" dirty="0"/>
                    </a:p>
                  </a:txBody>
                  <a:tcPr/>
                </a:tc>
                <a:tc>
                  <a:txBody>
                    <a:bodyPr/>
                    <a:lstStyle/>
                    <a:p>
                      <a:pPr algn="ctr"/>
                      <a:r>
                        <a:rPr lang="en-US" altLang="zh-CN" sz="2400" dirty="0"/>
                        <a:t>0.9</a:t>
                      </a:r>
                      <a:endParaRPr lang="zh-CN" altLang="en-US" sz="2400" dirty="0"/>
                    </a:p>
                  </a:txBody>
                  <a:tcPr/>
                </a:tc>
                <a:tc>
                  <a:txBody>
                    <a:bodyPr/>
                    <a:lstStyle/>
                    <a:p>
                      <a:pPr algn="ctr"/>
                      <a:r>
                        <a:rPr lang="en-US" altLang="zh-CN" sz="2400" dirty="0"/>
                        <a:t>-0.1</a:t>
                      </a:r>
                      <a:endParaRPr lang="zh-CN" altLang="en-US" sz="2400" dirty="0"/>
                    </a:p>
                  </a:txBody>
                  <a:tcPr/>
                </a:tc>
                <a:tc>
                  <a:txBody>
                    <a:bodyPr/>
                    <a:lstStyle/>
                    <a:p>
                      <a:pPr algn="ctr"/>
                      <a:r>
                        <a:rPr lang="en-US" altLang="zh-CN" sz="2400" dirty="0"/>
                        <a:t>7</a:t>
                      </a:r>
                      <a:endParaRPr lang="zh-CN" altLang="en-US" sz="2400" dirty="0"/>
                    </a:p>
                  </a:txBody>
                  <a:tcPr/>
                </a:tc>
                <a:extLst>
                  <a:ext uri="{0D108BD9-81ED-4DB2-BD59-A6C34878D82A}">
                    <a16:rowId xmlns:a16="http://schemas.microsoft.com/office/drawing/2014/main" val="597783203"/>
                  </a:ext>
                </a:extLst>
              </a:tr>
            </a:tbl>
          </a:graphicData>
        </a:graphic>
      </p:graphicFrame>
    </p:spTree>
    <p:extLst>
      <p:ext uri="{BB962C8B-B14F-4D97-AF65-F5344CB8AC3E}">
        <p14:creationId xmlns:p14="http://schemas.microsoft.com/office/powerpoint/2010/main" val="1298424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3">
            <a:extLst>
              <a:ext uri="{FF2B5EF4-FFF2-40B4-BE49-F238E27FC236}">
                <a16:creationId xmlns:a16="http://schemas.microsoft.com/office/drawing/2014/main" id="{7A01A6F2-9330-4F68-A7BA-162FBB2F6549}"/>
              </a:ext>
            </a:extLst>
          </p:cNvPr>
          <p:cNvSpPr>
            <a:spLocks noChangeArrowheads="1"/>
          </p:cNvSpPr>
          <p:nvPr/>
        </p:nvSpPr>
        <p:spPr bwMode="auto">
          <a:xfrm>
            <a:off x="2619376" y="1095375"/>
            <a:ext cx="469872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eaLnBrk="1" hangingPunct="1">
              <a:spcBef>
                <a:spcPct val="0"/>
              </a:spcBef>
              <a:buSzTx/>
              <a:buFont typeface="Wingdings 3" panose="05040102010807070707" pitchFamily="18" charset="2"/>
              <a:buNone/>
            </a:pPr>
            <a:r>
              <a:rPr lang="en-US" altLang="zh-CN" sz="3200" dirty="0">
                <a:solidFill>
                  <a:schemeClr val="tx1"/>
                </a:solidFill>
                <a:latin typeface="方正姚体" panose="02010601030101010101" pitchFamily="2" charset="-122"/>
                <a:ea typeface="方正姚体" panose="02010601030101010101" pitchFamily="2" charset="-122"/>
              </a:rPr>
              <a:t>3. </a:t>
            </a:r>
            <a:r>
              <a:rPr lang="zh-CN" altLang="en-US" sz="3200" dirty="0">
                <a:solidFill>
                  <a:schemeClr val="tx1"/>
                </a:solidFill>
                <a:latin typeface="方正姚体" panose="02010601030101010101" pitchFamily="2" charset="-122"/>
                <a:ea typeface="方正姚体" panose="02010601030101010101" pitchFamily="2" charset="-122"/>
              </a:rPr>
              <a:t>时间因素的考虑：贴现</a:t>
            </a:r>
          </a:p>
        </p:txBody>
      </p:sp>
      <p:sp>
        <p:nvSpPr>
          <p:cNvPr id="742404" name="Rectangle 4">
            <a:extLst>
              <a:ext uri="{FF2B5EF4-FFF2-40B4-BE49-F238E27FC236}">
                <a16:creationId xmlns:a16="http://schemas.microsoft.com/office/drawing/2014/main" id="{84B7F840-0225-44EC-B15F-DEE35EE4DE9E}"/>
              </a:ext>
            </a:extLst>
          </p:cNvPr>
          <p:cNvSpPr>
            <a:spLocks noChangeArrowheads="1"/>
          </p:cNvSpPr>
          <p:nvPr/>
        </p:nvSpPr>
        <p:spPr bwMode="auto">
          <a:xfrm>
            <a:off x="1924050" y="2247900"/>
            <a:ext cx="6680498" cy="2362200"/>
          </a:xfrm>
          <a:prstGeom prst="rect">
            <a:avLst/>
          </a:prstGeom>
          <a:noFill/>
          <a:ln>
            <a:noFill/>
          </a:ln>
          <a:effectLst/>
        </p:spPr>
        <p:txBody>
          <a:bodyPr/>
          <a:lstStyle>
            <a:lvl1pPr marL="342900" indent="-342900" algn="l">
              <a:spcBef>
                <a:spcPct val="20000"/>
              </a:spcBef>
              <a:buClr>
                <a:schemeClr val="hlink"/>
              </a:buClr>
              <a:buSzPct val="80000"/>
              <a:buFont typeface="Arial" panose="020B0604020202020204" pitchFamily="34" charset="0"/>
              <a:buChar char="►"/>
              <a:defRPr sz="3200">
                <a:solidFill>
                  <a:schemeClr val="tx1"/>
                </a:solidFill>
                <a:effectLst>
                  <a:outerShdw blurRad="38100" dist="38100" dir="2700000" algn="tl">
                    <a:srgbClr val="000000"/>
                  </a:outerShdw>
                </a:effectLst>
                <a:latin typeface="Tahoma" panose="020B0604030504040204" pitchFamily="34" charset="0"/>
                <a:ea typeface="宋体" panose="02010600030101010101" pitchFamily="2" charset="-122"/>
              </a:defRPr>
            </a:lvl1pPr>
            <a:lvl2pPr marL="742950" indent="-285750" algn="l">
              <a:spcBef>
                <a:spcPct val="20000"/>
              </a:spcBef>
              <a:buClr>
                <a:schemeClr val="folHlink"/>
              </a:buClr>
              <a:buFont typeface="Wingdings" panose="05000000000000000000" pitchFamily="2" charset="2"/>
              <a:buChar char="§"/>
              <a:defRPr sz="2800">
                <a:solidFill>
                  <a:schemeClr val="tx1"/>
                </a:solidFill>
                <a:effectLst>
                  <a:outerShdw blurRad="38100" dist="38100" dir="2700000" algn="tl">
                    <a:srgbClr val="000000"/>
                  </a:outerShdw>
                </a:effectLst>
                <a:latin typeface="Tahoma" panose="020B0604030504040204" pitchFamily="34" charset="0"/>
                <a:ea typeface="宋体" panose="02010600030101010101" pitchFamily="2" charset="-122"/>
              </a:defRPr>
            </a:lvl2pPr>
            <a:lvl3pPr marL="1143000" indent="-228600" algn="l">
              <a:spcBef>
                <a:spcPct val="20000"/>
              </a:spcBef>
              <a:buClr>
                <a:schemeClr val="hlink"/>
              </a:buClr>
              <a:buSzPct val="80000"/>
              <a:buFont typeface="Arial" panose="020B0604020202020204" pitchFamily="34" charset="0"/>
              <a:buChar char="►"/>
              <a:defRPr sz="2400">
                <a:solidFill>
                  <a:schemeClr val="tx1"/>
                </a:solidFill>
                <a:effectLst>
                  <a:outerShdw blurRad="38100" dist="38100" dir="2700000" algn="tl">
                    <a:srgbClr val="000000"/>
                  </a:outerShdw>
                </a:effectLst>
                <a:latin typeface="Tahoma" panose="020B0604030504040204" pitchFamily="34" charset="0"/>
                <a:ea typeface="宋体" panose="02010600030101010101" pitchFamily="2" charset="-122"/>
              </a:defRPr>
            </a:lvl3pPr>
            <a:lvl4pPr marL="1600200" indent="-228600" algn="l">
              <a:spcBef>
                <a:spcPct val="20000"/>
              </a:spcBef>
              <a:buClr>
                <a:schemeClr val="folHlink"/>
              </a:buClr>
              <a:buFont typeface="Wingdings" panose="05000000000000000000" pitchFamily="2" charset="2"/>
              <a:buChar char="§"/>
              <a:defRPr sz="2000">
                <a:solidFill>
                  <a:schemeClr val="tx1"/>
                </a:solidFill>
                <a:effectLst>
                  <a:outerShdw blurRad="38100" dist="38100" dir="2700000" algn="tl">
                    <a:srgbClr val="000000"/>
                  </a:outerShdw>
                </a:effectLst>
                <a:latin typeface="Tahoma" panose="020B0604030504040204" pitchFamily="34" charset="0"/>
                <a:ea typeface="宋体" panose="02010600030101010101" pitchFamily="2" charset="-122"/>
              </a:defRPr>
            </a:lvl4pPr>
            <a:lvl5pPr marL="2057400" indent="-228600" algn="l">
              <a:spcBef>
                <a:spcPct val="20000"/>
              </a:spcBef>
              <a:buClr>
                <a:schemeClr val="hlink"/>
              </a:buClr>
              <a:buSzPct val="80000"/>
              <a:buFont typeface="Arial" panose="020B0604020202020204" pitchFamily="34" charset="0"/>
              <a:buChar char="►"/>
              <a:defRPr sz="2000">
                <a:solidFill>
                  <a:schemeClr val="tx1"/>
                </a:solidFill>
                <a:effectLst>
                  <a:outerShdw blurRad="38100" dist="38100" dir="2700000" algn="tl">
                    <a:srgbClr val="000000"/>
                  </a:outerShdw>
                </a:effectLst>
                <a:latin typeface="Tahoma" panose="020B0604030504040204" pitchFamily="34" charset="0"/>
                <a:ea typeface="宋体" panose="02010600030101010101" pitchFamily="2" charset="-122"/>
              </a:defRPr>
            </a:lvl5pPr>
            <a:lvl6pPr marL="2514600" indent="-228600" fontAlgn="base">
              <a:spcBef>
                <a:spcPct val="20000"/>
              </a:spcBef>
              <a:spcAft>
                <a:spcPct val="0"/>
              </a:spcAft>
              <a:buClr>
                <a:schemeClr val="hlink"/>
              </a:buClr>
              <a:buSzPct val="80000"/>
              <a:buFont typeface="Arial" panose="020B0604020202020204" pitchFamily="34" charset="0"/>
              <a:buChar char="►"/>
              <a:defRPr sz="2000">
                <a:solidFill>
                  <a:schemeClr val="tx1"/>
                </a:solidFill>
                <a:effectLst>
                  <a:outerShdw blurRad="38100" dist="38100" dir="2700000" algn="tl">
                    <a:srgbClr val="000000"/>
                  </a:outerShdw>
                </a:effectLst>
                <a:latin typeface="Tahoma" panose="020B0604030504040204" pitchFamily="34" charset="0"/>
                <a:ea typeface="宋体" panose="02010600030101010101" pitchFamily="2" charset="-122"/>
              </a:defRPr>
            </a:lvl6pPr>
            <a:lvl7pPr marL="2971800" indent="-228600" fontAlgn="base">
              <a:spcBef>
                <a:spcPct val="20000"/>
              </a:spcBef>
              <a:spcAft>
                <a:spcPct val="0"/>
              </a:spcAft>
              <a:buClr>
                <a:schemeClr val="hlink"/>
              </a:buClr>
              <a:buSzPct val="80000"/>
              <a:buFont typeface="Arial" panose="020B0604020202020204" pitchFamily="34" charset="0"/>
              <a:buChar char="►"/>
              <a:defRPr sz="2000">
                <a:solidFill>
                  <a:schemeClr val="tx1"/>
                </a:solidFill>
                <a:effectLst>
                  <a:outerShdw blurRad="38100" dist="38100" dir="2700000" algn="tl">
                    <a:srgbClr val="000000"/>
                  </a:outerShdw>
                </a:effectLst>
                <a:latin typeface="Tahoma" panose="020B0604030504040204" pitchFamily="34" charset="0"/>
                <a:ea typeface="宋体" panose="02010600030101010101" pitchFamily="2" charset="-122"/>
              </a:defRPr>
            </a:lvl7pPr>
            <a:lvl8pPr marL="3429000" indent="-228600" fontAlgn="base">
              <a:spcBef>
                <a:spcPct val="20000"/>
              </a:spcBef>
              <a:spcAft>
                <a:spcPct val="0"/>
              </a:spcAft>
              <a:buClr>
                <a:schemeClr val="hlink"/>
              </a:buClr>
              <a:buSzPct val="80000"/>
              <a:buFont typeface="Arial" panose="020B0604020202020204" pitchFamily="34" charset="0"/>
              <a:buChar char="►"/>
              <a:defRPr sz="2000">
                <a:solidFill>
                  <a:schemeClr val="tx1"/>
                </a:solidFill>
                <a:effectLst>
                  <a:outerShdw blurRad="38100" dist="38100" dir="2700000" algn="tl">
                    <a:srgbClr val="000000"/>
                  </a:outerShdw>
                </a:effectLst>
                <a:latin typeface="Tahoma" panose="020B0604030504040204" pitchFamily="34" charset="0"/>
                <a:ea typeface="宋体" panose="02010600030101010101" pitchFamily="2" charset="-122"/>
              </a:defRPr>
            </a:lvl8pPr>
            <a:lvl9pPr marL="3886200" indent="-228600" fontAlgn="base">
              <a:spcBef>
                <a:spcPct val="20000"/>
              </a:spcBef>
              <a:spcAft>
                <a:spcPct val="0"/>
              </a:spcAft>
              <a:buClr>
                <a:schemeClr val="hlink"/>
              </a:buClr>
              <a:buSzPct val="80000"/>
              <a:buFont typeface="Arial" panose="020B0604020202020204" pitchFamily="34" charset="0"/>
              <a:buChar char="►"/>
              <a:defRPr sz="2000">
                <a:solidFill>
                  <a:schemeClr val="tx1"/>
                </a:solidFill>
                <a:effectLst>
                  <a:outerShdw blurRad="38100" dist="38100" dir="2700000" algn="tl">
                    <a:srgbClr val="000000"/>
                  </a:outerShdw>
                </a:effectLst>
                <a:latin typeface="Tahoma" panose="020B0604030504040204" pitchFamily="34" charset="0"/>
                <a:ea typeface="宋体" panose="02010600030101010101" pitchFamily="2" charset="-122"/>
              </a:defRPr>
            </a:lvl9pPr>
          </a:lstStyle>
          <a:p>
            <a:pPr marL="0" indent="0" eaLnBrk="1" hangingPunct="1">
              <a:lnSpc>
                <a:spcPct val="200000"/>
              </a:lnSpc>
              <a:spcBef>
                <a:spcPts val="0"/>
              </a:spcBef>
              <a:buClr>
                <a:schemeClr val="accent1"/>
              </a:buClr>
              <a:buSzTx/>
              <a:defRPr/>
            </a:pPr>
            <a:r>
              <a:rPr lang="zh-CN" altLang="en-US" sz="2400" dirty="0">
                <a:effectLst/>
                <a:latin typeface="华文新魏" panose="02010800040101010101" pitchFamily="2" charset="-122"/>
                <a:ea typeface="华文新魏" panose="02010800040101010101" pitchFamily="2" charset="-122"/>
              </a:rPr>
              <a:t>成本</a:t>
            </a:r>
            <a:r>
              <a:rPr lang="en-US" altLang="zh-CN" sz="2400" dirty="0">
                <a:effectLst/>
                <a:latin typeface="华文新魏" panose="02010800040101010101" pitchFamily="2" charset="-122"/>
                <a:ea typeface="华文新魏" panose="02010800040101010101" pitchFamily="2" charset="-122"/>
              </a:rPr>
              <a:t>—</a:t>
            </a:r>
            <a:r>
              <a:rPr lang="zh-CN" altLang="en-US" sz="2400" dirty="0">
                <a:effectLst/>
                <a:latin typeface="华文新魏" panose="02010800040101010101" pitchFamily="2" charset="-122"/>
                <a:ea typeface="华文新魏" panose="02010800040101010101" pitchFamily="2" charset="-122"/>
              </a:rPr>
              <a:t>效益分析中必须考虑时间因素</a:t>
            </a:r>
          </a:p>
          <a:p>
            <a:pPr marL="0" indent="0" eaLnBrk="1" hangingPunct="1">
              <a:lnSpc>
                <a:spcPct val="200000"/>
              </a:lnSpc>
              <a:spcBef>
                <a:spcPts val="0"/>
              </a:spcBef>
              <a:buClr>
                <a:schemeClr val="accent1"/>
              </a:buClr>
              <a:buSzTx/>
              <a:defRPr/>
            </a:pPr>
            <a:r>
              <a:rPr lang="zh-CN" altLang="en-US" sz="2400" dirty="0">
                <a:effectLst/>
                <a:latin typeface="华文新魏" panose="02010800040101010101" pitchFamily="2" charset="-122"/>
                <a:ea typeface="华文新魏" panose="02010800040101010101" pitchFamily="2" charset="-122"/>
              </a:rPr>
              <a:t>“效益流”和“成本流”</a:t>
            </a:r>
          </a:p>
          <a:p>
            <a:pPr marL="0" indent="0" eaLnBrk="1" hangingPunct="1">
              <a:lnSpc>
                <a:spcPct val="200000"/>
              </a:lnSpc>
              <a:spcBef>
                <a:spcPts val="0"/>
              </a:spcBef>
              <a:buClr>
                <a:schemeClr val="accent1"/>
              </a:buClr>
              <a:buSzTx/>
              <a:defRPr/>
            </a:pPr>
            <a:r>
              <a:rPr lang="zh-CN" altLang="en-US" sz="2400" dirty="0">
                <a:effectLst/>
                <a:latin typeface="华文新魏" panose="02010800040101010101" pitchFamily="2" charset="-122"/>
                <a:ea typeface="华文新魏" panose="02010800040101010101" pitchFamily="2" charset="-122"/>
              </a:rPr>
              <a:t>通过贴现，将发生在若干年间的“效益流”和“成本流”折算成现值，加减后比较分析</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5CBE39A5-7B6C-4311-8961-2FB2A59537A6}"/>
                  </a:ext>
                </a:extLst>
              </p:cNvPr>
              <p:cNvSpPr>
                <a:spLocks noGrp="1"/>
              </p:cNvSpPr>
              <p:nvPr>
                <p:ph idx="1"/>
              </p:nvPr>
            </p:nvSpPr>
            <p:spPr>
              <a:xfrm>
                <a:off x="296333" y="691488"/>
                <a:ext cx="9581091" cy="5714999"/>
              </a:xfrm>
            </p:spPr>
            <p:txBody>
              <a:bodyPr>
                <a:normAutofit/>
              </a:bodyPr>
              <a:lstStyle/>
              <a:p>
                <a:pPr indent="0">
                  <a:lnSpc>
                    <a:spcPct val="150000"/>
                  </a:lnSpc>
                  <a:spcBef>
                    <a:spcPts val="0"/>
                  </a:spcBef>
                </a:pPr>
                <a:r>
                  <a:rPr lang="zh-CN" altLang="en-US" sz="2400" dirty="0">
                    <a:latin typeface="华文新魏" panose="02010800040101010101" pitchFamily="2" charset="-122"/>
                    <a:ea typeface="华文新魏" panose="02010800040101010101" pitchFamily="2" charset="-122"/>
                  </a:rPr>
                  <a:t>一个公共项目的效益和费用流分别为：</a:t>
                </a:r>
                <a:r>
                  <a:rPr lang="en-US" altLang="zh-CN" sz="2400" dirty="0">
                    <a:latin typeface="华文新魏" panose="02010800040101010101" pitchFamily="2" charset="-122"/>
                    <a:ea typeface="华文新魏" panose="02010800040101010101" pitchFamily="2" charset="-122"/>
                  </a:rPr>
                  <a:t>B1</a:t>
                </a:r>
                <a:r>
                  <a:rPr lang="zh-CN" altLang="en-US" sz="2400" dirty="0">
                    <a:latin typeface="华文新魏" panose="02010800040101010101" pitchFamily="2" charset="-122"/>
                    <a:ea typeface="华文新魏" panose="02010800040101010101" pitchFamily="2" charset="-122"/>
                  </a:rPr>
                  <a:t>、</a:t>
                </a:r>
                <a:r>
                  <a:rPr lang="en-US" altLang="zh-CN" sz="2400" dirty="0">
                    <a:latin typeface="华文新魏" panose="02010800040101010101" pitchFamily="2" charset="-122"/>
                    <a:ea typeface="华文新魏" panose="02010800040101010101" pitchFamily="2" charset="-122"/>
                  </a:rPr>
                  <a:t>B2</a:t>
                </a:r>
                <a:r>
                  <a:rPr lang="zh-CN" altLang="en-US" sz="2400" dirty="0">
                    <a:latin typeface="华文新魏" panose="02010800040101010101" pitchFamily="2" charset="-122"/>
                    <a:ea typeface="华文新魏" panose="02010800040101010101" pitchFamily="2" charset="-122"/>
                  </a:rPr>
                  <a:t>、</a:t>
                </a:r>
                <a:r>
                  <a:rPr lang="en-US" altLang="zh-CN" sz="2400" dirty="0">
                    <a:latin typeface="华文新魏" panose="02010800040101010101" pitchFamily="2" charset="-122"/>
                    <a:ea typeface="华文新魏" panose="02010800040101010101" pitchFamily="2" charset="-122"/>
                  </a:rPr>
                  <a:t>…</a:t>
                </a:r>
                <a:r>
                  <a:rPr lang="zh-CN" altLang="en-US" sz="2400" dirty="0">
                    <a:latin typeface="华文新魏" panose="02010800040101010101" pitchFamily="2" charset="-122"/>
                    <a:ea typeface="华文新魏" panose="02010800040101010101" pitchFamily="2" charset="-122"/>
                  </a:rPr>
                  <a:t>、</a:t>
                </a:r>
                <a:r>
                  <a:rPr lang="en-US" altLang="zh-CN" sz="2400" dirty="0">
                    <a:latin typeface="华文新魏" panose="02010800040101010101" pitchFamily="2" charset="-122"/>
                    <a:ea typeface="华文新魏" panose="02010800040101010101" pitchFamily="2" charset="-122"/>
                  </a:rPr>
                  <a:t>Bn;C1</a:t>
                </a:r>
                <a:r>
                  <a:rPr lang="zh-CN" altLang="en-US" sz="2400" dirty="0">
                    <a:latin typeface="华文新魏" panose="02010800040101010101" pitchFamily="2" charset="-122"/>
                    <a:ea typeface="华文新魏" panose="02010800040101010101" pitchFamily="2" charset="-122"/>
                  </a:rPr>
                  <a:t>、</a:t>
                </a:r>
                <a:r>
                  <a:rPr lang="en-US" altLang="zh-CN" sz="2400" dirty="0">
                    <a:latin typeface="华文新魏" panose="02010800040101010101" pitchFamily="2" charset="-122"/>
                    <a:ea typeface="华文新魏" panose="02010800040101010101" pitchFamily="2" charset="-122"/>
                  </a:rPr>
                  <a:t>C2</a:t>
                </a:r>
                <a:r>
                  <a:rPr lang="zh-CN" altLang="en-US" sz="2400" dirty="0">
                    <a:latin typeface="华文新魏" panose="02010800040101010101" pitchFamily="2" charset="-122"/>
                    <a:ea typeface="华文新魏" panose="02010800040101010101" pitchFamily="2" charset="-122"/>
                  </a:rPr>
                  <a:t>、</a:t>
                </a:r>
                <a:r>
                  <a:rPr lang="en-US" altLang="zh-CN" sz="2400" dirty="0">
                    <a:latin typeface="华文新魏" panose="02010800040101010101" pitchFamily="2" charset="-122"/>
                    <a:ea typeface="华文新魏" panose="02010800040101010101" pitchFamily="2" charset="-122"/>
                  </a:rPr>
                  <a:t>…</a:t>
                </a:r>
                <a:r>
                  <a:rPr lang="zh-CN" altLang="en-US" sz="2400" dirty="0">
                    <a:latin typeface="华文新魏" panose="02010800040101010101" pitchFamily="2" charset="-122"/>
                    <a:ea typeface="华文新魏" panose="02010800040101010101" pitchFamily="2" charset="-122"/>
                  </a:rPr>
                  <a:t>、</a:t>
                </a:r>
                <a:r>
                  <a:rPr lang="en-US" altLang="zh-CN" sz="2400" dirty="0">
                    <a:latin typeface="华文新魏" panose="02010800040101010101" pitchFamily="2" charset="-122"/>
                    <a:ea typeface="华文新魏" panose="02010800040101010101" pitchFamily="2" charset="-122"/>
                  </a:rPr>
                  <a:t>Cn</a:t>
                </a:r>
              </a:p>
              <a:p>
                <a:pPr indent="0">
                  <a:lnSpc>
                    <a:spcPct val="150000"/>
                  </a:lnSpc>
                  <a:spcBef>
                    <a:spcPts val="0"/>
                  </a:spcBef>
                </a:pPr>
                <a:r>
                  <a:rPr lang="zh-CN" altLang="en-US" sz="2400" dirty="0">
                    <a:latin typeface="华文新魏" panose="02010800040101010101" pitchFamily="2" charset="-122"/>
                    <a:ea typeface="华文新魏" panose="02010800040101010101" pitchFamily="2" charset="-122"/>
                  </a:rPr>
                  <a:t>为了实现不同时期的比较，要加入贴现率</a:t>
                </a:r>
                <a:r>
                  <a:rPr lang="en-US" altLang="zh-CN" sz="2400" dirty="0">
                    <a:latin typeface="华文新魏" panose="02010800040101010101" pitchFamily="2" charset="-122"/>
                    <a:ea typeface="华文新魏" panose="02010800040101010101" pitchFamily="2" charset="-122"/>
                  </a:rPr>
                  <a:t>(r)</a:t>
                </a:r>
                <a:r>
                  <a:rPr lang="zh-CN" altLang="en-US" sz="2400" dirty="0">
                    <a:latin typeface="华文新魏" panose="02010800040101010101" pitchFamily="2" charset="-122"/>
                    <a:ea typeface="华文新魏" panose="02010800040101010101" pitchFamily="2" charset="-122"/>
                  </a:rPr>
                  <a:t>因素</a:t>
                </a:r>
                <a:endParaRPr lang="en-US" altLang="zh-CN" sz="2400" dirty="0">
                  <a:latin typeface="华文新魏" panose="02010800040101010101" pitchFamily="2" charset="-122"/>
                  <a:ea typeface="华文新魏" panose="02010800040101010101" pitchFamily="2" charset="-122"/>
                </a:endParaRPr>
              </a:p>
              <a:p>
                <a:pPr indent="0">
                  <a:lnSpc>
                    <a:spcPct val="150000"/>
                  </a:lnSpc>
                  <a:spcBef>
                    <a:spcPts val="0"/>
                  </a:spcBef>
                </a:pPr>
                <a:r>
                  <a:rPr lang="zh-CN" altLang="en-US" sz="2400" dirty="0">
                    <a:latin typeface="华文新魏" panose="02010800040101010101" pitchFamily="2" charset="-122"/>
                    <a:ea typeface="华文新魏" panose="02010800040101010101" pitchFamily="2" charset="-122"/>
                  </a:rPr>
                  <a:t>项目净值</a:t>
                </a:r>
                <a:r>
                  <a:rPr lang="en-US" altLang="zh-CN" sz="2400" dirty="0">
                    <a:latin typeface="华文新魏" panose="02010800040101010101" pitchFamily="2" charset="-122"/>
                    <a:ea typeface="华文新魏" panose="02010800040101010101" pitchFamily="2" charset="-122"/>
                  </a:rPr>
                  <a:t>NPV(net present value):</a:t>
                </a:r>
              </a:p>
              <a:p>
                <a:pPr marL="0" indent="0">
                  <a:lnSpc>
                    <a:spcPct val="150000"/>
                  </a:lnSpc>
                  <a:spcBef>
                    <a:spcPts val="0"/>
                  </a:spcBef>
                  <a:buNone/>
                </a:pPr>
                <a:r>
                  <a:rPr lang="en-US" altLang="zh-CN" sz="2400" dirty="0">
                    <a:latin typeface="华文新魏" panose="02010800040101010101" pitchFamily="2" charset="-122"/>
                    <a:ea typeface="华文新魏" panose="02010800040101010101" pitchFamily="2" charset="-122"/>
                  </a:rPr>
                  <a:t>       NPV</a:t>
                </a:r>
                <a14:m>
                  <m:oMath xmlns:m="http://schemas.openxmlformats.org/officeDocument/2006/math">
                    <m:r>
                      <a:rPr lang="en-US" altLang="zh-CN" sz="2400" i="1" smtClean="0">
                        <a:latin typeface="Cambria Math" panose="02040503050406030204" pitchFamily="18" charset="0"/>
                      </a:rPr>
                      <m:t>=</m:t>
                    </m:r>
                    <m:f>
                      <m:fPr>
                        <m:ctrlPr>
                          <a:rPr lang="en-US" altLang="zh-CN" sz="2400" i="1" smtClean="0">
                            <a:latin typeface="Cambria Math" panose="02040503050406030204" pitchFamily="18" charset="0"/>
                          </a:rPr>
                        </m:ctrlPr>
                      </m:fPr>
                      <m:num>
                        <m:sSub>
                          <m:sSubPr>
                            <m:ctrlPr>
                              <a:rPr lang="en-US" altLang="zh-CN" sz="2400" i="1" smtClean="0">
                                <a:latin typeface="Cambria Math" panose="02040503050406030204" pitchFamily="18" charset="0"/>
                              </a:rPr>
                            </m:ctrlPr>
                          </m:sSubPr>
                          <m:e>
                            <m:r>
                              <a:rPr lang="en-US" altLang="zh-CN" sz="2400" b="0" i="1" smtClean="0">
                                <a:latin typeface="Cambria Math" panose="02040503050406030204" pitchFamily="18" charset="0"/>
                              </a:rPr>
                              <m:t>𝐵</m:t>
                            </m:r>
                          </m:e>
                          <m:sub>
                            <m:r>
                              <a:rPr lang="en-US" altLang="zh-CN" sz="2400" b="0" i="1" smtClean="0">
                                <a:latin typeface="Cambria Math" panose="02040503050406030204" pitchFamily="18" charset="0"/>
                              </a:rPr>
                              <m:t>1</m:t>
                            </m:r>
                          </m:sub>
                        </m:sSub>
                        <m:r>
                          <a:rPr lang="en-US" altLang="zh-CN" sz="2400" b="0" i="1" smtClean="0">
                            <a:latin typeface="Cambria Math" panose="02040503050406030204" pitchFamily="18" charset="0"/>
                          </a:rPr>
                          <m:t>−</m:t>
                        </m:r>
                        <m:sSub>
                          <m:sSubPr>
                            <m:ctrlPr>
                              <a:rPr lang="en-US" altLang="zh-CN" sz="2400" b="0" i="1" smtClean="0">
                                <a:latin typeface="Cambria Math" panose="02040503050406030204" pitchFamily="18" charset="0"/>
                              </a:rPr>
                            </m:ctrlPr>
                          </m:sSubPr>
                          <m:e>
                            <m:r>
                              <a:rPr lang="en-US" altLang="zh-CN" sz="2400" b="0" i="1" smtClean="0">
                                <a:latin typeface="Cambria Math" panose="02040503050406030204" pitchFamily="18" charset="0"/>
                              </a:rPr>
                              <m:t>𝐶</m:t>
                            </m:r>
                          </m:e>
                          <m:sub>
                            <m:r>
                              <a:rPr lang="en-US" altLang="zh-CN" sz="2400" b="0" i="1" smtClean="0">
                                <a:latin typeface="Cambria Math" panose="02040503050406030204" pitchFamily="18" charset="0"/>
                              </a:rPr>
                              <m:t>1</m:t>
                            </m:r>
                          </m:sub>
                        </m:sSub>
                      </m:num>
                      <m:den>
                        <m:r>
                          <a:rPr lang="en-US" altLang="zh-CN" sz="2400" b="0" i="1" smtClean="0">
                            <a:latin typeface="Cambria Math" panose="02040503050406030204" pitchFamily="18" charset="0"/>
                          </a:rPr>
                          <m:t>1</m:t>
                        </m:r>
                        <m:r>
                          <a:rPr lang="en-US" altLang="zh-CN" sz="2400" i="1">
                            <a:latin typeface="Cambria Math" panose="02040503050406030204" pitchFamily="18" charset="0"/>
                          </a:rPr>
                          <m:t>+</m:t>
                        </m:r>
                        <m:r>
                          <m:rPr>
                            <m:sty m:val="p"/>
                          </m:rPr>
                          <a:rPr lang="en-US" altLang="zh-CN" sz="2400" i="1" smtClean="0">
                            <a:latin typeface="Cambria Math" panose="02040503050406030204" pitchFamily="18" charset="0"/>
                          </a:rPr>
                          <m:t>r</m:t>
                        </m:r>
                      </m:den>
                    </m:f>
                    <m:r>
                      <a:rPr lang="en-US" altLang="zh-CN" sz="2400" b="0" i="1" smtClean="0">
                        <a:latin typeface="Cambria Math" panose="02040503050406030204" pitchFamily="18" charset="0"/>
                      </a:rPr>
                      <m:t>+</m:t>
                    </m:r>
                    <m:f>
                      <m:fPr>
                        <m:ctrlPr>
                          <a:rPr lang="en-US" altLang="zh-CN" sz="2400" i="1">
                            <a:latin typeface="Cambria Math" panose="02040503050406030204" pitchFamily="18" charset="0"/>
                          </a:rPr>
                        </m:ctrlPr>
                      </m:fPr>
                      <m:num>
                        <m:sSub>
                          <m:sSubPr>
                            <m:ctrlPr>
                              <a:rPr lang="en-US" altLang="zh-CN" sz="2400" i="1" smtClean="0">
                                <a:latin typeface="Cambria Math" panose="02040503050406030204" pitchFamily="18" charset="0"/>
                              </a:rPr>
                            </m:ctrlPr>
                          </m:sSubPr>
                          <m:e>
                            <m:r>
                              <a:rPr lang="en-US" altLang="zh-CN" sz="2400" i="1">
                                <a:latin typeface="Cambria Math" panose="02040503050406030204" pitchFamily="18" charset="0"/>
                              </a:rPr>
                              <m:t>𝐵</m:t>
                            </m:r>
                          </m:e>
                          <m:sub>
                            <m:r>
                              <a:rPr lang="en-US" altLang="zh-CN" sz="2400" b="0" i="1" smtClean="0">
                                <a:latin typeface="Cambria Math" panose="02040503050406030204" pitchFamily="18" charset="0"/>
                              </a:rPr>
                              <m:t>2</m:t>
                            </m:r>
                          </m:sub>
                        </m:sSub>
                        <m:r>
                          <a:rPr lang="en-US" altLang="zh-CN" sz="2400" i="1">
                            <a:latin typeface="Cambria Math" panose="02040503050406030204" pitchFamily="18" charset="0"/>
                          </a:rPr>
                          <m:t>−</m:t>
                        </m:r>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𝐶</m:t>
                            </m:r>
                          </m:e>
                          <m:sub>
                            <m:r>
                              <a:rPr lang="en-US" altLang="zh-CN" sz="2400" b="0" i="1" smtClean="0">
                                <a:latin typeface="Cambria Math" panose="02040503050406030204" pitchFamily="18" charset="0"/>
                              </a:rPr>
                              <m:t>2</m:t>
                            </m:r>
                          </m:sub>
                        </m:sSub>
                      </m:num>
                      <m:den>
                        <m:sSup>
                          <m:sSupPr>
                            <m:ctrlPr>
                              <a:rPr lang="en-US" altLang="zh-CN" sz="2400" i="1" smtClean="0">
                                <a:latin typeface="Cambria Math" panose="02040503050406030204" pitchFamily="18" charset="0"/>
                              </a:rPr>
                            </m:ctrlPr>
                          </m:sSupPr>
                          <m:e>
                            <m:d>
                              <m:dPr>
                                <m:ctrlPr>
                                  <a:rPr lang="en-US" altLang="zh-CN" sz="2400" i="1" smtClean="0">
                                    <a:latin typeface="Cambria Math" panose="02040503050406030204" pitchFamily="18" charset="0"/>
                                  </a:rPr>
                                </m:ctrlPr>
                              </m:dPr>
                              <m:e>
                                <m:r>
                                  <a:rPr lang="en-US" altLang="zh-CN" sz="2400" b="0" i="1" smtClean="0">
                                    <a:latin typeface="Cambria Math" panose="02040503050406030204" pitchFamily="18" charset="0"/>
                                  </a:rPr>
                                  <m:t>1+</m:t>
                                </m:r>
                                <m:r>
                                  <a:rPr lang="en-US" altLang="zh-CN" sz="2400" b="0" i="1" smtClean="0">
                                    <a:latin typeface="Cambria Math" panose="02040503050406030204" pitchFamily="18" charset="0"/>
                                  </a:rPr>
                                  <m:t>𝑟</m:t>
                                </m:r>
                              </m:e>
                            </m:d>
                          </m:e>
                          <m:sup>
                            <m:r>
                              <a:rPr lang="en-US" altLang="zh-CN" sz="2400" b="0" i="1" smtClean="0">
                                <a:latin typeface="Cambria Math" panose="02040503050406030204" pitchFamily="18" charset="0"/>
                              </a:rPr>
                              <m:t>2</m:t>
                            </m:r>
                          </m:sup>
                        </m:sSup>
                      </m:den>
                    </m:f>
                    <m:r>
                      <a:rPr lang="en-US" altLang="zh-CN" sz="2400" b="0" i="1" smtClean="0">
                        <a:latin typeface="Cambria Math" panose="02040503050406030204" pitchFamily="18" charset="0"/>
                      </a:rPr>
                      <m:t>+</m:t>
                    </m:r>
                    <m:f>
                      <m:fPr>
                        <m:ctrlPr>
                          <a:rPr lang="en-US" altLang="zh-CN" sz="2400" i="1">
                            <a:latin typeface="Cambria Math" panose="02040503050406030204" pitchFamily="18" charset="0"/>
                          </a:rPr>
                        </m:ctrlPr>
                      </m:fPr>
                      <m:num>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𝐵</m:t>
                            </m:r>
                          </m:e>
                          <m:sub>
                            <m:r>
                              <a:rPr lang="en-US" altLang="zh-CN" sz="2400" b="0" i="1" smtClean="0">
                                <a:latin typeface="Cambria Math" panose="02040503050406030204" pitchFamily="18" charset="0"/>
                              </a:rPr>
                              <m:t>3</m:t>
                            </m:r>
                          </m:sub>
                        </m:sSub>
                        <m:r>
                          <a:rPr lang="en-US" altLang="zh-CN" sz="2400" i="1">
                            <a:latin typeface="Cambria Math" panose="02040503050406030204" pitchFamily="18" charset="0"/>
                          </a:rPr>
                          <m:t>−</m:t>
                        </m:r>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𝐶</m:t>
                            </m:r>
                          </m:e>
                          <m:sub>
                            <m:r>
                              <a:rPr lang="en-US" altLang="zh-CN" sz="2400" b="0" i="1" smtClean="0">
                                <a:latin typeface="Cambria Math" panose="02040503050406030204" pitchFamily="18" charset="0"/>
                              </a:rPr>
                              <m:t>3</m:t>
                            </m:r>
                          </m:sub>
                        </m:sSub>
                      </m:num>
                      <m:den>
                        <m:sSup>
                          <m:sSupPr>
                            <m:ctrlPr>
                              <a:rPr lang="en-US" altLang="zh-CN" sz="2400" i="1">
                                <a:latin typeface="Cambria Math" panose="02040503050406030204" pitchFamily="18" charset="0"/>
                              </a:rPr>
                            </m:ctrlPr>
                          </m:sSupPr>
                          <m:e>
                            <m:d>
                              <m:dPr>
                                <m:ctrlPr>
                                  <a:rPr lang="en-US" altLang="zh-CN" sz="2400" i="1">
                                    <a:latin typeface="Cambria Math" panose="02040503050406030204" pitchFamily="18" charset="0"/>
                                  </a:rPr>
                                </m:ctrlPr>
                              </m:dPr>
                              <m:e>
                                <m:r>
                                  <a:rPr lang="en-US" altLang="zh-CN" sz="2400" i="1">
                                    <a:latin typeface="Cambria Math" panose="02040503050406030204" pitchFamily="18" charset="0"/>
                                  </a:rPr>
                                  <m:t>1+</m:t>
                                </m:r>
                                <m:r>
                                  <a:rPr lang="en-US" altLang="zh-CN" sz="2400" i="1">
                                    <a:latin typeface="Cambria Math" panose="02040503050406030204" pitchFamily="18" charset="0"/>
                                  </a:rPr>
                                  <m:t>𝑟</m:t>
                                </m:r>
                              </m:e>
                            </m:d>
                          </m:e>
                          <m:sup>
                            <m:r>
                              <a:rPr lang="en-US" altLang="zh-CN" sz="2400" b="0" i="1" smtClean="0">
                                <a:latin typeface="Cambria Math" panose="02040503050406030204" pitchFamily="18" charset="0"/>
                              </a:rPr>
                              <m:t>3</m:t>
                            </m:r>
                          </m:sup>
                        </m:sSup>
                      </m:den>
                    </m:f>
                    <m:r>
                      <a:rPr lang="en-US" altLang="zh-CN" sz="2400" b="0" i="1" smtClean="0">
                        <a:latin typeface="Cambria Math" panose="02040503050406030204" pitchFamily="18" charset="0"/>
                      </a:rPr>
                      <m:t>+</m:t>
                    </m:r>
                    <m:r>
                      <a:rPr lang="en-US" altLang="zh-CN" sz="2400" i="1">
                        <a:latin typeface="Cambria Math" panose="02040503050406030204" pitchFamily="18" charset="0"/>
                      </a:rPr>
                      <m:t>…</m:t>
                    </m:r>
                    <m:r>
                      <a:rPr lang="en-US" altLang="zh-CN" sz="2400" b="0" i="1" smtClean="0">
                        <a:latin typeface="Cambria Math" panose="02040503050406030204" pitchFamily="18" charset="0"/>
                      </a:rPr>
                      <m:t>+</m:t>
                    </m:r>
                    <m:f>
                      <m:fPr>
                        <m:ctrlPr>
                          <a:rPr lang="en-US" altLang="zh-CN" sz="2400" i="1">
                            <a:latin typeface="Cambria Math" panose="02040503050406030204" pitchFamily="18" charset="0"/>
                          </a:rPr>
                        </m:ctrlPr>
                      </m:fPr>
                      <m:num>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𝐵</m:t>
                            </m:r>
                          </m:e>
                          <m:sub>
                            <m:r>
                              <a:rPr lang="en-US" altLang="zh-CN" sz="2400" b="0" i="1" smtClean="0">
                                <a:latin typeface="Cambria Math" panose="02040503050406030204" pitchFamily="18" charset="0"/>
                              </a:rPr>
                              <m:t>𝑛</m:t>
                            </m:r>
                          </m:sub>
                        </m:sSub>
                        <m:r>
                          <a:rPr lang="en-US" altLang="zh-CN" sz="2400" i="1">
                            <a:latin typeface="Cambria Math" panose="02040503050406030204" pitchFamily="18" charset="0"/>
                          </a:rPr>
                          <m:t>−</m:t>
                        </m:r>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𝐶</m:t>
                            </m:r>
                          </m:e>
                          <m:sub>
                            <m:r>
                              <a:rPr lang="en-US" altLang="zh-CN" sz="2400" b="0" i="1" smtClean="0">
                                <a:latin typeface="Cambria Math" panose="02040503050406030204" pitchFamily="18" charset="0"/>
                              </a:rPr>
                              <m:t>𝑛</m:t>
                            </m:r>
                          </m:sub>
                        </m:sSub>
                      </m:num>
                      <m:den>
                        <m:sSup>
                          <m:sSupPr>
                            <m:ctrlPr>
                              <a:rPr lang="en-US" altLang="zh-CN" sz="2400" i="1">
                                <a:latin typeface="Cambria Math" panose="02040503050406030204" pitchFamily="18" charset="0"/>
                              </a:rPr>
                            </m:ctrlPr>
                          </m:sSupPr>
                          <m:e>
                            <m:d>
                              <m:dPr>
                                <m:ctrlPr>
                                  <a:rPr lang="en-US" altLang="zh-CN" sz="2400" i="1">
                                    <a:latin typeface="Cambria Math" panose="02040503050406030204" pitchFamily="18" charset="0"/>
                                  </a:rPr>
                                </m:ctrlPr>
                              </m:dPr>
                              <m:e>
                                <m:r>
                                  <a:rPr lang="en-US" altLang="zh-CN" sz="2400" i="1">
                                    <a:latin typeface="Cambria Math" panose="02040503050406030204" pitchFamily="18" charset="0"/>
                                  </a:rPr>
                                  <m:t>1+</m:t>
                                </m:r>
                                <m:r>
                                  <a:rPr lang="en-US" altLang="zh-CN" sz="2400" i="1">
                                    <a:latin typeface="Cambria Math" panose="02040503050406030204" pitchFamily="18" charset="0"/>
                                  </a:rPr>
                                  <m:t>𝑟</m:t>
                                </m:r>
                              </m:e>
                            </m:d>
                          </m:e>
                          <m:sup>
                            <m:r>
                              <a:rPr lang="en-US" altLang="zh-CN" sz="2400" b="0" i="1" smtClean="0">
                                <a:latin typeface="Cambria Math" panose="02040503050406030204" pitchFamily="18" charset="0"/>
                              </a:rPr>
                              <m:t>𝑛</m:t>
                            </m:r>
                          </m:sup>
                        </m:sSup>
                      </m:den>
                    </m:f>
                    <m:r>
                      <a:rPr lang="en-US" altLang="zh-CN" sz="2400" b="0" i="1" smtClean="0">
                        <a:latin typeface="Cambria Math" panose="02040503050406030204" pitchFamily="18" charset="0"/>
                      </a:rPr>
                      <m:t>=</m:t>
                    </m:r>
                    <m:nary>
                      <m:naryPr>
                        <m:chr m:val="∑"/>
                        <m:ctrlPr>
                          <a:rPr lang="en-US" altLang="zh-CN" sz="2400" b="0" i="1" smtClean="0">
                            <a:latin typeface="Cambria Math" panose="02040503050406030204" pitchFamily="18" charset="0"/>
                          </a:rPr>
                        </m:ctrlPr>
                      </m:naryPr>
                      <m:sub>
                        <m:r>
                          <m:rPr>
                            <m:brk m:alnAt="23"/>
                          </m:rPr>
                          <a:rPr lang="en-US" altLang="zh-CN" sz="2400" b="0" i="1" smtClean="0">
                            <a:latin typeface="Cambria Math" panose="02040503050406030204" pitchFamily="18" charset="0"/>
                          </a:rPr>
                          <m:t>𝑖</m:t>
                        </m:r>
                        <m:r>
                          <a:rPr lang="en-US" altLang="zh-CN" sz="2400" b="0" i="1" smtClean="0">
                            <a:latin typeface="Cambria Math" panose="02040503050406030204" pitchFamily="18" charset="0"/>
                          </a:rPr>
                          <m:t>=1</m:t>
                        </m:r>
                      </m:sub>
                      <m:sup>
                        <m:r>
                          <a:rPr lang="en-US" altLang="zh-CN" sz="2400" b="0" i="1" smtClean="0">
                            <a:latin typeface="Cambria Math" panose="02040503050406030204" pitchFamily="18" charset="0"/>
                          </a:rPr>
                          <m:t>𝑛</m:t>
                        </m:r>
                      </m:sup>
                      <m:e>
                        <m:f>
                          <m:fPr>
                            <m:ctrlPr>
                              <a:rPr lang="en-US" altLang="zh-CN" sz="2400" i="1">
                                <a:latin typeface="Cambria Math" panose="02040503050406030204" pitchFamily="18" charset="0"/>
                              </a:rPr>
                            </m:ctrlPr>
                          </m:fPr>
                          <m:num>
                            <m:sSub>
                              <m:sSubPr>
                                <m:ctrlPr>
                                  <a:rPr lang="en-US" altLang="zh-CN" sz="2400" i="1">
                                    <a:latin typeface="Cambria Math" panose="02040503050406030204" pitchFamily="18" charset="0"/>
                                  </a:rPr>
                                </m:ctrlPr>
                              </m:sSubPr>
                              <m:e>
                                <m:r>
                                  <a:rPr lang="en-US" altLang="zh-CN" sz="2400" i="1">
                                    <a:latin typeface="Cambria Math" panose="02040503050406030204" pitchFamily="18" charset="0"/>
                                  </a:rPr>
                                  <m:t>𝐵</m:t>
                                </m:r>
                              </m:e>
                              <m:sub>
                                <m:r>
                                  <a:rPr lang="en-US" altLang="zh-CN" sz="2400" b="0" i="1" smtClean="0">
                                    <a:latin typeface="Cambria Math" panose="02040503050406030204" pitchFamily="18" charset="0"/>
                                  </a:rPr>
                                  <m:t>𝑖</m:t>
                                </m:r>
                              </m:sub>
                            </m:sSub>
                            <m:r>
                              <a:rPr lang="en-US" altLang="zh-CN" sz="2400" i="1">
                                <a:latin typeface="Cambria Math" panose="02040503050406030204" pitchFamily="18" charset="0"/>
                              </a:rPr>
                              <m:t>−</m:t>
                            </m:r>
                            <m:sSub>
                              <m:sSubPr>
                                <m:ctrlPr>
                                  <a:rPr lang="en-US" altLang="zh-CN" sz="2400" i="1" smtClean="0">
                                    <a:latin typeface="Cambria Math" panose="02040503050406030204" pitchFamily="18" charset="0"/>
                                  </a:rPr>
                                </m:ctrlPr>
                              </m:sSubPr>
                              <m:e>
                                <m:r>
                                  <a:rPr lang="en-US" altLang="zh-CN" sz="2400" i="1">
                                    <a:latin typeface="Cambria Math" panose="02040503050406030204" pitchFamily="18" charset="0"/>
                                  </a:rPr>
                                  <m:t>𝐶</m:t>
                                </m:r>
                              </m:e>
                              <m:sub>
                                <m:r>
                                  <a:rPr lang="en-US" altLang="zh-CN" sz="2400" b="0" i="1" smtClean="0">
                                    <a:latin typeface="Cambria Math" panose="02040503050406030204" pitchFamily="18" charset="0"/>
                                  </a:rPr>
                                  <m:t>𝑖</m:t>
                                </m:r>
                              </m:sub>
                            </m:sSub>
                          </m:num>
                          <m:den>
                            <m:sSup>
                              <m:sSupPr>
                                <m:ctrlPr>
                                  <a:rPr lang="en-US" altLang="zh-CN" sz="2400" i="1">
                                    <a:latin typeface="Cambria Math" panose="02040503050406030204" pitchFamily="18" charset="0"/>
                                  </a:rPr>
                                </m:ctrlPr>
                              </m:sSupPr>
                              <m:e>
                                <m:d>
                                  <m:dPr>
                                    <m:ctrlPr>
                                      <a:rPr lang="en-US" altLang="zh-CN" sz="2400" i="1">
                                        <a:latin typeface="Cambria Math" panose="02040503050406030204" pitchFamily="18" charset="0"/>
                                      </a:rPr>
                                    </m:ctrlPr>
                                  </m:dPr>
                                  <m:e>
                                    <m:r>
                                      <a:rPr lang="en-US" altLang="zh-CN" sz="2400" i="1">
                                        <a:latin typeface="Cambria Math" panose="02040503050406030204" pitchFamily="18" charset="0"/>
                                      </a:rPr>
                                      <m:t>1+</m:t>
                                    </m:r>
                                    <m:r>
                                      <a:rPr lang="en-US" altLang="zh-CN" sz="2400" i="1">
                                        <a:latin typeface="Cambria Math" panose="02040503050406030204" pitchFamily="18" charset="0"/>
                                      </a:rPr>
                                      <m:t>𝑟</m:t>
                                    </m:r>
                                  </m:e>
                                </m:d>
                              </m:e>
                              <m:sup>
                                <m:r>
                                  <a:rPr lang="en-US" altLang="zh-CN" sz="2400" b="0" i="1" smtClean="0">
                                    <a:latin typeface="Cambria Math" panose="02040503050406030204" pitchFamily="18" charset="0"/>
                                  </a:rPr>
                                  <m:t>𝑖</m:t>
                                </m:r>
                              </m:sup>
                            </m:sSup>
                          </m:den>
                        </m:f>
                      </m:e>
                    </m:nary>
                  </m:oMath>
                </a14:m>
                <a:endParaRPr lang="en-US" altLang="zh-CN" sz="2400" dirty="0">
                  <a:latin typeface="华文新魏" panose="02010800040101010101" pitchFamily="2" charset="-122"/>
                  <a:ea typeface="华文新魏" panose="02010800040101010101" pitchFamily="2" charset="-122"/>
                </a:endParaRPr>
              </a:p>
              <a:p>
                <a:pPr marL="0" indent="0">
                  <a:lnSpc>
                    <a:spcPct val="150000"/>
                  </a:lnSpc>
                  <a:spcBef>
                    <a:spcPts val="0"/>
                  </a:spcBef>
                  <a:buNone/>
                </a:pPr>
                <a:r>
                  <a:rPr lang="en-US" altLang="zh-CN" sz="2400" dirty="0">
                    <a:latin typeface="华文新魏" panose="02010800040101010101" pitchFamily="2" charset="-122"/>
                    <a:ea typeface="华文新魏" panose="02010800040101010101" pitchFamily="2" charset="-122"/>
                  </a:rPr>
                  <a:t>       NPV</a:t>
                </a:r>
                <a:r>
                  <a:rPr lang="zh-CN" altLang="en-US" sz="2400" dirty="0">
                    <a:latin typeface="华文新魏" panose="02010800040101010101" pitchFamily="2" charset="-122"/>
                    <a:ea typeface="华文新魏" panose="02010800040101010101" pitchFamily="2" charset="-122"/>
                  </a:rPr>
                  <a:t>大于</a:t>
                </a:r>
                <a:r>
                  <a:rPr lang="en-US" altLang="zh-CN" sz="2400" dirty="0">
                    <a:latin typeface="华文新魏" panose="02010800040101010101" pitchFamily="2" charset="-122"/>
                    <a:ea typeface="华文新魏" panose="02010800040101010101" pitchFamily="2" charset="-122"/>
                  </a:rPr>
                  <a:t>0</a:t>
                </a:r>
                <a:r>
                  <a:rPr lang="zh-CN" altLang="en-US" sz="2400" dirty="0">
                    <a:latin typeface="华文新魏" panose="02010800040101010101" pitchFamily="2" charset="-122"/>
                    <a:ea typeface="华文新魏" panose="02010800040101010101" pitchFamily="2" charset="-122"/>
                  </a:rPr>
                  <a:t>，方案在经济上可行，</a:t>
                </a:r>
                <a:r>
                  <a:rPr lang="en-US" altLang="zh-CN" sz="2400" dirty="0">
                    <a:latin typeface="华文新魏" panose="02010800040101010101" pitchFamily="2" charset="-122"/>
                    <a:ea typeface="华文新魏" panose="02010800040101010101" pitchFamily="2" charset="-122"/>
                  </a:rPr>
                  <a:t>NPV</a:t>
                </a:r>
                <a:r>
                  <a:rPr lang="zh-CN" altLang="en-US" sz="2400" dirty="0">
                    <a:latin typeface="华文新魏" panose="02010800040101010101" pitchFamily="2" charset="-122"/>
                    <a:ea typeface="华文新魏" panose="02010800040101010101" pitchFamily="2" charset="-122"/>
                  </a:rPr>
                  <a:t>是否可以比较？</a:t>
                </a:r>
                <a:endParaRPr lang="en-US" altLang="zh-CN" sz="2400" dirty="0">
                  <a:latin typeface="华文新魏" panose="02010800040101010101" pitchFamily="2" charset="-122"/>
                  <a:ea typeface="华文新魏" panose="02010800040101010101" pitchFamily="2" charset="-122"/>
                </a:endParaRPr>
              </a:p>
              <a:p>
                <a:pPr marL="0" indent="0">
                  <a:lnSpc>
                    <a:spcPct val="150000"/>
                  </a:lnSpc>
                  <a:spcBef>
                    <a:spcPts val="0"/>
                  </a:spcBef>
                  <a:buNone/>
                </a:pPr>
                <a:r>
                  <a:rPr lang="en-US" altLang="zh-CN" sz="2400" dirty="0">
                    <a:latin typeface="华文新魏" panose="02010800040101010101" pitchFamily="2" charset="-122"/>
                    <a:ea typeface="华文新魏" panose="02010800040101010101" pitchFamily="2" charset="-122"/>
                  </a:rPr>
                  <a:t>       </a:t>
                </a:r>
                <a:r>
                  <a:rPr lang="zh-CN" altLang="en-US" sz="2400" dirty="0">
                    <a:latin typeface="华文新魏" panose="02010800040101010101" pitchFamily="2" charset="-122"/>
                    <a:ea typeface="华文新魏" panose="02010800040101010101" pitchFamily="2" charset="-122"/>
                  </a:rPr>
                  <a:t>引入</a:t>
                </a:r>
                <a:r>
                  <a:rPr lang="en-US" altLang="zh-CN" sz="2400" dirty="0">
                    <a:latin typeface="华文新魏" panose="02010800040101010101" pitchFamily="2" charset="-122"/>
                    <a:ea typeface="华文新魏" panose="02010800040101010101" pitchFamily="2" charset="-122"/>
                  </a:rPr>
                  <a:t>PVC</a:t>
                </a:r>
                <a:r>
                  <a:rPr lang="zh-CN" altLang="en-US" sz="2400" dirty="0">
                    <a:latin typeface="华文新魏" panose="02010800040101010101" pitchFamily="2" charset="-122"/>
                    <a:ea typeface="华文新魏" panose="02010800040101010101" pitchFamily="2" charset="-122"/>
                  </a:rPr>
                  <a:t>（</a:t>
                </a:r>
                <a:r>
                  <a:rPr lang="en-US" altLang="zh-CN" sz="2400" dirty="0">
                    <a:latin typeface="华文新魏" panose="02010800040101010101" pitchFamily="2" charset="-122"/>
                    <a:ea typeface="华文新魏" panose="02010800040101010101" pitchFamily="2" charset="-122"/>
                  </a:rPr>
                  <a:t>present value of costs</a:t>
                </a:r>
                <a:r>
                  <a:rPr lang="zh-CN" altLang="en-US" sz="2400" dirty="0">
                    <a:latin typeface="华文新魏" panose="02010800040101010101" pitchFamily="2" charset="-122"/>
                    <a:ea typeface="华文新魏" panose="02010800040101010101" pitchFamily="2" charset="-122"/>
                  </a:rPr>
                  <a:t>）</a:t>
                </a:r>
                <a:r>
                  <a:rPr lang="en-US" altLang="zh-CN" sz="2400" dirty="0">
                    <a:latin typeface="华文新魏" panose="02010800040101010101" pitchFamily="2" charset="-122"/>
                    <a:ea typeface="华文新魏" panose="02010800040101010101" pitchFamily="2" charset="-122"/>
                  </a:rPr>
                  <a:t>:</a:t>
                </a:r>
                <a:r>
                  <a:rPr lang="zh-CN" altLang="en-US" sz="2400" dirty="0">
                    <a:latin typeface="华文新魏" panose="02010800040101010101" pitchFamily="2" charset="-122"/>
                    <a:ea typeface="华文新魏" panose="02010800040101010101" pitchFamily="2" charset="-122"/>
                  </a:rPr>
                  <a:t>成本流的总现值</a:t>
                </a:r>
                <a:endParaRPr lang="en-US" altLang="zh-CN" sz="2400" dirty="0">
                  <a:latin typeface="华文新魏" panose="02010800040101010101" pitchFamily="2" charset="-122"/>
                  <a:ea typeface="华文新魏" panose="02010800040101010101" pitchFamily="2" charset="-122"/>
                </a:endParaRPr>
              </a:p>
              <a:p>
                <a:pPr marL="0" indent="0">
                  <a:lnSpc>
                    <a:spcPct val="150000"/>
                  </a:lnSpc>
                  <a:spcBef>
                    <a:spcPts val="0"/>
                  </a:spcBef>
                  <a:buNone/>
                </a:pPr>
                <a:r>
                  <a:rPr lang="en-US" altLang="zh-CN" sz="2400" dirty="0">
                    <a:latin typeface="华文新魏" panose="02010800040101010101" pitchFamily="2" charset="-122"/>
                    <a:ea typeface="华文新魏" panose="02010800040101010101" pitchFamily="2" charset="-122"/>
                  </a:rPr>
                  <a:t>        </a:t>
                </a:r>
                <a:r>
                  <a:rPr lang="zh-CN" altLang="en-US" sz="2400" dirty="0">
                    <a:latin typeface="华文新魏" panose="02010800040101010101" pitchFamily="2" charset="-122"/>
                    <a:ea typeface="华文新魏" panose="02010800040101010101" pitchFamily="2" charset="-122"/>
                  </a:rPr>
                  <a:t>比较</a:t>
                </a:r>
                <a:r>
                  <a:rPr lang="en-US" altLang="zh-CN" sz="2400" dirty="0">
                    <a:latin typeface="华文新魏" panose="02010800040101010101" pitchFamily="2" charset="-122"/>
                    <a:ea typeface="华文新魏" panose="02010800040101010101" pitchFamily="2" charset="-122"/>
                  </a:rPr>
                  <a:t>NPV/PVC</a:t>
                </a:r>
              </a:p>
              <a:p>
                <a:pPr marL="0" indent="0">
                  <a:buNone/>
                </a:pPr>
                <a:endParaRPr lang="zh-CN" altLang="en-US" dirty="0">
                  <a:latin typeface="华文新魏" panose="02010800040101010101" pitchFamily="2" charset="-122"/>
                  <a:ea typeface="华文新魏" panose="02010800040101010101" pitchFamily="2" charset="-122"/>
                </a:endParaRPr>
              </a:p>
            </p:txBody>
          </p:sp>
        </mc:Choice>
        <mc:Fallback xmlns="">
          <p:sp>
            <p:nvSpPr>
              <p:cNvPr id="3" name="内容占位符 2">
                <a:extLst>
                  <a:ext uri="{FF2B5EF4-FFF2-40B4-BE49-F238E27FC236}">
                    <a16:creationId xmlns:a16="http://schemas.microsoft.com/office/drawing/2014/main" id="{5CBE39A5-7B6C-4311-8961-2FB2A59537A6}"/>
                  </a:ext>
                </a:extLst>
              </p:cNvPr>
              <p:cNvSpPr>
                <a:spLocks noGrp="1" noRot="1" noChangeAspect="1" noMove="1" noResize="1" noEditPoints="1" noAdjustHandles="1" noChangeArrowheads="1" noChangeShapeType="1" noTextEdit="1"/>
              </p:cNvSpPr>
              <p:nvPr>
                <p:ph idx="1"/>
              </p:nvPr>
            </p:nvSpPr>
            <p:spPr>
              <a:xfrm>
                <a:off x="296333" y="691488"/>
                <a:ext cx="9581091" cy="5714999"/>
              </a:xfrm>
              <a:blipFill>
                <a:blip r:embed="rId2"/>
                <a:stretch>
                  <a:fillRect/>
                </a:stretch>
              </a:blipFill>
            </p:spPr>
            <p:txBody>
              <a:bodyPr/>
              <a:lstStyle/>
              <a:p>
                <a:r>
                  <a:rPr lang="zh-CN" altLang="en-US">
                    <a:noFill/>
                  </a:rPr>
                  <a:t> </a:t>
                </a:r>
              </a:p>
            </p:txBody>
          </p:sp>
        </mc:Fallback>
      </mc:AlternateContent>
      <p:sp>
        <p:nvSpPr>
          <p:cNvPr id="4" name="页脚占位符 3">
            <a:extLst>
              <a:ext uri="{FF2B5EF4-FFF2-40B4-BE49-F238E27FC236}">
                <a16:creationId xmlns:a16="http://schemas.microsoft.com/office/drawing/2014/main" id="{F5F6EFEA-2F43-4EF7-9640-5C718C7977B5}"/>
              </a:ext>
            </a:extLst>
          </p:cNvPr>
          <p:cNvSpPr>
            <a:spLocks noGrp="1"/>
          </p:cNvSpPr>
          <p:nvPr>
            <p:ph type="ftr" sz="quarter" idx="11"/>
          </p:nvPr>
        </p:nvSpPr>
        <p:spPr/>
        <p:txBody>
          <a:bodyPr/>
          <a:lstStyle/>
          <a:p>
            <a:r>
              <a:rPr lang="en-US" altLang="zh-CN"/>
              <a:t>.</a:t>
            </a:r>
          </a:p>
        </p:txBody>
      </p:sp>
      <p:sp>
        <p:nvSpPr>
          <p:cNvPr id="5" name="灯片编号占位符 4">
            <a:extLst>
              <a:ext uri="{FF2B5EF4-FFF2-40B4-BE49-F238E27FC236}">
                <a16:creationId xmlns:a16="http://schemas.microsoft.com/office/drawing/2014/main" id="{8582700F-79BD-455B-98F3-34322CEEC6FF}"/>
              </a:ext>
            </a:extLst>
          </p:cNvPr>
          <p:cNvSpPr>
            <a:spLocks noGrp="1"/>
          </p:cNvSpPr>
          <p:nvPr>
            <p:ph type="sldNum" sz="quarter" idx="12"/>
          </p:nvPr>
        </p:nvSpPr>
        <p:spPr/>
        <p:txBody>
          <a:bodyPr/>
          <a:lstStyle/>
          <a:p>
            <a:fld id="{03ECBCB6-032F-4C95-8D3B-B10DB99CE564}" type="slidenum">
              <a:rPr lang="zh-CN" altLang="en-US" smtClean="0"/>
              <a:pPr/>
              <a:t>52</a:t>
            </a:fld>
            <a:endParaRPr lang="zh-CN" altLang="en-US"/>
          </a:p>
        </p:txBody>
      </p:sp>
    </p:spTree>
    <p:extLst>
      <p:ext uri="{BB962C8B-B14F-4D97-AF65-F5344CB8AC3E}">
        <p14:creationId xmlns:p14="http://schemas.microsoft.com/office/powerpoint/2010/main" val="35587123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2">
            <a:extLst>
              <a:ext uri="{FF2B5EF4-FFF2-40B4-BE49-F238E27FC236}">
                <a16:creationId xmlns:a16="http://schemas.microsoft.com/office/drawing/2014/main" id="{83E83850-D2A3-4D74-A837-7A2CCBD56CD6}"/>
              </a:ext>
            </a:extLst>
          </p:cNvPr>
          <p:cNvSpPr>
            <a:spLocks noGrp="1"/>
          </p:cNvSpPr>
          <p:nvPr>
            <p:ph type="ftr" sz="quarter" idx="11"/>
          </p:nvPr>
        </p:nvSpPr>
        <p:spPr/>
        <p:txBody>
          <a:bodyPr/>
          <a:lstStyle/>
          <a:p>
            <a:r>
              <a:rPr lang="en-US" altLang="zh-CN"/>
              <a:t>.</a:t>
            </a:r>
          </a:p>
        </p:txBody>
      </p:sp>
      <p:sp>
        <p:nvSpPr>
          <p:cNvPr id="5" name="灯片编号占位符 3">
            <a:extLst>
              <a:ext uri="{FF2B5EF4-FFF2-40B4-BE49-F238E27FC236}">
                <a16:creationId xmlns:a16="http://schemas.microsoft.com/office/drawing/2014/main" id="{ECB32524-5C01-4AC7-8943-D7E043F7C1C2}"/>
              </a:ext>
            </a:extLst>
          </p:cNvPr>
          <p:cNvSpPr>
            <a:spLocks noGrp="1"/>
          </p:cNvSpPr>
          <p:nvPr>
            <p:ph type="sldNum" sz="quarter" idx="12"/>
          </p:nvPr>
        </p:nvSpPr>
        <p:spPr/>
        <p:txBody>
          <a:bodyPr/>
          <a:lstStyle/>
          <a:p>
            <a:fld id="{895811EB-8089-4248-97DE-0C5331B5681B}" type="slidenum">
              <a:rPr lang="zh-CN" altLang="en-US"/>
              <a:pPr/>
              <a:t>53</a:t>
            </a:fld>
            <a:endParaRPr lang="zh-CN" altLang="en-US"/>
          </a:p>
        </p:txBody>
      </p:sp>
      <p:sp>
        <p:nvSpPr>
          <p:cNvPr id="2564" name="Rectangle 2">
            <a:extLst>
              <a:ext uri="{FF2B5EF4-FFF2-40B4-BE49-F238E27FC236}">
                <a16:creationId xmlns:a16="http://schemas.microsoft.com/office/drawing/2014/main" id="{A52AA0E2-897B-44C4-8902-675F1E1E8EEF}"/>
              </a:ext>
            </a:extLst>
          </p:cNvPr>
          <p:cNvSpPr>
            <a:spLocks noGrp="1" noChangeArrowheads="1"/>
          </p:cNvSpPr>
          <p:nvPr>
            <p:ph type="title" idx="4294967295"/>
          </p:nvPr>
        </p:nvSpPr>
        <p:spPr>
          <a:xfrm>
            <a:off x="0" y="654513"/>
            <a:ext cx="10515600" cy="755188"/>
          </a:xfrm>
          <a:ln/>
        </p:spPr>
        <p:txBody>
          <a:bodyPr/>
          <a:lstStyle/>
          <a:p>
            <a:pPr algn="ctr" eaLnBrk="1" hangingPunct="1"/>
            <a:r>
              <a:rPr lang="en-US" altLang="zh-CN" sz="3200" dirty="0">
                <a:solidFill>
                  <a:schemeClr val="tx1"/>
                </a:solidFill>
                <a:latin typeface="方正姚体" panose="02010601030101010101" pitchFamily="2" charset="-122"/>
                <a:ea typeface="方正姚体" panose="02010601030101010101" pitchFamily="2" charset="-122"/>
              </a:rPr>
              <a:t>4. </a:t>
            </a:r>
            <a:r>
              <a:rPr lang="zh-CN" altLang="en-US" sz="3200" dirty="0">
                <a:solidFill>
                  <a:schemeClr val="tx1"/>
                </a:solidFill>
                <a:latin typeface="方正姚体" panose="02010601030101010101" pitchFamily="2" charset="-122"/>
                <a:ea typeface="方正姚体" panose="02010601030101010101" pitchFamily="2" charset="-122"/>
              </a:rPr>
              <a:t>成本－效益分析的作用与局限性</a:t>
            </a:r>
          </a:p>
        </p:txBody>
      </p:sp>
      <p:sp>
        <p:nvSpPr>
          <p:cNvPr id="2565" name="Rectangle 3">
            <a:extLst>
              <a:ext uri="{FF2B5EF4-FFF2-40B4-BE49-F238E27FC236}">
                <a16:creationId xmlns:a16="http://schemas.microsoft.com/office/drawing/2014/main" id="{276781B3-E196-43E3-9B47-F511C03E74EE}"/>
              </a:ext>
            </a:extLst>
          </p:cNvPr>
          <p:cNvSpPr>
            <a:spLocks noGrp="1" noChangeArrowheads="1"/>
          </p:cNvSpPr>
          <p:nvPr>
            <p:ph type="body" idx="4294967295"/>
          </p:nvPr>
        </p:nvSpPr>
        <p:spPr>
          <a:xfrm>
            <a:off x="485775" y="1680962"/>
            <a:ext cx="9134475" cy="4811250"/>
          </a:xfrm>
          <a:ln/>
        </p:spPr>
        <p:txBody>
          <a:bodyPr>
            <a:normAutofit/>
          </a:bodyPr>
          <a:lstStyle/>
          <a:p>
            <a:pPr marL="0" indent="0" eaLnBrk="1" hangingPunct="1">
              <a:lnSpc>
                <a:spcPct val="160000"/>
              </a:lnSpc>
              <a:spcBef>
                <a:spcPts val="0"/>
              </a:spcBef>
            </a:pPr>
            <a:r>
              <a:rPr lang="zh-CN" altLang="en-US" sz="2400" dirty="0">
                <a:latin typeface="华文新魏" panose="02010800040101010101" pitchFamily="2" charset="-122"/>
                <a:ea typeface="华文新魏" panose="02010800040101010101" pitchFamily="2" charset="-122"/>
              </a:rPr>
              <a:t>对于公共预算决策的经济分析来说，成本</a:t>
            </a:r>
            <a:r>
              <a:rPr lang="en-US" altLang="zh-CN" sz="2400" dirty="0">
                <a:latin typeface="华文新魏" panose="02010800040101010101" pitchFamily="2" charset="-122"/>
                <a:ea typeface="华文新魏" panose="02010800040101010101" pitchFamily="2" charset="-122"/>
              </a:rPr>
              <a:t>—</a:t>
            </a:r>
            <a:r>
              <a:rPr lang="zh-CN" altLang="en-US" sz="2400" dirty="0">
                <a:latin typeface="华文新魏" panose="02010800040101010101" pitchFamily="2" charset="-122"/>
                <a:ea typeface="华文新魏" panose="02010800040101010101" pitchFamily="2" charset="-122"/>
              </a:rPr>
              <a:t>效益分析的作用十分重要，它可以纠正两种广泛存在而又肯定会带来不良后果的倾向：</a:t>
            </a:r>
          </a:p>
          <a:p>
            <a:pPr marL="0" indent="0" eaLnBrk="1" hangingPunct="1">
              <a:lnSpc>
                <a:spcPct val="160000"/>
              </a:lnSpc>
              <a:spcBef>
                <a:spcPts val="0"/>
              </a:spcBef>
              <a:buFont typeface="Wingdings" panose="05000000000000000000" pitchFamily="2" charset="2"/>
              <a:buNone/>
            </a:pPr>
            <a:r>
              <a:rPr lang="zh-CN" altLang="en-US" sz="2400" dirty="0">
                <a:latin typeface="华文新魏" panose="02010800040101010101" pitchFamily="2" charset="-122"/>
                <a:ea typeface="华文新魏" panose="02010800040101010101" pitchFamily="2" charset="-122"/>
              </a:rPr>
              <a:t>   （</a:t>
            </a:r>
            <a:r>
              <a:rPr lang="en-US" altLang="zh-CN" sz="2400" dirty="0">
                <a:latin typeface="华文新魏" panose="02010800040101010101" pitchFamily="2" charset="-122"/>
                <a:ea typeface="华文新魏" panose="02010800040101010101" pitchFamily="2" charset="-122"/>
              </a:rPr>
              <a:t>1</a:t>
            </a:r>
            <a:r>
              <a:rPr lang="zh-CN" altLang="en-US" sz="2400" dirty="0">
                <a:latin typeface="华文新魏" panose="02010800040101010101" pitchFamily="2" charset="-122"/>
                <a:ea typeface="华文新魏" panose="02010800040101010101" pitchFamily="2" charset="-122"/>
              </a:rPr>
              <a:t>）它有助于纠正那些只顾需要，不管成本如何的倾向</a:t>
            </a:r>
          </a:p>
          <a:p>
            <a:pPr marL="0" indent="0" eaLnBrk="1" hangingPunct="1">
              <a:lnSpc>
                <a:spcPct val="160000"/>
              </a:lnSpc>
              <a:spcBef>
                <a:spcPts val="0"/>
              </a:spcBef>
              <a:buFont typeface="Wingdings" panose="05000000000000000000" pitchFamily="2" charset="2"/>
              <a:buNone/>
            </a:pPr>
            <a:r>
              <a:rPr lang="zh-CN" altLang="en-US" sz="2400" dirty="0">
                <a:latin typeface="华文新魏" panose="02010800040101010101" pitchFamily="2" charset="-122"/>
                <a:ea typeface="华文新魏" panose="02010800040101010101" pitchFamily="2" charset="-122"/>
              </a:rPr>
              <a:t>   （</a:t>
            </a:r>
            <a:r>
              <a:rPr lang="en-US" altLang="zh-CN" sz="2400" dirty="0">
                <a:latin typeface="华文新魏" panose="02010800040101010101" pitchFamily="2" charset="-122"/>
                <a:ea typeface="华文新魏" panose="02010800040101010101" pitchFamily="2" charset="-122"/>
              </a:rPr>
              <a:t>2</a:t>
            </a:r>
            <a:r>
              <a:rPr lang="zh-CN" altLang="en-US" sz="2400" dirty="0">
                <a:latin typeface="华文新魏" panose="02010800040101010101" pitchFamily="2" charset="-122"/>
                <a:ea typeface="华文新魏" panose="02010800040101010101" pitchFamily="2" charset="-122"/>
              </a:rPr>
              <a:t>）它有助于纠正那种只考虑成本，而不管效益如何的倾向</a:t>
            </a:r>
          </a:p>
          <a:p>
            <a:pPr marL="0" indent="0" eaLnBrk="1" hangingPunct="1">
              <a:lnSpc>
                <a:spcPct val="160000"/>
              </a:lnSpc>
              <a:spcBef>
                <a:spcPts val="0"/>
              </a:spcBef>
            </a:pPr>
            <a:r>
              <a:rPr lang="zh-CN" altLang="en-US" sz="2400" dirty="0">
                <a:latin typeface="华文新魏" panose="02010800040101010101" pitchFamily="2" charset="-122"/>
                <a:ea typeface="华文新魏" panose="02010800040101010101" pitchFamily="2" charset="-122"/>
              </a:rPr>
              <a:t>它一般只适用于那些效益主要是经济性质的、有形的，且可以测量的公共支出项目，如防洪、电力生产、邮政、一些运输和娱乐设施等</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脚占位符 2">
            <a:extLst>
              <a:ext uri="{FF2B5EF4-FFF2-40B4-BE49-F238E27FC236}">
                <a16:creationId xmlns:a16="http://schemas.microsoft.com/office/drawing/2014/main" id="{4B815C45-2AAE-49EC-9E71-2BB1572019CF}"/>
              </a:ext>
            </a:extLst>
          </p:cNvPr>
          <p:cNvSpPr>
            <a:spLocks noGrp="1"/>
          </p:cNvSpPr>
          <p:nvPr>
            <p:ph type="ftr" sz="quarter" idx="11"/>
          </p:nvPr>
        </p:nvSpPr>
        <p:spPr/>
        <p:txBody>
          <a:bodyPr/>
          <a:lstStyle/>
          <a:p>
            <a:r>
              <a:rPr lang="en-US" altLang="zh-CN"/>
              <a:t>.</a:t>
            </a:r>
          </a:p>
        </p:txBody>
      </p:sp>
      <p:sp>
        <p:nvSpPr>
          <p:cNvPr id="5" name="灯片编号占位符 3">
            <a:extLst>
              <a:ext uri="{FF2B5EF4-FFF2-40B4-BE49-F238E27FC236}">
                <a16:creationId xmlns:a16="http://schemas.microsoft.com/office/drawing/2014/main" id="{1EF22705-45CC-47B0-BFDD-04EC283BB940}"/>
              </a:ext>
            </a:extLst>
          </p:cNvPr>
          <p:cNvSpPr>
            <a:spLocks noGrp="1"/>
          </p:cNvSpPr>
          <p:nvPr>
            <p:ph type="sldNum" sz="quarter" idx="12"/>
          </p:nvPr>
        </p:nvSpPr>
        <p:spPr/>
        <p:txBody>
          <a:bodyPr/>
          <a:lstStyle/>
          <a:p>
            <a:fld id="{69F361D8-1932-4E42-949C-BAD4EAF4CF3A}" type="slidenum">
              <a:rPr lang="zh-CN" altLang="en-US"/>
              <a:pPr/>
              <a:t>6</a:t>
            </a:fld>
            <a:endParaRPr lang="zh-CN" altLang="en-US"/>
          </a:p>
        </p:txBody>
      </p:sp>
      <p:sp>
        <p:nvSpPr>
          <p:cNvPr id="2520" name="Rectangle 2">
            <a:extLst>
              <a:ext uri="{FF2B5EF4-FFF2-40B4-BE49-F238E27FC236}">
                <a16:creationId xmlns:a16="http://schemas.microsoft.com/office/drawing/2014/main" id="{3212055D-2BC7-4510-A396-3AAB66858179}"/>
              </a:ext>
            </a:extLst>
          </p:cNvPr>
          <p:cNvSpPr>
            <a:spLocks noGrp="1" noChangeArrowheads="1"/>
          </p:cNvSpPr>
          <p:nvPr>
            <p:ph type="title" idx="4294967295"/>
          </p:nvPr>
        </p:nvSpPr>
        <p:spPr>
          <a:xfrm>
            <a:off x="2667000" y="315913"/>
            <a:ext cx="4429125" cy="674687"/>
          </a:xfrm>
          <a:ln/>
        </p:spPr>
        <p:txBody>
          <a:bodyPr>
            <a:normAutofit fontScale="90000"/>
          </a:bodyPr>
          <a:lstStyle/>
          <a:p>
            <a:pPr eaLnBrk="1" hangingPunct="1"/>
            <a:r>
              <a:rPr lang="zh-CN" altLang="en-US" sz="4000" dirty="0">
                <a:solidFill>
                  <a:schemeClr val="tx1"/>
                </a:solidFill>
                <a:latin typeface="方正姚体" panose="02010601030101010101" pitchFamily="2" charset="-122"/>
                <a:ea typeface="方正姚体" panose="02010601030101010101" pitchFamily="2" charset="-122"/>
              </a:rPr>
              <a:t>一、几个相关概念</a:t>
            </a:r>
          </a:p>
        </p:txBody>
      </p:sp>
      <p:sp>
        <p:nvSpPr>
          <p:cNvPr id="2521" name="Rectangle 3">
            <a:extLst>
              <a:ext uri="{FF2B5EF4-FFF2-40B4-BE49-F238E27FC236}">
                <a16:creationId xmlns:a16="http://schemas.microsoft.com/office/drawing/2014/main" id="{4FEF006C-40CF-49AA-9471-AA50536952C6}"/>
              </a:ext>
            </a:extLst>
          </p:cNvPr>
          <p:cNvSpPr>
            <a:spLocks noGrp="1" noChangeArrowheads="1"/>
          </p:cNvSpPr>
          <p:nvPr>
            <p:ph type="body" idx="4294967295"/>
          </p:nvPr>
        </p:nvSpPr>
        <p:spPr>
          <a:xfrm>
            <a:off x="563034" y="1554163"/>
            <a:ext cx="9104841" cy="4176713"/>
          </a:xfrm>
          <a:ln/>
        </p:spPr>
        <p:txBody>
          <a:bodyPr>
            <a:noAutofit/>
          </a:bodyPr>
          <a:lstStyle/>
          <a:p>
            <a:pPr marL="0" indent="0" eaLnBrk="1" hangingPunct="1">
              <a:lnSpc>
                <a:spcPct val="200000"/>
              </a:lnSpc>
              <a:spcBef>
                <a:spcPct val="40000"/>
              </a:spcBef>
              <a:buFont typeface="Wingdings" panose="05000000000000000000" pitchFamily="2" charset="2"/>
              <a:buNone/>
            </a:pPr>
            <a:r>
              <a:rPr lang="en-US" altLang="zh-CN" sz="2400" dirty="0">
                <a:latin typeface="华文新魏" panose="02010800040101010101" pitchFamily="2" charset="-122"/>
                <a:ea typeface="华文新魏" panose="02010800040101010101" pitchFamily="2" charset="-122"/>
              </a:rPr>
              <a:t>     1. </a:t>
            </a:r>
            <a:r>
              <a:rPr lang="zh-CN" altLang="en-US" sz="2400" dirty="0">
                <a:latin typeface="华文新魏" panose="02010800040101010101" pitchFamily="2" charset="-122"/>
                <a:ea typeface="华文新魏" panose="02010800040101010101" pitchFamily="2" charset="-122"/>
              </a:rPr>
              <a:t>政府预算</a:t>
            </a:r>
          </a:p>
          <a:p>
            <a:pPr marL="0" indent="0" eaLnBrk="1" hangingPunct="1">
              <a:lnSpc>
                <a:spcPct val="200000"/>
              </a:lnSpc>
            </a:pPr>
            <a:r>
              <a:rPr lang="zh-CN" altLang="en-US" sz="2400" dirty="0">
                <a:latin typeface="华文新魏" panose="02010800040101010101" pitchFamily="2" charset="-122"/>
                <a:ea typeface="华文新魏" panose="02010800040101010101" pitchFamily="2" charset="-122"/>
              </a:rPr>
              <a:t>所谓政府预算，是指政府部门在每一个预算年度的全部公共收支结构的一览表，即政府部门的公共收支计划。</a:t>
            </a:r>
            <a:endParaRPr lang="en-US" altLang="zh-CN" sz="2400" dirty="0">
              <a:latin typeface="华文新魏" panose="02010800040101010101" pitchFamily="2" charset="-122"/>
              <a:ea typeface="华文新魏" panose="02010800040101010101" pitchFamily="2" charset="-122"/>
            </a:endParaRPr>
          </a:p>
          <a:p>
            <a:pPr marL="0" indent="0" eaLnBrk="1" hangingPunct="1">
              <a:lnSpc>
                <a:spcPct val="200000"/>
              </a:lnSpc>
            </a:pPr>
            <a:r>
              <a:rPr lang="zh-CN" altLang="en-US" sz="2400" dirty="0">
                <a:latin typeface="华文新魏" panose="02010800040101010101" pitchFamily="2" charset="-122"/>
                <a:ea typeface="华文新魏" panose="02010800040101010101" pitchFamily="2" charset="-122"/>
              </a:rPr>
              <a:t>政府预算包括一般公共预算、政府性基金预算、国有资本经营预算和社会保险基金预算四本子预算。</a:t>
            </a:r>
            <a:endParaRPr lang="en-US" altLang="zh-CN" sz="2400" dirty="0">
              <a:latin typeface="华文新魏" panose="02010800040101010101" pitchFamily="2" charset="-122"/>
              <a:ea typeface="华文新魏" panose="02010800040101010101" pitchFamily="2" charset="-122"/>
            </a:endParaRPr>
          </a:p>
          <a:p>
            <a:pPr marL="0" indent="0" eaLnBrk="1" hangingPunct="1">
              <a:lnSpc>
                <a:spcPct val="150000"/>
              </a:lnSpc>
            </a:pPr>
            <a:endParaRPr lang="zh-CN" altLang="en-US" sz="2400" dirty="0">
              <a:latin typeface="华文新魏" panose="02010800040101010101" pitchFamily="2" charset="-122"/>
              <a:ea typeface="华文新魏" panose="0201080004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00BC455A-93C5-4CA6-986A-AA5A77C392C0}"/>
              </a:ext>
            </a:extLst>
          </p:cNvPr>
          <p:cNvSpPr txBox="1"/>
          <p:nvPr/>
        </p:nvSpPr>
        <p:spPr>
          <a:xfrm>
            <a:off x="0" y="1519641"/>
            <a:ext cx="10150365" cy="2948051"/>
          </a:xfrm>
          <a:prstGeom prst="rect">
            <a:avLst/>
          </a:prstGeom>
          <a:noFill/>
        </p:spPr>
        <p:txBody>
          <a:bodyPr wrap="square">
            <a:spAutoFit/>
          </a:bodyPr>
          <a:lstStyle/>
          <a:p>
            <a:pPr indent="457200">
              <a:lnSpc>
                <a:spcPct val="200000"/>
              </a:lnSpc>
            </a:pPr>
            <a:r>
              <a:rPr lang="zh-CN" altLang="en-US" sz="2400" dirty="0">
                <a:latin typeface="+mn-ea"/>
              </a:rPr>
              <a:t>公共预算具有三个功能：</a:t>
            </a:r>
          </a:p>
          <a:p>
            <a:pPr indent="457200">
              <a:lnSpc>
                <a:spcPct val="200000"/>
              </a:lnSpc>
            </a:pPr>
            <a:r>
              <a:rPr lang="zh-CN" altLang="en-US" sz="2400" dirty="0">
                <a:latin typeface="+mn-ea"/>
              </a:rPr>
              <a:t>  （</a:t>
            </a:r>
            <a:r>
              <a:rPr lang="en-US" altLang="zh-CN" sz="2400" dirty="0">
                <a:latin typeface="+mn-ea"/>
              </a:rPr>
              <a:t>1</a:t>
            </a:r>
            <a:r>
              <a:rPr lang="zh-CN" altLang="en-US" sz="2400" dirty="0">
                <a:latin typeface="+mn-ea"/>
              </a:rPr>
              <a:t>）反映和规定政府部门在预算年度内的活动范围、方向和重点</a:t>
            </a:r>
          </a:p>
          <a:p>
            <a:pPr indent="457200">
              <a:lnSpc>
                <a:spcPct val="200000"/>
              </a:lnSpc>
            </a:pPr>
            <a:r>
              <a:rPr lang="zh-CN" altLang="en-US" sz="2400" dirty="0">
                <a:latin typeface="+mn-ea"/>
              </a:rPr>
              <a:t>  （</a:t>
            </a:r>
            <a:r>
              <a:rPr lang="en-US" altLang="zh-CN" sz="2400" dirty="0">
                <a:latin typeface="+mn-ea"/>
              </a:rPr>
              <a:t>2</a:t>
            </a:r>
            <a:r>
              <a:rPr lang="zh-CN" altLang="en-US" sz="2400" dirty="0">
                <a:latin typeface="+mn-ea"/>
              </a:rPr>
              <a:t>）是立法机关和全体社会成员监督政府收支运作的途径和窗口</a:t>
            </a:r>
          </a:p>
          <a:p>
            <a:pPr indent="457200">
              <a:lnSpc>
                <a:spcPct val="200000"/>
              </a:lnSpc>
            </a:pPr>
            <a:r>
              <a:rPr lang="zh-CN" altLang="en-US" sz="2400" dirty="0">
                <a:latin typeface="+mn-ea"/>
              </a:rPr>
              <a:t>  （</a:t>
            </a:r>
            <a:r>
              <a:rPr lang="en-US" altLang="zh-CN" sz="2400" dirty="0">
                <a:latin typeface="+mn-ea"/>
              </a:rPr>
              <a:t>3</a:t>
            </a:r>
            <a:r>
              <a:rPr lang="zh-CN" altLang="en-US" sz="2400" dirty="0">
                <a:latin typeface="+mn-ea"/>
              </a:rPr>
              <a:t>）是控制公共支出规模的一个有效手段</a:t>
            </a:r>
          </a:p>
        </p:txBody>
      </p:sp>
    </p:spTree>
    <p:extLst>
      <p:ext uri="{BB962C8B-B14F-4D97-AF65-F5344CB8AC3E}">
        <p14:creationId xmlns:p14="http://schemas.microsoft.com/office/powerpoint/2010/main" val="3923927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984639AB-B377-42E1-AEB3-A670DA79A824}"/>
              </a:ext>
            </a:extLst>
          </p:cNvPr>
          <p:cNvSpPr txBox="1"/>
          <p:nvPr/>
        </p:nvSpPr>
        <p:spPr>
          <a:xfrm>
            <a:off x="472967" y="917895"/>
            <a:ext cx="8776138" cy="5579541"/>
          </a:xfrm>
          <a:prstGeom prst="rect">
            <a:avLst/>
          </a:prstGeom>
          <a:noFill/>
        </p:spPr>
        <p:txBody>
          <a:bodyPr wrap="square" rtlCol="0">
            <a:spAutoFit/>
          </a:bodyPr>
          <a:lstStyle/>
          <a:p>
            <a:pPr>
              <a:lnSpc>
                <a:spcPct val="150000"/>
              </a:lnSpc>
            </a:pPr>
            <a:r>
              <a:rPr lang="zh-CN" altLang="en-US" sz="2400" dirty="0">
                <a:latin typeface="+mn-ea"/>
              </a:rPr>
              <a:t>补充：中国的预算体系</a:t>
            </a:r>
            <a:endParaRPr lang="en-US" altLang="zh-CN" sz="2400" dirty="0">
              <a:latin typeface="+mn-ea"/>
            </a:endParaRPr>
          </a:p>
          <a:p>
            <a:pPr>
              <a:lnSpc>
                <a:spcPct val="150000"/>
              </a:lnSpc>
            </a:pPr>
            <a:r>
              <a:rPr lang="zh-CN" altLang="en-US" sz="2400" dirty="0">
                <a:latin typeface="+mn-ea"/>
              </a:rPr>
              <a:t>        预算包括一般公共预算、政府性基金预算、国有资本经营预算、社会保险基金预算。一般公共预算、政府性基金预算、国有资本经营预算、社会保险基金预算应当保持完整、独立。政府性基金预算、国有资本经营预算、社会保险基金预算应当与一般公共预算相衔接。</a:t>
            </a:r>
            <a:endParaRPr lang="en-US" altLang="zh-CN" sz="2400" dirty="0">
              <a:latin typeface="+mn-ea"/>
            </a:endParaRPr>
          </a:p>
          <a:p>
            <a:pPr>
              <a:lnSpc>
                <a:spcPct val="150000"/>
              </a:lnSpc>
            </a:pPr>
            <a:r>
              <a:rPr lang="en-US" altLang="zh-CN" sz="2400" dirty="0">
                <a:latin typeface="+mn-ea"/>
              </a:rPr>
              <a:t>1.</a:t>
            </a:r>
            <a:r>
              <a:rPr lang="zh-CN" altLang="en-US" sz="2400" dirty="0">
                <a:latin typeface="+mn-ea"/>
              </a:rPr>
              <a:t>一般公共预算</a:t>
            </a:r>
            <a:endParaRPr lang="en-US" altLang="zh-CN" sz="2400" dirty="0">
              <a:latin typeface="+mn-ea"/>
            </a:endParaRPr>
          </a:p>
          <a:p>
            <a:pPr>
              <a:lnSpc>
                <a:spcPct val="150000"/>
              </a:lnSpc>
            </a:pPr>
            <a:r>
              <a:rPr lang="zh-CN" altLang="en-US" sz="2400" dirty="0">
                <a:latin typeface="+mn-ea"/>
              </a:rPr>
              <a:t>       一般公共预算收入是对以税收为主体的财政收入，安排用于保障和改善民生、推动经济社会发展、维护国家安全、维持国家机构正常运转等方面的收支预算。</a:t>
            </a:r>
            <a:endParaRPr lang="zh-CN" altLang="en-US" dirty="0">
              <a:latin typeface="+mn-ea"/>
            </a:endParaRPr>
          </a:p>
        </p:txBody>
      </p:sp>
    </p:spTree>
    <p:extLst>
      <p:ext uri="{BB962C8B-B14F-4D97-AF65-F5344CB8AC3E}">
        <p14:creationId xmlns:p14="http://schemas.microsoft.com/office/powerpoint/2010/main" val="3276601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DBFE6E1E-D05B-4288-83B2-8F5CCD3C67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7031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9759509"/>
      </p:ext>
    </p:extLst>
  </p:cSld>
  <p:clrMapOvr>
    <a:masterClrMapping/>
  </p:clrMapOvr>
</p:sld>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576</TotalTime>
  <Words>4525</Words>
  <Application>Microsoft Office PowerPoint</Application>
  <PresentationFormat>宽屏</PresentationFormat>
  <Paragraphs>284</Paragraphs>
  <Slides>53</Slides>
  <Notes>14</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53</vt:i4>
      </vt:variant>
    </vt:vector>
  </HeadingPairs>
  <TitlesOfParts>
    <vt:vector size="65" baseType="lpstr">
      <vt:lpstr>等线</vt:lpstr>
      <vt:lpstr>方正姚体</vt:lpstr>
      <vt:lpstr>华文新魏</vt:lpstr>
      <vt:lpstr>楷体_GB2312</vt:lpstr>
      <vt:lpstr>Arial</vt:lpstr>
      <vt:lpstr>Arial</vt:lpstr>
      <vt:lpstr>Cambria Math</vt:lpstr>
      <vt:lpstr>Times New Roman</vt:lpstr>
      <vt:lpstr>Trebuchet MS</vt:lpstr>
      <vt:lpstr>Wingdings</vt:lpstr>
      <vt:lpstr>Wingdings 3</vt:lpstr>
      <vt:lpstr>平面</vt:lpstr>
      <vt:lpstr>PowerPoint 演示文稿</vt:lpstr>
      <vt:lpstr>PowerPoint 演示文稿</vt:lpstr>
      <vt:lpstr>PowerPoint 演示文稿</vt:lpstr>
      <vt:lpstr>PowerPoint 演示文稿</vt:lpstr>
      <vt:lpstr>第11章政府预算： 决策及其经济分析</vt:lpstr>
      <vt:lpstr>一、几个相关概念</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 预算年度</vt:lpstr>
      <vt:lpstr>PowerPoint 演示文稿</vt:lpstr>
      <vt:lpstr>PowerPoint 演示文稿</vt:lpstr>
      <vt:lpstr>PowerPoint 演示文稿</vt:lpstr>
      <vt:lpstr>3. 公共预算的分类</vt:lpstr>
      <vt:lpstr>PowerPoint 演示文稿</vt:lpstr>
      <vt:lpstr>PowerPoint 演示文稿</vt:lpstr>
      <vt:lpstr>PowerPoint 演示文稿</vt:lpstr>
      <vt:lpstr>4. 公共预算的原则</vt:lpstr>
      <vt:lpstr>二、公共预算决策程序</vt:lpstr>
      <vt:lpstr>三、公共预算决策：机会成本分析</vt:lpstr>
      <vt:lpstr>1. 机会成本分析的含义</vt:lpstr>
      <vt:lpstr>2. 进一步的说明：资源在公共物品和私人物品之间的配置</vt:lpstr>
      <vt:lpstr>四、公共预算决策的经济分析：成本－效益分析</vt:lpstr>
      <vt:lpstr>2. 成本效益分析的步骤</vt:lpstr>
      <vt:lpstr>PowerPoint 演示文稿</vt:lpstr>
      <vt:lpstr>PowerPoint 演示文稿</vt:lpstr>
      <vt:lpstr>PowerPoint 演示文稿</vt:lpstr>
      <vt:lpstr>4. 成本－效益分析的作用与局限性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马 冉</dc:creator>
  <cp:lastModifiedBy>冉 马</cp:lastModifiedBy>
  <cp:revision>35</cp:revision>
  <dcterms:created xsi:type="dcterms:W3CDTF">2021-04-30T16:05:35Z</dcterms:created>
  <dcterms:modified xsi:type="dcterms:W3CDTF">2024-05-09T01:07:16Z</dcterms:modified>
</cp:coreProperties>
</file>