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2" r:id="rId1"/>
  </p:sldMasterIdLst>
  <p:notesMasterIdLst>
    <p:notesMasterId r:id="rId66"/>
  </p:notesMasterIdLst>
  <p:handoutMasterIdLst>
    <p:handoutMasterId r:id="rId67"/>
  </p:handoutMasterIdLst>
  <p:sldIdLst>
    <p:sldId id="256" r:id="rId2"/>
    <p:sldId id="258" r:id="rId3"/>
    <p:sldId id="260" r:id="rId4"/>
    <p:sldId id="261" r:id="rId5"/>
    <p:sldId id="356" r:id="rId6"/>
    <p:sldId id="295" r:id="rId7"/>
    <p:sldId id="298" r:id="rId8"/>
    <p:sldId id="263" r:id="rId9"/>
    <p:sldId id="264" r:id="rId10"/>
    <p:sldId id="293" r:id="rId11"/>
    <p:sldId id="265" r:id="rId12"/>
    <p:sldId id="266" r:id="rId13"/>
    <p:sldId id="268" r:id="rId14"/>
    <p:sldId id="269" r:id="rId15"/>
    <p:sldId id="270" r:id="rId16"/>
    <p:sldId id="303" r:id="rId17"/>
    <p:sldId id="271" r:id="rId18"/>
    <p:sldId id="288" r:id="rId19"/>
    <p:sldId id="272" r:id="rId20"/>
    <p:sldId id="273" r:id="rId21"/>
    <p:sldId id="296" r:id="rId22"/>
    <p:sldId id="274" r:id="rId23"/>
    <p:sldId id="275" r:id="rId24"/>
    <p:sldId id="304" r:id="rId25"/>
    <p:sldId id="305" r:id="rId26"/>
    <p:sldId id="306" r:id="rId27"/>
    <p:sldId id="307" r:id="rId28"/>
    <p:sldId id="308" r:id="rId29"/>
    <p:sldId id="262" r:id="rId30"/>
    <p:sldId id="309" r:id="rId31"/>
    <p:sldId id="310" r:id="rId32"/>
    <p:sldId id="311" r:id="rId33"/>
    <p:sldId id="267" r:id="rId34"/>
    <p:sldId id="312" r:id="rId35"/>
    <p:sldId id="313" r:id="rId36"/>
    <p:sldId id="314" r:id="rId37"/>
    <p:sldId id="315" r:id="rId38"/>
    <p:sldId id="316" r:id="rId39"/>
    <p:sldId id="317" r:id="rId40"/>
    <p:sldId id="318" r:id="rId41"/>
    <p:sldId id="319" r:id="rId42"/>
    <p:sldId id="276" r:id="rId43"/>
    <p:sldId id="277" r:id="rId44"/>
    <p:sldId id="278" r:id="rId45"/>
    <p:sldId id="348" r:id="rId46"/>
    <p:sldId id="346" r:id="rId47"/>
    <p:sldId id="355" r:id="rId48"/>
    <p:sldId id="349" r:id="rId49"/>
    <p:sldId id="350" r:id="rId50"/>
    <p:sldId id="351" r:id="rId51"/>
    <p:sldId id="352" r:id="rId52"/>
    <p:sldId id="353" r:id="rId53"/>
    <p:sldId id="354" r:id="rId54"/>
    <p:sldId id="326" r:id="rId55"/>
    <p:sldId id="327" r:id="rId56"/>
    <p:sldId id="335" r:id="rId57"/>
    <p:sldId id="338" r:id="rId58"/>
    <p:sldId id="279" r:id="rId59"/>
    <p:sldId id="281" r:id="rId60"/>
    <p:sldId id="287" r:id="rId61"/>
    <p:sldId id="343" r:id="rId62"/>
    <p:sldId id="344" r:id="rId63"/>
    <p:sldId id="290" r:id="rId64"/>
    <p:sldId id="291" r:id="rId65"/>
  </p:sldIdLst>
  <p:sldSz cx="9144000" cy="6858000" type="screen4x3"/>
  <p:notesSz cx="6858000" cy="9144000"/>
  <p:defaultTextStyle>
    <a:defPPr>
      <a:defRPr lang="zh-CN"/>
    </a:defPPr>
    <a:lvl1pPr algn="l" rtl="0" eaLnBrk="0" fontAlgn="base" hangingPunct="0">
      <a:spcBef>
        <a:spcPct val="0"/>
      </a:spcBef>
      <a:spcAft>
        <a:spcPct val="0"/>
      </a:spcAft>
      <a:defRPr kumimoji="1" sz="2400" kern="1200">
        <a:solidFill>
          <a:schemeClr val="tx1"/>
        </a:solidFill>
        <a:latin typeface="Tahoma" panose="020B0604030504040204" pitchFamily="34" charset="0"/>
        <a:ea typeface="宋体" panose="02010600030101010101" pitchFamily="2" charset="-122"/>
        <a:cs typeface="+mn-cs"/>
      </a:defRPr>
    </a:lvl1pPr>
    <a:lvl2pPr marL="457200" algn="l" rtl="0" eaLnBrk="0" fontAlgn="base" hangingPunct="0">
      <a:spcBef>
        <a:spcPct val="0"/>
      </a:spcBef>
      <a:spcAft>
        <a:spcPct val="0"/>
      </a:spcAft>
      <a:defRPr kumimoji="1" sz="2400" kern="1200">
        <a:solidFill>
          <a:schemeClr val="tx1"/>
        </a:solidFill>
        <a:latin typeface="Tahoma" panose="020B0604030504040204" pitchFamily="34" charset="0"/>
        <a:ea typeface="宋体" panose="02010600030101010101" pitchFamily="2" charset="-122"/>
        <a:cs typeface="+mn-cs"/>
      </a:defRPr>
    </a:lvl2pPr>
    <a:lvl3pPr marL="914400" algn="l" rtl="0" eaLnBrk="0" fontAlgn="base" hangingPunct="0">
      <a:spcBef>
        <a:spcPct val="0"/>
      </a:spcBef>
      <a:spcAft>
        <a:spcPct val="0"/>
      </a:spcAft>
      <a:defRPr kumimoji="1" sz="2400" kern="1200">
        <a:solidFill>
          <a:schemeClr val="tx1"/>
        </a:solidFill>
        <a:latin typeface="Tahoma" panose="020B0604030504040204" pitchFamily="34" charset="0"/>
        <a:ea typeface="宋体" panose="02010600030101010101" pitchFamily="2" charset="-122"/>
        <a:cs typeface="+mn-cs"/>
      </a:defRPr>
    </a:lvl3pPr>
    <a:lvl4pPr marL="1371600" algn="l" rtl="0" eaLnBrk="0" fontAlgn="base" hangingPunct="0">
      <a:spcBef>
        <a:spcPct val="0"/>
      </a:spcBef>
      <a:spcAft>
        <a:spcPct val="0"/>
      </a:spcAft>
      <a:defRPr kumimoji="1" sz="2400" kern="1200">
        <a:solidFill>
          <a:schemeClr val="tx1"/>
        </a:solidFill>
        <a:latin typeface="Tahoma" panose="020B0604030504040204" pitchFamily="34" charset="0"/>
        <a:ea typeface="宋体" panose="02010600030101010101" pitchFamily="2" charset="-122"/>
        <a:cs typeface="+mn-cs"/>
      </a:defRPr>
    </a:lvl4pPr>
    <a:lvl5pPr marL="1828800" algn="l" rtl="0" eaLnBrk="0" fontAlgn="base" hangingPunct="0">
      <a:spcBef>
        <a:spcPct val="0"/>
      </a:spcBef>
      <a:spcAft>
        <a:spcPct val="0"/>
      </a:spcAft>
      <a:defRPr kumimoji="1" sz="2400"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umimoji="1" sz="2400"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umimoji="1" sz="2400"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umimoji="1" sz="2400"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umimoji="1" sz="2400" kern="1200">
        <a:solidFill>
          <a:schemeClr val="tx1"/>
        </a:solidFill>
        <a:latin typeface="Tahom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811" autoAdjust="0"/>
    <p:restoredTop sz="90929"/>
  </p:normalViewPr>
  <p:slideViewPr>
    <p:cSldViewPr>
      <p:cViewPr varScale="1">
        <p:scale>
          <a:sx n="61" d="100"/>
          <a:sy n="61" d="100"/>
        </p:scale>
        <p:origin x="780"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78E3C463-7C15-4C9F-86EE-D67B8BD8038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a:extLst>
              <a:ext uri="{FF2B5EF4-FFF2-40B4-BE49-F238E27FC236}">
                <a16:creationId xmlns:a16="http://schemas.microsoft.com/office/drawing/2014/main" id="{53916E8C-9FD2-4A79-86F3-B5889650FD9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C520372C-FEAC-4318-B977-C965ED011609}" type="datetimeFigureOut">
              <a:rPr lang="zh-CN" altLang="en-US"/>
              <a:pPr>
                <a:defRPr/>
              </a:pPr>
              <a:t>2024/4/15</a:t>
            </a:fld>
            <a:endParaRPr lang="zh-CN" altLang="en-US"/>
          </a:p>
        </p:txBody>
      </p:sp>
      <p:sp>
        <p:nvSpPr>
          <p:cNvPr id="4" name="页脚占位符 3">
            <a:extLst>
              <a:ext uri="{FF2B5EF4-FFF2-40B4-BE49-F238E27FC236}">
                <a16:creationId xmlns:a16="http://schemas.microsoft.com/office/drawing/2014/main" id="{E6451D55-1594-46BC-A56B-1C7AA3EEAAC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a:defRPr/>
            </a:pPr>
            <a:endParaRPr lang="zh-CN" altLang="en-US"/>
          </a:p>
        </p:txBody>
      </p:sp>
      <p:sp>
        <p:nvSpPr>
          <p:cNvPr id="5" name="灯片编号占位符 4">
            <a:extLst>
              <a:ext uri="{FF2B5EF4-FFF2-40B4-BE49-F238E27FC236}">
                <a16:creationId xmlns:a16="http://schemas.microsoft.com/office/drawing/2014/main" id="{92EDE154-14C8-4231-9E96-ED0642F0151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a:defRPr/>
            </a:pPr>
            <a:fld id="{A4A29C5E-79F6-4597-A6AF-D3504F27495C}" type="slidenum">
              <a:rPr lang="zh-CN" altLang="en-US"/>
              <a:pPr>
                <a:defRPr/>
              </a:pPr>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3CE4A134-EE4F-494B-9975-C0904F1AC4EE}"/>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zh-CN"/>
          </a:p>
        </p:txBody>
      </p:sp>
      <p:sp>
        <p:nvSpPr>
          <p:cNvPr id="27651" name="Rectangle 3">
            <a:extLst>
              <a:ext uri="{FF2B5EF4-FFF2-40B4-BE49-F238E27FC236}">
                <a16:creationId xmlns:a16="http://schemas.microsoft.com/office/drawing/2014/main" id="{C448FB6B-F2B8-4D9C-9081-27C4E8EDC969}"/>
              </a:ext>
            </a:extLst>
          </p:cNvPr>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zh-CN"/>
          </a:p>
        </p:txBody>
      </p:sp>
      <p:sp>
        <p:nvSpPr>
          <p:cNvPr id="14340" name="Rectangle 4">
            <a:extLst>
              <a:ext uri="{FF2B5EF4-FFF2-40B4-BE49-F238E27FC236}">
                <a16:creationId xmlns:a16="http://schemas.microsoft.com/office/drawing/2014/main" id="{0E87B0B0-8D77-4FC5-9BAD-1A3C25B50985}"/>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a:extLst>
              <a:ext uri="{FF2B5EF4-FFF2-40B4-BE49-F238E27FC236}">
                <a16:creationId xmlns:a16="http://schemas.microsoft.com/office/drawing/2014/main" id="{C551E0F1-D970-472B-A182-4DFC04B1673C}"/>
              </a:ext>
            </a:extLst>
          </p:cNvPr>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27654" name="Rectangle 6">
            <a:extLst>
              <a:ext uri="{FF2B5EF4-FFF2-40B4-BE49-F238E27FC236}">
                <a16:creationId xmlns:a16="http://schemas.microsoft.com/office/drawing/2014/main" id="{D3296210-963E-4C40-AFB5-684893CCCF40}"/>
              </a:ext>
            </a:extLst>
          </p:cNvPr>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zh-CN"/>
          </a:p>
        </p:txBody>
      </p:sp>
      <p:sp>
        <p:nvSpPr>
          <p:cNvPr id="27655" name="Rectangle 7">
            <a:extLst>
              <a:ext uri="{FF2B5EF4-FFF2-40B4-BE49-F238E27FC236}">
                <a16:creationId xmlns:a16="http://schemas.microsoft.com/office/drawing/2014/main" id="{ED6E04BE-21D9-4D34-A334-5E60E1515003}"/>
              </a:ext>
            </a:extLst>
          </p:cNvPr>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6FB784C1-AEE2-4317-A3EC-86F64B959650}"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a:extLst>
              <a:ext uri="{FF2B5EF4-FFF2-40B4-BE49-F238E27FC236}">
                <a16:creationId xmlns:a16="http://schemas.microsoft.com/office/drawing/2014/main" id="{EFD9AC7E-1C2E-46C6-8B95-ED3E14F32BB8}"/>
              </a:ext>
            </a:extLst>
          </p:cNvPr>
          <p:cNvSpPr>
            <a:spLocks noGrp="1" noRot="1" noChangeAspect="1" noChangeArrowheads="1" noTextEdit="1"/>
          </p:cNvSpPr>
          <p:nvPr>
            <p:ph type="sldImg"/>
          </p:nvPr>
        </p:nvSpPr>
        <p:spPr>
          <a:ln/>
        </p:spPr>
      </p:sp>
      <p:sp>
        <p:nvSpPr>
          <p:cNvPr id="24579" name="备注占位符 2">
            <a:extLst>
              <a:ext uri="{FF2B5EF4-FFF2-40B4-BE49-F238E27FC236}">
                <a16:creationId xmlns:a16="http://schemas.microsoft.com/office/drawing/2014/main" id="{1DE8C49A-0625-435C-B02A-E27E60000BB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幻灯片图像占位符 1">
            <a:extLst>
              <a:ext uri="{FF2B5EF4-FFF2-40B4-BE49-F238E27FC236}">
                <a16:creationId xmlns:a16="http://schemas.microsoft.com/office/drawing/2014/main" id="{0E9FB3E9-467F-4565-887F-0E9FD7422160}"/>
              </a:ext>
            </a:extLst>
          </p:cNvPr>
          <p:cNvSpPr>
            <a:spLocks noGrp="1" noRot="1" noChangeAspect="1" noChangeArrowheads="1" noTextEdit="1"/>
          </p:cNvSpPr>
          <p:nvPr>
            <p:ph type="sldImg"/>
          </p:nvPr>
        </p:nvSpPr>
        <p:spPr>
          <a:ln/>
        </p:spPr>
      </p:sp>
      <p:sp>
        <p:nvSpPr>
          <p:cNvPr id="75779" name="备注占位符 2">
            <a:extLst>
              <a:ext uri="{FF2B5EF4-FFF2-40B4-BE49-F238E27FC236}">
                <a16:creationId xmlns:a16="http://schemas.microsoft.com/office/drawing/2014/main" id="{9908AF3F-1C69-4450-A572-4B33F53B34E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6ABCF9A5-FF53-49CF-81D5-E725A861D4CC}"/>
              </a:ext>
            </a:extLst>
          </p:cNvPr>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a:p>
        </p:txBody>
      </p:sp>
      <p:sp>
        <p:nvSpPr>
          <p:cNvPr id="5" name="矩形 4">
            <a:extLst>
              <a:ext uri="{FF2B5EF4-FFF2-40B4-BE49-F238E27FC236}">
                <a16:creationId xmlns:a16="http://schemas.microsoft.com/office/drawing/2014/main" id="{F81BE53F-CFCA-40F8-A820-440EEC430814}"/>
              </a:ext>
            </a:extLst>
          </p:cNvPr>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a:p>
        </p:txBody>
      </p:sp>
      <p:sp>
        <p:nvSpPr>
          <p:cNvPr id="6" name="矩形 5">
            <a:extLst>
              <a:ext uri="{FF2B5EF4-FFF2-40B4-BE49-F238E27FC236}">
                <a16:creationId xmlns:a16="http://schemas.microsoft.com/office/drawing/2014/main" id="{E1ABC8A2-6867-4850-A168-DD1C447CD69E}"/>
              </a:ext>
            </a:extLst>
          </p:cNvPr>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a:p>
        </p:txBody>
      </p:sp>
      <p:sp>
        <p:nvSpPr>
          <p:cNvPr id="7" name="矩形 6">
            <a:extLst>
              <a:ext uri="{FF2B5EF4-FFF2-40B4-BE49-F238E27FC236}">
                <a16:creationId xmlns:a16="http://schemas.microsoft.com/office/drawing/2014/main" id="{A1C9DC9A-4C33-4E3D-9176-EB82343F0C54}"/>
              </a:ext>
            </a:extLst>
          </p:cNvPr>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a:p>
        </p:txBody>
      </p:sp>
      <p:sp>
        <p:nvSpPr>
          <p:cNvPr id="10" name="直接连接符 9">
            <a:extLst>
              <a:ext uri="{FF2B5EF4-FFF2-40B4-BE49-F238E27FC236}">
                <a16:creationId xmlns:a16="http://schemas.microsoft.com/office/drawing/2014/main" id="{78AF3CDA-0927-4013-8121-88696E4D4893}"/>
              </a:ext>
            </a:extLst>
          </p:cNvPr>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eaLnBrk="1" hangingPunct="1">
              <a:defRPr/>
            </a:pPr>
            <a:endParaRPr kumimoji="0" lang="en-US"/>
          </a:p>
        </p:txBody>
      </p:sp>
      <p:sp>
        <p:nvSpPr>
          <p:cNvPr id="11" name="直接连接符 10">
            <a:extLst>
              <a:ext uri="{FF2B5EF4-FFF2-40B4-BE49-F238E27FC236}">
                <a16:creationId xmlns:a16="http://schemas.microsoft.com/office/drawing/2014/main" id="{2F17215A-26C9-4520-B8BC-15CBEFB59B79}"/>
              </a:ext>
            </a:extLst>
          </p:cNvPr>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eaLnBrk="1" hangingPunct="1">
              <a:defRPr/>
            </a:pPr>
            <a:endParaRPr kumimoji="0" lang="en-US"/>
          </a:p>
        </p:txBody>
      </p:sp>
      <p:sp>
        <p:nvSpPr>
          <p:cNvPr id="12" name="直接连接符 11">
            <a:extLst>
              <a:ext uri="{FF2B5EF4-FFF2-40B4-BE49-F238E27FC236}">
                <a16:creationId xmlns:a16="http://schemas.microsoft.com/office/drawing/2014/main" id="{3E8D00CC-12A7-467C-B9EC-AD28C77F2B03}"/>
              </a:ext>
            </a:extLst>
          </p:cNvPr>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eaLnBrk="1" hangingPunct="1">
              <a:defRPr/>
            </a:pPr>
            <a:endParaRPr kumimoji="0" lang="en-US"/>
          </a:p>
        </p:txBody>
      </p:sp>
      <p:sp>
        <p:nvSpPr>
          <p:cNvPr id="13" name="直接连接符 12">
            <a:extLst>
              <a:ext uri="{FF2B5EF4-FFF2-40B4-BE49-F238E27FC236}">
                <a16:creationId xmlns:a16="http://schemas.microsoft.com/office/drawing/2014/main" id="{94F7E31B-30B3-4821-8580-43516F869869}"/>
              </a:ext>
            </a:extLst>
          </p:cNvPr>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eaLnBrk="1" hangingPunct="1">
              <a:defRPr/>
            </a:pPr>
            <a:endParaRPr kumimoji="0" lang="en-US"/>
          </a:p>
        </p:txBody>
      </p:sp>
      <p:sp>
        <p:nvSpPr>
          <p:cNvPr id="14" name="直接连接符 13">
            <a:extLst>
              <a:ext uri="{FF2B5EF4-FFF2-40B4-BE49-F238E27FC236}">
                <a16:creationId xmlns:a16="http://schemas.microsoft.com/office/drawing/2014/main" id="{448B47AF-4851-4EC6-96C1-7FA0375D3B1A}"/>
              </a:ext>
            </a:extLst>
          </p:cNvPr>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eaLnBrk="1" hangingPunct="1">
              <a:defRPr/>
            </a:pPr>
            <a:endParaRPr kumimoji="0" lang="en-US"/>
          </a:p>
        </p:txBody>
      </p:sp>
      <p:sp>
        <p:nvSpPr>
          <p:cNvPr id="15" name="直接连接符 14">
            <a:extLst>
              <a:ext uri="{FF2B5EF4-FFF2-40B4-BE49-F238E27FC236}">
                <a16:creationId xmlns:a16="http://schemas.microsoft.com/office/drawing/2014/main" id="{36EC3665-A97F-4B91-B220-257BB7263E75}"/>
              </a:ext>
            </a:extLst>
          </p:cNvPr>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eaLnBrk="1" hangingPunct="1">
              <a:defRPr/>
            </a:pPr>
            <a:endParaRPr kumimoji="0" lang="en-US"/>
          </a:p>
        </p:txBody>
      </p:sp>
      <p:sp>
        <p:nvSpPr>
          <p:cNvPr id="16" name="矩形 15">
            <a:extLst>
              <a:ext uri="{FF2B5EF4-FFF2-40B4-BE49-F238E27FC236}">
                <a16:creationId xmlns:a16="http://schemas.microsoft.com/office/drawing/2014/main" id="{D2E9F7B4-73C0-42AA-B696-44E147D6B842}"/>
              </a:ext>
            </a:extLst>
          </p:cNvPr>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dirty="0"/>
          </a:p>
        </p:txBody>
      </p:sp>
      <p:sp>
        <p:nvSpPr>
          <p:cNvPr id="17" name="椭圆 16">
            <a:extLst>
              <a:ext uri="{FF2B5EF4-FFF2-40B4-BE49-F238E27FC236}">
                <a16:creationId xmlns:a16="http://schemas.microsoft.com/office/drawing/2014/main" id="{333C6D35-6D9B-4216-A56A-FC57049F014D}"/>
              </a:ext>
            </a:extLst>
          </p:cNvPr>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dirty="0"/>
          </a:p>
        </p:txBody>
      </p:sp>
      <p:sp>
        <p:nvSpPr>
          <p:cNvPr id="18" name="椭圆 17">
            <a:extLst>
              <a:ext uri="{FF2B5EF4-FFF2-40B4-BE49-F238E27FC236}">
                <a16:creationId xmlns:a16="http://schemas.microsoft.com/office/drawing/2014/main" id="{6F3118A8-D23B-4D71-84E5-101C92F004BE}"/>
              </a:ext>
            </a:extLst>
          </p:cNvPr>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dirty="0"/>
          </a:p>
        </p:txBody>
      </p:sp>
      <p:sp>
        <p:nvSpPr>
          <p:cNvPr id="19" name="椭圆 18">
            <a:extLst>
              <a:ext uri="{FF2B5EF4-FFF2-40B4-BE49-F238E27FC236}">
                <a16:creationId xmlns:a16="http://schemas.microsoft.com/office/drawing/2014/main" id="{BB967651-92EB-4025-891E-614ABDB8C1D8}"/>
              </a:ext>
            </a:extLst>
          </p:cNvPr>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dirty="0"/>
          </a:p>
        </p:txBody>
      </p:sp>
      <p:sp>
        <p:nvSpPr>
          <p:cNvPr id="20" name="椭圆 19">
            <a:extLst>
              <a:ext uri="{FF2B5EF4-FFF2-40B4-BE49-F238E27FC236}">
                <a16:creationId xmlns:a16="http://schemas.microsoft.com/office/drawing/2014/main" id="{E034C353-3BAE-4BE1-B1B6-FD577C18DAC1}"/>
              </a:ext>
            </a:extLst>
          </p:cNvPr>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dirty="0"/>
          </a:p>
        </p:txBody>
      </p:sp>
      <p:sp>
        <p:nvSpPr>
          <p:cNvPr id="21" name="椭圆 20">
            <a:extLst>
              <a:ext uri="{FF2B5EF4-FFF2-40B4-BE49-F238E27FC236}">
                <a16:creationId xmlns:a16="http://schemas.microsoft.com/office/drawing/2014/main" id="{F5D13C6E-2E0F-4AD9-8F9B-EBF8B0193B2D}"/>
              </a:ext>
            </a:extLst>
          </p:cNvPr>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dirty="0"/>
          </a:p>
        </p:txBody>
      </p:sp>
      <p:sp>
        <p:nvSpPr>
          <p:cNvPr id="8" name="标题 7"/>
          <p:cNvSpPr>
            <a:spLocks noGrp="1"/>
          </p:cNvSpPr>
          <p:nvPr>
            <p:ph type="ctrTitle"/>
          </p:nvPr>
        </p:nvSpPr>
        <p:spPr>
          <a:xfrm>
            <a:off x="2286000" y="3124200"/>
            <a:ext cx="6172200" cy="1894362"/>
          </a:xfrm>
        </p:spPr>
        <p:txBody>
          <a:bodyPr/>
          <a:lstStyle>
            <a:lvl1pPr>
              <a:defRPr b="1"/>
            </a:lvl1pPr>
          </a:lstStyle>
          <a:p>
            <a:r>
              <a:rPr lang="zh-CN" altLang="en-US"/>
              <a:t>单击此处编辑母版标题样式</a:t>
            </a:r>
            <a:endParaRPr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a:t>单击此处编辑母版副标题样式</a:t>
            </a:r>
            <a:endParaRPr lang="en-US"/>
          </a:p>
        </p:txBody>
      </p:sp>
      <p:sp>
        <p:nvSpPr>
          <p:cNvPr id="22" name="日期占位符 27">
            <a:extLst>
              <a:ext uri="{FF2B5EF4-FFF2-40B4-BE49-F238E27FC236}">
                <a16:creationId xmlns:a16="http://schemas.microsoft.com/office/drawing/2014/main" id="{79E031D4-8824-40EF-9A76-02B27B73C26A}"/>
              </a:ext>
            </a:extLst>
          </p:cNvPr>
          <p:cNvSpPr>
            <a:spLocks noGrp="1"/>
          </p:cNvSpPr>
          <p:nvPr>
            <p:ph type="dt" sz="half" idx="10"/>
          </p:nvPr>
        </p:nvSpPr>
        <p:spPr bwMode="auto">
          <a:xfrm rot="5400000">
            <a:off x="7764463" y="1174750"/>
            <a:ext cx="2286000" cy="381000"/>
          </a:xfrm>
        </p:spPr>
        <p:txBody>
          <a:bodyPr/>
          <a:lstStyle>
            <a:lvl1pPr>
              <a:defRPr dirty="0"/>
            </a:lvl1pPr>
          </a:lstStyle>
          <a:p>
            <a:pPr>
              <a:defRPr/>
            </a:pPr>
            <a:endParaRPr lang="en-US" altLang="zh-CN"/>
          </a:p>
        </p:txBody>
      </p:sp>
      <p:sp>
        <p:nvSpPr>
          <p:cNvPr id="23" name="页脚占位符 16">
            <a:extLst>
              <a:ext uri="{FF2B5EF4-FFF2-40B4-BE49-F238E27FC236}">
                <a16:creationId xmlns:a16="http://schemas.microsoft.com/office/drawing/2014/main" id="{D76F4D7F-6EB9-4B8D-9709-F42F3B766B7F}"/>
              </a:ext>
            </a:extLst>
          </p:cNvPr>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ltLang="zh-CN"/>
          </a:p>
        </p:txBody>
      </p:sp>
      <p:sp>
        <p:nvSpPr>
          <p:cNvPr id="24" name="灯片编号占位符 28">
            <a:extLst>
              <a:ext uri="{FF2B5EF4-FFF2-40B4-BE49-F238E27FC236}">
                <a16:creationId xmlns:a16="http://schemas.microsoft.com/office/drawing/2014/main" id="{63ECE675-CBA7-4C73-8ADE-CEB1700F3B20}"/>
              </a:ext>
            </a:extLst>
          </p:cNvPr>
          <p:cNvSpPr>
            <a:spLocks noGrp="1"/>
          </p:cNvSpPr>
          <p:nvPr>
            <p:ph type="sldNum" sz="quarter" idx="12"/>
          </p:nvPr>
        </p:nvSpPr>
        <p:spPr bwMode="auto">
          <a:xfrm>
            <a:off x="1325563" y="4929188"/>
            <a:ext cx="609600" cy="517525"/>
          </a:xfrm>
        </p:spPr>
        <p:txBody>
          <a:bodyPr/>
          <a:lstStyle>
            <a:lvl1pPr>
              <a:defRPr/>
            </a:lvl1pPr>
          </a:lstStyle>
          <a:p>
            <a:pPr>
              <a:defRPr/>
            </a:pPr>
            <a:fld id="{848EF2F4-8DE2-4A2A-BC62-7F3121FDF55A}" type="slidenum">
              <a:rPr lang="en-US" altLang="zh-CN"/>
              <a:pPr>
                <a:defRPr/>
              </a:pPr>
              <a:t>‹#›</a:t>
            </a:fld>
            <a:endParaRPr lang="en-US" altLang="zh-CN"/>
          </a:p>
        </p:txBody>
      </p:sp>
    </p:spTree>
    <p:extLst>
      <p:ext uri="{BB962C8B-B14F-4D97-AF65-F5344CB8AC3E}">
        <p14:creationId xmlns:p14="http://schemas.microsoft.com/office/powerpoint/2010/main" val="32274269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Tree>
    <p:extLst>
      <p:ext uri="{BB962C8B-B14F-4D97-AF65-F5344CB8AC3E}">
        <p14:creationId xmlns:p14="http://schemas.microsoft.com/office/powerpoint/2010/main" val="1516526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lang="zh-CN" altLang="en-US"/>
              <a:t>单击此处编辑母版标题样式</a:t>
            </a:r>
            <a:endParaRPr 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Tree>
    <p:extLst>
      <p:ext uri="{BB962C8B-B14F-4D97-AF65-F5344CB8AC3E}">
        <p14:creationId xmlns:p14="http://schemas.microsoft.com/office/powerpoint/2010/main" val="567459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标题，文本与剪贴画">
    <p:spTree>
      <p:nvGrpSpPr>
        <p:cNvPr id="1" name=""/>
        <p:cNvGrpSpPr/>
        <p:nvPr/>
      </p:nvGrpSpPr>
      <p:grpSpPr>
        <a:xfrm>
          <a:off x="0" y="0"/>
          <a:ext cx="0" cy="0"/>
          <a:chOff x="0" y="0"/>
          <a:chExt cx="0" cy="0"/>
        </a:xfrm>
      </p:grpSpPr>
      <p:sp>
        <p:nvSpPr>
          <p:cNvPr id="2" name="标题 1"/>
          <p:cNvSpPr>
            <a:spLocks noGrp="1"/>
          </p:cNvSpPr>
          <p:nvPr>
            <p:ph type="title"/>
          </p:nvPr>
        </p:nvSpPr>
        <p:spPr>
          <a:xfrm>
            <a:off x="1150938" y="617538"/>
            <a:ext cx="7793037" cy="1143000"/>
          </a:xfrm>
        </p:spPr>
        <p:txBody>
          <a:bodyPr/>
          <a:lstStyle/>
          <a:p>
            <a:r>
              <a:rPr lang="zh-CN" altLang="en-US"/>
              <a:t>单击此处编辑母版标题样式</a:t>
            </a:r>
          </a:p>
        </p:txBody>
      </p:sp>
      <p:sp>
        <p:nvSpPr>
          <p:cNvPr id="3" name="文本占位符 2"/>
          <p:cNvSpPr>
            <a:spLocks noGrp="1"/>
          </p:cNvSpPr>
          <p:nvPr>
            <p:ph type="body" sz="half" idx="1"/>
          </p:nvPr>
        </p:nvSpPr>
        <p:spPr>
          <a:xfrm>
            <a:off x="1182688" y="2017713"/>
            <a:ext cx="38100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剪贴画占位符 3"/>
          <p:cNvSpPr>
            <a:spLocks noGrp="1"/>
          </p:cNvSpPr>
          <p:nvPr>
            <p:ph type="clipArt" sz="half" idx="2"/>
          </p:nvPr>
        </p:nvSpPr>
        <p:spPr>
          <a:xfrm>
            <a:off x="5145088" y="2017713"/>
            <a:ext cx="3810000" cy="4114800"/>
          </a:xfrm>
        </p:spPr>
        <p:txBody>
          <a:bodyPr>
            <a:normAutofit/>
          </a:bodyPr>
          <a:lstStyle/>
          <a:p>
            <a:pPr lvl="0"/>
            <a:endParaRPr lang="zh-CN" altLang="en-US" noProof="0"/>
          </a:p>
        </p:txBody>
      </p:sp>
    </p:spTree>
    <p:extLst>
      <p:ext uri="{BB962C8B-B14F-4D97-AF65-F5344CB8AC3E}">
        <p14:creationId xmlns:p14="http://schemas.microsoft.com/office/powerpoint/2010/main" val="1961717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8" name="内容占位符 7"/>
          <p:cNvSpPr>
            <a:spLocks noGrp="1"/>
          </p:cNvSpPr>
          <p:nvPr>
            <p:ph sz="quarter" idx="1"/>
          </p:nvPr>
        </p:nvSpPr>
        <p:spPr>
          <a:xfrm>
            <a:off x="457200" y="1600200"/>
            <a:ext cx="7467600" cy="487375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3" name="标题 2"/>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3780075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401698A4-FF74-4A2D-87F7-2E4C8792F8C6}"/>
              </a:ext>
            </a:extLst>
          </p:cNvPr>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a:p>
        </p:txBody>
      </p:sp>
      <p:sp>
        <p:nvSpPr>
          <p:cNvPr id="5" name="矩形 4">
            <a:extLst>
              <a:ext uri="{FF2B5EF4-FFF2-40B4-BE49-F238E27FC236}">
                <a16:creationId xmlns:a16="http://schemas.microsoft.com/office/drawing/2014/main" id="{A65ACD37-4993-4577-B115-029468C84C34}"/>
              </a:ext>
            </a:extLst>
          </p:cNvPr>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a:p>
        </p:txBody>
      </p:sp>
      <p:sp>
        <p:nvSpPr>
          <p:cNvPr id="6" name="矩形 5">
            <a:extLst>
              <a:ext uri="{FF2B5EF4-FFF2-40B4-BE49-F238E27FC236}">
                <a16:creationId xmlns:a16="http://schemas.microsoft.com/office/drawing/2014/main" id="{A97975C8-6A5C-4B12-99C6-8AB99A7D8BEC}"/>
              </a:ext>
            </a:extLst>
          </p:cNvPr>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a:p>
        </p:txBody>
      </p:sp>
      <p:sp>
        <p:nvSpPr>
          <p:cNvPr id="7" name="矩形 6">
            <a:extLst>
              <a:ext uri="{FF2B5EF4-FFF2-40B4-BE49-F238E27FC236}">
                <a16:creationId xmlns:a16="http://schemas.microsoft.com/office/drawing/2014/main" id="{4DD41ABF-345E-48E8-AF38-595242DA53A1}"/>
              </a:ext>
            </a:extLst>
          </p:cNvPr>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a:p>
        </p:txBody>
      </p:sp>
      <p:sp>
        <p:nvSpPr>
          <p:cNvPr id="8" name="直接连接符 7">
            <a:extLst>
              <a:ext uri="{FF2B5EF4-FFF2-40B4-BE49-F238E27FC236}">
                <a16:creationId xmlns:a16="http://schemas.microsoft.com/office/drawing/2014/main" id="{2074F4C3-4BC6-495D-938F-C3E1AAB8EB81}"/>
              </a:ext>
            </a:extLst>
          </p:cNvPr>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eaLnBrk="1" hangingPunct="1">
              <a:defRPr/>
            </a:pPr>
            <a:endParaRPr kumimoji="0" lang="en-US"/>
          </a:p>
        </p:txBody>
      </p:sp>
      <p:sp>
        <p:nvSpPr>
          <p:cNvPr id="9" name="直接连接符 8">
            <a:extLst>
              <a:ext uri="{FF2B5EF4-FFF2-40B4-BE49-F238E27FC236}">
                <a16:creationId xmlns:a16="http://schemas.microsoft.com/office/drawing/2014/main" id="{9B2CD73E-7C23-4DAD-822F-44F7CE310A78}"/>
              </a:ext>
            </a:extLst>
          </p:cNvPr>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eaLnBrk="1" hangingPunct="1">
              <a:defRPr/>
            </a:pPr>
            <a:endParaRPr kumimoji="0" lang="en-US"/>
          </a:p>
        </p:txBody>
      </p:sp>
      <p:sp>
        <p:nvSpPr>
          <p:cNvPr id="10" name="直接连接符 9">
            <a:extLst>
              <a:ext uri="{FF2B5EF4-FFF2-40B4-BE49-F238E27FC236}">
                <a16:creationId xmlns:a16="http://schemas.microsoft.com/office/drawing/2014/main" id="{E65D6A99-BC39-488A-9DA3-222EBED5B391}"/>
              </a:ext>
            </a:extLst>
          </p:cNvPr>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eaLnBrk="1" hangingPunct="1">
              <a:defRPr/>
            </a:pPr>
            <a:endParaRPr kumimoji="0" lang="en-US"/>
          </a:p>
        </p:txBody>
      </p:sp>
      <p:sp>
        <p:nvSpPr>
          <p:cNvPr id="11" name="直接连接符 10">
            <a:extLst>
              <a:ext uri="{FF2B5EF4-FFF2-40B4-BE49-F238E27FC236}">
                <a16:creationId xmlns:a16="http://schemas.microsoft.com/office/drawing/2014/main" id="{EC61BBB8-72D2-44CD-9523-B9A7BB12032E}"/>
              </a:ext>
            </a:extLst>
          </p:cNvPr>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eaLnBrk="1" hangingPunct="1">
              <a:defRPr/>
            </a:pPr>
            <a:endParaRPr kumimoji="0" lang="en-US"/>
          </a:p>
        </p:txBody>
      </p:sp>
      <p:sp>
        <p:nvSpPr>
          <p:cNvPr id="12" name="直接连接符 11">
            <a:extLst>
              <a:ext uri="{FF2B5EF4-FFF2-40B4-BE49-F238E27FC236}">
                <a16:creationId xmlns:a16="http://schemas.microsoft.com/office/drawing/2014/main" id="{B251ADE7-F235-4924-950D-589F9D5C351A}"/>
              </a:ext>
            </a:extLst>
          </p:cNvPr>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eaLnBrk="1" hangingPunct="1">
              <a:defRPr/>
            </a:pPr>
            <a:endParaRPr kumimoji="0" lang="en-US"/>
          </a:p>
        </p:txBody>
      </p:sp>
      <p:sp>
        <p:nvSpPr>
          <p:cNvPr id="13" name="矩形 12">
            <a:extLst>
              <a:ext uri="{FF2B5EF4-FFF2-40B4-BE49-F238E27FC236}">
                <a16:creationId xmlns:a16="http://schemas.microsoft.com/office/drawing/2014/main" id="{B54ACD75-AB26-483D-9AF9-2730BFE1E6FE}"/>
              </a:ext>
            </a:extLst>
          </p:cNvPr>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dirty="0"/>
          </a:p>
        </p:txBody>
      </p:sp>
      <p:sp>
        <p:nvSpPr>
          <p:cNvPr id="14" name="椭圆 13">
            <a:extLst>
              <a:ext uri="{FF2B5EF4-FFF2-40B4-BE49-F238E27FC236}">
                <a16:creationId xmlns:a16="http://schemas.microsoft.com/office/drawing/2014/main" id="{461F0F04-B673-494E-8B2B-ACD546A6DB3F}"/>
              </a:ext>
            </a:extLst>
          </p:cNvPr>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dirty="0"/>
          </a:p>
        </p:txBody>
      </p:sp>
      <p:sp>
        <p:nvSpPr>
          <p:cNvPr id="15" name="椭圆 14">
            <a:extLst>
              <a:ext uri="{FF2B5EF4-FFF2-40B4-BE49-F238E27FC236}">
                <a16:creationId xmlns:a16="http://schemas.microsoft.com/office/drawing/2014/main" id="{46A61857-B962-4CED-9290-B3AD463475F1}"/>
              </a:ext>
            </a:extLst>
          </p:cNvPr>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dirty="0"/>
          </a:p>
        </p:txBody>
      </p:sp>
      <p:sp>
        <p:nvSpPr>
          <p:cNvPr id="16" name="椭圆 15">
            <a:extLst>
              <a:ext uri="{FF2B5EF4-FFF2-40B4-BE49-F238E27FC236}">
                <a16:creationId xmlns:a16="http://schemas.microsoft.com/office/drawing/2014/main" id="{2E227B5F-2E19-49EE-94D0-E880A9C98EDC}"/>
              </a:ext>
            </a:extLst>
          </p:cNvPr>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dirty="0"/>
          </a:p>
        </p:txBody>
      </p:sp>
      <p:sp>
        <p:nvSpPr>
          <p:cNvPr id="17" name="椭圆 16">
            <a:extLst>
              <a:ext uri="{FF2B5EF4-FFF2-40B4-BE49-F238E27FC236}">
                <a16:creationId xmlns:a16="http://schemas.microsoft.com/office/drawing/2014/main" id="{FCE434D5-9D9E-4ED6-AD7A-E093E3844970}"/>
              </a:ext>
            </a:extLst>
          </p:cNvPr>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dirty="0"/>
          </a:p>
        </p:txBody>
      </p:sp>
      <p:sp>
        <p:nvSpPr>
          <p:cNvPr id="18" name="椭圆 17">
            <a:extLst>
              <a:ext uri="{FF2B5EF4-FFF2-40B4-BE49-F238E27FC236}">
                <a16:creationId xmlns:a16="http://schemas.microsoft.com/office/drawing/2014/main" id="{BEE0C2C6-357F-497A-AF43-190059BC7B5E}"/>
              </a:ext>
            </a:extLst>
          </p:cNvPr>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dirty="0"/>
          </a:p>
        </p:txBody>
      </p:sp>
      <p:sp>
        <p:nvSpPr>
          <p:cNvPr id="19" name="直接连接符 18">
            <a:extLst>
              <a:ext uri="{FF2B5EF4-FFF2-40B4-BE49-F238E27FC236}">
                <a16:creationId xmlns:a16="http://schemas.microsoft.com/office/drawing/2014/main" id="{442812F8-3B5B-4122-9986-6B31E862F1D9}"/>
              </a:ext>
            </a:extLst>
          </p:cNvPr>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eaLnBrk="1" hangingPunct="1">
              <a:defRPr/>
            </a:pPr>
            <a:endParaRPr kumimoji="0" lang="en-US"/>
          </a:p>
        </p:txBody>
      </p:sp>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lang="zh-CN" altLang="en-US"/>
              <a:t>单击此处编辑母版标题样式</a:t>
            </a:r>
            <a:endParaRPr lang="en-US"/>
          </a:p>
        </p:txBody>
      </p:sp>
      <p:sp>
        <p:nvSpPr>
          <p:cNvPr id="3" name="文本占位符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a:t>单击此处编辑母版文本样式</a:t>
            </a:r>
          </a:p>
        </p:txBody>
      </p:sp>
      <p:sp>
        <p:nvSpPr>
          <p:cNvPr id="20" name="灯片编号占位符 5">
            <a:extLst>
              <a:ext uri="{FF2B5EF4-FFF2-40B4-BE49-F238E27FC236}">
                <a16:creationId xmlns:a16="http://schemas.microsoft.com/office/drawing/2014/main" id="{8F86A606-EF3B-4F60-824B-1EC97FF9B0B7}"/>
              </a:ext>
            </a:extLst>
          </p:cNvPr>
          <p:cNvSpPr>
            <a:spLocks noGrp="1"/>
          </p:cNvSpPr>
          <p:nvPr>
            <p:ph type="sldNum" sz="quarter" idx="10"/>
          </p:nvPr>
        </p:nvSpPr>
        <p:spPr bwMode="auto">
          <a:xfrm>
            <a:off x="1339850" y="4929188"/>
            <a:ext cx="609600" cy="517525"/>
          </a:xfrm>
        </p:spPr>
        <p:txBody>
          <a:bodyPr/>
          <a:lstStyle>
            <a:lvl1pPr>
              <a:defRPr/>
            </a:lvl1pPr>
          </a:lstStyle>
          <a:p>
            <a:pPr>
              <a:defRPr/>
            </a:pPr>
            <a:fld id="{959E95CF-B710-4415-92CD-CC7B2B109AF9}" type="slidenum">
              <a:rPr lang="en-US" altLang="zh-CN"/>
              <a:pPr>
                <a:defRPr/>
              </a:pPr>
              <a:t>‹#›</a:t>
            </a:fld>
            <a:endParaRPr lang="en-US" altLang="zh-CN"/>
          </a:p>
        </p:txBody>
      </p:sp>
    </p:spTree>
    <p:extLst>
      <p:ext uri="{BB962C8B-B14F-4D97-AF65-F5344CB8AC3E}">
        <p14:creationId xmlns:p14="http://schemas.microsoft.com/office/powerpoint/2010/main" val="283387078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9" name="内容占位符 8"/>
          <p:cNvSpPr>
            <a:spLocks noGrp="1"/>
          </p:cNvSpPr>
          <p:nvPr>
            <p:ph sz="quarter" idx="1"/>
          </p:nvPr>
        </p:nvSpPr>
        <p:spPr>
          <a:xfrm>
            <a:off x="457200" y="1600200"/>
            <a:ext cx="3657600" cy="45720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11" name="内容占位符 10"/>
          <p:cNvSpPr>
            <a:spLocks noGrp="1"/>
          </p:cNvSpPr>
          <p:nvPr>
            <p:ph sz="quarter" idx="2"/>
          </p:nvPr>
        </p:nvSpPr>
        <p:spPr>
          <a:xfrm>
            <a:off x="4270248" y="1600200"/>
            <a:ext cx="3657600" cy="45720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Tree>
    <p:extLst>
      <p:ext uri="{BB962C8B-B14F-4D97-AF65-F5344CB8AC3E}">
        <p14:creationId xmlns:p14="http://schemas.microsoft.com/office/powerpoint/2010/main" val="3987943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lstStyle>
            <a:lvl1pPr>
              <a:defRPr/>
            </a:lvl1pPr>
          </a:lstStyle>
          <a:p>
            <a:r>
              <a:rPr lang="zh-CN" altLang="en-US"/>
              <a:t>单击此处编辑母版标题样式</a:t>
            </a:r>
            <a:endParaRPr lang="en-US"/>
          </a:p>
        </p:txBody>
      </p:sp>
      <p:sp>
        <p:nvSpPr>
          <p:cNvPr id="11" name="内容占位符 10"/>
          <p:cNvSpPr>
            <a:spLocks noGrp="1"/>
          </p:cNvSpPr>
          <p:nvPr>
            <p:ph sz="quarter" idx="2"/>
          </p:nvPr>
        </p:nvSpPr>
        <p:spPr>
          <a:xfrm>
            <a:off x="457200" y="2362200"/>
            <a:ext cx="3657600" cy="3886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13" name="内容占位符 12"/>
          <p:cNvSpPr>
            <a:spLocks noGrp="1"/>
          </p:cNvSpPr>
          <p:nvPr>
            <p:ph sz="quarter" idx="4"/>
          </p:nvPr>
        </p:nvSpPr>
        <p:spPr>
          <a:xfrm>
            <a:off x="4371975" y="2362200"/>
            <a:ext cx="3657600" cy="3886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CN" altLang="en-US"/>
              <a:t>单击此处编辑母版文本样式</a:t>
            </a:r>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CN" altLang="en-US"/>
              <a:t>单击此处编辑母版文本样式</a:t>
            </a:r>
          </a:p>
        </p:txBody>
      </p:sp>
    </p:spTree>
    <p:extLst>
      <p:ext uri="{BB962C8B-B14F-4D97-AF65-F5344CB8AC3E}">
        <p14:creationId xmlns:p14="http://schemas.microsoft.com/office/powerpoint/2010/main" val="3245558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Tree>
    <p:extLst>
      <p:ext uri="{BB962C8B-B14F-4D97-AF65-F5344CB8AC3E}">
        <p14:creationId xmlns:p14="http://schemas.microsoft.com/office/powerpoint/2010/main" val="3480824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3674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5" name="直接连接符 4">
            <a:extLst>
              <a:ext uri="{FF2B5EF4-FFF2-40B4-BE49-F238E27FC236}">
                <a16:creationId xmlns:a16="http://schemas.microsoft.com/office/drawing/2014/main" id="{DBF57F53-B58E-4790-A5C2-FAFB3AC61D6D}"/>
              </a:ext>
            </a:extLst>
          </p:cNvPr>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eaLnBrk="1" hangingPunct="1">
              <a:defRPr/>
            </a:pPr>
            <a:endParaRPr kumimoji="0" lang="en-US" dirty="0"/>
          </a:p>
        </p:txBody>
      </p:sp>
      <p:sp>
        <p:nvSpPr>
          <p:cNvPr id="6" name="直接连接符 5">
            <a:extLst>
              <a:ext uri="{FF2B5EF4-FFF2-40B4-BE49-F238E27FC236}">
                <a16:creationId xmlns:a16="http://schemas.microsoft.com/office/drawing/2014/main" id="{6A248580-02CB-46BD-A391-B9C7B4F0DC7D}"/>
              </a:ext>
            </a:extLst>
          </p:cNvPr>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eaLnBrk="1" hangingPunct="1">
              <a:defRPr/>
            </a:pPr>
            <a:endParaRPr kumimoji="0" lang="en-US" dirty="0"/>
          </a:p>
        </p:txBody>
      </p:sp>
      <p:sp>
        <p:nvSpPr>
          <p:cNvPr id="7" name="直接连接符 16">
            <a:extLst>
              <a:ext uri="{FF2B5EF4-FFF2-40B4-BE49-F238E27FC236}">
                <a16:creationId xmlns:a16="http://schemas.microsoft.com/office/drawing/2014/main" id="{7A34448B-8418-4CBA-9F13-83142618DB61}"/>
              </a:ext>
            </a:extLst>
          </p:cNvPr>
          <p:cNvSpPr>
            <a:spLocks noChangeShapeType="1"/>
          </p:cNvSpPr>
          <p:nvPr/>
        </p:nvSpPr>
        <p:spPr bwMode="auto">
          <a:xfrm>
            <a:off x="6192838" y="0"/>
            <a:ext cx="0" cy="685800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 name="直接连接符 17">
            <a:extLst>
              <a:ext uri="{FF2B5EF4-FFF2-40B4-BE49-F238E27FC236}">
                <a16:creationId xmlns:a16="http://schemas.microsoft.com/office/drawing/2014/main" id="{5C0660E3-5970-4D91-911E-3EAC86330127}"/>
              </a:ext>
            </a:extLst>
          </p:cNvPr>
          <p:cNvSpPr>
            <a:spLocks noChangeShapeType="1"/>
          </p:cNvSpPr>
          <p:nvPr/>
        </p:nvSpPr>
        <p:spPr bwMode="auto">
          <a:xfrm>
            <a:off x="8991600" y="0"/>
            <a:ext cx="0" cy="6858000"/>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 name="矩形 8">
            <a:extLst>
              <a:ext uri="{FF2B5EF4-FFF2-40B4-BE49-F238E27FC236}">
                <a16:creationId xmlns:a16="http://schemas.microsoft.com/office/drawing/2014/main" id="{6B2E1185-0EF1-4F8A-B810-278AC3C716D8}"/>
              </a:ext>
            </a:extLst>
          </p:cNvPr>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a:p>
        </p:txBody>
      </p:sp>
      <p:sp>
        <p:nvSpPr>
          <p:cNvPr id="10" name="直接连接符 19">
            <a:extLst>
              <a:ext uri="{FF2B5EF4-FFF2-40B4-BE49-F238E27FC236}">
                <a16:creationId xmlns:a16="http://schemas.microsoft.com/office/drawing/2014/main" id="{52D48C18-6E6D-486A-B413-D5F9F9BC087A}"/>
              </a:ext>
            </a:extLst>
          </p:cNvPr>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 name="椭圆 10">
            <a:extLst>
              <a:ext uri="{FF2B5EF4-FFF2-40B4-BE49-F238E27FC236}">
                <a16:creationId xmlns:a16="http://schemas.microsoft.com/office/drawing/2014/main" id="{B06BFF3B-2183-4FE6-845F-73193097BEEF}"/>
              </a:ext>
            </a:extLst>
          </p:cNvPr>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dirty="0"/>
          </a:p>
        </p:txBody>
      </p:sp>
      <p:sp>
        <p:nvSpPr>
          <p:cNvPr id="2" name="标题 1"/>
          <p:cNvSpPr>
            <a:spLocks noGrp="1"/>
          </p:cNvSpPr>
          <p:nvPr>
            <p:ph type="title"/>
          </p:nvPr>
        </p:nvSpPr>
        <p:spPr>
          <a:xfrm rot="5400000">
            <a:off x="3371850" y="3200400"/>
            <a:ext cx="6309360" cy="457200"/>
          </a:xfrm>
        </p:spPr>
        <p:txBody>
          <a:bodyPr/>
          <a:lstStyle>
            <a:lvl1pPr algn="l">
              <a:buNone/>
              <a:defRPr sz="2000" b="1" cap="small" baseline="0"/>
            </a:lvl1pPr>
          </a:lstStyle>
          <a:p>
            <a:r>
              <a:rPr lang="zh-CN" altLang="en-US"/>
              <a:t>单击此处编辑母版标题样式</a:t>
            </a:r>
            <a:endParaRPr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zh-CN" altLang="en-US"/>
              <a:t>单击此处编辑母版文本样式</a:t>
            </a:r>
          </a:p>
        </p:txBody>
      </p:sp>
      <p:sp>
        <p:nvSpPr>
          <p:cNvPr id="18" name="内容占位符 17"/>
          <p:cNvSpPr>
            <a:spLocks noGrp="1"/>
          </p:cNvSpPr>
          <p:nvPr>
            <p:ph sz="quarter" idx="1"/>
          </p:nvPr>
        </p:nvSpPr>
        <p:spPr>
          <a:xfrm>
            <a:off x="304800" y="274320"/>
            <a:ext cx="5638800" cy="632764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Tree>
    <p:extLst>
      <p:ext uri="{BB962C8B-B14F-4D97-AF65-F5344CB8AC3E}">
        <p14:creationId xmlns:p14="http://schemas.microsoft.com/office/powerpoint/2010/main" val="2421167155"/>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5" name="直接连接符 4">
            <a:extLst>
              <a:ext uri="{FF2B5EF4-FFF2-40B4-BE49-F238E27FC236}">
                <a16:creationId xmlns:a16="http://schemas.microsoft.com/office/drawing/2014/main" id="{F646FFC1-9B93-41E2-BBAB-93D79DCD8CDD}"/>
              </a:ext>
            </a:extLst>
          </p:cNvPr>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eaLnBrk="1" hangingPunct="1">
              <a:defRPr/>
            </a:pPr>
            <a:endParaRPr kumimoji="0" lang="en-US"/>
          </a:p>
        </p:txBody>
      </p:sp>
      <p:sp>
        <p:nvSpPr>
          <p:cNvPr id="6" name="椭圆 5">
            <a:extLst>
              <a:ext uri="{FF2B5EF4-FFF2-40B4-BE49-F238E27FC236}">
                <a16:creationId xmlns:a16="http://schemas.microsoft.com/office/drawing/2014/main" id="{A870E84A-CF4B-49BD-B180-BD22D21EA672}"/>
              </a:ext>
            </a:extLst>
          </p:cNvPr>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dirty="0"/>
          </a:p>
        </p:txBody>
      </p:sp>
      <p:sp>
        <p:nvSpPr>
          <p:cNvPr id="7" name="直接连接符 16">
            <a:extLst>
              <a:ext uri="{FF2B5EF4-FFF2-40B4-BE49-F238E27FC236}">
                <a16:creationId xmlns:a16="http://schemas.microsoft.com/office/drawing/2014/main" id="{5246FCA8-2789-44E0-929D-52456195B829}"/>
              </a:ext>
            </a:extLst>
          </p:cNvPr>
          <p:cNvSpPr>
            <a:spLocks noChangeShapeType="1"/>
          </p:cNvSpPr>
          <p:nvPr/>
        </p:nvSpPr>
        <p:spPr bwMode="auto">
          <a:xfrm>
            <a:off x="8991600" y="0"/>
            <a:ext cx="0" cy="68580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 name="矩形 7">
            <a:extLst>
              <a:ext uri="{FF2B5EF4-FFF2-40B4-BE49-F238E27FC236}">
                <a16:creationId xmlns:a16="http://schemas.microsoft.com/office/drawing/2014/main" id="{1D9B1956-8781-43D3-97ED-7E8F5E77F1A5}"/>
              </a:ext>
            </a:extLst>
          </p:cNvPr>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a:p>
        </p:txBody>
      </p:sp>
      <p:sp>
        <p:nvSpPr>
          <p:cNvPr id="9" name="直接连接符 18">
            <a:extLst>
              <a:ext uri="{FF2B5EF4-FFF2-40B4-BE49-F238E27FC236}">
                <a16:creationId xmlns:a16="http://schemas.microsoft.com/office/drawing/2014/main" id="{42A3FDE8-8170-498D-9805-D45EA5EDAE1E}"/>
              </a:ext>
            </a:extLst>
          </p:cNvPr>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 name="直接连接符 9">
            <a:extLst>
              <a:ext uri="{FF2B5EF4-FFF2-40B4-BE49-F238E27FC236}">
                <a16:creationId xmlns:a16="http://schemas.microsoft.com/office/drawing/2014/main" id="{692F25F3-5158-4207-A218-E06D1D84A367}"/>
              </a:ext>
            </a:extLst>
          </p:cNvPr>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eaLnBrk="1" hangingPunct="1">
              <a:defRPr/>
            </a:pPr>
            <a:endParaRPr kumimoji="0" lang="en-US" dirty="0"/>
          </a:p>
        </p:txBody>
      </p:sp>
      <p:sp>
        <p:nvSpPr>
          <p:cNvPr id="11" name="直接连接符 20">
            <a:extLst>
              <a:ext uri="{FF2B5EF4-FFF2-40B4-BE49-F238E27FC236}">
                <a16:creationId xmlns:a16="http://schemas.microsoft.com/office/drawing/2014/main" id="{95E799DD-2E3B-454F-9472-7258ABDB2A73}"/>
              </a:ext>
            </a:extLst>
          </p:cNvPr>
          <p:cNvSpPr>
            <a:spLocks noChangeShapeType="1"/>
          </p:cNvSpPr>
          <p:nvPr/>
        </p:nvSpPr>
        <p:spPr bwMode="auto">
          <a:xfrm>
            <a:off x="6192838" y="0"/>
            <a:ext cx="0" cy="685800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 name="标题 1"/>
          <p:cNvSpPr>
            <a:spLocks noGrp="1"/>
          </p:cNvSpPr>
          <p:nvPr>
            <p:ph type="title"/>
          </p:nvPr>
        </p:nvSpPr>
        <p:spPr>
          <a:xfrm rot="5400000">
            <a:off x="3350133" y="3200400"/>
            <a:ext cx="6309360" cy="457200"/>
          </a:xfrm>
        </p:spPr>
        <p:txBody>
          <a:bodyPr/>
          <a:lstStyle>
            <a:lvl1pPr algn="l">
              <a:buNone/>
              <a:defRPr sz="2000" b="1"/>
            </a:lvl1pPr>
          </a:lstStyle>
          <a:p>
            <a:r>
              <a:rPr lang="zh-CN" altLang="en-US"/>
              <a:t>单击此处编辑母版标题样式</a:t>
            </a:r>
            <a:endParaRPr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zh-CN" altLang="en-US" noProof="0"/>
              <a:t>单击图标添加图片</a:t>
            </a:r>
            <a:endParaRPr lang="en-US" noProof="0" dirty="0"/>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zh-CN" altLang="en-US"/>
              <a:t>单击此处编辑母版文本样式</a:t>
            </a:r>
          </a:p>
        </p:txBody>
      </p:sp>
    </p:spTree>
    <p:extLst>
      <p:ext uri="{BB962C8B-B14F-4D97-AF65-F5344CB8AC3E}">
        <p14:creationId xmlns:p14="http://schemas.microsoft.com/office/powerpoint/2010/main" val="7856566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直接连接符 15">
            <a:extLst>
              <a:ext uri="{FF2B5EF4-FFF2-40B4-BE49-F238E27FC236}">
                <a16:creationId xmlns:a16="http://schemas.microsoft.com/office/drawing/2014/main" id="{6FB99AF4-2C5C-4430-B058-5D396B81D9C9}"/>
              </a:ext>
            </a:extLst>
          </p:cNvPr>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eaLnBrk="1" hangingPunct="1">
              <a:defRPr/>
            </a:pPr>
            <a:endParaRPr kumimoji="0" lang="en-US" dirty="0"/>
          </a:p>
        </p:txBody>
      </p:sp>
      <p:sp>
        <p:nvSpPr>
          <p:cNvPr id="22" name="标题占位符 21">
            <a:extLst>
              <a:ext uri="{FF2B5EF4-FFF2-40B4-BE49-F238E27FC236}">
                <a16:creationId xmlns:a16="http://schemas.microsoft.com/office/drawing/2014/main" id="{B420F494-9FC1-49D5-84BE-5A271A933976}"/>
              </a:ext>
            </a:extLst>
          </p:cNvPr>
          <p:cNvSpPr>
            <a:spLocks noGrp="1"/>
          </p:cNvSpPr>
          <p:nvPr>
            <p:ph type="title"/>
          </p:nvPr>
        </p:nvSpPr>
        <p:spPr>
          <a:xfrm>
            <a:off x="457200" y="274638"/>
            <a:ext cx="7467600" cy="1143000"/>
          </a:xfrm>
          <a:prstGeom prst="rect">
            <a:avLst/>
          </a:prstGeom>
        </p:spPr>
        <p:txBody>
          <a:bodyPr vert="horz" anchor="b">
            <a:normAutofit/>
          </a:bodyPr>
          <a:lstStyle/>
          <a:p>
            <a:r>
              <a:rPr lang="zh-CN" altLang="en-US"/>
              <a:t>单击此处编辑母版标题样式</a:t>
            </a:r>
            <a:endParaRPr lang="en-US"/>
          </a:p>
        </p:txBody>
      </p:sp>
      <p:sp>
        <p:nvSpPr>
          <p:cNvPr id="1028" name="文本占位符 12">
            <a:extLst>
              <a:ext uri="{FF2B5EF4-FFF2-40B4-BE49-F238E27FC236}">
                <a16:creationId xmlns:a16="http://schemas.microsoft.com/office/drawing/2014/main" id="{3D368DE2-E4ED-418F-9EC4-D9A8899D160D}"/>
              </a:ext>
            </a:extLst>
          </p:cNvPr>
          <p:cNvSpPr>
            <a:spLocks noGrp="1"/>
          </p:cNvSpPr>
          <p:nvPr>
            <p:ph type="body" idx="1"/>
          </p:nvPr>
        </p:nvSpPr>
        <p:spPr bwMode="auto">
          <a:xfrm>
            <a:off x="457200" y="1600200"/>
            <a:ext cx="7467600" cy="487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ltLang="zh-CN"/>
          </a:p>
        </p:txBody>
      </p:sp>
      <p:sp>
        <p:nvSpPr>
          <p:cNvPr id="14" name="日期占位符 13">
            <a:extLst>
              <a:ext uri="{FF2B5EF4-FFF2-40B4-BE49-F238E27FC236}">
                <a16:creationId xmlns:a16="http://schemas.microsoft.com/office/drawing/2014/main" id="{D90ACEE6-B323-4664-90CE-91466ECAA717}"/>
              </a:ext>
            </a:extLst>
          </p:cNvPr>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dirty="0">
                <a:solidFill>
                  <a:schemeClr val="tx2"/>
                </a:solidFill>
              </a:defRPr>
            </a:lvl1pPr>
          </a:lstStyle>
          <a:p>
            <a:pPr>
              <a:defRPr/>
            </a:pPr>
            <a:endParaRPr lang="en-US" altLang="zh-CN"/>
          </a:p>
        </p:txBody>
      </p:sp>
      <p:sp>
        <p:nvSpPr>
          <p:cNvPr id="3" name="页脚占位符 2">
            <a:extLst>
              <a:ext uri="{FF2B5EF4-FFF2-40B4-BE49-F238E27FC236}">
                <a16:creationId xmlns:a16="http://schemas.microsoft.com/office/drawing/2014/main" id="{DB963525-4C8E-4882-B4C7-DBEC269E5F26}"/>
              </a:ext>
            </a:extLst>
          </p:cNvPr>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en-US" altLang="zh-CN"/>
          </a:p>
        </p:txBody>
      </p:sp>
      <p:sp>
        <p:nvSpPr>
          <p:cNvPr id="7" name="直接连接符 6">
            <a:extLst>
              <a:ext uri="{FF2B5EF4-FFF2-40B4-BE49-F238E27FC236}">
                <a16:creationId xmlns:a16="http://schemas.microsoft.com/office/drawing/2014/main" id="{5629A380-C34B-4DD9-A6F9-EC5A7FA8B549}"/>
              </a:ext>
            </a:extLst>
          </p:cNvPr>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eaLnBrk="1" hangingPunct="1">
              <a:defRPr/>
            </a:pPr>
            <a:endParaRPr kumimoji="0" lang="en-US"/>
          </a:p>
        </p:txBody>
      </p:sp>
      <p:sp>
        <p:nvSpPr>
          <p:cNvPr id="1032" name="直接连接符 8">
            <a:extLst>
              <a:ext uri="{FF2B5EF4-FFF2-40B4-BE49-F238E27FC236}">
                <a16:creationId xmlns:a16="http://schemas.microsoft.com/office/drawing/2014/main" id="{9D2AB1D5-773E-4109-A9DA-C510027094C9}"/>
              </a:ext>
            </a:extLst>
          </p:cNvPr>
          <p:cNvSpPr>
            <a:spLocks noChangeShapeType="1"/>
          </p:cNvSpPr>
          <p:nvPr/>
        </p:nvSpPr>
        <p:spPr bwMode="auto">
          <a:xfrm>
            <a:off x="8991600" y="0"/>
            <a:ext cx="0" cy="6858000"/>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 name="矩形 9">
            <a:extLst>
              <a:ext uri="{FF2B5EF4-FFF2-40B4-BE49-F238E27FC236}">
                <a16:creationId xmlns:a16="http://schemas.microsoft.com/office/drawing/2014/main" id="{1DD227FE-8E39-4865-A76B-295847683E20}"/>
              </a:ext>
            </a:extLst>
          </p:cNvPr>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a:p>
        </p:txBody>
      </p:sp>
      <p:sp>
        <p:nvSpPr>
          <p:cNvPr id="1034" name="直接连接符 10">
            <a:extLst>
              <a:ext uri="{FF2B5EF4-FFF2-40B4-BE49-F238E27FC236}">
                <a16:creationId xmlns:a16="http://schemas.microsoft.com/office/drawing/2014/main" id="{823C9D68-0C8F-479F-B256-54AE25ED8E57}"/>
              </a:ext>
            </a:extLst>
          </p:cNvPr>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 name="椭圆 11">
            <a:extLst>
              <a:ext uri="{FF2B5EF4-FFF2-40B4-BE49-F238E27FC236}">
                <a16:creationId xmlns:a16="http://schemas.microsoft.com/office/drawing/2014/main" id="{257171F1-D85B-488E-AC13-21060937FD02}"/>
              </a:ext>
            </a:extLst>
          </p:cNvPr>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kumimoji="0" lang="en-US" dirty="0"/>
          </a:p>
        </p:txBody>
      </p:sp>
      <p:sp>
        <p:nvSpPr>
          <p:cNvPr id="23" name="灯片编号占位符 22">
            <a:extLst>
              <a:ext uri="{FF2B5EF4-FFF2-40B4-BE49-F238E27FC236}">
                <a16:creationId xmlns:a16="http://schemas.microsoft.com/office/drawing/2014/main" id="{957EF6DA-3B10-44AE-94EF-594CD909FE54}"/>
              </a:ext>
            </a:extLst>
          </p:cNvPr>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kumimoji="0" sz="1400" b="1">
                <a:solidFill>
                  <a:srgbClr val="FFFFFF"/>
                </a:solidFill>
              </a:defRPr>
            </a:lvl1pPr>
          </a:lstStyle>
          <a:p>
            <a:pPr>
              <a:defRPr/>
            </a:pPr>
            <a:fld id="{018C33BC-8408-4B5B-BDBF-5F470CEEF7E0}"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4067" r:id="rId1"/>
    <p:sldLayoutId id="2147484068" r:id="rId2"/>
    <p:sldLayoutId id="2147484069" r:id="rId3"/>
    <p:sldLayoutId id="2147484070" r:id="rId4"/>
    <p:sldLayoutId id="2147484071" r:id="rId5"/>
    <p:sldLayoutId id="2147484072" r:id="rId6"/>
    <p:sldLayoutId id="2147484073" r:id="rId7"/>
    <p:sldLayoutId id="2147484074" r:id="rId8"/>
    <p:sldLayoutId id="2147484075" r:id="rId9"/>
    <p:sldLayoutId id="2147484076" r:id="rId10"/>
    <p:sldLayoutId id="2147484077" r:id="rId11"/>
    <p:sldLayoutId id="2147484078" r:id="rId12"/>
  </p:sldLayoutIdLst>
  <p:hf sldNum="0" hdr="0" ftr="0" dt="0"/>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ea typeface="华文楷体" pitchFamily="2" charset="-122"/>
        </a:defRPr>
      </a:lvl2pPr>
      <a:lvl3pPr algn="l" rtl="0" eaLnBrk="0" fontAlgn="base" hangingPunct="0">
        <a:spcBef>
          <a:spcPct val="0"/>
        </a:spcBef>
        <a:spcAft>
          <a:spcPct val="0"/>
        </a:spcAft>
        <a:defRPr sz="3000">
          <a:solidFill>
            <a:schemeClr val="tx2"/>
          </a:solidFill>
          <a:latin typeface="Century Schoolbook" pitchFamily="18" charset="0"/>
          <a:ea typeface="华文楷体" pitchFamily="2" charset="-122"/>
        </a:defRPr>
      </a:lvl3pPr>
      <a:lvl4pPr algn="l" rtl="0" eaLnBrk="0" fontAlgn="base" hangingPunct="0">
        <a:spcBef>
          <a:spcPct val="0"/>
        </a:spcBef>
        <a:spcAft>
          <a:spcPct val="0"/>
        </a:spcAft>
        <a:defRPr sz="3000">
          <a:solidFill>
            <a:schemeClr val="tx2"/>
          </a:solidFill>
          <a:latin typeface="Century Schoolbook" pitchFamily="18" charset="0"/>
          <a:ea typeface="华文楷体" pitchFamily="2" charset="-122"/>
        </a:defRPr>
      </a:lvl4pPr>
      <a:lvl5pPr algn="l" rtl="0" eaLnBrk="0" fontAlgn="base" hangingPunct="0">
        <a:spcBef>
          <a:spcPct val="0"/>
        </a:spcBef>
        <a:spcAft>
          <a:spcPct val="0"/>
        </a:spcAft>
        <a:defRPr sz="3000">
          <a:solidFill>
            <a:schemeClr val="tx2"/>
          </a:solidFill>
          <a:latin typeface="Century Schoolbook" pitchFamily="18" charset="0"/>
          <a:ea typeface="华文楷体" pitchFamily="2" charset="-122"/>
        </a:defRPr>
      </a:lvl5pPr>
      <a:lvl6pPr marL="457200" algn="l" rtl="0" fontAlgn="base">
        <a:spcBef>
          <a:spcPct val="0"/>
        </a:spcBef>
        <a:spcAft>
          <a:spcPct val="0"/>
        </a:spcAft>
        <a:defRPr sz="3000">
          <a:solidFill>
            <a:schemeClr val="tx2"/>
          </a:solidFill>
          <a:latin typeface="Century Schoolbook" pitchFamily="18" charset="0"/>
          <a:ea typeface="华文楷体" pitchFamily="2" charset="-122"/>
        </a:defRPr>
      </a:lvl6pPr>
      <a:lvl7pPr marL="914400" algn="l" rtl="0" fontAlgn="base">
        <a:spcBef>
          <a:spcPct val="0"/>
        </a:spcBef>
        <a:spcAft>
          <a:spcPct val="0"/>
        </a:spcAft>
        <a:defRPr sz="3000">
          <a:solidFill>
            <a:schemeClr val="tx2"/>
          </a:solidFill>
          <a:latin typeface="Century Schoolbook" pitchFamily="18" charset="0"/>
          <a:ea typeface="华文楷体" pitchFamily="2" charset="-122"/>
        </a:defRPr>
      </a:lvl7pPr>
      <a:lvl8pPr marL="1371600" algn="l" rtl="0" fontAlgn="base">
        <a:spcBef>
          <a:spcPct val="0"/>
        </a:spcBef>
        <a:spcAft>
          <a:spcPct val="0"/>
        </a:spcAft>
        <a:defRPr sz="3000">
          <a:solidFill>
            <a:schemeClr val="tx2"/>
          </a:solidFill>
          <a:latin typeface="Century Schoolbook" pitchFamily="18" charset="0"/>
          <a:ea typeface="华文楷体" pitchFamily="2" charset="-122"/>
        </a:defRPr>
      </a:lvl8pPr>
      <a:lvl9pPr marL="1828800" algn="l" rtl="0" fontAlgn="base">
        <a:spcBef>
          <a:spcPct val="0"/>
        </a:spcBef>
        <a:spcAft>
          <a:spcPct val="0"/>
        </a:spcAft>
        <a:defRPr sz="3000">
          <a:solidFill>
            <a:schemeClr val="tx2"/>
          </a:solidFill>
          <a:latin typeface="Century Schoolbook" pitchFamily="18" charset="0"/>
          <a:ea typeface="华文楷体" pitchFamily="2" charset="-122"/>
        </a:defRPr>
      </a:lvl9pPr>
    </p:titleStyle>
    <p:bodyStyle>
      <a:lvl1pPr marL="273050" indent="-273050" algn="l" rtl="0" eaLnBrk="0" fontAlgn="base" hangingPunct="0">
        <a:spcBef>
          <a:spcPts val="600"/>
        </a:spcBef>
        <a:spcAft>
          <a:spcPct val="0"/>
        </a:spcAft>
        <a:buClr>
          <a:schemeClr val="accent1"/>
        </a:buClr>
        <a:buSzPct val="70000"/>
        <a:buFont typeface="Wingdings" panose="05000000000000000000"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anose="05020102010507070707"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anose="05000000000000000000" pitchFamily="2" charset="2"/>
        <a:buChar char=""/>
        <a:defRPr sz="2400"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anose="05000000000000000000" pitchFamily="2" charset="2"/>
        <a:buChar char=""/>
        <a:defRPr sz="2000"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anose="05020102010507070707"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oleObject" Target="../embeddings/oleObject3.bin"/><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oleObject" Target="../embeddings/oleObject4.bin"/><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oleObject" Target="../embeddings/oleObject5.bin"/><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mp.weixin.qq.com/s/MzlyO8L8MZ9TvPxTCZu1aw"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haokan.baidu.com/v?pd=wisenatural&amp;vid=13914872571365711295" TargetMode="External"/><Relationship Id="rId2" Type="http://schemas.openxmlformats.org/officeDocument/2006/relationships/hyperlink" Target="https://www.sohu.com/a/191652949_739751"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v.douyin.com/efEJ3BE/" TargetMode="External"/><Relationship Id="rId2" Type="http://schemas.openxmlformats.org/officeDocument/2006/relationships/hyperlink" Target="https://v.douyin.com/efKWgUP/"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bilibili.com/video/BV1ML4y177cQ/" TargetMode="External"/><Relationship Id="rId2" Type="http://schemas.openxmlformats.org/officeDocument/2006/relationships/hyperlink" Target="https://v.douyin.com/efcBeCs/" TargetMode="External"/><Relationship Id="rId1" Type="http://schemas.openxmlformats.org/officeDocument/2006/relationships/slideLayout" Target="../slideLayouts/slideLayout2.xml"/><Relationship Id="rId4" Type="http://schemas.openxmlformats.org/officeDocument/2006/relationships/hyperlink" Target="https://v.douyin.com/efE1K6Y/"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douyin.com/user/MS4wLjABAAAA4gqj5XAdgIzmShd-UhZkN1dFJ-jxNJnKQhfOWcpIvLZvEJ3akeqVFfZ3fPhyKEP2?modal_id=7212556828020985146"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oleObject" Target="../embeddings/oleObject1.bin"/><Relationship Id="rId1" Type="http://schemas.openxmlformats.org/officeDocument/2006/relationships/slideLayout" Target="../slideLayouts/slideLayout12.xml"/><Relationship Id="rId5" Type="http://schemas.openxmlformats.org/officeDocument/2006/relationships/image" Target="../media/image3.wmf"/><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08090101-103D-4653-ACF4-BDD1E2F23473}"/>
              </a:ext>
            </a:extLst>
          </p:cNvPr>
          <p:cNvSpPr>
            <a:spLocks noGrp="1" noChangeArrowheads="1"/>
          </p:cNvSpPr>
          <p:nvPr>
            <p:ph type="ctrTitle"/>
          </p:nvPr>
        </p:nvSpPr>
        <p:spPr>
          <a:xfrm>
            <a:off x="2843213" y="1854200"/>
            <a:ext cx="4457700" cy="2020888"/>
          </a:xfrm>
        </p:spPr>
        <p:txBody>
          <a:bodyPr>
            <a:normAutofit fontScale="90000"/>
          </a:bodyPr>
          <a:lstStyle/>
          <a:p>
            <a:pPr algn="r" eaLnBrk="1" fontAlgn="auto" hangingPunct="1">
              <a:spcAft>
                <a:spcPts val="0"/>
              </a:spcAft>
              <a:defRPr/>
            </a:pPr>
            <a:r>
              <a:rPr lang="zh-CN" altLang="en-US" sz="4000" dirty="0">
                <a:latin typeface="Times New Roman" pitchFamily="18" charset="0"/>
                <a:cs typeface="Times New Roman" pitchFamily="18" charset="0"/>
              </a:rPr>
              <a:t>第</a:t>
            </a:r>
            <a:r>
              <a:rPr lang="en-US" altLang="zh-CN" sz="4000" dirty="0">
                <a:latin typeface="Times New Roman" pitchFamily="18" charset="0"/>
                <a:cs typeface="Times New Roman" pitchFamily="18" charset="0"/>
              </a:rPr>
              <a:t>6</a:t>
            </a:r>
            <a:r>
              <a:rPr lang="zh-CN" altLang="en-US" sz="4000" dirty="0">
                <a:latin typeface="Times New Roman" pitchFamily="18" charset="0"/>
                <a:cs typeface="Times New Roman" pitchFamily="18" charset="0"/>
              </a:rPr>
              <a:t>章  </a:t>
            </a:r>
            <a:r>
              <a:rPr lang="en-US" altLang="zh-CN" sz="4000" dirty="0">
                <a:latin typeface="Times New Roman" pitchFamily="18" charset="0"/>
                <a:cs typeface="Times New Roman" pitchFamily="18" charset="0"/>
              </a:rPr>
              <a:t> </a:t>
            </a:r>
            <a:r>
              <a:rPr lang="zh-CN" altLang="en-US" sz="4000" dirty="0">
                <a:latin typeface="宋体" pitchFamily="2" charset="-122"/>
                <a:cs typeface="Times New Roman" pitchFamily="18" charset="0"/>
              </a:rPr>
              <a:t>购买性支出</a:t>
            </a:r>
            <a:r>
              <a:rPr lang="zh-CN" altLang="en-US" sz="4000" dirty="0">
                <a:latin typeface="宋体" pitchFamily="2" charset="-122"/>
              </a:rPr>
              <a:t>与转移性支出</a:t>
            </a:r>
            <a:br>
              <a:rPr lang="en-US" altLang="zh-CN" sz="4000" dirty="0">
                <a:latin typeface="宋体" pitchFamily="2" charset="-122"/>
              </a:rPr>
            </a:br>
            <a:br>
              <a:rPr lang="en-US" altLang="zh-CN" sz="4000" dirty="0">
                <a:latin typeface="宋体" pitchFamily="2" charset="-122"/>
              </a:rPr>
            </a:br>
            <a:r>
              <a:rPr lang="zh-CN" altLang="en-US" sz="2200" dirty="0">
                <a:latin typeface="宋体" pitchFamily="2" charset="-122"/>
              </a:rPr>
              <a:t>公管教研室 马冉</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048F4B0E-9365-4483-88AD-834AA1C9D5DC}"/>
              </a:ext>
            </a:extLst>
          </p:cNvPr>
          <p:cNvSpPr>
            <a:spLocks noGrp="1"/>
          </p:cNvSpPr>
          <p:nvPr>
            <p:ph type="title" idx="4294967295"/>
          </p:nvPr>
        </p:nvSpPr>
        <p:spPr bwMode="auto">
          <a:xfrm>
            <a:off x="467544" y="692696"/>
            <a:ext cx="7467600" cy="5810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p>
            <a:r>
              <a:rPr lang="zh-CN" altLang="en-US" cap="none" dirty="0"/>
              <a:t>国防支出局部和一般均衡分析</a:t>
            </a:r>
          </a:p>
        </p:txBody>
      </p:sp>
      <p:sp>
        <p:nvSpPr>
          <p:cNvPr id="28675" name="Rectangle 3">
            <a:extLst>
              <a:ext uri="{FF2B5EF4-FFF2-40B4-BE49-F238E27FC236}">
                <a16:creationId xmlns:a16="http://schemas.microsoft.com/office/drawing/2014/main" id="{08E029D3-A8FC-4709-899F-3889D35C3300}"/>
              </a:ext>
            </a:extLst>
          </p:cNvPr>
          <p:cNvSpPr>
            <a:spLocks noGrp="1"/>
          </p:cNvSpPr>
          <p:nvPr>
            <p:ph type="body" idx="4294967295"/>
          </p:nvPr>
        </p:nvSpPr>
        <p:spPr>
          <a:xfrm>
            <a:off x="327818" y="2060848"/>
            <a:ext cx="8488363" cy="4340968"/>
          </a:xfrm>
        </p:spPr>
        <p:txBody>
          <a:bodyPr/>
          <a:lstStyle/>
          <a:p>
            <a:pPr>
              <a:lnSpc>
                <a:spcPct val="150000"/>
              </a:lnSpc>
            </a:pPr>
            <a:r>
              <a:rPr lang="zh-CN" altLang="eu-ES" dirty="0"/>
              <a:t>找到合理的国防支出规模存在以下困难：</a:t>
            </a:r>
          </a:p>
          <a:p>
            <a:pPr>
              <a:lnSpc>
                <a:spcPct val="150000"/>
              </a:lnSpc>
            </a:pPr>
            <a:r>
              <a:rPr lang="zh-CN" altLang="en-US" dirty="0"/>
              <a:t>（</a:t>
            </a:r>
            <a:r>
              <a:rPr lang="en-US" altLang="zh-CN" dirty="0"/>
              <a:t>1</a:t>
            </a:r>
            <a:r>
              <a:rPr lang="zh-CN" altLang="en-US" dirty="0"/>
              <a:t>）</a:t>
            </a:r>
            <a:r>
              <a:rPr lang="zh-CN" altLang="eu-ES" dirty="0"/>
              <a:t>国防总需求难以界定</a:t>
            </a:r>
          </a:p>
          <a:p>
            <a:pPr>
              <a:lnSpc>
                <a:spcPct val="150000"/>
              </a:lnSpc>
            </a:pPr>
            <a:r>
              <a:rPr lang="zh-CN" altLang="eu-ES" dirty="0"/>
              <a:t>（</a:t>
            </a:r>
            <a:r>
              <a:rPr lang="eu-ES" altLang="zh-CN" dirty="0"/>
              <a:t>2</a:t>
            </a:r>
            <a:r>
              <a:rPr lang="zh-CN" altLang="eu-ES" dirty="0"/>
              <a:t>）国防的负担难以合理确定</a:t>
            </a:r>
          </a:p>
          <a:p>
            <a:pPr>
              <a:lnSpc>
                <a:spcPct val="150000"/>
              </a:lnSpc>
            </a:pPr>
            <a:r>
              <a:rPr lang="zh-CN" altLang="eu-ES" dirty="0"/>
              <a:t>如何安排国防支出，很大程度上是由政治程序决定的。 </a:t>
            </a: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DA95434D-FFC3-456C-979E-60E1DA6E9DA3}"/>
              </a:ext>
            </a:extLst>
          </p:cNvPr>
          <p:cNvSpPr>
            <a:spLocks noGrp="1" noChangeArrowheads="1"/>
          </p:cNvSpPr>
          <p:nvPr>
            <p:ph type="title"/>
          </p:nvPr>
        </p:nvSpPr>
        <p:spPr>
          <a:xfrm>
            <a:off x="457200" y="116632"/>
            <a:ext cx="7467600" cy="1143000"/>
          </a:xfrm>
        </p:spPr>
        <p:txBody>
          <a:bodyPr/>
          <a:lstStyle/>
          <a:p>
            <a:pPr eaLnBrk="1" fontAlgn="auto" hangingPunct="1">
              <a:spcAft>
                <a:spcPts val="0"/>
              </a:spcAft>
              <a:defRPr/>
            </a:pPr>
            <a:r>
              <a:rPr lang="en-US" altLang="zh-CN" dirty="0">
                <a:latin typeface="+mj-ea"/>
              </a:rPr>
              <a:t>1.3</a:t>
            </a:r>
            <a:r>
              <a:rPr lang="zh-CN" altLang="en-US" dirty="0">
                <a:latin typeface="+mj-ea"/>
              </a:rPr>
              <a:t>文教科卫支出</a:t>
            </a:r>
          </a:p>
        </p:txBody>
      </p:sp>
      <p:sp>
        <p:nvSpPr>
          <p:cNvPr id="28675" name="Rectangle 3">
            <a:extLst>
              <a:ext uri="{FF2B5EF4-FFF2-40B4-BE49-F238E27FC236}">
                <a16:creationId xmlns:a16="http://schemas.microsoft.com/office/drawing/2014/main" id="{60851E5C-0DF5-42DF-B6DA-F6D928524EB9}"/>
              </a:ext>
            </a:extLst>
          </p:cNvPr>
          <p:cNvSpPr>
            <a:spLocks noGrp="1" noChangeArrowheads="1"/>
          </p:cNvSpPr>
          <p:nvPr>
            <p:ph sz="quarter" idx="1"/>
          </p:nvPr>
        </p:nvSpPr>
        <p:spPr>
          <a:xfrm>
            <a:off x="457200" y="1371600"/>
            <a:ext cx="7900988" cy="4114800"/>
          </a:xfrm>
        </p:spPr>
        <p:txBody>
          <a:bodyPr/>
          <a:lstStyle/>
          <a:p>
            <a:pPr eaLnBrk="1" hangingPunct="1">
              <a:lnSpc>
                <a:spcPct val="150000"/>
              </a:lnSpc>
              <a:defRPr/>
            </a:pPr>
            <a:r>
              <a:rPr lang="zh-CN" altLang="en-US" dirty="0">
                <a:latin typeface="+mj-ea"/>
                <a:ea typeface="+mj-ea"/>
              </a:rPr>
              <a:t>文教科学卫生事业费，是指国家预算用于文化、出版、文物、教育、卫生、中医、公费医疗、体育、档案、地震、海洋、通讯、电影电视、计划生育、党政群干部训练、自然科学、社会科学、科协等项事业的人员和公用经费支出以及高技术研究专项经费。</a:t>
            </a:r>
            <a:endParaRPr lang="en-US" altLang="zh-CN" dirty="0">
              <a:latin typeface="+mj-ea"/>
              <a:ea typeface="+mj-ea"/>
            </a:endParaRPr>
          </a:p>
          <a:p>
            <a:pPr eaLnBrk="1" hangingPunct="1">
              <a:lnSpc>
                <a:spcPct val="150000"/>
              </a:lnSpc>
              <a:defRPr/>
            </a:pPr>
            <a:r>
              <a:rPr lang="zh-CN" altLang="en-US" dirty="0">
                <a:latin typeface="+mj-ea"/>
                <a:ea typeface="+mj-ea"/>
              </a:rPr>
              <a:t>主要包括工资、补助工资、福利费、离退休费、助学金、公务费、设备购置费、修缮费、业务费、差额补助费，等等。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Effect transition="in" filter="fade">
                                      <p:cBhvr>
                                        <p:cTn id="7" dur="2000"/>
                                        <p:tgtEl>
                                          <p:spTgt spid="2867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675">
                                            <p:txEl>
                                              <p:pRg st="1" end="1"/>
                                            </p:txEl>
                                          </p:spTgt>
                                        </p:tgtEl>
                                        <p:attrNameLst>
                                          <p:attrName>style.visibility</p:attrName>
                                        </p:attrNameLst>
                                      </p:cBhvr>
                                      <p:to>
                                        <p:strVal val="visible"/>
                                      </p:to>
                                    </p:set>
                                    <p:animEffect transition="in" filter="fade">
                                      <p:cBhvr>
                                        <p:cTn id="12" dur="2000"/>
                                        <p:tgtEl>
                                          <p:spTgt spid="286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7EADB275-26CC-4ACD-A019-378DEBE1F0A3}"/>
              </a:ext>
            </a:extLst>
          </p:cNvPr>
          <p:cNvSpPr>
            <a:spLocks noGrp="1" noChangeArrowheads="1"/>
          </p:cNvSpPr>
          <p:nvPr>
            <p:ph type="title"/>
          </p:nvPr>
        </p:nvSpPr>
        <p:spPr>
          <a:xfrm>
            <a:off x="479425" y="476250"/>
            <a:ext cx="7467600" cy="581025"/>
          </a:xfrm>
        </p:spPr>
        <p:txBody>
          <a:bodyPr/>
          <a:lstStyle/>
          <a:p>
            <a:pPr eaLnBrk="1" fontAlgn="auto" hangingPunct="1">
              <a:spcAft>
                <a:spcPts val="0"/>
              </a:spcAft>
              <a:defRPr/>
            </a:pPr>
            <a:r>
              <a:rPr lang="en-US" altLang="zh-CN" dirty="0">
                <a:latin typeface="+mj-ea"/>
              </a:rPr>
              <a:t>1.3.1 </a:t>
            </a:r>
            <a:r>
              <a:rPr lang="zh-CN" altLang="en-US" dirty="0">
                <a:latin typeface="+mj-ea"/>
              </a:rPr>
              <a:t>教育支出</a:t>
            </a:r>
          </a:p>
        </p:txBody>
      </p:sp>
      <p:sp>
        <p:nvSpPr>
          <p:cNvPr id="29699" name="Rectangle 3">
            <a:extLst>
              <a:ext uri="{FF2B5EF4-FFF2-40B4-BE49-F238E27FC236}">
                <a16:creationId xmlns:a16="http://schemas.microsoft.com/office/drawing/2014/main" id="{06A15DE9-137D-4C9E-8653-C4F15110A175}"/>
              </a:ext>
            </a:extLst>
          </p:cNvPr>
          <p:cNvSpPr>
            <a:spLocks noGrp="1"/>
          </p:cNvSpPr>
          <p:nvPr>
            <p:ph sz="quarter" idx="1"/>
          </p:nvPr>
        </p:nvSpPr>
        <p:spPr>
          <a:xfrm>
            <a:off x="512675" y="1844824"/>
            <a:ext cx="7829550" cy="3571875"/>
          </a:xfrm>
        </p:spPr>
        <p:txBody>
          <a:bodyPr/>
          <a:lstStyle/>
          <a:p>
            <a:pPr algn="just" eaLnBrk="1" hangingPunct="1">
              <a:lnSpc>
                <a:spcPct val="150000"/>
              </a:lnSpc>
            </a:pPr>
            <a:r>
              <a:rPr lang="zh-CN" altLang="en-US" b="1" dirty="0">
                <a:latin typeface="华文楷体" panose="02010600040101010101" pitchFamily="2" charset="-122"/>
                <a:ea typeface="华文楷体" panose="02010600040101010101" pitchFamily="2" charset="-122"/>
              </a:rPr>
              <a:t>国内外教育提供情况：</a:t>
            </a:r>
            <a:endParaRPr lang="en-US" altLang="zh-CN" dirty="0">
              <a:latin typeface="华文楷体" panose="02010600040101010101" pitchFamily="2" charset="-122"/>
              <a:ea typeface="华文楷体" panose="02010600040101010101" pitchFamily="2" charset="-122"/>
            </a:endParaRPr>
          </a:p>
          <a:p>
            <a:pPr algn="just" eaLnBrk="1" hangingPunct="1">
              <a:lnSpc>
                <a:spcPct val="150000"/>
              </a:lnSpc>
            </a:pPr>
            <a:r>
              <a:rPr lang="zh-CN" altLang="en-US" dirty="0">
                <a:latin typeface="华文楷体" panose="02010600040101010101" pitchFamily="2" charset="-122"/>
                <a:ea typeface="华文楷体" panose="02010600040101010101" pitchFamily="2" charset="-122"/>
              </a:rPr>
              <a:t>西方国家：私立学校、教会学校、公立学校</a:t>
            </a:r>
            <a:endParaRPr lang="en-US" altLang="zh-CN" dirty="0">
              <a:latin typeface="华文楷体" panose="02010600040101010101" pitchFamily="2" charset="-122"/>
              <a:ea typeface="华文楷体" panose="02010600040101010101" pitchFamily="2" charset="-122"/>
            </a:endParaRPr>
          </a:p>
          <a:p>
            <a:pPr algn="just" eaLnBrk="1" hangingPunct="1">
              <a:lnSpc>
                <a:spcPct val="150000"/>
              </a:lnSpc>
            </a:pPr>
            <a:r>
              <a:rPr lang="zh-CN" altLang="en-US" dirty="0">
                <a:latin typeface="华文楷体" panose="02010600040101010101" pitchFamily="2" charset="-122"/>
                <a:ea typeface="华文楷体" panose="02010600040101010101" pitchFamily="2" charset="-122"/>
              </a:rPr>
              <a:t>中国：公立为主、民办为辅</a:t>
            </a:r>
            <a:endParaRPr lang="en-US" altLang="zh-CN" dirty="0">
              <a:latin typeface="华文楷体" panose="02010600040101010101" pitchFamily="2" charset="-122"/>
              <a:ea typeface="华文楷体" panose="02010600040101010101" pitchFamily="2" charset="-122"/>
            </a:endParaRPr>
          </a:p>
          <a:p>
            <a:pPr algn="just" eaLnBrk="1" hangingPunct="1">
              <a:lnSpc>
                <a:spcPct val="150000"/>
              </a:lnSpc>
            </a:pPr>
            <a:r>
              <a:rPr lang="zh-CN" altLang="en-US" dirty="0">
                <a:solidFill>
                  <a:srgbClr val="000000"/>
                </a:solidFill>
                <a:latin typeface="华文楷体" panose="02010600040101010101" pitchFamily="2" charset="-122"/>
                <a:ea typeface="华文楷体" panose="02010600040101010101" pitchFamily="2" charset="-122"/>
              </a:rPr>
              <a:t>各国教育层次通常分为义务教育和非义务教育</a:t>
            </a:r>
            <a:endParaRPr lang="en-US" altLang="zh-CN" dirty="0">
              <a:solidFill>
                <a:srgbClr val="000000"/>
              </a:solidFill>
              <a:latin typeface="华文楷体" panose="02010600040101010101" pitchFamily="2" charset="-122"/>
              <a:ea typeface="华文楷体" panose="02010600040101010101" pitchFamily="2" charset="-122"/>
            </a:endParaRPr>
          </a:p>
          <a:p>
            <a:pPr algn="just" eaLnBrk="1" hangingPunct="1">
              <a:lnSpc>
                <a:spcPct val="150000"/>
              </a:lnSpc>
            </a:pPr>
            <a:r>
              <a:rPr lang="zh-CN" altLang="en-US" dirty="0">
                <a:solidFill>
                  <a:srgbClr val="000000"/>
                </a:solidFill>
                <a:latin typeface="华文楷体" panose="02010600040101010101" pitchFamily="2" charset="-122"/>
                <a:ea typeface="华文楷体" panose="02010600040101010101" pitchFamily="2" charset="-122"/>
              </a:rPr>
              <a:t>政府为什么要提供教育？</a:t>
            </a:r>
            <a:endParaRPr lang="zh-CN" altLang="en-US" dirty="0">
              <a:latin typeface="华文楷体" panose="02010600040101010101" pitchFamily="2" charset="-122"/>
              <a:ea typeface="华文楷体"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Effect transition="in" filter="fade">
                                      <p:cBhvr>
                                        <p:cTn id="7" dur="2000"/>
                                        <p:tgtEl>
                                          <p:spTgt spid="296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699">
                                            <p:txEl>
                                              <p:pRg st="1" end="1"/>
                                            </p:txEl>
                                          </p:spTgt>
                                        </p:tgtEl>
                                        <p:attrNameLst>
                                          <p:attrName>style.visibility</p:attrName>
                                        </p:attrNameLst>
                                      </p:cBhvr>
                                      <p:to>
                                        <p:strVal val="visible"/>
                                      </p:to>
                                    </p:set>
                                    <p:animEffect transition="in" filter="fade">
                                      <p:cBhvr>
                                        <p:cTn id="12" dur="2000"/>
                                        <p:tgtEl>
                                          <p:spTgt spid="296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9699">
                                            <p:txEl>
                                              <p:pRg st="2" end="2"/>
                                            </p:txEl>
                                          </p:spTgt>
                                        </p:tgtEl>
                                        <p:attrNameLst>
                                          <p:attrName>style.visibility</p:attrName>
                                        </p:attrNameLst>
                                      </p:cBhvr>
                                      <p:to>
                                        <p:strVal val="visible"/>
                                      </p:to>
                                    </p:set>
                                    <p:animEffect transition="in" filter="fade">
                                      <p:cBhvr>
                                        <p:cTn id="17" dur="2000"/>
                                        <p:tgtEl>
                                          <p:spTgt spid="296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9699">
                                            <p:txEl>
                                              <p:pRg st="3" end="3"/>
                                            </p:txEl>
                                          </p:spTgt>
                                        </p:tgtEl>
                                        <p:attrNameLst>
                                          <p:attrName>style.visibility</p:attrName>
                                        </p:attrNameLst>
                                      </p:cBhvr>
                                      <p:to>
                                        <p:strVal val="visible"/>
                                      </p:to>
                                    </p:set>
                                    <p:animEffect transition="in" filter="fade">
                                      <p:cBhvr>
                                        <p:cTn id="22" dur="2000"/>
                                        <p:tgtEl>
                                          <p:spTgt spid="2969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9699">
                                            <p:txEl>
                                              <p:pRg st="4" end="4"/>
                                            </p:txEl>
                                          </p:spTgt>
                                        </p:tgtEl>
                                        <p:attrNameLst>
                                          <p:attrName>style.visibility</p:attrName>
                                        </p:attrNameLst>
                                      </p:cBhvr>
                                      <p:to>
                                        <p:strVal val="visible"/>
                                      </p:to>
                                    </p:set>
                                    <p:animEffect transition="in" filter="fade">
                                      <p:cBhvr>
                                        <p:cTn id="27" dur="2000"/>
                                        <p:tgtEl>
                                          <p:spTgt spid="2969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a:extLst>
              <a:ext uri="{FF2B5EF4-FFF2-40B4-BE49-F238E27FC236}">
                <a16:creationId xmlns:a16="http://schemas.microsoft.com/office/drawing/2014/main" id="{6AE7723E-B6F5-4495-9200-EA0B7B2EFF56}"/>
              </a:ext>
            </a:extLst>
          </p:cNvPr>
          <p:cNvSpPr>
            <a:spLocks noGrp="1"/>
          </p:cNvSpPr>
          <p:nvPr>
            <p:ph sz="quarter" idx="1"/>
          </p:nvPr>
        </p:nvSpPr>
        <p:spPr>
          <a:xfrm>
            <a:off x="395536" y="1196752"/>
            <a:ext cx="7972425" cy="4873625"/>
          </a:xfrm>
        </p:spPr>
        <p:txBody>
          <a:bodyPr/>
          <a:lstStyle/>
          <a:p>
            <a:pPr algn="just" eaLnBrk="1" hangingPunct="1">
              <a:lnSpc>
                <a:spcPct val="150000"/>
              </a:lnSpc>
            </a:pPr>
            <a:r>
              <a:rPr lang="zh-CN" altLang="en-US" sz="2200" b="1" dirty="0">
                <a:solidFill>
                  <a:srgbClr val="000000"/>
                </a:solidFill>
                <a:latin typeface="华文楷体" panose="02010600040101010101" pitchFamily="2" charset="-122"/>
                <a:ea typeface="华文楷体" panose="02010600040101010101" pitchFamily="2" charset="-122"/>
              </a:rPr>
              <a:t>公共部门广泛参与了各种教育服务的提供。其主要理由如下</a:t>
            </a:r>
            <a:r>
              <a:rPr lang="zh-CN" altLang="en-US" sz="2200" dirty="0">
                <a:solidFill>
                  <a:srgbClr val="000000"/>
                </a:solidFill>
                <a:latin typeface="华文楷体" panose="02010600040101010101" pitchFamily="2" charset="-122"/>
                <a:ea typeface="华文楷体" panose="02010600040101010101" pitchFamily="2" charset="-122"/>
              </a:rPr>
              <a:t>：</a:t>
            </a:r>
            <a:endParaRPr lang="en-US" altLang="zh-CN" sz="2200" dirty="0">
              <a:solidFill>
                <a:srgbClr val="000000"/>
              </a:solidFill>
              <a:latin typeface="华文楷体" panose="02010600040101010101" pitchFamily="2" charset="-122"/>
              <a:ea typeface="华文楷体" panose="02010600040101010101" pitchFamily="2" charset="-122"/>
            </a:endParaRPr>
          </a:p>
          <a:p>
            <a:pPr algn="just" eaLnBrk="1" hangingPunct="1">
              <a:lnSpc>
                <a:spcPct val="150000"/>
              </a:lnSpc>
            </a:pPr>
            <a:r>
              <a:rPr lang="zh-CN" altLang="en-US" sz="2200" dirty="0">
                <a:solidFill>
                  <a:srgbClr val="000000"/>
                </a:solidFill>
                <a:latin typeface="华文楷体" panose="02010600040101010101" pitchFamily="2" charset="-122"/>
                <a:ea typeface="华文楷体" panose="02010600040101010101" pitchFamily="2" charset="-122"/>
              </a:rPr>
              <a:t>（</a:t>
            </a:r>
            <a:r>
              <a:rPr lang="en-US" altLang="zh-CN" sz="2200" dirty="0">
                <a:solidFill>
                  <a:srgbClr val="000000"/>
                </a:solidFill>
                <a:latin typeface="华文楷体" panose="02010600040101010101" pitchFamily="2" charset="-122"/>
                <a:ea typeface="华文楷体" panose="02010600040101010101" pitchFamily="2" charset="-122"/>
                <a:cs typeface="Arial Unicode MS" pitchFamily="34" charset="-122"/>
              </a:rPr>
              <a:t>1</a:t>
            </a:r>
            <a:r>
              <a:rPr lang="zh-CN" altLang="en-US" sz="2200" dirty="0">
                <a:solidFill>
                  <a:srgbClr val="000000"/>
                </a:solidFill>
                <a:latin typeface="华文楷体" panose="02010600040101010101" pitchFamily="2" charset="-122"/>
                <a:ea typeface="华文楷体" panose="02010600040101010101" pitchFamily="2" charset="-122"/>
              </a:rPr>
              <a:t>）教育具有正外部性</a:t>
            </a:r>
            <a:endParaRPr lang="en-US" altLang="zh-CN" sz="2200" dirty="0">
              <a:solidFill>
                <a:srgbClr val="000000"/>
              </a:solidFill>
              <a:latin typeface="华文楷体" panose="02010600040101010101" pitchFamily="2" charset="-122"/>
              <a:ea typeface="华文楷体" panose="02010600040101010101" pitchFamily="2" charset="-122"/>
            </a:endParaRPr>
          </a:p>
          <a:p>
            <a:pPr algn="just" eaLnBrk="1" hangingPunct="1">
              <a:lnSpc>
                <a:spcPct val="150000"/>
              </a:lnSpc>
            </a:pPr>
            <a:r>
              <a:rPr lang="zh-CN" altLang="en-US" sz="2200" dirty="0">
                <a:solidFill>
                  <a:srgbClr val="000000"/>
                </a:solidFill>
                <a:latin typeface="华文楷体" panose="02010600040101010101" pitchFamily="2" charset="-122"/>
                <a:ea typeface="华文楷体" panose="02010600040101010101" pitchFamily="2" charset="-122"/>
              </a:rPr>
              <a:t>（</a:t>
            </a:r>
            <a:r>
              <a:rPr lang="en-US" altLang="zh-CN" sz="2200" dirty="0">
                <a:solidFill>
                  <a:srgbClr val="000000"/>
                </a:solidFill>
                <a:latin typeface="华文楷体" panose="02010600040101010101" pitchFamily="2" charset="-122"/>
                <a:ea typeface="华文楷体" panose="02010600040101010101" pitchFamily="2" charset="-122"/>
              </a:rPr>
              <a:t>2</a:t>
            </a:r>
            <a:r>
              <a:rPr lang="zh-CN" altLang="en-US" sz="2200" dirty="0">
                <a:solidFill>
                  <a:srgbClr val="000000"/>
                </a:solidFill>
                <a:latin typeface="华文楷体" panose="02010600040101010101" pitchFamily="2" charset="-122"/>
                <a:ea typeface="华文楷体" panose="02010600040101010101" pitchFamily="2" charset="-122"/>
              </a:rPr>
              <a:t>）教育通常被视为“德优产品”（</a:t>
            </a:r>
            <a:r>
              <a:rPr lang="en-US" altLang="zh-CN" sz="2200" dirty="0">
                <a:solidFill>
                  <a:srgbClr val="000000"/>
                </a:solidFill>
                <a:latin typeface="华文楷体" panose="02010600040101010101" pitchFamily="2" charset="-122"/>
                <a:ea typeface="华文楷体" panose="02010600040101010101" pitchFamily="2" charset="-122"/>
              </a:rPr>
              <a:t>merit goods</a:t>
            </a:r>
            <a:r>
              <a:rPr lang="zh-CN" altLang="en-US" sz="2200" dirty="0">
                <a:solidFill>
                  <a:srgbClr val="000000"/>
                </a:solidFill>
                <a:latin typeface="华文楷体" panose="02010600040101010101" pitchFamily="2" charset="-122"/>
                <a:ea typeface="华文楷体" panose="02010600040101010101" pitchFamily="2" charset="-122"/>
              </a:rPr>
              <a:t>，又译为“优值品”或“有益品”：对消费者有益但由于消费者无知而消费不足的物品）</a:t>
            </a:r>
            <a:endParaRPr lang="en-US" altLang="zh-CN" sz="2200" dirty="0">
              <a:solidFill>
                <a:srgbClr val="000000"/>
              </a:solidFill>
              <a:latin typeface="华文楷体" panose="02010600040101010101" pitchFamily="2" charset="-122"/>
              <a:ea typeface="华文楷体" panose="02010600040101010101" pitchFamily="2" charset="-122"/>
            </a:endParaRPr>
          </a:p>
          <a:p>
            <a:pPr algn="just" eaLnBrk="1" hangingPunct="1">
              <a:lnSpc>
                <a:spcPct val="150000"/>
              </a:lnSpc>
            </a:pPr>
            <a:r>
              <a:rPr lang="zh-CN" altLang="en-US" sz="2200" dirty="0">
                <a:solidFill>
                  <a:srgbClr val="000000"/>
                </a:solidFill>
                <a:latin typeface="华文楷体" panose="02010600040101010101" pitchFamily="2" charset="-122"/>
                <a:ea typeface="华文楷体" panose="02010600040101010101" pitchFamily="2" charset="-122"/>
              </a:rPr>
              <a:t>（</a:t>
            </a:r>
            <a:r>
              <a:rPr lang="en-US" altLang="zh-CN" sz="2200" dirty="0">
                <a:solidFill>
                  <a:srgbClr val="000000"/>
                </a:solidFill>
                <a:latin typeface="华文楷体" panose="02010600040101010101" pitchFamily="2" charset="-122"/>
                <a:ea typeface="华文楷体" panose="02010600040101010101" pitchFamily="2" charset="-122"/>
              </a:rPr>
              <a:t>3</a:t>
            </a:r>
            <a:r>
              <a:rPr lang="zh-CN" altLang="en-US" sz="2200" dirty="0">
                <a:solidFill>
                  <a:srgbClr val="000000"/>
                </a:solidFill>
                <a:latin typeface="华文楷体" panose="02010600040101010101" pitchFamily="2" charset="-122"/>
                <a:ea typeface="华文楷体" panose="02010600040101010101" pitchFamily="2" charset="-122"/>
              </a:rPr>
              <a:t>）教育是一种特殊产品</a:t>
            </a:r>
            <a:endParaRPr lang="en-US" altLang="zh-CN" sz="2200" dirty="0">
              <a:solidFill>
                <a:srgbClr val="000000"/>
              </a:solidFill>
              <a:latin typeface="华文楷体" panose="02010600040101010101" pitchFamily="2" charset="-122"/>
              <a:ea typeface="华文楷体" panose="02010600040101010101" pitchFamily="2" charset="-122"/>
            </a:endParaRPr>
          </a:p>
          <a:p>
            <a:pPr algn="just" eaLnBrk="1" hangingPunct="1">
              <a:lnSpc>
                <a:spcPct val="150000"/>
              </a:lnSpc>
            </a:pPr>
            <a:r>
              <a:rPr lang="zh-CN" altLang="en-US" sz="2200" dirty="0">
                <a:solidFill>
                  <a:srgbClr val="000000"/>
                </a:solidFill>
                <a:latin typeface="华文楷体" panose="02010600040101010101" pitchFamily="2" charset="-122"/>
                <a:ea typeface="华文楷体" panose="02010600040101010101" pitchFamily="2" charset="-122"/>
              </a:rPr>
              <a:t>（</a:t>
            </a:r>
            <a:r>
              <a:rPr lang="en-US" altLang="zh-CN" sz="2200" dirty="0">
                <a:solidFill>
                  <a:srgbClr val="000000"/>
                </a:solidFill>
                <a:latin typeface="华文楷体" panose="02010600040101010101" pitchFamily="2" charset="-122"/>
                <a:ea typeface="华文楷体" panose="02010600040101010101" pitchFamily="2" charset="-122"/>
              </a:rPr>
              <a:t>4</a:t>
            </a:r>
            <a:r>
              <a:rPr lang="zh-CN" altLang="en-US" sz="2200" dirty="0">
                <a:solidFill>
                  <a:srgbClr val="000000"/>
                </a:solidFill>
                <a:latin typeface="华文楷体" panose="02010600040101010101" pitchFamily="2" charset="-122"/>
                <a:ea typeface="华文楷体" panose="02010600040101010101" pitchFamily="2" charset="-122"/>
              </a:rPr>
              <a:t>）资本市场在提供教育贷款上可能失效</a:t>
            </a:r>
          </a:p>
          <a:p>
            <a:pPr algn="just" eaLnBrk="1" hangingPunct="1">
              <a:lnSpc>
                <a:spcPct val="150000"/>
              </a:lnSpc>
              <a:buFont typeface="Wingdings" panose="05000000000000000000" pitchFamily="2" charset="2"/>
              <a:buNone/>
            </a:pPr>
            <a:endParaRPr lang="zh-CN" altLang="en-US" sz="2800" dirty="0"/>
          </a:p>
          <a:p>
            <a:pPr eaLnBrk="1" hangingPunct="1">
              <a:lnSpc>
                <a:spcPct val="150000"/>
              </a:lnSpc>
            </a:pPr>
            <a:endParaRPr lang="en-US" altLang="zh-CN" sz="2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Effect transition="in" filter="fade">
                                      <p:cBhvr>
                                        <p:cTn id="7" dur="2000"/>
                                        <p:tgtEl>
                                          <p:spTgt spid="317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747">
                                            <p:txEl>
                                              <p:pRg st="1" end="1"/>
                                            </p:txEl>
                                          </p:spTgt>
                                        </p:tgtEl>
                                        <p:attrNameLst>
                                          <p:attrName>style.visibility</p:attrName>
                                        </p:attrNameLst>
                                      </p:cBhvr>
                                      <p:to>
                                        <p:strVal val="visible"/>
                                      </p:to>
                                    </p:set>
                                    <p:animEffect transition="in" filter="fade">
                                      <p:cBhvr>
                                        <p:cTn id="12" dur="2000"/>
                                        <p:tgtEl>
                                          <p:spTgt spid="3174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1747">
                                            <p:txEl>
                                              <p:pRg st="2" end="2"/>
                                            </p:txEl>
                                          </p:spTgt>
                                        </p:tgtEl>
                                        <p:attrNameLst>
                                          <p:attrName>style.visibility</p:attrName>
                                        </p:attrNameLst>
                                      </p:cBhvr>
                                      <p:to>
                                        <p:strVal val="visible"/>
                                      </p:to>
                                    </p:set>
                                    <p:animEffect transition="in" filter="fade">
                                      <p:cBhvr>
                                        <p:cTn id="17" dur="2000"/>
                                        <p:tgtEl>
                                          <p:spTgt spid="317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1747">
                                            <p:txEl>
                                              <p:pRg st="3" end="3"/>
                                            </p:txEl>
                                          </p:spTgt>
                                        </p:tgtEl>
                                        <p:attrNameLst>
                                          <p:attrName>style.visibility</p:attrName>
                                        </p:attrNameLst>
                                      </p:cBhvr>
                                      <p:to>
                                        <p:strVal val="visible"/>
                                      </p:to>
                                    </p:set>
                                    <p:animEffect transition="in" filter="fade">
                                      <p:cBhvr>
                                        <p:cTn id="22" dur="2000"/>
                                        <p:tgtEl>
                                          <p:spTgt spid="3174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1747">
                                            <p:txEl>
                                              <p:pRg st="4" end="4"/>
                                            </p:txEl>
                                          </p:spTgt>
                                        </p:tgtEl>
                                        <p:attrNameLst>
                                          <p:attrName>style.visibility</p:attrName>
                                        </p:attrNameLst>
                                      </p:cBhvr>
                                      <p:to>
                                        <p:strVal val="visible"/>
                                      </p:to>
                                    </p:set>
                                    <p:animEffect transition="in" filter="fade">
                                      <p:cBhvr>
                                        <p:cTn id="27" dur="2000"/>
                                        <p:tgtEl>
                                          <p:spTgt spid="317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a:extLst>
              <a:ext uri="{FF2B5EF4-FFF2-40B4-BE49-F238E27FC236}">
                <a16:creationId xmlns:a16="http://schemas.microsoft.com/office/drawing/2014/main" id="{3ED191A4-D827-4AFC-896D-F11A8CF3AC15}"/>
              </a:ext>
            </a:extLst>
          </p:cNvPr>
          <p:cNvSpPr>
            <a:spLocks noGrp="1"/>
          </p:cNvSpPr>
          <p:nvPr>
            <p:ph sz="quarter" idx="1"/>
          </p:nvPr>
        </p:nvSpPr>
        <p:spPr>
          <a:xfrm>
            <a:off x="467544" y="1196752"/>
            <a:ext cx="7900987" cy="4392488"/>
          </a:xfrm>
        </p:spPr>
        <p:txBody>
          <a:bodyPr/>
          <a:lstStyle/>
          <a:p>
            <a:pPr algn="just" eaLnBrk="1" hangingPunct="1">
              <a:lnSpc>
                <a:spcPct val="150000"/>
              </a:lnSpc>
            </a:pPr>
            <a:r>
              <a:rPr lang="zh-CN" altLang="en-US" b="1" dirty="0">
                <a:solidFill>
                  <a:srgbClr val="000000"/>
                </a:solidFill>
                <a:latin typeface="华文楷体" panose="02010600040101010101" pitchFamily="2" charset="-122"/>
                <a:ea typeface="华文楷体" panose="02010600040101010101" pitchFamily="2" charset="-122"/>
              </a:rPr>
              <a:t>在理论上，政府应如何提供教育：</a:t>
            </a:r>
            <a:r>
              <a:rPr lang="zh-CN" altLang="en-US" dirty="0">
                <a:solidFill>
                  <a:srgbClr val="000000"/>
                </a:solidFill>
                <a:latin typeface="华文楷体" panose="02010600040101010101" pitchFamily="2" charset="-122"/>
                <a:ea typeface="华文楷体" panose="02010600040101010101" pitchFamily="2" charset="-122"/>
              </a:rPr>
              <a:t>分层次？初、中、高？义务教育、非义务教育？</a:t>
            </a:r>
            <a:endParaRPr lang="en-US" altLang="zh-CN" dirty="0">
              <a:solidFill>
                <a:srgbClr val="000000"/>
              </a:solidFill>
              <a:latin typeface="华文楷体" panose="02010600040101010101" pitchFamily="2" charset="-122"/>
              <a:ea typeface="华文楷体" panose="02010600040101010101" pitchFamily="2" charset="-122"/>
            </a:endParaRPr>
          </a:p>
          <a:p>
            <a:pPr algn="just" eaLnBrk="1" hangingPunct="1">
              <a:lnSpc>
                <a:spcPct val="150000"/>
              </a:lnSpc>
            </a:pPr>
            <a:r>
              <a:rPr lang="zh-CN" altLang="en-US" dirty="0">
                <a:solidFill>
                  <a:srgbClr val="000000"/>
                </a:solidFill>
                <a:latin typeface="华文楷体" panose="02010600040101010101" pitchFamily="2" charset="-122"/>
                <a:ea typeface="华文楷体" panose="02010600040101010101" pitchFamily="2" charset="-122"/>
              </a:rPr>
              <a:t>高等教育事业</a:t>
            </a:r>
            <a:endParaRPr lang="en-US" altLang="zh-CN" dirty="0">
              <a:solidFill>
                <a:srgbClr val="000000"/>
              </a:solidFill>
              <a:latin typeface="华文楷体" panose="02010600040101010101" pitchFamily="2" charset="-122"/>
              <a:ea typeface="华文楷体" panose="02010600040101010101" pitchFamily="2" charset="-122"/>
            </a:endParaRPr>
          </a:p>
          <a:p>
            <a:pPr algn="just" eaLnBrk="1" hangingPunct="1">
              <a:lnSpc>
                <a:spcPct val="150000"/>
              </a:lnSpc>
            </a:pPr>
            <a:r>
              <a:rPr lang="zh-CN" altLang="en-US" dirty="0">
                <a:solidFill>
                  <a:srgbClr val="000000"/>
                </a:solidFill>
                <a:latin typeface="华文楷体" panose="02010600040101010101" pitchFamily="2" charset="-122"/>
                <a:ea typeface="华文楷体" panose="02010600040101010101" pitchFamily="2" charset="-122"/>
              </a:rPr>
              <a:t>此外，公共部门教育支出，除了直接支出，还涉及对教育消费的三种补助形式：学费补助（学校）、收入补助（家庭）和定额补助（学生本人）</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Effect transition="in" filter="fade">
                                      <p:cBhvr>
                                        <p:cTn id="7" dur="2000"/>
                                        <p:tgtEl>
                                          <p:spTgt spid="327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771">
                                            <p:txEl>
                                              <p:pRg st="1" end="1"/>
                                            </p:txEl>
                                          </p:spTgt>
                                        </p:tgtEl>
                                        <p:attrNameLst>
                                          <p:attrName>style.visibility</p:attrName>
                                        </p:attrNameLst>
                                      </p:cBhvr>
                                      <p:to>
                                        <p:strVal val="visible"/>
                                      </p:to>
                                    </p:set>
                                    <p:animEffect transition="in" filter="fade">
                                      <p:cBhvr>
                                        <p:cTn id="12" dur="2000"/>
                                        <p:tgtEl>
                                          <p:spTgt spid="327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771">
                                            <p:txEl>
                                              <p:pRg st="2" end="2"/>
                                            </p:txEl>
                                          </p:spTgt>
                                        </p:tgtEl>
                                        <p:attrNameLst>
                                          <p:attrName>style.visibility</p:attrName>
                                        </p:attrNameLst>
                                      </p:cBhvr>
                                      <p:to>
                                        <p:strVal val="visible"/>
                                      </p:to>
                                    </p:set>
                                    <p:animEffect transition="in" filter="fade">
                                      <p:cBhvr>
                                        <p:cTn id="17" dur="2000"/>
                                        <p:tgtEl>
                                          <p:spTgt spid="3277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4E357957-9AC3-4754-A428-A6CC236E0EC8}"/>
              </a:ext>
            </a:extLst>
          </p:cNvPr>
          <p:cNvSpPr>
            <a:spLocks noGrp="1" noChangeArrowheads="1"/>
          </p:cNvSpPr>
          <p:nvPr>
            <p:ph type="title"/>
          </p:nvPr>
        </p:nvSpPr>
        <p:spPr bwMode="auto">
          <a:xfrm>
            <a:off x="623888" y="188913"/>
            <a:ext cx="7793037" cy="660400"/>
          </a:xfrm>
        </p:spPr>
        <p:txBody>
          <a:bodyPr wrap="square" lIns="91440" tIns="45720" rIns="91440" bIns="45720" numCol="1" anchorCtr="0" compatLnSpc="1">
            <a:prstTxWarp prst="textNoShape">
              <a:avLst/>
            </a:prstTxWarp>
          </a:bodyPr>
          <a:lstStyle/>
          <a:p>
            <a:pPr eaLnBrk="1" hangingPunct="1"/>
            <a:r>
              <a:rPr lang="zh-CN" altLang="en-US" cap="none">
                <a:latin typeface="华文楷体" panose="02010600040101010101" pitchFamily="2" charset="-122"/>
              </a:rPr>
              <a:t>不同教育补助方式的经济效应</a:t>
            </a:r>
          </a:p>
        </p:txBody>
      </p:sp>
      <p:sp>
        <p:nvSpPr>
          <p:cNvPr id="34819" name="Rectangle 6">
            <a:extLst>
              <a:ext uri="{FF2B5EF4-FFF2-40B4-BE49-F238E27FC236}">
                <a16:creationId xmlns:a16="http://schemas.microsoft.com/office/drawing/2014/main" id="{D3E204DC-2D5E-4653-8895-741E30A07936}"/>
              </a:ext>
            </a:extLst>
          </p:cNvPr>
          <p:cNvSpPr>
            <a:spLocks noChangeArrowheads="1"/>
          </p:cNvSpPr>
          <p:nvPr/>
        </p:nvSpPr>
        <p:spPr bwMode="auto">
          <a:xfrm>
            <a:off x="2543175" y="18716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宋体" panose="02010600030101010101" pitchFamily="2" charset="-122"/>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宋体" panose="02010600030101010101" pitchFamily="2" charset="-122"/>
              </a:defRPr>
            </a:lvl2pPr>
            <a:lvl3pPr marL="1143000" indent="-228600">
              <a:spcBef>
                <a:spcPct val="20000"/>
              </a:spcBef>
              <a:buClr>
                <a:srgbClr val="E0752F"/>
              </a:buClr>
              <a:buSzPct val="60000"/>
              <a:buFont typeface="Wingdings" panose="05000000000000000000" pitchFamily="2" charset="2"/>
              <a:buChar char=""/>
              <a:defRPr sz="2400">
                <a:solidFill>
                  <a:schemeClr val="tx1"/>
                </a:solidFill>
                <a:latin typeface="Century Schoolbook" panose="02040604050505020304" pitchFamily="18" charset="0"/>
                <a:ea typeface="宋体" panose="02010600030101010101" pitchFamily="2" charset="-122"/>
              </a:defRPr>
            </a:lvl3pPr>
            <a:lvl4pPr marL="1600200" indent="-228600">
              <a:spcBef>
                <a:spcPct val="20000"/>
              </a:spcBef>
              <a:buClr>
                <a:srgbClr val="FEC3AE"/>
              </a:buClr>
              <a:buSzPct val="60000"/>
              <a:buFont typeface="Wingdings" panose="05000000000000000000" pitchFamily="2" charset="2"/>
              <a:buChar char=""/>
              <a:defRPr sz="2000">
                <a:solidFill>
                  <a:schemeClr val="tx1"/>
                </a:solidFill>
                <a:latin typeface="Century Schoolbook" panose="02040604050505020304" pitchFamily="18" charset="0"/>
                <a:ea typeface="宋体" panose="02010600030101010101" pitchFamily="2" charset="-122"/>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9pPr>
          </a:lstStyle>
          <a:p>
            <a:pPr eaLnBrk="1" hangingPunct="1">
              <a:spcBef>
                <a:spcPct val="0"/>
              </a:spcBef>
              <a:buClrTx/>
              <a:buSzTx/>
              <a:buFontTx/>
              <a:buNone/>
            </a:pPr>
            <a:endParaRPr lang="zh-CN" altLang="en-US">
              <a:latin typeface="Tahoma" panose="020B0604030504040204" pitchFamily="34" charset="0"/>
            </a:endParaRPr>
          </a:p>
        </p:txBody>
      </p:sp>
      <p:graphicFrame>
        <p:nvGraphicFramePr>
          <p:cNvPr id="2051" name="Object 5">
            <a:extLst>
              <a:ext uri="{FF2B5EF4-FFF2-40B4-BE49-F238E27FC236}">
                <a16:creationId xmlns:a16="http://schemas.microsoft.com/office/drawing/2014/main" id="{9E39BEBF-30C3-4455-A8F5-9C8E6FD4A014}"/>
              </a:ext>
            </a:extLst>
          </p:cNvPr>
          <p:cNvGraphicFramePr>
            <a:graphicFrameLocks noChangeAspect="1"/>
          </p:cNvGraphicFramePr>
          <p:nvPr/>
        </p:nvGraphicFramePr>
        <p:xfrm>
          <a:off x="179388" y="1196975"/>
          <a:ext cx="8137525" cy="5184775"/>
        </p:xfrm>
        <a:graphic>
          <a:graphicData uri="http://schemas.openxmlformats.org/presentationml/2006/ole">
            <mc:AlternateContent xmlns:mc="http://schemas.openxmlformats.org/markup-compatibility/2006">
              <mc:Choice xmlns:v="urn:schemas-microsoft-com:vml" Requires="v">
                <p:oleObj name="SmartDraw" r:id="rId2" imgW="3803904" imgH="3337560" progId="SmartDraw.2">
                  <p:embed/>
                </p:oleObj>
              </mc:Choice>
              <mc:Fallback>
                <p:oleObj name="SmartDraw" r:id="rId2" imgW="3803904" imgH="3337560" progId="SmartDraw.2">
                  <p:embed/>
                  <p:pic>
                    <p:nvPicPr>
                      <p:cNvPr id="0" name="Object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1196975"/>
                        <a:ext cx="8137525"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821" name="Rectangle 8">
            <a:extLst>
              <a:ext uri="{FF2B5EF4-FFF2-40B4-BE49-F238E27FC236}">
                <a16:creationId xmlns:a16="http://schemas.microsoft.com/office/drawing/2014/main" id="{3F2BADE2-9A40-497D-BC21-0A3D04FD396E}"/>
              </a:ext>
            </a:extLst>
          </p:cNvPr>
          <p:cNvSpPr>
            <a:spLocks noChangeArrowheads="1"/>
          </p:cNvSpPr>
          <p:nvPr/>
        </p:nvSpPr>
        <p:spPr bwMode="auto">
          <a:xfrm>
            <a:off x="2633663" y="1981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宋体" panose="02010600030101010101" pitchFamily="2" charset="-122"/>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宋体" panose="02010600030101010101" pitchFamily="2" charset="-122"/>
              </a:defRPr>
            </a:lvl2pPr>
            <a:lvl3pPr marL="1143000" indent="-228600">
              <a:spcBef>
                <a:spcPct val="20000"/>
              </a:spcBef>
              <a:buClr>
                <a:srgbClr val="E0752F"/>
              </a:buClr>
              <a:buSzPct val="60000"/>
              <a:buFont typeface="Wingdings" panose="05000000000000000000" pitchFamily="2" charset="2"/>
              <a:buChar char=""/>
              <a:defRPr sz="2400">
                <a:solidFill>
                  <a:schemeClr val="tx1"/>
                </a:solidFill>
                <a:latin typeface="Century Schoolbook" panose="02040604050505020304" pitchFamily="18" charset="0"/>
                <a:ea typeface="宋体" panose="02010600030101010101" pitchFamily="2" charset="-122"/>
              </a:defRPr>
            </a:lvl3pPr>
            <a:lvl4pPr marL="1600200" indent="-228600">
              <a:spcBef>
                <a:spcPct val="20000"/>
              </a:spcBef>
              <a:buClr>
                <a:srgbClr val="FEC3AE"/>
              </a:buClr>
              <a:buSzPct val="60000"/>
              <a:buFont typeface="Wingdings" panose="05000000000000000000" pitchFamily="2" charset="2"/>
              <a:buChar char=""/>
              <a:defRPr sz="2000">
                <a:solidFill>
                  <a:schemeClr val="tx1"/>
                </a:solidFill>
                <a:latin typeface="Century Schoolbook" panose="02040604050505020304" pitchFamily="18" charset="0"/>
                <a:ea typeface="宋体" panose="02010600030101010101" pitchFamily="2" charset="-122"/>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9pPr>
          </a:lstStyle>
          <a:p>
            <a:pPr eaLnBrk="1" hangingPunct="1">
              <a:spcBef>
                <a:spcPct val="0"/>
              </a:spcBef>
              <a:buClrTx/>
              <a:buSzTx/>
              <a:buFontTx/>
              <a:buNone/>
            </a:pPr>
            <a:endParaRPr lang="zh-CN" altLang="en-US">
              <a:latin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500" fill="hold"/>
                                        <p:tgtEl>
                                          <p:spTgt spid="2051"/>
                                        </p:tgtEl>
                                        <p:attrNameLst>
                                          <p:attrName>ppt_x</p:attrName>
                                        </p:attrNameLst>
                                      </p:cBhvr>
                                      <p:tavLst>
                                        <p:tav tm="0">
                                          <p:val>
                                            <p:strVal val="#ppt_x"/>
                                          </p:val>
                                        </p:tav>
                                        <p:tav tm="100000">
                                          <p:val>
                                            <p:strVal val="#ppt_x"/>
                                          </p:val>
                                        </p:tav>
                                      </p:tavLst>
                                    </p:anim>
                                    <p:anim calcmode="lin" valueType="num">
                                      <p:cBhvr additive="base">
                                        <p:cTn id="8"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9">
            <a:extLst>
              <a:ext uri="{FF2B5EF4-FFF2-40B4-BE49-F238E27FC236}">
                <a16:creationId xmlns:a16="http://schemas.microsoft.com/office/drawing/2014/main" id="{DF0A1C36-9CA5-4C7D-A174-429F17EE3856}"/>
              </a:ext>
            </a:extLst>
          </p:cNvPr>
          <p:cNvGraphicFramePr>
            <a:graphicFrameLocks noChangeAspect="1"/>
          </p:cNvGraphicFramePr>
          <p:nvPr>
            <p:extLst>
              <p:ext uri="{D42A27DB-BD31-4B8C-83A1-F6EECF244321}">
                <p14:modId xmlns:p14="http://schemas.microsoft.com/office/powerpoint/2010/main" val="2833047373"/>
              </p:ext>
            </p:extLst>
          </p:nvPr>
        </p:nvGraphicFramePr>
        <p:xfrm>
          <a:off x="395536" y="1196752"/>
          <a:ext cx="7793038" cy="5407025"/>
        </p:xfrm>
        <a:graphic>
          <a:graphicData uri="http://schemas.openxmlformats.org/presentationml/2006/ole">
            <mc:AlternateContent xmlns:mc="http://schemas.openxmlformats.org/markup-compatibility/2006">
              <mc:Choice xmlns:v="urn:schemas-microsoft-com:vml" Requires="v">
                <p:oleObj r:id="rId2" imgW="3803904" imgH="3337560" progId="SmartDraw.2">
                  <p:embed/>
                </p:oleObj>
              </mc:Choice>
              <mc:Fallback>
                <p:oleObj r:id="rId2" imgW="3803904" imgH="3337560" progId="SmartDraw.2">
                  <p:embed/>
                  <p:pic>
                    <p:nvPicPr>
                      <p:cNvPr id="0" name="Object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196752"/>
                        <a:ext cx="7793038" cy="540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7">
            <a:extLst>
              <a:ext uri="{FF2B5EF4-FFF2-40B4-BE49-F238E27FC236}">
                <a16:creationId xmlns:a16="http://schemas.microsoft.com/office/drawing/2014/main" id="{3E6CD082-9757-48D9-A32D-2219C73172DD}"/>
              </a:ext>
            </a:extLst>
          </p:cNvPr>
          <p:cNvGraphicFramePr>
            <a:graphicFrameLocks noGrp="1" noChangeAspect="1"/>
          </p:cNvGraphicFramePr>
          <p:nvPr>
            <p:ph type="clipArt" sz="half" idx="2"/>
          </p:nvPr>
        </p:nvGraphicFramePr>
        <p:xfrm>
          <a:off x="560388" y="549275"/>
          <a:ext cx="8023225" cy="5634038"/>
        </p:xfrm>
        <a:graphic>
          <a:graphicData uri="http://schemas.openxmlformats.org/presentationml/2006/ole">
            <mc:AlternateContent xmlns:mc="http://schemas.openxmlformats.org/markup-compatibility/2006">
              <mc:Choice xmlns:v="urn:schemas-microsoft-com:vml" Requires="v">
                <p:oleObj r:id="rId2" imgW="3803904" imgH="3337560" progId="SmartDraw.2">
                  <p:embed/>
                </p:oleObj>
              </mc:Choice>
              <mc:Fallback>
                <p:oleObj r:id="rId2" imgW="3803904" imgH="3337560" progId="SmartDraw.2">
                  <p:embed/>
                  <p:pic>
                    <p:nvPicPr>
                      <p:cNvPr id="0" name="Object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388" y="549275"/>
                        <a:ext cx="8023225" cy="563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6867" name="Rectangle 6">
            <a:extLst>
              <a:ext uri="{FF2B5EF4-FFF2-40B4-BE49-F238E27FC236}">
                <a16:creationId xmlns:a16="http://schemas.microsoft.com/office/drawing/2014/main" id="{55541A9A-3CB3-4117-AFAE-CDB166FB990C}"/>
              </a:ext>
            </a:extLst>
          </p:cNvPr>
          <p:cNvSpPr>
            <a:spLocks noChangeArrowheads="1"/>
          </p:cNvSpPr>
          <p:nvPr/>
        </p:nvSpPr>
        <p:spPr bwMode="auto">
          <a:xfrm>
            <a:off x="2362200" y="17335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宋体" panose="02010600030101010101" pitchFamily="2" charset="-122"/>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宋体" panose="02010600030101010101" pitchFamily="2" charset="-122"/>
              </a:defRPr>
            </a:lvl2pPr>
            <a:lvl3pPr marL="1143000" indent="-228600">
              <a:spcBef>
                <a:spcPct val="20000"/>
              </a:spcBef>
              <a:buClr>
                <a:srgbClr val="E0752F"/>
              </a:buClr>
              <a:buSzPct val="60000"/>
              <a:buFont typeface="Wingdings" panose="05000000000000000000" pitchFamily="2" charset="2"/>
              <a:buChar char=""/>
              <a:defRPr sz="2400">
                <a:solidFill>
                  <a:schemeClr val="tx1"/>
                </a:solidFill>
                <a:latin typeface="Century Schoolbook" panose="02040604050505020304" pitchFamily="18" charset="0"/>
                <a:ea typeface="宋体" panose="02010600030101010101" pitchFamily="2" charset="-122"/>
              </a:defRPr>
            </a:lvl3pPr>
            <a:lvl4pPr marL="1600200" indent="-228600">
              <a:spcBef>
                <a:spcPct val="20000"/>
              </a:spcBef>
              <a:buClr>
                <a:srgbClr val="FEC3AE"/>
              </a:buClr>
              <a:buSzPct val="60000"/>
              <a:buFont typeface="Wingdings" panose="05000000000000000000" pitchFamily="2" charset="2"/>
              <a:buChar char=""/>
              <a:defRPr sz="2000">
                <a:solidFill>
                  <a:schemeClr val="tx1"/>
                </a:solidFill>
                <a:latin typeface="Century Schoolbook" panose="02040604050505020304" pitchFamily="18" charset="0"/>
                <a:ea typeface="宋体" panose="02010600030101010101" pitchFamily="2" charset="-122"/>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9pPr>
          </a:lstStyle>
          <a:p>
            <a:pPr eaLnBrk="1" hangingPunct="1">
              <a:spcBef>
                <a:spcPct val="0"/>
              </a:spcBef>
              <a:buClrTx/>
              <a:buSzTx/>
              <a:buFontTx/>
              <a:buNone/>
            </a:pPr>
            <a:endParaRPr lang="zh-CN" altLang="en-US">
              <a:latin typeface="Tahoma" panose="020B0604030504040204" pitchFamily="34" charset="0"/>
            </a:endParaRPr>
          </a:p>
        </p:txBody>
      </p:sp>
      <p:sp>
        <p:nvSpPr>
          <p:cNvPr id="36868" name="灯片编号占位符 5">
            <a:extLst>
              <a:ext uri="{FF2B5EF4-FFF2-40B4-BE49-F238E27FC236}">
                <a16:creationId xmlns:a16="http://schemas.microsoft.com/office/drawing/2014/main" id="{5303B881-10F7-4F5E-88A6-4BBA2CFF45D2}"/>
              </a:ext>
            </a:extLst>
          </p:cNvPr>
          <p:cNvSpPr txBox="1">
            <a:spLocks noGrp="1"/>
          </p:cNvSpPr>
          <p:nvPr/>
        </p:nvSpPr>
        <p:spPr bwMode="auto">
          <a:xfrm>
            <a:off x="8129588" y="5734050"/>
            <a:ext cx="60960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宋体" panose="02010600030101010101" pitchFamily="2" charset="-122"/>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宋体" panose="02010600030101010101" pitchFamily="2" charset="-122"/>
              </a:defRPr>
            </a:lvl2pPr>
            <a:lvl3pPr marL="1143000" indent="-228600">
              <a:spcBef>
                <a:spcPct val="20000"/>
              </a:spcBef>
              <a:buClr>
                <a:srgbClr val="E0752F"/>
              </a:buClr>
              <a:buSzPct val="60000"/>
              <a:buFont typeface="Wingdings" panose="05000000000000000000" pitchFamily="2" charset="2"/>
              <a:buChar char=""/>
              <a:defRPr sz="2400">
                <a:solidFill>
                  <a:schemeClr val="tx1"/>
                </a:solidFill>
                <a:latin typeface="Century Schoolbook" panose="02040604050505020304" pitchFamily="18" charset="0"/>
                <a:ea typeface="宋体" panose="02010600030101010101" pitchFamily="2" charset="-122"/>
              </a:defRPr>
            </a:lvl3pPr>
            <a:lvl4pPr marL="1600200" indent="-228600">
              <a:spcBef>
                <a:spcPct val="20000"/>
              </a:spcBef>
              <a:buClr>
                <a:srgbClr val="FEC3AE"/>
              </a:buClr>
              <a:buSzPct val="60000"/>
              <a:buFont typeface="Wingdings" panose="05000000000000000000" pitchFamily="2" charset="2"/>
              <a:buChar char=""/>
              <a:defRPr sz="2000">
                <a:solidFill>
                  <a:schemeClr val="tx1"/>
                </a:solidFill>
                <a:latin typeface="Century Schoolbook" panose="02040604050505020304" pitchFamily="18" charset="0"/>
                <a:ea typeface="宋体" panose="02010600030101010101" pitchFamily="2" charset="-122"/>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9pPr>
          </a:lstStyle>
          <a:p>
            <a:pPr algn="ctr" eaLnBrk="1" hangingPunct="1">
              <a:spcBef>
                <a:spcPct val="0"/>
              </a:spcBef>
              <a:buClrTx/>
              <a:buSzTx/>
              <a:buFontTx/>
              <a:buNone/>
            </a:pPr>
            <a:fld id="{3ADEB026-4A10-410C-AFD1-043C3EE6230A}" type="slidenum">
              <a:rPr kumimoji="0" lang="en-US" altLang="zh-CN" sz="1400" b="1">
                <a:solidFill>
                  <a:srgbClr val="FFFFFF"/>
                </a:solidFill>
                <a:latin typeface="Tahoma" panose="020B0604030504040204" pitchFamily="34" charset="0"/>
              </a:rPr>
              <a:pPr algn="ctr" eaLnBrk="1" hangingPunct="1">
                <a:spcBef>
                  <a:spcPct val="0"/>
                </a:spcBef>
                <a:buClrTx/>
                <a:buSzTx/>
                <a:buFontTx/>
                <a:buNone/>
              </a:pPr>
              <a:t>17</a:t>
            </a:fld>
            <a:endParaRPr kumimoji="0" lang="en-US" altLang="zh-CN" sz="1400" b="1">
              <a:solidFill>
                <a:srgbClr val="FFFFFF"/>
              </a:solidFill>
              <a:latin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ppt_x"/>
                                          </p:val>
                                        </p:tav>
                                        <p:tav tm="100000">
                                          <p:val>
                                            <p:strVal val="#ppt_x"/>
                                          </p:val>
                                        </p:tav>
                                      </p:tavLst>
                                    </p:anim>
                                    <p:anim calcmode="lin" valueType="num">
                                      <p:cBhvr additive="base">
                                        <p:cTn id="8"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111ED7F-9C16-4AC9-8066-B600058BDA08}"/>
              </a:ext>
            </a:extLst>
          </p:cNvPr>
          <p:cNvSpPr>
            <a:spLocks noGrp="1"/>
          </p:cNvSpPr>
          <p:nvPr>
            <p:ph type="title"/>
          </p:nvPr>
        </p:nvSpPr>
        <p:spPr>
          <a:xfrm>
            <a:off x="457200" y="274638"/>
            <a:ext cx="8186738" cy="1143000"/>
          </a:xfrm>
        </p:spPr>
        <p:txBody>
          <a:bodyPr/>
          <a:lstStyle/>
          <a:p>
            <a:pPr>
              <a:defRPr/>
            </a:pPr>
            <a:r>
              <a:rPr lang="zh-CN" altLang="en-US" dirty="0"/>
              <a:t>财政性教育经费（</a:t>
            </a:r>
            <a:r>
              <a:rPr lang="en-US" altLang="zh-CN" dirty="0"/>
              <a:t>1993</a:t>
            </a:r>
            <a:r>
              <a:rPr lang="zh-CN" altLang="en-US" dirty="0"/>
              <a:t>年</a:t>
            </a:r>
            <a:r>
              <a:rPr lang="en-US" altLang="zh-CN" dirty="0"/>
              <a:t>《</a:t>
            </a:r>
            <a:r>
              <a:rPr lang="zh-CN" altLang="en-US" dirty="0"/>
              <a:t>中国教育改革和发展纲要</a:t>
            </a:r>
            <a:r>
              <a:rPr lang="en-US" altLang="zh-CN" dirty="0"/>
              <a:t>》</a:t>
            </a:r>
            <a:r>
              <a:rPr lang="zh-CN" altLang="en-US" dirty="0"/>
              <a:t>提出的教育经费占</a:t>
            </a:r>
            <a:r>
              <a:rPr lang="en-US" altLang="zh-CN" dirty="0"/>
              <a:t>GDP</a:t>
            </a:r>
            <a:r>
              <a:rPr lang="zh-CN" altLang="en-US" dirty="0"/>
              <a:t>比例达到</a:t>
            </a:r>
            <a:r>
              <a:rPr lang="en-US" altLang="zh-CN" dirty="0"/>
              <a:t>4%</a:t>
            </a:r>
            <a:r>
              <a:rPr lang="zh-CN" altLang="en-US" dirty="0"/>
              <a:t>）</a:t>
            </a:r>
          </a:p>
        </p:txBody>
      </p:sp>
      <p:pic>
        <p:nvPicPr>
          <p:cNvPr id="7" name="Picture 11" descr="http://img.chyxx.com/2016/08/20160822153848vu_m.png">
            <a:extLst>
              <a:ext uri="{FF2B5EF4-FFF2-40B4-BE49-F238E27FC236}">
                <a16:creationId xmlns:a16="http://schemas.microsoft.com/office/drawing/2014/main" id="{C37120D6-6BBB-4D4C-89C8-322DBB7E03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988840"/>
            <a:ext cx="8380588" cy="4320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FE12AB28-0691-46D0-9390-E05837812C53}"/>
              </a:ext>
            </a:extLst>
          </p:cNvPr>
          <p:cNvSpPr>
            <a:spLocks noGrp="1" noChangeArrowheads="1"/>
          </p:cNvSpPr>
          <p:nvPr>
            <p:ph type="title"/>
          </p:nvPr>
        </p:nvSpPr>
        <p:spPr>
          <a:xfrm>
            <a:off x="457200" y="115888"/>
            <a:ext cx="7467600" cy="509587"/>
          </a:xfrm>
        </p:spPr>
        <p:txBody>
          <a:bodyPr>
            <a:normAutofit fontScale="90000"/>
          </a:bodyPr>
          <a:lstStyle/>
          <a:p>
            <a:pPr eaLnBrk="1" fontAlgn="auto" hangingPunct="1">
              <a:spcAft>
                <a:spcPts val="0"/>
              </a:spcAft>
              <a:defRPr/>
            </a:pPr>
            <a:r>
              <a:rPr lang="en-US" altLang="zh-CN" dirty="0">
                <a:latin typeface="+mj-ea"/>
              </a:rPr>
              <a:t>1.3.2  </a:t>
            </a:r>
            <a:r>
              <a:rPr lang="zh-CN" altLang="en-US" dirty="0">
                <a:latin typeface="+mj-ea"/>
              </a:rPr>
              <a:t>科研支出</a:t>
            </a:r>
          </a:p>
        </p:txBody>
      </p:sp>
      <p:sp>
        <p:nvSpPr>
          <p:cNvPr id="33795" name="Rectangle 3">
            <a:extLst>
              <a:ext uri="{FF2B5EF4-FFF2-40B4-BE49-F238E27FC236}">
                <a16:creationId xmlns:a16="http://schemas.microsoft.com/office/drawing/2014/main" id="{B4AD35F0-9455-4227-8973-5FAEF1B7997A}"/>
              </a:ext>
            </a:extLst>
          </p:cNvPr>
          <p:cNvSpPr>
            <a:spLocks noGrp="1" noChangeArrowheads="1"/>
          </p:cNvSpPr>
          <p:nvPr>
            <p:ph sz="quarter" idx="1"/>
          </p:nvPr>
        </p:nvSpPr>
        <p:spPr>
          <a:xfrm>
            <a:off x="323850" y="836613"/>
            <a:ext cx="8496300" cy="4829175"/>
          </a:xfrm>
        </p:spPr>
        <p:txBody>
          <a:bodyPr/>
          <a:lstStyle/>
          <a:p>
            <a:pPr>
              <a:defRPr/>
            </a:pPr>
            <a:r>
              <a:rPr lang="zh-CN" altLang="en-US" dirty="0">
                <a:solidFill>
                  <a:srgbClr val="000000"/>
                </a:solidFill>
                <a:latin typeface="+mj-ea"/>
                <a:ea typeface="+mj-ea"/>
              </a:rPr>
              <a:t>材料：</a:t>
            </a:r>
            <a:r>
              <a:rPr lang="zh-CN" altLang="en-US" dirty="0">
                <a:latin typeface="+mj-ea"/>
                <a:ea typeface="+mj-ea"/>
              </a:rPr>
              <a:t>思略特咨询公司</a:t>
            </a:r>
            <a:r>
              <a:rPr lang="en-US" altLang="zh-CN" dirty="0">
                <a:latin typeface="+mj-ea"/>
                <a:ea typeface="+mj-ea"/>
              </a:rPr>
              <a:t>2018</a:t>
            </a:r>
            <a:r>
              <a:rPr lang="zh-CN" altLang="en-US" dirty="0">
                <a:latin typeface="+mj-ea"/>
                <a:ea typeface="+mj-ea"/>
              </a:rPr>
              <a:t>年发布的报告显示，</a:t>
            </a:r>
            <a:r>
              <a:rPr lang="en-US" altLang="zh-CN" dirty="0">
                <a:latin typeface="+mj-ea"/>
                <a:ea typeface="+mj-ea"/>
              </a:rPr>
              <a:t>2018 </a:t>
            </a:r>
            <a:r>
              <a:rPr lang="zh-CN" altLang="en-US" dirty="0">
                <a:latin typeface="+mj-ea"/>
                <a:ea typeface="+mj-ea"/>
              </a:rPr>
              <a:t>年全球创新 </a:t>
            </a:r>
            <a:r>
              <a:rPr lang="en-US" altLang="zh-CN" dirty="0">
                <a:latin typeface="+mj-ea"/>
                <a:ea typeface="+mj-ea"/>
              </a:rPr>
              <a:t>1000</a:t>
            </a:r>
            <a:r>
              <a:rPr lang="zh-CN" altLang="en-US" dirty="0">
                <a:latin typeface="+mj-ea"/>
                <a:ea typeface="+mj-ea"/>
              </a:rPr>
              <a:t>强的研发支出总额上升了</a:t>
            </a:r>
            <a:r>
              <a:rPr lang="en-US" altLang="zh-CN" dirty="0">
                <a:latin typeface="+mj-ea"/>
                <a:ea typeface="+mj-ea"/>
              </a:rPr>
              <a:t>11.4%</a:t>
            </a:r>
            <a:r>
              <a:rPr lang="zh-CN" altLang="en-US" dirty="0">
                <a:latin typeface="+mj-ea"/>
                <a:ea typeface="+mj-ea"/>
              </a:rPr>
              <a:t>，达到</a:t>
            </a:r>
            <a:r>
              <a:rPr lang="en-US" altLang="zh-CN" dirty="0">
                <a:latin typeface="+mj-ea"/>
                <a:ea typeface="+mj-ea"/>
              </a:rPr>
              <a:t>7820</a:t>
            </a:r>
            <a:r>
              <a:rPr lang="zh-CN" altLang="en-US" dirty="0">
                <a:latin typeface="+mj-ea"/>
                <a:ea typeface="+mj-ea"/>
              </a:rPr>
              <a:t>亿美元。中国企业研发支出增长</a:t>
            </a:r>
            <a:r>
              <a:rPr lang="en-US" altLang="zh-CN" dirty="0">
                <a:latin typeface="+mj-ea"/>
                <a:ea typeface="+mj-ea"/>
              </a:rPr>
              <a:t>34.4%</a:t>
            </a:r>
            <a:r>
              <a:rPr lang="zh-CN" altLang="en-US" dirty="0">
                <a:latin typeface="+mj-ea"/>
                <a:ea typeface="+mj-ea"/>
              </a:rPr>
              <a:t>，达到</a:t>
            </a:r>
            <a:r>
              <a:rPr lang="en-US" altLang="zh-CN" dirty="0">
                <a:latin typeface="+mj-ea"/>
                <a:ea typeface="+mj-ea"/>
              </a:rPr>
              <a:t>600.8 </a:t>
            </a:r>
            <a:r>
              <a:rPr lang="zh-CN" altLang="en-US" dirty="0">
                <a:latin typeface="+mj-ea"/>
                <a:ea typeface="+mj-ea"/>
              </a:rPr>
              <a:t>亿美元，增幅领跑全球。研究显示，全球各地区的研发支出都出现了增长，其中最引人注目的是中国和欧洲，分别增长 </a:t>
            </a:r>
            <a:r>
              <a:rPr lang="en-US" altLang="zh-CN" dirty="0">
                <a:latin typeface="+mj-ea"/>
                <a:ea typeface="+mj-ea"/>
              </a:rPr>
              <a:t>34.4%</a:t>
            </a:r>
            <a:r>
              <a:rPr lang="zh-CN" altLang="en-US" dirty="0">
                <a:latin typeface="+mj-ea"/>
                <a:ea typeface="+mj-ea"/>
              </a:rPr>
              <a:t>和</a:t>
            </a:r>
            <a:r>
              <a:rPr lang="en-US" altLang="zh-CN" dirty="0">
                <a:latin typeface="+mj-ea"/>
                <a:ea typeface="+mj-ea"/>
              </a:rPr>
              <a:t>14%</a:t>
            </a:r>
            <a:r>
              <a:rPr lang="zh-CN" altLang="en-US" dirty="0">
                <a:latin typeface="+mj-ea"/>
                <a:ea typeface="+mj-ea"/>
              </a:rPr>
              <a:t>，增幅最明显。北美和日本的研发支出增幅维持了个位数，分别为</a:t>
            </a:r>
            <a:r>
              <a:rPr lang="en-US" altLang="zh-CN" dirty="0">
                <a:latin typeface="+mj-ea"/>
                <a:ea typeface="+mj-ea"/>
              </a:rPr>
              <a:t>7.8%</a:t>
            </a:r>
            <a:r>
              <a:rPr lang="zh-CN" altLang="en-US" dirty="0">
                <a:latin typeface="+mj-ea"/>
                <a:ea typeface="+mj-ea"/>
              </a:rPr>
              <a:t>和 </a:t>
            </a:r>
            <a:r>
              <a:rPr lang="en-US" altLang="zh-CN" dirty="0">
                <a:latin typeface="+mj-ea"/>
                <a:ea typeface="+mj-ea"/>
              </a:rPr>
              <a:t>9.3%</a:t>
            </a:r>
            <a:r>
              <a:rPr lang="zh-CN" altLang="en-US" dirty="0">
                <a:latin typeface="+mj-ea"/>
                <a:ea typeface="+mj-ea"/>
              </a:rPr>
              <a:t>。在中国企业方面，中国研发支出占创新</a:t>
            </a:r>
            <a:r>
              <a:rPr lang="en-US" altLang="zh-CN" dirty="0">
                <a:latin typeface="+mj-ea"/>
                <a:ea typeface="+mj-ea"/>
              </a:rPr>
              <a:t>1000 </a:t>
            </a:r>
            <a:r>
              <a:rPr lang="zh-CN" altLang="en-US" dirty="0">
                <a:latin typeface="+mj-ea"/>
                <a:ea typeface="+mj-ea"/>
              </a:rPr>
              <a:t>强研发总支出的比重从去年的</a:t>
            </a:r>
            <a:r>
              <a:rPr lang="en-US" altLang="zh-CN" dirty="0">
                <a:latin typeface="+mj-ea"/>
                <a:ea typeface="+mj-ea"/>
              </a:rPr>
              <a:t>6.4%</a:t>
            </a:r>
            <a:r>
              <a:rPr lang="zh-CN" altLang="en-US" dirty="0">
                <a:latin typeface="+mj-ea"/>
                <a:ea typeface="+mj-ea"/>
              </a:rPr>
              <a:t>上升至</a:t>
            </a:r>
            <a:r>
              <a:rPr lang="en-US" altLang="zh-CN" dirty="0">
                <a:latin typeface="+mj-ea"/>
                <a:ea typeface="+mj-ea"/>
              </a:rPr>
              <a:t>7.8%</a:t>
            </a:r>
            <a:r>
              <a:rPr lang="zh-CN" altLang="en-US" dirty="0">
                <a:latin typeface="+mj-ea"/>
                <a:ea typeface="+mj-ea"/>
              </a:rPr>
              <a:t>。入选的中国企业数量由 </a:t>
            </a:r>
            <a:r>
              <a:rPr lang="en-US" altLang="zh-CN" dirty="0">
                <a:latin typeface="+mj-ea"/>
                <a:ea typeface="+mj-ea"/>
              </a:rPr>
              <a:t>125 </a:t>
            </a:r>
            <a:r>
              <a:rPr lang="zh-CN" altLang="en-US" dirty="0">
                <a:latin typeface="+mj-ea"/>
                <a:ea typeface="+mj-ea"/>
              </a:rPr>
              <a:t>家增加为</a:t>
            </a:r>
            <a:r>
              <a:rPr lang="en-US" altLang="zh-CN" dirty="0">
                <a:latin typeface="+mj-ea"/>
                <a:ea typeface="+mj-ea"/>
              </a:rPr>
              <a:t>145 </a:t>
            </a:r>
            <a:r>
              <a:rPr lang="zh-CN" altLang="en-US" dirty="0">
                <a:latin typeface="+mj-ea"/>
                <a:ea typeface="+mj-ea"/>
              </a:rPr>
              <a:t>家。阿里巴巴连续第三年蝉联中国企业研发支出榜首，研发支出为 </a:t>
            </a:r>
            <a:r>
              <a:rPr lang="en-US" altLang="zh-CN" dirty="0">
                <a:latin typeface="+mj-ea"/>
                <a:ea typeface="+mj-ea"/>
              </a:rPr>
              <a:t>36 </a:t>
            </a:r>
            <a:r>
              <a:rPr lang="zh-CN" altLang="en-US" dirty="0">
                <a:latin typeface="+mj-ea"/>
                <a:ea typeface="+mj-ea"/>
              </a:rPr>
              <a:t>亿美元。</a:t>
            </a:r>
            <a:endParaRPr lang="en-US" altLang="zh-CN" dirty="0">
              <a:latin typeface="+mj-ea"/>
              <a:ea typeface="+mj-ea"/>
            </a:endParaRPr>
          </a:p>
          <a:p>
            <a:pPr>
              <a:defRPr/>
            </a:pPr>
            <a:r>
              <a:rPr lang="zh-CN" altLang="en-US" dirty="0">
                <a:latin typeface="+mj-ea"/>
                <a:ea typeface="+mj-ea"/>
              </a:rPr>
              <a:t>资料来源：</a:t>
            </a:r>
            <a:r>
              <a:rPr lang="en-US" altLang="zh-CN" dirty="0">
                <a:latin typeface="+mj-ea"/>
                <a:ea typeface="+mj-ea"/>
              </a:rPr>
              <a:t> https://baijiahao.baidu.com/s?id=1615998842968284970&amp;wfr=spider&amp;for=pc</a:t>
            </a:r>
          </a:p>
          <a:p>
            <a:pPr algn="just" eaLnBrk="1" hangingPunct="1">
              <a:defRPr/>
            </a:pPr>
            <a:r>
              <a:rPr lang="zh-CN" altLang="en-US" dirty="0">
                <a:solidFill>
                  <a:srgbClr val="000000"/>
                </a:solidFill>
                <a:latin typeface="+mj-ea"/>
                <a:ea typeface="+mj-ea"/>
              </a:rPr>
              <a:t>思考：科研支出应该是企业投入，还是政府投入？</a:t>
            </a:r>
            <a:endParaRPr lang="zh-CN" altLang="en-US" dirty="0">
              <a:solidFill>
                <a:srgbClr val="000000"/>
              </a:solidFill>
              <a:latin typeface="+mj-ea"/>
              <a:ea typeface="+mj-ea"/>
              <a:cs typeface="Arial Unicode MS" pitchFamily="34" charset="-122"/>
            </a:endParaRPr>
          </a:p>
          <a:p>
            <a:pPr algn="just" eaLnBrk="1" hangingPunct="1">
              <a:defRPr/>
            </a:pPr>
            <a:endParaRPr lang="zh-CN" altLang="en-US" dirty="0">
              <a:solidFill>
                <a:srgbClr val="000000"/>
              </a:solidFill>
              <a:latin typeface="+mj-ea"/>
              <a:ea typeface="+mj-ea"/>
              <a:cs typeface="Arial Unicode MS"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animEffect transition="in" filter="fade">
                                      <p:cBhvr>
                                        <p:cTn id="7" dur="2000"/>
                                        <p:tgtEl>
                                          <p:spTgt spid="337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3795">
                                            <p:txEl>
                                              <p:pRg st="1" end="1"/>
                                            </p:txEl>
                                          </p:spTgt>
                                        </p:tgtEl>
                                        <p:attrNameLst>
                                          <p:attrName>style.visibility</p:attrName>
                                        </p:attrNameLst>
                                      </p:cBhvr>
                                      <p:to>
                                        <p:strVal val="visible"/>
                                      </p:to>
                                    </p:set>
                                    <p:animEffect transition="in" filter="fade">
                                      <p:cBhvr>
                                        <p:cTn id="12" dur="2000"/>
                                        <p:tgtEl>
                                          <p:spTgt spid="3379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3795">
                                            <p:txEl>
                                              <p:pRg st="2" end="2"/>
                                            </p:txEl>
                                          </p:spTgt>
                                        </p:tgtEl>
                                        <p:attrNameLst>
                                          <p:attrName>style.visibility</p:attrName>
                                        </p:attrNameLst>
                                      </p:cBhvr>
                                      <p:to>
                                        <p:strVal val="visible"/>
                                      </p:to>
                                    </p:set>
                                    <p:animEffect transition="in" filter="fade">
                                      <p:cBhvr>
                                        <p:cTn id="17" dur="2000"/>
                                        <p:tgtEl>
                                          <p:spTgt spid="337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C1996301-8D2E-4D59-9224-3DB22523930D}"/>
              </a:ext>
            </a:extLst>
          </p:cNvPr>
          <p:cNvSpPr>
            <a:spLocks noGrp="1" noChangeArrowheads="1"/>
          </p:cNvSpPr>
          <p:nvPr>
            <p:ph type="title"/>
          </p:nvPr>
        </p:nvSpPr>
        <p:spPr>
          <a:xfrm>
            <a:off x="604838" y="980728"/>
            <a:ext cx="7467600" cy="725488"/>
          </a:xfrm>
        </p:spPr>
        <p:txBody>
          <a:bodyPr/>
          <a:lstStyle/>
          <a:p>
            <a:pPr eaLnBrk="1" fontAlgn="auto" hangingPunct="1">
              <a:spcAft>
                <a:spcPts val="0"/>
              </a:spcAft>
              <a:defRPr/>
            </a:pPr>
            <a:r>
              <a:rPr lang="en-US" altLang="zh-CN" dirty="0">
                <a:latin typeface="+mj-ea"/>
              </a:rPr>
              <a:t>1.</a:t>
            </a:r>
            <a:r>
              <a:rPr lang="zh-CN" altLang="en-US" dirty="0">
                <a:latin typeface="+mj-ea"/>
              </a:rPr>
              <a:t>购买性支出</a:t>
            </a:r>
          </a:p>
        </p:txBody>
      </p:sp>
      <p:sp>
        <p:nvSpPr>
          <p:cNvPr id="18435" name="Rectangle 3">
            <a:extLst>
              <a:ext uri="{FF2B5EF4-FFF2-40B4-BE49-F238E27FC236}">
                <a16:creationId xmlns:a16="http://schemas.microsoft.com/office/drawing/2014/main" id="{6B6C6128-A175-4059-BAFF-A794BF1BFA19}"/>
              </a:ext>
            </a:extLst>
          </p:cNvPr>
          <p:cNvSpPr>
            <a:spLocks noGrp="1"/>
          </p:cNvSpPr>
          <p:nvPr>
            <p:ph sz="quarter" idx="1"/>
          </p:nvPr>
        </p:nvSpPr>
        <p:spPr>
          <a:xfrm>
            <a:off x="604838" y="2107406"/>
            <a:ext cx="7615238" cy="2643187"/>
          </a:xfrm>
        </p:spPr>
        <p:txBody>
          <a:bodyPr/>
          <a:lstStyle/>
          <a:p>
            <a:pPr algn="just" eaLnBrk="1" hangingPunct="1">
              <a:lnSpc>
                <a:spcPct val="150000"/>
              </a:lnSpc>
            </a:pPr>
            <a:r>
              <a:rPr lang="zh-CN" altLang="en-US" dirty="0">
                <a:latin typeface="华文楷体" panose="02010600040101010101" pitchFamily="2" charset="-122"/>
                <a:ea typeface="华文楷体" panose="02010600040101010101" pitchFamily="2" charset="-122"/>
              </a:rPr>
              <a:t>购买性支出是指政府按照</a:t>
            </a:r>
            <a:r>
              <a:rPr lang="zh-CN" altLang="en-US" b="1" dirty="0">
                <a:latin typeface="华文楷体" panose="02010600040101010101" pitchFamily="2" charset="-122"/>
                <a:ea typeface="华文楷体" panose="02010600040101010101" pitchFamily="2" charset="-122"/>
              </a:rPr>
              <a:t>等价交换原则</a:t>
            </a:r>
            <a:r>
              <a:rPr lang="zh-CN" altLang="en-US" dirty="0">
                <a:latin typeface="华文楷体" panose="02010600040101010101" pitchFamily="2" charset="-122"/>
                <a:ea typeface="华文楷体" panose="02010600040101010101" pitchFamily="2" charset="-122"/>
              </a:rPr>
              <a:t>购买产品和劳务，以便向公众提供各种公共产品和服务的支出。</a:t>
            </a:r>
          </a:p>
          <a:p>
            <a:pPr algn="just" eaLnBrk="1" hangingPunct="1">
              <a:lnSpc>
                <a:spcPct val="150000"/>
              </a:lnSpc>
            </a:pPr>
            <a:r>
              <a:rPr lang="zh-CN" altLang="en-US" dirty="0">
                <a:latin typeface="华文楷体" panose="02010600040101010101" pitchFamily="2" charset="-122"/>
                <a:ea typeface="华文楷体" panose="02010600040101010101" pitchFamily="2" charset="-122"/>
              </a:rPr>
              <a:t>包括两个部分：</a:t>
            </a:r>
            <a:endParaRPr lang="en-US" altLang="zh-CN" dirty="0">
              <a:latin typeface="华文楷体" panose="02010600040101010101" pitchFamily="2" charset="-122"/>
              <a:ea typeface="华文楷体" panose="02010600040101010101" pitchFamily="2" charset="-122"/>
            </a:endParaRPr>
          </a:p>
          <a:p>
            <a:pPr lvl="1" algn="just" eaLnBrk="1" hangingPunct="1">
              <a:lnSpc>
                <a:spcPct val="150000"/>
              </a:lnSpc>
              <a:buFont typeface="Wingdings" panose="05000000000000000000" pitchFamily="2" charset="2"/>
              <a:buChar char="Ø"/>
            </a:pPr>
            <a:r>
              <a:rPr lang="zh-CN" altLang="en-US" dirty="0">
                <a:latin typeface="华文楷体" panose="02010600040101010101" pitchFamily="2" charset="-122"/>
                <a:ea typeface="华文楷体" panose="02010600040101010101" pitchFamily="2" charset="-122"/>
              </a:rPr>
              <a:t>①日常行政事务活动</a:t>
            </a:r>
            <a:endParaRPr lang="en-US" altLang="zh-CN" dirty="0">
              <a:latin typeface="华文楷体" panose="02010600040101010101" pitchFamily="2" charset="-122"/>
              <a:ea typeface="华文楷体" panose="02010600040101010101" pitchFamily="2" charset="-122"/>
            </a:endParaRPr>
          </a:p>
          <a:p>
            <a:pPr lvl="1" algn="just" eaLnBrk="1" hangingPunct="1">
              <a:lnSpc>
                <a:spcPct val="150000"/>
              </a:lnSpc>
              <a:buFont typeface="Wingdings" panose="05000000000000000000" pitchFamily="2" charset="2"/>
              <a:buChar char="Ø"/>
            </a:pPr>
            <a:r>
              <a:rPr lang="zh-CN" altLang="en-US" dirty="0">
                <a:latin typeface="华文楷体" panose="02010600040101010101" pitchFamily="2" charset="-122"/>
                <a:ea typeface="华文楷体" panose="02010600040101010101" pitchFamily="2" charset="-122"/>
              </a:rPr>
              <a:t>②公共投资的支出</a:t>
            </a:r>
            <a:endParaRPr lang="en-US" altLang="zh-CN" dirty="0">
              <a:latin typeface="华文楷体" panose="02010600040101010101" pitchFamily="2" charset="-122"/>
              <a:ea typeface="华文楷体" panose="02010600040101010101" pitchFamily="2" charset="-122"/>
            </a:endParaRPr>
          </a:p>
          <a:p>
            <a:pPr algn="just" eaLnBrk="1" hangingPunct="1">
              <a:lnSpc>
                <a:spcPct val="150000"/>
              </a:lnSpc>
            </a:pPr>
            <a:r>
              <a:rPr lang="zh-CN" altLang="en-US" dirty="0">
                <a:latin typeface="华文楷体" panose="02010600040101010101" pitchFamily="2" charset="-122"/>
                <a:ea typeface="华文楷体" panose="02010600040101010101" pitchFamily="2" charset="-122"/>
              </a:rPr>
              <a:t>如何区分购买性支出和投资性支出？</a:t>
            </a:r>
            <a:endParaRPr lang="en-US" altLang="zh-CN" dirty="0">
              <a:latin typeface="华文楷体" panose="02010600040101010101" pitchFamily="2" charset="-122"/>
              <a:ea typeface="华文楷体" panose="02010600040101010101" pitchFamily="2" charset="-122"/>
            </a:endParaRPr>
          </a:p>
          <a:p>
            <a:pPr marL="0" indent="0" algn="just" eaLnBrk="1" hangingPunct="1">
              <a:lnSpc>
                <a:spcPct val="200000"/>
              </a:lnSpc>
              <a:buNone/>
            </a:pPr>
            <a:endParaRPr lang="zh-CN" altLang="en-US" dirty="0">
              <a:latin typeface="华文楷体" panose="02010600040101010101" pitchFamily="2" charset="-122"/>
              <a:ea typeface="华文楷体"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Effect transition="in" filter="fade">
                                      <p:cBhvr>
                                        <p:cTn id="7" dur="2000"/>
                                        <p:tgtEl>
                                          <p:spTgt spid="1843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435">
                                            <p:txEl>
                                              <p:pRg st="1" end="1"/>
                                            </p:txEl>
                                          </p:spTgt>
                                        </p:tgtEl>
                                        <p:attrNameLst>
                                          <p:attrName>style.visibility</p:attrName>
                                        </p:attrNameLst>
                                      </p:cBhvr>
                                      <p:to>
                                        <p:strVal val="visible"/>
                                      </p:to>
                                    </p:set>
                                    <p:animEffect transition="in" filter="fade">
                                      <p:cBhvr>
                                        <p:cTn id="12" dur="2000"/>
                                        <p:tgtEl>
                                          <p:spTgt spid="18435">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8435">
                                            <p:txEl>
                                              <p:pRg st="2" end="2"/>
                                            </p:txEl>
                                          </p:spTgt>
                                        </p:tgtEl>
                                        <p:attrNameLst>
                                          <p:attrName>style.visibility</p:attrName>
                                        </p:attrNameLst>
                                      </p:cBhvr>
                                      <p:to>
                                        <p:strVal val="visible"/>
                                      </p:to>
                                    </p:set>
                                    <p:animEffect transition="in" filter="fade">
                                      <p:cBhvr>
                                        <p:cTn id="15" dur="2000"/>
                                        <p:tgtEl>
                                          <p:spTgt spid="18435">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435">
                                            <p:txEl>
                                              <p:pRg st="3" end="3"/>
                                            </p:txEl>
                                          </p:spTgt>
                                        </p:tgtEl>
                                        <p:attrNameLst>
                                          <p:attrName>style.visibility</p:attrName>
                                        </p:attrNameLst>
                                      </p:cBhvr>
                                      <p:to>
                                        <p:strVal val="visible"/>
                                      </p:to>
                                    </p:set>
                                    <p:animEffect transition="in" filter="fade">
                                      <p:cBhvr>
                                        <p:cTn id="18" dur="2000"/>
                                        <p:tgtEl>
                                          <p:spTgt spid="18435">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8435">
                                            <p:txEl>
                                              <p:pRg st="4" end="4"/>
                                            </p:txEl>
                                          </p:spTgt>
                                        </p:tgtEl>
                                        <p:attrNameLst>
                                          <p:attrName>style.visibility</p:attrName>
                                        </p:attrNameLst>
                                      </p:cBhvr>
                                      <p:to>
                                        <p:strVal val="visible"/>
                                      </p:to>
                                    </p:set>
                                    <p:animEffect transition="in" filter="fade">
                                      <p:cBhvr>
                                        <p:cTn id="23" dur="2000"/>
                                        <p:tgtEl>
                                          <p:spTgt spid="1843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a:extLst>
              <a:ext uri="{FF2B5EF4-FFF2-40B4-BE49-F238E27FC236}">
                <a16:creationId xmlns:a16="http://schemas.microsoft.com/office/drawing/2014/main" id="{77597228-D889-490D-ABAE-95B36CCD2018}"/>
              </a:ext>
            </a:extLst>
          </p:cNvPr>
          <p:cNvSpPr>
            <a:spLocks noGrp="1"/>
          </p:cNvSpPr>
          <p:nvPr>
            <p:ph sz="quarter" idx="1"/>
          </p:nvPr>
        </p:nvSpPr>
        <p:spPr>
          <a:xfrm>
            <a:off x="251520" y="1124744"/>
            <a:ext cx="8424863" cy="4186238"/>
          </a:xfrm>
        </p:spPr>
        <p:txBody>
          <a:bodyPr/>
          <a:lstStyle/>
          <a:p>
            <a:pPr algn="just" eaLnBrk="1" hangingPunct="1">
              <a:lnSpc>
                <a:spcPct val="150000"/>
              </a:lnSpc>
            </a:pPr>
            <a:r>
              <a:rPr lang="zh-CN" altLang="en-US" dirty="0">
                <a:solidFill>
                  <a:srgbClr val="000000"/>
                </a:solidFill>
                <a:latin typeface="华文楷体" panose="02010600040101010101" pitchFamily="2" charset="-122"/>
                <a:ea typeface="华文楷体" panose="02010600040101010101" pitchFamily="2" charset="-122"/>
              </a:rPr>
              <a:t>科学研究包括</a:t>
            </a:r>
            <a:r>
              <a:rPr lang="zh-CN" altLang="en-US" b="1" dirty="0">
                <a:solidFill>
                  <a:srgbClr val="000000"/>
                </a:solidFill>
                <a:latin typeface="华文楷体" panose="02010600040101010101" pitchFamily="2" charset="-122"/>
                <a:ea typeface="华文楷体" panose="02010600040101010101" pitchFamily="2" charset="-122"/>
              </a:rPr>
              <a:t>基础研究和应用研究</a:t>
            </a:r>
            <a:r>
              <a:rPr lang="zh-CN" altLang="en-US" dirty="0">
                <a:solidFill>
                  <a:srgbClr val="000000"/>
                </a:solidFill>
                <a:latin typeface="华文楷体" panose="02010600040101010101" pitchFamily="2" charset="-122"/>
                <a:ea typeface="华文楷体" panose="02010600040101010101" pitchFamily="2" charset="-122"/>
              </a:rPr>
              <a:t>。</a:t>
            </a:r>
            <a:endParaRPr lang="en-US" altLang="zh-CN" dirty="0">
              <a:solidFill>
                <a:srgbClr val="000000"/>
              </a:solidFill>
              <a:latin typeface="华文楷体" panose="02010600040101010101" pitchFamily="2" charset="-122"/>
              <a:ea typeface="华文楷体" panose="02010600040101010101" pitchFamily="2" charset="-122"/>
            </a:endParaRPr>
          </a:p>
          <a:p>
            <a:pPr algn="just" eaLnBrk="1" hangingPunct="1">
              <a:lnSpc>
                <a:spcPct val="150000"/>
              </a:lnSpc>
            </a:pPr>
            <a:r>
              <a:rPr lang="zh-CN" altLang="en-US" dirty="0">
                <a:solidFill>
                  <a:srgbClr val="000000"/>
                </a:solidFill>
                <a:latin typeface="华文楷体" panose="02010600040101010101" pitchFamily="2" charset="-122"/>
                <a:ea typeface="华文楷体" panose="02010600040101010101" pitchFamily="2" charset="-122"/>
              </a:rPr>
              <a:t>基础研究：具有正外部性，甚至可以看作是公共产品。</a:t>
            </a:r>
            <a:endParaRPr lang="en-US" altLang="zh-CN" dirty="0">
              <a:solidFill>
                <a:srgbClr val="000000"/>
              </a:solidFill>
              <a:latin typeface="华文楷体" panose="02010600040101010101" pitchFamily="2" charset="-122"/>
              <a:ea typeface="华文楷体" panose="02010600040101010101" pitchFamily="2" charset="-122"/>
            </a:endParaRPr>
          </a:p>
          <a:p>
            <a:pPr algn="just" eaLnBrk="1" hangingPunct="1">
              <a:lnSpc>
                <a:spcPct val="150000"/>
              </a:lnSpc>
            </a:pPr>
            <a:r>
              <a:rPr lang="zh-CN" altLang="en-US" dirty="0">
                <a:solidFill>
                  <a:srgbClr val="000000"/>
                </a:solidFill>
                <a:latin typeface="华文楷体" panose="02010600040101010101" pitchFamily="2" charset="-122"/>
                <a:ea typeface="华文楷体" panose="02010600040101010101" pitchFamily="2" charset="-122"/>
              </a:rPr>
              <a:t>应用研究包括：</a:t>
            </a:r>
            <a:endParaRPr lang="en-US" altLang="zh-CN" dirty="0">
              <a:solidFill>
                <a:srgbClr val="000000"/>
              </a:solidFill>
              <a:latin typeface="华文楷体" panose="02010600040101010101" pitchFamily="2" charset="-122"/>
              <a:ea typeface="华文楷体" panose="02010600040101010101" pitchFamily="2" charset="-122"/>
            </a:endParaRPr>
          </a:p>
          <a:p>
            <a:pPr lvl="1" algn="just" eaLnBrk="1" hangingPunct="1">
              <a:lnSpc>
                <a:spcPct val="150000"/>
              </a:lnSpc>
              <a:buFont typeface="Wingdings" panose="05000000000000000000" pitchFamily="2" charset="2"/>
              <a:buChar char="Ø"/>
            </a:pPr>
            <a:r>
              <a:rPr lang="zh-CN" altLang="en-US" dirty="0">
                <a:solidFill>
                  <a:srgbClr val="000000"/>
                </a:solidFill>
                <a:latin typeface="华文楷体" panose="02010600040101010101" pitchFamily="2" charset="-122"/>
                <a:ea typeface="华文楷体" panose="02010600040101010101" pitchFamily="2" charset="-122"/>
              </a:rPr>
              <a:t>成果可以直接运用，产生经济回报的研究</a:t>
            </a:r>
            <a:endParaRPr lang="en-US" altLang="zh-CN" dirty="0">
              <a:solidFill>
                <a:srgbClr val="000000"/>
              </a:solidFill>
              <a:latin typeface="华文楷体" panose="02010600040101010101" pitchFamily="2" charset="-122"/>
              <a:ea typeface="华文楷体" panose="02010600040101010101" pitchFamily="2" charset="-122"/>
            </a:endParaRPr>
          </a:p>
          <a:p>
            <a:pPr lvl="1" algn="just" eaLnBrk="1" hangingPunct="1">
              <a:lnSpc>
                <a:spcPct val="150000"/>
              </a:lnSpc>
              <a:buFont typeface="Wingdings" panose="05000000000000000000" pitchFamily="2" charset="2"/>
              <a:buChar char="Ø"/>
            </a:pPr>
            <a:r>
              <a:rPr lang="zh-CN" altLang="en-US" dirty="0">
                <a:solidFill>
                  <a:srgbClr val="000000"/>
                </a:solidFill>
                <a:latin typeface="华文楷体" panose="02010600040101010101" pitchFamily="2" charset="-122"/>
                <a:ea typeface="华文楷体" panose="02010600040101010101" pitchFamily="2" charset="-122"/>
              </a:rPr>
              <a:t>包括成果不能直接运用，在一定范围内具有公共产品和正外部性的研究</a:t>
            </a:r>
            <a:endParaRPr lang="en-US" altLang="zh-CN" dirty="0">
              <a:solidFill>
                <a:srgbClr val="000000"/>
              </a:solidFill>
              <a:latin typeface="华文楷体" panose="02010600040101010101" pitchFamily="2" charset="-122"/>
              <a:ea typeface="华文楷体" panose="02010600040101010101" pitchFamily="2" charset="-122"/>
            </a:endParaRPr>
          </a:p>
          <a:p>
            <a:pPr algn="just" eaLnBrk="1" hangingPunct="1">
              <a:lnSpc>
                <a:spcPct val="150000"/>
              </a:lnSpc>
            </a:pPr>
            <a:r>
              <a:rPr lang="zh-CN" altLang="en-US" dirty="0">
                <a:latin typeface="华文楷体" panose="02010600040101010101" pitchFamily="2" charset="-122"/>
                <a:ea typeface="华文楷体" panose="02010600040101010101" pitchFamily="2" charset="-122"/>
              </a:rPr>
              <a:t>中国科研支出有许多是与国防支出和教育支出混杂在一起。 </a:t>
            </a:r>
          </a:p>
          <a:p>
            <a:pPr eaLnBrk="1" hangingPunct="1">
              <a:lnSpc>
                <a:spcPct val="150000"/>
              </a:lnSpc>
            </a:pPr>
            <a:endParaRPr lang="en-US" altLang="zh-CN" sz="2800" dirty="0"/>
          </a:p>
        </p:txBody>
      </p:sp>
      <p:sp>
        <p:nvSpPr>
          <p:cNvPr id="4" name="箭头: 右 3">
            <a:hlinkClick r:id="rId2"/>
            <a:extLst>
              <a:ext uri="{FF2B5EF4-FFF2-40B4-BE49-F238E27FC236}">
                <a16:creationId xmlns:a16="http://schemas.microsoft.com/office/drawing/2014/main" id="{0674D57D-4434-4134-A796-6A99C025B051}"/>
              </a:ext>
            </a:extLst>
          </p:cNvPr>
          <p:cNvSpPr/>
          <p:nvPr/>
        </p:nvSpPr>
        <p:spPr>
          <a:xfrm>
            <a:off x="7092950" y="6165850"/>
            <a:ext cx="431800" cy="2873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Effect transition="in" filter="fade">
                                      <p:cBhvr>
                                        <p:cTn id="7" dur="2000"/>
                                        <p:tgtEl>
                                          <p:spTgt spid="348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819">
                                            <p:txEl>
                                              <p:pRg st="1" end="1"/>
                                            </p:txEl>
                                          </p:spTgt>
                                        </p:tgtEl>
                                        <p:attrNameLst>
                                          <p:attrName>style.visibility</p:attrName>
                                        </p:attrNameLst>
                                      </p:cBhvr>
                                      <p:to>
                                        <p:strVal val="visible"/>
                                      </p:to>
                                    </p:set>
                                    <p:animEffect transition="in" filter="fade">
                                      <p:cBhvr>
                                        <p:cTn id="12" dur="2000"/>
                                        <p:tgtEl>
                                          <p:spTgt spid="3481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4819">
                                            <p:txEl>
                                              <p:pRg st="2" end="2"/>
                                            </p:txEl>
                                          </p:spTgt>
                                        </p:tgtEl>
                                        <p:attrNameLst>
                                          <p:attrName>style.visibility</p:attrName>
                                        </p:attrNameLst>
                                      </p:cBhvr>
                                      <p:to>
                                        <p:strVal val="visible"/>
                                      </p:to>
                                    </p:set>
                                    <p:animEffect transition="in" filter="fade">
                                      <p:cBhvr>
                                        <p:cTn id="17" dur="2000"/>
                                        <p:tgtEl>
                                          <p:spTgt spid="34819">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4819">
                                            <p:txEl>
                                              <p:pRg st="3" end="3"/>
                                            </p:txEl>
                                          </p:spTgt>
                                        </p:tgtEl>
                                        <p:attrNameLst>
                                          <p:attrName>style.visibility</p:attrName>
                                        </p:attrNameLst>
                                      </p:cBhvr>
                                      <p:to>
                                        <p:strVal val="visible"/>
                                      </p:to>
                                    </p:set>
                                    <p:animEffect transition="in" filter="fade">
                                      <p:cBhvr>
                                        <p:cTn id="20" dur="2000"/>
                                        <p:tgtEl>
                                          <p:spTgt spid="34819">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4819">
                                            <p:txEl>
                                              <p:pRg st="4" end="4"/>
                                            </p:txEl>
                                          </p:spTgt>
                                        </p:tgtEl>
                                        <p:attrNameLst>
                                          <p:attrName>style.visibility</p:attrName>
                                        </p:attrNameLst>
                                      </p:cBhvr>
                                      <p:to>
                                        <p:strVal val="visible"/>
                                      </p:to>
                                    </p:set>
                                    <p:animEffect transition="in" filter="fade">
                                      <p:cBhvr>
                                        <p:cTn id="23" dur="2000"/>
                                        <p:tgtEl>
                                          <p:spTgt spid="34819">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4819">
                                            <p:txEl>
                                              <p:pRg st="5" end="5"/>
                                            </p:txEl>
                                          </p:spTgt>
                                        </p:tgtEl>
                                        <p:attrNameLst>
                                          <p:attrName>style.visibility</p:attrName>
                                        </p:attrNameLst>
                                      </p:cBhvr>
                                      <p:to>
                                        <p:strVal val="visible"/>
                                      </p:to>
                                    </p:set>
                                    <p:animEffect transition="in" filter="fade">
                                      <p:cBhvr>
                                        <p:cTn id="28" dur="2000"/>
                                        <p:tgtEl>
                                          <p:spTgt spid="348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1F0386-F1A2-4003-BC61-A654F1057013}"/>
              </a:ext>
            </a:extLst>
          </p:cNvPr>
          <p:cNvSpPr>
            <a:spLocks noGrp="1"/>
          </p:cNvSpPr>
          <p:nvPr>
            <p:ph type="title"/>
          </p:nvPr>
        </p:nvSpPr>
        <p:spPr>
          <a:xfrm>
            <a:off x="684213" y="115888"/>
            <a:ext cx="7467600" cy="581025"/>
          </a:xfrm>
        </p:spPr>
        <p:txBody>
          <a:bodyPr/>
          <a:lstStyle/>
          <a:p>
            <a:pPr>
              <a:defRPr/>
            </a:pPr>
            <a:r>
              <a:rPr lang="zh-CN" altLang="en-US" sz="2400" b="1" dirty="0"/>
              <a:t>中国作为论文产出第二大国 为何拿不了诺贝尔奖</a:t>
            </a:r>
            <a:r>
              <a:rPr lang="en-US" altLang="zh-CN" sz="2400" b="1" dirty="0"/>
              <a:t>?</a:t>
            </a:r>
            <a:endParaRPr lang="zh-CN" altLang="en-US" sz="2400" dirty="0"/>
          </a:p>
        </p:txBody>
      </p:sp>
      <p:sp>
        <p:nvSpPr>
          <p:cNvPr id="43011" name="内容占位符 2">
            <a:extLst>
              <a:ext uri="{FF2B5EF4-FFF2-40B4-BE49-F238E27FC236}">
                <a16:creationId xmlns:a16="http://schemas.microsoft.com/office/drawing/2014/main" id="{E0D94896-88DD-40FA-ACFA-D5211FDF4DCA}"/>
              </a:ext>
            </a:extLst>
          </p:cNvPr>
          <p:cNvSpPr>
            <a:spLocks noGrp="1"/>
          </p:cNvSpPr>
          <p:nvPr>
            <p:ph sz="quarter" idx="1"/>
          </p:nvPr>
        </p:nvSpPr>
        <p:spPr>
          <a:xfrm>
            <a:off x="161925" y="836613"/>
            <a:ext cx="8510588" cy="4873625"/>
          </a:xfrm>
        </p:spPr>
        <p:txBody>
          <a:bodyPr/>
          <a:lstStyle/>
          <a:p>
            <a:pPr>
              <a:buFont typeface="Wingdings" panose="05000000000000000000" pitchFamily="2" charset="2"/>
              <a:buNone/>
            </a:pPr>
            <a:r>
              <a:rPr lang="zh-CN" altLang="en-US" sz="2000"/>
              <a:t>            经过最近十几年的追赶，当前，我国科技论文数量和“自然指数”等指标仅次于美国，超过了日本和欧洲许多科技强国，称得上是科技大国。但也要清醒地认识到，我国科研实力与科技发达国家差距依然很大，还不是科技强国。比如，与中国一衣带水的日本，近</a:t>
            </a:r>
            <a:r>
              <a:rPr lang="en-US" altLang="zh-CN" sz="2000"/>
              <a:t>17</a:t>
            </a:r>
            <a:r>
              <a:rPr lang="zh-CN" altLang="en-US" sz="2000"/>
              <a:t>年平均每年有</a:t>
            </a:r>
            <a:r>
              <a:rPr lang="en-US" altLang="zh-CN" sz="2000"/>
              <a:t>1</a:t>
            </a:r>
            <a:r>
              <a:rPr lang="zh-CN" altLang="en-US" sz="2000"/>
              <a:t>人荣膺诺贝尔奖自然科学奖项，而我国直至去年才实现零的突破。其中固然有历史、经济原因和科研起步晚等因素造成的时间差，但这也不意味着，假以时日中国就一定会成为诺贝尔奖颁奖台上的常客。</a:t>
            </a:r>
          </a:p>
          <a:p>
            <a:pPr>
              <a:buFont typeface="Wingdings" panose="05000000000000000000" pitchFamily="2" charset="2"/>
              <a:buNone/>
            </a:pPr>
            <a:r>
              <a:rPr lang="zh-CN" altLang="en-US" sz="2000"/>
              <a:t>           长期以来，</a:t>
            </a:r>
            <a:r>
              <a:rPr lang="zh-CN" altLang="en-US" sz="2000">
                <a:solidFill>
                  <a:srgbClr val="FF0000"/>
                </a:solidFill>
              </a:rPr>
              <a:t>我国的科研评价往往以“数论文”为主。而要多产出论文、发高档次论文，一大窍门就是紧追热点，趁热打铁多出成果。</a:t>
            </a:r>
            <a:r>
              <a:rPr lang="zh-CN" altLang="en-US" sz="2000"/>
              <a:t>在同行熟悉的理论框架下，用通用的技术手段研究时下“普遍”认为重要的问题，这样做出来的论文更容易获得杂志的认可，也较容易被高影响因子的刊物接受，并获得高引用率。笔者不是要否定类似研究的价值，科学领域的深挖和拓展，需要后来者的应用和延伸，但是，当科学界评价科学领域的重要贡献时，关注的往往是在科学发展的重要节点上谁最先取得了关键性的突破，尤其是新领域开拓者所做出的奠基性贡献。记载这些发明、发现的论文和专利真正解释了未知世界的重要奥秘，可谓“一语道破天机”，推动了科学进步，给人类带来福祉。诺贝尔自然科学奖就是要奖励这种“道破天机”式的研究。（文</a:t>
            </a:r>
            <a:r>
              <a:rPr lang="en-US" altLang="zh-CN" sz="2000"/>
              <a:t>/</a:t>
            </a:r>
            <a:r>
              <a:rPr lang="zh-CN" altLang="en-US" sz="2000"/>
              <a:t>徐旭东） </a:t>
            </a:r>
            <a:endParaRPr lang="en-US" altLang="zh-CN" sz="2000"/>
          </a:p>
          <a:p>
            <a:pPr>
              <a:buFont typeface="Wingdings" panose="05000000000000000000" pitchFamily="2" charset="2"/>
              <a:buNone/>
            </a:pPr>
            <a:r>
              <a:rPr lang="en-US" altLang="zh-CN" sz="2000"/>
              <a:t>          </a:t>
            </a:r>
            <a:r>
              <a:rPr lang="zh-CN" altLang="en-US" sz="2000"/>
              <a:t>节选自：</a:t>
            </a:r>
            <a:r>
              <a:rPr lang="en-US" altLang="zh-CN" sz="2000"/>
              <a:t>《</a:t>
            </a:r>
            <a:r>
              <a:rPr lang="zh-CN" altLang="en-US" sz="2000"/>
              <a:t>人民日报</a:t>
            </a:r>
            <a:r>
              <a:rPr lang="en-US" altLang="zh-CN" sz="2000"/>
              <a:t>》</a:t>
            </a:r>
            <a:r>
              <a:rPr lang="zh-CN" altLang="en-US" sz="2000"/>
              <a:t>。</a:t>
            </a:r>
          </a:p>
          <a:p>
            <a:endParaRPr lang="zh-CN" altLang="en-US" sz="20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05E0A0AE-0993-468D-B7EB-33FB33107EDD}"/>
              </a:ext>
            </a:extLst>
          </p:cNvPr>
          <p:cNvSpPr>
            <a:spLocks noGrp="1" noChangeArrowheads="1"/>
          </p:cNvSpPr>
          <p:nvPr>
            <p:ph type="title"/>
          </p:nvPr>
        </p:nvSpPr>
        <p:spPr>
          <a:xfrm>
            <a:off x="457200" y="333375"/>
            <a:ext cx="7467600" cy="652463"/>
          </a:xfrm>
        </p:spPr>
        <p:txBody>
          <a:bodyPr/>
          <a:lstStyle/>
          <a:p>
            <a:pPr eaLnBrk="1" fontAlgn="auto" hangingPunct="1">
              <a:spcAft>
                <a:spcPts val="0"/>
              </a:spcAft>
              <a:defRPr/>
            </a:pPr>
            <a:r>
              <a:rPr lang="en-US" altLang="zh-CN" dirty="0">
                <a:latin typeface="+mj-ea"/>
              </a:rPr>
              <a:t>1.4 </a:t>
            </a:r>
            <a:r>
              <a:rPr lang="zh-CN" altLang="en-US" dirty="0">
                <a:latin typeface="+mj-ea"/>
              </a:rPr>
              <a:t>公共投资支出</a:t>
            </a:r>
          </a:p>
        </p:txBody>
      </p:sp>
      <p:sp>
        <p:nvSpPr>
          <p:cNvPr id="37891" name="Rectangle 3">
            <a:extLst>
              <a:ext uri="{FF2B5EF4-FFF2-40B4-BE49-F238E27FC236}">
                <a16:creationId xmlns:a16="http://schemas.microsoft.com/office/drawing/2014/main" id="{75E6F7C2-EA33-4700-8E25-022218473281}"/>
              </a:ext>
            </a:extLst>
          </p:cNvPr>
          <p:cNvSpPr>
            <a:spLocks noGrp="1"/>
          </p:cNvSpPr>
          <p:nvPr>
            <p:ph sz="quarter" idx="1"/>
          </p:nvPr>
        </p:nvSpPr>
        <p:spPr>
          <a:xfrm>
            <a:off x="457200" y="1124744"/>
            <a:ext cx="7972425" cy="4400550"/>
          </a:xfrm>
        </p:spPr>
        <p:txBody>
          <a:bodyPr/>
          <a:lstStyle/>
          <a:p>
            <a:pPr algn="just" eaLnBrk="1" hangingPunct="1">
              <a:lnSpc>
                <a:spcPct val="130000"/>
              </a:lnSpc>
            </a:pPr>
            <a:r>
              <a:rPr lang="zh-CN" altLang="en-US" dirty="0">
                <a:solidFill>
                  <a:srgbClr val="000000"/>
                </a:solidFill>
                <a:latin typeface="华文楷体" panose="02010600040101010101" pitchFamily="2" charset="-122"/>
                <a:ea typeface="华文楷体" panose="02010600040101010101" pitchFamily="2" charset="-122"/>
              </a:rPr>
              <a:t>公共投资与基础设施投资。</a:t>
            </a:r>
            <a:endParaRPr lang="en-US" altLang="zh-CN" dirty="0">
              <a:solidFill>
                <a:srgbClr val="000000"/>
              </a:solidFill>
              <a:latin typeface="华文楷体" panose="02010600040101010101" pitchFamily="2" charset="-122"/>
              <a:ea typeface="华文楷体" panose="02010600040101010101" pitchFamily="2" charset="-122"/>
            </a:endParaRPr>
          </a:p>
          <a:p>
            <a:pPr algn="just" eaLnBrk="1" hangingPunct="1">
              <a:lnSpc>
                <a:spcPct val="130000"/>
              </a:lnSpc>
            </a:pPr>
            <a:r>
              <a:rPr lang="en-US" altLang="zh-CN" dirty="0">
                <a:solidFill>
                  <a:srgbClr val="000000"/>
                </a:solidFill>
                <a:latin typeface="华文楷体" panose="02010600040101010101" pitchFamily="2" charset="-122"/>
                <a:ea typeface="华文楷体" panose="02010600040101010101" pitchFamily="2" charset="-122"/>
              </a:rPr>
              <a:t>《</a:t>
            </a:r>
            <a:r>
              <a:rPr lang="zh-CN" altLang="en-US" dirty="0">
                <a:solidFill>
                  <a:srgbClr val="000000"/>
                </a:solidFill>
                <a:latin typeface="华文楷体" panose="02010600040101010101" pitchFamily="2" charset="-122"/>
                <a:ea typeface="华文楷体" panose="02010600040101010101" pitchFamily="2" charset="-122"/>
              </a:rPr>
              <a:t>世界银行发展报告</a:t>
            </a:r>
            <a:r>
              <a:rPr lang="en-US" altLang="zh-CN" dirty="0">
                <a:solidFill>
                  <a:srgbClr val="000000"/>
                </a:solidFill>
                <a:latin typeface="华文楷体" panose="02010600040101010101" pitchFamily="2" charset="-122"/>
                <a:ea typeface="华文楷体" panose="02010600040101010101" pitchFamily="2" charset="-122"/>
                <a:cs typeface="Arial Unicode MS" pitchFamily="34" charset="-122"/>
              </a:rPr>
              <a:t>1994</a:t>
            </a:r>
            <a:r>
              <a:rPr lang="zh-CN" altLang="en-US" dirty="0">
                <a:solidFill>
                  <a:srgbClr val="000000"/>
                </a:solidFill>
                <a:latin typeface="华文楷体" panose="02010600040101010101" pitchFamily="2" charset="-122"/>
                <a:ea typeface="华文楷体" panose="02010600040101010101" pitchFamily="2" charset="-122"/>
              </a:rPr>
              <a:t>年</a:t>
            </a:r>
            <a:r>
              <a:rPr lang="en-US" altLang="zh-CN" dirty="0">
                <a:solidFill>
                  <a:srgbClr val="000000"/>
                </a:solidFill>
                <a:latin typeface="华文楷体" panose="02010600040101010101" pitchFamily="2" charset="-122"/>
                <a:ea typeface="华文楷体" panose="02010600040101010101" pitchFamily="2" charset="-122"/>
              </a:rPr>
              <a:t>》</a:t>
            </a:r>
            <a:r>
              <a:rPr lang="zh-CN" altLang="en-US" dirty="0">
                <a:solidFill>
                  <a:srgbClr val="000000"/>
                </a:solidFill>
                <a:latin typeface="华文楷体" panose="02010600040101010101" pitchFamily="2" charset="-122"/>
                <a:ea typeface="华文楷体" panose="02010600040101010101" pitchFamily="2" charset="-122"/>
              </a:rPr>
              <a:t>对基础设施作了定义：是指永久性的成套的工程构筑、设备、设施和它们所提供的为所有企业生产和居民生活都共同需要的服务。</a:t>
            </a:r>
            <a:endParaRPr lang="en-US" altLang="zh-CN" dirty="0">
              <a:solidFill>
                <a:srgbClr val="000000"/>
              </a:solidFill>
              <a:latin typeface="华文楷体" panose="02010600040101010101" pitchFamily="2" charset="-122"/>
              <a:ea typeface="华文楷体" panose="02010600040101010101" pitchFamily="2" charset="-122"/>
            </a:endParaRPr>
          </a:p>
          <a:p>
            <a:pPr algn="just" eaLnBrk="1" hangingPunct="1">
              <a:lnSpc>
                <a:spcPct val="130000"/>
              </a:lnSpc>
            </a:pPr>
            <a:r>
              <a:rPr lang="zh-CN" altLang="en-US" dirty="0">
                <a:solidFill>
                  <a:srgbClr val="000000"/>
                </a:solidFill>
                <a:latin typeface="华文楷体" panose="02010600040101010101" pitchFamily="2" charset="-122"/>
                <a:ea typeface="华文楷体" panose="02010600040101010101" pitchFamily="2" charset="-122"/>
              </a:rPr>
              <a:t>经济基础设施主要包括三部分：（</a:t>
            </a:r>
            <a:r>
              <a:rPr lang="en-US" altLang="zh-CN" dirty="0">
                <a:solidFill>
                  <a:srgbClr val="000000"/>
                </a:solidFill>
                <a:latin typeface="华文楷体" panose="02010600040101010101" pitchFamily="2" charset="-122"/>
                <a:ea typeface="华文楷体" panose="02010600040101010101" pitchFamily="2" charset="-122"/>
              </a:rPr>
              <a:t>1</a:t>
            </a:r>
            <a:r>
              <a:rPr lang="zh-CN" altLang="en-US" dirty="0">
                <a:solidFill>
                  <a:srgbClr val="000000"/>
                </a:solidFill>
                <a:latin typeface="华文楷体" panose="02010600040101010101" pitchFamily="2" charset="-122"/>
                <a:ea typeface="华文楷体" panose="02010600040101010101" pitchFamily="2" charset="-122"/>
              </a:rPr>
              <a:t>）公共设施：电力、电信、自来水、卫生设备和排污、固体废弃物的收集和处理、管道煤气；（</a:t>
            </a:r>
            <a:r>
              <a:rPr lang="en-US" altLang="zh-CN" dirty="0">
                <a:solidFill>
                  <a:srgbClr val="000000"/>
                </a:solidFill>
                <a:latin typeface="华文楷体" panose="02010600040101010101" pitchFamily="2" charset="-122"/>
                <a:ea typeface="华文楷体" panose="02010600040101010101" pitchFamily="2" charset="-122"/>
              </a:rPr>
              <a:t>2</a:t>
            </a:r>
            <a:r>
              <a:rPr lang="zh-CN" altLang="en-US" dirty="0">
                <a:solidFill>
                  <a:srgbClr val="000000"/>
                </a:solidFill>
                <a:latin typeface="华文楷体" panose="02010600040101010101" pitchFamily="2" charset="-122"/>
                <a:ea typeface="华文楷体" panose="02010600040101010101" pitchFamily="2" charset="-122"/>
              </a:rPr>
              <a:t>）公共工程：公路、大坝和排灌渠道等水利设施；（</a:t>
            </a:r>
            <a:r>
              <a:rPr lang="en-US" altLang="zh-CN" dirty="0">
                <a:solidFill>
                  <a:srgbClr val="000000"/>
                </a:solidFill>
                <a:latin typeface="华文楷体" panose="02010600040101010101" pitchFamily="2" charset="-122"/>
                <a:ea typeface="华文楷体" panose="02010600040101010101" pitchFamily="2" charset="-122"/>
              </a:rPr>
              <a:t>3</a:t>
            </a:r>
            <a:r>
              <a:rPr lang="zh-CN" altLang="en-US" dirty="0">
                <a:solidFill>
                  <a:srgbClr val="000000"/>
                </a:solidFill>
                <a:latin typeface="华文楷体" panose="02010600040101010101" pitchFamily="2" charset="-122"/>
                <a:ea typeface="华文楷体" panose="02010600040101010101" pitchFamily="2" charset="-122"/>
              </a:rPr>
              <a:t>）其他交通部门：铁路、市内交通、港口和航道、机场。</a:t>
            </a:r>
            <a:endParaRPr lang="en-US" altLang="zh-CN" dirty="0">
              <a:solidFill>
                <a:srgbClr val="000000"/>
              </a:solidFill>
              <a:latin typeface="华文楷体" panose="02010600040101010101" pitchFamily="2" charset="-122"/>
              <a:ea typeface="华文楷体" panose="02010600040101010101" pitchFamily="2" charset="-122"/>
            </a:endParaRPr>
          </a:p>
          <a:p>
            <a:pPr algn="just" eaLnBrk="1" hangingPunct="1">
              <a:lnSpc>
                <a:spcPct val="130000"/>
              </a:lnSpc>
            </a:pPr>
            <a:r>
              <a:rPr lang="zh-CN" altLang="en-US" dirty="0">
                <a:solidFill>
                  <a:srgbClr val="000000"/>
                </a:solidFill>
                <a:latin typeface="华文楷体" panose="02010600040101010101" pitchFamily="2" charset="-122"/>
                <a:ea typeface="华文楷体" panose="02010600040101010101" pitchFamily="2" charset="-122"/>
              </a:rPr>
              <a:t>思考：基础设施为什么需要政府进行建设？</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Effect transition="in" filter="fade">
                                      <p:cBhvr>
                                        <p:cTn id="7" dur="2000"/>
                                        <p:tgtEl>
                                          <p:spTgt spid="378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7891">
                                            <p:txEl>
                                              <p:pRg st="1" end="1"/>
                                            </p:txEl>
                                          </p:spTgt>
                                        </p:tgtEl>
                                        <p:attrNameLst>
                                          <p:attrName>style.visibility</p:attrName>
                                        </p:attrNameLst>
                                      </p:cBhvr>
                                      <p:to>
                                        <p:strVal val="visible"/>
                                      </p:to>
                                    </p:set>
                                    <p:animEffect transition="in" filter="fade">
                                      <p:cBhvr>
                                        <p:cTn id="12" dur="2000"/>
                                        <p:tgtEl>
                                          <p:spTgt spid="378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7891">
                                            <p:txEl>
                                              <p:pRg st="2" end="2"/>
                                            </p:txEl>
                                          </p:spTgt>
                                        </p:tgtEl>
                                        <p:attrNameLst>
                                          <p:attrName>style.visibility</p:attrName>
                                        </p:attrNameLst>
                                      </p:cBhvr>
                                      <p:to>
                                        <p:strVal val="visible"/>
                                      </p:to>
                                    </p:set>
                                    <p:animEffect transition="in" filter="fade">
                                      <p:cBhvr>
                                        <p:cTn id="17" dur="2000"/>
                                        <p:tgtEl>
                                          <p:spTgt spid="3789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7891">
                                            <p:txEl>
                                              <p:pRg st="3" end="3"/>
                                            </p:txEl>
                                          </p:spTgt>
                                        </p:tgtEl>
                                        <p:attrNameLst>
                                          <p:attrName>style.visibility</p:attrName>
                                        </p:attrNameLst>
                                      </p:cBhvr>
                                      <p:to>
                                        <p:strVal val="visible"/>
                                      </p:to>
                                    </p:set>
                                    <p:animEffect transition="in" filter="fade">
                                      <p:cBhvr>
                                        <p:cTn id="22" dur="2000"/>
                                        <p:tgtEl>
                                          <p:spTgt spid="378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a:extLst>
              <a:ext uri="{FF2B5EF4-FFF2-40B4-BE49-F238E27FC236}">
                <a16:creationId xmlns:a16="http://schemas.microsoft.com/office/drawing/2014/main" id="{1FD69AA4-3DF7-46A7-AB47-5BDB4D286193}"/>
              </a:ext>
            </a:extLst>
          </p:cNvPr>
          <p:cNvSpPr>
            <a:spLocks noGrp="1"/>
          </p:cNvSpPr>
          <p:nvPr>
            <p:ph sz="quarter" idx="1"/>
          </p:nvPr>
        </p:nvSpPr>
        <p:spPr>
          <a:xfrm>
            <a:off x="467544" y="1412776"/>
            <a:ext cx="7900987" cy="4932362"/>
          </a:xfrm>
        </p:spPr>
        <p:txBody>
          <a:bodyPr/>
          <a:lstStyle/>
          <a:p>
            <a:pPr algn="just" eaLnBrk="1" hangingPunct="1">
              <a:lnSpc>
                <a:spcPct val="150000"/>
              </a:lnSpc>
            </a:pPr>
            <a:r>
              <a:rPr lang="zh-CN" altLang="en-US" dirty="0">
                <a:solidFill>
                  <a:srgbClr val="000000"/>
                </a:solidFill>
                <a:latin typeface="华文楷体" panose="02010600040101010101" pitchFamily="2" charset="-122"/>
                <a:ea typeface="华文楷体" panose="02010600040101010101" pitchFamily="2" charset="-122"/>
              </a:rPr>
              <a:t>外部性；较多的资金投入，回收期较长；涉及许多国计民生和战略性基础设施</a:t>
            </a:r>
            <a:endParaRPr lang="en-US" altLang="zh-CN" dirty="0">
              <a:solidFill>
                <a:srgbClr val="000000"/>
              </a:solidFill>
              <a:latin typeface="华文楷体" panose="02010600040101010101" pitchFamily="2" charset="-122"/>
              <a:ea typeface="华文楷体" panose="02010600040101010101" pitchFamily="2" charset="-122"/>
            </a:endParaRPr>
          </a:p>
          <a:p>
            <a:pPr algn="just" eaLnBrk="1" hangingPunct="1">
              <a:lnSpc>
                <a:spcPct val="150000"/>
              </a:lnSpc>
            </a:pPr>
            <a:r>
              <a:rPr lang="zh-CN" altLang="en-US" dirty="0">
                <a:solidFill>
                  <a:srgbClr val="000000"/>
                </a:solidFill>
                <a:latin typeface="华文楷体" panose="02010600040101010101" pitchFamily="2" charset="-122"/>
                <a:ea typeface="华文楷体" panose="02010600040101010101" pitchFamily="2" charset="-122"/>
              </a:rPr>
              <a:t>私人参与公共投资其他方式：</a:t>
            </a:r>
            <a:r>
              <a:rPr lang="en-US" altLang="zh-CN" dirty="0">
                <a:solidFill>
                  <a:srgbClr val="000000"/>
                </a:solidFill>
                <a:latin typeface="华文楷体" panose="02010600040101010101" pitchFamily="2" charset="-122"/>
                <a:ea typeface="华文楷体" panose="02010600040101010101" pitchFamily="2" charset="-122"/>
              </a:rPr>
              <a:t>BOT</a:t>
            </a:r>
            <a:r>
              <a:rPr lang="zh-CN" altLang="en-US" dirty="0">
                <a:solidFill>
                  <a:srgbClr val="000000"/>
                </a:solidFill>
                <a:latin typeface="华文楷体" panose="02010600040101010101" pitchFamily="2" charset="-122"/>
                <a:ea typeface="华文楷体" panose="02010600040101010101" pitchFamily="2" charset="-122"/>
              </a:rPr>
              <a:t>（建设－运营－移交） 、</a:t>
            </a:r>
            <a:r>
              <a:rPr lang="en-US" altLang="zh-CN" dirty="0">
                <a:solidFill>
                  <a:srgbClr val="000000"/>
                </a:solidFill>
                <a:latin typeface="华文楷体" panose="02010600040101010101" pitchFamily="2" charset="-122"/>
                <a:ea typeface="华文楷体" panose="02010600040101010101" pitchFamily="2" charset="-122"/>
              </a:rPr>
              <a:t>BOOT</a:t>
            </a:r>
            <a:r>
              <a:rPr lang="zh-CN" altLang="en-US" dirty="0">
                <a:solidFill>
                  <a:srgbClr val="000000"/>
                </a:solidFill>
                <a:latin typeface="华文楷体" panose="02010600040101010101" pitchFamily="2" charset="-122"/>
                <a:ea typeface="华文楷体" panose="02010600040101010101" pitchFamily="2" charset="-122"/>
              </a:rPr>
              <a:t>（建设</a:t>
            </a:r>
            <a:r>
              <a:rPr lang="en-US" altLang="zh-CN" dirty="0">
                <a:solidFill>
                  <a:srgbClr val="000000"/>
                </a:solidFill>
                <a:latin typeface="华文楷体" panose="02010600040101010101" pitchFamily="2" charset="-122"/>
                <a:ea typeface="华文楷体" panose="02010600040101010101" pitchFamily="2" charset="-122"/>
              </a:rPr>
              <a:t>-</a:t>
            </a:r>
            <a:r>
              <a:rPr lang="zh-CN" altLang="en-US" dirty="0">
                <a:solidFill>
                  <a:srgbClr val="000000"/>
                </a:solidFill>
                <a:latin typeface="华文楷体" panose="02010600040101010101" pitchFamily="2" charset="-122"/>
                <a:ea typeface="华文楷体" panose="02010600040101010101" pitchFamily="2" charset="-122"/>
              </a:rPr>
              <a:t>拥有</a:t>
            </a:r>
            <a:r>
              <a:rPr lang="en-US" altLang="zh-CN" dirty="0">
                <a:solidFill>
                  <a:srgbClr val="000000"/>
                </a:solidFill>
                <a:latin typeface="华文楷体" panose="02010600040101010101" pitchFamily="2" charset="-122"/>
                <a:ea typeface="华文楷体" panose="02010600040101010101" pitchFamily="2" charset="-122"/>
              </a:rPr>
              <a:t>-</a:t>
            </a:r>
            <a:r>
              <a:rPr lang="zh-CN" altLang="en-US" dirty="0">
                <a:solidFill>
                  <a:srgbClr val="000000"/>
                </a:solidFill>
                <a:latin typeface="华文楷体" panose="02010600040101010101" pitchFamily="2" charset="-122"/>
                <a:ea typeface="华文楷体" panose="02010600040101010101" pitchFamily="2" charset="-122"/>
              </a:rPr>
              <a:t>经营</a:t>
            </a:r>
            <a:r>
              <a:rPr lang="en-US" altLang="zh-CN" dirty="0">
                <a:solidFill>
                  <a:srgbClr val="000000"/>
                </a:solidFill>
                <a:latin typeface="华文楷体" panose="02010600040101010101" pitchFamily="2" charset="-122"/>
                <a:ea typeface="华文楷体" panose="02010600040101010101" pitchFamily="2" charset="-122"/>
              </a:rPr>
              <a:t>-</a:t>
            </a:r>
            <a:r>
              <a:rPr lang="zh-CN" altLang="en-US" dirty="0">
                <a:solidFill>
                  <a:srgbClr val="000000"/>
                </a:solidFill>
                <a:latin typeface="华文楷体" panose="02010600040101010101" pitchFamily="2" charset="-122"/>
                <a:ea typeface="华文楷体" panose="02010600040101010101" pitchFamily="2" charset="-122"/>
              </a:rPr>
              <a:t>转让）、</a:t>
            </a:r>
            <a:r>
              <a:rPr lang="en-US" altLang="zh-CN" dirty="0">
                <a:solidFill>
                  <a:srgbClr val="000000"/>
                </a:solidFill>
                <a:latin typeface="华文楷体" panose="02010600040101010101" pitchFamily="2" charset="-122"/>
                <a:ea typeface="华文楷体" panose="02010600040101010101" pitchFamily="2" charset="-122"/>
              </a:rPr>
              <a:t>BOO</a:t>
            </a:r>
            <a:r>
              <a:rPr lang="zh-CN" altLang="en-US" dirty="0">
                <a:solidFill>
                  <a:srgbClr val="000000"/>
                </a:solidFill>
                <a:latin typeface="华文楷体" panose="02010600040101010101" pitchFamily="2" charset="-122"/>
                <a:ea typeface="华文楷体" panose="02010600040101010101" pitchFamily="2" charset="-122"/>
              </a:rPr>
              <a:t>（建设</a:t>
            </a:r>
            <a:r>
              <a:rPr lang="en-US" altLang="zh-CN" dirty="0">
                <a:solidFill>
                  <a:srgbClr val="000000"/>
                </a:solidFill>
                <a:latin typeface="华文楷体" panose="02010600040101010101" pitchFamily="2" charset="-122"/>
                <a:ea typeface="华文楷体" panose="02010600040101010101" pitchFamily="2" charset="-122"/>
              </a:rPr>
              <a:t>-</a:t>
            </a:r>
            <a:r>
              <a:rPr lang="zh-CN" altLang="en-US" dirty="0">
                <a:solidFill>
                  <a:srgbClr val="000000"/>
                </a:solidFill>
                <a:latin typeface="华文楷体" panose="02010600040101010101" pitchFamily="2" charset="-122"/>
                <a:ea typeface="华文楷体" panose="02010600040101010101" pitchFamily="2" charset="-122"/>
              </a:rPr>
              <a:t>拥有</a:t>
            </a:r>
            <a:r>
              <a:rPr lang="en-US" altLang="zh-CN" dirty="0">
                <a:solidFill>
                  <a:srgbClr val="000000"/>
                </a:solidFill>
                <a:latin typeface="华文楷体" panose="02010600040101010101" pitchFamily="2" charset="-122"/>
                <a:ea typeface="华文楷体" panose="02010600040101010101" pitchFamily="2" charset="-122"/>
              </a:rPr>
              <a:t>-</a:t>
            </a:r>
            <a:r>
              <a:rPr lang="zh-CN" altLang="en-US" dirty="0">
                <a:solidFill>
                  <a:srgbClr val="000000"/>
                </a:solidFill>
                <a:latin typeface="华文楷体" panose="02010600040101010101" pitchFamily="2" charset="-122"/>
                <a:ea typeface="华文楷体" panose="02010600040101010101" pitchFamily="2" charset="-122"/>
              </a:rPr>
              <a:t>经营，即一旦建成，项目公司拥有所有权，政府购买服务）；</a:t>
            </a:r>
            <a:r>
              <a:rPr lang="en-US" altLang="zh-CN" dirty="0">
                <a:solidFill>
                  <a:srgbClr val="000000"/>
                </a:solidFill>
                <a:latin typeface="华文楷体" panose="02010600040101010101" pitchFamily="2" charset="-122"/>
                <a:ea typeface="华文楷体" panose="02010600040101010101" pitchFamily="2" charset="-122"/>
              </a:rPr>
              <a:t>PPP</a:t>
            </a:r>
            <a:r>
              <a:rPr lang="zh-CN" altLang="en-US" dirty="0">
                <a:solidFill>
                  <a:srgbClr val="000000"/>
                </a:solidFill>
                <a:latin typeface="华文楷体" panose="02010600040101010101" pitchFamily="2" charset="-122"/>
                <a:ea typeface="华文楷体" panose="02010600040101010101" pitchFamily="2" charset="-122"/>
              </a:rPr>
              <a:t>（</a:t>
            </a:r>
            <a:r>
              <a:rPr lang="en-US" altLang="zh-CN" dirty="0"/>
              <a:t>Public-Private Partnership </a:t>
            </a:r>
            <a:r>
              <a:rPr lang="zh-CN" altLang="en-US" dirty="0">
                <a:solidFill>
                  <a:srgbClr val="000000"/>
                </a:solidFill>
                <a:latin typeface="华文楷体" panose="02010600040101010101" pitchFamily="2" charset="-122"/>
                <a:ea typeface="华文楷体" panose="02010600040101010101" pitchFamily="2" charset="-122"/>
              </a:rPr>
              <a:t>）</a:t>
            </a:r>
            <a:endParaRPr lang="en-US" altLang="zh-CN" dirty="0">
              <a:solidFill>
                <a:srgbClr val="000000"/>
              </a:solidFill>
              <a:latin typeface="华文楷体" panose="02010600040101010101" pitchFamily="2" charset="-122"/>
              <a:ea typeface="华文楷体" panose="02010600040101010101" pitchFamily="2" charset="-122"/>
            </a:endParaRPr>
          </a:p>
          <a:p>
            <a:pPr algn="just" eaLnBrk="1" hangingPunct="1">
              <a:lnSpc>
                <a:spcPct val="150000"/>
              </a:lnSpc>
            </a:pPr>
            <a:r>
              <a:rPr lang="zh-CN" altLang="en-US" dirty="0">
                <a:solidFill>
                  <a:srgbClr val="000000"/>
                </a:solidFill>
                <a:latin typeface="华文楷体" panose="02010600040101010101" pitchFamily="2" charset="-122"/>
                <a:ea typeface="华文楷体" panose="02010600040101010101" pitchFamily="2" charset="-122"/>
                <a:hlinkClick r:id="rId2"/>
              </a:rPr>
              <a:t>杭绍台铁路</a:t>
            </a:r>
            <a:r>
              <a:rPr lang="en-US" altLang="zh-CN" dirty="0">
                <a:solidFill>
                  <a:srgbClr val="000000"/>
                </a:solidFill>
                <a:latin typeface="华文楷体" panose="02010600040101010101" pitchFamily="2" charset="-122"/>
                <a:ea typeface="华文楷体" panose="02010600040101010101" pitchFamily="2" charset="-122"/>
                <a:hlinkClick r:id="rId2"/>
              </a:rPr>
              <a:t>PPP</a:t>
            </a:r>
            <a:r>
              <a:rPr lang="zh-CN" altLang="en-US" dirty="0">
                <a:solidFill>
                  <a:srgbClr val="000000"/>
                </a:solidFill>
                <a:latin typeface="华文楷体" panose="02010600040101010101" pitchFamily="2" charset="-122"/>
                <a:ea typeface="华文楷体" panose="02010600040101010101" pitchFamily="2" charset="-122"/>
                <a:hlinkClick r:id="rId2"/>
              </a:rPr>
              <a:t>项目</a:t>
            </a:r>
            <a:endParaRPr lang="zh-CN" altLang="en-US" dirty="0">
              <a:solidFill>
                <a:srgbClr val="000000"/>
              </a:solidFill>
              <a:latin typeface="华文楷体" panose="02010600040101010101" pitchFamily="2" charset="-122"/>
              <a:ea typeface="华文楷体" panose="02010600040101010101" pitchFamily="2" charset="-122"/>
            </a:endParaRPr>
          </a:p>
          <a:p>
            <a:pPr algn="just" eaLnBrk="1" hangingPunct="1">
              <a:lnSpc>
                <a:spcPct val="110000"/>
              </a:lnSpc>
            </a:pPr>
            <a:endParaRPr lang="zh-CN" altLang="en-US" dirty="0">
              <a:solidFill>
                <a:srgbClr val="000000"/>
              </a:solidFill>
              <a:latin typeface="华文楷体" panose="02010600040101010101" pitchFamily="2" charset="-122"/>
              <a:ea typeface="华文楷体" panose="02010600040101010101" pitchFamily="2" charset="-122"/>
            </a:endParaRPr>
          </a:p>
        </p:txBody>
      </p:sp>
      <p:sp>
        <p:nvSpPr>
          <p:cNvPr id="2" name="箭头: 右 1">
            <a:hlinkClick r:id="rId3"/>
            <a:extLst>
              <a:ext uri="{FF2B5EF4-FFF2-40B4-BE49-F238E27FC236}">
                <a16:creationId xmlns:a16="http://schemas.microsoft.com/office/drawing/2014/main" id="{DEACF0B8-DE9A-E097-9BE5-2F43B91AF8DF}"/>
              </a:ext>
            </a:extLst>
          </p:cNvPr>
          <p:cNvSpPr/>
          <p:nvPr/>
        </p:nvSpPr>
        <p:spPr>
          <a:xfrm>
            <a:off x="3959932" y="5157192"/>
            <a:ext cx="360040"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fade">
                                      <p:cBhvr>
                                        <p:cTn id="7" dur="2000"/>
                                        <p:tgtEl>
                                          <p:spTgt spid="389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915">
                                            <p:txEl>
                                              <p:pRg st="1" end="1"/>
                                            </p:txEl>
                                          </p:spTgt>
                                        </p:tgtEl>
                                        <p:attrNameLst>
                                          <p:attrName>style.visibility</p:attrName>
                                        </p:attrNameLst>
                                      </p:cBhvr>
                                      <p:to>
                                        <p:strVal val="visible"/>
                                      </p:to>
                                    </p:set>
                                    <p:animEffect transition="in" filter="fade">
                                      <p:cBhvr>
                                        <p:cTn id="12" dur="2000"/>
                                        <p:tgtEl>
                                          <p:spTgt spid="3891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8915">
                                            <p:txEl>
                                              <p:pRg st="2" end="2"/>
                                            </p:txEl>
                                          </p:spTgt>
                                        </p:tgtEl>
                                        <p:attrNameLst>
                                          <p:attrName>style.visibility</p:attrName>
                                        </p:attrNameLst>
                                      </p:cBhvr>
                                      <p:to>
                                        <p:strVal val="visible"/>
                                      </p:to>
                                    </p:set>
                                    <p:animEffect transition="in" filter="fade">
                                      <p:cBhvr>
                                        <p:cTn id="17" dur="2000"/>
                                        <p:tgtEl>
                                          <p:spTgt spid="389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FF67C02E-F44C-4DDA-8974-3CC6422837F7}"/>
              </a:ext>
            </a:extLst>
          </p:cNvPr>
          <p:cNvSpPr>
            <a:spLocks noGrp="1"/>
          </p:cNvSpPr>
          <p:nvPr>
            <p:ph type="title"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p>
            <a:r>
              <a:rPr lang="en-US" altLang="zh-CN" cap="none"/>
              <a:t>2. </a:t>
            </a:r>
            <a:r>
              <a:rPr lang="zh-CN" altLang="en-US" cap="none"/>
              <a:t>转移性支出</a:t>
            </a:r>
          </a:p>
        </p:txBody>
      </p:sp>
      <p:sp>
        <p:nvSpPr>
          <p:cNvPr id="65539" name="Rectangle 3">
            <a:extLst>
              <a:ext uri="{FF2B5EF4-FFF2-40B4-BE49-F238E27FC236}">
                <a16:creationId xmlns:a16="http://schemas.microsoft.com/office/drawing/2014/main" id="{54F0CB3C-C9BF-44DA-87F7-05D660545AC7}"/>
              </a:ext>
            </a:extLst>
          </p:cNvPr>
          <p:cNvSpPr>
            <a:spLocks noGrp="1"/>
          </p:cNvSpPr>
          <p:nvPr>
            <p:ph type="body" idx="4294967295"/>
          </p:nvPr>
        </p:nvSpPr>
        <p:spPr/>
        <p:txBody>
          <a:bodyPr/>
          <a:lstStyle/>
          <a:p>
            <a:pPr>
              <a:lnSpc>
                <a:spcPct val="200000"/>
              </a:lnSpc>
              <a:defRPr/>
            </a:pPr>
            <a:r>
              <a:rPr lang="zh-CN" altLang="en-US" dirty="0">
                <a:latin typeface="+mj-ea"/>
                <a:ea typeface="+mj-ea"/>
              </a:rPr>
              <a:t>另一类重要的公共支出</a:t>
            </a:r>
            <a:endParaRPr lang="en-US" altLang="zh-CN" dirty="0">
              <a:latin typeface="+mj-ea"/>
              <a:ea typeface="+mj-ea"/>
            </a:endParaRPr>
          </a:p>
          <a:p>
            <a:pPr>
              <a:lnSpc>
                <a:spcPct val="200000"/>
              </a:lnSpc>
              <a:defRPr/>
            </a:pPr>
            <a:r>
              <a:rPr lang="zh-CN" altLang="en-US" dirty="0">
                <a:latin typeface="+mj-ea"/>
                <a:ea typeface="+mj-ea"/>
              </a:rPr>
              <a:t>在许多国家，转移性支出约占公共支出一半</a:t>
            </a:r>
            <a:endParaRPr lang="en-US" altLang="zh-CN" dirty="0">
              <a:latin typeface="+mj-ea"/>
              <a:ea typeface="+mj-ea"/>
            </a:endParaRPr>
          </a:p>
          <a:p>
            <a:pPr>
              <a:lnSpc>
                <a:spcPct val="200000"/>
              </a:lnSpc>
              <a:defRPr/>
            </a:pPr>
            <a:r>
              <a:rPr lang="zh-CN" altLang="en-US" dirty="0">
                <a:latin typeface="+mj-ea"/>
                <a:ea typeface="+mj-ea"/>
              </a:rPr>
              <a:t>一般来说，社会保障支出占有的比重最大</a:t>
            </a:r>
          </a:p>
          <a:p>
            <a:pPr>
              <a:lnSpc>
                <a:spcPct val="200000"/>
              </a:lnSpc>
              <a:defRPr/>
            </a:pPr>
            <a:r>
              <a:rPr lang="zh-CN" altLang="en-US" b="1" dirty="0">
                <a:latin typeface="+mj-ea"/>
                <a:ea typeface="+mj-ea"/>
              </a:rPr>
              <a:t>类型：</a:t>
            </a:r>
            <a:r>
              <a:rPr lang="zh-CN" altLang="en-US" dirty="0">
                <a:latin typeface="+mj-ea"/>
                <a:ea typeface="+mj-ea"/>
              </a:rPr>
              <a:t>社会保障支出；财政补贴；债务还本付息支出和援外支出等</a:t>
            </a:r>
          </a:p>
          <a:p>
            <a:pPr>
              <a:buFont typeface="Wingdings" panose="05000000000000000000" pitchFamily="2" charset="2"/>
              <a:buNone/>
              <a:defRPr/>
            </a:pPr>
            <a:r>
              <a:rPr lang="zh-CN" altLang="en-US" dirty="0"/>
              <a: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2">
            <a:extLst>
              <a:ext uri="{FF2B5EF4-FFF2-40B4-BE49-F238E27FC236}">
                <a16:creationId xmlns:a16="http://schemas.microsoft.com/office/drawing/2014/main" id="{8ECC531F-169A-40E1-9AFC-2A5D85F59504}"/>
              </a:ext>
            </a:extLst>
          </p:cNvPr>
          <p:cNvSpPr>
            <a:spLocks noGrp="1" noChangeArrowheads="1"/>
          </p:cNvSpPr>
          <p:nvPr>
            <p:ph type="title"/>
          </p:nvPr>
        </p:nvSpPr>
        <p:spPr/>
        <p:txBody>
          <a:bodyPr/>
          <a:lstStyle/>
          <a:p>
            <a:pPr eaLnBrk="1" fontAlgn="auto" hangingPunct="1">
              <a:spcAft>
                <a:spcPts val="0"/>
              </a:spcAft>
              <a:defRPr/>
            </a:pPr>
            <a:r>
              <a:rPr lang="en-US" altLang="zh-CN" dirty="0">
                <a:latin typeface="+mj-ea"/>
              </a:rPr>
              <a:t>2.1 </a:t>
            </a:r>
            <a:r>
              <a:rPr lang="zh-CN" altLang="en-US" dirty="0">
                <a:latin typeface="+mj-ea"/>
              </a:rPr>
              <a:t>社会保障制度</a:t>
            </a:r>
          </a:p>
        </p:txBody>
      </p:sp>
      <p:sp>
        <p:nvSpPr>
          <p:cNvPr id="12291" name="Rectangle 3">
            <a:extLst>
              <a:ext uri="{FF2B5EF4-FFF2-40B4-BE49-F238E27FC236}">
                <a16:creationId xmlns:a16="http://schemas.microsoft.com/office/drawing/2014/main" id="{09C678C7-509C-4371-822A-F781DE3439A7}"/>
              </a:ext>
            </a:extLst>
          </p:cNvPr>
          <p:cNvSpPr>
            <a:spLocks noGrp="1"/>
          </p:cNvSpPr>
          <p:nvPr>
            <p:ph sz="quarter" idx="1"/>
          </p:nvPr>
        </p:nvSpPr>
        <p:spPr>
          <a:xfrm>
            <a:off x="457200" y="2264568"/>
            <a:ext cx="7900988" cy="2328863"/>
          </a:xfrm>
        </p:spPr>
        <p:txBody>
          <a:bodyPr/>
          <a:lstStyle/>
          <a:p>
            <a:pPr eaLnBrk="1" hangingPunct="1">
              <a:lnSpc>
                <a:spcPct val="200000"/>
              </a:lnSpc>
            </a:pPr>
            <a:r>
              <a:rPr lang="zh-CN" altLang="en-US" dirty="0">
                <a:latin typeface="华文楷体" panose="02010600040101010101" pitchFamily="2" charset="-122"/>
                <a:ea typeface="华文楷体" panose="02010600040101010101" pitchFamily="2" charset="-122"/>
              </a:rPr>
              <a:t>“天有不测风云，人有旦夕祸福”</a:t>
            </a:r>
            <a:endParaRPr lang="en-US" altLang="zh-CN" dirty="0">
              <a:latin typeface="华文楷体" panose="02010600040101010101" pitchFamily="2" charset="-122"/>
              <a:ea typeface="华文楷体" panose="02010600040101010101" pitchFamily="2" charset="-122"/>
            </a:endParaRPr>
          </a:p>
          <a:p>
            <a:pPr eaLnBrk="1" hangingPunct="1">
              <a:lnSpc>
                <a:spcPct val="200000"/>
              </a:lnSpc>
            </a:pPr>
            <a:r>
              <a:rPr lang="zh-CN" altLang="en-US" dirty="0">
                <a:latin typeface="华文楷体" panose="02010600040101010101" pitchFamily="2" charset="-122"/>
                <a:ea typeface="华文楷体" panose="02010600040101010101" pitchFamily="2" charset="-122"/>
              </a:rPr>
              <a:t> 仅靠个人力量难以克服的难题，通常借助公共部门或社会力量来克服这些困难，即需要建立社会保障制度</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fade">
                                      <p:cBhvr>
                                        <p:cTn id="7" dur="2000"/>
                                        <p:tgtEl>
                                          <p:spTgt spid="122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291">
                                            <p:txEl>
                                              <p:pRg st="1" end="1"/>
                                            </p:txEl>
                                          </p:spTgt>
                                        </p:tgtEl>
                                        <p:attrNameLst>
                                          <p:attrName>style.visibility</p:attrName>
                                        </p:attrNameLst>
                                      </p:cBhvr>
                                      <p:to>
                                        <p:strVal val="visible"/>
                                      </p:to>
                                    </p:set>
                                    <p:animEffect transition="in" filter="fade">
                                      <p:cBhvr>
                                        <p:cTn id="12" dur="2000"/>
                                        <p:tgtEl>
                                          <p:spTgt spid="1229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a:extLst>
              <a:ext uri="{FF2B5EF4-FFF2-40B4-BE49-F238E27FC236}">
                <a16:creationId xmlns:a16="http://schemas.microsoft.com/office/drawing/2014/main" id="{4731CEAC-EC71-41AD-ACA9-BB44A0A9C5C2}"/>
              </a:ext>
            </a:extLst>
          </p:cNvPr>
          <p:cNvSpPr>
            <a:spLocks noGrp="1"/>
          </p:cNvSpPr>
          <p:nvPr>
            <p:ph type="body" idx="4294967295"/>
          </p:nvPr>
        </p:nvSpPr>
        <p:spPr>
          <a:xfrm>
            <a:off x="415925" y="860425"/>
            <a:ext cx="7972425" cy="4873625"/>
          </a:xfrm>
        </p:spPr>
        <p:txBody>
          <a:bodyPr/>
          <a:lstStyle/>
          <a:p>
            <a:pPr>
              <a:lnSpc>
                <a:spcPct val="120000"/>
              </a:lnSpc>
              <a:defRPr/>
            </a:pPr>
            <a:r>
              <a:rPr lang="zh-CN" altLang="en-US" b="1" dirty="0">
                <a:latin typeface="+mj-ea"/>
                <a:ea typeface="+mj-ea"/>
              </a:rPr>
              <a:t>社会保障概念</a:t>
            </a:r>
            <a:endParaRPr lang="en-US" altLang="zh-CN" b="1" dirty="0">
              <a:latin typeface="+mj-ea"/>
              <a:ea typeface="+mj-ea"/>
            </a:endParaRPr>
          </a:p>
          <a:p>
            <a:pPr lvl="1">
              <a:lnSpc>
                <a:spcPct val="120000"/>
              </a:lnSpc>
              <a:defRPr/>
            </a:pPr>
            <a:r>
              <a:rPr lang="zh-CN" altLang="en-US" sz="2400" dirty="0">
                <a:latin typeface="+mj-ea"/>
                <a:ea typeface="+mj-ea"/>
              </a:rPr>
              <a:t>国家向丧失劳动能力、失去就业机会，收入未能达到相应水平，或者由于其他原因陷入困境的公众，以货币或实物形式提供基本生活保障的活动。</a:t>
            </a:r>
            <a:endParaRPr lang="en-US" altLang="zh-CN" sz="2400" dirty="0">
              <a:latin typeface="+mj-ea"/>
              <a:ea typeface="+mj-ea"/>
            </a:endParaRPr>
          </a:p>
          <a:p>
            <a:pPr>
              <a:lnSpc>
                <a:spcPct val="120000"/>
              </a:lnSpc>
              <a:defRPr/>
            </a:pPr>
            <a:r>
              <a:rPr lang="zh-CN" altLang="en-US" b="1" dirty="0">
                <a:latin typeface="+mj-ea"/>
                <a:ea typeface="+mj-ea"/>
              </a:rPr>
              <a:t>社会保障分为社会保险和社会福利</a:t>
            </a:r>
            <a:r>
              <a:rPr lang="zh-CN" altLang="en-US" dirty="0">
                <a:latin typeface="+mj-ea"/>
                <a:ea typeface="+mj-ea"/>
              </a:rPr>
              <a:t>：</a:t>
            </a:r>
          </a:p>
          <a:p>
            <a:pPr lvl="1">
              <a:lnSpc>
                <a:spcPct val="120000"/>
              </a:lnSpc>
              <a:defRPr/>
            </a:pPr>
            <a:r>
              <a:rPr lang="zh-CN" altLang="en-US" sz="2400" b="1" dirty="0">
                <a:latin typeface="+mj-ea"/>
                <a:ea typeface="+mj-ea"/>
              </a:rPr>
              <a:t>社会保险，</a:t>
            </a:r>
            <a:r>
              <a:rPr lang="zh-CN" altLang="en-US" sz="2400" dirty="0">
                <a:latin typeface="+mj-ea"/>
                <a:ea typeface="+mj-ea"/>
              </a:rPr>
              <a:t>是指国家依法强制实施，以保险的方式，对公众在年老、患病、伤残等丧失或部分丧失劳动能力时，或在失业时给予货币和实物补助的活动。</a:t>
            </a:r>
          </a:p>
          <a:p>
            <a:pPr lvl="1">
              <a:lnSpc>
                <a:spcPct val="120000"/>
              </a:lnSpc>
              <a:defRPr/>
            </a:pPr>
            <a:r>
              <a:rPr lang="zh-CN" altLang="en-US" sz="2400" b="1" dirty="0">
                <a:latin typeface="+mj-ea"/>
                <a:ea typeface="+mj-ea"/>
              </a:rPr>
              <a:t>社会福利，</a:t>
            </a:r>
            <a:r>
              <a:rPr lang="zh-CN" altLang="en-US" sz="2400" dirty="0">
                <a:latin typeface="+mj-ea"/>
                <a:ea typeface="+mj-ea"/>
              </a:rPr>
              <a:t>包括社会救助和社会优抚，是指公共部门通过货币或实物补助的方式向生活困难或处于某些特定情形下的居民提供补助的活动。</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a:extLst>
              <a:ext uri="{FF2B5EF4-FFF2-40B4-BE49-F238E27FC236}">
                <a16:creationId xmlns:a16="http://schemas.microsoft.com/office/drawing/2014/main" id="{5762354B-7225-4C73-945C-B393724A3B9C}"/>
              </a:ext>
            </a:extLst>
          </p:cNvPr>
          <p:cNvSpPr>
            <a:spLocks noGrp="1"/>
          </p:cNvSpPr>
          <p:nvPr>
            <p:ph sz="quarter" idx="1"/>
          </p:nvPr>
        </p:nvSpPr>
        <p:spPr>
          <a:xfrm>
            <a:off x="395287" y="1628800"/>
            <a:ext cx="8353425" cy="2744788"/>
          </a:xfrm>
        </p:spPr>
        <p:txBody>
          <a:bodyPr/>
          <a:lstStyle/>
          <a:p>
            <a:pPr algn="just" eaLnBrk="1" hangingPunct="1">
              <a:lnSpc>
                <a:spcPct val="200000"/>
              </a:lnSpc>
              <a:defRPr/>
            </a:pPr>
            <a:r>
              <a:rPr lang="zh-CN" altLang="en-US" dirty="0">
                <a:latin typeface="Times New Roman" panose="02020603050405020304" pitchFamily="18" charset="0"/>
              </a:rPr>
              <a:t>公共部门为什么要介入社会保障制度？</a:t>
            </a:r>
            <a:endParaRPr lang="zh-CN" altLang="en-US" dirty="0">
              <a:latin typeface="华文楷体" panose="02010600040101010101" pitchFamily="2" charset="-122"/>
              <a:ea typeface="华文楷体" panose="02010600040101010101" pitchFamily="2" charset="-122"/>
            </a:endParaRPr>
          </a:p>
          <a:p>
            <a:pPr algn="just" eaLnBrk="1" hangingPunct="1">
              <a:lnSpc>
                <a:spcPct val="200000"/>
              </a:lnSpc>
              <a:defRPr/>
            </a:pPr>
            <a:r>
              <a:rPr lang="zh-CN" altLang="en-US" dirty="0">
                <a:latin typeface="华文楷体" panose="02010600040101010101" pitchFamily="2" charset="-122"/>
                <a:ea typeface="华文楷体" panose="02010600040101010101" pitchFamily="2" charset="-122"/>
              </a:rPr>
              <a:t>（</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）信息不对称</a:t>
            </a:r>
          </a:p>
          <a:p>
            <a:pPr algn="just" eaLnBrk="1" hangingPunct="1">
              <a:lnSpc>
                <a:spcPct val="200000"/>
              </a:lnSpc>
              <a:defRPr/>
            </a:pPr>
            <a:r>
              <a:rPr lang="zh-CN" altLang="en-US" dirty="0">
                <a:latin typeface="华文楷体" panose="02010600040101010101" pitchFamily="2" charset="-122"/>
                <a:ea typeface="华文楷体" panose="02010600040101010101" pitchFamily="2" charset="-122"/>
              </a:rPr>
              <a:t>（</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）人们的短视行为</a:t>
            </a:r>
          </a:p>
          <a:p>
            <a:pPr algn="just" eaLnBrk="1" hangingPunct="1">
              <a:lnSpc>
                <a:spcPct val="200000"/>
              </a:lnSpc>
              <a:defRPr/>
            </a:pPr>
            <a:r>
              <a:rPr lang="zh-CN" altLang="en-US" dirty="0">
                <a:latin typeface="华文楷体" panose="02010600040101010101" pitchFamily="2" charset="-122"/>
                <a:ea typeface="华文楷体" panose="02010600040101010101" pitchFamily="2" charset="-122"/>
              </a:rPr>
              <a:t>（</a:t>
            </a:r>
            <a:r>
              <a:rPr lang="en-US" altLang="zh-CN" dirty="0">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）统一的制度节约成本</a:t>
            </a:r>
          </a:p>
          <a:p>
            <a:pPr marL="0" indent="0" algn="just" eaLnBrk="1" hangingPunct="1">
              <a:lnSpc>
                <a:spcPct val="150000"/>
              </a:lnSpc>
              <a:buFont typeface="Wingdings" panose="05000000000000000000" pitchFamily="2" charset="2"/>
              <a:buNone/>
              <a:defRPr/>
            </a:pPr>
            <a:r>
              <a:rPr lang="zh-CN" altLang="en-US" sz="2000" dirty="0">
                <a:latin typeface="华文楷体" panose="02010600040101010101" pitchFamily="2" charset="-122"/>
                <a:ea typeface="华文楷体" panose="02010600040101010101" pitchFamily="2"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fade">
                                      <p:cBhvr>
                                        <p:cTn id="7" dur="2000"/>
                                        <p:tgtEl>
                                          <p:spTgt spid="133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315">
                                            <p:txEl>
                                              <p:pRg st="1" end="1"/>
                                            </p:txEl>
                                          </p:spTgt>
                                        </p:tgtEl>
                                        <p:attrNameLst>
                                          <p:attrName>style.visibility</p:attrName>
                                        </p:attrNameLst>
                                      </p:cBhvr>
                                      <p:to>
                                        <p:strVal val="visible"/>
                                      </p:to>
                                    </p:set>
                                    <p:animEffect transition="in" filter="fade">
                                      <p:cBhvr>
                                        <p:cTn id="12" dur="2000"/>
                                        <p:tgtEl>
                                          <p:spTgt spid="1331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315">
                                            <p:txEl>
                                              <p:pRg st="2" end="2"/>
                                            </p:txEl>
                                          </p:spTgt>
                                        </p:tgtEl>
                                        <p:attrNameLst>
                                          <p:attrName>style.visibility</p:attrName>
                                        </p:attrNameLst>
                                      </p:cBhvr>
                                      <p:to>
                                        <p:strVal val="visible"/>
                                      </p:to>
                                    </p:set>
                                    <p:animEffect transition="in" filter="fade">
                                      <p:cBhvr>
                                        <p:cTn id="17" dur="2000"/>
                                        <p:tgtEl>
                                          <p:spTgt spid="1331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315">
                                            <p:txEl>
                                              <p:pRg st="3" end="3"/>
                                            </p:txEl>
                                          </p:spTgt>
                                        </p:tgtEl>
                                        <p:attrNameLst>
                                          <p:attrName>style.visibility</p:attrName>
                                        </p:attrNameLst>
                                      </p:cBhvr>
                                      <p:to>
                                        <p:strVal val="visible"/>
                                      </p:to>
                                    </p:set>
                                    <p:animEffect transition="in" filter="fade">
                                      <p:cBhvr>
                                        <p:cTn id="22" dur="2000"/>
                                        <p:tgtEl>
                                          <p:spTgt spid="13315">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315">
                                            <p:txEl>
                                              <p:pRg st="4" end="4"/>
                                            </p:txEl>
                                          </p:spTgt>
                                        </p:tgtEl>
                                        <p:attrNameLst>
                                          <p:attrName>style.visibility</p:attrName>
                                        </p:attrNameLst>
                                      </p:cBhvr>
                                      <p:to>
                                        <p:strVal val="visible"/>
                                      </p:to>
                                    </p:set>
                                    <p:animEffect transition="in" filter="fade">
                                      <p:cBhvr>
                                        <p:cTn id="27" dur="2000"/>
                                        <p:tgtEl>
                                          <p:spTgt spid="133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a:extLst>
              <a:ext uri="{FF2B5EF4-FFF2-40B4-BE49-F238E27FC236}">
                <a16:creationId xmlns:a16="http://schemas.microsoft.com/office/drawing/2014/main" id="{36303ADB-01F1-4A22-8D8B-C0AB668E6A95}"/>
              </a:ext>
            </a:extLst>
          </p:cNvPr>
          <p:cNvSpPr>
            <a:spLocks noGrp="1" noChangeArrowheads="1"/>
          </p:cNvSpPr>
          <p:nvPr>
            <p:ph sz="quarter" idx="1"/>
          </p:nvPr>
        </p:nvSpPr>
        <p:spPr>
          <a:xfrm>
            <a:off x="838200" y="1268413"/>
            <a:ext cx="7467600" cy="4873625"/>
          </a:xfrm>
        </p:spPr>
        <p:txBody>
          <a:bodyPr/>
          <a:lstStyle/>
          <a:p>
            <a:pPr algn="just" eaLnBrk="1" hangingPunct="1">
              <a:lnSpc>
                <a:spcPct val="150000"/>
              </a:lnSpc>
              <a:defRPr/>
            </a:pPr>
            <a:r>
              <a:rPr lang="zh-CN" altLang="en-US" b="1" dirty="0">
                <a:latin typeface="+mj-ea"/>
                <a:ea typeface="+mj-ea"/>
              </a:rPr>
              <a:t>社会保障制度的基本类型（</a:t>
            </a:r>
            <a:r>
              <a:rPr lang="zh-CN" altLang="en-US" dirty="0">
                <a:latin typeface="+mj-ea"/>
                <a:ea typeface="+mj-ea"/>
              </a:rPr>
              <a:t>古今中外）：</a:t>
            </a:r>
            <a:endParaRPr lang="zh-CN" altLang="en-US" b="1" dirty="0">
              <a:latin typeface="+mj-ea"/>
              <a:ea typeface="+mj-ea"/>
              <a:cs typeface="Times New Roman" pitchFamily="18" charset="0"/>
            </a:endParaRPr>
          </a:p>
          <a:p>
            <a:pPr lvl="1" eaLnBrk="1" hangingPunct="1">
              <a:lnSpc>
                <a:spcPct val="150000"/>
              </a:lnSpc>
              <a:defRPr/>
            </a:pPr>
            <a:r>
              <a:rPr lang="zh-CN" altLang="en-US" sz="2400" dirty="0">
                <a:latin typeface="+mj-ea"/>
                <a:ea typeface="+mj-ea"/>
              </a:rPr>
              <a:t>福利型社会保障制度</a:t>
            </a:r>
            <a:endParaRPr lang="en-US" altLang="zh-CN" sz="2400" dirty="0">
              <a:latin typeface="+mj-ea"/>
              <a:ea typeface="+mj-ea"/>
            </a:endParaRPr>
          </a:p>
          <a:p>
            <a:pPr lvl="1" eaLnBrk="1" hangingPunct="1">
              <a:lnSpc>
                <a:spcPct val="150000"/>
              </a:lnSpc>
              <a:defRPr/>
            </a:pPr>
            <a:r>
              <a:rPr lang="zh-CN" altLang="en-US" sz="2400" dirty="0">
                <a:latin typeface="+mj-ea"/>
                <a:ea typeface="+mj-ea"/>
              </a:rPr>
              <a:t>保障型社会保障制度</a:t>
            </a:r>
            <a:endParaRPr lang="en-US" altLang="zh-CN" sz="2400" dirty="0">
              <a:latin typeface="+mj-ea"/>
              <a:ea typeface="+mj-ea"/>
            </a:endParaRPr>
          </a:p>
          <a:p>
            <a:pPr lvl="1" eaLnBrk="1" hangingPunct="1">
              <a:lnSpc>
                <a:spcPct val="150000"/>
              </a:lnSpc>
              <a:defRPr/>
            </a:pPr>
            <a:r>
              <a:rPr lang="zh-CN" altLang="en-US" sz="2400" dirty="0">
                <a:latin typeface="+mj-ea"/>
                <a:ea typeface="+mj-ea"/>
              </a:rPr>
              <a:t>国家型社会保障制度</a:t>
            </a:r>
            <a:endParaRPr lang="en-US" altLang="zh-CN" sz="2400" dirty="0">
              <a:latin typeface="+mj-ea"/>
              <a:ea typeface="+mj-ea"/>
            </a:endParaRPr>
          </a:p>
          <a:p>
            <a:pPr lvl="1" eaLnBrk="1" hangingPunct="1">
              <a:lnSpc>
                <a:spcPct val="150000"/>
              </a:lnSpc>
              <a:defRPr/>
            </a:pPr>
            <a:r>
              <a:rPr lang="zh-CN" altLang="en-US" sz="2400" dirty="0">
                <a:latin typeface="+mj-ea"/>
                <a:ea typeface="+mj-ea"/>
              </a:rPr>
              <a:t>储蓄型社会保障制度</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fade">
                                      <p:cBhvr>
                                        <p:cTn id="7" dur="2000"/>
                                        <p:tgtEl>
                                          <p:spTgt spid="1536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363">
                                            <p:txEl>
                                              <p:pRg st="1" end="1"/>
                                            </p:txEl>
                                          </p:spTgt>
                                        </p:tgtEl>
                                        <p:attrNameLst>
                                          <p:attrName>style.visibility</p:attrName>
                                        </p:attrNameLst>
                                      </p:cBhvr>
                                      <p:to>
                                        <p:strVal val="visible"/>
                                      </p:to>
                                    </p:set>
                                    <p:animEffect transition="in" filter="fade">
                                      <p:cBhvr>
                                        <p:cTn id="10" dur="2000"/>
                                        <p:tgtEl>
                                          <p:spTgt spid="1536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363">
                                            <p:txEl>
                                              <p:pRg st="2" end="2"/>
                                            </p:txEl>
                                          </p:spTgt>
                                        </p:tgtEl>
                                        <p:attrNameLst>
                                          <p:attrName>style.visibility</p:attrName>
                                        </p:attrNameLst>
                                      </p:cBhvr>
                                      <p:to>
                                        <p:strVal val="visible"/>
                                      </p:to>
                                    </p:set>
                                    <p:animEffect transition="in" filter="fade">
                                      <p:cBhvr>
                                        <p:cTn id="13" dur="2000"/>
                                        <p:tgtEl>
                                          <p:spTgt spid="1536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363">
                                            <p:txEl>
                                              <p:pRg st="3" end="3"/>
                                            </p:txEl>
                                          </p:spTgt>
                                        </p:tgtEl>
                                        <p:attrNameLst>
                                          <p:attrName>style.visibility</p:attrName>
                                        </p:attrNameLst>
                                      </p:cBhvr>
                                      <p:to>
                                        <p:strVal val="visible"/>
                                      </p:to>
                                    </p:set>
                                    <p:animEffect transition="in" filter="fade">
                                      <p:cBhvr>
                                        <p:cTn id="16" dur="2000"/>
                                        <p:tgtEl>
                                          <p:spTgt spid="1536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363">
                                            <p:txEl>
                                              <p:pRg st="4" end="4"/>
                                            </p:txEl>
                                          </p:spTgt>
                                        </p:tgtEl>
                                        <p:attrNameLst>
                                          <p:attrName>style.visibility</p:attrName>
                                        </p:attrNameLst>
                                      </p:cBhvr>
                                      <p:to>
                                        <p:strVal val="visible"/>
                                      </p:to>
                                    </p:set>
                                    <p:animEffect transition="in" filter="fade">
                                      <p:cBhvr>
                                        <p:cTn id="19" dur="2000"/>
                                        <p:tgtEl>
                                          <p:spTgt spid="1536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2">
            <a:extLst>
              <a:ext uri="{FF2B5EF4-FFF2-40B4-BE49-F238E27FC236}">
                <a16:creationId xmlns:a16="http://schemas.microsoft.com/office/drawing/2014/main" id="{A837EC16-4528-4257-93C6-9159325DDA1C}"/>
              </a:ext>
            </a:extLst>
          </p:cNvPr>
          <p:cNvSpPr>
            <a:spLocks noGrp="1" noChangeArrowheads="1"/>
          </p:cNvSpPr>
          <p:nvPr>
            <p:ph type="title"/>
          </p:nvPr>
        </p:nvSpPr>
        <p:spPr>
          <a:xfrm>
            <a:off x="683568" y="384175"/>
            <a:ext cx="7467600" cy="796925"/>
          </a:xfrm>
        </p:spPr>
        <p:txBody>
          <a:bodyPr/>
          <a:lstStyle/>
          <a:p>
            <a:pPr eaLnBrk="1" fontAlgn="auto" hangingPunct="1">
              <a:spcAft>
                <a:spcPts val="0"/>
              </a:spcAft>
              <a:defRPr/>
            </a:pPr>
            <a:r>
              <a:rPr lang="zh-CN" altLang="en-US" dirty="0"/>
              <a:t>福利型</a:t>
            </a:r>
            <a:endParaRPr lang="zh-CN" altLang="zh-CN" dirty="0"/>
          </a:p>
        </p:txBody>
      </p:sp>
      <p:sp>
        <p:nvSpPr>
          <p:cNvPr id="16387" name="Rectangle 3">
            <a:extLst>
              <a:ext uri="{FF2B5EF4-FFF2-40B4-BE49-F238E27FC236}">
                <a16:creationId xmlns:a16="http://schemas.microsoft.com/office/drawing/2014/main" id="{AB486954-B85A-46C7-9109-8F59B776EA5E}"/>
              </a:ext>
            </a:extLst>
          </p:cNvPr>
          <p:cNvSpPr>
            <a:spLocks noGrp="1" noChangeArrowheads="1"/>
          </p:cNvSpPr>
          <p:nvPr>
            <p:ph sz="quarter" idx="1"/>
          </p:nvPr>
        </p:nvSpPr>
        <p:spPr>
          <a:xfrm>
            <a:off x="1171575" y="1484784"/>
            <a:ext cx="7972425" cy="4556993"/>
          </a:xfrm>
        </p:spPr>
        <p:txBody>
          <a:bodyPr/>
          <a:lstStyle/>
          <a:p>
            <a:pPr algn="just" eaLnBrk="1" hangingPunct="1">
              <a:lnSpc>
                <a:spcPct val="150000"/>
              </a:lnSpc>
              <a:defRPr/>
            </a:pPr>
            <a:r>
              <a:rPr lang="zh-CN" altLang="en-US" dirty="0">
                <a:latin typeface="+mj-ea"/>
                <a:ea typeface="+mj-ea"/>
              </a:rPr>
              <a:t>以瑞典和英国为代表</a:t>
            </a:r>
            <a:endParaRPr lang="en-US" altLang="zh-CN" dirty="0">
              <a:latin typeface="+mj-ea"/>
              <a:ea typeface="+mj-ea"/>
            </a:endParaRPr>
          </a:p>
          <a:p>
            <a:pPr algn="just" eaLnBrk="1" hangingPunct="1">
              <a:lnSpc>
                <a:spcPct val="150000"/>
              </a:lnSpc>
              <a:defRPr/>
            </a:pPr>
            <a:r>
              <a:rPr lang="zh-CN" altLang="en-US" dirty="0">
                <a:latin typeface="+mj-ea"/>
                <a:ea typeface="+mj-ea"/>
              </a:rPr>
              <a:t>主要特征有：</a:t>
            </a:r>
            <a:endParaRPr lang="en-US" altLang="zh-CN" dirty="0">
              <a:latin typeface="+mj-ea"/>
              <a:ea typeface="+mj-ea"/>
            </a:endParaRPr>
          </a:p>
          <a:p>
            <a:pPr marL="0" indent="0" algn="just" eaLnBrk="1" hangingPunct="1">
              <a:lnSpc>
                <a:spcPct val="150000"/>
              </a:lnSpc>
              <a:buFont typeface="Wingdings" panose="05000000000000000000" pitchFamily="2" charset="2"/>
              <a:buNone/>
              <a:defRPr/>
            </a:pPr>
            <a:r>
              <a:rPr lang="zh-CN" altLang="en-US" dirty="0">
                <a:latin typeface="+mj-ea"/>
                <a:ea typeface="+mj-ea"/>
              </a:rPr>
              <a:t>（</a:t>
            </a:r>
            <a:r>
              <a:rPr lang="en-US" altLang="zh-CN" dirty="0">
                <a:latin typeface="+mj-ea"/>
                <a:ea typeface="+mj-ea"/>
              </a:rPr>
              <a:t>1</a:t>
            </a:r>
            <a:r>
              <a:rPr lang="zh-CN" altLang="en-US" dirty="0">
                <a:latin typeface="+mj-ea"/>
                <a:ea typeface="+mj-ea"/>
              </a:rPr>
              <a:t>）“普遍性”原则</a:t>
            </a:r>
            <a:endParaRPr lang="en-US" altLang="zh-CN" dirty="0">
              <a:latin typeface="+mj-ea"/>
              <a:ea typeface="+mj-ea"/>
            </a:endParaRPr>
          </a:p>
          <a:p>
            <a:pPr marL="0" indent="0" algn="just" eaLnBrk="1" hangingPunct="1">
              <a:lnSpc>
                <a:spcPct val="150000"/>
              </a:lnSpc>
              <a:buFont typeface="Wingdings" panose="05000000000000000000" pitchFamily="2" charset="2"/>
              <a:buNone/>
              <a:defRPr/>
            </a:pPr>
            <a:r>
              <a:rPr lang="zh-CN" altLang="en-US" dirty="0">
                <a:latin typeface="+mj-ea"/>
                <a:ea typeface="+mj-ea"/>
              </a:rPr>
              <a:t>（</a:t>
            </a:r>
            <a:r>
              <a:rPr lang="en-US" altLang="zh-CN" dirty="0">
                <a:latin typeface="+mj-ea"/>
                <a:ea typeface="+mj-ea"/>
              </a:rPr>
              <a:t>2</a:t>
            </a:r>
            <a:r>
              <a:rPr lang="zh-CN" altLang="en-US" dirty="0">
                <a:latin typeface="+mj-ea"/>
                <a:ea typeface="+mj-ea"/>
              </a:rPr>
              <a:t>）统一标准</a:t>
            </a:r>
            <a:endParaRPr lang="en-US" altLang="zh-CN" dirty="0">
              <a:latin typeface="+mj-ea"/>
              <a:ea typeface="+mj-ea"/>
            </a:endParaRPr>
          </a:p>
          <a:p>
            <a:pPr marL="0" indent="0" algn="just" eaLnBrk="1" hangingPunct="1">
              <a:lnSpc>
                <a:spcPct val="150000"/>
              </a:lnSpc>
              <a:buNone/>
              <a:defRPr/>
            </a:pPr>
            <a:r>
              <a:rPr lang="zh-CN" altLang="en-US" dirty="0">
                <a:latin typeface="+mj-ea"/>
                <a:ea typeface="+mj-ea"/>
              </a:rPr>
              <a:t>（</a:t>
            </a:r>
            <a:r>
              <a:rPr lang="en-US" altLang="zh-CN" dirty="0">
                <a:latin typeface="+mj-ea"/>
                <a:ea typeface="+mj-ea"/>
              </a:rPr>
              <a:t>3</a:t>
            </a:r>
            <a:r>
              <a:rPr lang="zh-CN" altLang="en-US" dirty="0">
                <a:latin typeface="+mj-ea"/>
                <a:ea typeface="+mj-ea"/>
              </a:rPr>
              <a:t>）由政府负责运行</a:t>
            </a:r>
            <a:endParaRPr lang="en-US" altLang="zh-CN" dirty="0">
              <a:latin typeface="+mj-ea"/>
              <a:ea typeface="+mj-ea"/>
            </a:endParaRPr>
          </a:p>
          <a:p>
            <a:pPr marL="0" indent="0" algn="just" eaLnBrk="1" hangingPunct="1">
              <a:lnSpc>
                <a:spcPct val="150000"/>
              </a:lnSpc>
              <a:buNone/>
              <a:defRPr/>
            </a:pPr>
            <a:r>
              <a:rPr lang="zh-CN" altLang="en-US" dirty="0">
                <a:latin typeface="+mj-ea"/>
                <a:ea typeface="+mj-ea"/>
              </a:rPr>
              <a:t>（</a:t>
            </a:r>
            <a:r>
              <a:rPr lang="en-US" altLang="zh-CN" dirty="0">
                <a:latin typeface="+mj-ea"/>
                <a:ea typeface="+mj-ea"/>
              </a:rPr>
              <a:t>4</a:t>
            </a:r>
            <a:r>
              <a:rPr lang="zh-CN" altLang="en-US" dirty="0">
                <a:latin typeface="+mj-ea"/>
                <a:ea typeface="+mj-ea"/>
              </a:rPr>
              <a:t>）目标是全面实行高福利</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fade">
                                      <p:cBhvr>
                                        <p:cTn id="7" dur="2000"/>
                                        <p:tgtEl>
                                          <p:spTgt spid="163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387">
                                            <p:txEl>
                                              <p:pRg st="1" end="1"/>
                                            </p:txEl>
                                          </p:spTgt>
                                        </p:tgtEl>
                                        <p:attrNameLst>
                                          <p:attrName>style.visibility</p:attrName>
                                        </p:attrNameLst>
                                      </p:cBhvr>
                                      <p:to>
                                        <p:strVal val="visible"/>
                                      </p:to>
                                    </p:set>
                                    <p:animEffect transition="in" filter="fade">
                                      <p:cBhvr>
                                        <p:cTn id="12" dur="2000"/>
                                        <p:tgtEl>
                                          <p:spTgt spid="1638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387">
                                            <p:txEl>
                                              <p:pRg st="2" end="2"/>
                                            </p:txEl>
                                          </p:spTgt>
                                        </p:tgtEl>
                                        <p:attrNameLst>
                                          <p:attrName>style.visibility</p:attrName>
                                        </p:attrNameLst>
                                      </p:cBhvr>
                                      <p:to>
                                        <p:strVal val="visible"/>
                                      </p:to>
                                    </p:set>
                                    <p:animEffect transition="in" filter="fade">
                                      <p:cBhvr>
                                        <p:cTn id="17" dur="2000"/>
                                        <p:tgtEl>
                                          <p:spTgt spid="1638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387">
                                            <p:txEl>
                                              <p:pRg st="3" end="3"/>
                                            </p:txEl>
                                          </p:spTgt>
                                        </p:tgtEl>
                                        <p:attrNameLst>
                                          <p:attrName>style.visibility</p:attrName>
                                        </p:attrNameLst>
                                      </p:cBhvr>
                                      <p:to>
                                        <p:strVal val="visible"/>
                                      </p:to>
                                    </p:set>
                                    <p:animEffect transition="in" filter="fade">
                                      <p:cBhvr>
                                        <p:cTn id="22" dur="2000"/>
                                        <p:tgtEl>
                                          <p:spTgt spid="1638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6387">
                                            <p:txEl>
                                              <p:pRg st="4" end="4"/>
                                            </p:txEl>
                                          </p:spTgt>
                                        </p:tgtEl>
                                        <p:attrNameLst>
                                          <p:attrName>style.visibility</p:attrName>
                                        </p:attrNameLst>
                                      </p:cBhvr>
                                      <p:to>
                                        <p:strVal val="visible"/>
                                      </p:to>
                                    </p:set>
                                    <p:animEffect transition="in" filter="fade">
                                      <p:cBhvr>
                                        <p:cTn id="27" dur="2000"/>
                                        <p:tgtEl>
                                          <p:spTgt spid="1638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6387">
                                            <p:txEl>
                                              <p:pRg st="5" end="5"/>
                                            </p:txEl>
                                          </p:spTgt>
                                        </p:tgtEl>
                                        <p:attrNameLst>
                                          <p:attrName>style.visibility</p:attrName>
                                        </p:attrNameLst>
                                      </p:cBhvr>
                                      <p:to>
                                        <p:strVal val="visible"/>
                                      </p:to>
                                    </p:set>
                                    <p:animEffect transition="in" filter="fade">
                                      <p:cBhvr>
                                        <p:cTn id="32" dur="2000"/>
                                        <p:tgtEl>
                                          <p:spTgt spid="163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E055BDB4-890B-4F38-A1C3-3BEBAB51FF1A}"/>
              </a:ext>
            </a:extLst>
          </p:cNvPr>
          <p:cNvSpPr>
            <a:spLocks noGrp="1" noChangeArrowheads="1"/>
          </p:cNvSpPr>
          <p:nvPr>
            <p:ph type="title"/>
          </p:nvPr>
        </p:nvSpPr>
        <p:spPr>
          <a:xfrm>
            <a:off x="457200" y="404664"/>
            <a:ext cx="7467600" cy="796925"/>
          </a:xfrm>
        </p:spPr>
        <p:txBody>
          <a:bodyPr/>
          <a:lstStyle/>
          <a:p>
            <a:pPr eaLnBrk="1" fontAlgn="auto" hangingPunct="1">
              <a:spcAft>
                <a:spcPts val="0"/>
              </a:spcAft>
              <a:defRPr/>
            </a:pPr>
            <a:r>
              <a:rPr lang="en-US" altLang="zh-CN" b="1" dirty="0">
                <a:latin typeface="+mj-ea"/>
              </a:rPr>
              <a:t>1. 1</a:t>
            </a:r>
            <a:r>
              <a:rPr lang="zh-CN" altLang="en-US" b="1" dirty="0">
                <a:latin typeface="+mj-ea"/>
              </a:rPr>
              <a:t>行政支出</a:t>
            </a:r>
          </a:p>
        </p:txBody>
      </p:sp>
      <p:sp>
        <p:nvSpPr>
          <p:cNvPr id="20483" name="Rectangle 3">
            <a:extLst>
              <a:ext uri="{FF2B5EF4-FFF2-40B4-BE49-F238E27FC236}">
                <a16:creationId xmlns:a16="http://schemas.microsoft.com/office/drawing/2014/main" id="{E2CAD689-F9A8-43D4-BBC7-EF33AAD576F0}"/>
              </a:ext>
            </a:extLst>
          </p:cNvPr>
          <p:cNvSpPr>
            <a:spLocks noGrp="1" noChangeArrowheads="1"/>
          </p:cNvSpPr>
          <p:nvPr>
            <p:ph sz="quarter" idx="1"/>
          </p:nvPr>
        </p:nvSpPr>
        <p:spPr>
          <a:xfrm>
            <a:off x="457200" y="1484784"/>
            <a:ext cx="7853363" cy="2686050"/>
          </a:xfrm>
        </p:spPr>
        <p:txBody>
          <a:bodyPr/>
          <a:lstStyle/>
          <a:p>
            <a:pPr algn="just" eaLnBrk="1" hangingPunct="1">
              <a:lnSpc>
                <a:spcPct val="150000"/>
              </a:lnSpc>
              <a:defRPr/>
            </a:pPr>
            <a:r>
              <a:rPr lang="zh-CN" altLang="en-US" b="1" dirty="0">
                <a:solidFill>
                  <a:srgbClr val="000000"/>
                </a:solidFill>
                <a:latin typeface="+mj-ea"/>
                <a:ea typeface="+mj-ea"/>
              </a:rPr>
              <a:t>资料：多少人养一个官员？</a:t>
            </a:r>
            <a:endParaRPr lang="zh-CN" altLang="en-US" dirty="0">
              <a:solidFill>
                <a:srgbClr val="000000"/>
              </a:solidFill>
              <a:latin typeface="+mj-ea"/>
              <a:ea typeface="+mj-ea"/>
              <a:cs typeface="Arial Unicode MS" pitchFamily="34" charset="-122"/>
            </a:endParaRPr>
          </a:p>
          <a:p>
            <a:pPr algn="just" eaLnBrk="1" hangingPunct="1">
              <a:lnSpc>
                <a:spcPct val="150000"/>
              </a:lnSpc>
              <a:defRPr/>
            </a:pPr>
            <a:r>
              <a:rPr lang="zh-CN" altLang="en-US" dirty="0">
                <a:solidFill>
                  <a:srgbClr val="000000"/>
                </a:solidFill>
                <a:latin typeface="+mj-ea"/>
                <a:ea typeface="+mj-ea"/>
                <a:cs typeface="Arial Unicode MS" pitchFamily="34" charset="-122"/>
              </a:rPr>
              <a:t> “</a:t>
            </a:r>
            <a:r>
              <a:rPr lang="zh-CN" altLang="en-US" dirty="0">
                <a:solidFill>
                  <a:srgbClr val="000000"/>
                </a:solidFill>
                <a:latin typeface="+mj-ea"/>
                <a:ea typeface="+mj-ea"/>
              </a:rPr>
              <a:t>汉朝</a:t>
            </a:r>
            <a:r>
              <a:rPr lang="en-US" altLang="zh-CN" dirty="0">
                <a:solidFill>
                  <a:srgbClr val="000000"/>
                </a:solidFill>
                <a:latin typeface="+mj-ea"/>
                <a:ea typeface="+mj-ea"/>
                <a:cs typeface="Arial Unicode MS" pitchFamily="34" charset="-122"/>
              </a:rPr>
              <a:t>8000</a:t>
            </a:r>
            <a:r>
              <a:rPr lang="zh-CN" altLang="en-US" dirty="0">
                <a:solidFill>
                  <a:srgbClr val="000000"/>
                </a:solidFill>
                <a:latin typeface="+mj-ea"/>
                <a:ea typeface="+mj-ea"/>
              </a:rPr>
              <a:t>人养一个官员，唐朝</a:t>
            </a:r>
            <a:r>
              <a:rPr lang="en-US" altLang="zh-CN" dirty="0">
                <a:solidFill>
                  <a:srgbClr val="000000"/>
                </a:solidFill>
                <a:latin typeface="+mj-ea"/>
                <a:ea typeface="+mj-ea"/>
                <a:cs typeface="Arial Unicode MS" pitchFamily="34" charset="-122"/>
              </a:rPr>
              <a:t>3000</a:t>
            </a:r>
            <a:r>
              <a:rPr lang="zh-CN" altLang="en-US" dirty="0">
                <a:solidFill>
                  <a:srgbClr val="000000"/>
                </a:solidFill>
                <a:latin typeface="+mj-ea"/>
                <a:ea typeface="+mj-ea"/>
              </a:rPr>
              <a:t>人养一个官员，清朝</a:t>
            </a:r>
            <a:r>
              <a:rPr lang="en-US" altLang="zh-CN" dirty="0">
                <a:solidFill>
                  <a:srgbClr val="000000"/>
                </a:solidFill>
                <a:latin typeface="+mj-ea"/>
                <a:ea typeface="+mj-ea"/>
                <a:cs typeface="Arial Unicode MS" pitchFamily="34" charset="-122"/>
              </a:rPr>
              <a:t>1000</a:t>
            </a:r>
            <a:r>
              <a:rPr lang="zh-CN" altLang="en-US" dirty="0">
                <a:solidFill>
                  <a:srgbClr val="000000"/>
                </a:solidFill>
                <a:latin typeface="+mj-ea"/>
                <a:ea typeface="+mj-ea"/>
              </a:rPr>
              <a:t>人养一个官员，</a:t>
            </a:r>
            <a:r>
              <a:rPr lang="en-US" altLang="zh-CN" dirty="0">
                <a:solidFill>
                  <a:srgbClr val="000000"/>
                </a:solidFill>
                <a:latin typeface="+mj-ea"/>
                <a:ea typeface="+mj-ea"/>
                <a:cs typeface="Arial Unicode MS" pitchFamily="34" charset="-122"/>
              </a:rPr>
              <a:t>40</a:t>
            </a:r>
            <a:r>
              <a:rPr lang="zh-CN" altLang="en-US" dirty="0">
                <a:solidFill>
                  <a:srgbClr val="000000"/>
                </a:solidFill>
                <a:latin typeface="+mj-ea"/>
                <a:ea typeface="+mj-ea"/>
              </a:rPr>
              <a:t>个人养一个公务员（</a:t>
            </a:r>
            <a:r>
              <a:rPr lang="en-US" altLang="zh-CN" dirty="0">
                <a:solidFill>
                  <a:srgbClr val="000000"/>
                </a:solidFill>
                <a:latin typeface="+mj-ea"/>
                <a:ea typeface="+mj-ea"/>
              </a:rPr>
              <a:t>1995</a:t>
            </a:r>
            <a:r>
              <a:rPr lang="zh-CN" altLang="en-US" dirty="0">
                <a:solidFill>
                  <a:srgbClr val="000000"/>
                </a:solidFill>
                <a:latin typeface="+mj-ea"/>
                <a:ea typeface="+mj-ea"/>
              </a:rPr>
              <a:t>年数字）。</a:t>
            </a:r>
            <a:r>
              <a:rPr lang="zh-CN" altLang="en-US" dirty="0">
                <a:solidFill>
                  <a:srgbClr val="000000"/>
                </a:solidFill>
                <a:latin typeface="+mj-ea"/>
                <a:ea typeface="+mj-ea"/>
                <a:cs typeface="Arial Unicode MS" pitchFamily="34" charset="-122"/>
              </a:rPr>
              <a:t>”事实上，</a:t>
            </a:r>
            <a:r>
              <a:rPr lang="zh-CN" altLang="en-US" dirty="0">
                <a:latin typeface="+mj-ea"/>
                <a:ea typeface="+mj-ea"/>
              </a:rPr>
              <a:t>到</a:t>
            </a:r>
            <a:r>
              <a:rPr lang="en-US" altLang="zh-CN" dirty="0">
                <a:latin typeface="+mj-ea"/>
                <a:ea typeface="+mj-ea"/>
              </a:rPr>
              <a:t>2015</a:t>
            </a:r>
            <a:r>
              <a:rPr lang="zh-CN" altLang="en-US" dirty="0">
                <a:latin typeface="+mj-ea"/>
                <a:ea typeface="+mj-ea"/>
              </a:rPr>
              <a:t>年底，中国财政实际供养人数已经超过了六千四百万，超过了英国人口的总量，也超过了世界各国的平均水平。相应地，</a:t>
            </a:r>
            <a:r>
              <a:rPr lang="en-US" altLang="zh-CN" dirty="0">
                <a:latin typeface="+mj-ea"/>
                <a:ea typeface="+mj-ea"/>
              </a:rPr>
              <a:t>23</a:t>
            </a:r>
            <a:r>
              <a:rPr lang="zh-CN" altLang="en-US" dirty="0">
                <a:latin typeface="+mj-ea"/>
                <a:ea typeface="+mj-ea"/>
              </a:rPr>
              <a:t>人需要供养一个公务员。</a:t>
            </a:r>
            <a:endParaRPr lang="zh-CN" altLang="en-US" dirty="0">
              <a:solidFill>
                <a:srgbClr val="000000"/>
              </a:solidFill>
              <a:latin typeface="+mj-ea"/>
              <a:ea typeface="+mj-ea"/>
              <a:cs typeface="Arial Unicode MS" pitchFamily="34" charset="-122"/>
            </a:endParaRPr>
          </a:p>
          <a:p>
            <a:pPr algn="just" eaLnBrk="1" hangingPunct="1">
              <a:lnSpc>
                <a:spcPct val="150000"/>
              </a:lnSpc>
              <a:defRPr/>
            </a:pPr>
            <a:r>
              <a:rPr lang="zh-CN" altLang="en-US" dirty="0">
                <a:solidFill>
                  <a:srgbClr val="000000"/>
                </a:solidFill>
                <a:latin typeface="+mj-ea"/>
                <a:ea typeface="+mj-ea"/>
              </a:rPr>
              <a:t>这些数字能说明什么问题？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fade">
                                      <p:cBhvr>
                                        <p:cTn id="7" dur="2000"/>
                                        <p:tgtEl>
                                          <p:spTgt spid="204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483">
                                            <p:txEl>
                                              <p:pRg st="1" end="1"/>
                                            </p:txEl>
                                          </p:spTgt>
                                        </p:tgtEl>
                                        <p:attrNameLst>
                                          <p:attrName>style.visibility</p:attrName>
                                        </p:attrNameLst>
                                      </p:cBhvr>
                                      <p:to>
                                        <p:strVal val="visible"/>
                                      </p:to>
                                    </p:set>
                                    <p:animEffect transition="in" filter="fade">
                                      <p:cBhvr>
                                        <p:cTn id="12" dur="2000"/>
                                        <p:tgtEl>
                                          <p:spTgt spid="2048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483">
                                            <p:txEl>
                                              <p:pRg st="2" end="2"/>
                                            </p:txEl>
                                          </p:spTgt>
                                        </p:tgtEl>
                                        <p:attrNameLst>
                                          <p:attrName>style.visibility</p:attrName>
                                        </p:attrNameLst>
                                      </p:cBhvr>
                                      <p:to>
                                        <p:strVal val="visible"/>
                                      </p:to>
                                    </p:set>
                                    <p:animEffect transition="in" filter="fade">
                                      <p:cBhvr>
                                        <p:cTn id="17" dur="2000"/>
                                        <p:tgtEl>
                                          <p:spTgt spid="204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Rectangle 2">
            <a:extLst>
              <a:ext uri="{FF2B5EF4-FFF2-40B4-BE49-F238E27FC236}">
                <a16:creationId xmlns:a16="http://schemas.microsoft.com/office/drawing/2014/main" id="{33ACE3B6-89F3-435A-B26A-4D79C8765198}"/>
              </a:ext>
            </a:extLst>
          </p:cNvPr>
          <p:cNvSpPr>
            <a:spLocks noGrp="1" noChangeArrowheads="1"/>
          </p:cNvSpPr>
          <p:nvPr>
            <p:ph type="title"/>
          </p:nvPr>
        </p:nvSpPr>
        <p:spPr>
          <a:xfrm>
            <a:off x="611560" y="620688"/>
            <a:ext cx="7467600" cy="1143000"/>
          </a:xfrm>
        </p:spPr>
        <p:txBody>
          <a:bodyPr/>
          <a:lstStyle/>
          <a:p>
            <a:pPr eaLnBrk="1" fontAlgn="auto" hangingPunct="1">
              <a:spcAft>
                <a:spcPts val="0"/>
              </a:spcAft>
              <a:defRPr/>
            </a:pPr>
            <a:r>
              <a:rPr lang="zh-CN" altLang="en-US" dirty="0"/>
              <a:t>保障型</a:t>
            </a:r>
            <a:endParaRPr lang="zh-CN" altLang="zh-CN" dirty="0"/>
          </a:p>
        </p:txBody>
      </p:sp>
      <p:sp>
        <p:nvSpPr>
          <p:cNvPr id="17411" name="Rectangle 3">
            <a:extLst>
              <a:ext uri="{FF2B5EF4-FFF2-40B4-BE49-F238E27FC236}">
                <a16:creationId xmlns:a16="http://schemas.microsoft.com/office/drawing/2014/main" id="{D03E305F-E30E-4460-9012-EBDB9059C62E}"/>
              </a:ext>
            </a:extLst>
          </p:cNvPr>
          <p:cNvSpPr>
            <a:spLocks noGrp="1"/>
          </p:cNvSpPr>
          <p:nvPr>
            <p:ph sz="quarter" idx="1"/>
          </p:nvPr>
        </p:nvSpPr>
        <p:spPr>
          <a:xfrm>
            <a:off x="1198175" y="2132856"/>
            <a:ext cx="7972425" cy="3721497"/>
          </a:xfrm>
        </p:spPr>
        <p:txBody>
          <a:bodyPr/>
          <a:lstStyle/>
          <a:p>
            <a:pPr algn="just" eaLnBrk="1" hangingPunct="1">
              <a:lnSpc>
                <a:spcPct val="150000"/>
              </a:lnSpc>
              <a:defRPr/>
            </a:pPr>
            <a:r>
              <a:rPr lang="zh-CN" altLang="en-US" dirty="0">
                <a:latin typeface="华文楷体" panose="02010600040101010101" pitchFamily="2" charset="-122"/>
                <a:ea typeface="华文楷体" panose="02010600040101010101" pitchFamily="2" charset="-122"/>
              </a:rPr>
              <a:t>以美国和日本为代表</a:t>
            </a:r>
            <a:endParaRPr lang="en-US" altLang="zh-CN" dirty="0">
              <a:latin typeface="华文楷体" panose="02010600040101010101" pitchFamily="2" charset="-122"/>
              <a:ea typeface="华文楷体" panose="02010600040101010101" pitchFamily="2" charset="-122"/>
            </a:endParaRPr>
          </a:p>
          <a:p>
            <a:pPr algn="just" eaLnBrk="1" hangingPunct="1">
              <a:lnSpc>
                <a:spcPct val="150000"/>
              </a:lnSpc>
              <a:defRPr/>
            </a:pPr>
            <a:r>
              <a:rPr lang="zh-CN" altLang="en-US" dirty="0">
                <a:latin typeface="华文楷体" panose="02010600040101010101" pitchFamily="2" charset="-122"/>
                <a:ea typeface="华文楷体" panose="02010600040101010101" pitchFamily="2" charset="-122"/>
              </a:rPr>
              <a:t>主要特征有：</a:t>
            </a:r>
            <a:endParaRPr lang="en-US" altLang="zh-CN" dirty="0">
              <a:latin typeface="华文楷体" panose="02010600040101010101" pitchFamily="2" charset="-122"/>
              <a:ea typeface="华文楷体" panose="02010600040101010101" pitchFamily="2" charset="-122"/>
            </a:endParaRPr>
          </a:p>
          <a:p>
            <a:pPr marL="0" indent="0" algn="just" eaLnBrk="1" hangingPunct="1">
              <a:lnSpc>
                <a:spcPct val="150000"/>
              </a:lnSpc>
              <a:buFont typeface="Wingdings" panose="05000000000000000000" pitchFamily="2" charset="2"/>
              <a:buNone/>
              <a:defRPr/>
            </a:pPr>
            <a:r>
              <a:rPr lang="zh-CN" altLang="en-US" dirty="0">
                <a:latin typeface="华文楷体" panose="02010600040101010101" pitchFamily="2" charset="-122"/>
                <a:ea typeface="华文楷体" panose="02010600040101010101" pitchFamily="2" charset="-122"/>
              </a:rPr>
              <a:t>（</a:t>
            </a:r>
            <a:r>
              <a:rPr lang="en-US" altLang="zh-CN" dirty="0">
                <a:latin typeface="华文楷体" panose="02010600040101010101" pitchFamily="2" charset="-122"/>
                <a:ea typeface="华文楷体" panose="02010600040101010101" pitchFamily="2" charset="-122"/>
              </a:rPr>
              <a:t>1</a:t>
            </a:r>
            <a:r>
              <a:rPr lang="zh-CN" altLang="en-US" dirty="0">
                <a:latin typeface="华文楷体" panose="02010600040101010101" pitchFamily="2" charset="-122"/>
                <a:ea typeface="华文楷体" panose="02010600040101010101" pitchFamily="2" charset="-122"/>
              </a:rPr>
              <a:t>）责任人不同</a:t>
            </a:r>
            <a:endParaRPr lang="en-US" altLang="zh-CN" dirty="0">
              <a:latin typeface="华文楷体" panose="02010600040101010101" pitchFamily="2" charset="-122"/>
              <a:ea typeface="华文楷体" panose="02010600040101010101" pitchFamily="2" charset="-122"/>
            </a:endParaRPr>
          </a:p>
          <a:p>
            <a:pPr marL="0" indent="0" algn="just" eaLnBrk="1" hangingPunct="1">
              <a:lnSpc>
                <a:spcPct val="150000"/>
              </a:lnSpc>
              <a:buFont typeface="Wingdings" panose="05000000000000000000" pitchFamily="2" charset="2"/>
              <a:buNone/>
              <a:defRPr/>
            </a:pPr>
            <a:r>
              <a:rPr lang="zh-CN" altLang="en-US" dirty="0">
                <a:latin typeface="华文楷体" panose="02010600040101010101" pitchFamily="2" charset="-122"/>
                <a:ea typeface="华文楷体" panose="02010600040101010101" pitchFamily="2" charset="-122"/>
              </a:rPr>
              <a:t>（</a:t>
            </a:r>
            <a:r>
              <a:rPr lang="en-US" altLang="zh-CN" dirty="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）保障而非高福利</a:t>
            </a:r>
          </a:p>
          <a:p>
            <a:pPr eaLnBrk="1" hangingPunct="1">
              <a:lnSpc>
                <a:spcPct val="150000"/>
              </a:lnSpc>
              <a:defRPr/>
            </a:pPr>
            <a:endParaRPr lang="en-US" altLang="zh-CN" sz="2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fade">
                                      <p:cBhvr>
                                        <p:cTn id="7" dur="2000"/>
                                        <p:tgtEl>
                                          <p:spTgt spid="1741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411">
                                            <p:txEl>
                                              <p:pRg st="1" end="1"/>
                                            </p:txEl>
                                          </p:spTgt>
                                        </p:tgtEl>
                                        <p:attrNameLst>
                                          <p:attrName>style.visibility</p:attrName>
                                        </p:attrNameLst>
                                      </p:cBhvr>
                                      <p:to>
                                        <p:strVal val="visible"/>
                                      </p:to>
                                    </p:set>
                                    <p:animEffect transition="in" filter="fade">
                                      <p:cBhvr>
                                        <p:cTn id="12" dur="2000"/>
                                        <p:tgtEl>
                                          <p:spTgt spid="1741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411">
                                            <p:txEl>
                                              <p:pRg st="2" end="2"/>
                                            </p:txEl>
                                          </p:spTgt>
                                        </p:tgtEl>
                                        <p:attrNameLst>
                                          <p:attrName>style.visibility</p:attrName>
                                        </p:attrNameLst>
                                      </p:cBhvr>
                                      <p:to>
                                        <p:strVal val="visible"/>
                                      </p:to>
                                    </p:set>
                                    <p:animEffect transition="in" filter="fade">
                                      <p:cBhvr>
                                        <p:cTn id="17" dur="2000"/>
                                        <p:tgtEl>
                                          <p:spTgt spid="1741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411">
                                            <p:txEl>
                                              <p:pRg st="3" end="3"/>
                                            </p:txEl>
                                          </p:spTgt>
                                        </p:tgtEl>
                                        <p:attrNameLst>
                                          <p:attrName>style.visibility</p:attrName>
                                        </p:attrNameLst>
                                      </p:cBhvr>
                                      <p:to>
                                        <p:strVal val="visible"/>
                                      </p:to>
                                    </p:set>
                                    <p:animEffect transition="in" filter="fade">
                                      <p:cBhvr>
                                        <p:cTn id="22" dur="2000"/>
                                        <p:tgtEl>
                                          <p:spTgt spid="174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Rectangle 2">
            <a:extLst>
              <a:ext uri="{FF2B5EF4-FFF2-40B4-BE49-F238E27FC236}">
                <a16:creationId xmlns:a16="http://schemas.microsoft.com/office/drawing/2014/main" id="{24CE3EE8-3CE4-4862-A2AB-DD01E66C773C}"/>
              </a:ext>
            </a:extLst>
          </p:cNvPr>
          <p:cNvSpPr>
            <a:spLocks noGrp="1" noChangeArrowheads="1"/>
          </p:cNvSpPr>
          <p:nvPr>
            <p:ph type="title"/>
          </p:nvPr>
        </p:nvSpPr>
        <p:spPr>
          <a:xfrm>
            <a:off x="395536" y="692696"/>
            <a:ext cx="7467600" cy="1143000"/>
          </a:xfrm>
        </p:spPr>
        <p:txBody>
          <a:bodyPr/>
          <a:lstStyle/>
          <a:p>
            <a:pPr eaLnBrk="1" fontAlgn="auto" hangingPunct="1">
              <a:spcAft>
                <a:spcPts val="0"/>
              </a:spcAft>
              <a:defRPr/>
            </a:pPr>
            <a:r>
              <a:rPr lang="zh-CN" altLang="en-US" dirty="0"/>
              <a:t>国家型</a:t>
            </a:r>
            <a:endParaRPr lang="zh-CN" altLang="zh-CN" dirty="0"/>
          </a:p>
        </p:txBody>
      </p:sp>
      <p:sp>
        <p:nvSpPr>
          <p:cNvPr id="18435" name="Rectangle 3">
            <a:extLst>
              <a:ext uri="{FF2B5EF4-FFF2-40B4-BE49-F238E27FC236}">
                <a16:creationId xmlns:a16="http://schemas.microsoft.com/office/drawing/2014/main" id="{6DCE899C-46A7-4E7D-8FAF-58944AF16180}"/>
              </a:ext>
            </a:extLst>
          </p:cNvPr>
          <p:cNvSpPr>
            <a:spLocks noGrp="1" noChangeArrowheads="1"/>
          </p:cNvSpPr>
          <p:nvPr>
            <p:ph sz="quarter" idx="1"/>
          </p:nvPr>
        </p:nvSpPr>
        <p:spPr>
          <a:xfrm>
            <a:off x="899592" y="2132856"/>
            <a:ext cx="7674049" cy="3836913"/>
          </a:xfrm>
        </p:spPr>
        <p:txBody>
          <a:bodyPr/>
          <a:lstStyle/>
          <a:p>
            <a:pPr algn="just" eaLnBrk="1" hangingPunct="1">
              <a:lnSpc>
                <a:spcPct val="150000"/>
              </a:lnSpc>
              <a:defRPr/>
            </a:pPr>
            <a:r>
              <a:rPr lang="zh-CN" altLang="en-US" dirty="0">
                <a:latin typeface="+mj-ea"/>
                <a:ea typeface="+mj-ea"/>
              </a:rPr>
              <a:t>以前苏联为代表</a:t>
            </a:r>
            <a:endParaRPr lang="en-US" altLang="zh-CN" dirty="0">
              <a:latin typeface="+mj-ea"/>
              <a:ea typeface="+mj-ea"/>
            </a:endParaRPr>
          </a:p>
          <a:p>
            <a:pPr algn="just" eaLnBrk="1" hangingPunct="1">
              <a:lnSpc>
                <a:spcPct val="150000"/>
              </a:lnSpc>
              <a:defRPr/>
            </a:pPr>
            <a:r>
              <a:rPr lang="zh-CN" altLang="en-US" dirty="0">
                <a:latin typeface="+mj-ea"/>
                <a:ea typeface="+mj-ea"/>
              </a:rPr>
              <a:t>强调国家的作用</a:t>
            </a:r>
            <a:endParaRPr lang="en-US" altLang="zh-CN" dirty="0">
              <a:latin typeface="+mj-ea"/>
              <a:ea typeface="+mj-ea"/>
            </a:endParaRPr>
          </a:p>
          <a:p>
            <a:pPr algn="just" eaLnBrk="1" hangingPunct="1">
              <a:lnSpc>
                <a:spcPct val="150000"/>
              </a:lnSpc>
              <a:defRPr/>
            </a:pPr>
            <a:r>
              <a:rPr lang="zh-CN" altLang="en-US" dirty="0">
                <a:latin typeface="+mj-ea"/>
                <a:ea typeface="+mj-ea"/>
              </a:rPr>
              <a:t>中国建国后到改革之前</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Effect transition="in" filter="fade">
                                      <p:cBhvr>
                                        <p:cTn id="7" dur="2000"/>
                                        <p:tgtEl>
                                          <p:spTgt spid="1843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435">
                                            <p:txEl>
                                              <p:pRg st="1" end="1"/>
                                            </p:txEl>
                                          </p:spTgt>
                                        </p:tgtEl>
                                        <p:attrNameLst>
                                          <p:attrName>style.visibility</p:attrName>
                                        </p:attrNameLst>
                                      </p:cBhvr>
                                      <p:to>
                                        <p:strVal val="visible"/>
                                      </p:to>
                                    </p:set>
                                    <p:animEffect transition="in" filter="fade">
                                      <p:cBhvr>
                                        <p:cTn id="12" dur="2000"/>
                                        <p:tgtEl>
                                          <p:spTgt spid="184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435">
                                            <p:txEl>
                                              <p:pRg st="2" end="2"/>
                                            </p:txEl>
                                          </p:spTgt>
                                        </p:tgtEl>
                                        <p:attrNameLst>
                                          <p:attrName>style.visibility</p:attrName>
                                        </p:attrNameLst>
                                      </p:cBhvr>
                                      <p:to>
                                        <p:strVal val="visible"/>
                                      </p:to>
                                    </p:set>
                                    <p:animEffect transition="in" filter="fade">
                                      <p:cBhvr>
                                        <p:cTn id="17" dur="2000"/>
                                        <p:tgtEl>
                                          <p:spTgt spid="184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2">
            <a:extLst>
              <a:ext uri="{FF2B5EF4-FFF2-40B4-BE49-F238E27FC236}">
                <a16:creationId xmlns:a16="http://schemas.microsoft.com/office/drawing/2014/main" id="{984F274E-023A-45E2-B8AA-90026C3FC535}"/>
              </a:ext>
            </a:extLst>
          </p:cNvPr>
          <p:cNvSpPr>
            <a:spLocks noGrp="1" noChangeArrowheads="1"/>
          </p:cNvSpPr>
          <p:nvPr>
            <p:ph type="title"/>
          </p:nvPr>
        </p:nvSpPr>
        <p:spPr>
          <a:xfrm>
            <a:off x="395536" y="692696"/>
            <a:ext cx="7467600" cy="868362"/>
          </a:xfrm>
        </p:spPr>
        <p:txBody>
          <a:bodyPr/>
          <a:lstStyle/>
          <a:p>
            <a:pPr eaLnBrk="1" fontAlgn="auto" hangingPunct="1">
              <a:spcAft>
                <a:spcPts val="0"/>
              </a:spcAft>
              <a:defRPr/>
            </a:pPr>
            <a:r>
              <a:rPr lang="zh-CN" altLang="en-US" dirty="0"/>
              <a:t>储蓄型</a:t>
            </a:r>
            <a:endParaRPr lang="zh-CN" altLang="zh-CN" dirty="0"/>
          </a:p>
        </p:txBody>
      </p:sp>
      <p:sp>
        <p:nvSpPr>
          <p:cNvPr id="19459" name="Rectangle 3">
            <a:extLst>
              <a:ext uri="{FF2B5EF4-FFF2-40B4-BE49-F238E27FC236}">
                <a16:creationId xmlns:a16="http://schemas.microsoft.com/office/drawing/2014/main" id="{2304A2DB-DEA0-4BD5-AEDF-146282CAA483}"/>
              </a:ext>
            </a:extLst>
          </p:cNvPr>
          <p:cNvSpPr>
            <a:spLocks noGrp="1"/>
          </p:cNvSpPr>
          <p:nvPr>
            <p:ph sz="quarter" idx="1"/>
          </p:nvPr>
        </p:nvSpPr>
        <p:spPr>
          <a:xfrm>
            <a:off x="1043608" y="1916832"/>
            <a:ext cx="7467600" cy="4081190"/>
          </a:xfrm>
        </p:spPr>
        <p:txBody>
          <a:bodyPr/>
          <a:lstStyle/>
          <a:p>
            <a:pPr eaLnBrk="1" hangingPunct="1">
              <a:lnSpc>
                <a:spcPct val="150000"/>
              </a:lnSpc>
            </a:pPr>
            <a:r>
              <a:rPr lang="zh-CN" altLang="en-US" dirty="0">
                <a:latin typeface="华文楷体" panose="02010600040101010101" pitchFamily="2" charset="-122"/>
                <a:ea typeface="华文楷体" panose="02010600040101010101" pitchFamily="2" charset="-122"/>
              </a:rPr>
              <a:t>智利和新加坡</a:t>
            </a:r>
            <a:endParaRPr lang="en-US" altLang="zh-CN" dirty="0">
              <a:latin typeface="华文楷体" panose="02010600040101010101" pitchFamily="2" charset="-122"/>
              <a:ea typeface="华文楷体" panose="02010600040101010101" pitchFamily="2" charset="-122"/>
            </a:endParaRPr>
          </a:p>
          <a:p>
            <a:pPr eaLnBrk="1" hangingPunct="1">
              <a:lnSpc>
                <a:spcPct val="150000"/>
              </a:lnSpc>
            </a:pPr>
            <a:r>
              <a:rPr lang="zh-CN" altLang="en-US" b="1" dirty="0">
                <a:latin typeface="华文楷体" panose="02010600040101010101" pitchFamily="2" charset="-122"/>
                <a:ea typeface="华文楷体" panose="02010600040101010101" pitchFamily="2" charset="-122"/>
              </a:rPr>
              <a:t>主要特征有：</a:t>
            </a:r>
            <a:endParaRPr lang="en-US" altLang="zh-CN" b="1" dirty="0">
              <a:latin typeface="华文楷体" panose="02010600040101010101" pitchFamily="2" charset="-122"/>
              <a:ea typeface="华文楷体" panose="02010600040101010101" pitchFamily="2" charset="-122"/>
            </a:endParaRPr>
          </a:p>
          <a:p>
            <a:pPr lvl="1" eaLnBrk="1" hangingPunct="1">
              <a:lnSpc>
                <a:spcPct val="150000"/>
              </a:lnSpc>
            </a:pPr>
            <a:r>
              <a:rPr lang="zh-CN" altLang="en-US" dirty="0">
                <a:latin typeface="华文楷体" panose="02010600040101010101" pitchFamily="2" charset="-122"/>
                <a:ea typeface="华文楷体" panose="02010600040101010101" pitchFamily="2" charset="-122"/>
              </a:rPr>
              <a:t>筹资机制：基金积累制（</a:t>
            </a:r>
            <a:r>
              <a:rPr lang="en-US" altLang="zh-CN" dirty="0">
                <a:latin typeface="华文楷体" panose="02010600040101010101" pitchFamily="2" charset="-122"/>
                <a:ea typeface="华文楷体" panose="02010600040101010101" pitchFamily="2" charset="-122"/>
              </a:rPr>
              <a:t>funded</a:t>
            </a:r>
            <a:r>
              <a:rPr lang="zh-CN" altLang="en-US" dirty="0">
                <a:latin typeface="华文楷体" panose="02010600040101010101" pitchFamily="2" charset="-122"/>
                <a:ea typeface="华文楷体" panose="02010600040101010101" pitchFamily="2" charset="-122"/>
              </a:rPr>
              <a:t>），而非现收现付制（</a:t>
            </a:r>
            <a:r>
              <a:rPr lang="en-US" altLang="zh-CN" dirty="0">
                <a:latin typeface="华文楷体" panose="02010600040101010101" pitchFamily="2" charset="-122"/>
                <a:ea typeface="华文楷体" panose="02010600040101010101" pitchFamily="2" charset="-122"/>
              </a:rPr>
              <a:t>pay-as-you-go</a:t>
            </a:r>
            <a:r>
              <a:rPr lang="zh-CN" altLang="en-US" dirty="0">
                <a:latin typeface="华文楷体" panose="02010600040101010101" pitchFamily="2" charset="-122"/>
                <a:ea typeface="华文楷体" panose="02010600040101010101" pitchFamily="2" charset="-122"/>
              </a:rPr>
              <a:t>）。</a:t>
            </a:r>
            <a:endParaRPr lang="en-US" altLang="zh-CN" dirty="0">
              <a:latin typeface="华文楷体" panose="02010600040101010101" pitchFamily="2" charset="-122"/>
              <a:ea typeface="华文楷体" panose="02010600040101010101" pitchFamily="2" charset="-122"/>
            </a:endParaRPr>
          </a:p>
          <a:p>
            <a:pPr lvl="1" eaLnBrk="1" hangingPunct="1">
              <a:lnSpc>
                <a:spcPct val="150000"/>
              </a:lnSpc>
            </a:pPr>
            <a:r>
              <a:rPr lang="zh-CN" altLang="en-US" dirty="0">
                <a:latin typeface="华文楷体" panose="02010600040101010101" pitchFamily="2" charset="-122"/>
                <a:ea typeface="华文楷体" panose="02010600040101010101" pitchFamily="2" charset="-122"/>
              </a:rPr>
              <a:t>给付水平的高低，取决于个人账户的积累</a:t>
            </a:r>
            <a:endParaRPr lang="en-US" altLang="zh-CN" dirty="0">
              <a:latin typeface="华文楷体" panose="02010600040101010101" pitchFamily="2" charset="-122"/>
              <a:ea typeface="华文楷体" panose="02010600040101010101" pitchFamily="2" charset="-122"/>
            </a:endParaRPr>
          </a:p>
          <a:p>
            <a:pPr eaLnBrk="1" hangingPunct="1">
              <a:lnSpc>
                <a:spcPct val="150000"/>
              </a:lnSpc>
            </a:pPr>
            <a:r>
              <a:rPr lang="zh-CN" altLang="en-US" dirty="0">
                <a:latin typeface="华文楷体" panose="02010600040101010101" pitchFamily="2" charset="-122"/>
                <a:ea typeface="华文楷体" panose="02010600040101010101" pitchFamily="2" charset="-122"/>
              </a:rPr>
              <a:t>近年来，储蓄型社会保障制度的影响扩大。</a:t>
            </a:r>
          </a:p>
          <a:p>
            <a:pPr eaLnBrk="1" hangingPunct="1">
              <a:lnSpc>
                <a:spcPct val="90000"/>
              </a:lnSpc>
            </a:pPr>
            <a:endParaRPr lang="zh-CN" altLang="en-US" sz="2800" dirty="0"/>
          </a:p>
          <a:p>
            <a:pPr eaLnBrk="1" hangingPunct="1">
              <a:lnSpc>
                <a:spcPct val="90000"/>
              </a:lnSpc>
            </a:pPr>
            <a:endParaRPr lang="en-US" altLang="zh-CN" sz="2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Effect transition="in" filter="fade">
                                      <p:cBhvr>
                                        <p:cTn id="7" dur="2000"/>
                                        <p:tgtEl>
                                          <p:spTgt spid="194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459">
                                            <p:txEl>
                                              <p:pRg st="1" end="1"/>
                                            </p:txEl>
                                          </p:spTgt>
                                        </p:tgtEl>
                                        <p:attrNameLst>
                                          <p:attrName>style.visibility</p:attrName>
                                        </p:attrNameLst>
                                      </p:cBhvr>
                                      <p:to>
                                        <p:strVal val="visible"/>
                                      </p:to>
                                    </p:set>
                                    <p:animEffect transition="in" filter="fade">
                                      <p:cBhvr>
                                        <p:cTn id="12" dur="2000"/>
                                        <p:tgtEl>
                                          <p:spTgt spid="19459">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9459">
                                            <p:txEl>
                                              <p:pRg st="2" end="2"/>
                                            </p:txEl>
                                          </p:spTgt>
                                        </p:tgtEl>
                                        <p:attrNameLst>
                                          <p:attrName>style.visibility</p:attrName>
                                        </p:attrNameLst>
                                      </p:cBhvr>
                                      <p:to>
                                        <p:strVal val="visible"/>
                                      </p:to>
                                    </p:set>
                                    <p:animEffect transition="in" filter="fade">
                                      <p:cBhvr>
                                        <p:cTn id="15" dur="2000"/>
                                        <p:tgtEl>
                                          <p:spTgt spid="19459">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459">
                                            <p:txEl>
                                              <p:pRg st="3" end="3"/>
                                            </p:txEl>
                                          </p:spTgt>
                                        </p:tgtEl>
                                        <p:attrNameLst>
                                          <p:attrName>style.visibility</p:attrName>
                                        </p:attrNameLst>
                                      </p:cBhvr>
                                      <p:to>
                                        <p:strVal val="visible"/>
                                      </p:to>
                                    </p:set>
                                    <p:animEffect transition="in" filter="fade">
                                      <p:cBhvr>
                                        <p:cTn id="18" dur="2000"/>
                                        <p:tgtEl>
                                          <p:spTgt spid="19459">
                                            <p:txEl>
                                              <p:pRg st="3" end="3"/>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9459">
                                            <p:txEl>
                                              <p:pRg st="4" end="4"/>
                                            </p:txEl>
                                          </p:spTgt>
                                        </p:tgtEl>
                                        <p:attrNameLst>
                                          <p:attrName>style.visibility</p:attrName>
                                        </p:attrNameLst>
                                      </p:cBhvr>
                                      <p:to>
                                        <p:strVal val="visible"/>
                                      </p:to>
                                    </p:set>
                                    <p:animEffect transition="in" filter="fade">
                                      <p:cBhvr>
                                        <p:cTn id="23" dur="2000"/>
                                        <p:tgtEl>
                                          <p:spTgt spid="1945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0B84E0BD-2482-43BF-A05D-0E44EC1E77E2}"/>
              </a:ext>
            </a:extLst>
          </p:cNvPr>
          <p:cNvSpPr>
            <a:spLocks noGrp="1" noChangeArrowheads="1"/>
          </p:cNvSpPr>
          <p:nvPr>
            <p:ph type="title"/>
          </p:nvPr>
        </p:nvSpPr>
        <p:spPr bwMode="auto"/>
        <p:txBody>
          <a:bodyPr wrap="square" lIns="91440" tIns="45720" rIns="91440" bIns="45720" numCol="1" anchorCtr="0" compatLnSpc="1">
            <a:prstTxWarp prst="textNoShape">
              <a:avLst/>
            </a:prstTxWarp>
          </a:bodyPr>
          <a:lstStyle/>
          <a:p>
            <a:pPr eaLnBrk="1" hangingPunct="1"/>
            <a:r>
              <a:rPr lang="zh-CN" altLang="en-US" cap="none"/>
              <a:t>社会保障（养老保险）的筹资模式</a:t>
            </a:r>
            <a:endParaRPr lang="zh-CN" altLang="zh-CN" cap="none"/>
          </a:p>
        </p:txBody>
      </p:sp>
      <p:sp>
        <p:nvSpPr>
          <p:cNvPr id="20483" name="Rectangle 3">
            <a:extLst>
              <a:ext uri="{FF2B5EF4-FFF2-40B4-BE49-F238E27FC236}">
                <a16:creationId xmlns:a16="http://schemas.microsoft.com/office/drawing/2014/main" id="{3B283E8F-2B93-492C-A267-8D8E97653E4D}"/>
              </a:ext>
            </a:extLst>
          </p:cNvPr>
          <p:cNvSpPr>
            <a:spLocks noGrp="1"/>
          </p:cNvSpPr>
          <p:nvPr>
            <p:ph sz="quarter" idx="1"/>
          </p:nvPr>
        </p:nvSpPr>
        <p:spPr>
          <a:xfrm>
            <a:off x="457200" y="1916832"/>
            <a:ext cx="7972425" cy="4556993"/>
          </a:xfrm>
        </p:spPr>
        <p:txBody>
          <a:bodyPr/>
          <a:lstStyle/>
          <a:p>
            <a:pPr algn="just" eaLnBrk="1" hangingPunct="1">
              <a:lnSpc>
                <a:spcPct val="150000"/>
              </a:lnSpc>
            </a:pPr>
            <a:r>
              <a:rPr lang="zh-CN" altLang="en-US" sz="2800" b="1" dirty="0"/>
              <a:t>现收现付制</a:t>
            </a:r>
          </a:p>
          <a:p>
            <a:pPr algn="just" eaLnBrk="1" hangingPunct="1">
              <a:lnSpc>
                <a:spcPct val="150000"/>
              </a:lnSpc>
            </a:pPr>
            <a:r>
              <a:rPr lang="zh-CN" altLang="en-US" dirty="0">
                <a:latin typeface="华文楷体" panose="02010600040101010101" pitchFamily="2" charset="-122"/>
                <a:ea typeface="华文楷体" panose="02010600040101010101" pitchFamily="2" charset="-122"/>
              </a:rPr>
              <a:t>是指一个时期的社会保障收入全部用于支付社会保障支出的制度。例如，实行现收现付制的养老保险制度是用当时的劳动者所缴纳的资金，用于发放退休者的养老金。</a:t>
            </a:r>
            <a:endParaRPr lang="en-US" altLang="zh-CN" dirty="0">
              <a:latin typeface="华文楷体" panose="02010600040101010101" pitchFamily="2" charset="-122"/>
              <a:ea typeface="华文楷体" panose="02010600040101010101" pitchFamily="2" charset="-122"/>
            </a:endParaRPr>
          </a:p>
          <a:p>
            <a:pPr algn="just" eaLnBrk="1" hangingPunct="1">
              <a:lnSpc>
                <a:spcPct val="150000"/>
              </a:lnSpc>
            </a:pPr>
            <a:r>
              <a:rPr lang="zh-CN" altLang="en-US" dirty="0">
                <a:latin typeface="华文楷体" panose="02010600040101010101" pitchFamily="2" charset="-122"/>
                <a:ea typeface="华文楷体" panose="02010600040101010101" pitchFamily="2" charset="-122"/>
              </a:rPr>
              <a:t>在现实中，收入不一定正好等于支出，累积下来的资金就可能形成</a:t>
            </a:r>
            <a:r>
              <a:rPr lang="zh-CN" altLang="en-US" dirty="0">
                <a:latin typeface="华文楷体" panose="02010600040101010101" pitchFamily="2" charset="-122"/>
                <a:ea typeface="华文楷体" panose="02010600040101010101" pitchFamily="2" charset="-122"/>
                <a:hlinkClick r:id="rId2"/>
              </a:rPr>
              <a:t>社会保障信托基金</a:t>
            </a:r>
            <a:r>
              <a:rPr lang="zh-CN" altLang="en-US"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hlinkClick r:id="rId3"/>
              </a:rPr>
              <a:t>美国就是这样</a:t>
            </a:r>
            <a:r>
              <a:rPr lang="zh-CN" altLang="en-US" dirty="0">
                <a:latin typeface="华文楷体" panose="02010600040101010101" pitchFamily="2" charset="-122"/>
                <a:ea typeface="华文楷体" panose="02010600040101010101" pitchFamily="2" charset="-122"/>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fade">
                                      <p:cBhvr>
                                        <p:cTn id="7" dur="2000"/>
                                        <p:tgtEl>
                                          <p:spTgt spid="204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483">
                                            <p:txEl>
                                              <p:pRg st="1" end="1"/>
                                            </p:txEl>
                                          </p:spTgt>
                                        </p:tgtEl>
                                        <p:attrNameLst>
                                          <p:attrName>style.visibility</p:attrName>
                                        </p:attrNameLst>
                                      </p:cBhvr>
                                      <p:to>
                                        <p:strVal val="visible"/>
                                      </p:to>
                                    </p:set>
                                    <p:animEffect transition="in" filter="fade">
                                      <p:cBhvr>
                                        <p:cTn id="12" dur="2000"/>
                                        <p:tgtEl>
                                          <p:spTgt spid="2048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483">
                                            <p:txEl>
                                              <p:pRg st="2" end="2"/>
                                            </p:txEl>
                                          </p:spTgt>
                                        </p:tgtEl>
                                        <p:attrNameLst>
                                          <p:attrName>style.visibility</p:attrName>
                                        </p:attrNameLst>
                                      </p:cBhvr>
                                      <p:to>
                                        <p:strVal val="visible"/>
                                      </p:to>
                                    </p:set>
                                    <p:animEffect transition="in" filter="fade">
                                      <p:cBhvr>
                                        <p:cTn id="17" dur="2000"/>
                                        <p:tgtEl>
                                          <p:spTgt spid="204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a:extLst>
              <a:ext uri="{FF2B5EF4-FFF2-40B4-BE49-F238E27FC236}">
                <a16:creationId xmlns:a16="http://schemas.microsoft.com/office/drawing/2014/main" id="{D970CA41-E55F-49F9-B6AC-B8A831C94051}"/>
              </a:ext>
            </a:extLst>
          </p:cNvPr>
          <p:cNvSpPr>
            <a:spLocks noGrp="1" noChangeArrowheads="1"/>
          </p:cNvSpPr>
          <p:nvPr>
            <p:ph sz="quarter" idx="1"/>
          </p:nvPr>
        </p:nvSpPr>
        <p:spPr>
          <a:xfrm>
            <a:off x="585788" y="1268413"/>
            <a:ext cx="7972425" cy="4873625"/>
          </a:xfrm>
        </p:spPr>
        <p:txBody>
          <a:bodyPr/>
          <a:lstStyle/>
          <a:p>
            <a:pPr algn="just" eaLnBrk="1" hangingPunct="1">
              <a:lnSpc>
                <a:spcPct val="150000"/>
              </a:lnSpc>
              <a:defRPr/>
            </a:pPr>
            <a:r>
              <a:rPr lang="zh-CN" altLang="en-US" sz="2600" b="1" dirty="0"/>
              <a:t>基金积累制</a:t>
            </a:r>
            <a:endParaRPr lang="en-US" altLang="zh-CN" sz="2600" b="1" dirty="0">
              <a:latin typeface="+mj-ea"/>
              <a:ea typeface="+mj-ea"/>
            </a:endParaRPr>
          </a:p>
          <a:p>
            <a:pPr algn="just" eaLnBrk="1" hangingPunct="1">
              <a:lnSpc>
                <a:spcPct val="150000"/>
              </a:lnSpc>
              <a:defRPr/>
            </a:pPr>
            <a:r>
              <a:rPr lang="zh-CN" altLang="en-US" dirty="0">
                <a:latin typeface="+mj-ea"/>
                <a:ea typeface="+mj-ea"/>
              </a:rPr>
              <a:t>通过建立个人账户，将私人和企业（所在机构）的缴费直接记入个人名下，待符合规定条件时，私人可以对该账户的资金进行支配。</a:t>
            </a:r>
            <a:endParaRPr lang="en-US" altLang="zh-CN" dirty="0">
              <a:latin typeface="+mj-ea"/>
              <a:ea typeface="+mj-ea"/>
            </a:endParaRPr>
          </a:p>
          <a:p>
            <a:pPr algn="just" eaLnBrk="1" hangingPunct="1">
              <a:lnSpc>
                <a:spcPct val="150000"/>
              </a:lnSpc>
              <a:defRPr/>
            </a:pPr>
            <a:r>
              <a:rPr lang="zh-CN" altLang="en-US" dirty="0">
                <a:latin typeface="+mj-ea"/>
                <a:ea typeface="+mj-ea"/>
              </a:rPr>
              <a:t>实行基金积累制的养老保险制度，劳动者在职期间按照规定标准为其退休后的养老金进行储蓄，待到退休之后从该账户支取养老金。</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fade">
                                      <p:cBhvr>
                                        <p:cTn id="7" dur="2000"/>
                                        <p:tgtEl>
                                          <p:spTgt spid="2150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507">
                                            <p:txEl>
                                              <p:pRg st="1" end="1"/>
                                            </p:txEl>
                                          </p:spTgt>
                                        </p:tgtEl>
                                        <p:attrNameLst>
                                          <p:attrName>style.visibility</p:attrName>
                                        </p:attrNameLst>
                                      </p:cBhvr>
                                      <p:to>
                                        <p:strVal val="visible"/>
                                      </p:to>
                                    </p:set>
                                    <p:animEffect transition="in" filter="fade">
                                      <p:cBhvr>
                                        <p:cTn id="12" dur="2000"/>
                                        <p:tgtEl>
                                          <p:spTgt spid="2150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507">
                                            <p:txEl>
                                              <p:pRg st="2" end="2"/>
                                            </p:txEl>
                                          </p:spTgt>
                                        </p:tgtEl>
                                        <p:attrNameLst>
                                          <p:attrName>style.visibility</p:attrName>
                                        </p:attrNameLst>
                                      </p:cBhvr>
                                      <p:to>
                                        <p:strVal val="visible"/>
                                      </p:to>
                                    </p:set>
                                    <p:animEffect transition="in" filter="fade">
                                      <p:cBhvr>
                                        <p:cTn id="17" dur="2000"/>
                                        <p:tgtEl>
                                          <p:spTgt spid="2150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3">
            <a:extLst>
              <a:ext uri="{FF2B5EF4-FFF2-40B4-BE49-F238E27FC236}">
                <a16:creationId xmlns:a16="http://schemas.microsoft.com/office/drawing/2014/main" id="{B0C0AD80-C390-4466-B513-3B09C603D576}"/>
              </a:ext>
            </a:extLst>
          </p:cNvPr>
          <p:cNvSpPr>
            <a:spLocks noGrp="1"/>
          </p:cNvSpPr>
          <p:nvPr>
            <p:ph type="body" idx="4294967295"/>
          </p:nvPr>
        </p:nvSpPr>
        <p:spPr>
          <a:xfrm>
            <a:off x="461963" y="1092200"/>
            <a:ext cx="7972425" cy="4873625"/>
          </a:xfrm>
        </p:spPr>
        <p:txBody>
          <a:bodyPr/>
          <a:lstStyle/>
          <a:p>
            <a:pPr>
              <a:lnSpc>
                <a:spcPct val="200000"/>
              </a:lnSpc>
              <a:defRPr/>
            </a:pPr>
            <a:r>
              <a:rPr lang="zh-CN" altLang="en-US" sz="2600" b="1" dirty="0"/>
              <a:t>部分积累制</a:t>
            </a:r>
            <a:endParaRPr lang="en-US" altLang="zh-CN" dirty="0">
              <a:latin typeface="+mj-ea"/>
              <a:ea typeface="+mj-ea"/>
            </a:endParaRPr>
          </a:p>
          <a:p>
            <a:pPr>
              <a:lnSpc>
                <a:spcPct val="200000"/>
              </a:lnSpc>
              <a:defRPr/>
            </a:pPr>
            <a:r>
              <a:rPr lang="zh-CN" altLang="en-US" dirty="0">
                <a:latin typeface="+mj-ea"/>
                <a:ea typeface="+mj-ea"/>
              </a:rPr>
              <a:t>通过现收现付制满足当前支付需要的前提下，留下一定的储备以适应未来的支出需求。</a:t>
            </a:r>
          </a:p>
          <a:p>
            <a:pPr>
              <a:lnSpc>
                <a:spcPct val="200000"/>
              </a:lnSpc>
              <a:defRPr/>
            </a:pPr>
            <a:r>
              <a:rPr lang="zh-CN" altLang="en-US" dirty="0">
                <a:latin typeface="+mj-ea"/>
                <a:ea typeface="+mj-ea"/>
              </a:rPr>
              <a:t>通常是一种从现收现付制向基金积累制过渡的形式。</a:t>
            </a:r>
          </a:p>
          <a:p>
            <a:pPr>
              <a:lnSpc>
                <a:spcPct val="200000"/>
              </a:lnSpc>
              <a:defRPr/>
            </a:pPr>
            <a:r>
              <a:rPr lang="zh-CN" altLang="en-US" dirty="0">
                <a:latin typeface="+mj-ea"/>
                <a:ea typeface="+mj-ea"/>
              </a:rPr>
              <a:t>如，我国养老金的筹资形式（社会统筹＋个人账户）。</a:t>
            </a:r>
          </a:p>
        </p:txBody>
      </p:sp>
      <p:sp>
        <p:nvSpPr>
          <p:cNvPr id="57347" name="灯片编号占位符 5">
            <a:extLst>
              <a:ext uri="{FF2B5EF4-FFF2-40B4-BE49-F238E27FC236}">
                <a16:creationId xmlns:a16="http://schemas.microsoft.com/office/drawing/2014/main" id="{698C3624-AC1B-4F62-9DF9-5DDB1BB66B1A}"/>
              </a:ext>
            </a:extLst>
          </p:cNvPr>
          <p:cNvSpPr txBox="1">
            <a:spLocks noGrp="1"/>
          </p:cNvSpPr>
          <p:nvPr/>
        </p:nvSpPr>
        <p:spPr bwMode="auto">
          <a:xfrm>
            <a:off x="8129588" y="5734050"/>
            <a:ext cx="60960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宋体" panose="02010600030101010101" pitchFamily="2" charset="-122"/>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宋体" panose="02010600030101010101" pitchFamily="2" charset="-122"/>
              </a:defRPr>
            </a:lvl2pPr>
            <a:lvl3pPr marL="1143000" indent="-228600">
              <a:spcBef>
                <a:spcPct val="20000"/>
              </a:spcBef>
              <a:buClr>
                <a:srgbClr val="E0752F"/>
              </a:buClr>
              <a:buSzPct val="60000"/>
              <a:buFont typeface="Wingdings" panose="05000000000000000000" pitchFamily="2" charset="2"/>
              <a:buChar char=""/>
              <a:defRPr sz="2400">
                <a:solidFill>
                  <a:schemeClr val="tx1"/>
                </a:solidFill>
                <a:latin typeface="Century Schoolbook" panose="02040604050505020304" pitchFamily="18" charset="0"/>
                <a:ea typeface="宋体" panose="02010600030101010101" pitchFamily="2" charset="-122"/>
              </a:defRPr>
            </a:lvl3pPr>
            <a:lvl4pPr marL="1600200" indent="-228600">
              <a:spcBef>
                <a:spcPct val="20000"/>
              </a:spcBef>
              <a:buClr>
                <a:srgbClr val="FEC3AE"/>
              </a:buClr>
              <a:buSzPct val="60000"/>
              <a:buFont typeface="Wingdings" panose="05000000000000000000" pitchFamily="2" charset="2"/>
              <a:buChar char=""/>
              <a:defRPr sz="2000">
                <a:solidFill>
                  <a:schemeClr val="tx1"/>
                </a:solidFill>
                <a:latin typeface="Century Schoolbook" panose="02040604050505020304" pitchFamily="18" charset="0"/>
                <a:ea typeface="宋体" panose="02010600030101010101" pitchFamily="2" charset="-122"/>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9pPr>
          </a:lstStyle>
          <a:p>
            <a:pPr algn="ctr" eaLnBrk="1" hangingPunct="1">
              <a:spcBef>
                <a:spcPct val="0"/>
              </a:spcBef>
              <a:buClrTx/>
              <a:buSzTx/>
              <a:buFontTx/>
              <a:buNone/>
            </a:pPr>
            <a:fld id="{B1A6EEA5-F35F-44FC-A78D-593BF3FE24B6}" type="slidenum">
              <a:rPr kumimoji="0" lang="en-US" altLang="zh-CN" sz="1400" b="1">
                <a:solidFill>
                  <a:srgbClr val="FFFFFF"/>
                </a:solidFill>
                <a:latin typeface="Tahoma" panose="020B0604030504040204" pitchFamily="34" charset="0"/>
              </a:rPr>
              <a:pPr algn="ctr" eaLnBrk="1" hangingPunct="1">
                <a:spcBef>
                  <a:spcPct val="0"/>
                </a:spcBef>
                <a:buClrTx/>
                <a:buSzTx/>
                <a:buFontTx/>
                <a:buNone/>
              </a:pPr>
              <a:t>35</a:t>
            </a:fld>
            <a:endParaRPr kumimoji="0" lang="en-US" altLang="zh-CN" sz="1400" b="1">
              <a:solidFill>
                <a:srgbClr val="FFFFFF"/>
              </a:solidFill>
              <a:latin typeface="Tahoma" panose="020B0604030504040204"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a:extLst>
              <a:ext uri="{FF2B5EF4-FFF2-40B4-BE49-F238E27FC236}">
                <a16:creationId xmlns:a16="http://schemas.microsoft.com/office/drawing/2014/main" id="{E9151E54-6039-438C-9C8E-3121B4FF1480}"/>
              </a:ext>
            </a:extLst>
          </p:cNvPr>
          <p:cNvSpPr>
            <a:spLocks noGrp="1" noChangeArrowheads="1"/>
          </p:cNvSpPr>
          <p:nvPr>
            <p:ph type="title"/>
          </p:nvPr>
        </p:nvSpPr>
        <p:spPr bwMode="auto">
          <a:xfrm>
            <a:off x="539750" y="115888"/>
            <a:ext cx="7467600" cy="892175"/>
          </a:xfrm>
        </p:spPr>
        <p:txBody>
          <a:bodyPr wrap="square" lIns="91440" tIns="45720" rIns="91440" bIns="45720" numCol="1" anchorCtr="0" compatLnSpc="1">
            <a:prstTxWarp prst="textNoShape">
              <a:avLst/>
            </a:prstTxWarp>
          </a:bodyPr>
          <a:lstStyle/>
          <a:p>
            <a:pPr eaLnBrk="1" hangingPunct="1"/>
            <a:r>
              <a:rPr lang="zh-CN" altLang="en-US" cap="none"/>
              <a:t>社会保障的三种给付标准</a:t>
            </a:r>
            <a:endParaRPr lang="zh-CN" altLang="zh-CN" cap="none"/>
          </a:p>
        </p:txBody>
      </p:sp>
      <p:sp>
        <p:nvSpPr>
          <p:cNvPr id="22531" name="Rectangle 3">
            <a:extLst>
              <a:ext uri="{FF2B5EF4-FFF2-40B4-BE49-F238E27FC236}">
                <a16:creationId xmlns:a16="http://schemas.microsoft.com/office/drawing/2014/main" id="{11B981E3-F48B-49CD-93DC-343A11A6FABB}"/>
              </a:ext>
            </a:extLst>
          </p:cNvPr>
          <p:cNvSpPr>
            <a:spLocks noGrp="1"/>
          </p:cNvSpPr>
          <p:nvPr>
            <p:ph sz="quarter" idx="1"/>
          </p:nvPr>
        </p:nvSpPr>
        <p:spPr>
          <a:xfrm>
            <a:off x="1187624" y="1700808"/>
            <a:ext cx="6480720" cy="4010323"/>
          </a:xfrm>
        </p:spPr>
        <p:txBody>
          <a:bodyPr/>
          <a:lstStyle/>
          <a:p>
            <a:pPr algn="just" eaLnBrk="1" hangingPunct="1">
              <a:lnSpc>
                <a:spcPct val="150000"/>
              </a:lnSpc>
            </a:pPr>
            <a:r>
              <a:rPr lang="zh-CN" altLang="en-US" sz="2800" b="1" dirty="0"/>
              <a:t>受益确定制</a:t>
            </a:r>
          </a:p>
          <a:p>
            <a:pPr algn="just" eaLnBrk="1" hangingPunct="1">
              <a:lnSpc>
                <a:spcPct val="150000"/>
              </a:lnSpc>
            </a:pPr>
            <a:r>
              <a:rPr lang="zh-CN" altLang="en-US" dirty="0">
                <a:latin typeface="华文楷体" panose="02010600040101010101" pitchFamily="2" charset="-122"/>
                <a:ea typeface="华文楷体" panose="02010600040101010101" pitchFamily="2" charset="-122"/>
              </a:rPr>
              <a:t>“受益确定制”（</a:t>
            </a:r>
            <a:r>
              <a:rPr lang="en-US" altLang="zh-CN" dirty="0">
                <a:latin typeface="华文楷体" panose="02010600040101010101" pitchFamily="2" charset="-122"/>
                <a:ea typeface="华文楷体" panose="02010600040101010101" pitchFamily="2" charset="-122"/>
              </a:rPr>
              <a:t>defined benefit system</a:t>
            </a:r>
            <a:r>
              <a:rPr lang="zh-CN" altLang="en-US" dirty="0">
                <a:latin typeface="华文楷体" panose="02010600040101010101" pitchFamily="2" charset="-122"/>
                <a:ea typeface="华文楷体" panose="02010600040101010101" pitchFamily="2" charset="-122"/>
              </a:rPr>
              <a:t>）</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社会保障组织</a:t>
            </a:r>
            <a:r>
              <a:rPr lang="zh-CN" altLang="en-US" b="1" dirty="0">
                <a:latin typeface="华文楷体" panose="02010600040101010101" pitchFamily="2" charset="-122"/>
                <a:ea typeface="华文楷体" panose="02010600040101010101" pitchFamily="2" charset="-122"/>
              </a:rPr>
              <a:t>对受益人的给付取决于预先规定的受益标准</a:t>
            </a:r>
            <a:endParaRPr lang="en-US" altLang="zh-CN" b="1" dirty="0">
              <a:latin typeface="华文楷体" panose="02010600040101010101" pitchFamily="2" charset="-122"/>
              <a:ea typeface="华文楷体" panose="02010600040101010101" pitchFamily="2" charset="-122"/>
            </a:endParaRPr>
          </a:p>
          <a:p>
            <a:pPr algn="just" eaLnBrk="1" hangingPunct="1">
              <a:lnSpc>
                <a:spcPct val="150000"/>
              </a:lnSpc>
            </a:pPr>
            <a:r>
              <a:rPr lang="zh-CN" altLang="en-US" dirty="0">
                <a:latin typeface="华文楷体" panose="02010600040101010101" pitchFamily="2" charset="-122"/>
                <a:ea typeface="华文楷体" panose="02010600040101010101" pitchFamily="2" charset="-122"/>
              </a:rPr>
              <a:t>受益的公平性意味着受益水平的平均化</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fade">
                                      <p:cBhvr>
                                        <p:cTn id="7" dur="2000"/>
                                        <p:tgtEl>
                                          <p:spTgt spid="225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531">
                                            <p:txEl>
                                              <p:pRg st="1" end="1"/>
                                            </p:txEl>
                                          </p:spTgt>
                                        </p:tgtEl>
                                        <p:attrNameLst>
                                          <p:attrName>style.visibility</p:attrName>
                                        </p:attrNameLst>
                                      </p:cBhvr>
                                      <p:to>
                                        <p:strVal val="visible"/>
                                      </p:to>
                                    </p:set>
                                    <p:animEffect transition="in" filter="fade">
                                      <p:cBhvr>
                                        <p:cTn id="12" dur="2000"/>
                                        <p:tgtEl>
                                          <p:spTgt spid="2253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531">
                                            <p:txEl>
                                              <p:pRg st="2" end="2"/>
                                            </p:txEl>
                                          </p:spTgt>
                                        </p:tgtEl>
                                        <p:attrNameLst>
                                          <p:attrName>style.visibility</p:attrName>
                                        </p:attrNameLst>
                                      </p:cBhvr>
                                      <p:to>
                                        <p:strVal val="visible"/>
                                      </p:to>
                                    </p:set>
                                    <p:animEffect transition="in" filter="fade">
                                      <p:cBhvr>
                                        <p:cTn id="17" dur="2000"/>
                                        <p:tgtEl>
                                          <p:spTgt spid="2253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a:extLst>
              <a:ext uri="{FF2B5EF4-FFF2-40B4-BE49-F238E27FC236}">
                <a16:creationId xmlns:a16="http://schemas.microsoft.com/office/drawing/2014/main" id="{97BFD742-B294-473C-9B2E-5C9A5FC8FC38}"/>
              </a:ext>
            </a:extLst>
          </p:cNvPr>
          <p:cNvSpPr>
            <a:spLocks noGrp="1"/>
          </p:cNvSpPr>
          <p:nvPr>
            <p:ph sz="quarter" idx="1"/>
          </p:nvPr>
        </p:nvSpPr>
        <p:spPr>
          <a:xfrm>
            <a:off x="452438" y="1341438"/>
            <a:ext cx="7935912" cy="4873625"/>
          </a:xfrm>
        </p:spPr>
        <p:txBody>
          <a:bodyPr/>
          <a:lstStyle/>
          <a:p>
            <a:pPr algn="just" eaLnBrk="1" hangingPunct="1">
              <a:lnSpc>
                <a:spcPct val="150000"/>
              </a:lnSpc>
            </a:pPr>
            <a:r>
              <a:rPr lang="zh-CN" altLang="en-US" sz="2800" b="1" dirty="0"/>
              <a:t>缴费确定制</a:t>
            </a:r>
          </a:p>
          <a:p>
            <a:pPr algn="just" eaLnBrk="1" hangingPunct="1">
              <a:lnSpc>
                <a:spcPct val="150000"/>
              </a:lnSpc>
            </a:pPr>
            <a:r>
              <a:rPr lang="zh-CN" altLang="en-US" dirty="0">
                <a:latin typeface="华文楷体" panose="02010600040101010101" pitchFamily="2" charset="-122"/>
                <a:ea typeface="华文楷体" panose="02010600040101010101" pitchFamily="2" charset="-122"/>
              </a:rPr>
              <a:t>“缴费确定制”（</a:t>
            </a:r>
            <a:r>
              <a:rPr lang="en-US" altLang="zh-CN" dirty="0">
                <a:latin typeface="华文楷体" panose="02010600040101010101" pitchFamily="2" charset="-122"/>
                <a:ea typeface="华文楷体" panose="02010600040101010101" pitchFamily="2" charset="-122"/>
              </a:rPr>
              <a:t>defined contribution system</a:t>
            </a:r>
            <a:r>
              <a:rPr lang="zh-CN" altLang="en-US" dirty="0">
                <a:latin typeface="华文楷体" panose="02010600040101010101" pitchFamily="2" charset="-122"/>
                <a:ea typeface="华文楷体" panose="02010600040101010101" pitchFamily="2" charset="-122"/>
              </a:rPr>
              <a:t>）</a:t>
            </a:r>
            <a:r>
              <a:rPr lang="en-US"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参加计划的成员建立个人账户，个人按确定的标准缴费，并交由专门的投资机构运营管理，在成员符合支取要求时，把缴费形成的本金及其运营收益返还给账户持有人或其指定受益人。</a:t>
            </a:r>
          </a:p>
          <a:p>
            <a:pPr eaLnBrk="1" hangingPunct="1">
              <a:lnSpc>
                <a:spcPct val="150000"/>
              </a:lnSpc>
            </a:pPr>
            <a:r>
              <a:rPr lang="zh-CN" altLang="en-US" sz="2800" b="1" dirty="0"/>
              <a:t>混合模式</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37EBA6-233B-48EF-91E3-48BEF14F9756}"/>
              </a:ext>
            </a:extLst>
          </p:cNvPr>
          <p:cNvSpPr>
            <a:spLocks noGrp="1"/>
          </p:cNvSpPr>
          <p:nvPr>
            <p:ph type="title"/>
          </p:nvPr>
        </p:nvSpPr>
        <p:spPr/>
        <p:txBody>
          <a:bodyPr/>
          <a:lstStyle/>
          <a:p>
            <a:pPr eaLnBrk="1" hangingPunct="1">
              <a:defRPr/>
            </a:pPr>
            <a:r>
              <a:rPr lang="en-US" altLang="zh-CN" dirty="0"/>
              <a:t>2.1.2 </a:t>
            </a:r>
            <a:r>
              <a:rPr lang="zh-CN" altLang="en-US" dirty="0">
                <a:latin typeface="宋体" pitchFamily="2" charset="-122"/>
              </a:rPr>
              <a:t>中国的社会保障体系</a:t>
            </a:r>
            <a:endParaRPr lang="zh-CN" altLang="en-US" dirty="0"/>
          </a:p>
        </p:txBody>
      </p:sp>
      <p:sp>
        <p:nvSpPr>
          <p:cNvPr id="60419" name="内容占位符 2">
            <a:extLst>
              <a:ext uri="{FF2B5EF4-FFF2-40B4-BE49-F238E27FC236}">
                <a16:creationId xmlns:a16="http://schemas.microsoft.com/office/drawing/2014/main" id="{54422368-8C30-4B26-80AB-EDF2A18FCCD4}"/>
              </a:ext>
            </a:extLst>
          </p:cNvPr>
          <p:cNvSpPr>
            <a:spLocks noGrp="1"/>
          </p:cNvSpPr>
          <p:nvPr>
            <p:ph sz="quarter" idx="1"/>
          </p:nvPr>
        </p:nvSpPr>
        <p:spPr>
          <a:xfrm>
            <a:off x="457200" y="1600200"/>
            <a:ext cx="7467600" cy="4873625"/>
          </a:xfrm>
        </p:spPr>
        <p:txBody>
          <a:bodyPr/>
          <a:lstStyle/>
          <a:p>
            <a:pPr eaLnBrk="1" hangingPunct="1"/>
            <a:endParaRPr lang="zh-CN" altLang="en-US"/>
          </a:p>
        </p:txBody>
      </p:sp>
      <p:pic>
        <p:nvPicPr>
          <p:cNvPr id="60420" name="Picture 9" descr="C:\Users\HP\Desktop\图片1.bmp">
            <a:extLst>
              <a:ext uri="{FF2B5EF4-FFF2-40B4-BE49-F238E27FC236}">
                <a16:creationId xmlns:a16="http://schemas.microsoft.com/office/drawing/2014/main" id="{6F5FD2ED-ADE2-4006-AFE1-B918792032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800" y="1600200"/>
            <a:ext cx="7467600" cy="485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edg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2">
            <a:extLst>
              <a:ext uri="{FF2B5EF4-FFF2-40B4-BE49-F238E27FC236}">
                <a16:creationId xmlns:a16="http://schemas.microsoft.com/office/drawing/2014/main" id="{F33C2D39-A435-4966-BE6C-D74845A39D99}"/>
              </a:ext>
            </a:extLst>
          </p:cNvPr>
          <p:cNvSpPr>
            <a:spLocks noGrp="1" noChangeArrowheads="1"/>
          </p:cNvSpPr>
          <p:nvPr>
            <p:ph type="title"/>
          </p:nvPr>
        </p:nvSpPr>
        <p:spPr>
          <a:xfrm>
            <a:off x="460057" y="692696"/>
            <a:ext cx="7467600" cy="927100"/>
          </a:xfrm>
        </p:spPr>
        <p:txBody>
          <a:bodyPr/>
          <a:lstStyle/>
          <a:p>
            <a:pPr eaLnBrk="1" fontAlgn="auto" hangingPunct="1">
              <a:spcAft>
                <a:spcPts val="0"/>
              </a:spcAft>
              <a:defRPr/>
            </a:pPr>
            <a:r>
              <a:rPr lang="zh-CN" altLang="en-US" dirty="0"/>
              <a:t>社会保险</a:t>
            </a:r>
            <a:endParaRPr lang="zh-CN" altLang="zh-CN" dirty="0"/>
          </a:p>
        </p:txBody>
      </p:sp>
      <p:sp>
        <p:nvSpPr>
          <p:cNvPr id="28675" name="Rectangle 3">
            <a:extLst>
              <a:ext uri="{FF2B5EF4-FFF2-40B4-BE49-F238E27FC236}">
                <a16:creationId xmlns:a16="http://schemas.microsoft.com/office/drawing/2014/main" id="{76377816-0D4B-4B27-A7D7-B7D39D8FFB67}"/>
              </a:ext>
            </a:extLst>
          </p:cNvPr>
          <p:cNvSpPr>
            <a:spLocks noGrp="1" noChangeArrowheads="1"/>
          </p:cNvSpPr>
          <p:nvPr>
            <p:ph sz="quarter" idx="1"/>
          </p:nvPr>
        </p:nvSpPr>
        <p:spPr>
          <a:xfrm>
            <a:off x="457200" y="1916832"/>
            <a:ext cx="7972425" cy="4441106"/>
          </a:xfrm>
        </p:spPr>
        <p:txBody>
          <a:bodyPr/>
          <a:lstStyle/>
          <a:p>
            <a:pPr algn="just" eaLnBrk="1" hangingPunct="1">
              <a:lnSpc>
                <a:spcPct val="150000"/>
              </a:lnSpc>
              <a:defRPr/>
            </a:pPr>
            <a:r>
              <a:rPr lang="zh-CN" altLang="en-US" dirty="0">
                <a:latin typeface="+mj-ea"/>
                <a:ea typeface="+mj-ea"/>
              </a:rPr>
              <a:t>是指国家通过立法手段，运用社会力量对劳动者暂时或永久丧失劳动能力，或虽有劳动能力，但因失业而丧失收入来源时给予一定的物质帮助，以维持其基本生活的一种社会保障制度。</a:t>
            </a:r>
            <a:endParaRPr lang="en-US" altLang="zh-CN" dirty="0">
              <a:latin typeface="+mj-ea"/>
              <a:ea typeface="+mj-ea"/>
            </a:endParaRPr>
          </a:p>
          <a:p>
            <a:pPr algn="just" eaLnBrk="1" hangingPunct="1">
              <a:lnSpc>
                <a:spcPct val="150000"/>
              </a:lnSpc>
              <a:defRPr/>
            </a:pPr>
            <a:r>
              <a:rPr lang="zh-CN" altLang="en-US" dirty="0">
                <a:latin typeface="+mj-ea"/>
                <a:ea typeface="+mj-ea"/>
              </a:rPr>
              <a:t>社会保险基金的收入，主要是通过对企业和私人征收的社会保险税或社会保险费来筹集。</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Effect transition="in" filter="fade">
                                      <p:cBhvr>
                                        <p:cTn id="7" dur="2000"/>
                                        <p:tgtEl>
                                          <p:spTgt spid="2867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675">
                                            <p:txEl>
                                              <p:pRg st="1" end="1"/>
                                            </p:txEl>
                                          </p:spTgt>
                                        </p:tgtEl>
                                        <p:attrNameLst>
                                          <p:attrName>style.visibility</p:attrName>
                                        </p:attrNameLst>
                                      </p:cBhvr>
                                      <p:to>
                                        <p:strVal val="visible"/>
                                      </p:to>
                                    </p:set>
                                    <p:animEffect transition="in" filter="fade">
                                      <p:cBhvr>
                                        <p:cTn id="12" dur="2000"/>
                                        <p:tgtEl>
                                          <p:spTgt spid="286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a:extLst>
              <a:ext uri="{FF2B5EF4-FFF2-40B4-BE49-F238E27FC236}">
                <a16:creationId xmlns:a16="http://schemas.microsoft.com/office/drawing/2014/main" id="{7D500281-1B1B-478A-A6FC-63F4D700883A}"/>
              </a:ext>
            </a:extLst>
          </p:cNvPr>
          <p:cNvSpPr>
            <a:spLocks noGrp="1"/>
          </p:cNvSpPr>
          <p:nvPr>
            <p:ph sz="quarter" idx="1"/>
          </p:nvPr>
        </p:nvSpPr>
        <p:spPr>
          <a:xfrm>
            <a:off x="467544" y="1428750"/>
            <a:ext cx="7900987" cy="4000500"/>
          </a:xfrm>
        </p:spPr>
        <p:txBody>
          <a:bodyPr/>
          <a:lstStyle/>
          <a:p>
            <a:pPr algn="just" eaLnBrk="1" hangingPunct="1">
              <a:lnSpc>
                <a:spcPct val="200000"/>
              </a:lnSpc>
            </a:pPr>
            <a:r>
              <a:rPr lang="zh-CN" altLang="en-US" dirty="0">
                <a:solidFill>
                  <a:srgbClr val="000000"/>
                </a:solidFill>
                <a:latin typeface="华文楷体" panose="02010600040101010101" pitchFamily="2" charset="-122"/>
                <a:ea typeface="华文楷体" panose="02010600040101010101" pitchFamily="2" charset="-122"/>
              </a:rPr>
              <a:t>行政支出是公共部门维持正常运转所必需的支出</a:t>
            </a:r>
            <a:endParaRPr lang="en-US" altLang="zh-CN" dirty="0">
              <a:solidFill>
                <a:srgbClr val="000000"/>
              </a:solidFill>
              <a:latin typeface="华文楷体" panose="02010600040101010101" pitchFamily="2" charset="-122"/>
              <a:ea typeface="华文楷体" panose="02010600040101010101" pitchFamily="2" charset="-122"/>
            </a:endParaRPr>
          </a:p>
          <a:p>
            <a:pPr algn="just" eaLnBrk="1" hangingPunct="1">
              <a:lnSpc>
                <a:spcPct val="200000"/>
              </a:lnSpc>
            </a:pPr>
            <a:r>
              <a:rPr lang="zh-CN" altLang="en-US" dirty="0">
                <a:solidFill>
                  <a:srgbClr val="000000"/>
                </a:solidFill>
                <a:latin typeface="华文楷体" panose="02010600040101010101" pitchFamily="2" charset="-122"/>
                <a:ea typeface="华文楷体" panose="02010600040101010101" pitchFamily="2" charset="-122"/>
              </a:rPr>
              <a:t>尤指公共部门用于国家各级权力机关、行政管理机关、司法检察机关和外事机构行使其职能所需的费用支出</a:t>
            </a:r>
            <a:endParaRPr lang="en-US" altLang="zh-CN" dirty="0">
              <a:solidFill>
                <a:srgbClr val="000000"/>
              </a:solidFill>
              <a:latin typeface="华文楷体" panose="02010600040101010101" pitchFamily="2" charset="-122"/>
              <a:ea typeface="华文楷体" panose="02010600040101010101" pitchFamily="2" charset="-122"/>
            </a:endParaRPr>
          </a:p>
          <a:p>
            <a:pPr algn="just" eaLnBrk="1" hangingPunct="1">
              <a:lnSpc>
                <a:spcPct val="200000"/>
              </a:lnSpc>
            </a:pPr>
            <a:r>
              <a:rPr lang="zh-CN" altLang="en-US" dirty="0">
                <a:solidFill>
                  <a:srgbClr val="000000"/>
                </a:solidFill>
                <a:latin typeface="华文楷体" panose="02010600040101010101" pitchFamily="2" charset="-122"/>
                <a:ea typeface="华文楷体" panose="02010600040101010101" pitchFamily="2" charset="-122"/>
              </a:rPr>
              <a:t>广义的行政管理支出还包括国防支出</a:t>
            </a:r>
            <a:endParaRPr lang="en-US" altLang="zh-CN" dirty="0">
              <a:solidFill>
                <a:srgbClr val="000000"/>
              </a:solidFill>
              <a:latin typeface="华文楷体" panose="02010600040101010101" pitchFamily="2" charset="-122"/>
              <a:ea typeface="华文楷体" panose="02010600040101010101" pitchFamily="2" charset="-122"/>
            </a:endParaRPr>
          </a:p>
          <a:p>
            <a:pPr algn="just" eaLnBrk="1" hangingPunct="1">
              <a:lnSpc>
                <a:spcPct val="200000"/>
              </a:lnSpc>
            </a:pP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fade">
                                      <p:cBhvr>
                                        <p:cTn id="7" dur="2000"/>
                                        <p:tgtEl>
                                          <p:spTgt spid="215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507">
                                            <p:txEl>
                                              <p:pRg st="1" end="1"/>
                                            </p:txEl>
                                          </p:spTgt>
                                        </p:tgtEl>
                                        <p:attrNameLst>
                                          <p:attrName>style.visibility</p:attrName>
                                        </p:attrNameLst>
                                      </p:cBhvr>
                                      <p:to>
                                        <p:strVal val="visible"/>
                                      </p:to>
                                    </p:set>
                                    <p:animEffect transition="in" filter="fade">
                                      <p:cBhvr>
                                        <p:cTn id="12" dur="2000"/>
                                        <p:tgtEl>
                                          <p:spTgt spid="215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507">
                                            <p:txEl>
                                              <p:pRg st="2" end="2"/>
                                            </p:txEl>
                                          </p:spTgt>
                                        </p:tgtEl>
                                        <p:attrNameLst>
                                          <p:attrName>style.visibility</p:attrName>
                                        </p:attrNameLst>
                                      </p:cBhvr>
                                      <p:to>
                                        <p:strVal val="visible"/>
                                      </p:to>
                                    </p:set>
                                    <p:animEffect transition="in" filter="fade">
                                      <p:cBhvr>
                                        <p:cTn id="17" dur="2000"/>
                                        <p:tgtEl>
                                          <p:spTgt spid="2150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2">
            <a:extLst>
              <a:ext uri="{FF2B5EF4-FFF2-40B4-BE49-F238E27FC236}">
                <a16:creationId xmlns:a16="http://schemas.microsoft.com/office/drawing/2014/main" id="{308F6C9E-0202-4DC3-9424-5B7642933218}"/>
              </a:ext>
            </a:extLst>
          </p:cNvPr>
          <p:cNvSpPr>
            <a:spLocks noGrp="1" noChangeArrowheads="1"/>
          </p:cNvSpPr>
          <p:nvPr>
            <p:ph type="title"/>
          </p:nvPr>
        </p:nvSpPr>
        <p:spPr>
          <a:xfrm>
            <a:off x="457200" y="260350"/>
            <a:ext cx="7467600" cy="652463"/>
          </a:xfrm>
        </p:spPr>
        <p:txBody>
          <a:bodyPr/>
          <a:lstStyle/>
          <a:p>
            <a:pPr eaLnBrk="1" fontAlgn="auto" hangingPunct="1">
              <a:spcAft>
                <a:spcPts val="0"/>
              </a:spcAft>
              <a:defRPr/>
            </a:pPr>
            <a:r>
              <a:rPr lang="zh-CN" altLang="en-US" dirty="0"/>
              <a:t>社会保险</a:t>
            </a:r>
            <a:endParaRPr lang="zh-CN" altLang="zh-CN" dirty="0"/>
          </a:p>
        </p:txBody>
      </p:sp>
      <p:sp>
        <p:nvSpPr>
          <p:cNvPr id="29699" name="Rectangle 3">
            <a:extLst>
              <a:ext uri="{FF2B5EF4-FFF2-40B4-BE49-F238E27FC236}">
                <a16:creationId xmlns:a16="http://schemas.microsoft.com/office/drawing/2014/main" id="{ACEC372E-F3D0-49A0-81A7-E891B3A0AE15}"/>
              </a:ext>
            </a:extLst>
          </p:cNvPr>
          <p:cNvSpPr>
            <a:spLocks noGrp="1" noChangeArrowheads="1"/>
          </p:cNvSpPr>
          <p:nvPr>
            <p:ph sz="quarter" idx="1"/>
          </p:nvPr>
        </p:nvSpPr>
        <p:spPr>
          <a:xfrm>
            <a:off x="457200" y="1125538"/>
            <a:ext cx="7972425" cy="4873625"/>
          </a:xfrm>
        </p:spPr>
        <p:txBody>
          <a:bodyPr/>
          <a:lstStyle/>
          <a:p>
            <a:pPr algn="just" eaLnBrk="1" hangingPunct="1">
              <a:lnSpc>
                <a:spcPct val="150000"/>
              </a:lnSpc>
              <a:defRPr/>
            </a:pPr>
            <a:r>
              <a:rPr lang="zh-CN" altLang="en-US" b="1" dirty="0">
                <a:latin typeface="+mj-ea"/>
                <a:ea typeface="+mj-ea"/>
              </a:rPr>
              <a:t>养老保险是</a:t>
            </a:r>
            <a:r>
              <a:rPr lang="zh-CN" altLang="en-US" dirty="0">
                <a:latin typeface="+mj-ea"/>
                <a:ea typeface="+mj-ea"/>
              </a:rPr>
              <a:t>国家通过立法规定一个年龄界限，当劳动者达到这个年龄时，即依法判定其进入老年，解除其劳动义务，由国家、社会提供一定的物质帮助和服务，以保障其晚年生活的制度。</a:t>
            </a:r>
            <a:endParaRPr lang="en-US" altLang="zh-CN" dirty="0">
              <a:latin typeface="+mj-ea"/>
              <a:ea typeface="+mj-ea"/>
            </a:endParaRPr>
          </a:p>
          <a:p>
            <a:pPr algn="just" eaLnBrk="1" hangingPunct="1">
              <a:lnSpc>
                <a:spcPct val="150000"/>
              </a:lnSpc>
              <a:defRPr/>
            </a:pPr>
            <a:r>
              <a:rPr lang="zh-CN" altLang="en-US" b="1" dirty="0">
                <a:latin typeface="+mj-ea"/>
                <a:ea typeface="+mj-ea"/>
                <a:hlinkClick r:id="rId2"/>
              </a:rPr>
              <a:t>医疗保险</a:t>
            </a:r>
            <a:r>
              <a:rPr lang="zh-CN" altLang="en-US" dirty="0">
                <a:latin typeface="+mj-ea"/>
                <a:ea typeface="+mj-ea"/>
              </a:rPr>
              <a:t>是</a:t>
            </a:r>
            <a:r>
              <a:rPr lang="zh-CN" altLang="en-US" dirty="0">
                <a:latin typeface="+mj-ea"/>
                <a:ea typeface="+mj-ea"/>
                <a:hlinkClick r:id="rId3"/>
              </a:rPr>
              <a:t>国家</a:t>
            </a:r>
            <a:r>
              <a:rPr lang="zh-CN" altLang="en-US" dirty="0">
                <a:latin typeface="+mj-ea"/>
                <a:ea typeface="+mj-ea"/>
              </a:rPr>
              <a:t>通过立法对劳动者给予假期和收入补偿，提供医疗服务以帮助其进行治疗和维持基本生活的</a:t>
            </a:r>
            <a:r>
              <a:rPr lang="zh-CN" altLang="en-US" dirty="0">
                <a:latin typeface="+mj-ea"/>
                <a:ea typeface="+mj-ea"/>
                <a:hlinkClick r:id="rId4"/>
              </a:rPr>
              <a:t>制度</a:t>
            </a:r>
            <a:r>
              <a:rPr lang="zh-CN" altLang="en-US" dirty="0">
                <a:latin typeface="+mj-ea"/>
                <a:ea typeface="+mj-ea"/>
              </a:rPr>
              <a:t>。</a:t>
            </a:r>
            <a:endParaRPr lang="en-US" altLang="zh-CN" dirty="0">
              <a:latin typeface="+mj-ea"/>
              <a:ea typeface="+mj-ea"/>
            </a:endParaRPr>
          </a:p>
          <a:p>
            <a:pPr algn="just" eaLnBrk="1" hangingPunct="1">
              <a:lnSpc>
                <a:spcPct val="150000"/>
              </a:lnSpc>
              <a:defRPr/>
            </a:pPr>
            <a:r>
              <a:rPr lang="zh-CN" altLang="en-US" b="1" dirty="0">
                <a:latin typeface="+mj-ea"/>
                <a:ea typeface="+mj-ea"/>
              </a:rPr>
              <a:t>失业保险</a:t>
            </a:r>
            <a:r>
              <a:rPr lang="zh-CN" altLang="en-US" dirty="0">
                <a:latin typeface="+mj-ea"/>
                <a:ea typeface="+mj-ea"/>
              </a:rPr>
              <a:t>是国家通过立法对劳动者由于非本人原因而暂时失去工作、收入时，给予物质性援助帮助其维持基本生活的制度。</a:t>
            </a:r>
          </a:p>
          <a:p>
            <a:pPr eaLnBrk="1" hangingPunct="1">
              <a:lnSpc>
                <a:spcPct val="150000"/>
              </a:lnSpc>
              <a:defRPr/>
            </a:pPr>
            <a:endParaRPr lang="zh-CN" altLang="en-US" dirty="0">
              <a:latin typeface="+mj-ea"/>
              <a:ea typeface="+mj-ea"/>
            </a:endParaRPr>
          </a:p>
          <a:p>
            <a:pPr eaLnBrk="1" hangingPunct="1">
              <a:lnSpc>
                <a:spcPct val="150000"/>
              </a:lnSpc>
              <a:defRPr/>
            </a:pPr>
            <a:endParaRPr lang="en-US" altLang="zh-CN" sz="2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Effect transition="in" filter="fade">
                                      <p:cBhvr>
                                        <p:cTn id="7" dur="2000"/>
                                        <p:tgtEl>
                                          <p:spTgt spid="2969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699">
                                            <p:txEl>
                                              <p:pRg st="1" end="1"/>
                                            </p:txEl>
                                          </p:spTgt>
                                        </p:tgtEl>
                                        <p:attrNameLst>
                                          <p:attrName>style.visibility</p:attrName>
                                        </p:attrNameLst>
                                      </p:cBhvr>
                                      <p:to>
                                        <p:strVal val="visible"/>
                                      </p:to>
                                    </p:set>
                                    <p:animEffect transition="in" filter="fade">
                                      <p:cBhvr>
                                        <p:cTn id="12" dur="2000"/>
                                        <p:tgtEl>
                                          <p:spTgt spid="2969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9699">
                                            <p:txEl>
                                              <p:pRg st="2" end="2"/>
                                            </p:txEl>
                                          </p:spTgt>
                                        </p:tgtEl>
                                        <p:attrNameLst>
                                          <p:attrName>style.visibility</p:attrName>
                                        </p:attrNameLst>
                                      </p:cBhvr>
                                      <p:to>
                                        <p:strVal val="visible"/>
                                      </p:to>
                                    </p:set>
                                    <p:animEffect transition="in" filter="fade">
                                      <p:cBhvr>
                                        <p:cTn id="17" dur="2000"/>
                                        <p:tgtEl>
                                          <p:spTgt spid="2969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2">
            <a:extLst>
              <a:ext uri="{FF2B5EF4-FFF2-40B4-BE49-F238E27FC236}">
                <a16:creationId xmlns:a16="http://schemas.microsoft.com/office/drawing/2014/main" id="{73C607A7-2BA8-4BA2-8EAA-F698D1F42FE7}"/>
              </a:ext>
            </a:extLst>
          </p:cNvPr>
          <p:cNvSpPr>
            <a:spLocks noGrp="1" noChangeArrowheads="1"/>
          </p:cNvSpPr>
          <p:nvPr>
            <p:ph type="title"/>
          </p:nvPr>
        </p:nvSpPr>
        <p:spPr>
          <a:xfrm>
            <a:off x="709613" y="0"/>
            <a:ext cx="7467600" cy="1143000"/>
          </a:xfrm>
        </p:spPr>
        <p:txBody>
          <a:bodyPr/>
          <a:lstStyle/>
          <a:p>
            <a:pPr eaLnBrk="1" fontAlgn="auto" hangingPunct="1">
              <a:spcAft>
                <a:spcPts val="0"/>
              </a:spcAft>
              <a:defRPr/>
            </a:pPr>
            <a:r>
              <a:rPr lang="zh-CN" altLang="en-US" dirty="0"/>
              <a:t>社会救济</a:t>
            </a:r>
            <a:endParaRPr lang="zh-CN" altLang="zh-CN" dirty="0"/>
          </a:p>
        </p:txBody>
      </p:sp>
      <p:sp>
        <p:nvSpPr>
          <p:cNvPr id="30723" name="Rectangle 3">
            <a:extLst>
              <a:ext uri="{FF2B5EF4-FFF2-40B4-BE49-F238E27FC236}">
                <a16:creationId xmlns:a16="http://schemas.microsoft.com/office/drawing/2014/main" id="{851AB5FA-DDE2-483D-A873-73A334ED8312}"/>
              </a:ext>
            </a:extLst>
          </p:cNvPr>
          <p:cNvSpPr>
            <a:spLocks noGrp="1" noChangeArrowheads="1"/>
          </p:cNvSpPr>
          <p:nvPr>
            <p:ph sz="quarter" idx="1"/>
          </p:nvPr>
        </p:nvSpPr>
        <p:spPr>
          <a:xfrm>
            <a:off x="457200" y="1412875"/>
            <a:ext cx="7972425" cy="4759325"/>
          </a:xfrm>
        </p:spPr>
        <p:txBody>
          <a:bodyPr/>
          <a:lstStyle/>
          <a:p>
            <a:pPr algn="just" eaLnBrk="1" hangingPunct="1">
              <a:lnSpc>
                <a:spcPct val="150000"/>
              </a:lnSpc>
              <a:defRPr/>
            </a:pPr>
            <a:r>
              <a:rPr lang="zh-CN" altLang="en-US" b="1" dirty="0">
                <a:latin typeface="+mj-ea"/>
                <a:ea typeface="+mj-ea"/>
              </a:rPr>
              <a:t>“社会救济”，也称社会救助，</a:t>
            </a:r>
            <a:r>
              <a:rPr lang="zh-CN" altLang="en-US" dirty="0">
                <a:latin typeface="+mj-ea"/>
                <a:ea typeface="+mj-ea"/>
              </a:rPr>
              <a:t>是指国家按照法定程序和标准，向因自然灾害或其他社会、经济原因而</a:t>
            </a:r>
            <a:r>
              <a:rPr lang="zh-CN" altLang="en-US" b="1" dirty="0">
                <a:latin typeface="+mj-ea"/>
                <a:ea typeface="+mj-ea"/>
              </a:rPr>
              <a:t>难以维持最低生活水平的社会成员</a:t>
            </a:r>
            <a:r>
              <a:rPr lang="zh-CN" altLang="en-US" dirty="0">
                <a:latin typeface="+mj-ea"/>
                <a:ea typeface="+mj-ea"/>
              </a:rPr>
              <a:t>提供财力或物质援助，以保证其最低生活需求的一种社会保障制度。</a:t>
            </a:r>
            <a:endParaRPr lang="en-US" altLang="zh-CN" dirty="0">
              <a:latin typeface="+mj-ea"/>
              <a:ea typeface="+mj-ea"/>
            </a:endParaRPr>
          </a:p>
          <a:p>
            <a:pPr algn="just" eaLnBrk="1" hangingPunct="1">
              <a:lnSpc>
                <a:spcPct val="150000"/>
              </a:lnSpc>
              <a:defRPr/>
            </a:pPr>
            <a:r>
              <a:rPr lang="zh-CN" altLang="en-US" dirty="0">
                <a:latin typeface="+mj-ea"/>
                <a:ea typeface="+mj-ea"/>
              </a:rPr>
              <a:t>社会救济保障的是公民的生存权，对维护社会稳定有着积极的作用。</a:t>
            </a:r>
            <a:endParaRPr lang="en-US" altLang="zh-CN" dirty="0">
              <a:latin typeface="+mj-ea"/>
              <a:ea typeface="+mj-ea"/>
            </a:endParaRPr>
          </a:p>
          <a:p>
            <a:pPr algn="just" eaLnBrk="1" hangingPunct="1">
              <a:lnSpc>
                <a:spcPct val="150000"/>
              </a:lnSpc>
              <a:defRPr/>
            </a:pPr>
            <a:r>
              <a:rPr lang="zh-CN" altLang="en-US" dirty="0">
                <a:latin typeface="+mj-ea"/>
                <a:ea typeface="+mj-ea"/>
              </a:rPr>
              <a:t>社会救助的内容，</a:t>
            </a:r>
            <a:r>
              <a:rPr lang="zh-CN" altLang="en-US" b="1" dirty="0">
                <a:latin typeface="+mj-ea"/>
                <a:ea typeface="+mj-ea"/>
              </a:rPr>
              <a:t>主要是贫困人口救济、自然灾害救济和孤寡病残救济救助等。</a:t>
            </a:r>
          </a:p>
          <a:p>
            <a:pPr eaLnBrk="1" hangingPunct="1">
              <a:lnSpc>
                <a:spcPct val="90000"/>
              </a:lnSpc>
              <a:defRPr/>
            </a:pPr>
            <a:endParaRPr lang="en-US" altLang="zh-CN" sz="28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Effect transition="in" filter="fade">
                                      <p:cBhvr>
                                        <p:cTn id="7" dur="2000"/>
                                        <p:tgtEl>
                                          <p:spTgt spid="307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23">
                                            <p:txEl>
                                              <p:pRg st="1" end="1"/>
                                            </p:txEl>
                                          </p:spTgt>
                                        </p:tgtEl>
                                        <p:attrNameLst>
                                          <p:attrName>style.visibility</p:attrName>
                                        </p:attrNameLst>
                                      </p:cBhvr>
                                      <p:to>
                                        <p:strVal val="visible"/>
                                      </p:to>
                                    </p:set>
                                    <p:animEffect transition="in" filter="fade">
                                      <p:cBhvr>
                                        <p:cTn id="12" dur="2000"/>
                                        <p:tgtEl>
                                          <p:spTgt spid="3072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23">
                                            <p:txEl>
                                              <p:pRg st="2" end="2"/>
                                            </p:txEl>
                                          </p:spTgt>
                                        </p:tgtEl>
                                        <p:attrNameLst>
                                          <p:attrName>style.visibility</p:attrName>
                                        </p:attrNameLst>
                                      </p:cBhvr>
                                      <p:to>
                                        <p:strVal val="visible"/>
                                      </p:to>
                                    </p:set>
                                    <p:animEffect transition="in" filter="fade">
                                      <p:cBhvr>
                                        <p:cTn id="17" dur="2000"/>
                                        <p:tgtEl>
                                          <p:spTgt spid="307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2">
            <a:extLst>
              <a:ext uri="{FF2B5EF4-FFF2-40B4-BE49-F238E27FC236}">
                <a16:creationId xmlns:a16="http://schemas.microsoft.com/office/drawing/2014/main" id="{B1065C2A-E5EB-44BC-935D-1357B120A98F}"/>
              </a:ext>
            </a:extLst>
          </p:cNvPr>
          <p:cNvSpPr>
            <a:spLocks noGrp="1" noChangeArrowheads="1"/>
          </p:cNvSpPr>
          <p:nvPr>
            <p:ph type="title"/>
          </p:nvPr>
        </p:nvSpPr>
        <p:spPr>
          <a:xfrm>
            <a:off x="457200" y="115888"/>
            <a:ext cx="7467600" cy="869950"/>
          </a:xfrm>
        </p:spPr>
        <p:txBody>
          <a:bodyPr/>
          <a:lstStyle/>
          <a:p>
            <a:pPr eaLnBrk="1" fontAlgn="auto" hangingPunct="1">
              <a:spcAft>
                <a:spcPts val="0"/>
              </a:spcAft>
              <a:defRPr/>
            </a:pPr>
            <a:r>
              <a:rPr lang="zh-CN" altLang="en-US" dirty="0"/>
              <a:t>社会福利</a:t>
            </a:r>
            <a:endParaRPr lang="zh-CN" altLang="zh-CN" dirty="0"/>
          </a:p>
        </p:txBody>
      </p:sp>
      <p:sp>
        <p:nvSpPr>
          <p:cNvPr id="31747" name="Rectangle 3">
            <a:extLst>
              <a:ext uri="{FF2B5EF4-FFF2-40B4-BE49-F238E27FC236}">
                <a16:creationId xmlns:a16="http://schemas.microsoft.com/office/drawing/2014/main" id="{C93B506D-B1D8-4C3A-A996-382830F972B7}"/>
              </a:ext>
            </a:extLst>
          </p:cNvPr>
          <p:cNvSpPr>
            <a:spLocks noGrp="1"/>
          </p:cNvSpPr>
          <p:nvPr>
            <p:ph sz="quarter" idx="1"/>
          </p:nvPr>
        </p:nvSpPr>
        <p:spPr>
          <a:xfrm>
            <a:off x="323850" y="1125538"/>
            <a:ext cx="8280400" cy="5111750"/>
          </a:xfrm>
        </p:spPr>
        <p:txBody>
          <a:bodyPr/>
          <a:lstStyle/>
          <a:p>
            <a:pPr eaLnBrk="1" hangingPunct="1">
              <a:lnSpc>
                <a:spcPct val="150000"/>
              </a:lnSpc>
            </a:pPr>
            <a:r>
              <a:rPr lang="zh-CN" altLang="en-US">
                <a:latin typeface="华文楷体" panose="02010600040101010101" pitchFamily="2" charset="-122"/>
                <a:ea typeface="华文楷体" panose="02010600040101010101" pitchFamily="2" charset="-122"/>
              </a:rPr>
              <a:t>各界对“社会福利” 未形成统一的认识，有三种认识：</a:t>
            </a:r>
            <a:endParaRPr lang="en-US" altLang="zh-CN">
              <a:latin typeface="华文楷体" panose="02010600040101010101" pitchFamily="2" charset="-122"/>
              <a:ea typeface="华文楷体" panose="02010600040101010101" pitchFamily="2" charset="-122"/>
            </a:endParaRPr>
          </a:p>
          <a:p>
            <a:pPr lvl="1" eaLnBrk="1" hangingPunct="1">
              <a:lnSpc>
                <a:spcPct val="150000"/>
              </a:lnSpc>
            </a:pPr>
            <a:r>
              <a:rPr lang="zh-CN" altLang="en-US">
                <a:latin typeface="华文楷体" panose="02010600040101010101" pitchFamily="2" charset="-122"/>
                <a:ea typeface="华文楷体" panose="02010600040101010101" pitchFamily="2" charset="-122"/>
              </a:rPr>
              <a:t>广义上，是指为全体社会成员提供生活所必需的各种设施、服务和环境，给予各种社会津贴以及采取各种保护性福利措施的这类活动与制度</a:t>
            </a:r>
            <a:r>
              <a:rPr lang="zh-CN" altLang="en-US" b="1">
                <a:latin typeface="华文楷体" panose="02010600040101010101" pitchFamily="2" charset="-122"/>
                <a:ea typeface="华文楷体" panose="02010600040101010101" pitchFamily="2" charset="-122"/>
              </a:rPr>
              <a:t>（所有社会保障活动）</a:t>
            </a:r>
            <a:r>
              <a:rPr lang="zh-CN" altLang="en-US">
                <a:latin typeface="华文楷体" panose="02010600040101010101" pitchFamily="2" charset="-122"/>
                <a:ea typeface="华文楷体" panose="02010600040101010101" pitchFamily="2" charset="-122"/>
              </a:rPr>
              <a:t>。</a:t>
            </a:r>
            <a:endParaRPr lang="en-US" altLang="zh-CN">
              <a:latin typeface="华文楷体" panose="02010600040101010101" pitchFamily="2" charset="-122"/>
              <a:ea typeface="华文楷体" panose="02010600040101010101" pitchFamily="2" charset="-122"/>
            </a:endParaRPr>
          </a:p>
          <a:p>
            <a:pPr lvl="1" eaLnBrk="1" hangingPunct="1">
              <a:lnSpc>
                <a:spcPct val="150000"/>
              </a:lnSpc>
            </a:pPr>
            <a:r>
              <a:rPr lang="zh-CN" altLang="en-US">
                <a:latin typeface="华文楷体" panose="02010600040101010101" pitchFamily="2" charset="-122"/>
                <a:ea typeface="华文楷体" panose="02010600040101010101" pitchFamily="2" charset="-122"/>
              </a:rPr>
              <a:t>中义上，是指包括除</a:t>
            </a:r>
            <a:r>
              <a:rPr lang="zh-CN" altLang="en-US" b="1">
                <a:latin typeface="华文楷体" panose="02010600040101010101" pitchFamily="2" charset="-122"/>
                <a:ea typeface="华文楷体" panose="02010600040101010101" pitchFamily="2" charset="-122"/>
              </a:rPr>
              <a:t>社会保险以外的所有社会保障活动</a:t>
            </a:r>
            <a:r>
              <a:rPr lang="zh-CN" altLang="en-US">
                <a:latin typeface="华文楷体" panose="02010600040101010101" pitchFamily="2" charset="-122"/>
                <a:ea typeface="华文楷体" panose="02010600040101010101" pitchFamily="2" charset="-122"/>
              </a:rPr>
              <a:t>。因此，中义上的社会福利将社会优抚、社会救助都涵盖在内。</a:t>
            </a:r>
            <a:endParaRPr lang="en-US" altLang="zh-CN">
              <a:latin typeface="华文楷体" panose="02010600040101010101" pitchFamily="2" charset="-122"/>
              <a:ea typeface="华文楷体" panose="02010600040101010101" pitchFamily="2" charset="-122"/>
            </a:endParaRPr>
          </a:p>
          <a:p>
            <a:pPr lvl="1" eaLnBrk="1" hangingPunct="1">
              <a:lnSpc>
                <a:spcPct val="150000"/>
              </a:lnSpc>
            </a:pPr>
            <a:r>
              <a:rPr lang="zh-CN" altLang="en-US">
                <a:latin typeface="华文楷体" panose="02010600040101010101" pitchFamily="2" charset="-122"/>
                <a:ea typeface="华文楷体" panose="02010600040101010101" pitchFamily="2" charset="-122"/>
              </a:rPr>
              <a:t>狭义上，是指为社会中特别需要关怀的</a:t>
            </a:r>
            <a:r>
              <a:rPr lang="zh-CN" altLang="en-US" b="1">
                <a:latin typeface="华文楷体" panose="02010600040101010101" pitchFamily="2" charset="-122"/>
                <a:ea typeface="华文楷体" panose="02010600040101010101" pitchFamily="2" charset="-122"/>
              </a:rPr>
              <a:t>弱者群体（老人、儿童、残疾人等等）</a:t>
            </a:r>
            <a:r>
              <a:rPr lang="zh-CN" altLang="en-US">
                <a:latin typeface="华文楷体" panose="02010600040101010101" pitchFamily="2" charset="-122"/>
                <a:ea typeface="华文楷体" panose="02010600040101010101" pitchFamily="2" charset="-122"/>
              </a:rPr>
              <a:t>提供必要的财力或物质</a:t>
            </a:r>
            <a:r>
              <a:rPr lang="zh-CN" altLang="en-US" b="1">
                <a:latin typeface="华文楷体" panose="02010600040101010101" pitchFamily="2" charset="-122"/>
                <a:ea typeface="华文楷体" panose="02010600040101010101" pitchFamily="2" charset="-122"/>
              </a:rPr>
              <a:t>援助</a:t>
            </a:r>
            <a:r>
              <a:rPr lang="zh-CN" altLang="en-US">
                <a:latin typeface="华文楷体" panose="02010600040101010101" pitchFamily="2" charset="-122"/>
                <a:ea typeface="华文楷体" panose="02010600040101010101" pitchFamily="2" charset="-122"/>
              </a:rPr>
              <a:t>，以提高他们的生活水平和自立能力的制度。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Effect transition="in" filter="fade">
                                      <p:cBhvr>
                                        <p:cTn id="7" dur="2000"/>
                                        <p:tgtEl>
                                          <p:spTgt spid="3174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747">
                                            <p:txEl>
                                              <p:pRg st="1" end="1"/>
                                            </p:txEl>
                                          </p:spTgt>
                                        </p:tgtEl>
                                        <p:attrNameLst>
                                          <p:attrName>style.visibility</p:attrName>
                                        </p:attrNameLst>
                                      </p:cBhvr>
                                      <p:to>
                                        <p:strVal val="visible"/>
                                      </p:to>
                                    </p:set>
                                    <p:animEffect transition="in" filter="fade">
                                      <p:cBhvr>
                                        <p:cTn id="10" dur="2000"/>
                                        <p:tgtEl>
                                          <p:spTgt spid="31747">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747">
                                            <p:txEl>
                                              <p:pRg st="2" end="2"/>
                                            </p:txEl>
                                          </p:spTgt>
                                        </p:tgtEl>
                                        <p:attrNameLst>
                                          <p:attrName>style.visibility</p:attrName>
                                        </p:attrNameLst>
                                      </p:cBhvr>
                                      <p:to>
                                        <p:strVal val="visible"/>
                                      </p:to>
                                    </p:set>
                                    <p:animEffect transition="in" filter="fade">
                                      <p:cBhvr>
                                        <p:cTn id="13" dur="2000"/>
                                        <p:tgtEl>
                                          <p:spTgt spid="31747">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1747">
                                            <p:txEl>
                                              <p:pRg st="3" end="3"/>
                                            </p:txEl>
                                          </p:spTgt>
                                        </p:tgtEl>
                                        <p:attrNameLst>
                                          <p:attrName>style.visibility</p:attrName>
                                        </p:attrNameLst>
                                      </p:cBhvr>
                                      <p:to>
                                        <p:strVal val="visible"/>
                                      </p:to>
                                    </p:set>
                                    <p:animEffect transition="in" filter="fade">
                                      <p:cBhvr>
                                        <p:cTn id="16" dur="2000"/>
                                        <p:tgtEl>
                                          <p:spTgt spid="317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Rectangle 2">
            <a:extLst>
              <a:ext uri="{FF2B5EF4-FFF2-40B4-BE49-F238E27FC236}">
                <a16:creationId xmlns:a16="http://schemas.microsoft.com/office/drawing/2014/main" id="{059B790C-91EB-4B75-B6AE-CB446E14684B}"/>
              </a:ext>
            </a:extLst>
          </p:cNvPr>
          <p:cNvSpPr>
            <a:spLocks noGrp="1" noChangeArrowheads="1"/>
          </p:cNvSpPr>
          <p:nvPr>
            <p:ph type="title"/>
          </p:nvPr>
        </p:nvSpPr>
        <p:spPr>
          <a:xfrm>
            <a:off x="395536" y="764704"/>
            <a:ext cx="7467600" cy="1143000"/>
          </a:xfrm>
        </p:spPr>
        <p:txBody>
          <a:bodyPr/>
          <a:lstStyle/>
          <a:p>
            <a:pPr eaLnBrk="1" fontAlgn="auto" hangingPunct="1">
              <a:spcAft>
                <a:spcPts val="0"/>
              </a:spcAft>
              <a:defRPr/>
            </a:pPr>
            <a:r>
              <a:rPr lang="zh-CN" altLang="en-US" dirty="0"/>
              <a:t>社会优抚</a:t>
            </a:r>
            <a:endParaRPr lang="zh-CN" altLang="zh-CN" dirty="0"/>
          </a:p>
        </p:txBody>
      </p:sp>
      <p:sp>
        <p:nvSpPr>
          <p:cNvPr id="32771" name="Rectangle 3">
            <a:extLst>
              <a:ext uri="{FF2B5EF4-FFF2-40B4-BE49-F238E27FC236}">
                <a16:creationId xmlns:a16="http://schemas.microsoft.com/office/drawing/2014/main" id="{88909A76-ECD2-4FB3-A2C0-F22AB8715E29}"/>
              </a:ext>
            </a:extLst>
          </p:cNvPr>
          <p:cNvSpPr>
            <a:spLocks noGrp="1" noChangeArrowheads="1"/>
          </p:cNvSpPr>
          <p:nvPr>
            <p:ph sz="quarter" idx="1"/>
          </p:nvPr>
        </p:nvSpPr>
        <p:spPr>
          <a:xfrm>
            <a:off x="539552" y="2185490"/>
            <a:ext cx="7715250" cy="3620889"/>
          </a:xfrm>
        </p:spPr>
        <p:txBody>
          <a:bodyPr/>
          <a:lstStyle/>
          <a:p>
            <a:pPr algn="just" eaLnBrk="1" hangingPunct="1">
              <a:lnSpc>
                <a:spcPct val="150000"/>
              </a:lnSpc>
              <a:defRPr/>
            </a:pPr>
            <a:r>
              <a:rPr lang="zh-CN" altLang="en-US" dirty="0">
                <a:latin typeface="+mj-ea"/>
                <a:ea typeface="+mj-ea"/>
              </a:rPr>
              <a:t>社会优抚，是指国家和社会根据宪法及有关法律、政策的规定，对现役军人、退伍军人和烈士军属等提供保证一定生活水平的资金和服务，是一种带有褒扬优待和抚恤性质的特殊社会保障制度。</a:t>
            </a:r>
          </a:p>
          <a:p>
            <a:pPr eaLnBrk="1" hangingPunct="1">
              <a:lnSpc>
                <a:spcPct val="150000"/>
              </a:lnSpc>
              <a:defRPr/>
            </a:pPr>
            <a:endParaRPr lang="en-US" altLang="zh-CN"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a:extLst>
              <a:ext uri="{FF2B5EF4-FFF2-40B4-BE49-F238E27FC236}">
                <a16:creationId xmlns:a16="http://schemas.microsoft.com/office/drawing/2014/main" id="{10015893-42BA-4DCB-A26E-43A0C60CC4B8}"/>
              </a:ext>
            </a:extLst>
          </p:cNvPr>
          <p:cNvSpPr>
            <a:spLocks noGrp="1" noChangeArrowheads="1"/>
          </p:cNvSpPr>
          <p:nvPr>
            <p:ph sz="quarter" idx="1"/>
          </p:nvPr>
        </p:nvSpPr>
        <p:spPr>
          <a:xfrm>
            <a:off x="323528" y="764704"/>
            <a:ext cx="8226425" cy="3714750"/>
          </a:xfrm>
        </p:spPr>
        <p:txBody>
          <a:bodyPr/>
          <a:lstStyle/>
          <a:p>
            <a:pPr eaLnBrk="1" hangingPunct="1">
              <a:lnSpc>
                <a:spcPct val="150000"/>
              </a:lnSpc>
              <a:defRPr/>
            </a:pPr>
            <a:r>
              <a:rPr lang="zh-CN" altLang="en-US" sz="2800" b="1" dirty="0">
                <a:latin typeface="华文楷体" pitchFamily="65" charset="-122"/>
                <a:ea typeface="华文楷体" pitchFamily="65" charset="-122"/>
              </a:rPr>
              <a:t>我国现行养老保险制度</a:t>
            </a:r>
          </a:p>
          <a:p>
            <a:pPr eaLnBrk="1" hangingPunct="1">
              <a:lnSpc>
                <a:spcPct val="150000"/>
              </a:lnSpc>
              <a:defRPr/>
            </a:pPr>
            <a:r>
              <a:rPr lang="zh-CN" altLang="en-US" dirty="0">
                <a:latin typeface="华文楷体" pitchFamily="65" charset="-122"/>
                <a:ea typeface="华文楷体" pitchFamily="65" charset="-122"/>
              </a:rPr>
              <a:t>两套系统：城镇养老保险和农村养老保险</a:t>
            </a:r>
          </a:p>
          <a:p>
            <a:pPr lvl="1" eaLnBrk="1" hangingPunct="1">
              <a:lnSpc>
                <a:spcPct val="150000"/>
              </a:lnSpc>
              <a:defRPr/>
            </a:pPr>
            <a:r>
              <a:rPr lang="zh-CN" altLang="en-US" dirty="0">
                <a:latin typeface="华文楷体" pitchFamily="65" charset="-122"/>
                <a:ea typeface="华文楷体" pitchFamily="65" charset="-122"/>
              </a:rPr>
              <a:t>目前，我国城镇养老保险费由企业和职工按工资的一定比例缴纳，并分别纳入社会统筹账户和个人账户进行管理（统账</a:t>
            </a:r>
            <a:r>
              <a:rPr lang="zh-CN" altLang="en-US" dirty="0">
                <a:latin typeface="+mj-ea"/>
                <a:ea typeface="+mj-ea"/>
              </a:rPr>
              <a:t>结合）。具体而言，要求参保单位和个人分别缴纳工资总额的</a:t>
            </a:r>
            <a:r>
              <a:rPr lang="en-US" altLang="zh-CN" dirty="0">
                <a:latin typeface="+mj-ea"/>
                <a:ea typeface="+mj-ea"/>
              </a:rPr>
              <a:t>20%</a:t>
            </a:r>
            <a:r>
              <a:rPr lang="zh-CN" altLang="en-US" dirty="0">
                <a:latin typeface="+mj-ea"/>
                <a:ea typeface="+mj-ea"/>
              </a:rPr>
              <a:t>和</a:t>
            </a:r>
            <a:r>
              <a:rPr lang="en-US" altLang="zh-CN" dirty="0">
                <a:latin typeface="+mj-ea"/>
                <a:ea typeface="+mj-ea"/>
              </a:rPr>
              <a:t>8%</a:t>
            </a:r>
            <a:r>
              <a:rPr lang="zh-CN" altLang="en-US" dirty="0">
                <a:latin typeface="+mj-ea"/>
                <a:ea typeface="+mj-ea"/>
              </a:rPr>
              <a:t>的比例，分别参加社会统筹调剂和存入职工个人账户中，缴费满</a:t>
            </a:r>
            <a:r>
              <a:rPr lang="en-US" altLang="zh-CN" dirty="0">
                <a:latin typeface="+mj-ea"/>
                <a:ea typeface="+mj-ea"/>
              </a:rPr>
              <a:t>15</a:t>
            </a:r>
            <a:r>
              <a:rPr lang="zh-CN" altLang="en-US" dirty="0">
                <a:latin typeface="+mj-ea"/>
                <a:ea typeface="+mj-ea"/>
              </a:rPr>
              <a:t>年并达到退休年龄者可以领取养老金，计发办法采取“新人新制度、老人老办法、中人 </a:t>
            </a:r>
            <a:r>
              <a:rPr lang="en-US" altLang="zh-CN" dirty="0">
                <a:latin typeface="+mj-ea"/>
                <a:ea typeface="+mj-ea"/>
              </a:rPr>
              <a:t>(</a:t>
            </a:r>
            <a:r>
              <a:rPr lang="zh-CN" altLang="en-US" dirty="0">
                <a:latin typeface="+mj-ea"/>
                <a:ea typeface="+mj-ea"/>
              </a:rPr>
              <a:t>新规定实施后退休的参保人员</a:t>
            </a:r>
            <a:r>
              <a:rPr lang="en-US" altLang="zh-CN" dirty="0">
                <a:latin typeface="+mj-ea"/>
                <a:ea typeface="+mj-ea"/>
              </a:rPr>
              <a:t>)</a:t>
            </a:r>
            <a:r>
              <a:rPr lang="zh-CN" altLang="en-US" dirty="0">
                <a:latin typeface="+mj-ea"/>
                <a:ea typeface="+mj-ea"/>
              </a:rPr>
              <a:t>逐步过渡（从</a:t>
            </a:r>
            <a:r>
              <a:rPr lang="en-US" altLang="zh-CN" dirty="0">
                <a:latin typeface="+mj-ea"/>
                <a:ea typeface="+mj-ea"/>
              </a:rPr>
              <a:t>2014</a:t>
            </a:r>
            <a:r>
              <a:rPr lang="zh-CN" altLang="en-US" dirty="0">
                <a:latin typeface="+mj-ea"/>
                <a:ea typeface="+mj-ea"/>
              </a:rPr>
              <a:t>年起</a:t>
            </a:r>
            <a:r>
              <a:rPr lang="en-US" altLang="zh-CN" dirty="0">
                <a:latin typeface="+mj-ea"/>
                <a:ea typeface="+mj-ea"/>
              </a:rPr>
              <a:t>10</a:t>
            </a:r>
            <a:r>
              <a:rPr lang="zh-CN" altLang="en-US" dirty="0">
                <a:latin typeface="+mj-ea"/>
                <a:ea typeface="+mj-ea"/>
              </a:rPr>
              <a:t>年过渡期保低限高（新办法和老办法比较），之后按新办法计发）”的方式。</a:t>
            </a:r>
            <a:endParaRPr lang="en-US" altLang="zh-CN" dirty="0">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animEffect transition="in" filter="fade">
                                      <p:cBhvr>
                                        <p:cTn id="7" dur="2000"/>
                                        <p:tgtEl>
                                          <p:spTgt spid="337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3795">
                                            <p:txEl>
                                              <p:pRg st="1" end="1"/>
                                            </p:txEl>
                                          </p:spTgt>
                                        </p:tgtEl>
                                        <p:attrNameLst>
                                          <p:attrName>style.visibility</p:attrName>
                                        </p:attrNameLst>
                                      </p:cBhvr>
                                      <p:to>
                                        <p:strVal val="visible"/>
                                      </p:to>
                                    </p:set>
                                    <p:animEffect transition="in" filter="fade">
                                      <p:cBhvr>
                                        <p:cTn id="12" dur="2000"/>
                                        <p:tgtEl>
                                          <p:spTgt spid="33795">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3795">
                                            <p:txEl>
                                              <p:pRg st="2" end="2"/>
                                            </p:txEl>
                                          </p:spTgt>
                                        </p:tgtEl>
                                        <p:attrNameLst>
                                          <p:attrName>style.visibility</p:attrName>
                                        </p:attrNameLst>
                                      </p:cBhvr>
                                      <p:to>
                                        <p:strVal val="visible"/>
                                      </p:to>
                                    </p:set>
                                    <p:animEffect transition="in" filter="fade">
                                      <p:cBhvr>
                                        <p:cTn id="15" dur="2000"/>
                                        <p:tgtEl>
                                          <p:spTgt spid="337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14C258BA-FDF1-4DD0-B3A6-1F68452C28ED}"/>
              </a:ext>
            </a:extLst>
          </p:cNvPr>
          <p:cNvSpPr>
            <a:spLocks noGrp="1"/>
          </p:cNvSpPr>
          <p:nvPr>
            <p:ph sz="quarter" idx="1"/>
          </p:nvPr>
        </p:nvSpPr>
        <p:spPr>
          <a:xfrm>
            <a:off x="755576" y="836712"/>
            <a:ext cx="7467600" cy="4873625"/>
          </a:xfrm>
        </p:spPr>
        <p:txBody>
          <a:bodyPr/>
          <a:lstStyle/>
          <a:p>
            <a:pPr>
              <a:lnSpc>
                <a:spcPct val="150000"/>
              </a:lnSpc>
              <a:defRPr/>
            </a:pPr>
            <a:r>
              <a:rPr lang="zh-CN" altLang="en-US" b="1" dirty="0">
                <a:latin typeface="+mj-ea"/>
                <a:ea typeface="+mj-ea"/>
              </a:rPr>
              <a:t>新农保：</a:t>
            </a:r>
            <a:r>
              <a:rPr lang="zh-CN" altLang="en-US" dirty="0">
                <a:latin typeface="+mj-ea"/>
                <a:ea typeface="+mj-ea"/>
              </a:rPr>
              <a:t>参加新农保的农村居民应当按规定缴纳养老保险费。缴费标准设为每年</a:t>
            </a:r>
            <a:r>
              <a:rPr lang="en-US" altLang="zh-CN" dirty="0">
                <a:latin typeface="+mj-ea"/>
                <a:ea typeface="+mj-ea"/>
              </a:rPr>
              <a:t>100</a:t>
            </a:r>
            <a:r>
              <a:rPr lang="zh-CN" altLang="en-US" dirty="0">
                <a:latin typeface="+mj-ea"/>
                <a:ea typeface="+mj-ea"/>
              </a:rPr>
              <a:t>元、</a:t>
            </a:r>
            <a:r>
              <a:rPr lang="en-US" altLang="zh-CN" dirty="0">
                <a:latin typeface="+mj-ea"/>
                <a:ea typeface="+mj-ea"/>
              </a:rPr>
              <a:t>200</a:t>
            </a:r>
            <a:r>
              <a:rPr lang="zh-CN" altLang="en-US" dirty="0">
                <a:latin typeface="+mj-ea"/>
                <a:ea typeface="+mj-ea"/>
              </a:rPr>
              <a:t>元、</a:t>
            </a:r>
            <a:r>
              <a:rPr lang="en-US" altLang="zh-CN" dirty="0">
                <a:latin typeface="+mj-ea"/>
                <a:ea typeface="+mj-ea"/>
              </a:rPr>
              <a:t>300</a:t>
            </a:r>
            <a:r>
              <a:rPr lang="zh-CN" altLang="en-US" dirty="0">
                <a:latin typeface="+mj-ea"/>
                <a:ea typeface="+mj-ea"/>
              </a:rPr>
              <a:t>元、</a:t>
            </a:r>
            <a:r>
              <a:rPr lang="en-US" altLang="zh-CN" dirty="0">
                <a:latin typeface="+mj-ea"/>
                <a:ea typeface="+mj-ea"/>
              </a:rPr>
              <a:t>400</a:t>
            </a:r>
            <a:r>
              <a:rPr lang="zh-CN" altLang="en-US" dirty="0">
                <a:latin typeface="+mj-ea"/>
                <a:ea typeface="+mj-ea"/>
              </a:rPr>
              <a:t>元、</a:t>
            </a:r>
            <a:r>
              <a:rPr lang="en-US" altLang="zh-CN" dirty="0">
                <a:latin typeface="+mj-ea"/>
                <a:ea typeface="+mj-ea"/>
              </a:rPr>
              <a:t>500</a:t>
            </a:r>
            <a:r>
              <a:rPr lang="zh-CN" altLang="en-US" dirty="0">
                <a:latin typeface="+mj-ea"/>
                <a:ea typeface="+mj-ea"/>
              </a:rPr>
              <a:t>元</a:t>
            </a:r>
            <a:r>
              <a:rPr lang="en-US" altLang="zh-CN" dirty="0">
                <a:latin typeface="+mj-ea"/>
                <a:ea typeface="+mj-ea"/>
              </a:rPr>
              <a:t>5</a:t>
            </a:r>
            <a:r>
              <a:rPr lang="zh-CN" altLang="en-US" dirty="0">
                <a:latin typeface="+mj-ea"/>
                <a:ea typeface="+mj-ea"/>
              </a:rPr>
              <a:t>个档次，地方可以根据实际情况增设缴费档次。参保人自主选择档次缴费，多缴多得。国家为每个新农保参保人建立终身记录的养老保险个人账户。养老金待遇由基础养老金和个人账户养老金组成，支付终身。中央确定的基础养老金标准为每人每月</a:t>
            </a:r>
            <a:r>
              <a:rPr lang="en-US" altLang="zh-CN" dirty="0">
                <a:latin typeface="+mj-ea"/>
                <a:ea typeface="+mj-ea"/>
              </a:rPr>
              <a:t>55</a:t>
            </a:r>
            <a:r>
              <a:rPr lang="zh-CN" altLang="en-US" dirty="0">
                <a:latin typeface="+mj-ea"/>
                <a:ea typeface="+mj-ea"/>
              </a:rPr>
              <a:t>元。个人账户养老金的月计发标准为个人账户全部储存额除以</a:t>
            </a:r>
            <a:r>
              <a:rPr lang="en-US" altLang="zh-CN" dirty="0">
                <a:latin typeface="+mj-ea"/>
                <a:ea typeface="+mj-ea"/>
              </a:rPr>
              <a:t>139</a:t>
            </a:r>
            <a:r>
              <a:rPr lang="zh-CN" altLang="en-US" dirty="0">
                <a:latin typeface="+mj-ea"/>
                <a:ea typeface="+mj-ea"/>
              </a:rPr>
              <a:t>。</a:t>
            </a:r>
          </a:p>
          <a:p>
            <a:pPr>
              <a:lnSpc>
                <a:spcPct val="150000"/>
              </a:lnSpc>
              <a:defRPr/>
            </a:pPr>
            <a:endParaRPr lang="zh-CN" alt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5DD3CE73-BFC6-4406-913A-31AB2A70DE42}"/>
              </a:ext>
            </a:extLst>
          </p:cNvPr>
          <p:cNvSpPr>
            <a:spLocks noGrp="1" noRot="1" noChangeAspect="1" noMove="1" noResize="1" noEditPoints="1" noAdjustHandles="1" noChangeArrowheads="1" noChangeShapeType="1" noTextEdit="1"/>
          </p:cNvSpPr>
          <p:nvPr>
            <p:ph sz="quarter" idx="1"/>
          </p:nvPr>
        </p:nvSpPr>
        <p:spPr>
          <a:xfrm>
            <a:off x="467544" y="764704"/>
            <a:ext cx="8064896" cy="5256584"/>
          </a:xfrm>
          <a:blipFill>
            <a:blip r:embed="rId2"/>
            <a:srcRect/>
            <a:stretch>
              <a:fillRect l="-378" t="-4110" r="-680" b="1658"/>
            </a:stretch>
          </a:blipFill>
        </p:spPr>
        <p:txBody>
          <a:bodyPr/>
          <a:lstStyle/>
          <a:p>
            <a:pPr marL="0" indent="0">
              <a:buNone/>
            </a:pPr>
            <a:endParaRPr lang="zh-CN" altLang="en-US" dirty="0">
              <a:noFill/>
            </a:endParaRPr>
          </a:p>
        </p:txBody>
      </p:sp>
      <p:sp>
        <p:nvSpPr>
          <p:cNvPr id="3" name="Rectangle 2">
            <a:extLst>
              <a:ext uri="{FF2B5EF4-FFF2-40B4-BE49-F238E27FC236}">
                <a16:creationId xmlns:a16="http://schemas.microsoft.com/office/drawing/2014/main" id="{382B9526-1671-4AFB-B58A-5A07ECBEECEF}"/>
              </a:ext>
            </a:extLst>
          </p:cNvPr>
          <p:cNvSpPr>
            <a:spLocks noGrp="1" noChangeArrowheads="1"/>
          </p:cNvSpPr>
          <p:nvPr>
            <p:ph type="title"/>
          </p:nvPr>
        </p:nvSpPr>
        <p:spPr bwMode="auto">
          <a:xfrm>
            <a:off x="626262" y="14217"/>
            <a:ext cx="7467600" cy="606471"/>
          </a:xfrm>
        </p:spPr>
        <p:txBody>
          <a:bodyPr wrap="square" lIns="91440" tIns="45720" rIns="91440" bIns="45720" numCol="1" anchorCtr="0" compatLnSpc="1">
            <a:prstTxWarp prst="textNoShape">
              <a:avLst/>
            </a:prstTxWarp>
          </a:bodyPr>
          <a:lstStyle/>
          <a:p>
            <a:pPr eaLnBrk="1" hangingPunct="1"/>
            <a:r>
              <a:rPr lang="en-US" altLang="zh-CN" cap="none" dirty="0">
                <a:latin typeface="华文楷体" panose="02010600040101010101" pitchFamily="2" charset="-122"/>
                <a:cs typeface="Times New Roman" panose="02020603050405020304" pitchFamily="18" charset="0"/>
              </a:rPr>
              <a:t>2.1.3 </a:t>
            </a:r>
            <a:r>
              <a:rPr lang="zh-CN" altLang="en-US" cap="none" dirty="0">
                <a:latin typeface="华文楷体" panose="02010600040101010101" pitchFamily="2" charset="-122"/>
              </a:rPr>
              <a:t>社会保障制度改革</a:t>
            </a:r>
            <a:endParaRPr lang="zh-CN" altLang="en-US" cap="none" dirty="0">
              <a:latin typeface="华文楷体" panose="02010600040101010101" pitchFamily="2" charset="-122"/>
              <a:cs typeface="Times New Roman" panose="02020603050405020304"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D8B6A23D-2286-48F6-80D5-F852CF0D4567}"/>
                  </a:ext>
                </a:extLst>
              </p:cNvPr>
              <p:cNvSpPr>
                <a:spLocks noGrp="1"/>
              </p:cNvSpPr>
              <p:nvPr>
                <p:ph sz="quarter" idx="1"/>
              </p:nvPr>
            </p:nvSpPr>
            <p:spPr>
              <a:xfrm>
                <a:off x="457200" y="548680"/>
                <a:ext cx="7467600" cy="5925272"/>
              </a:xfrm>
            </p:spPr>
            <p:txBody>
              <a:bodyPr/>
              <a:lstStyle/>
              <a:p>
                <a:pPr indent="0">
                  <a:lnSpc>
                    <a:spcPct val="170000"/>
                  </a:lnSpc>
                  <a:spcBef>
                    <a:spcPts val="0"/>
                  </a:spcBef>
                </a:pPr>
                <a:r>
                  <a:rPr lang="zh-CN" altLang="en-US" dirty="0"/>
                  <a:t>根据现收现付制的特点，上一代人养老金的给付</a:t>
                </a:r>
                <a:r>
                  <a:rPr lang="en-US" altLang="zh-CN" dirty="0"/>
                  <a:t>,</a:t>
                </a:r>
                <a:r>
                  <a:rPr lang="zh-CN" altLang="en-US" dirty="0"/>
                  <a:t>需要靠下一代人缴纳的养老金来维持。用</a:t>
                </a:r>
                <a:r>
                  <a:rPr lang="en-US" altLang="zh-CN" dirty="0"/>
                  <a:t>N</a:t>
                </a:r>
                <a:r>
                  <a:rPr lang="en-US" altLang="zh-CN" sz="1800" dirty="0"/>
                  <a:t>t-1</a:t>
                </a:r>
                <a:r>
                  <a:rPr lang="zh-CN" altLang="en-US" dirty="0"/>
                  <a:t>表示在</a:t>
                </a:r>
                <a:r>
                  <a:rPr lang="en-US" altLang="zh-CN" dirty="0"/>
                  <a:t>t</a:t>
                </a:r>
                <a:r>
                  <a:rPr lang="zh-CN" altLang="en-US" dirty="0"/>
                  <a:t>期进入退休期的老一代的人数，</a:t>
                </a:r>
                <a:r>
                  <a:rPr lang="en-US" altLang="zh-CN" dirty="0" err="1"/>
                  <a:t>N</a:t>
                </a:r>
                <a:r>
                  <a:rPr lang="en-US" altLang="zh-CN" sz="1800" dirty="0" err="1"/>
                  <a:t>t</a:t>
                </a:r>
                <a:r>
                  <a:rPr lang="zh-CN" altLang="en-US" dirty="0"/>
                  <a:t>表示</a:t>
                </a:r>
                <a:r>
                  <a:rPr lang="en-US" altLang="zh-CN" dirty="0"/>
                  <a:t>t</a:t>
                </a:r>
                <a:r>
                  <a:rPr lang="zh-CN" altLang="en-US" dirty="0"/>
                  <a:t>期工作的一代的人数，那么养老金缴纳与给付的均衡等式为</a:t>
                </a:r>
                <a:r>
                  <a:rPr lang="en-US" altLang="zh-CN" dirty="0"/>
                  <a:t>:</a:t>
                </a:r>
              </a:p>
              <a:p>
                <a:pPr indent="0">
                  <a:lnSpc>
                    <a:spcPct val="170000"/>
                  </a:lnSpc>
                  <a:spcAft>
                    <a:spcPts val="600"/>
                  </a:spcAft>
                  <a:buNone/>
                </a:pPr>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𝑃</m:t>
                          </m:r>
                        </m:e>
                        <m:sub>
                          <m:r>
                            <a:rPr lang="en-US" altLang="zh-CN" b="0" i="1" smtClean="0">
                              <a:latin typeface="Cambria Math" panose="02040503050406030204" pitchFamily="18" charset="0"/>
                            </a:rPr>
                            <m:t>𝑡</m:t>
                          </m:r>
                        </m:sub>
                      </m:sSub>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𝑁</m:t>
                          </m:r>
                        </m:e>
                        <m:sub>
                          <m:r>
                            <a:rPr lang="en-US" altLang="zh-CN" b="0" i="1" smtClean="0">
                              <a:latin typeface="Cambria Math" panose="02040503050406030204" pitchFamily="18" charset="0"/>
                            </a:rPr>
                            <m:t>𝑡</m:t>
                          </m:r>
                          <m:r>
                            <a:rPr lang="en-US" altLang="zh-CN" b="0" i="1" smtClean="0">
                              <a:latin typeface="Cambria Math" panose="02040503050406030204" pitchFamily="18" charset="0"/>
                            </a:rPr>
                            <m:t>−1</m:t>
                          </m:r>
                        </m:sub>
                      </m:sSub>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𝑁</m:t>
                          </m:r>
                        </m:e>
                        <m:sub>
                          <m:r>
                            <a:rPr lang="en-US" altLang="zh-CN" b="0" i="1" smtClean="0">
                              <a:latin typeface="Cambria Math" panose="02040503050406030204" pitchFamily="18" charset="0"/>
                            </a:rPr>
                            <m:t>𝑡</m:t>
                          </m:r>
                        </m:sub>
                      </m:sSub>
                      <m:sSub>
                        <m:sSubPr>
                          <m:ctrlPr>
                            <a:rPr lang="en-US" altLang="zh-CN" b="0" i="1" smtClean="0">
                              <a:latin typeface="Cambria Math" panose="02040503050406030204" pitchFamily="18" charset="0"/>
                            </a:rPr>
                          </m:ctrlPr>
                        </m:sSubPr>
                        <m:e>
                          <m:r>
                            <a:rPr lang="zh-CN" altLang="en-US" b="0" i="1" smtClean="0">
                              <a:latin typeface="Cambria Math" panose="02040503050406030204" pitchFamily="18" charset="0"/>
                            </a:rPr>
                            <m:t>𝜏</m:t>
                          </m:r>
                        </m:e>
                        <m:sub>
                          <m:r>
                            <a:rPr lang="en-US" altLang="zh-CN" b="0" i="1" smtClean="0">
                              <a:latin typeface="Cambria Math" panose="02040503050406030204" pitchFamily="18" charset="0"/>
                            </a:rPr>
                            <m:t>𝑡</m:t>
                          </m:r>
                        </m:sub>
                      </m:sSub>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𝑊</m:t>
                          </m:r>
                        </m:e>
                        <m:sub>
                          <m:r>
                            <a:rPr lang="en-US" altLang="zh-CN" b="0" i="1" smtClean="0">
                              <a:latin typeface="Cambria Math" panose="02040503050406030204" pitchFamily="18" charset="0"/>
                            </a:rPr>
                            <m:t>𝑡</m:t>
                          </m:r>
                        </m:sub>
                      </m:sSub>
                    </m:oMath>
                  </m:oMathPara>
                </a14:m>
                <a:endParaRPr lang="en-US" altLang="zh-CN" dirty="0"/>
              </a:p>
              <a:p>
                <a:pPr indent="0">
                  <a:lnSpc>
                    <a:spcPct val="170000"/>
                  </a:lnSpc>
                  <a:spcBef>
                    <a:spcPts val="0"/>
                  </a:spcBef>
                </a:pPr>
                <a:r>
                  <a:rPr lang="zh-CN" altLang="en-US" dirty="0"/>
                  <a:t>假定养老金的缴纳比例不变，即</a:t>
                </a:r>
                <a:r>
                  <a:rPr lang="en-US" altLang="zh-CN" sz="2800" dirty="0"/>
                  <a:t>τ</a:t>
                </a:r>
                <a:r>
                  <a:rPr lang="en-US" altLang="zh-CN" sz="1400" dirty="0"/>
                  <a:t>t-1=</a:t>
                </a:r>
                <a:r>
                  <a:rPr lang="el-GR" altLang="zh-CN" sz="2800" dirty="0"/>
                  <a:t>τ</a:t>
                </a:r>
                <a:r>
                  <a:rPr lang="en-US" altLang="zh-CN" sz="1600" dirty="0"/>
                  <a:t>t</a:t>
                </a:r>
                <a:r>
                  <a:rPr lang="en-US" altLang="zh-CN" dirty="0"/>
                  <a:t>,</a:t>
                </a:r>
                <a:r>
                  <a:rPr lang="zh-CN" altLang="en-US" dirty="0"/>
                  <a:t>，设人口增长率为</a:t>
                </a:r>
                <a:r>
                  <a:rPr lang="en-US" altLang="zh-CN" dirty="0"/>
                  <a:t>n</a:t>
                </a:r>
                <a:r>
                  <a:rPr lang="zh-CN" altLang="en-US" dirty="0"/>
                  <a:t>，则</a:t>
                </a:r>
                <a:endParaRPr lang="en-US" altLang="zh-CN" dirty="0"/>
              </a:p>
              <a:p>
                <a:pPr indent="0" algn="ctr">
                  <a:lnSpc>
                    <a:spcPct val="170000"/>
                  </a:lnSpc>
                  <a:spcBef>
                    <a:spcPts val="0"/>
                  </a:spcBef>
                  <a:buNone/>
                </a:pPr>
                <a:r>
                  <a:rPr lang="en-US" altLang="zh-CN" dirty="0"/>
                  <a:t>  </a:t>
                </a:r>
                <a14:m>
                  <m:oMath xmlns:m="http://schemas.openxmlformats.org/officeDocument/2006/math">
                    <m:f>
                      <m:fPr>
                        <m:ctrlPr>
                          <a:rPr lang="en-US" altLang="zh-CN" i="1" smtClean="0">
                            <a:latin typeface="Cambria Math" panose="02040503050406030204" pitchFamily="18" charset="0"/>
                          </a:rPr>
                        </m:ctrlPr>
                      </m:fPr>
                      <m:num>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𝑁</m:t>
                            </m:r>
                          </m:e>
                          <m:sub>
                            <m:r>
                              <a:rPr lang="en-US" altLang="zh-CN" b="0" i="1" smtClean="0">
                                <a:latin typeface="Cambria Math" panose="02040503050406030204" pitchFamily="18" charset="0"/>
                              </a:rPr>
                              <m:t>𝑡</m:t>
                            </m:r>
                          </m:sub>
                        </m:sSub>
                      </m:num>
                      <m:den>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𝑁</m:t>
                            </m:r>
                          </m:e>
                          <m:sub>
                            <m:r>
                              <a:rPr lang="en-US" altLang="zh-CN" b="0" i="1" smtClean="0">
                                <a:latin typeface="Cambria Math" panose="02040503050406030204" pitchFamily="18" charset="0"/>
                              </a:rPr>
                              <m:t>𝑡</m:t>
                            </m:r>
                            <m:r>
                              <a:rPr lang="en-US" altLang="zh-CN" b="0" i="1" smtClean="0">
                                <a:latin typeface="Cambria Math" panose="02040503050406030204" pitchFamily="18" charset="0"/>
                              </a:rPr>
                              <m:t>−1</m:t>
                            </m:r>
                          </m:sub>
                        </m:sSub>
                      </m:den>
                    </m:f>
                    <m:r>
                      <a:rPr lang="en-US" altLang="zh-CN" i="1" smtClean="0">
                        <a:latin typeface="Cambria Math" panose="02040503050406030204" pitchFamily="18" charset="0"/>
                        <a:ea typeface="Cambria Math" panose="02040503050406030204" pitchFamily="18" charset="0"/>
                      </a:rPr>
                      <m:t>=</m:t>
                    </m:r>
                    <m:r>
                      <a:rPr lang="en-US" altLang="zh-CN" b="0" i="1" smtClean="0">
                        <a:latin typeface="Cambria Math" panose="02040503050406030204" pitchFamily="18" charset="0"/>
                        <a:ea typeface="Cambria Math" panose="02040503050406030204" pitchFamily="18" charset="0"/>
                      </a:rPr>
                      <m:t>1+</m:t>
                    </m:r>
                    <m:r>
                      <a:rPr lang="en-US" altLang="zh-CN" b="0" i="1" smtClean="0">
                        <a:latin typeface="Cambria Math" panose="02040503050406030204" pitchFamily="18" charset="0"/>
                        <a:ea typeface="Cambria Math" panose="02040503050406030204" pitchFamily="18" charset="0"/>
                      </a:rPr>
                      <m:t>𝑛</m:t>
                    </m:r>
                  </m:oMath>
                </a14:m>
                <a:endParaRPr lang="en-US" altLang="zh-CN" dirty="0"/>
              </a:p>
              <a:p>
                <a:pPr indent="0">
                  <a:lnSpc>
                    <a:spcPct val="150000"/>
                  </a:lnSpc>
                  <a:buNone/>
                </a:pPr>
                <a:endParaRPr lang="en-US" altLang="zh-CN" dirty="0"/>
              </a:p>
              <a:p>
                <a:pPr marL="0" indent="0">
                  <a:buNone/>
                </a:pPr>
                <a:endParaRPr lang="en-US" altLang="zh-CN" dirty="0"/>
              </a:p>
              <a:p>
                <a:pPr marL="0" indent="0">
                  <a:buNone/>
                </a:pPr>
                <a:endParaRPr lang="en-US" altLang="zh-CN" dirty="0"/>
              </a:p>
              <a:p>
                <a:pPr marL="0" indent="0">
                  <a:buNone/>
                </a:pPr>
                <a:endParaRPr lang="en-US" altLang="zh-CN" dirty="0"/>
              </a:p>
              <a:p>
                <a:pPr marL="0" indent="0">
                  <a:buNone/>
                </a:pPr>
                <a:endParaRPr lang="zh-CN" altLang="en-US" dirty="0"/>
              </a:p>
            </p:txBody>
          </p:sp>
        </mc:Choice>
        <mc:Fallback xmlns="">
          <p:sp>
            <p:nvSpPr>
              <p:cNvPr id="2" name="内容占位符 1">
                <a:extLst>
                  <a:ext uri="{FF2B5EF4-FFF2-40B4-BE49-F238E27FC236}">
                    <a16:creationId xmlns:a16="http://schemas.microsoft.com/office/drawing/2014/main" id="{D8B6A23D-2286-48F6-80D5-F852CF0D4567}"/>
                  </a:ext>
                </a:extLst>
              </p:cNvPr>
              <p:cNvSpPr>
                <a:spLocks noGrp="1" noRot="1" noChangeAspect="1" noMove="1" noResize="1" noEditPoints="1" noAdjustHandles="1" noChangeArrowheads="1" noChangeShapeType="1" noTextEdit="1"/>
              </p:cNvSpPr>
              <p:nvPr>
                <p:ph sz="quarter" idx="1"/>
              </p:nvPr>
            </p:nvSpPr>
            <p:spPr>
              <a:xfrm>
                <a:off x="457200" y="548680"/>
                <a:ext cx="7467600" cy="5925272"/>
              </a:xfrm>
              <a:blipFill>
                <a:blip r:embed="rId2"/>
                <a:stretch>
                  <a:fillRect r="-81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28938609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C1429B1A-87E6-49C4-9933-74D7AFC0B37C}"/>
              </a:ext>
            </a:extLst>
          </p:cNvPr>
          <p:cNvSpPr>
            <a:spLocks noGrp="1" noRot="1" noChangeAspect="1" noMove="1" noResize="1" noEditPoints="1" noAdjustHandles="1" noChangeArrowheads="1" noChangeShapeType="1" noTextEdit="1"/>
          </p:cNvSpPr>
          <p:nvPr>
            <p:ph sz="quarter" idx="1"/>
          </p:nvPr>
        </p:nvSpPr>
        <p:spPr>
          <a:xfrm>
            <a:off x="323528" y="332656"/>
            <a:ext cx="8147248" cy="6120680"/>
          </a:xfrm>
          <a:blipFill>
            <a:blip r:embed="rId2"/>
            <a:srcRect/>
            <a:stretch>
              <a:fillRect l="-1122" r="-673" b="1736"/>
            </a:stretch>
          </a:blipFill>
        </p:spPr>
        <p:txBody>
          <a:bodyPr/>
          <a:lstStyle/>
          <a:p>
            <a:pPr marL="0" indent="0">
              <a:buNone/>
            </a:pPr>
            <a:endParaRPr lang="zh-CN" altLang="en-US" dirty="0">
              <a:noFill/>
            </a:endParaRPr>
          </a:p>
        </p:txBody>
      </p:sp>
      <p:sp>
        <p:nvSpPr>
          <p:cNvPr id="5" name="文本框 4">
            <a:extLst>
              <a:ext uri="{FF2B5EF4-FFF2-40B4-BE49-F238E27FC236}">
                <a16:creationId xmlns:a16="http://schemas.microsoft.com/office/drawing/2014/main" id="{EAEA9622-4260-4A9C-8DDB-185E0DF6364D}"/>
              </a:ext>
            </a:extLst>
          </p:cNvPr>
          <p:cNvSpPr txBox="1">
            <a:spLocks noRot="1" noChangeAspect="1" noMove="1" noResize="1" noEditPoints="1" noAdjustHandles="1" noChangeArrowheads="1" noChangeShapeType="1" noTextEdit="1"/>
          </p:cNvSpPr>
          <p:nvPr/>
        </p:nvSpPr>
        <p:spPr>
          <a:xfrm>
            <a:off x="2051720" y="1844824"/>
            <a:ext cx="4572000" cy="846129"/>
          </a:xfrm>
          <a:prstGeom prst="rect">
            <a:avLst/>
          </a:prstGeom>
          <a:blipFill>
            <a:blip r:embed="rId3"/>
            <a:stretch>
              <a:fillRect/>
            </a:stretch>
          </a:blipFill>
        </p:spPr>
        <p:txBody>
          <a:bodyPr/>
          <a:lstStyle/>
          <a:p>
            <a:r>
              <a:rPr lang="zh-CN" altLang="en-US">
                <a:noFill/>
              </a:rPr>
              <a:t> </a:t>
            </a:r>
          </a:p>
        </p:txBody>
      </p:sp>
      <p:sp>
        <p:nvSpPr>
          <p:cNvPr id="3" name="文本框 2">
            <a:extLst>
              <a:ext uri="{FF2B5EF4-FFF2-40B4-BE49-F238E27FC236}">
                <a16:creationId xmlns:a16="http://schemas.microsoft.com/office/drawing/2014/main" id="{43CB45A1-1050-95A1-79D7-449E3B8B08FE}"/>
              </a:ext>
            </a:extLst>
          </p:cNvPr>
          <p:cNvSpPr txBox="1"/>
          <p:nvPr/>
        </p:nvSpPr>
        <p:spPr>
          <a:xfrm>
            <a:off x="3923928" y="3471391"/>
            <a:ext cx="353782" cy="461665"/>
          </a:xfrm>
          <a:prstGeom prst="rect">
            <a:avLst/>
          </a:prstGeom>
          <a:solidFill>
            <a:schemeClr val="bg1"/>
          </a:solidFill>
        </p:spPr>
        <p:txBody>
          <a:bodyPr wrap="square" rtlCol="0">
            <a:spAutoFit/>
          </a:bodyPr>
          <a:lstStyle/>
          <a:p>
            <a:r>
              <a:rPr lang="en-US" altLang="zh-CN" dirty="0"/>
              <a:t>n</a:t>
            </a:r>
            <a:endParaRPr lang="zh-CN" alt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4A93DDD8-60C3-4FED-BA39-0F3D084365CA}"/>
              </a:ext>
            </a:extLst>
          </p:cNvPr>
          <p:cNvSpPr>
            <a:spLocks noGrp="1" noRot="1" noChangeAspect="1" noMove="1" noResize="1" noEditPoints="1" noAdjustHandles="1" noChangeArrowheads="1" noChangeShapeType="1" noTextEdit="1"/>
          </p:cNvSpPr>
          <p:nvPr>
            <p:ph sz="quarter" idx="1"/>
          </p:nvPr>
        </p:nvSpPr>
        <p:spPr>
          <a:xfrm>
            <a:off x="611560" y="992124"/>
            <a:ext cx="7467600" cy="4873752"/>
          </a:xfrm>
          <a:blipFill>
            <a:blip r:embed="rId2"/>
            <a:stretch>
              <a:fillRect l="-327"/>
            </a:stretch>
          </a:blipFill>
        </p:spPr>
        <p:txBody>
          <a:bodyPr/>
          <a:lstStyle/>
          <a:p>
            <a:pPr marL="0" indent="0">
              <a:buNone/>
            </a:pPr>
            <a:endParaRPr lang="zh-CN" altLang="en-US" dirty="0">
              <a:no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646B948-AB2E-445F-9415-C37F394C2A34}"/>
              </a:ext>
            </a:extLst>
          </p:cNvPr>
          <p:cNvSpPr>
            <a:spLocks noGrp="1"/>
          </p:cNvSpPr>
          <p:nvPr>
            <p:ph sz="quarter" idx="1"/>
          </p:nvPr>
        </p:nvSpPr>
        <p:spPr>
          <a:xfrm>
            <a:off x="539552" y="1052736"/>
            <a:ext cx="7859216" cy="4873752"/>
          </a:xfrm>
        </p:spPr>
        <p:txBody>
          <a:bodyPr/>
          <a:lstStyle/>
          <a:p>
            <a:pPr algn="just" eaLnBrk="1" hangingPunct="1">
              <a:lnSpc>
                <a:spcPct val="150000"/>
              </a:lnSpc>
            </a:pPr>
            <a:r>
              <a:rPr lang="zh-CN" altLang="en-US" dirty="0">
                <a:solidFill>
                  <a:srgbClr val="000000"/>
                </a:solidFill>
                <a:latin typeface="华文楷体" panose="02010600040101010101" pitchFamily="2" charset="-122"/>
                <a:ea typeface="华文楷体" panose="02010600040101010101" pitchFamily="2" charset="-122"/>
              </a:rPr>
              <a:t>行政支出通常包括：</a:t>
            </a:r>
            <a:endParaRPr lang="en-US" altLang="zh-CN" dirty="0">
              <a:solidFill>
                <a:srgbClr val="000000"/>
              </a:solidFill>
              <a:latin typeface="华文楷体" panose="02010600040101010101" pitchFamily="2" charset="-122"/>
              <a:ea typeface="华文楷体" panose="02010600040101010101" pitchFamily="2" charset="-122"/>
            </a:endParaRPr>
          </a:p>
          <a:p>
            <a:pPr lvl="1" algn="just" eaLnBrk="1" hangingPunct="1">
              <a:lnSpc>
                <a:spcPct val="150000"/>
              </a:lnSpc>
              <a:buFont typeface="Wingdings" panose="05000000000000000000" pitchFamily="2" charset="2"/>
              <a:buChar char="Ø"/>
            </a:pPr>
            <a:r>
              <a:rPr lang="zh-CN" altLang="en-US" dirty="0">
                <a:latin typeface="华文楷体" panose="02010600040101010101" pitchFamily="2" charset="-122"/>
                <a:ea typeface="华文楷体" panose="02010600040101010101" pitchFamily="2" charset="-122"/>
              </a:rPr>
              <a:t>①公用经费（公务费、业务费、购置费和修缮费）</a:t>
            </a:r>
            <a:endParaRPr lang="en-US" altLang="zh-CN" dirty="0">
              <a:latin typeface="华文楷体" panose="02010600040101010101" pitchFamily="2" charset="-122"/>
              <a:ea typeface="华文楷体" panose="02010600040101010101" pitchFamily="2" charset="-122"/>
            </a:endParaRPr>
          </a:p>
          <a:p>
            <a:pPr lvl="1" algn="just" eaLnBrk="1" hangingPunct="1">
              <a:lnSpc>
                <a:spcPct val="150000"/>
              </a:lnSpc>
              <a:buFont typeface="Wingdings" panose="05000000000000000000" pitchFamily="2" charset="2"/>
              <a:buChar char="Ø"/>
            </a:pPr>
            <a:r>
              <a:rPr lang="zh-CN" altLang="en-US" dirty="0">
                <a:latin typeface="华文楷体" panose="02010600040101010101" pitchFamily="2" charset="-122"/>
                <a:ea typeface="华文楷体" panose="02010600040101010101" pitchFamily="2" charset="-122"/>
              </a:rPr>
              <a:t>②业务费（人员工资、福利等）</a:t>
            </a:r>
            <a:endParaRPr lang="en-US" altLang="zh-CN" dirty="0">
              <a:latin typeface="华文楷体" panose="02010600040101010101" pitchFamily="2" charset="-122"/>
              <a:ea typeface="华文楷体" panose="02010600040101010101" pitchFamily="2" charset="-122"/>
            </a:endParaRPr>
          </a:p>
          <a:p>
            <a:pPr lvl="1" algn="just" eaLnBrk="1" hangingPunct="1">
              <a:lnSpc>
                <a:spcPct val="150000"/>
              </a:lnSpc>
              <a:buFont typeface="Wingdings" panose="05000000000000000000" pitchFamily="2" charset="2"/>
              <a:buChar char="Ø"/>
            </a:pPr>
            <a:r>
              <a:rPr lang="zh-CN" altLang="en-US" dirty="0">
                <a:latin typeface="华文楷体" panose="02010600040101010101" pitchFamily="2" charset="-122"/>
                <a:ea typeface="华文楷体" panose="02010600040101010101" pitchFamily="2" charset="-122"/>
              </a:rPr>
              <a:t>③项目经费</a:t>
            </a:r>
          </a:p>
          <a:p>
            <a:pPr algn="just" eaLnBrk="1" hangingPunct="1">
              <a:lnSpc>
                <a:spcPct val="150000"/>
              </a:lnSpc>
            </a:pPr>
            <a:r>
              <a:rPr lang="zh-CN" altLang="en-US" dirty="0">
                <a:solidFill>
                  <a:srgbClr val="000000"/>
                </a:solidFill>
                <a:latin typeface="华文楷体" panose="02010600040101010101" pitchFamily="2" charset="-122"/>
                <a:ea typeface="华文楷体" panose="02010600040101010101" pitchFamily="2" charset="-122"/>
              </a:rPr>
              <a:t>特点：</a:t>
            </a:r>
            <a:endParaRPr lang="en-US" altLang="zh-CN" dirty="0">
              <a:solidFill>
                <a:srgbClr val="000000"/>
              </a:solidFill>
              <a:latin typeface="华文楷体" panose="02010600040101010101" pitchFamily="2" charset="-122"/>
              <a:ea typeface="华文楷体" panose="02010600040101010101" pitchFamily="2" charset="-122"/>
            </a:endParaRPr>
          </a:p>
          <a:p>
            <a:pPr lvl="1" algn="just" eaLnBrk="1" hangingPunct="1">
              <a:lnSpc>
                <a:spcPct val="150000"/>
              </a:lnSpc>
              <a:buFont typeface="Wingdings" panose="05000000000000000000" pitchFamily="2" charset="2"/>
              <a:buChar char="Ø"/>
            </a:pPr>
            <a:r>
              <a:rPr lang="zh-CN" altLang="en-US" dirty="0">
                <a:latin typeface="华文楷体" panose="02010600040101010101" pitchFamily="2" charset="-122"/>
                <a:ea typeface="华文楷体" panose="02010600040101010101" pitchFamily="2" charset="-122"/>
              </a:rPr>
              <a:t>①属于公共支出</a:t>
            </a:r>
            <a:endParaRPr lang="en-US" altLang="zh-CN" dirty="0">
              <a:latin typeface="华文楷体" panose="02010600040101010101" pitchFamily="2" charset="-122"/>
              <a:ea typeface="华文楷体" panose="02010600040101010101" pitchFamily="2" charset="-122"/>
            </a:endParaRPr>
          </a:p>
          <a:p>
            <a:pPr lvl="1" algn="just" eaLnBrk="1" hangingPunct="1">
              <a:lnSpc>
                <a:spcPct val="150000"/>
              </a:lnSpc>
              <a:buFont typeface="Wingdings" panose="05000000000000000000" pitchFamily="2" charset="2"/>
              <a:buChar char="Ø"/>
            </a:pPr>
            <a:r>
              <a:rPr lang="zh-CN" altLang="en-US" dirty="0">
                <a:latin typeface="华文楷体" panose="02010600040101010101" pitchFamily="2" charset="-122"/>
                <a:ea typeface="华文楷体" panose="02010600040101010101" pitchFamily="2" charset="-122"/>
              </a:rPr>
              <a:t>②具有稳定性</a:t>
            </a:r>
            <a:endParaRPr lang="en-US" altLang="zh-CN" dirty="0">
              <a:latin typeface="华文楷体" panose="02010600040101010101" pitchFamily="2" charset="-122"/>
              <a:ea typeface="华文楷体" panose="02010600040101010101" pitchFamily="2" charset="-122"/>
            </a:endParaRPr>
          </a:p>
          <a:p>
            <a:pPr lvl="1" algn="just" eaLnBrk="1" hangingPunct="1">
              <a:lnSpc>
                <a:spcPct val="150000"/>
              </a:lnSpc>
              <a:buFont typeface="Wingdings" panose="05000000000000000000" pitchFamily="2" charset="2"/>
              <a:buChar char="Ø"/>
            </a:pPr>
            <a:r>
              <a:rPr lang="zh-CN" altLang="en-US" dirty="0">
                <a:latin typeface="华文楷体" panose="02010600040101010101" pitchFamily="2" charset="-122"/>
                <a:ea typeface="华文楷体" panose="02010600040101010101" pitchFamily="2" charset="-122"/>
              </a:rPr>
              <a:t>③绩效难以考核</a:t>
            </a:r>
          </a:p>
          <a:p>
            <a:endParaRPr lang="zh-CN" altLang="en-US" dirty="0"/>
          </a:p>
        </p:txBody>
      </p:sp>
    </p:spTree>
    <p:extLst>
      <p:ext uri="{BB962C8B-B14F-4D97-AF65-F5344CB8AC3E}">
        <p14:creationId xmlns:p14="http://schemas.microsoft.com/office/powerpoint/2010/main" val="27301105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1D424837-F195-4650-AAE6-32A65C8DC5D3}"/>
              </a:ext>
            </a:extLst>
          </p:cNvPr>
          <p:cNvSpPr>
            <a:spLocks noGrp="1" noRot="1" noChangeAspect="1" noMove="1" noResize="1" noEditPoints="1" noAdjustHandles="1" noChangeArrowheads="1" noChangeShapeType="1" noTextEdit="1"/>
          </p:cNvSpPr>
          <p:nvPr>
            <p:ph sz="quarter" idx="1"/>
          </p:nvPr>
        </p:nvSpPr>
        <p:spPr>
          <a:xfrm>
            <a:off x="467544" y="836712"/>
            <a:ext cx="7467600" cy="5256584"/>
          </a:xfrm>
          <a:blipFill>
            <a:blip r:embed="rId2"/>
            <a:srcRect/>
            <a:stretch>
              <a:fillRect l="-408" r="-1224" b="3806"/>
            </a:stretch>
          </a:blipFill>
        </p:spPr>
        <p:txBody>
          <a:bodyPr/>
          <a:lstStyle/>
          <a:p>
            <a:pPr marL="0" indent="0">
              <a:buNone/>
            </a:pPr>
            <a:r>
              <a:rPr lang="zh-CN" altLang="en-US" dirty="0">
                <a:noFill/>
              </a:rPr>
              <a:t>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1D25E36C-EC9D-4C32-9B70-F1C8C92762E2}"/>
              </a:ext>
            </a:extLst>
          </p:cNvPr>
          <p:cNvSpPr>
            <a:spLocks noGrp="1" noRot="1" noChangeAspect="1" noMove="1" noResize="1" noEditPoints="1" noAdjustHandles="1" noChangeArrowheads="1" noChangeShapeType="1" noTextEdit="1"/>
          </p:cNvSpPr>
          <p:nvPr>
            <p:ph sz="quarter" idx="1"/>
          </p:nvPr>
        </p:nvSpPr>
        <p:spPr>
          <a:xfrm>
            <a:off x="395536" y="188640"/>
            <a:ext cx="8352928" cy="6552728"/>
          </a:xfrm>
          <a:blipFill>
            <a:blip r:embed="rId2"/>
            <a:srcRect/>
            <a:stretch>
              <a:fillRect l="-365" r="-1095" b="-2770"/>
            </a:stretch>
          </a:blipFill>
        </p:spPr>
        <p:txBody>
          <a:bodyPr/>
          <a:lstStyle/>
          <a:p>
            <a:pPr marL="0" indent="0">
              <a:buNone/>
            </a:pPr>
            <a:r>
              <a:rPr lang="zh-CN" altLang="en-US" dirty="0">
                <a:noFill/>
              </a:rPr>
              <a:t>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39D3D348-E8C5-460A-B036-069616C309B0}"/>
              </a:ext>
            </a:extLst>
          </p:cNvPr>
          <p:cNvSpPr>
            <a:spLocks noGrp="1" noRot="1" noChangeAspect="1" noMove="1" noResize="1" noEditPoints="1" noAdjustHandles="1" noChangeArrowheads="1" noChangeShapeType="1" noTextEdit="1"/>
          </p:cNvSpPr>
          <p:nvPr>
            <p:ph sz="quarter" idx="1"/>
          </p:nvPr>
        </p:nvSpPr>
        <p:spPr>
          <a:xfrm>
            <a:off x="251520" y="476672"/>
            <a:ext cx="8424936" cy="5688632"/>
          </a:xfrm>
          <a:blipFill>
            <a:blip r:embed="rId3"/>
            <a:srcRect/>
            <a:stretch>
              <a:fillRect l="-289" r="-651" b="4044"/>
            </a:stretch>
          </a:blipFill>
        </p:spPr>
        <p:txBody>
          <a:bodyPr/>
          <a:lstStyle/>
          <a:p>
            <a:pPr marL="0" indent="0">
              <a:buNone/>
            </a:pPr>
            <a:r>
              <a:rPr lang="zh-CN" altLang="en-US" dirty="0">
                <a:noFill/>
              </a:rPr>
              <a:t>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18E90D1-44E9-4E38-859D-E898FFCF5A8D}"/>
              </a:ext>
            </a:extLst>
          </p:cNvPr>
          <p:cNvSpPr>
            <a:spLocks noGrp="1" noRot="1" noChangeAspect="1" noMove="1" noResize="1" noEditPoints="1" noAdjustHandles="1" noChangeArrowheads="1" noChangeShapeType="1" noTextEdit="1"/>
          </p:cNvSpPr>
          <p:nvPr>
            <p:ph sz="quarter" idx="1"/>
          </p:nvPr>
        </p:nvSpPr>
        <p:spPr>
          <a:xfrm>
            <a:off x="467544" y="548680"/>
            <a:ext cx="8136904" cy="5400600"/>
          </a:xfrm>
          <a:blipFill>
            <a:blip r:embed="rId2"/>
            <a:srcRect/>
            <a:stretch>
              <a:fillRect l="-1199" r="-825" b="280"/>
            </a:stretch>
          </a:blipFill>
        </p:spPr>
        <p:txBody>
          <a:bodyPr/>
          <a:lstStyle/>
          <a:p>
            <a:r>
              <a:rPr lang="zh-CN" altLang="en-US">
                <a:noFill/>
              </a:rPr>
              <a:t>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内容占位符 2">
            <a:extLst>
              <a:ext uri="{FF2B5EF4-FFF2-40B4-BE49-F238E27FC236}">
                <a16:creationId xmlns:a16="http://schemas.microsoft.com/office/drawing/2014/main" id="{8474C2BC-334C-4843-9C43-B6FB573364AE}"/>
              </a:ext>
            </a:extLst>
          </p:cNvPr>
          <p:cNvSpPr>
            <a:spLocks noGrp="1"/>
          </p:cNvSpPr>
          <p:nvPr>
            <p:ph sz="quarter" idx="1"/>
          </p:nvPr>
        </p:nvSpPr>
        <p:spPr>
          <a:xfrm>
            <a:off x="611188" y="1268413"/>
            <a:ext cx="7467600" cy="4873625"/>
          </a:xfrm>
        </p:spPr>
        <p:txBody>
          <a:bodyPr/>
          <a:lstStyle/>
          <a:p>
            <a:pPr>
              <a:lnSpc>
                <a:spcPct val="200000"/>
              </a:lnSpc>
            </a:pPr>
            <a:r>
              <a:rPr lang="zh-CN" altLang="zh-CN"/>
              <a:t>从上述分析可以看出，养老保险体系无论采用现收现付制，还是基金积累制，只要一个经济体的最优储蓄率得以保证，那么养老金增长的物质基础完全一样，即养老金增长的物质源泉只能是下一代就业人口的增长和劳动生产率的提高。</a:t>
            </a:r>
          </a:p>
          <a:p>
            <a:endParaRPr lang="zh-CN" alt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内容占位符 2">
            <a:extLst>
              <a:ext uri="{FF2B5EF4-FFF2-40B4-BE49-F238E27FC236}">
                <a16:creationId xmlns:a16="http://schemas.microsoft.com/office/drawing/2014/main" id="{27EC1D05-203D-4ADD-A740-791E1FFEC0B8}"/>
              </a:ext>
            </a:extLst>
          </p:cNvPr>
          <p:cNvSpPr>
            <a:spLocks noGrp="1"/>
          </p:cNvSpPr>
          <p:nvPr>
            <p:ph sz="quarter" idx="1"/>
          </p:nvPr>
        </p:nvSpPr>
        <p:spPr>
          <a:xfrm>
            <a:off x="467544" y="1124744"/>
            <a:ext cx="8064500" cy="4585593"/>
          </a:xfrm>
        </p:spPr>
        <p:txBody>
          <a:bodyPr/>
          <a:lstStyle/>
          <a:p>
            <a:pPr marL="0" indent="0">
              <a:lnSpc>
                <a:spcPct val="150000"/>
              </a:lnSpc>
              <a:buFont typeface="Wingdings" panose="05000000000000000000" pitchFamily="2" charset="2"/>
              <a:buNone/>
              <a:defRPr/>
            </a:pPr>
            <a:r>
              <a:rPr lang="en-US" altLang="zh-CN" b="1" dirty="0"/>
              <a:t>2.1.4</a:t>
            </a:r>
            <a:r>
              <a:rPr lang="zh-CN" altLang="zh-CN" b="1" dirty="0"/>
              <a:t>社会保障制度改革的争论</a:t>
            </a:r>
          </a:p>
          <a:p>
            <a:pPr>
              <a:lnSpc>
                <a:spcPct val="150000"/>
              </a:lnSpc>
              <a:defRPr/>
            </a:pPr>
            <a:r>
              <a:rPr lang="zh-CN" altLang="zh-CN" dirty="0"/>
              <a:t>（</a:t>
            </a:r>
            <a:r>
              <a:rPr lang="en-US" altLang="zh-CN" dirty="0"/>
              <a:t>1</a:t>
            </a:r>
            <a:r>
              <a:rPr lang="zh-CN" altLang="zh-CN" dirty="0"/>
              <a:t>）改革原因</a:t>
            </a:r>
            <a:endParaRPr lang="en-US" altLang="zh-CN" dirty="0"/>
          </a:p>
          <a:p>
            <a:pPr>
              <a:lnSpc>
                <a:spcPct val="150000"/>
              </a:lnSpc>
              <a:defRPr/>
            </a:pPr>
            <a:r>
              <a:rPr lang="zh-CN" altLang="zh-CN" dirty="0"/>
              <a:t>（</a:t>
            </a:r>
            <a:r>
              <a:rPr lang="en-US" altLang="zh-CN" dirty="0"/>
              <a:t>2</a:t>
            </a:r>
            <a:r>
              <a:rPr lang="zh-CN" altLang="zh-CN" dirty="0"/>
              <a:t>）现收现付制是否降低了储蓄</a:t>
            </a:r>
            <a:endParaRPr lang="en-US" altLang="zh-CN" dirty="0"/>
          </a:p>
          <a:p>
            <a:pPr>
              <a:lnSpc>
                <a:spcPct val="150000"/>
              </a:lnSpc>
              <a:defRPr/>
            </a:pPr>
            <a:r>
              <a:rPr lang="zh-CN" altLang="en-US" dirty="0"/>
              <a:t>（</a:t>
            </a:r>
            <a:r>
              <a:rPr lang="en-US" altLang="zh-CN" dirty="0"/>
              <a:t>3</a:t>
            </a:r>
            <a:r>
              <a:rPr lang="zh-CN" altLang="en-US" dirty="0"/>
              <a:t>）现收现付制的政治经济学与基金积累制优势问题的争论</a:t>
            </a:r>
          </a:p>
          <a:p>
            <a:pPr>
              <a:lnSpc>
                <a:spcPct val="150000"/>
              </a:lnSpc>
              <a:defRPr/>
            </a:pPr>
            <a:r>
              <a:rPr lang="zh-CN" altLang="zh-CN" dirty="0"/>
              <a:t>（</a:t>
            </a:r>
            <a:r>
              <a:rPr lang="en-US" altLang="zh-CN" dirty="0"/>
              <a:t>4</a:t>
            </a:r>
            <a:r>
              <a:rPr lang="zh-CN" altLang="zh-CN" dirty="0"/>
              <a:t>）社会保障制度的经济效应的争论</a:t>
            </a:r>
          </a:p>
          <a:p>
            <a:pPr>
              <a:lnSpc>
                <a:spcPct val="110000"/>
              </a:lnSpc>
              <a:defRPr/>
            </a:pPr>
            <a:endParaRPr lang="zh-CN" altLang="zh-CN" dirty="0"/>
          </a:p>
          <a:p>
            <a:pPr>
              <a:lnSpc>
                <a:spcPct val="110000"/>
              </a:lnSpc>
              <a:defRPr/>
            </a:pPr>
            <a:endParaRPr lang="zh-CN" altLang="zh-CN"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内容占位符 2">
            <a:extLst>
              <a:ext uri="{FF2B5EF4-FFF2-40B4-BE49-F238E27FC236}">
                <a16:creationId xmlns:a16="http://schemas.microsoft.com/office/drawing/2014/main" id="{4777C14A-6B6F-403C-A540-273882752769}"/>
              </a:ext>
            </a:extLst>
          </p:cNvPr>
          <p:cNvSpPr>
            <a:spLocks noGrp="1"/>
          </p:cNvSpPr>
          <p:nvPr>
            <p:ph sz="quarter" idx="1"/>
          </p:nvPr>
        </p:nvSpPr>
        <p:spPr>
          <a:xfrm>
            <a:off x="755576" y="1268760"/>
            <a:ext cx="7704658" cy="4988595"/>
          </a:xfrm>
        </p:spPr>
        <p:txBody>
          <a:bodyPr/>
          <a:lstStyle/>
          <a:p>
            <a:pPr>
              <a:lnSpc>
                <a:spcPct val="150000"/>
              </a:lnSpc>
            </a:pPr>
            <a:r>
              <a:rPr lang="zh-CN" altLang="zh-CN" dirty="0"/>
              <a:t>（</a:t>
            </a:r>
            <a:r>
              <a:rPr lang="en-US" altLang="zh-CN" dirty="0"/>
              <a:t>5</a:t>
            </a:r>
            <a:r>
              <a:rPr lang="zh-CN" altLang="zh-CN" dirty="0"/>
              <a:t>）中国社会保障体系的筹资问题</a:t>
            </a:r>
          </a:p>
          <a:p>
            <a:pPr>
              <a:lnSpc>
                <a:spcPct val="150000"/>
              </a:lnSpc>
            </a:pPr>
            <a:r>
              <a:rPr lang="zh-CN" altLang="zh-CN" dirty="0"/>
              <a:t>以养老保险为例来说明</a:t>
            </a:r>
            <a:endParaRPr lang="en-US" altLang="zh-CN" dirty="0"/>
          </a:p>
          <a:p>
            <a:pPr>
              <a:lnSpc>
                <a:spcPct val="150000"/>
              </a:lnSpc>
            </a:pPr>
            <a:r>
              <a:rPr lang="zh-CN" altLang="zh-CN" dirty="0"/>
              <a:t>筹资自生能力取决于工人数量与退休者的比例</a:t>
            </a:r>
            <a:endParaRPr lang="en-US" altLang="zh-CN" dirty="0"/>
          </a:p>
          <a:p>
            <a:pPr>
              <a:lnSpc>
                <a:spcPct val="150000"/>
              </a:lnSpc>
            </a:pPr>
            <a:r>
              <a:rPr lang="zh-CN" altLang="zh-CN" dirty="0"/>
              <a:t>人口老龄化</a:t>
            </a:r>
            <a:endParaRPr lang="en-US" altLang="zh-CN" dirty="0"/>
          </a:p>
          <a:p>
            <a:pPr>
              <a:lnSpc>
                <a:spcPct val="150000"/>
              </a:lnSpc>
            </a:pPr>
            <a:r>
              <a:rPr lang="zh-CN" altLang="zh-CN" dirty="0"/>
              <a:t>生产率提高速度会随着经济总量扩大而下降</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内容占位符 2">
            <a:extLst>
              <a:ext uri="{FF2B5EF4-FFF2-40B4-BE49-F238E27FC236}">
                <a16:creationId xmlns:a16="http://schemas.microsoft.com/office/drawing/2014/main" id="{B4C43A85-8DF0-462C-9E20-A77AB7152BF3}"/>
              </a:ext>
            </a:extLst>
          </p:cNvPr>
          <p:cNvSpPr>
            <a:spLocks noGrp="1"/>
          </p:cNvSpPr>
          <p:nvPr>
            <p:ph sz="quarter" idx="1"/>
          </p:nvPr>
        </p:nvSpPr>
        <p:spPr>
          <a:xfrm>
            <a:off x="539552" y="548680"/>
            <a:ext cx="7920880" cy="4873625"/>
          </a:xfrm>
        </p:spPr>
        <p:txBody>
          <a:bodyPr/>
          <a:lstStyle/>
          <a:p>
            <a:pPr>
              <a:lnSpc>
                <a:spcPct val="150000"/>
              </a:lnSpc>
            </a:pPr>
            <a:r>
              <a:rPr lang="zh-CN" altLang="zh-CN" dirty="0"/>
              <a:t>（</a:t>
            </a:r>
            <a:r>
              <a:rPr lang="en-US" altLang="zh-CN" dirty="0"/>
              <a:t>6</a:t>
            </a:r>
            <a:r>
              <a:rPr lang="zh-CN" altLang="zh-CN" dirty="0"/>
              <a:t>）社会保障制度改革与财政的理论分析</a:t>
            </a:r>
          </a:p>
          <a:p>
            <a:pPr>
              <a:lnSpc>
                <a:spcPct val="150000"/>
              </a:lnSpc>
            </a:pPr>
            <a:r>
              <a:rPr lang="zh-CN" altLang="zh-CN" sz="2200" dirty="0"/>
              <a:t>现实中，各国社会保障制度改革多因财政危机（出现巨额财政赤字或者未来潜在的财政风险）而起。</a:t>
            </a:r>
            <a:endParaRPr lang="en-US" altLang="zh-CN" sz="2200" dirty="0"/>
          </a:p>
          <a:p>
            <a:pPr>
              <a:lnSpc>
                <a:spcPct val="150000"/>
              </a:lnSpc>
            </a:pPr>
            <a:r>
              <a:rPr lang="zh-CN" altLang="en-US" sz="2200" dirty="0"/>
              <a:t>现收现付制与基金积累制各有优劣</a:t>
            </a:r>
            <a:endParaRPr lang="en-US" altLang="zh-CN" sz="2200" dirty="0"/>
          </a:p>
          <a:p>
            <a:pPr>
              <a:lnSpc>
                <a:spcPct val="150000"/>
              </a:lnSpc>
            </a:pPr>
            <a:r>
              <a:rPr lang="zh-CN" altLang="zh-CN" sz="2200" dirty="0"/>
              <a:t>财政是社会保障活动的重要财力来源和最后一道防线</a:t>
            </a:r>
            <a:endParaRPr lang="en-US" altLang="zh-CN" sz="2200" dirty="0"/>
          </a:p>
          <a:p>
            <a:pPr>
              <a:lnSpc>
                <a:spcPct val="150000"/>
              </a:lnSpc>
            </a:pPr>
            <a:r>
              <a:rPr lang="zh-CN" altLang="zh-CN" sz="2200" dirty="0"/>
              <a:t>从性质上看，社会保险税费的缴纳和社会保障资金的分配，本身就是公共部门的经济活动</a:t>
            </a:r>
            <a:endParaRPr lang="en-US" altLang="zh-CN" sz="2200" dirty="0"/>
          </a:p>
          <a:p>
            <a:pPr>
              <a:lnSpc>
                <a:spcPct val="150000"/>
              </a:lnSpc>
            </a:pPr>
            <a:r>
              <a:rPr lang="zh-CN" altLang="zh-CN" sz="2200" dirty="0"/>
              <a:t>根据权利义务对等原则，公共部门在为社会保险基金提供一般性公共收入支持的同时，社会保险基金结余也主要由公共部门集中掌握使用。</a:t>
            </a:r>
            <a:endParaRPr lang="en-US" altLang="zh-CN" sz="2200" b="1" dirty="0"/>
          </a:p>
          <a:p>
            <a:pPr>
              <a:lnSpc>
                <a:spcPct val="150000"/>
              </a:lnSpc>
            </a:pPr>
            <a:endParaRPr lang="zh-CN" altLang="zh-CN"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a:extLst>
              <a:ext uri="{FF2B5EF4-FFF2-40B4-BE49-F238E27FC236}">
                <a16:creationId xmlns:a16="http://schemas.microsoft.com/office/drawing/2014/main" id="{ACFD64E0-4E5E-496C-B928-627DE8D51CCE}"/>
              </a:ext>
            </a:extLst>
          </p:cNvPr>
          <p:cNvSpPr>
            <a:spLocks noGrp="1" noChangeArrowheads="1"/>
          </p:cNvSpPr>
          <p:nvPr>
            <p:ph type="title"/>
          </p:nvPr>
        </p:nvSpPr>
        <p:spPr bwMode="auto">
          <a:xfrm>
            <a:off x="539552" y="692696"/>
            <a:ext cx="7467600" cy="796950"/>
          </a:xfrm>
        </p:spPr>
        <p:txBody>
          <a:bodyPr wrap="square" lIns="91440" tIns="45720" rIns="91440" bIns="45720" numCol="1" anchorCtr="0" compatLnSpc="1">
            <a:prstTxWarp prst="textNoShape">
              <a:avLst/>
            </a:prstTxWarp>
          </a:bodyPr>
          <a:lstStyle/>
          <a:p>
            <a:pPr eaLnBrk="1" hangingPunct="1"/>
            <a:r>
              <a:rPr lang="zh-CN" altLang="en-US" cap="none" dirty="0">
                <a:latin typeface="华文楷体" panose="02010600040101010101" pitchFamily="2" charset="-122"/>
                <a:cs typeface="Times New Roman" panose="02020603050405020304" pitchFamily="18" charset="0"/>
              </a:rPr>
              <a:t>养老保险制度存在问题</a:t>
            </a:r>
          </a:p>
        </p:txBody>
      </p:sp>
      <p:sp>
        <p:nvSpPr>
          <p:cNvPr id="34819" name="Rectangle 3">
            <a:extLst>
              <a:ext uri="{FF2B5EF4-FFF2-40B4-BE49-F238E27FC236}">
                <a16:creationId xmlns:a16="http://schemas.microsoft.com/office/drawing/2014/main" id="{58A46EDE-4608-43C3-B863-B4DC309EE34E}"/>
              </a:ext>
            </a:extLst>
          </p:cNvPr>
          <p:cNvSpPr>
            <a:spLocks noGrp="1" noChangeArrowheads="1"/>
          </p:cNvSpPr>
          <p:nvPr>
            <p:ph sz="quarter" idx="1"/>
          </p:nvPr>
        </p:nvSpPr>
        <p:spPr>
          <a:xfrm>
            <a:off x="457200" y="1844824"/>
            <a:ext cx="8147248" cy="4629001"/>
          </a:xfrm>
        </p:spPr>
        <p:txBody>
          <a:bodyPr/>
          <a:lstStyle/>
          <a:p>
            <a:pPr eaLnBrk="1" hangingPunct="1">
              <a:lnSpc>
                <a:spcPct val="150000"/>
              </a:lnSpc>
              <a:defRPr/>
            </a:pPr>
            <a:r>
              <a:rPr lang="zh-CN" altLang="en-US" dirty="0">
                <a:latin typeface="+mn-ea"/>
              </a:rPr>
              <a:t>（</a:t>
            </a:r>
            <a:r>
              <a:rPr lang="en-US" altLang="zh-CN" dirty="0">
                <a:latin typeface="+mn-ea"/>
              </a:rPr>
              <a:t>1</a:t>
            </a:r>
            <a:r>
              <a:rPr lang="zh-CN" altLang="en-US" dirty="0">
                <a:latin typeface="+mn-ea"/>
              </a:rPr>
              <a:t>）社保基金的增值保值效率低</a:t>
            </a:r>
            <a:endParaRPr lang="en-US" altLang="zh-CN" dirty="0">
              <a:latin typeface="+mn-ea"/>
            </a:endParaRPr>
          </a:p>
          <a:p>
            <a:pPr eaLnBrk="1" hangingPunct="1">
              <a:lnSpc>
                <a:spcPct val="150000"/>
              </a:lnSpc>
              <a:defRPr/>
            </a:pPr>
            <a:r>
              <a:rPr lang="zh-CN" altLang="en-US" dirty="0">
                <a:latin typeface="+mn-ea"/>
              </a:rPr>
              <a:t>（</a:t>
            </a:r>
            <a:r>
              <a:rPr lang="en-US" altLang="zh-CN" dirty="0">
                <a:latin typeface="+mn-ea"/>
              </a:rPr>
              <a:t>2</a:t>
            </a:r>
            <a:r>
              <a:rPr lang="zh-CN" altLang="en-US" dirty="0">
                <a:latin typeface="+mn-ea"/>
              </a:rPr>
              <a:t>）转轨造成巨大的隐性债务以及养老保险个人账户“空账”运转问题</a:t>
            </a:r>
            <a:endParaRPr lang="en-US" altLang="zh-CN" dirty="0">
              <a:latin typeface="+mn-ea"/>
            </a:endParaRPr>
          </a:p>
          <a:p>
            <a:pPr marL="0" indent="0" eaLnBrk="1" hangingPunct="1">
              <a:lnSpc>
                <a:spcPct val="150000"/>
              </a:lnSpc>
              <a:buNone/>
              <a:defRPr/>
            </a:pPr>
            <a:r>
              <a:rPr lang="zh-CN" altLang="en-US" dirty="0">
                <a:latin typeface="+mn-ea"/>
              </a:rPr>
              <a:t>    我国政府</a:t>
            </a:r>
            <a:r>
              <a:rPr lang="en-US" altLang="zh-CN" dirty="0">
                <a:latin typeface="+mn-ea"/>
              </a:rPr>
              <a:t>1997</a:t>
            </a:r>
            <a:r>
              <a:rPr lang="zh-CN" altLang="en-US" dirty="0">
                <a:latin typeface="+mn-ea"/>
              </a:rPr>
              <a:t>年决定把长期实行的现收现付养老保险制度转变为社会统筹和个人账户相结合的新的养老保险制度</a:t>
            </a:r>
          </a:p>
          <a:p>
            <a:pPr eaLnBrk="1" hangingPunct="1">
              <a:lnSpc>
                <a:spcPct val="90000"/>
              </a:lnSpc>
              <a:defRPr/>
            </a:pPr>
            <a:endParaRPr lang="en-US" altLang="zh-CN" sz="2800" b="1" dirty="0">
              <a:latin typeface="+mj-ea"/>
              <a:ea typeface="+mj-ea"/>
            </a:endParaRPr>
          </a:p>
          <a:p>
            <a:pPr marL="366713" lvl="1" indent="0" eaLnBrk="1" hangingPunct="1">
              <a:lnSpc>
                <a:spcPct val="90000"/>
              </a:lnSpc>
              <a:buNone/>
              <a:defRPr/>
            </a:pPr>
            <a:endParaRPr lang="en-US" altLang="zh-CN" dirty="0">
              <a:latin typeface="+mj-ea"/>
              <a:ea typeface="+mj-ea"/>
            </a:endParaRPr>
          </a:p>
          <a:p>
            <a:pPr marL="366713" lvl="1" indent="0" eaLnBrk="1" hangingPunct="1">
              <a:lnSpc>
                <a:spcPct val="90000"/>
              </a:lnSpc>
              <a:buFont typeface="Wingdings 2" panose="05000000000000000000" pitchFamily="82" charset="2"/>
              <a:buNone/>
              <a:defRPr/>
            </a:pPr>
            <a:endParaRPr lang="en-US" altLang="zh-CN" dirty="0">
              <a:solidFill>
                <a:srgbClr val="FF0000"/>
              </a:solidFill>
              <a:latin typeface="华文楷体" pitchFamily="65" charset="-122"/>
              <a:ea typeface="华文楷体"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Effect transition="in" filter="fade">
                                      <p:cBhvr>
                                        <p:cTn id="7" dur="2000"/>
                                        <p:tgtEl>
                                          <p:spTgt spid="348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819">
                                            <p:txEl>
                                              <p:pRg st="1" end="1"/>
                                            </p:txEl>
                                          </p:spTgt>
                                        </p:tgtEl>
                                        <p:attrNameLst>
                                          <p:attrName>style.visibility</p:attrName>
                                        </p:attrNameLst>
                                      </p:cBhvr>
                                      <p:to>
                                        <p:strVal val="visible"/>
                                      </p:to>
                                    </p:set>
                                    <p:animEffect transition="in" filter="fade">
                                      <p:cBhvr>
                                        <p:cTn id="12" dur="2000"/>
                                        <p:tgtEl>
                                          <p:spTgt spid="348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4819">
                                            <p:txEl>
                                              <p:pRg st="2" end="2"/>
                                            </p:txEl>
                                          </p:spTgt>
                                        </p:tgtEl>
                                        <p:attrNameLst>
                                          <p:attrName>style.visibility</p:attrName>
                                        </p:attrNameLst>
                                      </p:cBhvr>
                                      <p:to>
                                        <p:strVal val="visible"/>
                                      </p:to>
                                    </p:set>
                                    <p:animEffect transition="in" filter="fade">
                                      <p:cBhvr>
                                        <p:cTn id="17" dur="2000"/>
                                        <p:tgtEl>
                                          <p:spTgt spid="348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a:extLst>
              <a:ext uri="{FF2B5EF4-FFF2-40B4-BE49-F238E27FC236}">
                <a16:creationId xmlns:a16="http://schemas.microsoft.com/office/drawing/2014/main" id="{EE1AE0D5-7F2F-4485-9A76-057EA42FEC26}"/>
              </a:ext>
            </a:extLst>
          </p:cNvPr>
          <p:cNvSpPr>
            <a:spLocks noGrp="1" noChangeArrowheads="1"/>
          </p:cNvSpPr>
          <p:nvPr>
            <p:ph type="title"/>
          </p:nvPr>
        </p:nvSpPr>
        <p:spPr bwMode="auto">
          <a:xfrm>
            <a:off x="539552" y="476672"/>
            <a:ext cx="7467600" cy="652462"/>
          </a:xfrm>
        </p:spPr>
        <p:txBody>
          <a:bodyPr wrap="square" lIns="91440" tIns="45720" rIns="91440" bIns="45720" numCol="1" anchorCtr="0" compatLnSpc="1">
            <a:prstTxWarp prst="textNoShape">
              <a:avLst/>
            </a:prstTxWarp>
          </a:bodyPr>
          <a:lstStyle/>
          <a:p>
            <a:pPr eaLnBrk="1" hangingPunct="1"/>
            <a:r>
              <a:rPr lang="zh-CN" altLang="en-US" cap="none"/>
              <a:t>我国养老保险制度进一步改革</a:t>
            </a:r>
            <a:endParaRPr lang="zh-CN" altLang="zh-CN" cap="none"/>
          </a:p>
        </p:txBody>
      </p:sp>
      <p:sp>
        <p:nvSpPr>
          <p:cNvPr id="36867" name="Rectangle 3">
            <a:extLst>
              <a:ext uri="{FF2B5EF4-FFF2-40B4-BE49-F238E27FC236}">
                <a16:creationId xmlns:a16="http://schemas.microsoft.com/office/drawing/2014/main" id="{A1EAE7D5-1275-4328-8820-03DCE5BEDC2B}"/>
              </a:ext>
            </a:extLst>
          </p:cNvPr>
          <p:cNvSpPr>
            <a:spLocks noGrp="1" noChangeArrowheads="1"/>
          </p:cNvSpPr>
          <p:nvPr>
            <p:ph sz="quarter" idx="1"/>
          </p:nvPr>
        </p:nvSpPr>
        <p:spPr>
          <a:xfrm>
            <a:off x="467544" y="1412776"/>
            <a:ext cx="7972425" cy="4873625"/>
          </a:xfrm>
        </p:spPr>
        <p:txBody>
          <a:bodyPr/>
          <a:lstStyle/>
          <a:p>
            <a:pPr algn="just" eaLnBrk="1" hangingPunct="1">
              <a:lnSpc>
                <a:spcPct val="150000"/>
              </a:lnSpc>
              <a:defRPr/>
            </a:pPr>
            <a:r>
              <a:rPr lang="zh-CN" altLang="en-US" sz="2800" b="1" dirty="0">
                <a:latin typeface="华文楷体" pitchFamily="65" charset="-122"/>
                <a:ea typeface="华文楷体" pitchFamily="65" charset="-122"/>
              </a:rPr>
              <a:t>解决养老保险隐性债务</a:t>
            </a:r>
          </a:p>
          <a:p>
            <a:pPr algn="just" eaLnBrk="1" hangingPunct="1">
              <a:lnSpc>
                <a:spcPct val="150000"/>
              </a:lnSpc>
              <a:defRPr/>
            </a:pPr>
            <a:r>
              <a:rPr lang="zh-CN" altLang="en-US" dirty="0">
                <a:latin typeface="华文楷体" pitchFamily="65" charset="-122"/>
                <a:ea typeface="华文楷体" pitchFamily="65" charset="-122"/>
              </a:rPr>
              <a:t>国有股减持，提高国有企业红利上缴比例，并将其资金充实养老保险基金。财政划拨收入一定比例充入社保基金。开征社会保障税。</a:t>
            </a:r>
          </a:p>
          <a:p>
            <a:pPr algn="just" eaLnBrk="1" hangingPunct="1">
              <a:lnSpc>
                <a:spcPct val="150000"/>
              </a:lnSpc>
              <a:defRPr/>
            </a:pPr>
            <a:r>
              <a:rPr lang="zh-CN" altLang="en-US" sz="2800" b="1" dirty="0">
                <a:latin typeface="+mj-ea"/>
                <a:ea typeface="+mj-ea"/>
              </a:rPr>
              <a:t>推进养老保险基金的投资运营，实现保值增值</a:t>
            </a:r>
          </a:p>
          <a:p>
            <a:pPr algn="just" eaLnBrk="1" hangingPunct="1">
              <a:lnSpc>
                <a:spcPct val="150000"/>
              </a:lnSpc>
              <a:defRPr/>
            </a:pPr>
            <a:r>
              <a:rPr lang="zh-CN" altLang="en-US" dirty="0">
                <a:latin typeface="+mj-ea"/>
                <a:ea typeface="+mj-ea"/>
              </a:rPr>
              <a:t>近几年来全国社保基金不断在保障房投资、私募股权投资等领域大胆尝试，并取得不俗业绩。</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fade">
                                      <p:cBhvr>
                                        <p:cTn id="7" dur="2000"/>
                                        <p:tgtEl>
                                          <p:spTgt spid="368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867">
                                            <p:txEl>
                                              <p:pRg st="1" end="1"/>
                                            </p:txEl>
                                          </p:spTgt>
                                        </p:tgtEl>
                                        <p:attrNameLst>
                                          <p:attrName>style.visibility</p:attrName>
                                        </p:attrNameLst>
                                      </p:cBhvr>
                                      <p:to>
                                        <p:strVal val="visible"/>
                                      </p:to>
                                    </p:set>
                                    <p:animEffect transition="in" filter="fade">
                                      <p:cBhvr>
                                        <p:cTn id="12" dur="2000"/>
                                        <p:tgtEl>
                                          <p:spTgt spid="3686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867">
                                            <p:txEl>
                                              <p:pRg st="2" end="2"/>
                                            </p:txEl>
                                          </p:spTgt>
                                        </p:tgtEl>
                                        <p:attrNameLst>
                                          <p:attrName>style.visibility</p:attrName>
                                        </p:attrNameLst>
                                      </p:cBhvr>
                                      <p:to>
                                        <p:strVal val="visible"/>
                                      </p:to>
                                    </p:set>
                                    <p:animEffect transition="in" filter="fade">
                                      <p:cBhvr>
                                        <p:cTn id="17" dur="2000"/>
                                        <p:tgtEl>
                                          <p:spTgt spid="3686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6867">
                                            <p:txEl>
                                              <p:pRg st="3" end="3"/>
                                            </p:txEl>
                                          </p:spTgt>
                                        </p:tgtEl>
                                        <p:attrNameLst>
                                          <p:attrName>style.visibility</p:attrName>
                                        </p:attrNameLst>
                                      </p:cBhvr>
                                      <p:to>
                                        <p:strVal val="visible"/>
                                      </p:to>
                                    </p:set>
                                    <p:animEffect transition="in" filter="fade">
                                      <p:cBhvr>
                                        <p:cTn id="22" dur="2000"/>
                                        <p:tgtEl>
                                          <p:spTgt spid="368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69128BFE-D53D-4061-95DF-7A7BE528E265}"/>
              </a:ext>
            </a:extLst>
          </p:cNvPr>
          <p:cNvSpPr>
            <a:spLocks noGrp="1"/>
          </p:cNvSpPr>
          <p:nvPr>
            <p:ph sz="quarter" idx="1"/>
          </p:nvPr>
        </p:nvSpPr>
        <p:spPr>
          <a:xfrm>
            <a:off x="395288" y="1556792"/>
            <a:ext cx="7972425" cy="3751808"/>
          </a:xfrm>
        </p:spPr>
        <p:txBody>
          <a:bodyPr/>
          <a:lstStyle/>
          <a:p>
            <a:pPr>
              <a:lnSpc>
                <a:spcPct val="150000"/>
              </a:lnSpc>
              <a:defRPr/>
            </a:pPr>
            <a:r>
              <a:rPr lang="zh-CN" altLang="en-US" b="1" dirty="0">
                <a:latin typeface="+mj-ea"/>
                <a:ea typeface="+mj-ea"/>
              </a:rPr>
              <a:t>行政支出合理规模的判断：</a:t>
            </a:r>
            <a:r>
              <a:rPr lang="zh-CN" altLang="en-US" dirty="0">
                <a:latin typeface="+mj-ea"/>
                <a:ea typeface="+mj-ea"/>
              </a:rPr>
              <a:t>在一国的经济资源一定的条件下，政府行政支出过多必然会导致纳税人的税收负担过重，从而使微观资源配置发生扭曲。所以，行政支出增长速度应小于财政支出的增长速度，这样才有利于经济建设和社会公共事业。</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1" name="Rectangle 2">
            <a:extLst>
              <a:ext uri="{FF2B5EF4-FFF2-40B4-BE49-F238E27FC236}">
                <a16:creationId xmlns:a16="http://schemas.microsoft.com/office/drawing/2014/main" id="{AF038859-ECBF-4A5C-B35D-284041B37B4B}"/>
              </a:ext>
            </a:extLst>
          </p:cNvPr>
          <p:cNvSpPr>
            <a:spLocks noGrp="1" noChangeArrowheads="1"/>
          </p:cNvSpPr>
          <p:nvPr>
            <p:ph type="title"/>
          </p:nvPr>
        </p:nvSpPr>
        <p:spPr>
          <a:xfrm>
            <a:off x="468313" y="260350"/>
            <a:ext cx="7467600" cy="869950"/>
          </a:xfrm>
        </p:spPr>
        <p:txBody>
          <a:bodyPr/>
          <a:lstStyle/>
          <a:p>
            <a:pPr eaLnBrk="1" fontAlgn="auto" hangingPunct="1">
              <a:spcAft>
                <a:spcPts val="0"/>
              </a:spcAft>
              <a:defRPr/>
            </a:pPr>
            <a:r>
              <a:rPr lang="en-US" altLang="zh-CN" dirty="0">
                <a:latin typeface="+mj-ea"/>
              </a:rPr>
              <a:t>2.2</a:t>
            </a:r>
            <a:r>
              <a:rPr lang="zh-CN" altLang="en-US" dirty="0">
                <a:latin typeface="+mj-ea"/>
              </a:rPr>
              <a:t>财政补贴</a:t>
            </a:r>
          </a:p>
        </p:txBody>
      </p:sp>
      <p:sp>
        <p:nvSpPr>
          <p:cNvPr id="43011" name="Rectangle 3">
            <a:extLst>
              <a:ext uri="{FF2B5EF4-FFF2-40B4-BE49-F238E27FC236}">
                <a16:creationId xmlns:a16="http://schemas.microsoft.com/office/drawing/2014/main" id="{52B23500-35E5-4CF3-B0EC-CFD8710332CB}"/>
              </a:ext>
            </a:extLst>
          </p:cNvPr>
          <p:cNvSpPr>
            <a:spLocks noGrp="1"/>
          </p:cNvSpPr>
          <p:nvPr>
            <p:ph sz="quarter" idx="1"/>
          </p:nvPr>
        </p:nvSpPr>
        <p:spPr>
          <a:xfrm>
            <a:off x="457200" y="1600200"/>
            <a:ext cx="7972425" cy="4873625"/>
          </a:xfrm>
        </p:spPr>
        <p:txBody>
          <a:bodyPr/>
          <a:lstStyle/>
          <a:p>
            <a:pPr algn="just" eaLnBrk="1" hangingPunct="1">
              <a:lnSpc>
                <a:spcPct val="150000"/>
              </a:lnSpc>
            </a:pPr>
            <a:r>
              <a:rPr lang="zh-CN" altLang="en-US">
                <a:latin typeface="华文楷体" panose="02010600040101010101" pitchFamily="2" charset="-122"/>
                <a:ea typeface="华文楷体" panose="02010600040101010101" pitchFamily="2" charset="-122"/>
              </a:rPr>
              <a:t>财政补贴是政府为了某种特定的政策目标，向家庭、企业或私人提供的补助和津贴。</a:t>
            </a:r>
          </a:p>
          <a:p>
            <a:pPr algn="just" eaLnBrk="1" hangingPunct="1">
              <a:lnSpc>
                <a:spcPct val="150000"/>
              </a:lnSpc>
            </a:pPr>
            <a:r>
              <a:rPr lang="zh-CN" altLang="en-US">
                <a:latin typeface="华文楷体" panose="02010600040101010101" pitchFamily="2" charset="-122"/>
                <a:ea typeface="华文楷体" panose="02010600040101010101" pitchFamily="2" charset="-122"/>
              </a:rPr>
              <a:t>它是政府将财政收入无偿转移给企业或居民支配使用，是政府财政进行收入再分配的一种形式。</a:t>
            </a:r>
            <a:endParaRPr lang="en-US" altLang="zh-CN">
              <a:latin typeface="华文楷体" panose="02010600040101010101" pitchFamily="2" charset="-122"/>
              <a:ea typeface="华文楷体" panose="02010600040101010101" pitchFamily="2" charset="-122"/>
            </a:endParaRPr>
          </a:p>
          <a:p>
            <a:pPr algn="just" eaLnBrk="1" hangingPunct="1">
              <a:lnSpc>
                <a:spcPct val="150000"/>
              </a:lnSpc>
            </a:pPr>
            <a:r>
              <a:rPr lang="zh-CN" altLang="en-US">
                <a:latin typeface="华文楷体" panose="02010600040101010101" pitchFamily="2" charset="-122"/>
                <a:ea typeface="华文楷体" panose="02010600040101010101" pitchFamily="2" charset="-122"/>
              </a:rPr>
              <a:t>政府通过财政补贴可以</a:t>
            </a:r>
            <a:r>
              <a:rPr lang="zh-CN" altLang="en-US" b="1">
                <a:latin typeface="华文楷体" panose="02010600040101010101" pitchFamily="2" charset="-122"/>
                <a:ea typeface="华文楷体" panose="02010600040101010101" pitchFamily="2" charset="-122"/>
              </a:rPr>
              <a:t>调节供求关系，稳定市场价格，促进特定产业的发展，维护企业和消费者的自身利益，从而影响全社会资源配置结构及社会经济的整体发展。</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Effect transition="in" filter="fade">
                                      <p:cBhvr>
                                        <p:cTn id="7" dur="2000"/>
                                        <p:tgtEl>
                                          <p:spTgt spid="4301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3011">
                                            <p:txEl>
                                              <p:pRg st="1" end="1"/>
                                            </p:txEl>
                                          </p:spTgt>
                                        </p:tgtEl>
                                        <p:attrNameLst>
                                          <p:attrName>style.visibility</p:attrName>
                                        </p:attrNameLst>
                                      </p:cBhvr>
                                      <p:to>
                                        <p:strVal val="visible"/>
                                      </p:to>
                                    </p:set>
                                    <p:animEffect transition="in" filter="fade">
                                      <p:cBhvr>
                                        <p:cTn id="12" dur="2000"/>
                                        <p:tgtEl>
                                          <p:spTgt spid="4301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3011">
                                            <p:txEl>
                                              <p:pRg st="2" end="2"/>
                                            </p:txEl>
                                          </p:spTgt>
                                        </p:tgtEl>
                                        <p:attrNameLst>
                                          <p:attrName>style.visibility</p:attrName>
                                        </p:attrNameLst>
                                      </p:cBhvr>
                                      <p:to>
                                        <p:strVal val="visible"/>
                                      </p:to>
                                    </p:set>
                                    <p:animEffect transition="in" filter="fade">
                                      <p:cBhvr>
                                        <p:cTn id="17" dur="2000"/>
                                        <p:tgtEl>
                                          <p:spTgt spid="430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2">
            <a:extLst>
              <a:ext uri="{FF2B5EF4-FFF2-40B4-BE49-F238E27FC236}">
                <a16:creationId xmlns:a16="http://schemas.microsoft.com/office/drawing/2014/main" id="{B3242ADA-1BBD-4827-95CA-40668ADC2CA2}"/>
              </a:ext>
            </a:extLst>
          </p:cNvPr>
          <p:cNvSpPr>
            <a:spLocks noGrp="1" noChangeArrowheads="1"/>
          </p:cNvSpPr>
          <p:nvPr>
            <p:ph type="title"/>
          </p:nvPr>
        </p:nvSpPr>
        <p:spPr/>
        <p:txBody>
          <a:bodyPr/>
          <a:lstStyle/>
          <a:p>
            <a:pPr eaLnBrk="1" fontAlgn="auto" hangingPunct="1">
              <a:spcAft>
                <a:spcPts val="0"/>
              </a:spcAft>
              <a:defRPr/>
            </a:pPr>
            <a:r>
              <a:rPr lang="en-US" altLang="zh-CN" dirty="0">
                <a:latin typeface="+mj-ea"/>
                <a:cs typeface="Times New Roman" pitchFamily="18" charset="0"/>
              </a:rPr>
              <a:t>2.2.1 </a:t>
            </a:r>
            <a:r>
              <a:rPr lang="zh-CN" altLang="en-US" dirty="0">
                <a:latin typeface="+mj-ea"/>
              </a:rPr>
              <a:t>财政补贴的种类</a:t>
            </a:r>
          </a:p>
        </p:txBody>
      </p:sp>
      <p:sp>
        <p:nvSpPr>
          <p:cNvPr id="44035" name="Rectangle 3">
            <a:extLst>
              <a:ext uri="{FF2B5EF4-FFF2-40B4-BE49-F238E27FC236}">
                <a16:creationId xmlns:a16="http://schemas.microsoft.com/office/drawing/2014/main" id="{DD269A6C-E072-4E62-A29C-A06F1743F8FA}"/>
              </a:ext>
            </a:extLst>
          </p:cNvPr>
          <p:cNvSpPr>
            <a:spLocks noGrp="1"/>
          </p:cNvSpPr>
          <p:nvPr>
            <p:ph sz="quarter" idx="1"/>
          </p:nvPr>
        </p:nvSpPr>
        <p:spPr>
          <a:xfrm>
            <a:off x="457200" y="1600200"/>
            <a:ext cx="7972425" cy="4873625"/>
          </a:xfrm>
        </p:spPr>
        <p:txBody>
          <a:bodyPr/>
          <a:lstStyle/>
          <a:p>
            <a:pPr marL="0" indent="0" algn="just" eaLnBrk="1" hangingPunct="1">
              <a:buFont typeface="Wingdings" panose="05000000000000000000" pitchFamily="2" charset="2"/>
              <a:buNone/>
              <a:defRPr/>
            </a:pPr>
            <a:endParaRPr lang="en-US" altLang="zh-CN" dirty="0">
              <a:latin typeface="华文楷体" panose="02010600040101010101" pitchFamily="2" charset="-122"/>
              <a:ea typeface="华文楷体" panose="02010600040101010101" pitchFamily="2" charset="-122"/>
            </a:endParaRPr>
          </a:p>
          <a:p>
            <a:pPr algn="just" eaLnBrk="1" hangingPunct="1">
              <a:lnSpc>
                <a:spcPct val="150000"/>
              </a:lnSpc>
              <a:defRPr/>
            </a:pPr>
            <a:r>
              <a:rPr lang="zh-CN" altLang="en-US" dirty="0">
                <a:latin typeface="华文楷体" panose="02010600040101010101" pitchFamily="2" charset="-122"/>
                <a:ea typeface="华文楷体" panose="02010600040101010101" pitchFamily="2" charset="-122"/>
              </a:rPr>
              <a:t>不同种类，不同目的：</a:t>
            </a:r>
          </a:p>
          <a:p>
            <a:pPr algn="just" eaLnBrk="1" hangingPunct="1">
              <a:lnSpc>
                <a:spcPct val="150000"/>
              </a:lnSpc>
              <a:defRPr/>
            </a:pPr>
            <a:r>
              <a:rPr lang="zh-CN" altLang="en-US" b="1" dirty="0">
                <a:latin typeface="华文楷体" panose="02010600040101010101" pitchFamily="2" charset="-122"/>
                <a:ea typeface="华文楷体" panose="02010600040101010101" pitchFamily="2" charset="-122"/>
              </a:rPr>
              <a:t>（</a:t>
            </a:r>
            <a:r>
              <a:rPr lang="en-US" altLang="zh-CN" b="1" dirty="0">
                <a:latin typeface="华文楷体" panose="02010600040101010101" pitchFamily="2" charset="-122"/>
                <a:ea typeface="华文楷体" panose="02010600040101010101" pitchFamily="2" charset="-122"/>
              </a:rPr>
              <a:t>1</a:t>
            </a:r>
            <a:r>
              <a:rPr lang="zh-CN" altLang="en-US" b="1" dirty="0">
                <a:latin typeface="华文楷体" panose="02010600040101010101" pitchFamily="2" charset="-122"/>
                <a:ea typeface="华文楷体" panose="02010600040101010101" pitchFamily="2" charset="-122"/>
              </a:rPr>
              <a:t>）价格补贴</a:t>
            </a:r>
            <a:endParaRPr lang="en-US" altLang="zh-CN" b="1" dirty="0">
              <a:latin typeface="华文楷体" panose="02010600040101010101" pitchFamily="2" charset="-122"/>
              <a:ea typeface="华文楷体" panose="02010600040101010101" pitchFamily="2" charset="-122"/>
            </a:endParaRPr>
          </a:p>
          <a:p>
            <a:pPr eaLnBrk="1" hangingPunct="1">
              <a:lnSpc>
                <a:spcPct val="150000"/>
              </a:lnSpc>
              <a:defRPr/>
            </a:pPr>
            <a:r>
              <a:rPr lang="zh-CN" altLang="en-US" b="1" dirty="0">
                <a:latin typeface="华文楷体" panose="02010600040101010101" pitchFamily="2" charset="-122"/>
                <a:ea typeface="华文楷体" panose="02010600040101010101" pitchFamily="2" charset="-122"/>
              </a:rPr>
              <a:t>（</a:t>
            </a:r>
            <a:r>
              <a:rPr lang="en-US" altLang="zh-CN" b="1" dirty="0">
                <a:latin typeface="华文楷体" panose="02010600040101010101" pitchFamily="2" charset="-122"/>
                <a:ea typeface="华文楷体" panose="02010600040101010101" pitchFamily="2" charset="-122"/>
              </a:rPr>
              <a:t>2</a:t>
            </a:r>
            <a:r>
              <a:rPr lang="zh-CN" altLang="en-US" b="1" dirty="0">
                <a:latin typeface="华文楷体" panose="02010600040101010101" pitchFamily="2" charset="-122"/>
                <a:ea typeface="华文楷体" panose="02010600040101010101" pitchFamily="2" charset="-122"/>
              </a:rPr>
              <a:t>）企业亏损补贴</a:t>
            </a:r>
            <a:r>
              <a:rPr lang="zh-CN" altLang="en-US" dirty="0">
                <a:latin typeface="华文楷体" panose="02010600040101010101" pitchFamily="2" charset="-122"/>
                <a:ea typeface="华文楷体" panose="02010600040101010101" pitchFamily="2" charset="-122"/>
              </a:rPr>
              <a:t> </a:t>
            </a:r>
            <a:endParaRPr lang="en-US" altLang="zh-CN" dirty="0">
              <a:latin typeface="华文楷体" panose="02010600040101010101" pitchFamily="2" charset="-122"/>
              <a:ea typeface="华文楷体" panose="02010600040101010101" pitchFamily="2" charset="-122"/>
            </a:endParaRPr>
          </a:p>
          <a:p>
            <a:pPr>
              <a:defRPr/>
            </a:pPr>
            <a:endParaRPr lang="en-US" altLang="zh-CN" sz="1800" dirty="0"/>
          </a:p>
          <a:p>
            <a:pPr marL="0" indent="0" eaLnBrk="1" hangingPunct="1">
              <a:buFont typeface="Wingdings" panose="05000000000000000000" pitchFamily="2" charset="2"/>
              <a:buNone/>
              <a:defRPr/>
            </a:pPr>
            <a:endParaRPr lang="zh-CN" altLang="en-US" sz="2000" dirty="0">
              <a:latin typeface="华文楷体" panose="02010600040101010101" pitchFamily="2" charset="-122"/>
              <a:ea typeface="华文楷体"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4035">
                                            <p:txEl>
                                              <p:pRg st="1" end="1"/>
                                            </p:txEl>
                                          </p:spTgt>
                                        </p:tgtEl>
                                        <p:attrNameLst>
                                          <p:attrName>style.visibility</p:attrName>
                                        </p:attrNameLst>
                                      </p:cBhvr>
                                      <p:to>
                                        <p:strVal val="visible"/>
                                      </p:to>
                                    </p:set>
                                    <p:animEffect transition="in" filter="fade">
                                      <p:cBhvr>
                                        <p:cTn id="7" dur="2000"/>
                                        <p:tgtEl>
                                          <p:spTgt spid="44035">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4035">
                                            <p:txEl>
                                              <p:pRg st="2" end="2"/>
                                            </p:txEl>
                                          </p:spTgt>
                                        </p:tgtEl>
                                        <p:attrNameLst>
                                          <p:attrName>style.visibility</p:attrName>
                                        </p:attrNameLst>
                                      </p:cBhvr>
                                      <p:to>
                                        <p:strVal val="visible"/>
                                      </p:to>
                                    </p:set>
                                    <p:animEffect transition="in" filter="fade">
                                      <p:cBhvr>
                                        <p:cTn id="12" dur="2000"/>
                                        <p:tgtEl>
                                          <p:spTgt spid="44035">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4035">
                                            <p:txEl>
                                              <p:pRg st="3" end="3"/>
                                            </p:txEl>
                                          </p:spTgt>
                                        </p:tgtEl>
                                        <p:attrNameLst>
                                          <p:attrName>style.visibility</p:attrName>
                                        </p:attrNameLst>
                                      </p:cBhvr>
                                      <p:to>
                                        <p:strVal val="visible"/>
                                      </p:to>
                                    </p:set>
                                    <p:animEffect transition="in" filter="fade">
                                      <p:cBhvr>
                                        <p:cTn id="17" dur="2000"/>
                                        <p:tgtEl>
                                          <p:spTgt spid="440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a:extLst>
              <a:ext uri="{FF2B5EF4-FFF2-40B4-BE49-F238E27FC236}">
                <a16:creationId xmlns:a16="http://schemas.microsoft.com/office/drawing/2014/main" id="{655E3434-81C2-4149-A91E-E08A7F32251D}"/>
              </a:ext>
            </a:extLst>
          </p:cNvPr>
          <p:cNvSpPr>
            <a:spLocks noGrp="1"/>
          </p:cNvSpPr>
          <p:nvPr>
            <p:ph sz="quarter" idx="1"/>
          </p:nvPr>
        </p:nvSpPr>
        <p:spPr>
          <a:xfrm>
            <a:off x="468313" y="260350"/>
            <a:ext cx="8135937" cy="4608513"/>
          </a:xfrm>
        </p:spPr>
        <p:txBody>
          <a:bodyPr/>
          <a:lstStyle/>
          <a:p>
            <a:pPr algn="just" eaLnBrk="1" hangingPunct="1">
              <a:lnSpc>
                <a:spcPct val="120000"/>
              </a:lnSpc>
            </a:pPr>
            <a:r>
              <a:rPr lang="zh-CN" altLang="en-US" b="1">
                <a:latin typeface="华文楷体" panose="02010600040101010101" pitchFamily="2" charset="-122"/>
                <a:ea typeface="华文楷体" panose="02010600040101010101" pitchFamily="2" charset="-122"/>
              </a:rPr>
              <a:t>（</a:t>
            </a:r>
            <a:r>
              <a:rPr lang="en-US" altLang="zh-CN" b="1">
                <a:latin typeface="华文楷体" panose="02010600040101010101" pitchFamily="2" charset="-122"/>
                <a:ea typeface="华文楷体" panose="02010600040101010101" pitchFamily="2" charset="-122"/>
              </a:rPr>
              <a:t>3</a:t>
            </a:r>
            <a:r>
              <a:rPr lang="zh-CN" altLang="en-US" b="1">
                <a:latin typeface="华文楷体" panose="02010600040101010101" pitchFamily="2" charset="-122"/>
                <a:ea typeface="华文楷体" panose="02010600040101010101" pitchFamily="2" charset="-122"/>
              </a:rPr>
              <a:t>）财政贴息</a:t>
            </a:r>
            <a:endParaRPr lang="zh-CN" altLang="en-US">
              <a:latin typeface="华文楷体" panose="02010600040101010101" pitchFamily="2" charset="-122"/>
              <a:ea typeface="华文楷体" panose="02010600040101010101" pitchFamily="2" charset="-122"/>
            </a:endParaRPr>
          </a:p>
          <a:p>
            <a:pPr algn="just" eaLnBrk="1" hangingPunct="1">
              <a:lnSpc>
                <a:spcPct val="120000"/>
              </a:lnSpc>
            </a:pPr>
            <a:r>
              <a:rPr lang="zh-CN" altLang="en-US">
                <a:latin typeface="华文楷体" panose="02010600040101010101" pitchFamily="2" charset="-122"/>
                <a:ea typeface="华文楷体" panose="02010600040101010101" pitchFamily="2" charset="-122"/>
              </a:rPr>
              <a:t>财政贴息是指财政对使用</a:t>
            </a:r>
            <a:r>
              <a:rPr lang="zh-CN" altLang="en-US" b="1">
                <a:latin typeface="华文楷体" panose="02010600040101010101" pitchFamily="2" charset="-122"/>
                <a:ea typeface="华文楷体" panose="02010600040101010101" pitchFamily="2" charset="-122"/>
              </a:rPr>
              <a:t>某些规定用途</a:t>
            </a:r>
            <a:r>
              <a:rPr lang="zh-CN" altLang="en-US">
                <a:latin typeface="华文楷体" panose="02010600040101010101" pitchFamily="2" charset="-122"/>
                <a:ea typeface="华文楷体" panose="02010600040101010101" pitchFamily="2" charset="-122"/>
              </a:rPr>
              <a:t>银行贷款的企业，就其支付的贷款利息提供的补贴。它是一种比较隐蔽的财政补贴，其实质是</a:t>
            </a:r>
            <a:r>
              <a:rPr lang="zh-CN" altLang="en-US" b="1">
                <a:latin typeface="华文楷体" panose="02010600040101010101" pitchFamily="2" charset="-122"/>
                <a:ea typeface="华文楷体" panose="02010600040101010101" pitchFamily="2" charset="-122"/>
              </a:rPr>
              <a:t>财政代替企业（个人）向银行支付利息</a:t>
            </a:r>
            <a:r>
              <a:rPr lang="zh-CN" altLang="en-US">
                <a:latin typeface="华文楷体" panose="02010600040101010101" pitchFamily="2" charset="-122"/>
                <a:ea typeface="华文楷体" panose="02010600040101010101" pitchFamily="2" charset="-122"/>
              </a:rPr>
              <a:t>，是国家财政支持有关企业或项目的发展，帮助其承担市场风险的一种形式。</a:t>
            </a:r>
          </a:p>
          <a:p>
            <a:pPr algn="just" eaLnBrk="1" hangingPunct="1">
              <a:lnSpc>
                <a:spcPct val="120000"/>
              </a:lnSpc>
            </a:pPr>
            <a:r>
              <a:rPr lang="zh-CN" altLang="en-US" b="1">
                <a:latin typeface="华文楷体" panose="02010600040101010101" pitchFamily="2" charset="-122"/>
                <a:ea typeface="华文楷体" panose="02010600040101010101" pitchFamily="2" charset="-122"/>
              </a:rPr>
              <a:t>（</a:t>
            </a:r>
            <a:r>
              <a:rPr lang="en-US" altLang="zh-CN" b="1">
                <a:latin typeface="华文楷体" panose="02010600040101010101" pitchFamily="2" charset="-122"/>
                <a:ea typeface="华文楷体" panose="02010600040101010101" pitchFamily="2" charset="-122"/>
              </a:rPr>
              <a:t>4</a:t>
            </a:r>
            <a:r>
              <a:rPr lang="zh-CN" altLang="en-US" b="1">
                <a:latin typeface="华文楷体" panose="02010600040101010101" pitchFamily="2" charset="-122"/>
                <a:ea typeface="华文楷体" panose="02010600040101010101" pitchFamily="2" charset="-122"/>
              </a:rPr>
              <a:t>）税式支出</a:t>
            </a:r>
            <a:endParaRPr lang="zh-CN" altLang="en-US">
              <a:latin typeface="华文楷体" panose="02010600040101010101" pitchFamily="2" charset="-122"/>
              <a:ea typeface="华文楷体" panose="02010600040101010101" pitchFamily="2" charset="-122"/>
            </a:endParaRPr>
          </a:p>
          <a:p>
            <a:pPr algn="just" eaLnBrk="1" hangingPunct="1">
              <a:lnSpc>
                <a:spcPct val="120000"/>
              </a:lnSpc>
            </a:pPr>
            <a:r>
              <a:rPr lang="zh-CN" altLang="en-US">
                <a:latin typeface="华文楷体" panose="02010600040101010101" pitchFamily="2" charset="-122"/>
                <a:ea typeface="华文楷体" panose="02010600040101010101" pitchFamily="2" charset="-122"/>
              </a:rPr>
              <a:t>税式支出（</a:t>
            </a:r>
            <a:r>
              <a:rPr lang="en-US" altLang="zh-CN">
                <a:latin typeface="华文楷体" panose="02010600040101010101" pitchFamily="2" charset="-122"/>
                <a:ea typeface="华文楷体" panose="02010600040101010101" pitchFamily="2" charset="-122"/>
              </a:rPr>
              <a:t>tax expenditure</a:t>
            </a:r>
            <a:r>
              <a:rPr lang="zh-CN" altLang="en-US">
                <a:latin typeface="华文楷体" panose="02010600040101010101" pitchFamily="2" charset="-122"/>
                <a:ea typeface="华文楷体" panose="02010600040101010101" pitchFamily="2" charset="-122"/>
              </a:rPr>
              <a:t>，又称“税收支出”）是指根据税收制度的各种优惠规定，对于某些纳税人或课税对象给予的减税免税（放弃的税收收入）。</a:t>
            </a:r>
          </a:p>
          <a:p>
            <a:pPr algn="just" eaLnBrk="1" hangingPunct="1">
              <a:lnSpc>
                <a:spcPct val="120000"/>
              </a:lnSpc>
            </a:pPr>
            <a:r>
              <a:rPr lang="zh-CN" altLang="en-US">
                <a:latin typeface="华文楷体" panose="02010600040101010101" pitchFamily="2" charset="-122"/>
                <a:ea typeface="华文楷体" panose="02010600040101010101" pitchFamily="2" charset="-122"/>
              </a:rPr>
              <a:t>它也是一种比较隐蔽的财政补贴。税式支出减少了政府财政收入，实质上是以冲减税收收入的方式发生的一笔财政支出。</a:t>
            </a:r>
          </a:p>
          <a:p>
            <a:pPr eaLnBrk="1" hangingPunct="1">
              <a:lnSpc>
                <a:spcPct val="120000"/>
              </a:lnSpc>
            </a:pPr>
            <a:endParaRPr lang="en-US" altLang="zh-CN" sz="2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Effect transition="in" filter="fade">
                                      <p:cBhvr>
                                        <p:cTn id="7" dur="2000"/>
                                        <p:tgtEl>
                                          <p:spTgt spid="450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5059">
                                            <p:txEl>
                                              <p:pRg st="1" end="1"/>
                                            </p:txEl>
                                          </p:spTgt>
                                        </p:tgtEl>
                                        <p:attrNameLst>
                                          <p:attrName>style.visibility</p:attrName>
                                        </p:attrNameLst>
                                      </p:cBhvr>
                                      <p:to>
                                        <p:strVal val="visible"/>
                                      </p:to>
                                    </p:set>
                                    <p:animEffect transition="in" filter="fade">
                                      <p:cBhvr>
                                        <p:cTn id="12" dur="2000"/>
                                        <p:tgtEl>
                                          <p:spTgt spid="4505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5059">
                                            <p:txEl>
                                              <p:pRg st="2" end="2"/>
                                            </p:txEl>
                                          </p:spTgt>
                                        </p:tgtEl>
                                        <p:attrNameLst>
                                          <p:attrName>style.visibility</p:attrName>
                                        </p:attrNameLst>
                                      </p:cBhvr>
                                      <p:to>
                                        <p:strVal val="visible"/>
                                      </p:to>
                                    </p:set>
                                    <p:animEffect transition="in" filter="fade">
                                      <p:cBhvr>
                                        <p:cTn id="17" dur="2000"/>
                                        <p:tgtEl>
                                          <p:spTgt spid="4505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5059">
                                            <p:txEl>
                                              <p:pRg st="3" end="3"/>
                                            </p:txEl>
                                          </p:spTgt>
                                        </p:tgtEl>
                                        <p:attrNameLst>
                                          <p:attrName>style.visibility</p:attrName>
                                        </p:attrNameLst>
                                      </p:cBhvr>
                                      <p:to>
                                        <p:strVal val="visible"/>
                                      </p:to>
                                    </p:set>
                                    <p:animEffect transition="in" filter="fade">
                                      <p:cBhvr>
                                        <p:cTn id="22" dur="2000"/>
                                        <p:tgtEl>
                                          <p:spTgt spid="4505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5059">
                                            <p:txEl>
                                              <p:pRg st="4" end="4"/>
                                            </p:txEl>
                                          </p:spTgt>
                                        </p:tgtEl>
                                        <p:attrNameLst>
                                          <p:attrName>style.visibility</p:attrName>
                                        </p:attrNameLst>
                                      </p:cBhvr>
                                      <p:to>
                                        <p:strVal val="visible"/>
                                      </p:to>
                                    </p:set>
                                    <p:animEffect transition="in" filter="fade">
                                      <p:cBhvr>
                                        <p:cTn id="27" dur="2000"/>
                                        <p:tgtEl>
                                          <p:spTgt spid="4505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2">
            <a:extLst>
              <a:ext uri="{FF2B5EF4-FFF2-40B4-BE49-F238E27FC236}">
                <a16:creationId xmlns:a16="http://schemas.microsoft.com/office/drawing/2014/main" id="{D032F308-6132-4E86-9C68-6379A3DF7C29}"/>
              </a:ext>
            </a:extLst>
          </p:cNvPr>
          <p:cNvSpPr>
            <a:spLocks noGrp="1" noChangeArrowheads="1"/>
          </p:cNvSpPr>
          <p:nvPr>
            <p:ph type="title"/>
          </p:nvPr>
        </p:nvSpPr>
        <p:spPr/>
        <p:txBody>
          <a:bodyPr/>
          <a:lstStyle/>
          <a:p>
            <a:pPr eaLnBrk="1" fontAlgn="auto" hangingPunct="1">
              <a:spcAft>
                <a:spcPts val="0"/>
              </a:spcAft>
              <a:defRPr/>
            </a:pPr>
            <a:r>
              <a:rPr lang="en-US" altLang="zh-CN" dirty="0">
                <a:latin typeface="+mj-ea"/>
                <a:cs typeface="Times New Roman" pitchFamily="18" charset="0"/>
              </a:rPr>
              <a:t>2.2.2 </a:t>
            </a:r>
            <a:r>
              <a:rPr lang="zh-CN" altLang="en-US" dirty="0">
                <a:latin typeface="+mj-ea"/>
              </a:rPr>
              <a:t>财政补贴效应</a:t>
            </a:r>
          </a:p>
        </p:txBody>
      </p:sp>
      <p:sp>
        <p:nvSpPr>
          <p:cNvPr id="101379" name="Rectangle 3">
            <a:extLst>
              <a:ext uri="{FF2B5EF4-FFF2-40B4-BE49-F238E27FC236}">
                <a16:creationId xmlns:a16="http://schemas.microsoft.com/office/drawing/2014/main" id="{6656578D-9DAD-4CF2-AF42-A72786BD1D38}"/>
              </a:ext>
            </a:extLst>
          </p:cNvPr>
          <p:cNvSpPr>
            <a:spLocks noGrp="1"/>
          </p:cNvSpPr>
          <p:nvPr>
            <p:ph sz="quarter" idx="1"/>
          </p:nvPr>
        </p:nvSpPr>
        <p:spPr>
          <a:xfrm>
            <a:off x="457200" y="1600200"/>
            <a:ext cx="7972425" cy="4873625"/>
          </a:xfrm>
        </p:spPr>
        <p:txBody>
          <a:bodyPr/>
          <a:lstStyle/>
          <a:p>
            <a:pPr algn="just" eaLnBrk="1" hangingPunct="1">
              <a:lnSpc>
                <a:spcPct val="150000"/>
              </a:lnSpc>
            </a:pPr>
            <a:r>
              <a:rPr lang="zh-CN" altLang="en-US" b="1" dirty="0">
                <a:latin typeface="华文楷体" panose="02010600040101010101" pitchFamily="2" charset="-122"/>
                <a:ea typeface="华文楷体" panose="02010600040101010101" pitchFamily="2" charset="-122"/>
              </a:rPr>
              <a:t>财政补贴会引起（销售）价格和（生产）成本变化，由此影响需求、供给：</a:t>
            </a:r>
          </a:p>
          <a:p>
            <a:pPr lvl="1" algn="just" eaLnBrk="1" hangingPunct="1">
              <a:lnSpc>
                <a:spcPct val="150000"/>
              </a:lnSpc>
            </a:pPr>
            <a:r>
              <a:rPr lang="zh-CN" altLang="en-US" sz="2400" dirty="0">
                <a:latin typeface="华文楷体" panose="02010600040101010101" pitchFamily="2" charset="-122"/>
                <a:ea typeface="华文楷体" panose="02010600040101010101" pitchFamily="2" charset="-122"/>
              </a:rPr>
              <a:t>对需求的影响</a:t>
            </a:r>
          </a:p>
          <a:p>
            <a:pPr lvl="1" algn="just" eaLnBrk="1" hangingPunct="1">
              <a:lnSpc>
                <a:spcPct val="150000"/>
              </a:lnSpc>
            </a:pPr>
            <a:r>
              <a:rPr lang="zh-CN" altLang="en-US" sz="2400" dirty="0">
                <a:latin typeface="华文楷体" panose="02010600040101010101" pitchFamily="2" charset="-122"/>
                <a:ea typeface="华文楷体" panose="02010600040101010101" pitchFamily="2" charset="-122"/>
              </a:rPr>
              <a:t>对供给的影响</a:t>
            </a:r>
            <a:endParaRPr lang="en-US" altLang="zh-CN" sz="2400" dirty="0">
              <a:latin typeface="华文楷体" panose="02010600040101010101" pitchFamily="2" charset="-122"/>
              <a:ea typeface="华文楷体" panose="02010600040101010101" pitchFamily="2" charset="-122"/>
            </a:endParaRPr>
          </a:p>
          <a:p>
            <a:pPr lvl="1" algn="just" eaLnBrk="1" hangingPunct="1">
              <a:lnSpc>
                <a:spcPct val="150000"/>
              </a:lnSpc>
            </a:pPr>
            <a:r>
              <a:rPr lang="zh-CN" altLang="en-US" sz="2400" dirty="0">
                <a:latin typeface="华文楷体" panose="02010600040101010101" pitchFamily="2" charset="-122"/>
                <a:ea typeface="华文楷体" panose="02010600040101010101" pitchFamily="2" charset="-122"/>
              </a:rPr>
              <a:t>对资源配置的影响</a:t>
            </a:r>
            <a:endParaRPr lang="en-US" altLang="zh-CN" sz="2400" dirty="0">
              <a:latin typeface="华文楷体" panose="02010600040101010101" pitchFamily="2" charset="-122"/>
              <a:ea typeface="华文楷体" panose="02010600040101010101" pitchFamily="2" charset="-122"/>
            </a:endParaRPr>
          </a:p>
          <a:p>
            <a:pPr lvl="1" algn="just" eaLnBrk="1" hangingPunct="1">
              <a:lnSpc>
                <a:spcPct val="150000"/>
              </a:lnSpc>
            </a:pPr>
            <a:r>
              <a:rPr lang="zh-CN" altLang="en-US" sz="2400" dirty="0">
                <a:latin typeface="华文楷体" panose="02010600040101010101" pitchFamily="2" charset="-122"/>
                <a:ea typeface="华文楷体" panose="02010600040101010101" pitchFamily="2" charset="-122"/>
              </a:rPr>
              <a:t>对社会生活的影响</a:t>
            </a:r>
          </a:p>
          <a:p>
            <a:pPr lvl="1" algn="just" eaLnBrk="1" hangingPunct="1"/>
            <a:endParaRPr lang="zh-CN" altLang="en-US" dirty="0">
              <a:latin typeface="华文楷体" panose="02010600040101010101" pitchFamily="2" charset="-122"/>
              <a:ea typeface="华文楷体" panose="02010600040101010101" pitchFamily="2" charset="-122"/>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7" name="Rectangle 2">
            <a:extLst>
              <a:ext uri="{FF2B5EF4-FFF2-40B4-BE49-F238E27FC236}">
                <a16:creationId xmlns:a16="http://schemas.microsoft.com/office/drawing/2014/main" id="{7762F8E7-5CC6-4934-A475-8E766181763F}"/>
              </a:ext>
            </a:extLst>
          </p:cNvPr>
          <p:cNvSpPr>
            <a:spLocks noGrp="1" noChangeArrowheads="1"/>
          </p:cNvSpPr>
          <p:nvPr>
            <p:ph type="title"/>
          </p:nvPr>
        </p:nvSpPr>
        <p:spPr>
          <a:xfrm>
            <a:off x="755576" y="908720"/>
            <a:ext cx="7467600" cy="508000"/>
          </a:xfrm>
        </p:spPr>
        <p:txBody>
          <a:bodyPr>
            <a:normAutofit fontScale="90000"/>
          </a:bodyPr>
          <a:lstStyle/>
          <a:p>
            <a:pPr eaLnBrk="1" fontAlgn="auto" hangingPunct="1">
              <a:spcAft>
                <a:spcPts val="0"/>
              </a:spcAft>
              <a:defRPr/>
            </a:pPr>
            <a:r>
              <a:rPr lang="en-US" altLang="zh-CN" dirty="0">
                <a:latin typeface="+mj-ea"/>
              </a:rPr>
              <a:t>2.3</a:t>
            </a:r>
            <a:r>
              <a:rPr lang="zh-CN" altLang="en-US" dirty="0">
                <a:latin typeface="+mj-ea"/>
              </a:rPr>
              <a:t>其他转移性支出</a:t>
            </a:r>
          </a:p>
        </p:txBody>
      </p:sp>
      <p:sp>
        <p:nvSpPr>
          <p:cNvPr id="102403" name="Rectangle 3">
            <a:extLst>
              <a:ext uri="{FF2B5EF4-FFF2-40B4-BE49-F238E27FC236}">
                <a16:creationId xmlns:a16="http://schemas.microsoft.com/office/drawing/2014/main" id="{A71D92F5-7FFC-40FF-A3FB-3B3A4EFA72A7}"/>
              </a:ext>
            </a:extLst>
          </p:cNvPr>
          <p:cNvSpPr>
            <a:spLocks noGrp="1"/>
          </p:cNvSpPr>
          <p:nvPr>
            <p:ph sz="quarter" idx="1"/>
          </p:nvPr>
        </p:nvSpPr>
        <p:spPr>
          <a:xfrm>
            <a:off x="457200" y="2276871"/>
            <a:ext cx="7972425" cy="4196953"/>
          </a:xfrm>
        </p:spPr>
        <p:txBody>
          <a:bodyPr/>
          <a:lstStyle/>
          <a:p>
            <a:pPr eaLnBrk="1" hangingPunct="1">
              <a:lnSpc>
                <a:spcPct val="200000"/>
              </a:lnSpc>
            </a:pPr>
            <a:r>
              <a:rPr lang="zh-CN" altLang="en-US" dirty="0">
                <a:latin typeface="华文楷体" panose="02010600040101010101" pitchFamily="2" charset="-122"/>
                <a:ea typeface="华文楷体" panose="02010600040101010101" pitchFamily="2" charset="-122"/>
              </a:rPr>
              <a:t>转移性支出中除了社会保障支出和财政补贴这两大部分外，还有其他一些支出项目，主要有外援支出、债务支出（还本付息）等。</a:t>
            </a:r>
            <a:endParaRPr lang="en-US" altLang="zh-CN" dirty="0">
              <a:latin typeface="华文楷体" panose="02010600040101010101" pitchFamily="2" charset="-122"/>
              <a:ea typeface="华文楷体" panose="0201060004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内容占位符 2">
            <a:extLst>
              <a:ext uri="{FF2B5EF4-FFF2-40B4-BE49-F238E27FC236}">
                <a16:creationId xmlns:a16="http://schemas.microsoft.com/office/drawing/2014/main" id="{2C3E9AD6-E4E7-47C2-8D0E-EF6F4ADB8D38}"/>
              </a:ext>
            </a:extLst>
          </p:cNvPr>
          <p:cNvSpPr>
            <a:spLocks noGrp="1"/>
          </p:cNvSpPr>
          <p:nvPr>
            <p:ph sz="quarter" idx="1"/>
          </p:nvPr>
        </p:nvSpPr>
        <p:spPr>
          <a:xfrm>
            <a:off x="457200" y="1125538"/>
            <a:ext cx="7945438" cy="5348287"/>
          </a:xfrm>
        </p:spPr>
        <p:txBody>
          <a:bodyPr/>
          <a:lstStyle/>
          <a:p>
            <a:pPr>
              <a:lnSpc>
                <a:spcPct val="150000"/>
              </a:lnSpc>
            </a:pPr>
            <a:r>
              <a:rPr lang="en-US" altLang="zh-CN" dirty="0"/>
              <a:t>2008</a:t>
            </a:r>
            <a:r>
              <a:rPr lang="zh-CN" altLang="zh-CN" dirty="0"/>
              <a:t>年至</a:t>
            </a:r>
            <a:r>
              <a:rPr lang="en-US" altLang="zh-CN" dirty="0"/>
              <a:t>2016</a:t>
            </a:r>
            <a:r>
              <a:rPr lang="zh-CN" altLang="zh-CN" dirty="0"/>
              <a:t>年年底全国公务员总数，分别为</a:t>
            </a:r>
            <a:r>
              <a:rPr lang="en-US" altLang="zh-CN" dirty="0"/>
              <a:t>659.7</a:t>
            </a:r>
            <a:r>
              <a:rPr lang="zh-CN" altLang="zh-CN" dirty="0"/>
              <a:t>万人、</a:t>
            </a:r>
            <a:r>
              <a:rPr lang="en-US" altLang="zh-CN" dirty="0"/>
              <a:t>678.9</a:t>
            </a:r>
            <a:r>
              <a:rPr lang="zh-CN" altLang="zh-CN" dirty="0"/>
              <a:t>万人、</a:t>
            </a:r>
            <a:r>
              <a:rPr lang="en-US" altLang="zh-CN" dirty="0"/>
              <a:t>689.4</a:t>
            </a:r>
            <a:r>
              <a:rPr lang="zh-CN" altLang="zh-CN" dirty="0"/>
              <a:t>万人、</a:t>
            </a:r>
            <a:r>
              <a:rPr lang="en-US" altLang="zh-CN" dirty="0"/>
              <a:t>702.1</a:t>
            </a:r>
            <a:r>
              <a:rPr lang="zh-CN" altLang="zh-CN" dirty="0"/>
              <a:t>万人、</a:t>
            </a:r>
            <a:r>
              <a:rPr lang="en-US" altLang="zh-CN" dirty="0"/>
              <a:t>708.9</a:t>
            </a:r>
            <a:r>
              <a:rPr lang="zh-CN" altLang="zh-CN" dirty="0"/>
              <a:t>万人、</a:t>
            </a:r>
            <a:r>
              <a:rPr lang="en-US" altLang="zh-CN" dirty="0"/>
              <a:t>717.1</a:t>
            </a:r>
            <a:r>
              <a:rPr lang="zh-CN" altLang="zh-CN" dirty="0"/>
              <a:t>万人、</a:t>
            </a:r>
            <a:r>
              <a:rPr lang="en-US" altLang="zh-CN" dirty="0"/>
              <a:t>717</a:t>
            </a:r>
            <a:r>
              <a:rPr lang="zh-CN" altLang="zh-CN" dirty="0"/>
              <a:t>万人、</a:t>
            </a:r>
            <a:r>
              <a:rPr lang="en-US" altLang="zh-CN" dirty="0"/>
              <a:t>716.7</a:t>
            </a:r>
            <a:r>
              <a:rPr lang="zh-CN" altLang="zh-CN" dirty="0"/>
              <a:t>万人、</a:t>
            </a:r>
            <a:r>
              <a:rPr lang="en-US" altLang="zh-CN" dirty="0"/>
              <a:t>719</a:t>
            </a:r>
            <a:r>
              <a:rPr lang="zh-CN" altLang="zh-CN" dirty="0"/>
              <a:t>万人</a:t>
            </a:r>
            <a:r>
              <a:rPr lang="zh-CN" altLang="en-US" dirty="0"/>
              <a:t>，到</a:t>
            </a:r>
            <a:r>
              <a:rPr lang="en-US" altLang="zh-CN" dirty="0"/>
              <a:t>2020</a:t>
            </a:r>
            <a:r>
              <a:rPr lang="zh-CN" altLang="en-US" dirty="0"/>
              <a:t>年，全国共有公务员</a:t>
            </a:r>
            <a:r>
              <a:rPr lang="en-US" altLang="zh-CN" dirty="0"/>
              <a:t>719</a:t>
            </a:r>
            <a:r>
              <a:rPr lang="zh-CN" altLang="en-US" dirty="0"/>
              <a:t>万人。</a:t>
            </a:r>
            <a:endParaRPr lang="en-US" altLang="zh-CN" dirty="0"/>
          </a:p>
          <a:p>
            <a:pPr>
              <a:lnSpc>
                <a:spcPct val="150000"/>
              </a:lnSpc>
            </a:pPr>
            <a:r>
              <a:rPr lang="zh-CN" altLang="zh-CN" dirty="0"/>
              <a:t>更准确反映人员支出负担的数据应该是</a:t>
            </a:r>
            <a:r>
              <a:rPr lang="zh-CN" altLang="zh-CN" b="1" dirty="0"/>
              <a:t>财政供养人数</a:t>
            </a:r>
            <a:r>
              <a:rPr lang="zh-CN" altLang="en-US" dirty="0"/>
              <a:t>（竹立家介绍，目前我国财政供养人员约</a:t>
            </a:r>
            <a:r>
              <a:rPr lang="en-US" altLang="zh-CN" dirty="0"/>
              <a:t>5000</a:t>
            </a:r>
            <a:r>
              <a:rPr lang="zh-CN" altLang="en-US" dirty="0"/>
              <a:t>万人）</a:t>
            </a:r>
            <a:r>
              <a:rPr lang="zh-CN" altLang="zh-CN" dirty="0"/>
              <a:t>。它包括公务员、参公管理人员和其他工资收入来自财政资金的人员（主要是事业单位人员）。</a:t>
            </a: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5D840806-ED48-4E26-81BA-ACE1BF57CBD6}"/>
              </a:ext>
            </a:extLst>
          </p:cNvPr>
          <p:cNvSpPr>
            <a:spLocks noGrp="1" noChangeArrowheads="1"/>
          </p:cNvSpPr>
          <p:nvPr>
            <p:ph type="title"/>
          </p:nvPr>
        </p:nvSpPr>
        <p:spPr>
          <a:xfrm>
            <a:off x="425092" y="742393"/>
            <a:ext cx="7467600" cy="652934"/>
          </a:xfrm>
        </p:spPr>
        <p:txBody>
          <a:bodyPr/>
          <a:lstStyle/>
          <a:p>
            <a:pPr eaLnBrk="1" fontAlgn="auto" hangingPunct="1">
              <a:spcAft>
                <a:spcPts val="0"/>
              </a:spcAft>
              <a:defRPr/>
            </a:pPr>
            <a:r>
              <a:rPr lang="en-US" altLang="zh-CN" b="1" dirty="0">
                <a:latin typeface="+mj-ea"/>
              </a:rPr>
              <a:t>1.2</a:t>
            </a:r>
            <a:r>
              <a:rPr lang="zh-CN" altLang="en-US" b="1" dirty="0">
                <a:latin typeface="+mj-ea"/>
              </a:rPr>
              <a:t>国防支出</a:t>
            </a:r>
          </a:p>
        </p:txBody>
      </p:sp>
      <p:sp>
        <p:nvSpPr>
          <p:cNvPr id="27651" name="Rectangle 3">
            <a:extLst>
              <a:ext uri="{FF2B5EF4-FFF2-40B4-BE49-F238E27FC236}">
                <a16:creationId xmlns:a16="http://schemas.microsoft.com/office/drawing/2014/main" id="{9C206095-27C8-4119-91CB-F61C41575A6F}"/>
              </a:ext>
            </a:extLst>
          </p:cNvPr>
          <p:cNvSpPr>
            <a:spLocks noGrp="1"/>
          </p:cNvSpPr>
          <p:nvPr>
            <p:ph sz="quarter" idx="1"/>
          </p:nvPr>
        </p:nvSpPr>
        <p:spPr>
          <a:xfrm>
            <a:off x="425092" y="1628800"/>
            <a:ext cx="8136904" cy="3829050"/>
          </a:xfrm>
        </p:spPr>
        <p:txBody>
          <a:bodyPr/>
          <a:lstStyle/>
          <a:p>
            <a:pPr algn="just" eaLnBrk="1" hangingPunct="1">
              <a:lnSpc>
                <a:spcPct val="150000"/>
              </a:lnSpc>
            </a:pPr>
            <a:r>
              <a:rPr lang="zh-CN" altLang="en-US" dirty="0">
                <a:solidFill>
                  <a:srgbClr val="000000"/>
                </a:solidFill>
                <a:latin typeface="华文楷体" panose="02010600040101010101" pitchFamily="2" charset="-122"/>
                <a:ea typeface="华文楷体" panose="02010600040101010101" pitchFamily="2" charset="-122"/>
              </a:rPr>
              <a:t>国防是纯公共产品。</a:t>
            </a:r>
          </a:p>
          <a:p>
            <a:pPr algn="just" eaLnBrk="1" hangingPunct="1">
              <a:lnSpc>
                <a:spcPct val="150000"/>
              </a:lnSpc>
            </a:pPr>
            <a:r>
              <a:rPr lang="zh-CN" altLang="en-US" dirty="0">
                <a:solidFill>
                  <a:srgbClr val="000000"/>
                </a:solidFill>
                <a:latin typeface="华文楷体" panose="02010600040101010101" pitchFamily="2" charset="-122"/>
                <a:ea typeface="华文楷体" panose="02010600040101010101" pitchFamily="2" charset="-122"/>
              </a:rPr>
              <a:t>影响国防支出的因素很多，既有国内因素，更有国际因素。</a:t>
            </a:r>
            <a:endParaRPr lang="en-US" altLang="zh-CN" dirty="0">
              <a:solidFill>
                <a:srgbClr val="000000"/>
              </a:solidFill>
              <a:latin typeface="华文楷体" panose="02010600040101010101" pitchFamily="2" charset="-122"/>
              <a:ea typeface="华文楷体" panose="02010600040101010101" pitchFamily="2" charset="-122"/>
            </a:endParaRPr>
          </a:p>
          <a:p>
            <a:pPr algn="just" eaLnBrk="1" hangingPunct="1">
              <a:lnSpc>
                <a:spcPct val="150000"/>
              </a:lnSpc>
            </a:pPr>
            <a:r>
              <a:rPr lang="zh-CN" altLang="en-US" dirty="0">
                <a:solidFill>
                  <a:srgbClr val="000000"/>
                </a:solidFill>
                <a:latin typeface="华文楷体" panose="02010600040101010101" pitchFamily="2" charset="-122"/>
                <a:ea typeface="华文楷体" panose="02010600040101010101" pitchFamily="2" charset="-122"/>
              </a:rPr>
              <a:t>国防支出属购买性支出。</a:t>
            </a:r>
            <a:endParaRPr lang="en-US" altLang="zh-CN" dirty="0">
              <a:solidFill>
                <a:srgbClr val="000000"/>
              </a:solidFill>
              <a:latin typeface="华文楷体" panose="02010600040101010101" pitchFamily="2" charset="-122"/>
              <a:ea typeface="华文楷体" panose="02010600040101010101" pitchFamily="2" charset="-122"/>
            </a:endParaRPr>
          </a:p>
          <a:p>
            <a:pPr algn="just" eaLnBrk="1" hangingPunct="1">
              <a:lnSpc>
                <a:spcPct val="150000"/>
              </a:lnSpc>
            </a:pPr>
            <a:r>
              <a:rPr lang="zh-CN" altLang="en-US" dirty="0">
                <a:solidFill>
                  <a:srgbClr val="000000"/>
                </a:solidFill>
                <a:latin typeface="华文楷体" panose="02010600040101010101" pitchFamily="2" charset="-122"/>
                <a:ea typeface="华文楷体" panose="02010600040101010101" pitchFamily="2" charset="-122"/>
              </a:rPr>
              <a:t>一国的国力水平为国防支出提供最根本的财力保证，超越财力的国防支出会拖累一国经济。</a:t>
            </a:r>
            <a:endParaRPr lang="en-US" altLang="zh-CN" dirty="0">
              <a:solidFill>
                <a:srgbClr val="000000"/>
              </a:solidFill>
              <a:latin typeface="华文楷体" panose="02010600040101010101" pitchFamily="2" charset="-122"/>
              <a:ea typeface="华文楷体" panose="02010600040101010101" pitchFamily="2" charset="-122"/>
            </a:endParaRPr>
          </a:p>
          <a:p>
            <a:pPr algn="just" eaLnBrk="1" hangingPunct="1">
              <a:lnSpc>
                <a:spcPct val="150000"/>
              </a:lnSpc>
            </a:pPr>
            <a:r>
              <a:rPr lang="zh-CN" altLang="en-US" dirty="0">
                <a:solidFill>
                  <a:srgbClr val="000000"/>
                </a:solidFill>
                <a:latin typeface="华文楷体" panose="02010600040101010101" pitchFamily="2" charset="-122"/>
                <a:ea typeface="华文楷体" panose="02010600040101010101" pitchFamily="2" charset="-122"/>
              </a:rPr>
              <a:t>一国政府在国防支出和民用支出之间必须进行权衡取舍，寻找合适的国防支出水平。</a:t>
            </a:r>
            <a:endParaRPr lang="zh-CN" altLang="en-US" dirty="0">
              <a:solidFill>
                <a:srgbClr val="000000"/>
              </a:solidFill>
              <a:latin typeface="华文楷体" panose="02010600040101010101" pitchFamily="2" charset="-122"/>
              <a:ea typeface="华文楷体" panose="02010600040101010101" pitchFamily="2" charset="-122"/>
              <a:cs typeface="Arial Unicode MS" pitchFamily="34" charset="-122"/>
            </a:endParaRPr>
          </a:p>
          <a:p>
            <a:pPr algn="just" eaLnBrk="1" hangingPunct="1"/>
            <a:endParaRPr lang="zh-CN" altLang="en-US" dirty="0">
              <a:latin typeface="华文楷体" panose="02010600040101010101" pitchFamily="2" charset="-122"/>
              <a:ea typeface="华文楷体" panose="02010600040101010101" pitchFamily="2" charset="-122"/>
            </a:endParaRPr>
          </a:p>
        </p:txBody>
      </p:sp>
      <p:sp>
        <p:nvSpPr>
          <p:cNvPr id="2" name="箭头: 右 1">
            <a:hlinkClick r:id="rId2"/>
            <a:extLst>
              <a:ext uri="{FF2B5EF4-FFF2-40B4-BE49-F238E27FC236}">
                <a16:creationId xmlns:a16="http://schemas.microsoft.com/office/drawing/2014/main" id="{D3AA5813-2402-29E0-B5A8-ED3F788A2625}"/>
              </a:ext>
            </a:extLst>
          </p:cNvPr>
          <p:cNvSpPr/>
          <p:nvPr/>
        </p:nvSpPr>
        <p:spPr>
          <a:xfrm>
            <a:off x="6804248" y="5949280"/>
            <a:ext cx="72008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fade">
                                      <p:cBhvr>
                                        <p:cTn id="7" dur="2000"/>
                                        <p:tgtEl>
                                          <p:spTgt spid="2765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651">
                                            <p:txEl>
                                              <p:pRg st="1" end="1"/>
                                            </p:txEl>
                                          </p:spTgt>
                                        </p:tgtEl>
                                        <p:attrNameLst>
                                          <p:attrName>style.visibility</p:attrName>
                                        </p:attrNameLst>
                                      </p:cBhvr>
                                      <p:to>
                                        <p:strVal val="visible"/>
                                      </p:to>
                                    </p:set>
                                    <p:animEffect transition="in" filter="fade">
                                      <p:cBhvr>
                                        <p:cTn id="12" dur="2000"/>
                                        <p:tgtEl>
                                          <p:spTgt spid="2765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Effect transition="in" filter="fade">
                                      <p:cBhvr>
                                        <p:cTn id="17" dur="2000"/>
                                        <p:tgtEl>
                                          <p:spTgt spid="276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7651">
                                            <p:txEl>
                                              <p:pRg st="3" end="3"/>
                                            </p:txEl>
                                          </p:spTgt>
                                        </p:tgtEl>
                                        <p:attrNameLst>
                                          <p:attrName>style.visibility</p:attrName>
                                        </p:attrNameLst>
                                      </p:cBhvr>
                                      <p:to>
                                        <p:strVal val="visible"/>
                                      </p:to>
                                    </p:set>
                                    <p:animEffect transition="in" filter="fade">
                                      <p:cBhvr>
                                        <p:cTn id="22" dur="2000"/>
                                        <p:tgtEl>
                                          <p:spTgt spid="2765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7651">
                                            <p:txEl>
                                              <p:pRg st="4" end="4"/>
                                            </p:txEl>
                                          </p:spTgt>
                                        </p:tgtEl>
                                        <p:attrNameLst>
                                          <p:attrName>style.visibility</p:attrName>
                                        </p:attrNameLst>
                                      </p:cBhvr>
                                      <p:to>
                                        <p:strVal val="visible"/>
                                      </p:to>
                                    </p:set>
                                    <p:animEffect transition="in" filter="fade">
                                      <p:cBhvr>
                                        <p:cTn id="27" dur="2000"/>
                                        <p:tgtEl>
                                          <p:spTgt spid="2765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1699EECD-F276-4721-A907-149E474B34D3}"/>
              </a:ext>
            </a:extLst>
          </p:cNvPr>
          <p:cNvSpPr>
            <a:spLocks noGrp="1" noChangeArrowheads="1"/>
          </p:cNvSpPr>
          <p:nvPr>
            <p:ph type="title"/>
          </p:nvPr>
        </p:nvSpPr>
        <p:spPr bwMode="auto">
          <a:xfrm>
            <a:off x="314325" y="196850"/>
            <a:ext cx="7793038" cy="704850"/>
          </a:xfrm>
        </p:spPr>
        <p:txBody>
          <a:bodyPr wrap="square" lIns="91440" tIns="45720" rIns="91440" bIns="45720" numCol="1" anchorCtr="0" compatLnSpc="1">
            <a:prstTxWarp prst="textNoShape">
              <a:avLst/>
            </a:prstTxWarp>
          </a:bodyPr>
          <a:lstStyle/>
          <a:p>
            <a:pPr eaLnBrk="1" hangingPunct="1"/>
            <a:r>
              <a:rPr lang="zh-CN" altLang="en-US" cap="none"/>
              <a:t>国防支出局部和一般均衡分析</a:t>
            </a:r>
          </a:p>
        </p:txBody>
      </p:sp>
      <p:sp>
        <p:nvSpPr>
          <p:cNvPr id="27651" name="Rectangle 6">
            <a:extLst>
              <a:ext uri="{FF2B5EF4-FFF2-40B4-BE49-F238E27FC236}">
                <a16:creationId xmlns:a16="http://schemas.microsoft.com/office/drawing/2014/main" id="{CA24093C-22C3-4301-8DC9-5CF958EEBD77}"/>
              </a:ext>
            </a:extLst>
          </p:cNvPr>
          <p:cNvSpPr>
            <a:spLocks noChangeArrowheads="1"/>
          </p:cNvSpPr>
          <p:nvPr/>
        </p:nvSpPr>
        <p:spPr bwMode="auto">
          <a:xfrm>
            <a:off x="2900363" y="22145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宋体" panose="02010600030101010101" pitchFamily="2" charset="-122"/>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宋体" panose="02010600030101010101" pitchFamily="2" charset="-122"/>
              </a:defRPr>
            </a:lvl2pPr>
            <a:lvl3pPr marL="1143000" indent="-228600">
              <a:spcBef>
                <a:spcPct val="20000"/>
              </a:spcBef>
              <a:buClr>
                <a:srgbClr val="E0752F"/>
              </a:buClr>
              <a:buSzPct val="60000"/>
              <a:buFont typeface="Wingdings" panose="05000000000000000000" pitchFamily="2" charset="2"/>
              <a:buChar char=""/>
              <a:defRPr sz="2400">
                <a:solidFill>
                  <a:schemeClr val="tx1"/>
                </a:solidFill>
                <a:latin typeface="Century Schoolbook" panose="02040604050505020304" pitchFamily="18" charset="0"/>
                <a:ea typeface="宋体" panose="02010600030101010101" pitchFamily="2" charset="-122"/>
              </a:defRPr>
            </a:lvl3pPr>
            <a:lvl4pPr marL="1600200" indent="-228600">
              <a:spcBef>
                <a:spcPct val="20000"/>
              </a:spcBef>
              <a:buClr>
                <a:srgbClr val="FEC3AE"/>
              </a:buClr>
              <a:buSzPct val="60000"/>
              <a:buFont typeface="Wingdings" panose="05000000000000000000" pitchFamily="2" charset="2"/>
              <a:buChar char=""/>
              <a:defRPr sz="2000">
                <a:solidFill>
                  <a:schemeClr val="tx1"/>
                </a:solidFill>
                <a:latin typeface="Century Schoolbook" panose="02040604050505020304" pitchFamily="18" charset="0"/>
                <a:ea typeface="宋体" panose="02010600030101010101" pitchFamily="2" charset="-122"/>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9pPr>
          </a:lstStyle>
          <a:p>
            <a:pPr eaLnBrk="1" hangingPunct="1">
              <a:spcBef>
                <a:spcPct val="0"/>
              </a:spcBef>
              <a:buClrTx/>
              <a:buSzTx/>
              <a:buFontTx/>
              <a:buNone/>
            </a:pPr>
            <a:endParaRPr lang="zh-CN" altLang="en-US">
              <a:latin typeface="Tahoma" panose="020B0604030504040204" pitchFamily="34" charset="0"/>
            </a:endParaRPr>
          </a:p>
        </p:txBody>
      </p:sp>
      <p:sp>
        <p:nvSpPr>
          <p:cNvPr id="27652" name="Rectangle 8">
            <a:extLst>
              <a:ext uri="{FF2B5EF4-FFF2-40B4-BE49-F238E27FC236}">
                <a16:creationId xmlns:a16="http://schemas.microsoft.com/office/drawing/2014/main" id="{4B436FC9-B8DA-48D0-BDD7-7FA7796ABC6C}"/>
              </a:ext>
            </a:extLst>
          </p:cNvPr>
          <p:cNvSpPr>
            <a:spLocks noChangeArrowheads="1"/>
          </p:cNvSpPr>
          <p:nvPr/>
        </p:nvSpPr>
        <p:spPr bwMode="auto">
          <a:xfrm>
            <a:off x="2443163" y="19526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宋体" panose="02010600030101010101" pitchFamily="2" charset="-122"/>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宋体" panose="02010600030101010101" pitchFamily="2" charset="-122"/>
              </a:defRPr>
            </a:lvl2pPr>
            <a:lvl3pPr marL="1143000" indent="-228600">
              <a:spcBef>
                <a:spcPct val="20000"/>
              </a:spcBef>
              <a:buClr>
                <a:srgbClr val="E0752F"/>
              </a:buClr>
              <a:buSzPct val="60000"/>
              <a:buFont typeface="Wingdings" panose="05000000000000000000" pitchFamily="2" charset="2"/>
              <a:buChar char=""/>
              <a:defRPr sz="2400">
                <a:solidFill>
                  <a:schemeClr val="tx1"/>
                </a:solidFill>
                <a:latin typeface="Century Schoolbook" panose="02040604050505020304" pitchFamily="18" charset="0"/>
                <a:ea typeface="宋体" panose="02010600030101010101" pitchFamily="2" charset="-122"/>
              </a:defRPr>
            </a:lvl3pPr>
            <a:lvl4pPr marL="1600200" indent="-228600">
              <a:spcBef>
                <a:spcPct val="20000"/>
              </a:spcBef>
              <a:buClr>
                <a:srgbClr val="FEC3AE"/>
              </a:buClr>
              <a:buSzPct val="60000"/>
              <a:buFont typeface="Wingdings" panose="05000000000000000000" pitchFamily="2" charset="2"/>
              <a:buChar char=""/>
              <a:defRPr sz="2000">
                <a:solidFill>
                  <a:schemeClr val="tx1"/>
                </a:solidFill>
                <a:latin typeface="Century Schoolbook" panose="02040604050505020304" pitchFamily="18" charset="0"/>
                <a:ea typeface="宋体" panose="02010600030101010101" pitchFamily="2" charset="-122"/>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9pPr>
          </a:lstStyle>
          <a:p>
            <a:pPr eaLnBrk="1" hangingPunct="1">
              <a:spcBef>
                <a:spcPct val="0"/>
              </a:spcBef>
              <a:buClrTx/>
              <a:buSzTx/>
              <a:buFontTx/>
              <a:buNone/>
            </a:pPr>
            <a:endParaRPr lang="zh-CN" altLang="en-US">
              <a:latin typeface="Tahoma" panose="020B0604030504040204" pitchFamily="34" charset="0"/>
            </a:endParaRPr>
          </a:p>
        </p:txBody>
      </p:sp>
      <p:grpSp>
        <p:nvGrpSpPr>
          <p:cNvPr id="2" name="组合 7">
            <a:extLst>
              <a:ext uri="{FF2B5EF4-FFF2-40B4-BE49-F238E27FC236}">
                <a16:creationId xmlns:a16="http://schemas.microsoft.com/office/drawing/2014/main" id="{7CC5B920-B5BD-486A-8D64-778D9916E77D}"/>
              </a:ext>
            </a:extLst>
          </p:cNvPr>
          <p:cNvGrpSpPr>
            <a:grpSpLocks/>
          </p:cNvGrpSpPr>
          <p:nvPr/>
        </p:nvGrpSpPr>
        <p:grpSpPr bwMode="auto">
          <a:xfrm>
            <a:off x="86019" y="1412874"/>
            <a:ext cx="4485981" cy="4777756"/>
            <a:chOff x="2436121" y="2793120"/>
            <a:chExt cx="4006355" cy="3778279"/>
          </a:xfrm>
        </p:grpSpPr>
        <p:graphicFrame>
          <p:nvGraphicFramePr>
            <p:cNvPr id="27658" name="对象 5">
              <a:extLst>
                <a:ext uri="{FF2B5EF4-FFF2-40B4-BE49-F238E27FC236}">
                  <a16:creationId xmlns:a16="http://schemas.microsoft.com/office/drawing/2014/main" id="{F9A95007-E59D-44AA-8142-91132EA8C330}"/>
                </a:ext>
              </a:extLst>
            </p:cNvPr>
            <p:cNvGraphicFramePr>
              <a:graphicFrameLocks noChangeAspect="1"/>
            </p:cNvGraphicFramePr>
            <p:nvPr>
              <p:extLst>
                <p:ext uri="{D42A27DB-BD31-4B8C-83A1-F6EECF244321}">
                  <p14:modId xmlns:p14="http://schemas.microsoft.com/office/powerpoint/2010/main" val="2311588941"/>
                </p:ext>
              </p:extLst>
            </p:nvPr>
          </p:nvGraphicFramePr>
          <p:xfrm>
            <a:off x="2436121" y="2793120"/>
            <a:ext cx="4006355" cy="3356060"/>
          </p:xfrm>
          <a:graphic>
            <a:graphicData uri="http://schemas.openxmlformats.org/presentationml/2006/ole">
              <mc:AlternateContent xmlns:mc="http://schemas.openxmlformats.org/markup-compatibility/2006">
                <mc:Choice xmlns:v="urn:schemas-microsoft-com:vml" Requires="v">
                  <p:oleObj name="Picture" r:id="rId2" imgW="2980944" imgH="1947672" progId="Word.Picture.8">
                    <p:embed/>
                  </p:oleObj>
                </mc:Choice>
                <mc:Fallback>
                  <p:oleObj name="Picture" r:id="rId2" imgW="2980944" imgH="1947672" progId="Word.Picture.8">
                    <p:embed/>
                    <p:pic>
                      <p:nvPicPr>
                        <p:cNvPr id="0" name="对象 5"/>
                        <p:cNvPicPr>
                          <a:picLocks noChangeAspect="1" noChangeArrowheads="1"/>
                        </p:cNvPicPr>
                        <p:nvPr/>
                      </p:nvPicPr>
                      <p:blipFill>
                        <a:blip r:embed="rId3">
                          <a:extLst>
                            <a:ext uri="{28A0092B-C50C-407E-A947-70E740481C1C}">
                              <a14:useLocalDpi xmlns:a14="http://schemas.microsoft.com/office/drawing/2010/main" val="0"/>
                            </a:ext>
                          </a:extLst>
                        </a:blip>
                        <a:srcRect r="12546"/>
                        <a:stretch>
                          <a:fillRect/>
                        </a:stretch>
                      </p:blipFill>
                      <p:spPr bwMode="auto">
                        <a:xfrm>
                          <a:off x="2436121" y="2793120"/>
                          <a:ext cx="4006355" cy="335606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659" name="矩形 6">
              <a:extLst>
                <a:ext uri="{FF2B5EF4-FFF2-40B4-BE49-F238E27FC236}">
                  <a16:creationId xmlns:a16="http://schemas.microsoft.com/office/drawing/2014/main" id="{43814AFD-16D4-40E9-A4D1-58EC10DB3D10}"/>
                </a:ext>
              </a:extLst>
            </p:cNvPr>
            <p:cNvSpPr>
              <a:spLocks noChangeArrowheads="1"/>
            </p:cNvSpPr>
            <p:nvPr/>
          </p:nvSpPr>
          <p:spPr bwMode="auto">
            <a:xfrm>
              <a:off x="3408422" y="6166019"/>
              <a:ext cx="2562120" cy="405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宋体" panose="02010600030101010101" pitchFamily="2" charset="-122"/>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宋体" panose="02010600030101010101" pitchFamily="2" charset="-122"/>
                </a:defRPr>
              </a:lvl2pPr>
              <a:lvl3pPr marL="1143000" indent="-228600">
                <a:spcBef>
                  <a:spcPct val="20000"/>
                </a:spcBef>
                <a:buClr>
                  <a:srgbClr val="E0752F"/>
                </a:buClr>
                <a:buSzPct val="60000"/>
                <a:buFont typeface="Wingdings" panose="05000000000000000000" pitchFamily="2" charset="2"/>
                <a:buChar char=""/>
                <a:defRPr sz="2400">
                  <a:solidFill>
                    <a:schemeClr val="tx1"/>
                  </a:solidFill>
                  <a:latin typeface="Century Schoolbook" panose="02040604050505020304" pitchFamily="18" charset="0"/>
                  <a:ea typeface="宋体" panose="02010600030101010101" pitchFamily="2" charset="-122"/>
                </a:defRPr>
              </a:lvl3pPr>
              <a:lvl4pPr marL="1600200" indent="-228600">
                <a:spcBef>
                  <a:spcPct val="20000"/>
                </a:spcBef>
                <a:buClr>
                  <a:srgbClr val="FEC3AE"/>
                </a:buClr>
                <a:buSzPct val="60000"/>
                <a:buFont typeface="Wingdings" panose="05000000000000000000" pitchFamily="2" charset="2"/>
                <a:buChar char=""/>
                <a:defRPr sz="2000">
                  <a:solidFill>
                    <a:schemeClr val="tx1"/>
                  </a:solidFill>
                  <a:latin typeface="Century Schoolbook" panose="02040604050505020304" pitchFamily="18" charset="0"/>
                  <a:ea typeface="宋体" panose="02010600030101010101" pitchFamily="2" charset="-122"/>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9pPr>
            </a:lstStyle>
            <a:p>
              <a:pPr eaLnBrk="1" hangingPunct="1">
                <a:spcBef>
                  <a:spcPct val="50000"/>
                </a:spcBef>
                <a:buClrTx/>
                <a:buSzTx/>
                <a:buFontTx/>
                <a:buNone/>
              </a:pPr>
              <a:r>
                <a:rPr kumimoji="0" lang="zh-CN" altLang="en-US" sz="1800" b="1" dirty="0">
                  <a:solidFill>
                    <a:schemeClr val="bg1"/>
                  </a:solidFill>
                  <a:latin typeface="Calibri" panose="020F0502020204030204" pitchFamily="34" charset="0"/>
                </a:rPr>
                <a:t>国防支出的有效水平</a:t>
              </a:r>
            </a:p>
          </p:txBody>
        </p:sp>
      </p:grpSp>
      <p:grpSp>
        <p:nvGrpSpPr>
          <p:cNvPr id="3" name="组合 11">
            <a:extLst>
              <a:ext uri="{FF2B5EF4-FFF2-40B4-BE49-F238E27FC236}">
                <a16:creationId xmlns:a16="http://schemas.microsoft.com/office/drawing/2014/main" id="{91CC0D63-12D9-46C3-9C00-65809644AB4D}"/>
              </a:ext>
            </a:extLst>
          </p:cNvPr>
          <p:cNvGrpSpPr>
            <a:grpSpLocks/>
          </p:cNvGrpSpPr>
          <p:nvPr/>
        </p:nvGrpSpPr>
        <p:grpSpPr bwMode="auto">
          <a:xfrm>
            <a:off x="4587326" y="1378351"/>
            <a:ext cx="4556674" cy="4874539"/>
            <a:chOff x="5722627" y="2409604"/>
            <a:chExt cx="3492602" cy="4189682"/>
          </a:xfrm>
        </p:grpSpPr>
        <p:graphicFrame>
          <p:nvGraphicFramePr>
            <p:cNvPr id="27656" name="对象 10">
              <a:extLst>
                <a:ext uri="{FF2B5EF4-FFF2-40B4-BE49-F238E27FC236}">
                  <a16:creationId xmlns:a16="http://schemas.microsoft.com/office/drawing/2014/main" id="{500BEF4B-DCC7-4B34-A00F-890A39D6E5B8}"/>
                </a:ext>
              </a:extLst>
            </p:cNvPr>
            <p:cNvGraphicFramePr>
              <a:graphicFrameLocks noChangeAspect="1"/>
            </p:cNvGraphicFramePr>
            <p:nvPr>
              <p:extLst>
                <p:ext uri="{D42A27DB-BD31-4B8C-83A1-F6EECF244321}">
                  <p14:modId xmlns:p14="http://schemas.microsoft.com/office/powerpoint/2010/main" val="3328361025"/>
                </p:ext>
              </p:extLst>
            </p:nvPr>
          </p:nvGraphicFramePr>
          <p:xfrm>
            <a:off x="5793280" y="2409604"/>
            <a:ext cx="3228385" cy="3628772"/>
          </p:xfrm>
          <a:graphic>
            <a:graphicData uri="http://schemas.openxmlformats.org/presentationml/2006/ole">
              <mc:AlternateContent xmlns:mc="http://schemas.openxmlformats.org/markup-compatibility/2006">
                <mc:Choice xmlns:v="urn:schemas-microsoft-com:vml" Requires="v">
                  <p:oleObj name="Picture" r:id="rId4" imgW="3425952" imgH="2197608" progId="Word.Picture.8">
                    <p:embed/>
                  </p:oleObj>
                </mc:Choice>
                <mc:Fallback>
                  <p:oleObj name="Picture" r:id="rId4" imgW="3425952" imgH="2197608" progId="Word.Picture.8">
                    <p:embed/>
                    <p:pic>
                      <p:nvPicPr>
                        <p:cNvPr id="0" name="对象 10"/>
                        <p:cNvPicPr>
                          <a:picLocks noChangeAspect="1" noChangeArrowheads="1"/>
                        </p:cNvPicPr>
                        <p:nvPr/>
                      </p:nvPicPr>
                      <p:blipFill>
                        <a:blip r:embed="rId5">
                          <a:extLst>
                            <a:ext uri="{28A0092B-C50C-407E-A947-70E740481C1C}">
                              <a14:useLocalDpi xmlns:a14="http://schemas.microsoft.com/office/drawing/2010/main" val="0"/>
                            </a:ext>
                          </a:extLst>
                        </a:blip>
                        <a:srcRect l="7191" b="4637"/>
                        <a:stretch>
                          <a:fillRect/>
                        </a:stretch>
                      </p:blipFill>
                      <p:spPr bwMode="auto">
                        <a:xfrm>
                          <a:off x="5793280" y="2409604"/>
                          <a:ext cx="3228385" cy="3628772"/>
                        </a:xfrm>
                        <a:prstGeom prst="rect">
                          <a:avLst/>
                        </a:prstGeom>
                        <a:solidFill>
                          <a:schemeClr val="bg1"/>
                        </a:solidFill>
                        <a:ln>
                          <a:noFill/>
                        </a:ln>
                      </p:spPr>
                    </p:pic>
                  </p:oleObj>
                </mc:Fallback>
              </mc:AlternateContent>
            </a:graphicData>
          </a:graphic>
        </p:graphicFrame>
        <p:sp>
          <p:nvSpPr>
            <p:cNvPr id="27657" name="Text Box 5">
              <a:extLst>
                <a:ext uri="{FF2B5EF4-FFF2-40B4-BE49-F238E27FC236}">
                  <a16:creationId xmlns:a16="http://schemas.microsoft.com/office/drawing/2014/main" id="{C008E395-C370-42F8-B03B-E7509638DBBC}"/>
                </a:ext>
              </a:extLst>
            </p:cNvPr>
            <p:cNvSpPr txBox="1">
              <a:spLocks noChangeArrowheads="1"/>
            </p:cNvSpPr>
            <p:nvPr/>
          </p:nvSpPr>
          <p:spPr bwMode="auto">
            <a:xfrm>
              <a:off x="5722627" y="6125354"/>
              <a:ext cx="3492602" cy="47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Clr>
                  <a:schemeClr val="accent1"/>
                </a:buClr>
                <a:buSzPct val="70000"/>
                <a:buFont typeface="Wingdings" panose="05000000000000000000" pitchFamily="2" charset="2"/>
                <a:buChar char=""/>
                <a:defRPr sz="2400">
                  <a:solidFill>
                    <a:schemeClr val="tx1"/>
                  </a:solidFill>
                  <a:latin typeface="Century Schoolbook" panose="02040604050505020304" pitchFamily="18" charset="0"/>
                  <a:ea typeface="宋体" panose="02010600030101010101" pitchFamily="2" charset="-122"/>
                </a:defRPr>
              </a:lvl1pPr>
              <a:lvl2pPr marL="742950" indent="-285750">
                <a:spcBef>
                  <a:spcPct val="20000"/>
                </a:spcBef>
                <a:buClr>
                  <a:schemeClr val="accent1"/>
                </a:buClr>
                <a:buSzPct val="80000"/>
                <a:buFont typeface="Wingdings 2" panose="05020102010507070707" pitchFamily="18" charset="2"/>
                <a:buChar char=""/>
                <a:defRPr sz="2100">
                  <a:solidFill>
                    <a:schemeClr val="tx1"/>
                  </a:solidFill>
                  <a:latin typeface="Century Schoolbook" panose="02040604050505020304" pitchFamily="18" charset="0"/>
                  <a:ea typeface="宋体" panose="02010600030101010101" pitchFamily="2" charset="-122"/>
                </a:defRPr>
              </a:lvl2pPr>
              <a:lvl3pPr marL="1143000" indent="-228600">
                <a:spcBef>
                  <a:spcPct val="20000"/>
                </a:spcBef>
                <a:buClr>
                  <a:srgbClr val="E0752F"/>
                </a:buClr>
                <a:buSzPct val="60000"/>
                <a:buFont typeface="Wingdings" panose="05000000000000000000" pitchFamily="2" charset="2"/>
                <a:buChar char=""/>
                <a:defRPr sz="2400">
                  <a:solidFill>
                    <a:schemeClr val="tx1"/>
                  </a:solidFill>
                  <a:latin typeface="Century Schoolbook" panose="02040604050505020304" pitchFamily="18" charset="0"/>
                  <a:ea typeface="宋体" panose="02010600030101010101" pitchFamily="2" charset="-122"/>
                </a:defRPr>
              </a:lvl3pPr>
              <a:lvl4pPr marL="1600200" indent="-228600">
                <a:spcBef>
                  <a:spcPct val="20000"/>
                </a:spcBef>
                <a:buClr>
                  <a:srgbClr val="FEC3AE"/>
                </a:buClr>
                <a:buSzPct val="60000"/>
                <a:buFont typeface="Wingdings" panose="05000000000000000000" pitchFamily="2" charset="2"/>
                <a:buChar char=""/>
                <a:defRPr sz="2000">
                  <a:solidFill>
                    <a:schemeClr val="tx1"/>
                  </a:solidFill>
                  <a:latin typeface="Century Schoolbook" panose="02040604050505020304" pitchFamily="18" charset="0"/>
                  <a:ea typeface="宋体" panose="02010600030101010101" pitchFamily="2" charset="-122"/>
                </a:defRPr>
              </a:lvl4pPr>
              <a:lvl5pPr marL="2057400" indent="-228600">
                <a:spcBef>
                  <a:spcPct val="20000"/>
                </a:spcBef>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5pPr>
              <a:lvl6pPr marL="25146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6pPr>
              <a:lvl7pPr marL="29718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7pPr>
              <a:lvl8pPr marL="34290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8pPr>
              <a:lvl9pPr marL="3886200" indent="-228600" eaLnBrk="0" fontAlgn="base" hangingPunct="0">
                <a:spcBef>
                  <a:spcPct val="20000"/>
                </a:spcBef>
                <a:spcAft>
                  <a:spcPct val="0"/>
                </a:spcAft>
                <a:buClr>
                  <a:srgbClr val="BDCAE9"/>
                </a:buClr>
                <a:buSzPct val="68000"/>
                <a:buFont typeface="Wingdings 2" panose="05020102010507070707" pitchFamily="18" charset="2"/>
                <a:buChar char=""/>
                <a:defRPr sz="1600">
                  <a:solidFill>
                    <a:schemeClr val="tx1"/>
                  </a:solidFill>
                  <a:latin typeface="Century Schoolbook" panose="02040604050505020304" pitchFamily="18" charset="0"/>
                  <a:ea typeface="宋体" panose="02010600030101010101" pitchFamily="2" charset="-122"/>
                </a:defRPr>
              </a:lvl9pPr>
            </a:lstStyle>
            <a:p>
              <a:pPr eaLnBrk="1" hangingPunct="1">
                <a:spcBef>
                  <a:spcPct val="50000"/>
                </a:spcBef>
                <a:buClrTx/>
                <a:buSzTx/>
                <a:buFontTx/>
                <a:buNone/>
              </a:pPr>
              <a:r>
                <a:rPr kumimoji="0" lang="zh-CN" altLang="en-US" sz="2000" b="1">
                  <a:solidFill>
                    <a:schemeClr val="bg1"/>
                  </a:solidFill>
                  <a:latin typeface="Calibri" panose="020F0502020204030204" pitchFamily="34" charset="0"/>
                </a:rPr>
                <a:t>大炮与黄油之间的选择</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2" presetClass="entr" presetSubtype="4"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1886</TotalTime>
  <Words>4002</Words>
  <Application>Microsoft Office PowerPoint</Application>
  <PresentationFormat>全屏显示(4:3)</PresentationFormat>
  <Paragraphs>232</Paragraphs>
  <Slides>64</Slides>
  <Notes>2</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3</vt:i4>
      </vt:variant>
      <vt:variant>
        <vt:lpstr>幻灯片标题</vt:lpstr>
      </vt:variant>
      <vt:variant>
        <vt:i4>64</vt:i4>
      </vt:variant>
    </vt:vector>
  </HeadingPairs>
  <TitlesOfParts>
    <vt:vector size="77" baseType="lpstr">
      <vt:lpstr>华文楷体</vt:lpstr>
      <vt:lpstr>宋体</vt:lpstr>
      <vt:lpstr>Calibri</vt:lpstr>
      <vt:lpstr>Cambria Math</vt:lpstr>
      <vt:lpstr>Century Schoolbook</vt:lpstr>
      <vt:lpstr>Tahoma</vt:lpstr>
      <vt:lpstr>Times New Roman</vt:lpstr>
      <vt:lpstr>Wingdings</vt:lpstr>
      <vt:lpstr>Wingdings 2</vt:lpstr>
      <vt:lpstr>凸显</vt:lpstr>
      <vt:lpstr>Picture</vt:lpstr>
      <vt:lpstr>SmartDraw</vt:lpstr>
      <vt:lpstr>SmartDraw.2</vt:lpstr>
      <vt:lpstr>第6章   购买性支出与转移性支出  公管教研室 马冉</vt:lpstr>
      <vt:lpstr>1.购买性支出</vt:lpstr>
      <vt:lpstr>1. 1行政支出</vt:lpstr>
      <vt:lpstr>PowerPoint 演示文稿</vt:lpstr>
      <vt:lpstr>PowerPoint 演示文稿</vt:lpstr>
      <vt:lpstr>PowerPoint 演示文稿</vt:lpstr>
      <vt:lpstr>PowerPoint 演示文稿</vt:lpstr>
      <vt:lpstr>1.2国防支出</vt:lpstr>
      <vt:lpstr>国防支出局部和一般均衡分析</vt:lpstr>
      <vt:lpstr>国防支出局部和一般均衡分析</vt:lpstr>
      <vt:lpstr>1.3文教科卫支出</vt:lpstr>
      <vt:lpstr>1.3.1 教育支出</vt:lpstr>
      <vt:lpstr>PowerPoint 演示文稿</vt:lpstr>
      <vt:lpstr>PowerPoint 演示文稿</vt:lpstr>
      <vt:lpstr>不同教育补助方式的经济效应</vt:lpstr>
      <vt:lpstr>PowerPoint 演示文稿</vt:lpstr>
      <vt:lpstr>PowerPoint 演示文稿</vt:lpstr>
      <vt:lpstr>财政性教育经费（1993年《中国教育改革和发展纲要》提出的教育经费占GDP比例达到4%）</vt:lpstr>
      <vt:lpstr>1.3.2  科研支出</vt:lpstr>
      <vt:lpstr>PowerPoint 演示文稿</vt:lpstr>
      <vt:lpstr>中国作为论文产出第二大国 为何拿不了诺贝尔奖?</vt:lpstr>
      <vt:lpstr>1.4 公共投资支出</vt:lpstr>
      <vt:lpstr>PowerPoint 演示文稿</vt:lpstr>
      <vt:lpstr>2. 转移性支出</vt:lpstr>
      <vt:lpstr>2.1 社会保障制度</vt:lpstr>
      <vt:lpstr>PowerPoint 演示文稿</vt:lpstr>
      <vt:lpstr>PowerPoint 演示文稿</vt:lpstr>
      <vt:lpstr>PowerPoint 演示文稿</vt:lpstr>
      <vt:lpstr>福利型</vt:lpstr>
      <vt:lpstr>保障型</vt:lpstr>
      <vt:lpstr>国家型</vt:lpstr>
      <vt:lpstr>储蓄型</vt:lpstr>
      <vt:lpstr>社会保障（养老保险）的筹资模式</vt:lpstr>
      <vt:lpstr>PowerPoint 演示文稿</vt:lpstr>
      <vt:lpstr>PowerPoint 演示文稿</vt:lpstr>
      <vt:lpstr>社会保障的三种给付标准</vt:lpstr>
      <vt:lpstr>PowerPoint 演示文稿</vt:lpstr>
      <vt:lpstr>2.1.2 中国的社会保障体系</vt:lpstr>
      <vt:lpstr>社会保险</vt:lpstr>
      <vt:lpstr>社会保险</vt:lpstr>
      <vt:lpstr>社会救济</vt:lpstr>
      <vt:lpstr>社会福利</vt:lpstr>
      <vt:lpstr>社会优抚</vt:lpstr>
      <vt:lpstr>PowerPoint 演示文稿</vt:lpstr>
      <vt:lpstr>PowerPoint 演示文稿</vt:lpstr>
      <vt:lpstr>2.1.3 社会保障制度改革</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养老保险制度存在问题</vt:lpstr>
      <vt:lpstr>我国养老保险制度进一步改革</vt:lpstr>
      <vt:lpstr>2.2财政补贴</vt:lpstr>
      <vt:lpstr>2.2.1 财政补贴的种类</vt:lpstr>
      <vt:lpstr>PowerPoint 演示文稿</vt:lpstr>
      <vt:lpstr>2.2.2 财政补贴效应</vt:lpstr>
      <vt:lpstr>2.3其他转移性支出</vt:lpstr>
    </vt:vector>
  </TitlesOfParts>
  <Company>ruc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 购买性支出</dc:title>
  <dc:creator>yzy</dc:creator>
  <cp:lastModifiedBy>冉 马</cp:lastModifiedBy>
  <cp:revision>182</cp:revision>
  <dcterms:created xsi:type="dcterms:W3CDTF">2005-08-04T07:44:16Z</dcterms:created>
  <dcterms:modified xsi:type="dcterms:W3CDTF">2024-04-15T07:19:01Z</dcterms:modified>
</cp:coreProperties>
</file>